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g3f712220c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3f712220c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3f712220c4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3f712220c4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3f712220c4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3f712220c4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43daf52a6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43daf52a6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43daf52a60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43daf52a60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43daf52a60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43daf52a60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43daf52a60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43daf52a60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3f712220c4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3f712220c4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p:nvPr/>
        </p:nvSpPr>
        <p:spPr>
          <a:xfrm flipH="1" rot="10800000">
            <a:off x="0" y="1344900"/>
            <a:ext cx="9144000" cy="2453700"/>
          </a:xfrm>
          <a:prstGeom prst="rect">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5" name="Google Shape;55;p13"/>
          <p:cNvPicPr preferRelativeResize="0"/>
          <p:nvPr/>
        </p:nvPicPr>
        <p:blipFill>
          <a:blip r:embed="rId3">
            <a:alphaModFix/>
          </a:blip>
          <a:stretch>
            <a:fillRect/>
          </a:stretch>
        </p:blipFill>
        <p:spPr>
          <a:xfrm>
            <a:off x="7931675" y="71867"/>
            <a:ext cx="1042025" cy="595450"/>
          </a:xfrm>
          <a:prstGeom prst="rect">
            <a:avLst/>
          </a:prstGeom>
          <a:noFill/>
          <a:ln>
            <a:noFill/>
          </a:ln>
        </p:spPr>
      </p:pic>
      <p:pic>
        <p:nvPicPr>
          <p:cNvPr id="56" name="Google Shape;56;p13"/>
          <p:cNvPicPr preferRelativeResize="0"/>
          <p:nvPr/>
        </p:nvPicPr>
        <p:blipFill>
          <a:blip r:embed="rId4">
            <a:alphaModFix/>
          </a:blip>
          <a:stretch>
            <a:fillRect/>
          </a:stretch>
        </p:blipFill>
        <p:spPr>
          <a:xfrm>
            <a:off x="8541360" y="4363240"/>
            <a:ext cx="432340" cy="595450"/>
          </a:xfrm>
          <a:prstGeom prst="rect">
            <a:avLst/>
          </a:prstGeom>
          <a:noFill/>
          <a:ln>
            <a:noFill/>
          </a:ln>
        </p:spPr>
      </p:pic>
      <p:sp>
        <p:nvSpPr>
          <p:cNvPr id="57" name="Google Shape;57;p13"/>
          <p:cNvSpPr txBox="1"/>
          <p:nvPr/>
        </p:nvSpPr>
        <p:spPr>
          <a:xfrm>
            <a:off x="0" y="1504050"/>
            <a:ext cx="9144000" cy="2135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sz="2400">
                <a:latin typeface="Courier New"/>
                <a:ea typeface="Courier New"/>
                <a:cs typeface="Courier New"/>
                <a:sym typeface="Courier New"/>
              </a:rPr>
              <a:t>MÓDULO 9</a:t>
            </a:r>
            <a:endParaRPr sz="2400">
              <a:latin typeface="Courier New"/>
              <a:ea typeface="Courier New"/>
              <a:cs typeface="Courier New"/>
              <a:sym typeface="Courier New"/>
            </a:endParaRPr>
          </a:p>
          <a:p>
            <a:pPr indent="0" lvl="0" marL="0" rtl="0" algn="ctr">
              <a:spcBef>
                <a:spcPts val="0"/>
              </a:spcBef>
              <a:spcAft>
                <a:spcPts val="0"/>
              </a:spcAft>
              <a:buNone/>
            </a:pPr>
            <a:r>
              <a:rPr lang="es" sz="2400">
                <a:latin typeface="Courier New"/>
                <a:ea typeface="Courier New"/>
                <a:cs typeface="Courier New"/>
                <a:sym typeface="Courier New"/>
              </a:rPr>
              <a:t>TESTING</a:t>
            </a:r>
            <a:endParaRPr sz="2400">
              <a:latin typeface="Courier New"/>
              <a:ea typeface="Courier New"/>
              <a:cs typeface="Courier New"/>
              <a:sym typeface="Courier New"/>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4"/>
          <p:cNvSpPr/>
          <p:nvPr/>
        </p:nvSpPr>
        <p:spPr>
          <a:xfrm flipH="1" rot="10800000">
            <a:off x="0" y="739050"/>
            <a:ext cx="9144000" cy="164400"/>
          </a:xfrm>
          <a:prstGeom prst="rect">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3" name="Google Shape;63;p14"/>
          <p:cNvPicPr preferRelativeResize="0"/>
          <p:nvPr/>
        </p:nvPicPr>
        <p:blipFill>
          <a:blip r:embed="rId3">
            <a:alphaModFix/>
          </a:blip>
          <a:stretch>
            <a:fillRect/>
          </a:stretch>
        </p:blipFill>
        <p:spPr>
          <a:xfrm>
            <a:off x="7931675" y="71867"/>
            <a:ext cx="1042025" cy="595450"/>
          </a:xfrm>
          <a:prstGeom prst="rect">
            <a:avLst/>
          </a:prstGeom>
          <a:noFill/>
          <a:ln>
            <a:noFill/>
          </a:ln>
        </p:spPr>
      </p:pic>
      <p:sp>
        <p:nvSpPr>
          <p:cNvPr id="64" name="Google Shape;64;p14"/>
          <p:cNvSpPr txBox="1"/>
          <p:nvPr/>
        </p:nvSpPr>
        <p:spPr>
          <a:xfrm>
            <a:off x="246400" y="0"/>
            <a:ext cx="4856100" cy="739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s" sz="1800">
                <a:solidFill>
                  <a:srgbClr val="666666"/>
                </a:solidFill>
                <a:latin typeface="Calibri"/>
                <a:ea typeface="Calibri"/>
                <a:cs typeface="Calibri"/>
                <a:sym typeface="Calibri"/>
              </a:rPr>
              <a:t>Contenidos</a:t>
            </a:r>
            <a:endParaRPr sz="1800">
              <a:solidFill>
                <a:srgbClr val="666666"/>
              </a:solidFill>
              <a:latin typeface="Calibri"/>
              <a:ea typeface="Calibri"/>
              <a:cs typeface="Calibri"/>
              <a:sym typeface="Calibri"/>
            </a:endParaRPr>
          </a:p>
        </p:txBody>
      </p:sp>
      <p:pic>
        <p:nvPicPr>
          <p:cNvPr id="65" name="Google Shape;65;p14"/>
          <p:cNvPicPr preferRelativeResize="0"/>
          <p:nvPr/>
        </p:nvPicPr>
        <p:blipFill>
          <a:blip r:embed="rId4">
            <a:alphaModFix/>
          </a:blip>
          <a:stretch>
            <a:fillRect/>
          </a:stretch>
        </p:blipFill>
        <p:spPr>
          <a:xfrm>
            <a:off x="8541360" y="4363240"/>
            <a:ext cx="432340" cy="595450"/>
          </a:xfrm>
          <a:prstGeom prst="rect">
            <a:avLst/>
          </a:prstGeom>
          <a:noFill/>
          <a:ln>
            <a:noFill/>
          </a:ln>
        </p:spPr>
      </p:pic>
      <p:sp>
        <p:nvSpPr>
          <p:cNvPr id="66" name="Google Shape;66;p14"/>
          <p:cNvSpPr txBox="1"/>
          <p:nvPr/>
        </p:nvSpPr>
        <p:spPr>
          <a:xfrm>
            <a:off x="246400" y="1149875"/>
            <a:ext cx="8233800" cy="37656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50000"/>
              </a:lnSpc>
              <a:spcBef>
                <a:spcPts val="0"/>
              </a:spcBef>
              <a:spcAft>
                <a:spcPts val="0"/>
              </a:spcAft>
              <a:buClr>
                <a:schemeClr val="dk1"/>
              </a:buClr>
              <a:buSzPts val="1400"/>
              <a:buFont typeface="Calibri"/>
              <a:buAutoNum type="arabicPeriod"/>
            </a:pPr>
            <a:r>
              <a:rPr lang="es">
                <a:latin typeface="Calibri"/>
                <a:ea typeface="Calibri"/>
                <a:cs typeface="Calibri"/>
                <a:sym typeface="Calibri"/>
              </a:rPr>
              <a:t>Concepto y utilidad del testing o pruebas de software</a:t>
            </a:r>
            <a:endParaRPr>
              <a:latin typeface="Calibri"/>
              <a:ea typeface="Calibri"/>
              <a:cs typeface="Calibri"/>
              <a:sym typeface="Calibri"/>
            </a:endParaRPr>
          </a:p>
          <a:p>
            <a:pPr indent="-317500" lvl="0" marL="457200" marR="0" rtl="0" algn="l">
              <a:lnSpc>
                <a:spcPct val="150000"/>
              </a:lnSpc>
              <a:spcBef>
                <a:spcPts val="0"/>
              </a:spcBef>
              <a:spcAft>
                <a:spcPts val="0"/>
              </a:spcAft>
              <a:buSzPts val="1400"/>
              <a:buFont typeface="Calibri"/>
              <a:buAutoNum type="arabicPeriod"/>
            </a:pPr>
            <a:r>
              <a:rPr lang="es">
                <a:latin typeface="Calibri"/>
                <a:ea typeface="Calibri"/>
                <a:cs typeface="Calibri"/>
                <a:sym typeface="Calibri"/>
              </a:rPr>
              <a:t>Tipos de testing</a:t>
            </a:r>
            <a:endParaRPr>
              <a:latin typeface="Calibri"/>
              <a:ea typeface="Calibri"/>
              <a:cs typeface="Calibri"/>
              <a:sym typeface="Calibri"/>
            </a:endParaRPr>
          </a:p>
          <a:p>
            <a:pPr indent="-317500" lvl="1" marL="914400" marR="0" rtl="0" algn="l">
              <a:lnSpc>
                <a:spcPct val="150000"/>
              </a:lnSpc>
              <a:spcBef>
                <a:spcPts val="0"/>
              </a:spcBef>
              <a:spcAft>
                <a:spcPts val="0"/>
              </a:spcAft>
              <a:buSzPts val="1400"/>
              <a:buFont typeface="Calibri"/>
              <a:buAutoNum type="alphaLcPeriod"/>
            </a:pPr>
            <a:r>
              <a:rPr lang="es">
                <a:latin typeface="Calibri"/>
                <a:ea typeface="Calibri"/>
                <a:cs typeface="Calibri"/>
                <a:sym typeface="Calibri"/>
              </a:rPr>
              <a:t>Por scope</a:t>
            </a:r>
            <a:endParaRPr>
              <a:latin typeface="Calibri"/>
              <a:ea typeface="Calibri"/>
              <a:cs typeface="Calibri"/>
              <a:sym typeface="Calibri"/>
            </a:endParaRPr>
          </a:p>
          <a:p>
            <a:pPr indent="-317500" lvl="1" marL="914400" marR="0" rtl="0" algn="l">
              <a:lnSpc>
                <a:spcPct val="150000"/>
              </a:lnSpc>
              <a:spcBef>
                <a:spcPts val="0"/>
              </a:spcBef>
              <a:spcAft>
                <a:spcPts val="0"/>
              </a:spcAft>
              <a:buSzPts val="1400"/>
              <a:buFont typeface="Calibri"/>
              <a:buAutoNum type="alphaLcPeriod"/>
            </a:pPr>
            <a:r>
              <a:rPr lang="es">
                <a:latin typeface="Calibri"/>
                <a:ea typeface="Calibri"/>
                <a:cs typeface="Calibri"/>
                <a:sym typeface="Calibri"/>
              </a:rPr>
              <a:t>Por  visibilidad</a:t>
            </a:r>
            <a:endParaRPr>
              <a:latin typeface="Calibri"/>
              <a:ea typeface="Calibri"/>
              <a:cs typeface="Calibri"/>
              <a:sym typeface="Calibri"/>
            </a:endParaRPr>
          </a:p>
          <a:p>
            <a:pPr indent="-317500" lvl="0" marL="457200" marR="0" rtl="0" algn="l">
              <a:lnSpc>
                <a:spcPct val="150000"/>
              </a:lnSpc>
              <a:spcBef>
                <a:spcPts val="0"/>
              </a:spcBef>
              <a:spcAft>
                <a:spcPts val="0"/>
              </a:spcAft>
              <a:buSzPts val="1400"/>
              <a:buFont typeface="Calibri"/>
              <a:buAutoNum type="arabicPeriod"/>
            </a:pPr>
            <a:r>
              <a:rPr lang="es">
                <a:latin typeface="Calibri"/>
                <a:ea typeface="Calibri"/>
                <a:cs typeface="Calibri"/>
                <a:sym typeface="Calibri"/>
              </a:rPr>
              <a:t>Cómo implementar testing en Go</a:t>
            </a:r>
            <a:endParaRPr>
              <a:latin typeface="Calibri"/>
              <a:ea typeface="Calibri"/>
              <a:cs typeface="Calibri"/>
              <a:sym typeface="Calibri"/>
            </a:endParaRPr>
          </a:p>
          <a:p>
            <a:pPr indent="-317500" lvl="1" marL="914400" marR="0" rtl="0" algn="l">
              <a:lnSpc>
                <a:spcPct val="150000"/>
              </a:lnSpc>
              <a:spcBef>
                <a:spcPts val="0"/>
              </a:spcBef>
              <a:spcAft>
                <a:spcPts val="0"/>
              </a:spcAft>
              <a:buSzPts val="1400"/>
              <a:buFont typeface="Calibri"/>
              <a:buAutoNum type="alphaLcPeriod"/>
            </a:pPr>
            <a:r>
              <a:rPr lang="es">
                <a:latin typeface="Calibri"/>
                <a:ea typeface="Calibri"/>
                <a:cs typeface="Calibri"/>
                <a:sym typeface="Calibri"/>
              </a:rPr>
              <a:t>Librería testing</a:t>
            </a:r>
            <a:endParaRPr>
              <a:latin typeface="Calibri"/>
              <a:ea typeface="Calibri"/>
              <a:cs typeface="Calibri"/>
              <a:sym typeface="Calibri"/>
            </a:endParaRPr>
          </a:p>
          <a:p>
            <a:pPr indent="-317500" lvl="1" marL="914400" marR="0" rtl="0" algn="l">
              <a:lnSpc>
                <a:spcPct val="150000"/>
              </a:lnSpc>
              <a:spcBef>
                <a:spcPts val="0"/>
              </a:spcBef>
              <a:spcAft>
                <a:spcPts val="0"/>
              </a:spcAft>
              <a:buSzPts val="1400"/>
              <a:buFont typeface="Calibri"/>
              <a:buAutoNum type="alphaLcPeriod"/>
            </a:pPr>
            <a:r>
              <a:rPr lang="es">
                <a:latin typeface="Calibri"/>
                <a:ea typeface="Calibri"/>
                <a:cs typeface="Calibri"/>
                <a:sym typeface="Calibri"/>
              </a:rPr>
              <a:t>Librería assert</a:t>
            </a:r>
            <a:endParaRPr>
              <a:latin typeface="Calibri"/>
              <a:ea typeface="Calibri"/>
              <a:cs typeface="Calibri"/>
              <a:sym typeface="Calibri"/>
            </a:endParaRPr>
          </a:p>
          <a:p>
            <a:pPr indent="-317500" lvl="0" marL="457200" marR="0" rtl="0" algn="l">
              <a:lnSpc>
                <a:spcPct val="150000"/>
              </a:lnSpc>
              <a:spcBef>
                <a:spcPts val="0"/>
              </a:spcBef>
              <a:spcAft>
                <a:spcPts val="0"/>
              </a:spcAft>
              <a:buSzPts val="1400"/>
              <a:buFont typeface="Calibri"/>
              <a:buAutoNum type="arabicPeriod"/>
            </a:pPr>
            <a:r>
              <a:rPr lang="es">
                <a:latin typeface="Calibri"/>
                <a:ea typeface="Calibri"/>
                <a:cs typeface="Calibri"/>
                <a:sym typeface="Calibri"/>
              </a:rPr>
              <a:t>Cobertura</a:t>
            </a:r>
            <a:endParaRPr>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5"/>
          <p:cNvSpPr/>
          <p:nvPr/>
        </p:nvSpPr>
        <p:spPr>
          <a:xfrm flipH="1" rot="10800000">
            <a:off x="0" y="739050"/>
            <a:ext cx="9144000" cy="164400"/>
          </a:xfrm>
          <a:prstGeom prst="rect">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2" name="Google Shape;72;p15"/>
          <p:cNvPicPr preferRelativeResize="0"/>
          <p:nvPr/>
        </p:nvPicPr>
        <p:blipFill>
          <a:blip r:embed="rId3">
            <a:alphaModFix/>
          </a:blip>
          <a:stretch>
            <a:fillRect/>
          </a:stretch>
        </p:blipFill>
        <p:spPr>
          <a:xfrm>
            <a:off x="7931675" y="71867"/>
            <a:ext cx="1042025" cy="595450"/>
          </a:xfrm>
          <a:prstGeom prst="rect">
            <a:avLst/>
          </a:prstGeom>
          <a:noFill/>
          <a:ln>
            <a:noFill/>
          </a:ln>
        </p:spPr>
      </p:pic>
      <p:sp>
        <p:nvSpPr>
          <p:cNvPr id="73" name="Google Shape;73;p15"/>
          <p:cNvSpPr txBox="1"/>
          <p:nvPr/>
        </p:nvSpPr>
        <p:spPr>
          <a:xfrm>
            <a:off x="246400" y="0"/>
            <a:ext cx="6500400" cy="739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s" sz="1800">
                <a:solidFill>
                  <a:srgbClr val="666666"/>
                </a:solidFill>
                <a:latin typeface="Calibri"/>
                <a:ea typeface="Calibri"/>
                <a:cs typeface="Calibri"/>
                <a:sym typeface="Calibri"/>
              </a:rPr>
              <a:t>Concepto y utilidad de testing o pruebas de software</a:t>
            </a:r>
            <a:endParaRPr sz="1800">
              <a:solidFill>
                <a:srgbClr val="666666"/>
              </a:solidFill>
              <a:latin typeface="Calibri"/>
              <a:ea typeface="Calibri"/>
              <a:cs typeface="Calibri"/>
              <a:sym typeface="Calibri"/>
            </a:endParaRPr>
          </a:p>
        </p:txBody>
      </p:sp>
      <p:sp>
        <p:nvSpPr>
          <p:cNvPr id="74" name="Google Shape;74;p15"/>
          <p:cNvSpPr txBox="1"/>
          <p:nvPr/>
        </p:nvSpPr>
        <p:spPr>
          <a:xfrm>
            <a:off x="246400" y="1149875"/>
            <a:ext cx="8168400" cy="356310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Clr>
                <a:schemeClr val="dk1"/>
              </a:buClr>
              <a:buSzPts val="1400"/>
              <a:buFont typeface="Calibri"/>
              <a:buChar char="●"/>
            </a:pPr>
            <a:r>
              <a:rPr lang="es">
                <a:solidFill>
                  <a:schemeClr val="dk1"/>
                </a:solidFill>
                <a:latin typeface="Calibri"/>
                <a:ea typeface="Calibri"/>
                <a:cs typeface="Calibri"/>
                <a:sym typeface="Calibri"/>
              </a:rPr>
              <a:t>Las pruebas de software (en inglés software testing) son las investigaciones empíricas y técnicas cuyo objetivo es p</a:t>
            </a:r>
            <a:r>
              <a:rPr lang="es">
                <a:solidFill>
                  <a:srgbClr val="38761D"/>
                </a:solidFill>
                <a:latin typeface="Calibri"/>
                <a:ea typeface="Calibri"/>
                <a:cs typeface="Calibri"/>
                <a:sym typeface="Calibri"/>
              </a:rPr>
              <a:t>roporcionar información objetiva e independiente sobre la calidad del producto</a:t>
            </a:r>
            <a:r>
              <a:rPr lang="es">
                <a:solidFill>
                  <a:schemeClr val="dk1"/>
                </a:solidFill>
                <a:latin typeface="Calibri"/>
                <a:ea typeface="Calibri"/>
                <a:cs typeface="Calibri"/>
                <a:sym typeface="Calibri"/>
              </a:rPr>
              <a:t> a la parte interesada o </a:t>
            </a:r>
            <a:r>
              <a:rPr lang="es">
                <a:solidFill>
                  <a:srgbClr val="38761D"/>
                </a:solidFill>
                <a:latin typeface="Calibri"/>
                <a:ea typeface="Calibri"/>
                <a:cs typeface="Calibri"/>
                <a:sym typeface="Calibri"/>
              </a:rPr>
              <a:t>stakeholder</a:t>
            </a:r>
            <a:r>
              <a:rPr lang="es">
                <a:solidFill>
                  <a:schemeClr val="dk1"/>
                </a:solidFill>
                <a:latin typeface="Calibri"/>
                <a:ea typeface="Calibri"/>
                <a:cs typeface="Calibri"/>
                <a:sym typeface="Calibri"/>
              </a:rPr>
              <a:t>. Es una actividad más en el proceso de control de calidad.</a:t>
            </a:r>
            <a:endParaRPr>
              <a:solidFill>
                <a:schemeClr val="dk1"/>
              </a:solidFill>
              <a:latin typeface="Calibri"/>
              <a:ea typeface="Calibri"/>
              <a:cs typeface="Calibri"/>
              <a:sym typeface="Calibri"/>
            </a:endParaRPr>
          </a:p>
          <a:p>
            <a:pPr indent="-317500" lvl="0" marL="457200" rtl="0" algn="l">
              <a:lnSpc>
                <a:spcPct val="150000"/>
              </a:lnSpc>
              <a:spcBef>
                <a:spcPts val="0"/>
              </a:spcBef>
              <a:spcAft>
                <a:spcPts val="0"/>
              </a:spcAft>
              <a:buClr>
                <a:schemeClr val="dk1"/>
              </a:buClr>
              <a:buSzPts val="1400"/>
              <a:buFont typeface="Calibri"/>
              <a:buChar char="●"/>
            </a:pPr>
            <a:r>
              <a:rPr lang="es">
                <a:solidFill>
                  <a:schemeClr val="dk1"/>
                </a:solidFill>
                <a:latin typeface="Calibri"/>
                <a:ea typeface="Calibri"/>
                <a:cs typeface="Calibri"/>
                <a:sym typeface="Calibri"/>
              </a:rPr>
              <a:t>El testing se puede realizar mediante pruebas estáticas (no requiere ejecución del software) y pruebas dinámicas (requieren ejecución del programa implementado).</a:t>
            </a:r>
            <a:endParaRPr>
              <a:solidFill>
                <a:schemeClr val="dk1"/>
              </a:solidFill>
              <a:latin typeface="Calibri"/>
              <a:ea typeface="Calibri"/>
              <a:cs typeface="Calibri"/>
              <a:sym typeface="Calibri"/>
            </a:endParaRPr>
          </a:p>
        </p:txBody>
      </p:sp>
      <p:pic>
        <p:nvPicPr>
          <p:cNvPr id="75" name="Google Shape;75;p15"/>
          <p:cNvPicPr preferRelativeResize="0"/>
          <p:nvPr/>
        </p:nvPicPr>
        <p:blipFill>
          <a:blip r:embed="rId4">
            <a:alphaModFix/>
          </a:blip>
          <a:stretch>
            <a:fillRect/>
          </a:stretch>
        </p:blipFill>
        <p:spPr>
          <a:xfrm>
            <a:off x="8541360" y="4363240"/>
            <a:ext cx="432340" cy="5954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6"/>
          <p:cNvSpPr/>
          <p:nvPr/>
        </p:nvSpPr>
        <p:spPr>
          <a:xfrm flipH="1" rot="10800000">
            <a:off x="0" y="739050"/>
            <a:ext cx="9144000" cy="164400"/>
          </a:xfrm>
          <a:prstGeom prst="rect">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1" name="Google Shape;81;p16"/>
          <p:cNvPicPr preferRelativeResize="0"/>
          <p:nvPr/>
        </p:nvPicPr>
        <p:blipFill>
          <a:blip r:embed="rId3">
            <a:alphaModFix/>
          </a:blip>
          <a:stretch>
            <a:fillRect/>
          </a:stretch>
        </p:blipFill>
        <p:spPr>
          <a:xfrm>
            <a:off x="7931675" y="71867"/>
            <a:ext cx="1042025" cy="595450"/>
          </a:xfrm>
          <a:prstGeom prst="rect">
            <a:avLst/>
          </a:prstGeom>
          <a:noFill/>
          <a:ln>
            <a:noFill/>
          </a:ln>
        </p:spPr>
      </p:pic>
      <p:sp>
        <p:nvSpPr>
          <p:cNvPr id="82" name="Google Shape;82;p16"/>
          <p:cNvSpPr txBox="1"/>
          <p:nvPr/>
        </p:nvSpPr>
        <p:spPr>
          <a:xfrm>
            <a:off x="246400" y="0"/>
            <a:ext cx="6500400" cy="739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s" sz="1800">
                <a:solidFill>
                  <a:srgbClr val="666666"/>
                </a:solidFill>
                <a:latin typeface="Calibri"/>
                <a:ea typeface="Calibri"/>
                <a:cs typeface="Calibri"/>
                <a:sym typeface="Calibri"/>
              </a:rPr>
              <a:t>Tipos de testing según el scope o alcance</a:t>
            </a:r>
            <a:endParaRPr sz="1800">
              <a:solidFill>
                <a:srgbClr val="666666"/>
              </a:solidFill>
              <a:latin typeface="Calibri"/>
              <a:ea typeface="Calibri"/>
              <a:cs typeface="Calibri"/>
              <a:sym typeface="Calibri"/>
            </a:endParaRPr>
          </a:p>
        </p:txBody>
      </p:sp>
      <p:sp>
        <p:nvSpPr>
          <p:cNvPr id="83" name="Google Shape;83;p16"/>
          <p:cNvSpPr txBox="1"/>
          <p:nvPr/>
        </p:nvSpPr>
        <p:spPr>
          <a:xfrm>
            <a:off x="246400" y="1149875"/>
            <a:ext cx="8168400" cy="356310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Clr>
                <a:schemeClr val="dk1"/>
              </a:buClr>
              <a:buSzPts val="1400"/>
              <a:buFont typeface="Calibri"/>
              <a:buChar char="●"/>
            </a:pPr>
            <a:r>
              <a:rPr lang="es" u="sng">
                <a:solidFill>
                  <a:schemeClr val="dk1"/>
                </a:solidFill>
                <a:latin typeface="Calibri"/>
                <a:ea typeface="Calibri"/>
                <a:cs typeface="Calibri"/>
                <a:sym typeface="Calibri"/>
              </a:rPr>
              <a:t>Unitario: </a:t>
            </a:r>
            <a:r>
              <a:rPr lang="es">
                <a:solidFill>
                  <a:schemeClr val="dk1"/>
                </a:solidFill>
                <a:latin typeface="Calibri"/>
                <a:ea typeface="Calibri"/>
                <a:cs typeface="Calibri"/>
                <a:sym typeface="Calibri"/>
              </a:rPr>
              <a:t>En programación, una prueba unitaria es una forma de comprobar el correcto funcionamiento de una unidad de código.</a:t>
            </a:r>
            <a:endParaRPr>
              <a:solidFill>
                <a:schemeClr val="dk1"/>
              </a:solidFill>
              <a:latin typeface="Calibri"/>
              <a:ea typeface="Calibri"/>
              <a:cs typeface="Calibri"/>
              <a:sym typeface="Calibri"/>
            </a:endParaRPr>
          </a:p>
        </p:txBody>
      </p:sp>
      <p:pic>
        <p:nvPicPr>
          <p:cNvPr id="84" name="Google Shape;84;p16"/>
          <p:cNvPicPr preferRelativeResize="0"/>
          <p:nvPr/>
        </p:nvPicPr>
        <p:blipFill>
          <a:blip r:embed="rId4">
            <a:alphaModFix/>
          </a:blip>
          <a:stretch>
            <a:fillRect/>
          </a:stretch>
        </p:blipFill>
        <p:spPr>
          <a:xfrm>
            <a:off x="8541360" y="4363240"/>
            <a:ext cx="432340" cy="595450"/>
          </a:xfrm>
          <a:prstGeom prst="rect">
            <a:avLst/>
          </a:prstGeom>
          <a:noFill/>
          <a:ln>
            <a:noFill/>
          </a:ln>
        </p:spPr>
      </p:pic>
      <p:sp>
        <p:nvSpPr>
          <p:cNvPr id="85" name="Google Shape;85;p16"/>
          <p:cNvSpPr txBox="1"/>
          <p:nvPr/>
        </p:nvSpPr>
        <p:spPr>
          <a:xfrm>
            <a:off x="1420675" y="2177700"/>
            <a:ext cx="6367200" cy="218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latin typeface="Courier New"/>
                <a:ea typeface="Courier New"/>
                <a:cs typeface="Courier New"/>
                <a:sym typeface="Courier New"/>
              </a:rPr>
              <a:t>func division(a int, b int) (int, error) {</a:t>
            </a:r>
            <a:endParaRPr>
              <a:latin typeface="Courier New"/>
              <a:ea typeface="Courier New"/>
              <a:cs typeface="Courier New"/>
              <a:sym typeface="Courier New"/>
            </a:endParaRPr>
          </a:p>
          <a:p>
            <a:pPr indent="0" lvl="0" marL="0" rtl="0" algn="l">
              <a:spcBef>
                <a:spcPts val="0"/>
              </a:spcBef>
              <a:spcAft>
                <a:spcPts val="0"/>
              </a:spcAft>
              <a:buNone/>
            </a:pPr>
            <a:r>
              <a:t/>
            </a:r>
            <a:endParaRPr>
              <a:latin typeface="Courier New"/>
              <a:ea typeface="Courier New"/>
              <a:cs typeface="Courier New"/>
              <a:sym typeface="Courier New"/>
            </a:endParaRPr>
          </a:p>
          <a:p>
            <a:pPr indent="0" lvl="0" marL="0" rtl="0" algn="l">
              <a:spcBef>
                <a:spcPts val="0"/>
              </a:spcBef>
              <a:spcAft>
                <a:spcPts val="0"/>
              </a:spcAft>
              <a:buNone/>
            </a:pPr>
            <a:r>
              <a:rPr lang="es">
                <a:latin typeface="Courier New"/>
                <a:ea typeface="Courier New"/>
                <a:cs typeface="Courier New"/>
                <a:sym typeface="Courier New"/>
              </a:rPr>
              <a:t>	if b == 0 {</a:t>
            </a:r>
            <a:endParaRPr>
              <a:latin typeface="Courier New"/>
              <a:ea typeface="Courier New"/>
              <a:cs typeface="Courier New"/>
              <a:sym typeface="Courier New"/>
            </a:endParaRPr>
          </a:p>
          <a:p>
            <a:pPr indent="0" lvl="0" marL="0" rtl="0" algn="l">
              <a:spcBef>
                <a:spcPts val="0"/>
              </a:spcBef>
              <a:spcAft>
                <a:spcPts val="0"/>
              </a:spcAft>
              <a:buNone/>
            </a:pPr>
            <a:r>
              <a:t/>
            </a:r>
            <a:endParaRPr>
              <a:latin typeface="Courier New"/>
              <a:ea typeface="Courier New"/>
              <a:cs typeface="Courier New"/>
              <a:sym typeface="Courier New"/>
            </a:endParaRPr>
          </a:p>
          <a:p>
            <a:pPr indent="457200" lvl="0" marL="457200" rtl="0" algn="l">
              <a:spcBef>
                <a:spcPts val="0"/>
              </a:spcBef>
              <a:spcAft>
                <a:spcPts val="0"/>
              </a:spcAft>
              <a:buNone/>
            </a:pPr>
            <a:r>
              <a:rPr lang="es">
                <a:latin typeface="Courier New"/>
                <a:ea typeface="Courier New"/>
                <a:cs typeface="Courier New"/>
                <a:sym typeface="Courier New"/>
              </a:rPr>
              <a:t>return 0, errors.New(“no puedo dividir por 0”)}</a:t>
            </a:r>
            <a:endParaRPr>
              <a:latin typeface="Courier New"/>
              <a:ea typeface="Courier New"/>
              <a:cs typeface="Courier New"/>
              <a:sym typeface="Courier New"/>
            </a:endParaRPr>
          </a:p>
          <a:p>
            <a:pPr indent="0" lvl="0" marL="0" rtl="0" algn="l">
              <a:spcBef>
                <a:spcPts val="0"/>
              </a:spcBef>
              <a:spcAft>
                <a:spcPts val="0"/>
              </a:spcAft>
              <a:buNone/>
            </a:pPr>
            <a:r>
              <a:rPr lang="es">
                <a:latin typeface="Courier New"/>
                <a:ea typeface="Courier New"/>
                <a:cs typeface="Courier New"/>
                <a:sym typeface="Courier New"/>
              </a:rPr>
              <a:t>	}</a:t>
            </a:r>
            <a:endParaRPr>
              <a:latin typeface="Courier New"/>
              <a:ea typeface="Courier New"/>
              <a:cs typeface="Courier New"/>
              <a:sym typeface="Courier New"/>
            </a:endParaRPr>
          </a:p>
          <a:p>
            <a:pPr indent="0" lvl="0" marL="0" rtl="0" algn="l">
              <a:spcBef>
                <a:spcPts val="0"/>
              </a:spcBef>
              <a:spcAft>
                <a:spcPts val="0"/>
              </a:spcAft>
              <a:buNone/>
            </a:pPr>
            <a:r>
              <a:rPr lang="es">
                <a:latin typeface="Courier New"/>
                <a:ea typeface="Courier New"/>
                <a:cs typeface="Courier New"/>
                <a:sym typeface="Courier New"/>
              </a:rPr>
              <a:t>	return a / b, nil</a:t>
            </a:r>
            <a:endParaRPr>
              <a:latin typeface="Courier New"/>
              <a:ea typeface="Courier New"/>
              <a:cs typeface="Courier New"/>
              <a:sym typeface="Courier New"/>
            </a:endParaRPr>
          </a:p>
          <a:p>
            <a:pPr indent="0" lvl="0" marL="0" rtl="0" algn="l">
              <a:spcBef>
                <a:spcPts val="0"/>
              </a:spcBef>
              <a:spcAft>
                <a:spcPts val="0"/>
              </a:spcAft>
              <a:buNone/>
            </a:pPr>
            <a:r>
              <a:rPr lang="es">
                <a:latin typeface="Courier New"/>
                <a:ea typeface="Courier New"/>
                <a:cs typeface="Courier New"/>
                <a:sym typeface="Courier New"/>
              </a:rPr>
              <a:t>} </a:t>
            </a:r>
            <a:endParaRPr>
              <a:latin typeface="Courier New"/>
              <a:ea typeface="Courier New"/>
              <a:cs typeface="Courier New"/>
              <a:sym typeface="Courier New"/>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7"/>
          <p:cNvSpPr/>
          <p:nvPr/>
        </p:nvSpPr>
        <p:spPr>
          <a:xfrm flipH="1" rot="10800000">
            <a:off x="0" y="739050"/>
            <a:ext cx="9144000" cy="164400"/>
          </a:xfrm>
          <a:prstGeom prst="rect">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1" name="Google Shape;91;p17"/>
          <p:cNvPicPr preferRelativeResize="0"/>
          <p:nvPr/>
        </p:nvPicPr>
        <p:blipFill>
          <a:blip r:embed="rId3">
            <a:alphaModFix/>
          </a:blip>
          <a:stretch>
            <a:fillRect/>
          </a:stretch>
        </p:blipFill>
        <p:spPr>
          <a:xfrm>
            <a:off x="7931675" y="71867"/>
            <a:ext cx="1042025" cy="595450"/>
          </a:xfrm>
          <a:prstGeom prst="rect">
            <a:avLst/>
          </a:prstGeom>
          <a:noFill/>
          <a:ln>
            <a:noFill/>
          </a:ln>
        </p:spPr>
      </p:pic>
      <p:sp>
        <p:nvSpPr>
          <p:cNvPr id="92" name="Google Shape;92;p17"/>
          <p:cNvSpPr txBox="1"/>
          <p:nvPr/>
        </p:nvSpPr>
        <p:spPr>
          <a:xfrm>
            <a:off x="246400" y="0"/>
            <a:ext cx="6500400" cy="739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s" sz="1800">
                <a:solidFill>
                  <a:srgbClr val="666666"/>
                </a:solidFill>
                <a:latin typeface="Calibri"/>
                <a:ea typeface="Calibri"/>
                <a:cs typeface="Calibri"/>
                <a:sym typeface="Calibri"/>
              </a:rPr>
              <a:t>Tipos de testing según el scope o alcance</a:t>
            </a:r>
            <a:endParaRPr sz="1800">
              <a:solidFill>
                <a:srgbClr val="666666"/>
              </a:solidFill>
              <a:latin typeface="Calibri"/>
              <a:ea typeface="Calibri"/>
              <a:cs typeface="Calibri"/>
              <a:sym typeface="Calibri"/>
            </a:endParaRPr>
          </a:p>
        </p:txBody>
      </p:sp>
      <p:sp>
        <p:nvSpPr>
          <p:cNvPr id="93" name="Google Shape;93;p17"/>
          <p:cNvSpPr txBox="1"/>
          <p:nvPr/>
        </p:nvSpPr>
        <p:spPr>
          <a:xfrm>
            <a:off x="246400" y="1149875"/>
            <a:ext cx="8168400" cy="356310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Clr>
                <a:schemeClr val="dk1"/>
              </a:buClr>
              <a:buSzPts val="1400"/>
              <a:buFont typeface="Calibri"/>
              <a:buChar char="●"/>
            </a:pPr>
            <a:r>
              <a:rPr lang="es" u="sng">
                <a:solidFill>
                  <a:schemeClr val="dk1"/>
                </a:solidFill>
                <a:latin typeface="Calibri"/>
                <a:ea typeface="Calibri"/>
                <a:cs typeface="Calibri"/>
                <a:sym typeface="Calibri"/>
              </a:rPr>
              <a:t>Funcional</a:t>
            </a:r>
            <a:r>
              <a:rPr lang="es" u="sng">
                <a:solidFill>
                  <a:schemeClr val="dk1"/>
                </a:solidFill>
                <a:latin typeface="Calibri"/>
                <a:ea typeface="Calibri"/>
                <a:cs typeface="Calibri"/>
                <a:sym typeface="Calibri"/>
              </a:rPr>
              <a:t>: </a:t>
            </a:r>
            <a:r>
              <a:rPr lang="es">
                <a:solidFill>
                  <a:schemeClr val="dk1"/>
                </a:solidFill>
                <a:latin typeface="Calibri"/>
                <a:ea typeface="Calibri"/>
                <a:cs typeface="Calibri"/>
                <a:sym typeface="Calibri"/>
              </a:rPr>
              <a:t>En programación, una prueba funcional implica la ejecución de un servicio que está conectado con un conjunto de componentes externos.</a:t>
            </a:r>
            <a:endParaRPr>
              <a:solidFill>
                <a:schemeClr val="dk1"/>
              </a:solidFill>
              <a:latin typeface="Calibri"/>
              <a:ea typeface="Calibri"/>
              <a:cs typeface="Calibri"/>
              <a:sym typeface="Calibri"/>
            </a:endParaRPr>
          </a:p>
        </p:txBody>
      </p:sp>
      <p:pic>
        <p:nvPicPr>
          <p:cNvPr id="94" name="Google Shape;94;p17"/>
          <p:cNvPicPr preferRelativeResize="0"/>
          <p:nvPr/>
        </p:nvPicPr>
        <p:blipFill>
          <a:blip r:embed="rId4">
            <a:alphaModFix/>
          </a:blip>
          <a:stretch>
            <a:fillRect/>
          </a:stretch>
        </p:blipFill>
        <p:spPr>
          <a:xfrm>
            <a:off x="8541360" y="4363240"/>
            <a:ext cx="432340" cy="595450"/>
          </a:xfrm>
          <a:prstGeom prst="rect">
            <a:avLst/>
          </a:prstGeom>
          <a:noFill/>
          <a:ln>
            <a:noFill/>
          </a:ln>
        </p:spPr>
      </p:pic>
      <p:sp>
        <p:nvSpPr>
          <p:cNvPr id="95" name="Google Shape;95;p17"/>
          <p:cNvSpPr txBox="1"/>
          <p:nvPr/>
        </p:nvSpPr>
        <p:spPr>
          <a:xfrm>
            <a:off x="1420675" y="2177700"/>
            <a:ext cx="6367200" cy="218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latin typeface="Courier New"/>
                <a:ea typeface="Courier New"/>
                <a:cs typeface="Courier New"/>
                <a:sym typeface="Courier New"/>
              </a:rPr>
              <a:t>func getUsuario(idUsuario int) *Usuario {</a:t>
            </a:r>
            <a:endParaRPr>
              <a:latin typeface="Courier New"/>
              <a:ea typeface="Courier New"/>
              <a:cs typeface="Courier New"/>
              <a:sym typeface="Courier New"/>
            </a:endParaRPr>
          </a:p>
          <a:p>
            <a:pPr indent="0" lvl="0" marL="0" rtl="0" algn="l">
              <a:spcBef>
                <a:spcPts val="0"/>
              </a:spcBef>
              <a:spcAft>
                <a:spcPts val="0"/>
              </a:spcAft>
              <a:buNone/>
            </a:pPr>
            <a:r>
              <a:t/>
            </a:r>
            <a:endParaRPr>
              <a:latin typeface="Courier New"/>
              <a:ea typeface="Courier New"/>
              <a:cs typeface="Courier New"/>
              <a:sym typeface="Courier New"/>
            </a:endParaRPr>
          </a:p>
          <a:p>
            <a:pPr indent="0" lvl="0" marL="0" rtl="0" algn="l">
              <a:spcBef>
                <a:spcPts val="0"/>
              </a:spcBef>
              <a:spcAft>
                <a:spcPts val="0"/>
              </a:spcAft>
              <a:buNone/>
            </a:pPr>
            <a:r>
              <a:rPr lang="es">
                <a:latin typeface="Courier New"/>
                <a:ea typeface="Courier New"/>
                <a:cs typeface="Courier New"/>
                <a:sym typeface="Courier New"/>
              </a:rPr>
              <a:t>	if idUsuario == 0 {</a:t>
            </a:r>
            <a:endParaRPr>
              <a:latin typeface="Courier New"/>
              <a:ea typeface="Courier New"/>
              <a:cs typeface="Courier New"/>
              <a:sym typeface="Courier New"/>
            </a:endParaRPr>
          </a:p>
          <a:p>
            <a:pPr indent="0" lvl="0" marL="0" rtl="0" algn="l">
              <a:spcBef>
                <a:spcPts val="0"/>
              </a:spcBef>
              <a:spcAft>
                <a:spcPts val="0"/>
              </a:spcAft>
              <a:buNone/>
            </a:pPr>
            <a:r>
              <a:t/>
            </a:r>
            <a:endParaRPr>
              <a:latin typeface="Courier New"/>
              <a:ea typeface="Courier New"/>
              <a:cs typeface="Courier New"/>
              <a:sym typeface="Courier New"/>
            </a:endParaRPr>
          </a:p>
          <a:p>
            <a:pPr indent="457200" lvl="0" marL="457200" rtl="0" algn="l">
              <a:spcBef>
                <a:spcPts val="0"/>
              </a:spcBef>
              <a:spcAft>
                <a:spcPts val="0"/>
              </a:spcAft>
              <a:buNone/>
            </a:pPr>
            <a:r>
              <a:rPr lang="es">
                <a:latin typeface="Courier New"/>
                <a:ea typeface="Courier New"/>
                <a:cs typeface="Courier New"/>
                <a:sym typeface="Courier New"/>
              </a:rPr>
              <a:t>return nil</a:t>
            </a:r>
            <a:endParaRPr>
              <a:latin typeface="Courier New"/>
              <a:ea typeface="Courier New"/>
              <a:cs typeface="Courier New"/>
              <a:sym typeface="Courier New"/>
            </a:endParaRPr>
          </a:p>
          <a:p>
            <a:pPr indent="0" lvl="0" marL="0" rtl="0" algn="l">
              <a:spcBef>
                <a:spcPts val="0"/>
              </a:spcBef>
              <a:spcAft>
                <a:spcPts val="0"/>
              </a:spcAft>
              <a:buNone/>
            </a:pPr>
            <a:r>
              <a:rPr lang="es">
                <a:latin typeface="Courier New"/>
                <a:ea typeface="Courier New"/>
                <a:cs typeface="Courier New"/>
                <a:sym typeface="Courier New"/>
              </a:rPr>
              <a:t>	}</a:t>
            </a:r>
            <a:endParaRPr>
              <a:latin typeface="Courier New"/>
              <a:ea typeface="Courier New"/>
              <a:cs typeface="Courier New"/>
              <a:sym typeface="Courier New"/>
            </a:endParaRPr>
          </a:p>
          <a:p>
            <a:pPr indent="0" lvl="0" marL="0" rtl="0" algn="l">
              <a:spcBef>
                <a:spcPts val="0"/>
              </a:spcBef>
              <a:spcAft>
                <a:spcPts val="0"/>
              </a:spcAft>
              <a:buNone/>
            </a:pPr>
            <a:r>
              <a:t/>
            </a:r>
            <a:endParaRPr>
              <a:latin typeface="Courier New"/>
              <a:ea typeface="Courier New"/>
              <a:cs typeface="Courier New"/>
              <a:sym typeface="Courier New"/>
            </a:endParaRPr>
          </a:p>
          <a:p>
            <a:pPr indent="0" lvl="0" marL="0" rtl="0" algn="l">
              <a:spcBef>
                <a:spcPts val="0"/>
              </a:spcBef>
              <a:spcAft>
                <a:spcPts val="0"/>
              </a:spcAft>
              <a:buNone/>
            </a:pPr>
            <a:r>
              <a:rPr lang="es">
                <a:latin typeface="Courier New"/>
                <a:ea typeface="Courier New"/>
                <a:cs typeface="Courier New"/>
                <a:sym typeface="Courier New"/>
              </a:rPr>
              <a:t>	call := rest_client.Get(“api.mercadolibre/usuarios”)</a:t>
            </a:r>
            <a:endParaRPr>
              <a:latin typeface="Courier New"/>
              <a:ea typeface="Courier New"/>
              <a:cs typeface="Courier New"/>
              <a:sym typeface="Courier New"/>
            </a:endParaRPr>
          </a:p>
          <a:p>
            <a:pPr indent="0" lvl="0" marL="0" rtl="0" algn="l">
              <a:spcBef>
                <a:spcPts val="0"/>
              </a:spcBef>
              <a:spcAft>
                <a:spcPts val="0"/>
              </a:spcAft>
              <a:buNone/>
            </a:pPr>
            <a:r>
              <a:rPr lang="es">
                <a:latin typeface="Courier New"/>
                <a:ea typeface="Courier New"/>
                <a:cs typeface="Courier New"/>
                <a:sym typeface="Courier New"/>
              </a:rPr>
              <a:t>	// ...</a:t>
            </a:r>
            <a:endParaRPr>
              <a:latin typeface="Courier New"/>
              <a:ea typeface="Courier New"/>
              <a:cs typeface="Courier New"/>
              <a:sym typeface="Courier New"/>
            </a:endParaRPr>
          </a:p>
          <a:p>
            <a:pPr indent="0" lvl="0" marL="0" rtl="0" algn="l">
              <a:spcBef>
                <a:spcPts val="0"/>
              </a:spcBef>
              <a:spcAft>
                <a:spcPts val="0"/>
              </a:spcAft>
              <a:buNone/>
            </a:pPr>
            <a:r>
              <a:rPr lang="es">
                <a:latin typeface="Courier New"/>
                <a:ea typeface="Courier New"/>
                <a:cs typeface="Courier New"/>
                <a:sym typeface="Courier New"/>
              </a:rPr>
              <a:t>}</a:t>
            </a:r>
            <a:endParaRPr>
              <a:latin typeface="Courier New"/>
              <a:ea typeface="Courier New"/>
              <a:cs typeface="Courier New"/>
              <a:sym typeface="Courier New"/>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18"/>
          <p:cNvSpPr/>
          <p:nvPr/>
        </p:nvSpPr>
        <p:spPr>
          <a:xfrm flipH="1" rot="10800000">
            <a:off x="0" y="739050"/>
            <a:ext cx="9144000" cy="164400"/>
          </a:xfrm>
          <a:prstGeom prst="rect">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1" name="Google Shape;101;p18"/>
          <p:cNvPicPr preferRelativeResize="0"/>
          <p:nvPr/>
        </p:nvPicPr>
        <p:blipFill>
          <a:blip r:embed="rId3">
            <a:alphaModFix/>
          </a:blip>
          <a:stretch>
            <a:fillRect/>
          </a:stretch>
        </p:blipFill>
        <p:spPr>
          <a:xfrm>
            <a:off x="7931675" y="71867"/>
            <a:ext cx="1042025" cy="595450"/>
          </a:xfrm>
          <a:prstGeom prst="rect">
            <a:avLst/>
          </a:prstGeom>
          <a:noFill/>
          <a:ln>
            <a:noFill/>
          </a:ln>
        </p:spPr>
      </p:pic>
      <p:sp>
        <p:nvSpPr>
          <p:cNvPr id="102" name="Google Shape;102;p18"/>
          <p:cNvSpPr txBox="1"/>
          <p:nvPr/>
        </p:nvSpPr>
        <p:spPr>
          <a:xfrm>
            <a:off x="246400" y="0"/>
            <a:ext cx="6500400" cy="739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s" sz="1800">
                <a:solidFill>
                  <a:srgbClr val="666666"/>
                </a:solidFill>
                <a:latin typeface="Calibri"/>
                <a:ea typeface="Calibri"/>
                <a:cs typeface="Calibri"/>
                <a:sym typeface="Calibri"/>
              </a:rPr>
              <a:t>Tipos de testing según el scope o alcance</a:t>
            </a:r>
            <a:endParaRPr sz="1800">
              <a:solidFill>
                <a:srgbClr val="666666"/>
              </a:solidFill>
              <a:latin typeface="Calibri"/>
              <a:ea typeface="Calibri"/>
              <a:cs typeface="Calibri"/>
              <a:sym typeface="Calibri"/>
            </a:endParaRPr>
          </a:p>
        </p:txBody>
      </p:sp>
      <p:sp>
        <p:nvSpPr>
          <p:cNvPr id="103" name="Google Shape;103;p18"/>
          <p:cNvSpPr txBox="1"/>
          <p:nvPr/>
        </p:nvSpPr>
        <p:spPr>
          <a:xfrm>
            <a:off x="246400" y="1149875"/>
            <a:ext cx="8168400" cy="129750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Clr>
                <a:schemeClr val="dk1"/>
              </a:buClr>
              <a:buSzPts val="1400"/>
              <a:buFont typeface="Calibri"/>
              <a:buChar char="●"/>
            </a:pPr>
            <a:r>
              <a:rPr lang="es" u="sng">
                <a:solidFill>
                  <a:schemeClr val="dk1"/>
                </a:solidFill>
                <a:latin typeface="Calibri"/>
                <a:ea typeface="Calibri"/>
                <a:cs typeface="Calibri"/>
                <a:sym typeface="Calibri"/>
              </a:rPr>
              <a:t>Integración: </a:t>
            </a:r>
            <a:r>
              <a:rPr lang="es">
                <a:solidFill>
                  <a:schemeClr val="dk1"/>
                </a:solidFill>
                <a:latin typeface="Calibri"/>
                <a:ea typeface="Calibri"/>
                <a:cs typeface="Calibri"/>
                <a:sym typeface="Calibri"/>
              </a:rPr>
              <a:t>En programación, un test de integración hace referencia a una prueba de software donde se brindan un conjunto de entradas y se espera una salida sin conocer el proceso que ocurre internamente. También se conoce como test E2E.</a:t>
            </a:r>
            <a:endParaRPr>
              <a:solidFill>
                <a:schemeClr val="dk1"/>
              </a:solidFill>
              <a:latin typeface="Calibri"/>
              <a:ea typeface="Calibri"/>
              <a:cs typeface="Calibri"/>
              <a:sym typeface="Calibri"/>
            </a:endParaRPr>
          </a:p>
        </p:txBody>
      </p:sp>
      <p:pic>
        <p:nvPicPr>
          <p:cNvPr id="104" name="Google Shape;104;p18"/>
          <p:cNvPicPr preferRelativeResize="0"/>
          <p:nvPr/>
        </p:nvPicPr>
        <p:blipFill>
          <a:blip r:embed="rId4">
            <a:alphaModFix/>
          </a:blip>
          <a:stretch>
            <a:fillRect/>
          </a:stretch>
        </p:blipFill>
        <p:spPr>
          <a:xfrm>
            <a:off x="8541360" y="4363240"/>
            <a:ext cx="432340" cy="595450"/>
          </a:xfrm>
          <a:prstGeom prst="rect">
            <a:avLst/>
          </a:prstGeom>
          <a:noFill/>
          <a:ln>
            <a:noFill/>
          </a:ln>
        </p:spPr>
      </p:pic>
      <p:sp>
        <p:nvSpPr>
          <p:cNvPr id="105" name="Google Shape;105;p18"/>
          <p:cNvSpPr txBox="1"/>
          <p:nvPr/>
        </p:nvSpPr>
        <p:spPr>
          <a:xfrm>
            <a:off x="1420675" y="2447375"/>
            <a:ext cx="6367200" cy="191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latin typeface="Courier New"/>
                <a:ea typeface="Courier New"/>
                <a:cs typeface="Courier New"/>
                <a:sym typeface="Courier New"/>
              </a:rPr>
              <a:t>https://api.mercadolibre.com/users/1234567</a:t>
            </a:r>
            <a:endParaRPr>
              <a:latin typeface="Courier New"/>
              <a:ea typeface="Courier New"/>
              <a:cs typeface="Courier New"/>
              <a:sym typeface="Courier New"/>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9"/>
          <p:cNvSpPr/>
          <p:nvPr/>
        </p:nvSpPr>
        <p:spPr>
          <a:xfrm flipH="1" rot="10800000">
            <a:off x="0" y="739050"/>
            <a:ext cx="9144000" cy="164400"/>
          </a:xfrm>
          <a:prstGeom prst="rect">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1" name="Google Shape;111;p19"/>
          <p:cNvPicPr preferRelativeResize="0"/>
          <p:nvPr/>
        </p:nvPicPr>
        <p:blipFill>
          <a:blip r:embed="rId3">
            <a:alphaModFix/>
          </a:blip>
          <a:stretch>
            <a:fillRect/>
          </a:stretch>
        </p:blipFill>
        <p:spPr>
          <a:xfrm>
            <a:off x="7931675" y="71867"/>
            <a:ext cx="1042025" cy="595450"/>
          </a:xfrm>
          <a:prstGeom prst="rect">
            <a:avLst/>
          </a:prstGeom>
          <a:noFill/>
          <a:ln>
            <a:noFill/>
          </a:ln>
        </p:spPr>
      </p:pic>
      <p:sp>
        <p:nvSpPr>
          <p:cNvPr id="112" name="Google Shape;112;p19"/>
          <p:cNvSpPr txBox="1"/>
          <p:nvPr/>
        </p:nvSpPr>
        <p:spPr>
          <a:xfrm>
            <a:off x="246400" y="0"/>
            <a:ext cx="6500400" cy="739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s" sz="1800">
                <a:solidFill>
                  <a:srgbClr val="666666"/>
                </a:solidFill>
                <a:latin typeface="Calibri"/>
                <a:ea typeface="Calibri"/>
                <a:cs typeface="Calibri"/>
                <a:sym typeface="Calibri"/>
              </a:rPr>
              <a:t>Tipos de testing según la visibilidad</a:t>
            </a:r>
            <a:endParaRPr sz="1800">
              <a:solidFill>
                <a:srgbClr val="666666"/>
              </a:solidFill>
              <a:latin typeface="Calibri"/>
              <a:ea typeface="Calibri"/>
              <a:cs typeface="Calibri"/>
              <a:sym typeface="Calibri"/>
            </a:endParaRPr>
          </a:p>
        </p:txBody>
      </p:sp>
      <p:sp>
        <p:nvSpPr>
          <p:cNvPr id="113" name="Google Shape;113;p19"/>
          <p:cNvSpPr txBox="1"/>
          <p:nvPr/>
        </p:nvSpPr>
        <p:spPr>
          <a:xfrm>
            <a:off x="246400" y="1149875"/>
            <a:ext cx="8168400" cy="275970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Clr>
                <a:schemeClr val="dk1"/>
              </a:buClr>
              <a:buSzPts val="1400"/>
              <a:buFont typeface="Calibri"/>
              <a:buChar char="●"/>
            </a:pPr>
            <a:r>
              <a:rPr lang="es" u="sng">
                <a:solidFill>
                  <a:schemeClr val="dk1"/>
                </a:solidFill>
                <a:latin typeface="Calibri"/>
                <a:ea typeface="Calibri"/>
                <a:cs typeface="Calibri"/>
                <a:sym typeface="Calibri"/>
              </a:rPr>
              <a:t>Test de caja blanca</a:t>
            </a:r>
            <a:r>
              <a:rPr lang="es" u="sng">
                <a:solidFill>
                  <a:schemeClr val="dk1"/>
                </a:solidFill>
                <a:latin typeface="Calibri"/>
                <a:ea typeface="Calibri"/>
                <a:cs typeface="Calibri"/>
                <a:sym typeface="Calibri"/>
              </a:rPr>
              <a:t>:</a:t>
            </a:r>
            <a:r>
              <a:rPr lang="es">
                <a:solidFill>
                  <a:schemeClr val="dk1"/>
                </a:solidFill>
                <a:latin typeface="Calibri"/>
                <a:ea typeface="Calibri"/>
                <a:cs typeface="Calibri"/>
                <a:sym typeface="Calibri"/>
              </a:rPr>
              <a:t> </a:t>
            </a:r>
            <a:r>
              <a:rPr lang="es">
                <a:solidFill>
                  <a:schemeClr val="dk1"/>
                </a:solidFill>
                <a:latin typeface="Calibri"/>
                <a:ea typeface="Calibri"/>
                <a:cs typeface="Calibri"/>
                <a:sym typeface="Calibri"/>
              </a:rPr>
              <a:t>Las pruebas de caja blanca (también conocidas como pruebas de caja de cristal o pruebas estructurales) </a:t>
            </a:r>
            <a:r>
              <a:rPr b="1" lang="es">
                <a:solidFill>
                  <a:schemeClr val="dk1"/>
                </a:solidFill>
                <a:latin typeface="Calibri"/>
                <a:ea typeface="Calibri"/>
                <a:cs typeface="Calibri"/>
                <a:sym typeface="Calibri"/>
              </a:rPr>
              <a:t>se centran en los detalles procedimentales del software</a:t>
            </a:r>
            <a:r>
              <a:rPr lang="es">
                <a:solidFill>
                  <a:schemeClr val="dk1"/>
                </a:solidFill>
                <a:latin typeface="Calibri"/>
                <a:ea typeface="Calibri"/>
                <a:cs typeface="Calibri"/>
                <a:sym typeface="Calibri"/>
              </a:rPr>
              <a:t>, por lo que su diseño está fuertemente ligado al código fuente. </a:t>
            </a:r>
            <a:endParaRPr>
              <a:solidFill>
                <a:schemeClr val="dk1"/>
              </a:solidFill>
              <a:latin typeface="Calibri"/>
              <a:ea typeface="Calibri"/>
              <a:cs typeface="Calibri"/>
              <a:sym typeface="Calibri"/>
            </a:endParaRPr>
          </a:p>
          <a:p>
            <a:pPr indent="0" lvl="0" marL="457200" rtl="0" algn="l">
              <a:lnSpc>
                <a:spcPct val="150000"/>
              </a:lnSpc>
              <a:spcBef>
                <a:spcPts val="0"/>
              </a:spcBef>
              <a:spcAft>
                <a:spcPts val="0"/>
              </a:spcAft>
              <a:buNone/>
            </a:pPr>
            <a:r>
              <a:t/>
            </a:r>
            <a:endParaRPr>
              <a:solidFill>
                <a:schemeClr val="dk1"/>
              </a:solidFill>
              <a:latin typeface="Calibri"/>
              <a:ea typeface="Calibri"/>
              <a:cs typeface="Calibri"/>
              <a:sym typeface="Calibri"/>
            </a:endParaRPr>
          </a:p>
          <a:p>
            <a:pPr indent="-317500" lvl="0" marL="457200" rtl="0" algn="l">
              <a:lnSpc>
                <a:spcPct val="150000"/>
              </a:lnSpc>
              <a:spcBef>
                <a:spcPts val="0"/>
              </a:spcBef>
              <a:spcAft>
                <a:spcPts val="0"/>
              </a:spcAft>
              <a:buClr>
                <a:schemeClr val="dk1"/>
              </a:buClr>
              <a:buSzPts val="1400"/>
              <a:buFont typeface="Calibri"/>
              <a:buChar char="●"/>
            </a:pPr>
            <a:r>
              <a:rPr lang="es" u="sng">
                <a:solidFill>
                  <a:schemeClr val="dk1"/>
                </a:solidFill>
                <a:latin typeface="Calibri"/>
                <a:ea typeface="Calibri"/>
                <a:cs typeface="Calibri"/>
                <a:sym typeface="Calibri"/>
              </a:rPr>
              <a:t>Test de caja negra:</a:t>
            </a:r>
            <a:r>
              <a:rPr lang="es">
                <a:solidFill>
                  <a:schemeClr val="dk1"/>
                </a:solidFill>
                <a:latin typeface="Calibri"/>
                <a:ea typeface="Calibri"/>
                <a:cs typeface="Calibri"/>
                <a:sym typeface="Calibri"/>
              </a:rPr>
              <a:t> En teoría de sistemas y física, se denomina Caja Negra a aquel elemento que es estudiado desde el punto de vista de las entradas que recibe y las salidas o respuestas que produce, </a:t>
            </a:r>
            <a:r>
              <a:rPr b="1" lang="es">
                <a:solidFill>
                  <a:schemeClr val="dk1"/>
                </a:solidFill>
                <a:latin typeface="Calibri"/>
                <a:ea typeface="Calibri"/>
                <a:cs typeface="Calibri"/>
                <a:sym typeface="Calibri"/>
              </a:rPr>
              <a:t>sin tener en cuenta su funcionamiento interno</a:t>
            </a:r>
            <a:r>
              <a:rPr lang="es">
                <a:solidFill>
                  <a:schemeClr val="dk1"/>
                </a:solidFill>
                <a:latin typeface="Calibri"/>
                <a:ea typeface="Calibri"/>
                <a:cs typeface="Calibri"/>
                <a:sym typeface="Calibri"/>
              </a:rPr>
              <a:t>. En otras palabras, de una caja negra nos interesará su forma de interactuar con el medio que le rodea (en ocasiones, otros elementos que también podrían ser cajas negras) entendiendo qué es lo que hace, pero sin dar importancia a cómo lo hace.</a:t>
            </a:r>
            <a:endParaRPr>
              <a:solidFill>
                <a:schemeClr val="dk1"/>
              </a:solidFill>
              <a:latin typeface="Calibri"/>
              <a:ea typeface="Calibri"/>
              <a:cs typeface="Calibri"/>
              <a:sym typeface="Calibri"/>
            </a:endParaRPr>
          </a:p>
        </p:txBody>
      </p:sp>
      <p:pic>
        <p:nvPicPr>
          <p:cNvPr id="114" name="Google Shape;114;p19"/>
          <p:cNvPicPr preferRelativeResize="0"/>
          <p:nvPr/>
        </p:nvPicPr>
        <p:blipFill>
          <a:blip r:embed="rId4">
            <a:alphaModFix/>
          </a:blip>
          <a:stretch>
            <a:fillRect/>
          </a:stretch>
        </p:blipFill>
        <p:spPr>
          <a:xfrm>
            <a:off x="8541360" y="4363240"/>
            <a:ext cx="432340" cy="5954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20"/>
          <p:cNvSpPr/>
          <p:nvPr/>
        </p:nvSpPr>
        <p:spPr>
          <a:xfrm flipH="1" rot="10800000">
            <a:off x="0" y="739050"/>
            <a:ext cx="9144000" cy="164400"/>
          </a:xfrm>
          <a:prstGeom prst="rect">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0" name="Google Shape;120;p20"/>
          <p:cNvPicPr preferRelativeResize="0"/>
          <p:nvPr/>
        </p:nvPicPr>
        <p:blipFill>
          <a:blip r:embed="rId3">
            <a:alphaModFix/>
          </a:blip>
          <a:stretch>
            <a:fillRect/>
          </a:stretch>
        </p:blipFill>
        <p:spPr>
          <a:xfrm>
            <a:off x="7931675" y="71867"/>
            <a:ext cx="1042025" cy="595450"/>
          </a:xfrm>
          <a:prstGeom prst="rect">
            <a:avLst/>
          </a:prstGeom>
          <a:noFill/>
          <a:ln>
            <a:noFill/>
          </a:ln>
        </p:spPr>
      </p:pic>
      <p:sp>
        <p:nvSpPr>
          <p:cNvPr id="121" name="Google Shape;121;p20"/>
          <p:cNvSpPr txBox="1"/>
          <p:nvPr/>
        </p:nvSpPr>
        <p:spPr>
          <a:xfrm>
            <a:off x="246400" y="0"/>
            <a:ext cx="6500400" cy="739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s" sz="1800">
                <a:solidFill>
                  <a:srgbClr val="666666"/>
                </a:solidFill>
                <a:latin typeface="Calibri"/>
                <a:ea typeface="Calibri"/>
                <a:cs typeface="Calibri"/>
                <a:sym typeface="Calibri"/>
              </a:rPr>
              <a:t>Cómo implementar testing en Go</a:t>
            </a:r>
            <a:endParaRPr sz="1800">
              <a:solidFill>
                <a:srgbClr val="666666"/>
              </a:solidFill>
              <a:latin typeface="Calibri"/>
              <a:ea typeface="Calibri"/>
              <a:cs typeface="Calibri"/>
              <a:sym typeface="Calibri"/>
            </a:endParaRPr>
          </a:p>
        </p:txBody>
      </p:sp>
      <p:sp>
        <p:nvSpPr>
          <p:cNvPr id="122" name="Google Shape;122;p20"/>
          <p:cNvSpPr txBox="1"/>
          <p:nvPr/>
        </p:nvSpPr>
        <p:spPr>
          <a:xfrm>
            <a:off x="246400" y="1149875"/>
            <a:ext cx="8168400" cy="321330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Clr>
                <a:schemeClr val="dk1"/>
              </a:buClr>
              <a:buSzPts val="1400"/>
              <a:buFont typeface="Calibri"/>
              <a:buChar char="●"/>
            </a:pPr>
            <a:r>
              <a:rPr lang="es">
                <a:solidFill>
                  <a:schemeClr val="dk1"/>
                </a:solidFill>
                <a:latin typeface="Calibri"/>
                <a:ea typeface="Calibri"/>
                <a:cs typeface="Calibri"/>
                <a:sym typeface="Calibri"/>
              </a:rPr>
              <a:t>En Go se deben definir los casos de prueba respecto de las condiciones que </a:t>
            </a:r>
            <a:r>
              <a:rPr lang="es">
                <a:solidFill>
                  <a:srgbClr val="FF0000"/>
                </a:solidFill>
                <a:latin typeface="Calibri"/>
                <a:ea typeface="Calibri"/>
                <a:cs typeface="Calibri"/>
                <a:sym typeface="Calibri"/>
              </a:rPr>
              <a:t>no queremos que ocurran </a:t>
            </a:r>
            <a:r>
              <a:rPr lang="es">
                <a:solidFill>
                  <a:schemeClr val="dk1"/>
                </a:solidFill>
                <a:latin typeface="Calibri"/>
                <a:ea typeface="Calibri"/>
                <a:cs typeface="Calibri"/>
                <a:sym typeface="Calibri"/>
              </a:rPr>
              <a:t>en la ejecución de un módulo de software.</a:t>
            </a:r>
            <a:endParaRPr>
              <a:solidFill>
                <a:schemeClr val="dk1"/>
              </a:solidFill>
              <a:latin typeface="Calibri"/>
              <a:ea typeface="Calibri"/>
              <a:cs typeface="Calibri"/>
              <a:sym typeface="Calibri"/>
            </a:endParaRPr>
          </a:p>
          <a:p>
            <a:pPr indent="-317500" lvl="0" marL="457200" rtl="0" algn="l">
              <a:lnSpc>
                <a:spcPct val="150000"/>
              </a:lnSpc>
              <a:spcBef>
                <a:spcPts val="0"/>
              </a:spcBef>
              <a:spcAft>
                <a:spcPts val="0"/>
              </a:spcAft>
              <a:buClr>
                <a:schemeClr val="dk1"/>
              </a:buClr>
              <a:buSzPts val="1400"/>
              <a:buFont typeface="Calibri"/>
              <a:buChar char="●"/>
            </a:pPr>
            <a:r>
              <a:rPr lang="es">
                <a:solidFill>
                  <a:schemeClr val="dk1"/>
                </a:solidFill>
                <a:latin typeface="Calibri"/>
                <a:ea typeface="Calibri"/>
                <a:cs typeface="Calibri"/>
                <a:sym typeface="Calibri"/>
              </a:rPr>
              <a:t>En aquellos casos donde se busque verificar la consistencia de un valor esperado con una respuesta se debe utilizar una librería externa que permita </a:t>
            </a:r>
            <a:r>
              <a:rPr lang="es">
                <a:solidFill>
                  <a:srgbClr val="38761D"/>
                </a:solidFill>
                <a:latin typeface="Calibri"/>
                <a:ea typeface="Calibri"/>
                <a:cs typeface="Calibri"/>
                <a:sym typeface="Calibri"/>
              </a:rPr>
              <a:t>validar los assert</a:t>
            </a:r>
            <a:r>
              <a:rPr lang="es">
                <a:solidFill>
                  <a:schemeClr val="dk1"/>
                </a:solidFill>
                <a:latin typeface="Calibri"/>
                <a:ea typeface="Calibri"/>
                <a:cs typeface="Calibri"/>
                <a:sym typeface="Calibri"/>
              </a:rPr>
              <a:t>.</a:t>
            </a:r>
            <a:endParaRPr>
              <a:solidFill>
                <a:schemeClr val="dk1"/>
              </a:solidFill>
              <a:latin typeface="Calibri"/>
              <a:ea typeface="Calibri"/>
              <a:cs typeface="Calibri"/>
              <a:sym typeface="Calibri"/>
            </a:endParaRPr>
          </a:p>
          <a:p>
            <a:pPr indent="-317500" lvl="0" marL="457200" rtl="0" algn="l">
              <a:lnSpc>
                <a:spcPct val="150000"/>
              </a:lnSpc>
              <a:spcBef>
                <a:spcPts val="0"/>
              </a:spcBef>
              <a:spcAft>
                <a:spcPts val="0"/>
              </a:spcAft>
              <a:buClr>
                <a:schemeClr val="dk1"/>
              </a:buClr>
              <a:buSzPts val="1400"/>
              <a:buFont typeface="Calibri"/>
              <a:buChar char="●"/>
            </a:pPr>
            <a:r>
              <a:rPr lang="es">
                <a:solidFill>
                  <a:schemeClr val="dk1"/>
                </a:solidFill>
                <a:latin typeface="Calibri"/>
                <a:ea typeface="Calibri"/>
                <a:cs typeface="Calibri"/>
                <a:sym typeface="Calibri"/>
              </a:rPr>
              <a:t>Los tests de caja blanca deben implementarse en cada uno de los paquetes que contienen los módulos de software a testear. Tienen que ver con funciones, variables, constantes y estructuras privadas.</a:t>
            </a:r>
            <a:endParaRPr>
              <a:solidFill>
                <a:schemeClr val="dk1"/>
              </a:solidFill>
              <a:latin typeface="Calibri"/>
              <a:ea typeface="Calibri"/>
              <a:cs typeface="Calibri"/>
              <a:sym typeface="Calibri"/>
            </a:endParaRPr>
          </a:p>
          <a:p>
            <a:pPr indent="-317500" lvl="0" marL="457200" rtl="0" algn="l">
              <a:lnSpc>
                <a:spcPct val="150000"/>
              </a:lnSpc>
              <a:spcBef>
                <a:spcPts val="0"/>
              </a:spcBef>
              <a:spcAft>
                <a:spcPts val="0"/>
              </a:spcAft>
              <a:buClr>
                <a:schemeClr val="dk1"/>
              </a:buClr>
              <a:buSzPts val="1400"/>
              <a:buFont typeface="Calibri"/>
              <a:buChar char="●"/>
            </a:pPr>
            <a:r>
              <a:rPr lang="es">
                <a:solidFill>
                  <a:schemeClr val="dk1"/>
                </a:solidFill>
                <a:latin typeface="Calibri"/>
                <a:ea typeface="Calibri"/>
                <a:cs typeface="Calibri"/>
                <a:sym typeface="Calibri"/>
              </a:rPr>
              <a:t>Los tests de caja negra deben implementarse en la carpeta test y tienen que ver con funciones, variables, constantes y estructuras públicas.</a:t>
            </a:r>
            <a:endParaRPr>
              <a:solidFill>
                <a:schemeClr val="dk1"/>
              </a:solidFill>
              <a:latin typeface="Calibri"/>
              <a:ea typeface="Calibri"/>
              <a:cs typeface="Calibri"/>
              <a:sym typeface="Calibri"/>
            </a:endParaRPr>
          </a:p>
          <a:p>
            <a:pPr indent="-317500" lvl="0" marL="457200" rtl="0" algn="l">
              <a:lnSpc>
                <a:spcPct val="150000"/>
              </a:lnSpc>
              <a:spcBef>
                <a:spcPts val="0"/>
              </a:spcBef>
              <a:spcAft>
                <a:spcPts val="0"/>
              </a:spcAft>
              <a:buClr>
                <a:schemeClr val="dk1"/>
              </a:buClr>
              <a:buSzPts val="1400"/>
              <a:buFont typeface="Calibri"/>
              <a:buChar char="●"/>
            </a:pPr>
            <a:r>
              <a:rPr lang="es">
                <a:solidFill>
                  <a:schemeClr val="dk1"/>
                </a:solidFill>
                <a:latin typeface="Calibri"/>
                <a:ea typeface="Calibri"/>
                <a:cs typeface="Calibri"/>
                <a:sym typeface="Calibri"/>
              </a:rPr>
              <a:t>También se pueden implementar benchmarks para medir rendimiento.</a:t>
            </a:r>
            <a:endParaRPr>
              <a:solidFill>
                <a:schemeClr val="dk1"/>
              </a:solidFill>
              <a:latin typeface="Calibri"/>
              <a:ea typeface="Calibri"/>
              <a:cs typeface="Calibri"/>
              <a:sym typeface="Calibri"/>
            </a:endParaRPr>
          </a:p>
        </p:txBody>
      </p:sp>
      <p:pic>
        <p:nvPicPr>
          <p:cNvPr id="123" name="Google Shape;123;p20"/>
          <p:cNvPicPr preferRelativeResize="0"/>
          <p:nvPr/>
        </p:nvPicPr>
        <p:blipFill>
          <a:blip r:embed="rId4">
            <a:alphaModFix/>
          </a:blip>
          <a:stretch>
            <a:fillRect/>
          </a:stretch>
        </p:blipFill>
        <p:spPr>
          <a:xfrm>
            <a:off x="8541360" y="4363240"/>
            <a:ext cx="432340" cy="5954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1"/>
          <p:cNvSpPr/>
          <p:nvPr/>
        </p:nvSpPr>
        <p:spPr>
          <a:xfrm flipH="1" rot="10800000">
            <a:off x="0" y="739050"/>
            <a:ext cx="9144000" cy="164400"/>
          </a:xfrm>
          <a:prstGeom prst="rect">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9" name="Google Shape;129;p21"/>
          <p:cNvPicPr preferRelativeResize="0"/>
          <p:nvPr/>
        </p:nvPicPr>
        <p:blipFill>
          <a:blip r:embed="rId3">
            <a:alphaModFix/>
          </a:blip>
          <a:stretch>
            <a:fillRect/>
          </a:stretch>
        </p:blipFill>
        <p:spPr>
          <a:xfrm>
            <a:off x="7931675" y="71867"/>
            <a:ext cx="1042025" cy="595450"/>
          </a:xfrm>
          <a:prstGeom prst="rect">
            <a:avLst/>
          </a:prstGeom>
          <a:noFill/>
          <a:ln>
            <a:noFill/>
          </a:ln>
        </p:spPr>
      </p:pic>
      <p:sp>
        <p:nvSpPr>
          <p:cNvPr id="130" name="Google Shape;130;p21"/>
          <p:cNvSpPr txBox="1"/>
          <p:nvPr/>
        </p:nvSpPr>
        <p:spPr>
          <a:xfrm>
            <a:off x="246400" y="0"/>
            <a:ext cx="6500400" cy="739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s" sz="1800">
                <a:solidFill>
                  <a:srgbClr val="666666"/>
                </a:solidFill>
                <a:latin typeface="Calibri"/>
                <a:ea typeface="Calibri"/>
                <a:cs typeface="Calibri"/>
                <a:sym typeface="Calibri"/>
              </a:rPr>
              <a:t>Cobertura</a:t>
            </a:r>
            <a:endParaRPr sz="1800">
              <a:solidFill>
                <a:srgbClr val="666666"/>
              </a:solidFill>
              <a:latin typeface="Calibri"/>
              <a:ea typeface="Calibri"/>
              <a:cs typeface="Calibri"/>
              <a:sym typeface="Calibri"/>
            </a:endParaRPr>
          </a:p>
        </p:txBody>
      </p:sp>
      <p:pic>
        <p:nvPicPr>
          <p:cNvPr id="131" name="Google Shape;131;p21"/>
          <p:cNvPicPr preferRelativeResize="0"/>
          <p:nvPr/>
        </p:nvPicPr>
        <p:blipFill>
          <a:blip r:embed="rId4">
            <a:alphaModFix/>
          </a:blip>
          <a:stretch>
            <a:fillRect/>
          </a:stretch>
        </p:blipFill>
        <p:spPr>
          <a:xfrm>
            <a:off x="8541360" y="4363240"/>
            <a:ext cx="432340" cy="595450"/>
          </a:xfrm>
          <a:prstGeom prst="rect">
            <a:avLst/>
          </a:prstGeom>
          <a:noFill/>
          <a:ln>
            <a:noFill/>
          </a:ln>
        </p:spPr>
      </p:pic>
      <p:sp>
        <p:nvSpPr>
          <p:cNvPr id="132" name="Google Shape;132;p21"/>
          <p:cNvSpPr txBox="1"/>
          <p:nvPr/>
        </p:nvSpPr>
        <p:spPr>
          <a:xfrm>
            <a:off x="447450" y="1168150"/>
            <a:ext cx="6925500" cy="33012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50000"/>
              </a:lnSpc>
              <a:spcBef>
                <a:spcPts val="0"/>
              </a:spcBef>
              <a:spcAft>
                <a:spcPts val="0"/>
              </a:spcAft>
              <a:buClr>
                <a:schemeClr val="dk1"/>
              </a:buClr>
              <a:buSzPts val="1400"/>
              <a:buFont typeface="Calibri"/>
              <a:buChar char="●"/>
            </a:pPr>
            <a:r>
              <a:rPr lang="es">
                <a:solidFill>
                  <a:schemeClr val="dk1"/>
                </a:solidFill>
                <a:latin typeface="Calibri"/>
                <a:ea typeface="Calibri"/>
                <a:cs typeface="Calibri"/>
                <a:sym typeface="Calibri"/>
              </a:rPr>
              <a:t>La cobertura de código es una medida (porcentual) en las pruebas de software que mide el grado en que el código fuente de un programa ha sido comprobado.</a:t>
            </a:r>
            <a:endParaRPr>
              <a:solidFill>
                <a:schemeClr val="dk1"/>
              </a:solidFill>
              <a:latin typeface="Calibri"/>
              <a:ea typeface="Calibri"/>
              <a:cs typeface="Calibri"/>
              <a:sym typeface="Calibri"/>
            </a:endParaRPr>
          </a:p>
          <a:p>
            <a:pPr indent="-317500" lvl="0" marL="457200" marR="0" rtl="0" algn="l">
              <a:lnSpc>
                <a:spcPct val="150000"/>
              </a:lnSpc>
              <a:spcBef>
                <a:spcPts val="0"/>
              </a:spcBef>
              <a:spcAft>
                <a:spcPts val="0"/>
              </a:spcAft>
              <a:buClr>
                <a:schemeClr val="dk1"/>
              </a:buClr>
              <a:buSzPts val="1400"/>
              <a:buFont typeface="Calibri"/>
              <a:buChar char="●"/>
            </a:pPr>
            <a:r>
              <a:rPr lang="es">
                <a:solidFill>
                  <a:schemeClr val="dk1"/>
                </a:solidFill>
                <a:latin typeface="Calibri"/>
                <a:ea typeface="Calibri"/>
                <a:cs typeface="Calibri"/>
                <a:sym typeface="Calibri"/>
              </a:rPr>
              <a:t>Sirve para determinar la calidad del test que se lleve a cabo y para determinar las partes críticas del código que no han sido comprobadas y las partes que ya lo fueron, además se puede utilizar como técnica de optimización dentro de un compilador optimizador para llevar a cabo una eliminación de código muerto, más específicamente sirve para detectar código inalcanzable.​</a:t>
            </a:r>
            <a:endParaRPr sz="1200"/>
          </a:p>
        </p:txBody>
      </p:sp>
      <p:pic>
        <p:nvPicPr>
          <p:cNvPr id="133" name="Google Shape;133;p21"/>
          <p:cNvPicPr preferRelativeResize="0"/>
          <p:nvPr/>
        </p:nvPicPr>
        <p:blipFill>
          <a:blip r:embed="rId5">
            <a:alphaModFix/>
          </a:blip>
          <a:stretch>
            <a:fillRect/>
          </a:stretch>
        </p:blipFill>
        <p:spPr>
          <a:xfrm>
            <a:off x="5545125" y="3536146"/>
            <a:ext cx="1340825" cy="13344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