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32" userDrawn="1">
          <p15:clr>
            <a:srgbClr val="A4A3A4"/>
          </p15:clr>
        </p15:guide>
        <p15:guide id="2" pos="6735" userDrawn="1">
          <p15:clr>
            <a:srgbClr val="A4A3A4"/>
          </p15:clr>
        </p15:guide>
        <p15:guide id="3" orient="horz" pos="3185" userDrawn="1">
          <p15:clr>
            <a:srgbClr val="A4A3A4"/>
          </p15:clr>
        </p15:guide>
        <p15:guide id="4" pos="3356" userDrawn="1">
          <p15:clr>
            <a:srgbClr val="A4A3A4"/>
          </p15:clr>
        </p15:guide>
        <p15:guide id="5" pos="10114" userDrawn="1">
          <p15:clr>
            <a:srgbClr val="A4A3A4"/>
          </p15:clr>
        </p15:guide>
        <p15:guide id="6" orient="horz" pos="95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336" autoAdjust="0"/>
    <p:restoredTop sz="94660"/>
  </p:normalViewPr>
  <p:slideViewPr>
    <p:cSldViewPr snapToGrid="0">
      <p:cViewPr>
        <p:scale>
          <a:sx n="27" d="100"/>
          <a:sy n="27" d="100"/>
        </p:scale>
        <p:origin x="1884" y="12"/>
      </p:cViewPr>
      <p:guideLst>
        <p:guide orient="horz" pos="2732"/>
        <p:guide pos="6735"/>
        <p:guide orient="horz" pos="3185"/>
        <p:guide pos="3356"/>
        <p:guide pos="10114"/>
        <p:guide orient="horz" pos="95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B6F119E-EE2C-4B2D-B71B-71FC5AFEAC43}" type="datetimeFigureOut">
              <a:rPr lang="es-AR" smtClean="0"/>
              <a:pPr/>
              <a:t>16/11/2018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ACE1E354-0BA0-4FD1-9961-AD6061F46063}" type="slidenum">
              <a:rPr lang="es-AR" smtClean="0"/>
              <a:pPr/>
              <a:t>‹#›</a:t>
            </a:fld>
            <a:endParaRPr lang="es-AR"/>
          </a:p>
        </p:txBody>
      </p:sp>
    </p:spTree>
    <p:extLst>
      <p:ext uri="{BB962C8B-B14F-4D97-AF65-F5344CB8AC3E}">
        <p14:creationId xmlns:p14="http://schemas.microsoft.com/office/powerpoint/2010/main" val="784331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B6F119E-EE2C-4B2D-B71B-71FC5AFEAC43}" type="datetimeFigureOut">
              <a:rPr lang="es-AR" smtClean="0"/>
              <a:pPr/>
              <a:t>16/11/2018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ACE1E354-0BA0-4FD1-9961-AD6061F46063}" type="slidenum">
              <a:rPr lang="es-AR" smtClean="0"/>
              <a:pPr/>
              <a:t>‹#›</a:t>
            </a:fld>
            <a:endParaRPr lang="es-AR"/>
          </a:p>
        </p:txBody>
      </p:sp>
    </p:spTree>
    <p:extLst>
      <p:ext uri="{BB962C8B-B14F-4D97-AF65-F5344CB8AC3E}">
        <p14:creationId xmlns:p14="http://schemas.microsoft.com/office/powerpoint/2010/main" val="36422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B6F119E-EE2C-4B2D-B71B-71FC5AFEAC43}" type="datetimeFigureOut">
              <a:rPr lang="es-AR" smtClean="0"/>
              <a:pPr/>
              <a:t>16/11/2018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ACE1E354-0BA0-4FD1-9961-AD6061F46063}" type="slidenum">
              <a:rPr lang="es-AR" smtClean="0"/>
              <a:pPr/>
              <a:t>‹#›</a:t>
            </a:fld>
            <a:endParaRPr lang="es-AR"/>
          </a:p>
        </p:txBody>
      </p:sp>
    </p:spTree>
    <p:extLst>
      <p:ext uri="{BB962C8B-B14F-4D97-AF65-F5344CB8AC3E}">
        <p14:creationId xmlns:p14="http://schemas.microsoft.com/office/powerpoint/2010/main" val="2815503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B6F119E-EE2C-4B2D-B71B-71FC5AFEAC43}" type="datetimeFigureOut">
              <a:rPr lang="es-AR" smtClean="0"/>
              <a:pPr/>
              <a:t>16/11/2018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ACE1E354-0BA0-4FD1-9961-AD6061F46063}" type="slidenum">
              <a:rPr lang="es-AR" smtClean="0"/>
              <a:pPr/>
              <a:t>‹#›</a:t>
            </a:fld>
            <a:endParaRPr lang="es-AR"/>
          </a:p>
        </p:txBody>
      </p:sp>
    </p:spTree>
    <p:extLst>
      <p:ext uri="{BB962C8B-B14F-4D97-AF65-F5344CB8AC3E}">
        <p14:creationId xmlns:p14="http://schemas.microsoft.com/office/powerpoint/2010/main" val="2356312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0B6F119E-EE2C-4B2D-B71B-71FC5AFEAC43}" type="datetimeFigureOut">
              <a:rPr lang="es-AR" smtClean="0"/>
              <a:pPr/>
              <a:t>16/11/2018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ACE1E354-0BA0-4FD1-9961-AD6061F46063}" type="slidenum">
              <a:rPr lang="es-AR" smtClean="0"/>
              <a:pPr/>
              <a:t>‹#›</a:t>
            </a:fld>
            <a:endParaRPr lang="es-AR"/>
          </a:p>
        </p:txBody>
      </p:sp>
    </p:spTree>
    <p:extLst>
      <p:ext uri="{BB962C8B-B14F-4D97-AF65-F5344CB8AC3E}">
        <p14:creationId xmlns:p14="http://schemas.microsoft.com/office/powerpoint/2010/main" val="3338219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B6F119E-EE2C-4B2D-B71B-71FC5AFEAC43}" type="datetimeFigureOut">
              <a:rPr lang="es-AR" smtClean="0"/>
              <a:pPr/>
              <a:t>16/11/2018</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ACE1E354-0BA0-4FD1-9961-AD6061F46063}" type="slidenum">
              <a:rPr lang="es-AR" smtClean="0"/>
              <a:pPr/>
              <a:t>‹#›</a:t>
            </a:fld>
            <a:endParaRPr lang="es-AR"/>
          </a:p>
        </p:txBody>
      </p:sp>
    </p:spTree>
    <p:extLst>
      <p:ext uri="{BB962C8B-B14F-4D97-AF65-F5344CB8AC3E}">
        <p14:creationId xmlns:p14="http://schemas.microsoft.com/office/powerpoint/2010/main" val="4245116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s-ES"/>
              <a:t>Editar los estilos de texto del patrón</a:t>
            </a:r>
          </a:p>
        </p:txBody>
      </p:sp>
      <p:sp>
        <p:nvSpPr>
          <p:cNvPr id="4" name="Content Placeholder 3"/>
          <p:cNvSpPr>
            <a:spLocks noGrp="1"/>
          </p:cNvSpPr>
          <p:nvPr>
            <p:ph sz="half" idx="2"/>
          </p:nvPr>
        </p:nvSpPr>
        <p:spPr>
          <a:xfrm>
            <a:off x="1472912" y="11058863"/>
            <a:ext cx="9046274" cy="1626592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s-ES"/>
              <a:t>Editar los estilos de texto del patrón</a:t>
            </a:r>
          </a:p>
        </p:txBody>
      </p:sp>
      <p:sp>
        <p:nvSpPr>
          <p:cNvPr id="6" name="Content Placeholder 5"/>
          <p:cNvSpPr>
            <a:spLocks noGrp="1"/>
          </p:cNvSpPr>
          <p:nvPr>
            <p:ph sz="quarter" idx="4"/>
          </p:nvPr>
        </p:nvSpPr>
        <p:spPr>
          <a:xfrm>
            <a:off x="10825461" y="11058863"/>
            <a:ext cx="9090826" cy="1626592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B6F119E-EE2C-4B2D-B71B-71FC5AFEAC43}" type="datetimeFigureOut">
              <a:rPr lang="es-AR" smtClean="0"/>
              <a:pPr/>
              <a:t>16/11/2018</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ACE1E354-0BA0-4FD1-9961-AD6061F46063}" type="slidenum">
              <a:rPr lang="es-AR" smtClean="0"/>
              <a:pPr/>
              <a:t>‹#›</a:t>
            </a:fld>
            <a:endParaRPr lang="es-AR"/>
          </a:p>
        </p:txBody>
      </p:sp>
    </p:spTree>
    <p:extLst>
      <p:ext uri="{BB962C8B-B14F-4D97-AF65-F5344CB8AC3E}">
        <p14:creationId xmlns:p14="http://schemas.microsoft.com/office/powerpoint/2010/main" val="1406198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B6F119E-EE2C-4B2D-B71B-71FC5AFEAC43}" type="datetimeFigureOut">
              <a:rPr lang="es-AR" smtClean="0"/>
              <a:pPr/>
              <a:t>16/11/2018</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ACE1E354-0BA0-4FD1-9961-AD6061F46063}" type="slidenum">
              <a:rPr lang="es-AR" smtClean="0"/>
              <a:pPr/>
              <a:t>‹#›</a:t>
            </a:fld>
            <a:endParaRPr lang="es-AR"/>
          </a:p>
        </p:txBody>
      </p:sp>
    </p:spTree>
    <p:extLst>
      <p:ext uri="{BB962C8B-B14F-4D97-AF65-F5344CB8AC3E}">
        <p14:creationId xmlns:p14="http://schemas.microsoft.com/office/powerpoint/2010/main" val="2164755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6F119E-EE2C-4B2D-B71B-71FC5AFEAC43}" type="datetimeFigureOut">
              <a:rPr lang="es-AR" smtClean="0"/>
              <a:pPr/>
              <a:t>16/11/2018</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ACE1E354-0BA0-4FD1-9961-AD6061F46063}" type="slidenum">
              <a:rPr lang="es-AR" smtClean="0"/>
              <a:pPr/>
              <a:t>‹#›</a:t>
            </a:fld>
            <a:endParaRPr lang="es-AR"/>
          </a:p>
        </p:txBody>
      </p:sp>
    </p:spTree>
    <p:extLst>
      <p:ext uri="{BB962C8B-B14F-4D97-AF65-F5344CB8AC3E}">
        <p14:creationId xmlns:p14="http://schemas.microsoft.com/office/powerpoint/2010/main" val="1751836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s-ES"/>
              <a:t>Haga clic para modificar el estilo de título del patrón</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s-ES"/>
              <a:t>Editar los estilos de texto del patrón</a:t>
            </a:r>
          </a:p>
        </p:txBody>
      </p:sp>
      <p:sp>
        <p:nvSpPr>
          <p:cNvPr id="5" name="Date Placeholder 4"/>
          <p:cNvSpPr>
            <a:spLocks noGrp="1"/>
          </p:cNvSpPr>
          <p:nvPr>
            <p:ph type="dt" sz="half" idx="10"/>
          </p:nvPr>
        </p:nvSpPr>
        <p:spPr/>
        <p:txBody>
          <a:bodyPr/>
          <a:lstStyle/>
          <a:p>
            <a:fld id="{0B6F119E-EE2C-4B2D-B71B-71FC5AFEAC43}" type="datetimeFigureOut">
              <a:rPr lang="es-AR" smtClean="0"/>
              <a:pPr/>
              <a:t>16/11/2018</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ACE1E354-0BA0-4FD1-9961-AD6061F46063}" type="slidenum">
              <a:rPr lang="es-AR" smtClean="0"/>
              <a:pPr/>
              <a:t>‹#›</a:t>
            </a:fld>
            <a:endParaRPr lang="es-AR"/>
          </a:p>
        </p:txBody>
      </p:sp>
    </p:spTree>
    <p:extLst>
      <p:ext uri="{BB962C8B-B14F-4D97-AF65-F5344CB8AC3E}">
        <p14:creationId xmlns:p14="http://schemas.microsoft.com/office/powerpoint/2010/main" val="548841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s-ES"/>
              <a:t>Editar los estilos de texto del patrón</a:t>
            </a:r>
          </a:p>
        </p:txBody>
      </p:sp>
      <p:sp>
        <p:nvSpPr>
          <p:cNvPr id="5" name="Date Placeholder 4"/>
          <p:cNvSpPr>
            <a:spLocks noGrp="1"/>
          </p:cNvSpPr>
          <p:nvPr>
            <p:ph type="dt" sz="half" idx="10"/>
          </p:nvPr>
        </p:nvSpPr>
        <p:spPr/>
        <p:txBody>
          <a:bodyPr/>
          <a:lstStyle/>
          <a:p>
            <a:fld id="{0B6F119E-EE2C-4B2D-B71B-71FC5AFEAC43}" type="datetimeFigureOut">
              <a:rPr lang="es-AR" smtClean="0"/>
              <a:pPr/>
              <a:t>16/11/2018</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ACE1E354-0BA0-4FD1-9961-AD6061F46063}" type="slidenum">
              <a:rPr lang="es-AR" smtClean="0"/>
              <a:pPr/>
              <a:t>‹#›</a:t>
            </a:fld>
            <a:endParaRPr lang="es-AR"/>
          </a:p>
        </p:txBody>
      </p:sp>
    </p:spTree>
    <p:extLst>
      <p:ext uri="{BB962C8B-B14F-4D97-AF65-F5344CB8AC3E}">
        <p14:creationId xmlns:p14="http://schemas.microsoft.com/office/powerpoint/2010/main" val="4173337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0B6F119E-EE2C-4B2D-B71B-71FC5AFEAC43}" type="datetimeFigureOut">
              <a:rPr lang="es-AR" smtClean="0"/>
              <a:pPr/>
              <a:t>16/11/2018</a:t>
            </a:fld>
            <a:endParaRPr lang="es-AR"/>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ACE1E354-0BA0-4FD1-9961-AD6061F46063}" type="slidenum">
              <a:rPr lang="es-AR" smtClean="0"/>
              <a:pPr/>
              <a:t>‹#›</a:t>
            </a:fld>
            <a:endParaRPr lang="es-AR"/>
          </a:p>
        </p:txBody>
      </p:sp>
    </p:spTree>
    <p:extLst>
      <p:ext uri="{BB962C8B-B14F-4D97-AF65-F5344CB8AC3E}">
        <p14:creationId xmlns:p14="http://schemas.microsoft.com/office/powerpoint/2010/main" val="19217199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id="{ECAD76D1-CA0A-4B4D-8614-FDD8C08EB996}"/>
              </a:ext>
            </a:extLst>
          </p:cNvPr>
          <p:cNvSpPr/>
          <p:nvPr/>
        </p:nvSpPr>
        <p:spPr>
          <a:xfrm>
            <a:off x="4007595" y="127102"/>
            <a:ext cx="13196300" cy="2565725"/>
          </a:xfrm>
          <a:prstGeom prst="rect">
            <a:avLst/>
          </a:prstGeom>
          <a:noFill/>
          <a:ln w="12600">
            <a:noFill/>
          </a:ln>
        </p:spPr>
        <p:style>
          <a:lnRef idx="0">
            <a:scrgbClr r="0" g="0" b="0"/>
          </a:lnRef>
          <a:fillRef idx="0">
            <a:scrgbClr r="0" g="0" b="0"/>
          </a:fillRef>
          <a:effectRef idx="0">
            <a:scrgbClr r="0" g="0" b="0"/>
          </a:effectRef>
          <a:fontRef idx="minor"/>
        </p:style>
        <p:txBody>
          <a:bodyPr lIns="29856" tIns="29386" rIns="29856" bIns="29386"/>
          <a:lstStyle/>
          <a:p>
            <a:pPr algn="ctr">
              <a:lnSpc>
                <a:spcPct val="100000"/>
              </a:lnSpc>
            </a:pPr>
            <a:endParaRPr lang="es-AR" sz="5485" spc="-1" dirty="0">
              <a:solidFill>
                <a:srgbClr val="000000"/>
              </a:solidFill>
              <a:uFill>
                <a:solidFill>
                  <a:srgbClr val="FFFFFF"/>
                </a:solidFill>
              </a:uFill>
              <a:latin typeface="Arial"/>
            </a:endParaRPr>
          </a:p>
        </p:txBody>
      </p:sp>
      <p:sp>
        <p:nvSpPr>
          <p:cNvPr id="5" name="CustomShape 2">
            <a:extLst>
              <a:ext uri="{FF2B5EF4-FFF2-40B4-BE49-F238E27FC236}">
                <a16:creationId xmlns:a16="http://schemas.microsoft.com/office/drawing/2014/main" id="{838CCFD2-FD23-45E3-A2C2-CCAB165B6DA6}"/>
              </a:ext>
            </a:extLst>
          </p:cNvPr>
          <p:cNvSpPr/>
          <p:nvPr/>
        </p:nvSpPr>
        <p:spPr>
          <a:xfrm>
            <a:off x="4007595" y="3661731"/>
            <a:ext cx="12941350" cy="636218"/>
          </a:xfrm>
          <a:prstGeom prst="rect">
            <a:avLst/>
          </a:prstGeom>
          <a:noFill/>
          <a:ln w="12600">
            <a:noFill/>
          </a:ln>
        </p:spPr>
        <p:style>
          <a:lnRef idx="0">
            <a:scrgbClr r="0" g="0" b="0"/>
          </a:lnRef>
          <a:fillRef idx="0">
            <a:scrgbClr r="0" g="0" b="0"/>
          </a:fillRef>
          <a:effectRef idx="0">
            <a:scrgbClr r="0" g="0" b="0"/>
          </a:effectRef>
          <a:fontRef idx="minor"/>
        </p:style>
        <p:txBody>
          <a:bodyPr lIns="29856" tIns="29386" rIns="29856" bIns="29386"/>
          <a:lstStyle/>
          <a:p>
            <a:pPr algn="ctr">
              <a:lnSpc>
                <a:spcPct val="100000"/>
              </a:lnSpc>
            </a:pPr>
            <a:r>
              <a:rPr lang="es-AR" sz="2000" spc="-1" dirty="0">
                <a:solidFill>
                  <a:srgbClr val="000000"/>
                </a:solidFill>
                <a:uFill>
                  <a:solidFill>
                    <a:srgbClr val="FFFFFF"/>
                  </a:solidFill>
                </a:uFill>
                <a:latin typeface="Arial"/>
              </a:rPr>
              <a:t>Franco </a:t>
            </a:r>
            <a:r>
              <a:rPr lang="es-AR" sz="2000" spc="-1" dirty="0" err="1">
                <a:solidFill>
                  <a:srgbClr val="000000"/>
                </a:solidFill>
                <a:uFill>
                  <a:solidFill>
                    <a:srgbClr val="FFFFFF"/>
                  </a:solidFill>
                </a:uFill>
                <a:latin typeface="Arial"/>
              </a:rPr>
              <a:t>Ferrante</a:t>
            </a:r>
            <a:r>
              <a:rPr lang="es-AR" sz="2000" spc="-1" dirty="0">
                <a:solidFill>
                  <a:srgbClr val="000000"/>
                </a:solidFill>
                <a:uFill>
                  <a:solidFill>
                    <a:srgbClr val="FFFFFF"/>
                  </a:solidFill>
                </a:uFill>
                <a:latin typeface="Arial"/>
              </a:rPr>
              <a:t>, Gonzalo Reus, Victoria Gonzalez </a:t>
            </a:r>
            <a:endParaRPr lang="en-US" sz="2000" spc="-1" dirty="0">
              <a:solidFill>
                <a:srgbClr val="000000"/>
              </a:solidFill>
              <a:uFill>
                <a:solidFill>
                  <a:srgbClr val="FFFFFF"/>
                </a:solidFill>
              </a:uFill>
              <a:latin typeface="Arial"/>
            </a:endParaRPr>
          </a:p>
        </p:txBody>
      </p:sp>
      <p:pic>
        <p:nvPicPr>
          <p:cNvPr id="7" name="Imagen 6">
            <a:extLst>
              <a:ext uri="{FF2B5EF4-FFF2-40B4-BE49-F238E27FC236}">
                <a16:creationId xmlns:a16="http://schemas.microsoft.com/office/drawing/2014/main" id="{0A3C49C9-CFF8-498F-BB3F-25D4B7C03275}"/>
              </a:ext>
            </a:extLst>
          </p:cNvPr>
          <p:cNvPicPr/>
          <p:nvPr/>
        </p:nvPicPr>
        <p:blipFill>
          <a:blip r:embed="rId2"/>
          <a:stretch/>
        </p:blipFill>
        <p:spPr>
          <a:xfrm>
            <a:off x="17521021" y="275411"/>
            <a:ext cx="3211036" cy="1040959"/>
          </a:xfrm>
          <a:prstGeom prst="rect">
            <a:avLst/>
          </a:prstGeom>
          <a:ln>
            <a:noFill/>
          </a:ln>
        </p:spPr>
      </p:pic>
      <p:pic>
        <p:nvPicPr>
          <p:cNvPr id="9" name="Imagen 8">
            <a:extLst>
              <a:ext uri="{FF2B5EF4-FFF2-40B4-BE49-F238E27FC236}">
                <a16:creationId xmlns:a16="http://schemas.microsoft.com/office/drawing/2014/main" id="{C68D20D5-1A58-45FD-98B1-B01E38D9AF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27606" y="111151"/>
            <a:ext cx="5794962" cy="2114299"/>
          </a:xfrm>
          <a:prstGeom prst="rect">
            <a:avLst/>
          </a:prstGeom>
        </p:spPr>
      </p:pic>
      <p:sp>
        <p:nvSpPr>
          <p:cNvPr id="10" name="CuadroTexto 9">
            <a:extLst>
              <a:ext uri="{FF2B5EF4-FFF2-40B4-BE49-F238E27FC236}">
                <a16:creationId xmlns:a16="http://schemas.microsoft.com/office/drawing/2014/main" id="{D10AB453-D0FC-41A6-BAD3-B5568A40FF6C}"/>
              </a:ext>
            </a:extLst>
          </p:cNvPr>
          <p:cNvSpPr txBox="1"/>
          <p:nvPr/>
        </p:nvSpPr>
        <p:spPr>
          <a:xfrm>
            <a:off x="404812" y="4514608"/>
            <a:ext cx="8191500" cy="523220"/>
          </a:xfrm>
          <a:prstGeom prst="rect">
            <a:avLst/>
          </a:prstGeom>
          <a:noFill/>
        </p:spPr>
        <p:txBody>
          <a:bodyPr wrap="square" rtlCol="0">
            <a:spAutoFit/>
          </a:bodyPr>
          <a:lstStyle/>
          <a:p>
            <a:r>
              <a:rPr lang="es-AR" sz="2800" u="sng" dirty="0"/>
              <a:t>Introducción:</a:t>
            </a:r>
          </a:p>
        </p:txBody>
      </p:sp>
      <p:sp>
        <p:nvSpPr>
          <p:cNvPr id="12" name="CuadroTexto 11">
            <a:extLst>
              <a:ext uri="{FF2B5EF4-FFF2-40B4-BE49-F238E27FC236}">
                <a16:creationId xmlns:a16="http://schemas.microsoft.com/office/drawing/2014/main" id="{B861A9CC-678E-4B0E-AF5C-F6826075CFF5}"/>
              </a:ext>
            </a:extLst>
          </p:cNvPr>
          <p:cNvSpPr txBox="1"/>
          <p:nvPr/>
        </p:nvSpPr>
        <p:spPr>
          <a:xfrm>
            <a:off x="411851" y="8453980"/>
            <a:ext cx="8191500" cy="523220"/>
          </a:xfrm>
          <a:prstGeom prst="rect">
            <a:avLst/>
          </a:prstGeom>
          <a:noFill/>
        </p:spPr>
        <p:txBody>
          <a:bodyPr wrap="square" rtlCol="0">
            <a:spAutoFit/>
          </a:bodyPr>
          <a:lstStyle/>
          <a:p>
            <a:r>
              <a:rPr lang="es-AR" sz="2800" u="sng" dirty="0" err="1"/>
              <a:t>DataSet</a:t>
            </a:r>
            <a:r>
              <a:rPr lang="es-AR" sz="2800" u="sng" dirty="0"/>
              <a:t>:</a:t>
            </a:r>
          </a:p>
        </p:txBody>
      </p:sp>
      <p:sp>
        <p:nvSpPr>
          <p:cNvPr id="13" name="CuadroTexto 12">
            <a:extLst>
              <a:ext uri="{FF2B5EF4-FFF2-40B4-BE49-F238E27FC236}">
                <a16:creationId xmlns:a16="http://schemas.microsoft.com/office/drawing/2014/main" id="{07D625CC-2EED-4598-A08C-54BB169E2974}"/>
              </a:ext>
            </a:extLst>
          </p:cNvPr>
          <p:cNvSpPr txBox="1"/>
          <p:nvPr/>
        </p:nvSpPr>
        <p:spPr>
          <a:xfrm>
            <a:off x="353915" y="8663709"/>
            <a:ext cx="9582150" cy="3416320"/>
          </a:xfrm>
          <a:prstGeom prst="rect">
            <a:avLst/>
          </a:prstGeom>
          <a:noFill/>
        </p:spPr>
        <p:txBody>
          <a:bodyPr wrap="square" rtlCol="0">
            <a:spAutoFit/>
          </a:bodyPr>
          <a:lstStyle/>
          <a:p>
            <a:endParaRPr lang="es-AR" sz="2400" dirty="0"/>
          </a:p>
          <a:p>
            <a:r>
              <a:rPr lang="es-AR" sz="2400" dirty="0"/>
              <a:t>El </a:t>
            </a:r>
            <a:r>
              <a:rPr lang="es-AR" sz="2400" dirty="0" err="1"/>
              <a:t>dataset</a:t>
            </a:r>
            <a:r>
              <a:rPr lang="es-AR" sz="2400" dirty="0"/>
              <a:t> “producción de carne bovina” fue obtenido desde la página “datos.gob.ar” que es la página oficial de datos de la nación. El mismo, cuenta con datos de 13 provincias a lo largo de 4 años para las actividades de cría, invernada y ciclo completo con un total de 2598 registros y 21 </a:t>
            </a:r>
            <a:r>
              <a:rPr lang="es-AR" sz="2400" dirty="0" err="1"/>
              <a:t>features</a:t>
            </a:r>
            <a:r>
              <a:rPr lang="es-AR" sz="2400" dirty="0"/>
              <a:t>. Cada fila contiene los datos de un desarrollo ganadero con su respectiva localización</a:t>
            </a:r>
          </a:p>
          <a:p>
            <a:endParaRPr lang="es-AR" sz="2400" dirty="0"/>
          </a:p>
          <a:p>
            <a:endParaRPr lang="es-AR" sz="2400" dirty="0"/>
          </a:p>
        </p:txBody>
      </p:sp>
      <p:sp>
        <p:nvSpPr>
          <p:cNvPr id="19" name="CuadroTexto 18">
            <a:extLst>
              <a:ext uri="{FF2B5EF4-FFF2-40B4-BE49-F238E27FC236}">
                <a16:creationId xmlns:a16="http://schemas.microsoft.com/office/drawing/2014/main" id="{7E8340FD-0C54-423E-B269-966552676067}"/>
              </a:ext>
            </a:extLst>
          </p:cNvPr>
          <p:cNvSpPr txBox="1"/>
          <p:nvPr/>
        </p:nvSpPr>
        <p:spPr>
          <a:xfrm>
            <a:off x="11054309" y="5291074"/>
            <a:ext cx="9582150" cy="2308324"/>
          </a:xfrm>
          <a:prstGeom prst="rect">
            <a:avLst/>
          </a:prstGeom>
          <a:noFill/>
        </p:spPr>
        <p:txBody>
          <a:bodyPr wrap="square" rtlCol="0">
            <a:spAutoFit/>
          </a:bodyPr>
          <a:lstStyle/>
          <a:p>
            <a:r>
              <a:rPr lang="es-AR" sz="2400" dirty="0"/>
              <a:t>El preprocesamiento comenzó estandarizando las variables, creando un nuevo </a:t>
            </a:r>
            <a:r>
              <a:rPr lang="es-AR" sz="2400" dirty="0" err="1"/>
              <a:t>dataframe</a:t>
            </a:r>
            <a:r>
              <a:rPr lang="es-AR" sz="2400" dirty="0"/>
              <a:t> con las 8 </a:t>
            </a:r>
            <a:r>
              <a:rPr lang="es-AR" sz="2400" dirty="0" err="1"/>
              <a:t>features</a:t>
            </a:r>
            <a:r>
              <a:rPr lang="es-AR" sz="2400" dirty="0"/>
              <a:t> mas importantes a nivel económico, las cuales se obtuvieron del análisis de correlación. Seguido a esto, se realizó un análisis de las componentes principales (PCA) donde la primera explica el 80% de la varianza y se visualizaron las mismas :</a:t>
            </a:r>
          </a:p>
          <a:p>
            <a:endParaRPr lang="en-US" sz="2400" dirty="0"/>
          </a:p>
        </p:txBody>
      </p:sp>
      <p:sp>
        <p:nvSpPr>
          <p:cNvPr id="27" name="CuadroTexto 26">
            <a:extLst>
              <a:ext uri="{FF2B5EF4-FFF2-40B4-BE49-F238E27FC236}">
                <a16:creationId xmlns:a16="http://schemas.microsoft.com/office/drawing/2014/main" id="{A65ECAF3-A27A-44FF-AAC5-B430A9AE79DA}"/>
              </a:ext>
            </a:extLst>
          </p:cNvPr>
          <p:cNvSpPr txBox="1"/>
          <p:nvPr/>
        </p:nvSpPr>
        <p:spPr>
          <a:xfrm>
            <a:off x="11155029" y="15457362"/>
            <a:ext cx="8191500" cy="523220"/>
          </a:xfrm>
          <a:prstGeom prst="rect">
            <a:avLst/>
          </a:prstGeom>
          <a:noFill/>
        </p:spPr>
        <p:txBody>
          <a:bodyPr wrap="square" rtlCol="0">
            <a:spAutoFit/>
          </a:bodyPr>
          <a:lstStyle/>
          <a:p>
            <a:r>
              <a:rPr lang="es-AR" sz="2800" u="sng" dirty="0"/>
              <a:t>Aplicación de </a:t>
            </a:r>
            <a:r>
              <a:rPr lang="es-AR" sz="2800" u="sng" dirty="0" err="1"/>
              <a:t>Kmeans</a:t>
            </a:r>
            <a:endParaRPr lang="es-AR" sz="2800" u="sng" dirty="0"/>
          </a:p>
        </p:txBody>
      </p:sp>
      <p:sp>
        <p:nvSpPr>
          <p:cNvPr id="28" name="CuadroTexto 27">
            <a:extLst>
              <a:ext uri="{FF2B5EF4-FFF2-40B4-BE49-F238E27FC236}">
                <a16:creationId xmlns:a16="http://schemas.microsoft.com/office/drawing/2014/main" id="{15705C00-FD39-4A53-BB08-D07F0649B024}"/>
              </a:ext>
            </a:extLst>
          </p:cNvPr>
          <p:cNvSpPr txBox="1"/>
          <p:nvPr/>
        </p:nvSpPr>
        <p:spPr>
          <a:xfrm>
            <a:off x="10935039" y="16189434"/>
            <a:ext cx="9582150" cy="2308324"/>
          </a:xfrm>
          <a:prstGeom prst="rect">
            <a:avLst/>
          </a:prstGeom>
          <a:noFill/>
        </p:spPr>
        <p:txBody>
          <a:bodyPr wrap="square" rtlCol="0">
            <a:spAutoFit/>
          </a:bodyPr>
          <a:lstStyle/>
          <a:p>
            <a:r>
              <a:rPr lang="es-AR" sz="2400" dirty="0"/>
              <a:t>Luego se realizó una </a:t>
            </a:r>
            <a:r>
              <a:rPr lang="es-AR" sz="2400" dirty="0" err="1"/>
              <a:t>clusterizacion</a:t>
            </a:r>
            <a:r>
              <a:rPr lang="es-AR" sz="2400" dirty="0"/>
              <a:t> con </a:t>
            </a:r>
            <a:r>
              <a:rPr lang="es-AR" sz="2400" dirty="0" err="1"/>
              <a:t>Kmeans</a:t>
            </a:r>
            <a:r>
              <a:rPr lang="es-AR" sz="2400" dirty="0"/>
              <a:t> obteniendo dos grupos definidos en los cuales no se profundizo el análisis, pero si se determino que registros se encuentran dentro de cada </a:t>
            </a:r>
            <a:r>
              <a:rPr lang="es-AR" sz="2400" dirty="0" err="1"/>
              <a:t>cluster</a:t>
            </a:r>
            <a:r>
              <a:rPr lang="es-AR" sz="2400" dirty="0"/>
              <a:t>.</a:t>
            </a:r>
          </a:p>
          <a:p>
            <a:r>
              <a:rPr lang="es-AR" sz="2400" dirty="0"/>
              <a:t>Esta </a:t>
            </a:r>
            <a:r>
              <a:rPr lang="es-AR" sz="2400" dirty="0" err="1"/>
              <a:t>clusterizacion</a:t>
            </a:r>
            <a:r>
              <a:rPr lang="es-AR" sz="2400" dirty="0"/>
              <a:t> con k </a:t>
            </a:r>
            <a:r>
              <a:rPr lang="es-AR" sz="2400" dirty="0" err="1"/>
              <a:t>means</a:t>
            </a:r>
            <a:r>
              <a:rPr lang="es-AR" sz="2400" dirty="0"/>
              <a:t> se realiza agrupando los datos que mayor relación tienen para medir la </a:t>
            </a:r>
            <a:r>
              <a:rPr lang="es-AR" sz="2400" dirty="0" err="1"/>
              <a:t>similaridad</a:t>
            </a:r>
            <a:r>
              <a:rPr lang="es-AR" sz="2400" dirty="0"/>
              <a:t> entre ellas.</a:t>
            </a:r>
          </a:p>
          <a:p>
            <a:r>
              <a:rPr lang="es-AR" sz="2400" dirty="0"/>
              <a:t>Se obtuvo el siguiente grafico:</a:t>
            </a:r>
          </a:p>
        </p:txBody>
      </p:sp>
      <p:sp>
        <p:nvSpPr>
          <p:cNvPr id="32" name="CuadroTexto 31">
            <a:extLst>
              <a:ext uri="{FF2B5EF4-FFF2-40B4-BE49-F238E27FC236}">
                <a16:creationId xmlns:a16="http://schemas.microsoft.com/office/drawing/2014/main" id="{8C70B3F8-4FA6-4D2F-BC0C-05BD9FE57B4D}"/>
              </a:ext>
            </a:extLst>
          </p:cNvPr>
          <p:cNvSpPr txBox="1"/>
          <p:nvPr/>
        </p:nvSpPr>
        <p:spPr>
          <a:xfrm>
            <a:off x="11277600" y="26449518"/>
            <a:ext cx="8191500" cy="523220"/>
          </a:xfrm>
          <a:prstGeom prst="rect">
            <a:avLst/>
          </a:prstGeom>
          <a:noFill/>
        </p:spPr>
        <p:txBody>
          <a:bodyPr wrap="square" rtlCol="0">
            <a:spAutoFit/>
          </a:bodyPr>
          <a:lstStyle/>
          <a:p>
            <a:r>
              <a:rPr lang="es-AR" sz="2800" u="sng" dirty="0"/>
              <a:t>Conclusiones:</a:t>
            </a:r>
          </a:p>
        </p:txBody>
      </p:sp>
      <p:sp>
        <p:nvSpPr>
          <p:cNvPr id="33" name="CuadroTexto 32">
            <a:extLst>
              <a:ext uri="{FF2B5EF4-FFF2-40B4-BE49-F238E27FC236}">
                <a16:creationId xmlns:a16="http://schemas.microsoft.com/office/drawing/2014/main" id="{2584D7E8-9D5C-451C-A7DF-C5120709157C}"/>
              </a:ext>
            </a:extLst>
          </p:cNvPr>
          <p:cNvSpPr txBox="1"/>
          <p:nvPr/>
        </p:nvSpPr>
        <p:spPr>
          <a:xfrm>
            <a:off x="11054309" y="27058755"/>
            <a:ext cx="9582150" cy="3046988"/>
          </a:xfrm>
          <a:prstGeom prst="rect">
            <a:avLst/>
          </a:prstGeom>
          <a:noFill/>
        </p:spPr>
        <p:txBody>
          <a:bodyPr wrap="square" rtlCol="0">
            <a:spAutoFit/>
          </a:bodyPr>
          <a:lstStyle/>
          <a:p>
            <a:r>
              <a:rPr lang="es-ES" sz="2400" dirty="0">
                <a:latin typeface="Helvetica Neue Bold Condensed"/>
              </a:rPr>
              <a:t>	</a:t>
            </a:r>
            <a:r>
              <a:rPr lang="es-AR" sz="2400" dirty="0"/>
              <a:t>La regresión lineal predice con una buena exactitud el resultado neto de la producción de carne bovina de la actividad “cría” según las variables seleccionadas mientras que la regresión KNN arroja un resultado con mayor error. Este modelo desarrollado puede ser utilizado para cualquier </a:t>
            </a:r>
            <a:r>
              <a:rPr lang="es-AR" sz="2400" dirty="0" err="1"/>
              <a:t>dataset</a:t>
            </a:r>
            <a:r>
              <a:rPr lang="es-AR" sz="2400" dirty="0"/>
              <a:t> en donde se quiera predecir el resultado neto según ciertas variables comparando dos modelos de regresión para determinar cual es que mejor predice la variable Y que definimos.</a:t>
            </a:r>
            <a:endParaRPr lang="en-US" sz="2400" dirty="0"/>
          </a:p>
          <a:p>
            <a:endParaRPr lang="es-AR" sz="2400" dirty="0"/>
          </a:p>
        </p:txBody>
      </p:sp>
      <p:sp>
        <p:nvSpPr>
          <p:cNvPr id="34" name="CuadroTexto 33">
            <a:extLst>
              <a:ext uri="{FF2B5EF4-FFF2-40B4-BE49-F238E27FC236}">
                <a16:creationId xmlns:a16="http://schemas.microsoft.com/office/drawing/2014/main" id="{474D58EA-4EB8-494B-AFA2-F37C8E96E562}"/>
              </a:ext>
            </a:extLst>
          </p:cNvPr>
          <p:cNvSpPr txBox="1"/>
          <p:nvPr/>
        </p:nvSpPr>
        <p:spPr>
          <a:xfrm>
            <a:off x="523874" y="18222457"/>
            <a:ext cx="9242232" cy="2000548"/>
          </a:xfrm>
          <a:prstGeom prst="rect">
            <a:avLst/>
          </a:prstGeom>
          <a:noFill/>
        </p:spPr>
        <p:txBody>
          <a:bodyPr wrap="square" rtlCol="0">
            <a:spAutoFit/>
          </a:bodyPr>
          <a:lstStyle/>
          <a:p>
            <a:r>
              <a:rPr lang="es-AR" sz="2400" dirty="0"/>
              <a:t>*</a:t>
            </a:r>
            <a:r>
              <a:rPr lang="es-ES" sz="2400" dirty="0"/>
              <a:t> Grafico de matriz de correlación detectando tanto correlaciones positivas como negativas entre las </a:t>
            </a:r>
            <a:r>
              <a:rPr lang="es-ES" sz="2400" dirty="0" err="1"/>
              <a:t>features</a:t>
            </a:r>
            <a:r>
              <a:rPr lang="es-ES" sz="2400" dirty="0"/>
              <a:t>. De dicha matriz, se obtuvo como resultado más importante las columnas que no presentan correlación con las demás, tales como “año” y “mes</a:t>
            </a:r>
          </a:p>
          <a:p>
            <a:endParaRPr lang="es-AR" sz="2800" dirty="0"/>
          </a:p>
        </p:txBody>
      </p:sp>
      <p:sp>
        <p:nvSpPr>
          <p:cNvPr id="35" name="CuadroTexto 34">
            <a:extLst>
              <a:ext uri="{FF2B5EF4-FFF2-40B4-BE49-F238E27FC236}">
                <a16:creationId xmlns:a16="http://schemas.microsoft.com/office/drawing/2014/main" id="{A5229268-2216-4824-B068-A6D266FFAFAF}"/>
              </a:ext>
            </a:extLst>
          </p:cNvPr>
          <p:cNvSpPr txBox="1"/>
          <p:nvPr/>
        </p:nvSpPr>
        <p:spPr>
          <a:xfrm>
            <a:off x="562616" y="28187175"/>
            <a:ext cx="9504666" cy="1569660"/>
          </a:xfrm>
          <a:prstGeom prst="rect">
            <a:avLst/>
          </a:prstGeom>
          <a:noFill/>
        </p:spPr>
        <p:txBody>
          <a:bodyPr wrap="square" rtlCol="0">
            <a:spAutoFit/>
          </a:bodyPr>
          <a:lstStyle/>
          <a:p>
            <a:r>
              <a:rPr lang="es-AR" sz="2400" dirty="0"/>
              <a:t>*Gráfico de correlación donde se observa buena correlación entre ciertas </a:t>
            </a:r>
            <a:r>
              <a:rPr lang="es-AR" sz="2400" dirty="0" err="1"/>
              <a:t>features</a:t>
            </a:r>
            <a:r>
              <a:rPr lang="es-AR" sz="2400" dirty="0"/>
              <a:t>, principalmente, entre “resultado neto”, nuestra variable a predecir, y las etiquetas “ingreso neto” y “producción”</a:t>
            </a:r>
          </a:p>
          <a:p>
            <a:endParaRPr lang="es-AR" sz="2400" dirty="0"/>
          </a:p>
        </p:txBody>
      </p:sp>
      <p:sp>
        <p:nvSpPr>
          <p:cNvPr id="2" name="TextBox 1"/>
          <p:cNvSpPr txBox="1"/>
          <p:nvPr/>
        </p:nvSpPr>
        <p:spPr>
          <a:xfrm>
            <a:off x="404812" y="5151888"/>
            <a:ext cx="9820275" cy="3323987"/>
          </a:xfrm>
          <a:prstGeom prst="rect">
            <a:avLst/>
          </a:prstGeom>
          <a:noFill/>
        </p:spPr>
        <p:txBody>
          <a:bodyPr wrap="square" rtlCol="0">
            <a:spAutoFit/>
          </a:bodyPr>
          <a:lstStyle/>
          <a:p>
            <a:r>
              <a:rPr lang="es-AR" sz="2400" dirty="0"/>
              <a:t>El objetivo de nuestro proyecto fue, realizar un modelo para predecir el resultado neto expresado en pesos por hectárea de la producción de carne bovina en argentina, más específicamente en la actividad cría.</a:t>
            </a:r>
            <a:endParaRPr lang="en-US" sz="2400" dirty="0"/>
          </a:p>
          <a:p>
            <a:r>
              <a:rPr lang="es-AR" sz="2400" dirty="0"/>
              <a:t> Históricamente, la actividad ganadera ha sido uno de los sectores más pujantes de la República Argentina. Actualmente, el país se encuentra entre los principales productores y exportadores a nivel mundial de carne bovina. En el 2017 se exportaron 681 toneladas de productos de origen ganadero, lo cual visualiza la importancia de la producción bovina para argentina.</a:t>
            </a:r>
          </a:p>
          <a:p>
            <a:endParaRPr lang="en-US" dirty="0"/>
          </a:p>
        </p:txBody>
      </p:sp>
      <p:pic>
        <p:nvPicPr>
          <p:cNvPr id="29" name="Imagen 2"/>
          <p:cNvPicPr/>
          <p:nvPr/>
        </p:nvPicPr>
        <p:blipFill>
          <a:blip r:embed="rId4">
            <a:extLst>
              <a:ext uri="{28A0092B-C50C-407E-A947-70E740481C1C}">
                <a14:useLocalDpi xmlns:a14="http://schemas.microsoft.com/office/drawing/2010/main" val="0"/>
              </a:ext>
            </a:extLst>
          </a:blip>
          <a:stretch>
            <a:fillRect/>
          </a:stretch>
        </p:blipFill>
        <p:spPr>
          <a:xfrm>
            <a:off x="156522" y="10993326"/>
            <a:ext cx="9891069" cy="7041297"/>
          </a:xfrm>
          <a:prstGeom prst="rect">
            <a:avLst/>
          </a:prstGeom>
        </p:spPr>
      </p:pic>
      <p:pic>
        <p:nvPicPr>
          <p:cNvPr id="36" name="Imagen 4"/>
          <p:cNvPicPr/>
          <p:nvPr/>
        </p:nvPicPr>
        <p:blipFill>
          <a:blip r:embed="rId5">
            <a:extLst>
              <a:ext uri="{28A0092B-C50C-407E-A947-70E740481C1C}">
                <a14:useLocalDpi xmlns:a14="http://schemas.microsoft.com/office/drawing/2010/main" val="0"/>
              </a:ext>
            </a:extLst>
          </a:blip>
          <a:stretch>
            <a:fillRect/>
          </a:stretch>
        </p:blipFill>
        <p:spPr>
          <a:xfrm>
            <a:off x="536973" y="20712426"/>
            <a:ext cx="9303270" cy="7383279"/>
          </a:xfrm>
          <a:prstGeom prst="rect">
            <a:avLst/>
          </a:prstGeom>
        </p:spPr>
      </p:pic>
      <p:pic>
        <p:nvPicPr>
          <p:cNvPr id="37" name="Imagen 6"/>
          <p:cNvPicPr/>
          <p:nvPr/>
        </p:nvPicPr>
        <p:blipFill>
          <a:blip r:embed="rId6">
            <a:extLst>
              <a:ext uri="{28A0092B-C50C-407E-A947-70E740481C1C}">
                <a14:useLocalDpi xmlns:a14="http://schemas.microsoft.com/office/drawing/2010/main" val="0"/>
              </a:ext>
            </a:extLst>
          </a:blip>
          <a:stretch>
            <a:fillRect/>
          </a:stretch>
        </p:blipFill>
        <p:spPr>
          <a:xfrm>
            <a:off x="10815770" y="18672679"/>
            <a:ext cx="9820689" cy="7383279"/>
          </a:xfrm>
          <a:prstGeom prst="rect">
            <a:avLst/>
          </a:prstGeom>
        </p:spPr>
      </p:pic>
      <p:pic>
        <p:nvPicPr>
          <p:cNvPr id="38" name="Imagen 5"/>
          <p:cNvPicPr/>
          <p:nvPr/>
        </p:nvPicPr>
        <p:blipFill>
          <a:blip r:embed="rId7">
            <a:extLst>
              <a:ext uri="{28A0092B-C50C-407E-A947-70E740481C1C}">
                <a14:useLocalDpi xmlns:a14="http://schemas.microsoft.com/office/drawing/2010/main" val="0"/>
              </a:ext>
            </a:extLst>
          </a:blip>
          <a:stretch>
            <a:fillRect/>
          </a:stretch>
        </p:blipFill>
        <p:spPr>
          <a:xfrm>
            <a:off x="10815770" y="7102530"/>
            <a:ext cx="9891069" cy="8179871"/>
          </a:xfrm>
          <a:prstGeom prst="rect">
            <a:avLst/>
          </a:prstGeom>
        </p:spPr>
      </p:pic>
      <p:sp>
        <p:nvSpPr>
          <p:cNvPr id="39" name="CuadroTexto 11">
            <a:extLst>
              <a:ext uri="{FF2B5EF4-FFF2-40B4-BE49-F238E27FC236}">
                <a16:creationId xmlns:a16="http://schemas.microsoft.com/office/drawing/2014/main" id="{B861A9CC-678E-4B0E-AF5C-F6826075CFF5}"/>
              </a:ext>
            </a:extLst>
          </p:cNvPr>
          <p:cNvSpPr txBox="1"/>
          <p:nvPr/>
        </p:nvSpPr>
        <p:spPr>
          <a:xfrm>
            <a:off x="11054309" y="4535702"/>
            <a:ext cx="8191500" cy="523220"/>
          </a:xfrm>
          <a:prstGeom prst="rect">
            <a:avLst/>
          </a:prstGeom>
          <a:noFill/>
        </p:spPr>
        <p:txBody>
          <a:bodyPr wrap="square" rtlCol="0">
            <a:spAutoFit/>
          </a:bodyPr>
          <a:lstStyle/>
          <a:p>
            <a:r>
              <a:rPr lang="es-AR" sz="2800" u="sng" dirty="0"/>
              <a:t>Preprocesamiento :</a:t>
            </a:r>
          </a:p>
        </p:txBody>
      </p:sp>
      <p:sp>
        <p:nvSpPr>
          <p:cNvPr id="3" name="TextBox 2">
            <a:extLst>
              <a:ext uri="{FF2B5EF4-FFF2-40B4-BE49-F238E27FC236}">
                <a16:creationId xmlns:a16="http://schemas.microsoft.com/office/drawing/2014/main" id="{62C2D0C5-0847-4830-8A9D-E7DB7E8A1BD4}"/>
              </a:ext>
            </a:extLst>
          </p:cNvPr>
          <p:cNvSpPr txBox="1"/>
          <p:nvPr/>
        </p:nvSpPr>
        <p:spPr>
          <a:xfrm>
            <a:off x="5314949" y="2056689"/>
            <a:ext cx="11680160" cy="1569660"/>
          </a:xfrm>
          <a:prstGeom prst="rect">
            <a:avLst/>
          </a:prstGeom>
          <a:noFill/>
        </p:spPr>
        <p:txBody>
          <a:bodyPr wrap="square" rtlCol="0">
            <a:spAutoFit/>
          </a:bodyPr>
          <a:lstStyle/>
          <a:p>
            <a:pPr algn="ctr"/>
            <a:r>
              <a:rPr lang="es-AR" sz="4800" b="1" dirty="0"/>
              <a:t>Análisis y Predicción del resultado económico de proyectos ganaderos de cría</a:t>
            </a:r>
          </a:p>
        </p:txBody>
      </p:sp>
      <p:pic>
        <p:nvPicPr>
          <p:cNvPr id="23" name="Imagen 5">
            <a:extLst>
              <a:ext uri="{FF2B5EF4-FFF2-40B4-BE49-F238E27FC236}">
                <a16:creationId xmlns:a16="http://schemas.microsoft.com/office/drawing/2014/main" id="{D5FB2E24-B5FD-4B11-9F2D-49E3866314E6}"/>
              </a:ext>
            </a:extLst>
          </p:cNvPr>
          <p:cNvPicPr/>
          <p:nvPr/>
        </p:nvPicPr>
        <p:blipFill>
          <a:blip r:embed="rId8"/>
          <a:stretch/>
        </p:blipFill>
        <p:spPr>
          <a:xfrm>
            <a:off x="137810" y="46422"/>
            <a:ext cx="4041920" cy="2133085"/>
          </a:xfrm>
          <a:prstGeom prst="rect">
            <a:avLst/>
          </a:prstGeom>
          <a:ln>
            <a:noFill/>
          </a:ln>
        </p:spPr>
      </p:pic>
    </p:spTree>
    <p:extLst>
      <p:ext uri="{BB962C8B-B14F-4D97-AF65-F5344CB8AC3E}">
        <p14:creationId xmlns:p14="http://schemas.microsoft.com/office/powerpoint/2010/main" val="739700508"/>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255</TotalTime>
  <Words>366</Words>
  <Application>Microsoft Office PowerPoint</Application>
  <PresentationFormat>Custom</PresentationFormat>
  <Paragraphs>18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 Neue Bold Condensed</vt:lpstr>
      <vt:lpstr>Tema de Office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el monkey</dc:creator>
  <cp:lastModifiedBy>Carena, Daniela</cp:lastModifiedBy>
  <cp:revision>29</cp:revision>
  <dcterms:created xsi:type="dcterms:W3CDTF">2018-11-14T20:26:14Z</dcterms:created>
  <dcterms:modified xsi:type="dcterms:W3CDTF">2018-11-16T23:07:30Z</dcterms:modified>
</cp:coreProperties>
</file>