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047dc83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047dc83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cfd8e64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cfd8e64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cfd8e64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cfd8e64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047dc83d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047dc83d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cfd8e64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cfd8e64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 </a:t>
            </a:r>
            <a:r>
              <a:rPr lang="ca"/>
              <a:t>distribución</a:t>
            </a:r>
            <a:r>
              <a:rPr lang="ca"/>
              <a:t> de horas es consistente pero observamos un pico en validación debido a la periodicidad de las reuniones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cfd8e64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cfd8e64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Hacer </a:t>
            </a:r>
            <a:r>
              <a:rPr lang="ca"/>
              <a:t>hincapié</a:t>
            </a:r>
            <a:r>
              <a:rPr lang="ca"/>
              <a:t> en las horas del programador 4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cfd8e64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cfd8e64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47dc83d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47dc83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047dc83d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047dc83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7cfd8e64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7cfd8e64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047dc83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047dc83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047dc83d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047dc83d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cfd8e6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7cfd8e6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cfd8e64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cfd8e64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cfd8e64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cfd8e6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cfd8e64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cfd8e64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cfd8e64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cfd8e64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cfd8e64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cfd8e64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cfd8e6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cfd8e6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PRONEXE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 Desglose EDT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5562" l="19359" r="20104" t="0"/>
          <a:stretch/>
        </p:blipFill>
        <p:spPr>
          <a:xfrm>
            <a:off x="1404775" y="1098450"/>
            <a:ext cx="6334449" cy="37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4. Datos de esfuerzo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02" y="1512125"/>
            <a:ext cx="7042376" cy="25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5. Estructura del equipo de desarrollo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1</a:t>
            </a:r>
            <a:r>
              <a:rPr lang="ca"/>
              <a:t> </a:t>
            </a:r>
            <a:r>
              <a:rPr b="1" lang="ca"/>
              <a:t>Jefe de proyecto</a:t>
            </a:r>
            <a:endParaRPr b="1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1</a:t>
            </a:r>
            <a:r>
              <a:rPr b="1" lang="ca"/>
              <a:t> Analista </a:t>
            </a:r>
            <a:r>
              <a:rPr lang="ca"/>
              <a:t>a tiempo completo</a:t>
            </a:r>
            <a:endParaRPr b="1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1</a:t>
            </a:r>
            <a:r>
              <a:rPr lang="ca"/>
              <a:t> </a:t>
            </a:r>
            <a:r>
              <a:rPr b="1" lang="ca"/>
              <a:t>Analista </a:t>
            </a:r>
            <a:r>
              <a:rPr lang="ca"/>
              <a:t>a media jornada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3</a:t>
            </a:r>
            <a:r>
              <a:rPr lang="ca"/>
              <a:t> </a:t>
            </a:r>
            <a:r>
              <a:rPr b="1" lang="ca"/>
              <a:t>P</a:t>
            </a:r>
            <a:r>
              <a:rPr b="1" lang="ca"/>
              <a:t>r</a:t>
            </a:r>
            <a:r>
              <a:rPr b="1" lang="ca"/>
              <a:t>ogramadores </a:t>
            </a:r>
            <a:r>
              <a:rPr lang="ca"/>
              <a:t>a tiempo completo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1</a:t>
            </a:r>
            <a:r>
              <a:rPr lang="ca"/>
              <a:t> </a:t>
            </a:r>
            <a:r>
              <a:rPr b="1" lang="ca"/>
              <a:t>Programador </a:t>
            </a:r>
            <a:r>
              <a:rPr lang="ca"/>
              <a:t>a media jornada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1</a:t>
            </a:r>
            <a:r>
              <a:rPr lang="ca"/>
              <a:t> </a:t>
            </a:r>
            <a:r>
              <a:rPr b="1" lang="ca"/>
              <a:t>Q&amp;A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6. Planificación temporal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688" y="1045675"/>
            <a:ext cx="5072625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6. Planificación temporal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1906" l="850" r="1339" t="1819"/>
          <a:stretch/>
        </p:blipFill>
        <p:spPr>
          <a:xfrm>
            <a:off x="676775" y="1225325"/>
            <a:ext cx="7750875" cy="3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7. Cargas de trabajo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2249" l="881" r="1194" t="2010"/>
          <a:stretch/>
        </p:blipFill>
        <p:spPr>
          <a:xfrm>
            <a:off x="1731125" y="1239575"/>
            <a:ext cx="5663550" cy="33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8. Planificación económica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 </a:t>
            </a:r>
            <a:r>
              <a:rPr b="1" lang="ca"/>
              <a:t>Servidor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1 Suscripción a </a:t>
            </a:r>
            <a:r>
              <a:rPr b="1" lang="ca"/>
              <a:t>Adobe Illustrator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/>
              <a:t>1 Suscripción a </a:t>
            </a:r>
            <a:r>
              <a:rPr b="1" lang="ca"/>
              <a:t>MongoDB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763" y="3913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622" y="1804450"/>
            <a:ext cx="1569150" cy="15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899" y="2791775"/>
            <a:ext cx="1776875" cy="208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8. Planificación económica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1177" l="455" r="505" t="9624"/>
          <a:stretch/>
        </p:blipFill>
        <p:spPr>
          <a:xfrm>
            <a:off x="350700" y="1055875"/>
            <a:ext cx="8438552" cy="391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8. Planificación económica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2712" l="1578" r="1597" t="2112"/>
          <a:stretch/>
        </p:blipFill>
        <p:spPr>
          <a:xfrm>
            <a:off x="1849500" y="1323000"/>
            <a:ext cx="5535000" cy="33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9. Análisis de riesgos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Elegimos riesgos relativos a: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Interesados.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Falta de conocimiento.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600" y="1367275"/>
            <a:ext cx="3169675" cy="298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Datos identificativos del equipo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 rot="-121">
            <a:off x="311633" y="1152487"/>
            <a:ext cx="8520600" cy="3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000000"/>
                </a:solidFill>
              </a:rPr>
              <a:t>Sergi Albiach Caro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000000"/>
                </a:solidFill>
              </a:rPr>
              <a:t>Manel Angresola Navarro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000000"/>
                </a:solidFill>
              </a:rPr>
              <a:t>Stéphane Díaz-Alejo León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000000"/>
                </a:solidFill>
              </a:rPr>
              <a:t>María I. Romero Ramal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400">
                <a:solidFill>
                  <a:srgbClr val="000000"/>
                </a:solidFill>
              </a:rPr>
              <a:t>3CO11-9</a:t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PRONEXE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9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Índice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Objetivos del proyecto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Características/funcionalidad del producto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Desglose de paquetes de trabajo (EDT)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Datos de esfuerzo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Estructura del equipo de desarrollo del proyecto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Planificación temporal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Cargas de trabajo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Planificación económica 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Análisis de riesgos</a:t>
            </a:r>
            <a:r>
              <a:rPr lang="ca" sz="1650">
                <a:solidFill>
                  <a:srgbClr val="2E2E2E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ca"/>
              <a:t>Objetivos del proyecto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Aplicación multiplataforma</a:t>
            </a:r>
            <a:endParaRPr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Contratación y gestión de citas para autónomos</a:t>
            </a:r>
            <a:endParaRPr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Comunicación continua entre clientes y profesionales</a:t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450" y="1920600"/>
            <a:ext cx="13335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Características/funcionalidades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4018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Nuestra aplicación móvil también está implementada para la web</a:t>
            </a:r>
            <a:r>
              <a:rPr lang="ca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888" y="1642325"/>
            <a:ext cx="2708175" cy="299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650" y="1642325"/>
            <a:ext cx="2126175" cy="332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Características/funcionalidades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134600" cy="3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cliente puede buscar el profesional que más le convenga según sus criterios.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Proximidad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Valoraciones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/>
              <a:t>Precio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026" y="1152475"/>
            <a:ext cx="3277025" cy="36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Características/funcionalidades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1967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profesional puede gestionar y visualizar sus citas de forma fácil y eficiente.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100" y="1099950"/>
            <a:ext cx="3330900" cy="36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Características/funcionalidades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El cliente puede visualizar y crear proyectos para recibir ofertas de autónomos.</a:t>
            </a:r>
            <a:endParaRPr sz="13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825" y="1152475"/>
            <a:ext cx="3360143" cy="373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864" y="2308375"/>
            <a:ext cx="2955975" cy="19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 Desglose EDT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Basándonos en la plantilla de AquaSpace, hemos creado nuestra EDT adaptándola a las necesidades de nuestro proyecto.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Hemos definido cinco ramas principales: </a:t>
            </a:r>
            <a:r>
              <a:rPr b="1" lang="ca"/>
              <a:t>análisis</a:t>
            </a:r>
            <a:r>
              <a:rPr lang="ca"/>
              <a:t>, </a:t>
            </a:r>
            <a:r>
              <a:rPr b="1" lang="ca"/>
              <a:t>diseño</a:t>
            </a:r>
            <a:r>
              <a:rPr lang="ca"/>
              <a:t>, </a:t>
            </a:r>
            <a:r>
              <a:rPr b="1" lang="ca"/>
              <a:t>implementación</a:t>
            </a:r>
            <a:r>
              <a:rPr lang="ca"/>
              <a:t>, </a:t>
            </a:r>
            <a:r>
              <a:rPr b="1" lang="ca"/>
              <a:t>verificación y pruebas</a:t>
            </a:r>
            <a:r>
              <a:rPr lang="ca"/>
              <a:t> y finalmente </a:t>
            </a:r>
            <a:r>
              <a:rPr b="1" lang="ca"/>
              <a:t>despliegue e implantación</a:t>
            </a:r>
            <a:r>
              <a:rPr lang="ca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75" y="3156725"/>
            <a:ext cx="8698851" cy="10075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24000" fadeDir="5400012" kx="0" rotWithShape="0" algn="bl" stA="26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