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5819e6efa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819e6efa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5819e6e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819e6e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5819e6efa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819e6efa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5819e6ef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819e6ef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5819e6ef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819e6ef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5819e6efa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819e6ef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5819e6ef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819e6ef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5819e6efa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819e6efa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5819e6ef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819e6ef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5819e6ef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819e6ef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5819e6ef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819e6ef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5819e6efa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819e6efa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5819e6efa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819e6efa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5819e6ef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819e6ef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5819e6ef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819e6ef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5819e6efa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819e6efa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5819e6efa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819e6ef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5819e6efa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819e6ef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5819e6efa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819e6ef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5819e6ef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819e6ef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forbes.com/sites/mattperez/2018/02/02/after-hands-on-time-nintendo-labo-looks-like-a-sure-hit" TargetMode="External"/><Relationship Id="rId4" Type="http://schemas.openxmlformats.org/officeDocument/2006/relationships/hyperlink" Target="https://www.nintendo.es/Nintendo-Labo/Nintendo-Labo-1328637.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youtube.com/watch?v=P3Bd3HUMkyU"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5555" l="0" r="0" t="5555"/>
          <a:stretch/>
        </p:blipFill>
        <p:spPr>
          <a:xfrm>
            <a:off x="0" y="285750"/>
            <a:ext cx="9144000" cy="4572000"/>
          </a:xfrm>
          <a:prstGeom prst="rect">
            <a:avLst/>
          </a:prstGeom>
          <a:noFill/>
          <a:ln>
            <a:noFill/>
          </a:ln>
        </p:spPr>
      </p:pic>
      <p:sp>
        <p:nvSpPr>
          <p:cNvPr id="55" name="Google Shape;55;p13"/>
          <p:cNvSpPr txBox="1"/>
          <p:nvPr/>
        </p:nvSpPr>
        <p:spPr>
          <a:xfrm>
            <a:off x="5526525" y="2585425"/>
            <a:ext cx="733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434343"/>
                </a:solidFill>
              </a:rPr>
              <a:t>Nintendo has a very loyal user base. Most people that grew up playing Nintendo games </a:t>
            </a:r>
            <a:r>
              <a:rPr lang="en-GB">
                <a:solidFill>
                  <a:srgbClr val="D42525"/>
                </a:solidFill>
              </a:rPr>
              <a:t>still buy them.</a:t>
            </a:r>
            <a:endParaRPr>
              <a:solidFill>
                <a:srgbClr val="D42525"/>
              </a:solidFill>
            </a:endParaRPr>
          </a:p>
        </p:txBody>
      </p:sp>
      <p:sp>
        <p:nvSpPr>
          <p:cNvPr id="113" name="Google Shape;113;p22"/>
          <p:cNvSpPr txBox="1"/>
          <p:nvPr>
            <p:ph type="title"/>
          </p:nvPr>
        </p:nvSpPr>
        <p:spPr>
          <a:xfrm>
            <a:off x="0" y="0"/>
            <a:ext cx="8712900" cy="1587600"/>
          </a:xfrm>
          <a:prstGeom prst="rect">
            <a:avLst/>
          </a:prstGeom>
          <a:solidFill>
            <a:srgbClr val="FFFFFF"/>
          </a:solidFill>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solidFill>
                  <a:srgbClr val="D42525"/>
                </a:solidFill>
              </a:rPr>
              <a:t>3. Price, Product, Place and Promotion.</a:t>
            </a:r>
            <a:endParaRPr sz="2800">
              <a:solidFill>
                <a:srgbClr val="D42525"/>
              </a:solidFill>
            </a:endParaRPr>
          </a:p>
          <a:p>
            <a:pPr indent="0" lvl="0" marL="0" rtl="0" algn="ctr">
              <a:spcBef>
                <a:spcPts val="0"/>
              </a:spcBef>
              <a:spcAft>
                <a:spcPts val="0"/>
              </a:spcAft>
              <a:buNone/>
            </a:pPr>
            <a:r>
              <a:t/>
            </a:r>
            <a:endParaRPr>
              <a:solidFill>
                <a:srgbClr val="D42525"/>
              </a:solidFill>
            </a:endParaRPr>
          </a:p>
          <a:p>
            <a:pPr indent="0" lvl="0" marL="0" rtl="0" algn="ctr">
              <a:spcBef>
                <a:spcPts val="0"/>
              </a:spcBef>
              <a:spcAft>
                <a:spcPts val="0"/>
              </a:spcAft>
              <a:buNone/>
            </a:pPr>
            <a:r>
              <a:t/>
            </a:r>
            <a:endParaRPr>
              <a:solidFill>
                <a:srgbClr val="D42525"/>
              </a:solidFill>
            </a:endParaRPr>
          </a:p>
        </p:txBody>
      </p:sp>
      <p:pic>
        <p:nvPicPr>
          <p:cNvPr descr="Image result for mario 8 bit" id="114" name="Google Shape;114;p22"/>
          <p:cNvPicPr preferRelativeResize="0"/>
          <p:nvPr/>
        </p:nvPicPr>
        <p:blipFill>
          <a:blip r:embed="rId3">
            <a:alphaModFix/>
          </a:blip>
          <a:stretch>
            <a:fillRect/>
          </a:stretch>
        </p:blipFill>
        <p:spPr>
          <a:xfrm>
            <a:off x="0" y="2847975"/>
            <a:ext cx="1218675" cy="2295525"/>
          </a:xfrm>
          <a:prstGeom prst="rect">
            <a:avLst/>
          </a:prstGeom>
          <a:noFill/>
          <a:ln>
            <a:noFill/>
          </a:ln>
        </p:spPr>
      </p:pic>
      <p:pic>
        <p:nvPicPr>
          <p:cNvPr descr="Image result for mario 8 bit" id="115" name="Google Shape;115;p22"/>
          <p:cNvPicPr preferRelativeResize="0"/>
          <p:nvPr/>
        </p:nvPicPr>
        <p:blipFill>
          <a:blip r:embed="rId3">
            <a:alphaModFix/>
          </a:blip>
          <a:stretch>
            <a:fillRect/>
          </a:stretch>
        </p:blipFill>
        <p:spPr>
          <a:xfrm flipH="1">
            <a:off x="7872400" y="2897816"/>
            <a:ext cx="1218675" cy="22955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The principle elements of the marketing strategy used by Nintendo to promote the Nintendo Labo can be sum up in the following points:</a:t>
            </a:r>
            <a:endParaRPr/>
          </a:p>
          <a:p>
            <a:pPr indent="-342900" lvl="0" marL="457200" rtl="0" algn="l">
              <a:spcBef>
                <a:spcPts val="1600"/>
              </a:spcBef>
              <a:spcAft>
                <a:spcPts val="0"/>
              </a:spcAft>
              <a:buSzPts val="1800"/>
              <a:buChar char="●"/>
            </a:pPr>
            <a:r>
              <a:rPr b="1" lang="en-GB"/>
              <a:t>Price:</a:t>
            </a:r>
            <a:r>
              <a:rPr lang="en-GB"/>
              <a:t> 70€ (basic kit)  and 80€ (premium kit)</a:t>
            </a:r>
            <a:endParaRPr/>
          </a:p>
          <a:p>
            <a:pPr indent="-342900" lvl="0" marL="457200" rtl="0" algn="l">
              <a:spcBef>
                <a:spcPts val="0"/>
              </a:spcBef>
              <a:spcAft>
                <a:spcPts val="0"/>
              </a:spcAft>
              <a:buSzPts val="1800"/>
              <a:buChar char="●"/>
            </a:pPr>
            <a:r>
              <a:rPr b="1" lang="en-GB"/>
              <a:t>Product:</a:t>
            </a:r>
            <a:r>
              <a:rPr lang="en-GB"/>
              <a:t> cardboard complements</a:t>
            </a:r>
            <a:r>
              <a:rPr lang="en-GB"/>
              <a:t> for the Nintendo Switch console.</a:t>
            </a:r>
            <a:r>
              <a:rPr lang="en-GB"/>
              <a:t> </a:t>
            </a:r>
            <a:endParaRPr/>
          </a:p>
          <a:p>
            <a:pPr indent="-342900" lvl="0" marL="457200" rtl="0" algn="l">
              <a:spcBef>
                <a:spcPts val="0"/>
              </a:spcBef>
              <a:spcAft>
                <a:spcPts val="0"/>
              </a:spcAft>
              <a:buSzPts val="1800"/>
              <a:buChar char="●"/>
            </a:pPr>
            <a:r>
              <a:rPr b="1" lang="en-GB"/>
              <a:t>Place:</a:t>
            </a:r>
            <a:r>
              <a:rPr lang="en-GB"/>
              <a:t> specialized stores of technology, </a:t>
            </a:r>
            <a:r>
              <a:rPr lang="en-GB"/>
              <a:t>video games</a:t>
            </a:r>
            <a:r>
              <a:rPr lang="en-GB"/>
              <a:t> and toys.</a:t>
            </a:r>
            <a:endParaRPr/>
          </a:p>
          <a:p>
            <a:pPr indent="-342900" lvl="0" marL="457200" rtl="0" algn="l">
              <a:spcBef>
                <a:spcPts val="0"/>
              </a:spcBef>
              <a:spcAft>
                <a:spcPts val="0"/>
              </a:spcAft>
              <a:buSzPts val="1800"/>
              <a:buChar char="●"/>
            </a:pPr>
            <a:r>
              <a:rPr b="1" lang="en-GB"/>
              <a:t>Promotion: </a:t>
            </a:r>
            <a:r>
              <a:rPr lang="en-GB"/>
              <a:t>since Nintendo knows their customers are Internet media consumers, it has mainly used the </a:t>
            </a:r>
            <a:r>
              <a:rPr lang="en-GB"/>
              <a:t>Internet for promotion, where it has a </a:t>
            </a:r>
            <a:r>
              <a:rPr lang="en-GB">
                <a:solidFill>
                  <a:srgbClr val="D42525"/>
                </a:solidFill>
              </a:rPr>
              <a:t>large follower base (</a:t>
            </a:r>
            <a:r>
              <a:rPr lang="en-GB"/>
              <a:t>Twitch, Youtube</a:t>
            </a:r>
            <a:r>
              <a:rPr lang="en-GB">
                <a:solidFill>
                  <a:srgbClr val="D42525"/>
                </a:solidFill>
              </a:rPr>
              <a:t>)</a:t>
            </a:r>
            <a:endParaRPr/>
          </a:p>
          <a:p>
            <a:pPr indent="0" lvl="0" marL="0" rtl="0" algn="just">
              <a:spcBef>
                <a:spcPts val="1600"/>
              </a:spcBef>
              <a:spcAft>
                <a:spcPts val="1600"/>
              </a:spcAft>
              <a:buNone/>
            </a:pPr>
            <a:r>
              <a:rPr lang="en-GB"/>
              <a:t>In this kind of products, that are not of prime need, the demand is elastic, because according to the price, it will have more or less demand. No one will pay 200€ for </a:t>
            </a:r>
            <a:endParaRPr/>
          </a:p>
        </p:txBody>
      </p:sp>
      <p:sp>
        <p:nvSpPr>
          <p:cNvPr id="121" name="Google Shape;121;p23"/>
          <p:cNvSpPr txBox="1"/>
          <p:nvPr>
            <p:ph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3</a:t>
            </a:r>
            <a:r>
              <a:rPr lang="en-GB">
                <a:solidFill>
                  <a:srgbClr val="D42525"/>
                </a:solidFill>
              </a:rPr>
              <a:t>. </a:t>
            </a:r>
            <a:r>
              <a:rPr lang="en-GB">
                <a:solidFill>
                  <a:srgbClr val="D42525"/>
                </a:solidFill>
              </a:rPr>
              <a:t>Price, Product, Place and Promotion.</a:t>
            </a:r>
            <a:endParaRPr>
              <a:solidFill>
                <a:srgbClr val="D42525"/>
              </a:solidFill>
            </a:endParaRPr>
          </a:p>
          <a:p>
            <a:pPr indent="0" lvl="0" marL="0" rtl="0" algn="l">
              <a:spcBef>
                <a:spcPts val="0"/>
              </a:spcBef>
              <a:spcAft>
                <a:spcPts val="0"/>
              </a:spcAft>
              <a:buNone/>
            </a:pPr>
            <a:r>
              <a:t/>
            </a:r>
            <a:endParaRPr>
              <a:solidFill>
                <a:srgbClr val="D4252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2300"/>
              <a:t>As the product is not of </a:t>
            </a:r>
            <a:r>
              <a:rPr lang="en-GB" sz="2300"/>
              <a:t>prime need, the demand is elastic because there will be more/less demand according to the price.</a:t>
            </a:r>
            <a:endParaRPr sz="2300"/>
          </a:p>
          <a:p>
            <a:pPr indent="0" lvl="0" marL="0" rtl="0" algn="ctr">
              <a:spcBef>
                <a:spcPts val="1600"/>
              </a:spcBef>
              <a:spcAft>
                <a:spcPts val="0"/>
              </a:spcAft>
              <a:buClr>
                <a:schemeClr val="dk1"/>
              </a:buClr>
              <a:buSzPts val="1100"/>
              <a:buFont typeface="Arial"/>
              <a:buNone/>
            </a:pPr>
            <a:r>
              <a:rPr lang="en-GB">
                <a:solidFill>
                  <a:srgbClr val="D42525"/>
                </a:solidFill>
              </a:rPr>
              <a:t>No one will pay 200€ for a piece of cardboard.</a:t>
            </a:r>
            <a:endParaRPr sz="1800">
              <a:solidFill>
                <a:schemeClr val="dk2"/>
              </a:solidFill>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It looks like it has no competition</a:t>
            </a:r>
            <a:r>
              <a:rPr lang="en-GB"/>
              <a:t>...</a:t>
            </a:r>
            <a:r>
              <a:rPr lang="en-GB"/>
              <a:t>.</a:t>
            </a:r>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But it does!</a:t>
            </a:r>
            <a:endParaRPr/>
          </a:p>
        </p:txBody>
      </p:sp>
      <p:sp>
        <p:nvSpPr>
          <p:cNvPr id="133" name="Google Shape;133;p25"/>
          <p:cNvSpPr txBox="1"/>
          <p:nvPr>
            <p:ph idx="4294967295"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4</a:t>
            </a:r>
            <a:r>
              <a:rPr lang="en-GB">
                <a:solidFill>
                  <a:srgbClr val="D42525"/>
                </a:solidFill>
              </a:rPr>
              <a:t>. Competition.</a:t>
            </a:r>
            <a:endParaRPr>
              <a:solidFill>
                <a:srgbClr val="D4252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What are the substitutes of Labo?</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Labo competes in a child-oriented market segmentation</a:t>
            </a:r>
            <a:endParaRPr/>
          </a:p>
          <a:p>
            <a:pPr indent="-342900" lvl="0" marL="457200" rtl="0" algn="l">
              <a:spcBef>
                <a:spcPts val="0"/>
              </a:spcBef>
              <a:spcAft>
                <a:spcPts val="0"/>
              </a:spcAft>
              <a:buSzPts val="1800"/>
              <a:buChar char="●"/>
            </a:pPr>
            <a:r>
              <a:rPr lang="en-GB"/>
              <a:t>People willing to buy Labo are already interested in similar toys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0" name="Google Shape;140;p26"/>
          <p:cNvPicPr preferRelativeResize="0"/>
          <p:nvPr/>
        </p:nvPicPr>
        <p:blipFill>
          <a:blip r:embed="rId3">
            <a:alphaModFix/>
          </a:blip>
          <a:stretch>
            <a:fillRect/>
          </a:stretch>
        </p:blipFill>
        <p:spPr>
          <a:xfrm>
            <a:off x="5980600" y="3148300"/>
            <a:ext cx="3322901" cy="2492175"/>
          </a:xfrm>
          <a:prstGeom prst="rect">
            <a:avLst/>
          </a:prstGeom>
          <a:noFill/>
          <a:ln>
            <a:noFill/>
          </a:ln>
        </p:spPr>
      </p:pic>
      <p:sp>
        <p:nvSpPr>
          <p:cNvPr id="141" name="Google Shape;141;p26"/>
          <p:cNvSpPr txBox="1"/>
          <p:nvPr>
            <p:ph type="title"/>
          </p:nvPr>
        </p:nvSpPr>
        <p:spPr>
          <a:xfrm>
            <a:off x="467575" y="3148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434343"/>
                </a:solidFill>
              </a:rPr>
              <a:t>So… what is Labo’s market differentiation?</a:t>
            </a:r>
            <a:endParaRPr sz="2400">
              <a:solidFill>
                <a:srgbClr val="434343"/>
              </a:solidFill>
            </a:endParaRPr>
          </a:p>
          <a:p>
            <a:pPr indent="0" lvl="0" marL="0" rtl="0" algn="l">
              <a:spcBef>
                <a:spcPts val="0"/>
              </a:spcBef>
              <a:spcAft>
                <a:spcPts val="0"/>
              </a:spcAft>
              <a:buNone/>
            </a:pPr>
            <a:r>
              <a:t/>
            </a:r>
            <a:endParaRPr>
              <a:solidFill>
                <a:srgbClr val="000000"/>
              </a:solidFill>
            </a:endParaRPr>
          </a:p>
        </p:txBody>
      </p:sp>
      <p:pic>
        <p:nvPicPr>
          <p:cNvPr id="142" name="Google Shape;142;p26"/>
          <p:cNvPicPr preferRelativeResize="0"/>
          <p:nvPr/>
        </p:nvPicPr>
        <p:blipFill>
          <a:blip r:embed="rId4">
            <a:alphaModFix/>
          </a:blip>
          <a:stretch>
            <a:fillRect/>
          </a:stretch>
        </p:blipFill>
        <p:spPr>
          <a:xfrm rot="1986020">
            <a:off x="6849917" y="-106141"/>
            <a:ext cx="2570387" cy="1890158"/>
          </a:xfrm>
          <a:prstGeom prst="rect">
            <a:avLst/>
          </a:prstGeom>
          <a:noFill/>
          <a:ln>
            <a:noFill/>
          </a:ln>
          <a:effectLst>
            <a:outerShdw blurRad="57150" rotWithShape="0" algn="bl" dir="8160000" dist="76200">
              <a:srgbClr val="000000">
                <a:alpha val="2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212925" y="1504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Nintendo Labo combines </a:t>
            </a:r>
            <a:r>
              <a:rPr lang="en-GB">
                <a:solidFill>
                  <a:srgbClr val="D42525"/>
                </a:solidFill>
              </a:rPr>
              <a:t>technology</a:t>
            </a:r>
            <a:r>
              <a:rPr lang="en-GB"/>
              <a:t> and </a:t>
            </a:r>
            <a:endParaRPr/>
          </a:p>
          <a:p>
            <a:pPr indent="0" lvl="0" marL="0" rtl="0" algn="ctr">
              <a:spcBef>
                <a:spcPts val="0"/>
              </a:spcBef>
              <a:spcAft>
                <a:spcPts val="0"/>
              </a:spcAft>
              <a:buNone/>
            </a:pPr>
            <a:r>
              <a:rPr lang="en-GB"/>
              <a:t>r</a:t>
            </a:r>
            <a:r>
              <a:rPr lang="en-GB"/>
              <a:t>eal life </a:t>
            </a:r>
            <a:r>
              <a:rPr lang="en-GB">
                <a:solidFill>
                  <a:srgbClr val="D42525"/>
                </a:solidFill>
              </a:rPr>
              <a:t>crafts</a:t>
            </a:r>
            <a:r>
              <a:rPr lang="en-GB"/>
              <a:t>. This way, the product has a </a:t>
            </a:r>
            <a:r>
              <a:rPr b="1" lang="en-GB" u="sng">
                <a:solidFill>
                  <a:srgbClr val="D42525"/>
                </a:solidFill>
              </a:rPr>
              <a:t>double use</a:t>
            </a:r>
            <a:r>
              <a:rPr lang="en-GB"/>
              <a:t> for children.</a:t>
            </a:r>
            <a:endParaRPr/>
          </a:p>
        </p:txBody>
      </p:sp>
      <p:pic>
        <p:nvPicPr>
          <p:cNvPr id="148" name="Google Shape;148;p27"/>
          <p:cNvPicPr preferRelativeResize="0"/>
          <p:nvPr/>
        </p:nvPicPr>
        <p:blipFill>
          <a:blip r:embed="rId3">
            <a:alphaModFix/>
          </a:blip>
          <a:stretch>
            <a:fillRect/>
          </a:stretch>
        </p:blipFill>
        <p:spPr>
          <a:xfrm>
            <a:off x="7179425" y="-678300"/>
            <a:ext cx="1846050" cy="1846050"/>
          </a:xfrm>
          <a:prstGeom prst="rect">
            <a:avLst/>
          </a:prstGeom>
          <a:noFill/>
          <a:ln>
            <a:noFill/>
          </a:ln>
        </p:spPr>
      </p:pic>
      <p:pic>
        <p:nvPicPr>
          <p:cNvPr id="149" name="Google Shape;149;p27"/>
          <p:cNvPicPr preferRelativeResize="0"/>
          <p:nvPr/>
        </p:nvPicPr>
        <p:blipFill>
          <a:blip r:embed="rId4">
            <a:alphaModFix/>
          </a:blip>
          <a:stretch>
            <a:fillRect/>
          </a:stretch>
        </p:blipFill>
        <p:spPr>
          <a:xfrm>
            <a:off x="1936225" y="2983050"/>
            <a:ext cx="4682499" cy="2208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As it is a product that has been announced, but it is not able to by it yet, we can say that this product is between the phase of introduction and the phase of growing, what is the moment were the number of sells grows quickly. So in conclusion, it is clear that the product is in the early stage of its life cycle.</a:t>
            </a:r>
            <a:endParaRPr/>
          </a:p>
        </p:txBody>
      </p:sp>
      <p:sp>
        <p:nvSpPr>
          <p:cNvPr id="155" name="Google Shape;155;p28"/>
          <p:cNvSpPr txBox="1"/>
          <p:nvPr>
            <p:ph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5. Life Cycle.</a:t>
            </a:r>
            <a:r>
              <a:rPr lang="en-GB">
                <a:solidFill>
                  <a:srgbClr val="CC0000"/>
                </a:solidFill>
              </a:rPr>
              <a:t> </a:t>
            </a:r>
            <a:endParaRPr>
              <a:solidFill>
                <a:srgbClr val="D4252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9" name="Shape 159"/>
        <p:cNvGrpSpPr/>
        <p:nvPr/>
      </p:nvGrpSpPr>
      <p:grpSpPr>
        <a:xfrm>
          <a:off x="0" y="0"/>
          <a:ext cx="0" cy="0"/>
          <a:chOff x="0" y="0"/>
          <a:chExt cx="0" cy="0"/>
        </a:xfrm>
      </p:grpSpPr>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Nintendo has its own segment of loyal fans over which they know that they have a lot of influence. So it only needs to discover what other things can like to this people. So, </a:t>
            </a:r>
            <a:r>
              <a:rPr lang="en-GB"/>
              <a:t>basically</a:t>
            </a:r>
            <a:r>
              <a:rPr lang="en-GB"/>
              <a:t>, the target of this product are all the people that have a Nintendo Switch.</a:t>
            </a:r>
            <a:endParaRPr/>
          </a:p>
          <a:p>
            <a:pPr indent="0" lvl="0" marL="0" rtl="0" algn="just">
              <a:spcBef>
                <a:spcPts val="1600"/>
              </a:spcBef>
              <a:spcAft>
                <a:spcPts val="1600"/>
              </a:spcAft>
              <a:buNone/>
            </a:pPr>
            <a:r>
              <a:rPr lang="en-GB"/>
              <a:t>It also can have the </a:t>
            </a:r>
            <a:r>
              <a:rPr lang="en-GB"/>
              <a:t>intention</a:t>
            </a:r>
            <a:r>
              <a:rPr lang="en-GB"/>
              <a:t> of add another feature to the Switch to </a:t>
            </a:r>
            <a:r>
              <a:rPr lang="en-GB"/>
              <a:t>attract</a:t>
            </a:r>
            <a:r>
              <a:rPr lang="en-GB"/>
              <a:t> more consumers to buy the console, as Miyamoto said, one of the directives of nintendo, </a:t>
            </a:r>
            <a:r>
              <a:rPr lang="en-GB"/>
              <a:t>"our ultimate ambition is for a Nintendo Switch to be owned not just by every family, but by every single person". </a:t>
            </a:r>
            <a:endParaRPr/>
          </a:p>
        </p:txBody>
      </p:sp>
      <p:sp>
        <p:nvSpPr>
          <p:cNvPr id="161" name="Google Shape;161;p29"/>
          <p:cNvSpPr txBox="1"/>
          <p:nvPr>
            <p:ph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6</a:t>
            </a:r>
            <a:r>
              <a:rPr lang="en-GB">
                <a:solidFill>
                  <a:srgbClr val="D42525"/>
                </a:solidFill>
              </a:rPr>
              <a:t>. On Marketing Study.</a:t>
            </a:r>
            <a:r>
              <a:rPr lang="en-GB">
                <a:solidFill>
                  <a:srgbClr val="CC0000"/>
                </a:solidFill>
              </a:rPr>
              <a:t> </a:t>
            </a:r>
            <a:endParaRPr>
              <a:solidFill>
                <a:srgbClr val="D4252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t>The Internet is the main mean for its promotion. Social Networks such as YouTube, Twitch, Facebook and Twitter were used for announcing the arrival of Labo. </a:t>
            </a:r>
            <a:endParaRPr/>
          </a:p>
          <a:p>
            <a:pPr indent="0" lvl="0" marL="0" rtl="0" algn="just">
              <a:spcBef>
                <a:spcPts val="1600"/>
              </a:spcBef>
              <a:spcAft>
                <a:spcPts val="0"/>
              </a:spcAft>
              <a:buNone/>
            </a:pPr>
            <a:r>
              <a:rPr lang="en-GB"/>
              <a:t>The use of these Social Networks was a great bet as they made fans hype about this product. Moreover, the video that is in the introduction went viral. This strategy was a great success as it made everyone who uses the Internet notice the arrival of Nintendo Labo.</a:t>
            </a:r>
            <a:endParaRPr/>
          </a:p>
          <a:p>
            <a:pPr indent="0" lvl="0" marL="0" rtl="0" algn="just">
              <a:spcBef>
                <a:spcPts val="1600"/>
              </a:spcBef>
              <a:spcAft>
                <a:spcPts val="0"/>
              </a:spcAft>
              <a:buNone/>
            </a:pPr>
            <a:r>
              <a:rPr lang="en-GB"/>
              <a:t>As Nintendo knows very well the market, they have used all possible means to reach potential consumers: they have totally made viral this product, they let people try their products in events.</a:t>
            </a:r>
            <a:endParaRPr/>
          </a:p>
          <a:p>
            <a:pPr indent="0" lvl="0" marL="0" rtl="0" algn="just">
              <a:spcBef>
                <a:spcPts val="1600"/>
              </a:spcBef>
              <a:spcAft>
                <a:spcPts val="0"/>
              </a:spcAft>
              <a:buNone/>
            </a:pPr>
            <a:r>
              <a:rPr lang="en-GB"/>
              <a:t>This strategy has been proved to be very effective as nowadays everyone who does not live under a rock knows about Nintendo Labo. </a:t>
            </a:r>
            <a:endParaRPr/>
          </a:p>
          <a:p>
            <a:pPr indent="0" lvl="0" marL="0" rtl="0" algn="l">
              <a:spcBef>
                <a:spcPts val="1600"/>
              </a:spcBef>
              <a:spcAft>
                <a:spcPts val="1600"/>
              </a:spcAft>
              <a:buNone/>
            </a:pPr>
            <a:r>
              <a:t/>
            </a:r>
            <a:endParaRPr/>
          </a:p>
        </p:txBody>
      </p:sp>
      <p:sp>
        <p:nvSpPr>
          <p:cNvPr id="167" name="Google Shape;167;p30"/>
          <p:cNvSpPr txBox="1"/>
          <p:nvPr>
            <p:ph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7. Promotion.</a:t>
            </a:r>
            <a:r>
              <a:rPr lang="en-GB">
                <a:solidFill>
                  <a:srgbClr val="CC0000"/>
                </a:solidFill>
              </a:rPr>
              <a:t> </a:t>
            </a:r>
            <a:endParaRPr>
              <a:solidFill>
                <a:srgbClr val="D42525"/>
              </a:solidFill>
            </a:endParaRPr>
          </a:p>
        </p:txBody>
      </p:sp>
      <p:pic>
        <p:nvPicPr>
          <p:cNvPr id="168" name="Google Shape;168;p30"/>
          <p:cNvPicPr preferRelativeResize="0"/>
          <p:nvPr/>
        </p:nvPicPr>
        <p:blipFill>
          <a:blip r:embed="rId3">
            <a:alphaModFix/>
          </a:blip>
          <a:stretch>
            <a:fillRect/>
          </a:stretch>
        </p:blipFill>
        <p:spPr>
          <a:xfrm>
            <a:off x="5658300" y="80825"/>
            <a:ext cx="907450" cy="907450"/>
          </a:xfrm>
          <a:prstGeom prst="rect">
            <a:avLst/>
          </a:prstGeom>
          <a:noFill/>
          <a:ln>
            <a:noFill/>
          </a:ln>
        </p:spPr>
      </p:pic>
      <p:pic>
        <p:nvPicPr>
          <p:cNvPr id="169" name="Google Shape;169;p30"/>
          <p:cNvPicPr preferRelativeResize="0"/>
          <p:nvPr/>
        </p:nvPicPr>
        <p:blipFill>
          <a:blip r:embed="rId4">
            <a:alphaModFix/>
          </a:blip>
          <a:stretch>
            <a:fillRect/>
          </a:stretch>
        </p:blipFill>
        <p:spPr>
          <a:xfrm>
            <a:off x="6646600" y="32600"/>
            <a:ext cx="2334650" cy="1003900"/>
          </a:xfrm>
          <a:prstGeom prst="rect">
            <a:avLst/>
          </a:prstGeom>
          <a:noFill/>
          <a:ln>
            <a:noFill/>
          </a:ln>
        </p:spPr>
      </p:pic>
      <p:pic>
        <p:nvPicPr>
          <p:cNvPr id="170" name="Google Shape;170;p30"/>
          <p:cNvPicPr preferRelativeResize="0"/>
          <p:nvPr/>
        </p:nvPicPr>
        <p:blipFill>
          <a:blip r:embed="rId5">
            <a:alphaModFix/>
          </a:blip>
          <a:stretch>
            <a:fillRect/>
          </a:stretch>
        </p:blipFill>
        <p:spPr>
          <a:xfrm>
            <a:off x="4609925" y="80825"/>
            <a:ext cx="907450" cy="907450"/>
          </a:xfrm>
          <a:prstGeom prst="rect">
            <a:avLst/>
          </a:prstGeom>
          <a:noFill/>
          <a:ln>
            <a:noFill/>
          </a:ln>
        </p:spPr>
      </p:pic>
      <p:pic>
        <p:nvPicPr>
          <p:cNvPr id="171" name="Google Shape;171;p30"/>
          <p:cNvPicPr preferRelativeResize="0"/>
          <p:nvPr/>
        </p:nvPicPr>
        <p:blipFill>
          <a:blip r:embed="rId6">
            <a:alphaModFix/>
          </a:blip>
          <a:stretch>
            <a:fillRect/>
          </a:stretch>
        </p:blipFill>
        <p:spPr>
          <a:xfrm>
            <a:off x="3561550" y="80825"/>
            <a:ext cx="907450" cy="907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i</a:t>
            </a:r>
            <a:r>
              <a:rPr lang="en-GB"/>
              <a:t>ntermediaries that intervene in the distribution of Nintendo Labo are the different specialized stores in technology from the different countries. In Spain, the main stores that will sell this product are stores like MediaMarkt, GAME, Fnac, etc. However this stores do not buy directly Nintendo Labo from Nintendo, there are another element  in the distribution channel, the distribuitor. The </a:t>
            </a:r>
            <a:r>
              <a:rPr lang="en-GB"/>
              <a:t>distributor</a:t>
            </a:r>
            <a:r>
              <a:rPr lang="en-GB"/>
              <a:t> that sells in wholesale to the intermediaries in Spain are companies like Enuc, Globomatik or Infortisa.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7" name="Google Shape;177;p31"/>
          <p:cNvSpPr txBox="1"/>
          <p:nvPr>
            <p:ph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8</a:t>
            </a:r>
            <a:r>
              <a:rPr lang="en-GB">
                <a:solidFill>
                  <a:srgbClr val="D42525"/>
                </a:solidFill>
              </a:rPr>
              <a:t>. Distribution Channel.</a:t>
            </a:r>
            <a:r>
              <a:rPr lang="en-GB">
                <a:solidFill>
                  <a:srgbClr val="CC0000"/>
                </a:solidFill>
              </a:rPr>
              <a:t> </a:t>
            </a:r>
            <a:endParaRPr>
              <a:solidFill>
                <a:srgbClr val="D42525"/>
              </a:solidFill>
            </a:endParaRPr>
          </a:p>
        </p:txBody>
      </p:sp>
      <p:pic>
        <p:nvPicPr>
          <p:cNvPr id="178" name="Google Shape;178;p31"/>
          <p:cNvPicPr preferRelativeResize="0"/>
          <p:nvPr/>
        </p:nvPicPr>
        <p:blipFill>
          <a:blip r:embed="rId3">
            <a:alphaModFix/>
          </a:blip>
          <a:stretch>
            <a:fillRect/>
          </a:stretch>
        </p:blipFill>
        <p:spPr>
          <a:xfrm>
            <a:off x="202275" y="3842124"/>
            <a:ext cx="3655350" cy="849875"/>
          </a:xfrm>
          <a:prstGeom prst="rect">
            <a:avLst/>
          </a:prstGeom>
          <a:noFill/>
          <a:ln>
            <a:noFill/>
          </a:ln>
        </p:spPr>
      </p:pic>
      <p:pic>
        <p:nvPicPr>
          <p:cNvPr id="179" name="Google Shape;179;p31"/>
          <p:cNvPicPr preferRelativeResize="0"/>
          <p:nvPr/>
        </p:nvPicPr>
        <p:blipFill>
          <a:blip r:embed="rId4">
            <a:alphaModFix/>
          </a:blip>
          <a:stretch>
            <a:fillRect/>
          </a:stretch>
        </p:blipFill>
        <p:spPr>
          <a:xfrm>
            <a:off x="4021775" y="3631225"/>
            <a:ext cx="2743252" cy="849875"/>
          </a:xfrm>
          <a:prstGeom prst="rect">
            <a:avLst/>
          </a:prstGeom>
          <a:noFill/>
          <a:ln>
            <a:noFill/>
          </a:ln>
        </p:spPr>
      </p:pic>
      <p:pic>
        <p:nvPicPr>
          <p:cNvPr id="180" name="Google Shape;180;p31"/>
          <p:cNvPicPr preferRelativeResize="0"/>
          <p:nvPr/>
        </p:nvPicPr>
        <p:blipFill>
          <a:blip r:embed="rId5">
            <a:alphaModFix/>
          </a:blip>
          <a:stretch>
            <a:fillRect/>
          </a:stretch>
        </p:blipFill>
        <p:spPr>
          <a:xfrm>
            <a:off x="7167669" y="3357875"/>
            <a:ext cx="1352924" cy="139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949300"/>
            <a:ext cx="8520600" cy="35985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GB"/>
              <a:t>Introduction.</a:t>
            </a:r>
            <a:endParaRPr/>
          </a:p>
          <a:p>
            <a:pPr indent="-406400" lvl="0" marL="457200" rtl="0" algn="l">
              <a:spcBef>
                <a:spcPts val="0"/>
              </a:spcBef>
              <a:spcAft>
                <a:spcPts val="0"/>
              </a:spcAft>
              <a:buSzPts val="2800"/>
              <a:buAutoNum type="arabicPeriod"/>
            </a:pPr>
            <a:r>
              <a:rPr lang="en-GB"/>
              <a:t>Announcement</a:t>
            </a:r>
            <a:r>
              <a:rPr lang="en-GB"/>
              <a:t> Agency </a:t>
            </a:r>
            <a:endParaRPr/>
          </a:p>
          <a:p>
            <a:pPr indent="-406400" lvl="0" marL="457200" rtl="0" algn="l">
              <a:spcBef>
                <a:spcPts val="0"/>
              </a:spcBef>
              <a:spcAft>
                <a:spcPts val="0"/>
              </a:spcAft>
              <a:buSzPts val="2800"/>
              <a:buAutoNum type="arabicPeriod"/>
            </a:pPr>
            <a:r>
              <a:rPr lang="en-GB"/>
              <a:t>4Ps: Price, Product, Place and Promotion.</a:t>
            </a:r>
            <a:endParaRPr/>
          </a:p>
          <a:p>
            <a:pPr indent="-406400" lvl="0" marL="457200" rtl="0" algn="l">
              <a:spcBef>
                <a:spcPts val="0"/>
              </a:spcBef>
              <a:spcAft>
                <a:spcPts val="0"/>
              </a:spcAft>
              <a:buSzPts val="2800"/>
              <a:buAutoNum type="arabicPeriod"/>
            </a:pPr>
            <a:r>
              <a:rPr lang="en-GB"/>
              <a:t>Competition.</a:t>
            </a:r>
            <a:endParaRPr/>
          </a:p>
          <a:p>
            <a:pPr indent="-406400" lvl="0" marL="457200" rtl="0" algn="l">
              <a:spcBef>
                <a:spcPts val="0"/>
              </a:spcBef>
              <a:spcAft>
                <a:spcPts val="0"/>
              </a:spcAft>
              <a:buSzPts val="2800"/>
              <a:buAutoNum type="arabicPeriod"/>
            </a:pPr>
            <a:r>
              <a:rPr lang="en-GB"/>
              <a:t>Life Cycle. </a:t>
            </a:r>
            <a:endParaRPr/>
          </a:p>
          <a:p>
            <a:pPr indent="-406400" lvl="0" marL="457200" rtl="0" algn="l">
              <a:spcBef>
                <a:spcPts val="0"/>
              </a:spcBef>
              <a:spcAft>
                <a:spcPts val="0"/>
              </a:spcAft>
              <a:buSzPts val="2800"/>
              <a:buAutoNum type="arabicPeriod"/>
            </a:pPr>
            <a:r>
              <a:rPr lang="en-GB"/>
              <a:t>On the Market Study.</a:t>
            </a:r>
            <a:endParaRPr/>
          </a:p>
          <a:p>
            <a:pPr indent="-406400" lvl="0" marL="457200" rtl="0" algn="l">
              <a:spcBef>
                <a:spcPts val="0"/>
              </a:spcBef>
              <a:spcAft>
                <a:spcPts val="0"/>
              </a:spcAft>
              <a:buSzPts val="2800"/>
              <a:buAutoNum type="arabicPeriod"/>
            </a:pPr>
            <a:r>
              <a:rPr lang="en-GB"/>
              <a:t>Promotion.</a:t>
            </a:r>
            <a:endParaRPr/>
          </a:p>
          <a:p>
            <a:pPr indent="-406400" lvl="0" marL="457200" rtl="0" algn="l">
              <a:spcBef>
                <a:spcPts val="0"/>
              </a:spcBef>
              <a:spcAft>
                <a:spcPts val="0"/>
              </a:spcAft>
              <a:buSzPts val="2800"/>
              <a:buAutoNum type="arabicPeriod"/>
            </a:pPr>
            <a:r>
              <a:rPr lang="en-GB"/>
              <a:t>Distribution Channel.</a:t>
            </a:r>
            <a:endParaRPr/>
          </a:p>
          <a:p>
            <a:pPr indent="-406400" lvl="0" marL="457200" rtl="0" algn="l">
              <a:spcBef>
                <a:spcPts val="0"/>
              </a:spcBef>
              <a:spcAft>
                <a:spcPts val="0"/>
              </a:spcAft>
              <a:buSzPts val="2800"/>
              <a:buAutoNum type="arabicPeriod"/>
            </a:pPr>
            <a:r>
              <a:rPr lang="en-GB"/>
              <a:t>Final Thoughts</a:t>
            </a:r>
            <a:endParaRPr/>
          </a:p>
        </p:txBody>
      </p:sp>
      <p:sp>
        <p:nvSpPr>
          <p:cNvPr id="61" name="Google Shape;61;p14"/>
          <p:cNvSpPr txBox="1"/>
          <p:nvPr>
            <p:ph idx="4294967295"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D42525"/>
                </a:solidFill>
              </a:rPr>
              <a:t>0</a:t>
            </a:r>
            <a:r>
              <a:rPr lang="en-GB" sz="4800">
                <a:solidFill>
                  <a:srgbClr val="D42525"/>
                </a:solidFill>
              </a:rPr>
              <a:t>. Index</a:t>
            </a:r>
            <a:endParaRPr sz="48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Clr>
                <a:srgbClr val="434343"/>
              </a:buClr>
              <a:buSzPts val="2400"/>
              <a:buChar char="●"/>
            </a:pPr>
            <a:r>
              <a:rPr lang="en-GB" sz="2400">
                <a:solidFill>
                  <a:srgbClr val="434343"/>
                </a:solidFill>
              </a:rPr>
              <a:t>a sound approach to </a:t>
            </a:r>
            <a:r>
              <a:rPr lang="en-GB" sz="2400">
                <a:solidFill>
                  <a:srgbClr val="D42525"/>
                </a:solidFill>
              </a:rPr>
              <a:t>marketing</a:t>
            </a:r>
            <a:endParaRPr sz="2400">
              <a:solidFill>
                <a:srgbClr val="D42525"/>
              </a:solidFill>
            </a:endParaRPr>
          </a:p>
          <a:p>
            <a:pPr indent="-381000" lvl="0" marL="457200" rtl="0" algn="l">
              <a:spcBef>
                <a:spcPts val="0"/>
              </a:spcBef>
              <a:spcAft>
                <a:spcPts val="0"/>
              </a:spcAft>
              <a:buClr>
                <a:srgbClr val="434343"/>
              </a:buClr>
              <a:buSzPts val="2400"/>
              <a:buChar char="●"/>
            </a:pPr>
            <a:r>
              <a:rPr lang="en-GB" sz="2400">
                <a:solidFill>
                  <a:srgbClr val="434343"/>
                </a:solidFill>
              </a:rPr>
              <a:t>a </a:t>
            </a:r>
            <a:r>
              <a:rPr lang="en-GB" sz="2400">
                <a:solidFill>
                  <a:srgbClr val="D42525"/>
                </a:solidFill>
              </a:rPr>
              <a:t>solid user base</a:t>
            </a:r>
            <a:r>
              <a:rPr lang="en-GB" sz="2400">
                <a:solidFill>
                  <a:srgbClr val="434343"/>
                </a:solidFill>
              </a:rPr>
              <a:t> (people who own a Switch console) </a:t>
            </a:r>
            <a:endParaRPr sz="2400">
              <a:solidFill>
                <a:srgbClr val="434343"/>
              </a:solidFill>
            </a:endParaRPr>
          </a:p>
          <a:p>
            <a:pPr indent="-381000" lvl="0" marL="457200" rtl="0" algn="l">
              <a:spcBef>
                <a:spcPts val="0"/>
              </a:spcBef>
              <a:spcAft>
                <a:spcPts val="0"/>
              </a:spcAft>
              <a:buClr>
                <a:srgbClr val="434343"/>
              </a:buClr>
              <a:buSzPts val="2400"/>
              <a:buChar char="●"/>
            </a:pPr>
            <a:r>
              <a:rPr lang="en-GB" sz="2400">
                <a:solidFill>
                  <a:srgbClr val="434343"/>
                </a:solidFill>
              </a:rPr>
              <a:t>virtually no competition</a:t>
            </a:r>
            <a:endParaRPr sz="2400">
              <a:solidFill>
                <a:srgbClr val="434343"/>
              </a:solidFill>
            </a:endParaRPr>
          </a:p>
          <a:p>
            <a:pPr indent="-381000" lvl="0" marL="457200" rtl="0" algn="l">
              <a:spcBef>
                <a:spcPts val="0"/>
              </a:spcBef>
              <a:spcAft>
                <a:spcPts val="0"/>
              </a:spcAft>
              <a:buClr>
                <a:srgbClr val="434343"/>
              </a:buClr>
              <a:buSzPts val="2400"/>
              <a:buChar char="●"/>
            </a:pPr>
            <a:r>
              <a:rPr lang="en-GB" sz="2400">
                <a:solidFill>
                  <a:srgbClr val="434343"/>
                </a:solidFill>
              </a:rPr>
              <a:t>a </a:t>
            </a:r>
            <a:r>
              <a:rPr lang="en-GB" sz="2400">
                <a:solidFill>
                  <a:srgbClr val="D42525"/>
                </a:solidFill>
              </a:rPr>
              <a:t>good distribution</a:t>
            </a:r>
            <a:endParaRPr sz="2400">
              <a:solidFill>
                <a:srgbClr val="D42525"/>
              </a:solidFill>
            </a:endParaRPr>
          </a:p>
        </p:txBody>
      </p:sp>
      <p:sp>
        <p:nvSpPr>
          <p:cNvPr id="186" name="Google Shape;186;p32"/>
          <p:cNvSpPr txBox="1"/>
          <p:nvPr>
            <p:ph type="title"/>
          </p:nvPr>
        </p:nvSpPr>
        <p:spPr>
          <a:xfrm>
            <a:off x="0" y="0"/>
            <a:ext cx="8520600" cy="572700"/>
          </a:xfrm>
          <a:prstGeom prst="rect">
            <a:avLst/>
          </a:prstGeom>
          <a:solidFill>
            <a:srgbClr val="FFFFFF"/>
          </a:solidFill>
        </p:spPr>
        <p:txBody>
          <a:bodyPr anchorCtr="0" anchor="ctr" bIns="91425" lIns="91425" spcFirstLastPara="1" rIns="91425" wrap="square" tIns="91425">
            <a:noAutofit/>
          </a:bodyPr>
          <a:lstStyle/>
          <a:p>
            <a:pPr indent="0" lvl="0" marL="0" rtl="0" algn="l">
              <a:spcBef>
                <a:spcPts val="0"/>
              </a:spcBef>
              <a:spcAft>
                <a:spcPts val="0"/>
              </a:spcAft>
              <a:buNone/>
            </a:pPr>
            <a:r>
              <a:rPr lang="en-GB" sz="3000">
                <a:solidFill>
                  <a:srgbClr val="D42525"/>
                </a:solidFill>
              </a:rPr>
              <a:t>9. Final Thoughts</a:t>
            </a:r>
            <a:endParaRPr sz="3000">
              <a:solidFill>
                <a:srgbClr val="D42525"/>
              </a:solidFill>
            </a:endParaRPr>
          </a:p>
        </p:txBody>
      </p:sp>
      <p:sp>
        <p:nvSpPr>
          <p:cNvPr id="187" name="Google Shape;187;p32"/>
          <p:cNvSpPr txBox="1"/>
          <p:nvPr/>
        </p:nvSpPr>
        <p:spPr>
          <a:xfrm>
            <a:off x="-237050" y="1103550"/>
            <a:ext cx="4788000" cy="10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1"/>
                </a:solidFill>
              </a:rPr>
              <a:t>Nintendo Labo has:</a:t>
            </a:r>
            <a:endParaRPr sz="3000"/>
          </a:p>
        </p:txBody>
      </p:sp>
      <p:sp>
        <p:nvSpPr>
          <p:cNvPr id="188" name="Google Shape;188;p32"/>
          <p:cNvSpPr txBox="1"/>
          <p:nvPr/>
        </p:nvSpPr>
        <p:spPr>
          <a:xfrm>
            <a:off x="102600" y="3712450"/>
            <a:ext cx="9041400" cy="10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solidFill>
                  <a:schemeClr val="dk1"/>
                </a:solidFill>
              </a:rPr>
              <a:t>These factors make us think it can sell very well</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Links</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u="sng">
                <a:solidFill>
                  <a:schemeClr val="hlink"/>
                </a:solidFill>
                <a:hlinkClick r:id="rId3"/>
              </a:rPr>
              <a:t>https://www.forbes.com/sites/mattperez/2018/02/02/after-hands-on-time-nintendo-labo-looks-like-a-sure-hit</a:t>
            </a:r>
            <a:endParaRPr/>
          </a:p>
          <a:p>
            <a:pPr indent="-342900" lvl="0" marL="457200" rtl="0" algn="l">
              <a:spcBef>
                <a:spcPts val="1600"/>
              </a:spcBef>
              <a:spcAft>
                <a:spcPts val="0"/>
              </a:spcAft>
              <a:buSzPts val="1800"/>
              <a:buChar char="●"/>
            </a:pPr>
            <a:r>
              <a:rPr lang="en-GB" u="sng">
                <a:solidFill>
                  <a:schemeClr val="hlink"/>
                </a:solidFill>
                <a:hlinkClick r:id="rId4"/>
              </a:rPr>
              <a:t>https://www.nintendo.es/Nintendo-Labo/Nintendo-Labo-1328637.html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434343"/>
                </a:solidFill>
              </a:rPr>
              <a:t>First of all...</a:t>
            </a:r>
            <a:endParaRPr>
              <a:solidFill>
                <a:srgbClr val="434343"/>
              </a:solidFill>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 is Labo?</a:t>
            </a:r>
            <a:endParaRPr/>
          </a:p>
        </p:txBody>
      </p:sp>
      <p:sp>
        <p:nvSpPr>
          <p:cNvPr id="68" name="Google Shape;68;p15"/>
          <p:cNvSpPr txBox="1"/>
          <p:nvPr>
            <p:ph idx="4294967295"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1. Introduction</a:t>
            </a:r>
            <a:r>
              <a:rPr lang="en-GB">
                <a:solidFill>
                  <a:srgbClr val="FF0000"/>
                </a:solidFill>
              </a:rPr>
              <a:t>.</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descr="Get ready to Make, Play and Discover with Nintendo Labo! Nintendo Labo is a new line of interactive build-and-play experiences that combine DIY creations with the magic of Nintendo Switch. Available on April 20, 2018! &#10;&#10;Learn more about Nintendo Labo here: https://labo.nintendo.com&#10;&#10;#NintendoLabo #NintendoSwitch&#10;&#10;Subscribe for more Nintendo fun! https://goo.gl/09xFdP&#10;&#10;Visit Nintendo.com for all the latest! http://www.nintendo.com/&#10;&#10;Like Nintendo on Facebook: http://www.facebook.com/Nintendo&#10;Follow us on Twitter: http://twitter.com/NintendoAmerica&#10;Follow us on Instagram: http://instagram.com/Nintendo&#10;Follow us on Pinterest: http://pinterest.com/Nintendo&#10;Follow us on Google+: http://google.com/+Nintendo" id="73" name="Google Shape;73;p16" title="First Look at Nintendo Labo">
            <a:hlinkClick r:id="rId3"/>
          </p:cNvPr>
          <p:cNvPicPr preferRelativeResize="0"/>
          <p:nvPr/>
        </p:nvPicPr>
        <p:blipFill>
          <a:blip r:embed="rId4">
            <a:alphaModFix/>
          </a:blip>
          <a:stretch>
            <a:fillRect/>
          </a:stretch>
        </p:blipFill>
        <p:spPr>
          <a:xfrm>
            <a:off x="854775" y="0"/>
            <a:ext cx="6858010" cy="5143500"/>
          </a:xfrm>
          <a:prstGeom prst="rect">
            <a:avLst/>
          </a:prstGeom>
          <a:noFill/>
          <a:ln>
            <a:noFill/>
          </a:ln>
        </p:spPr>
      </p:pic>
      <p:sp>
        <p:nvSpPr>
          <p:cNvPr id="74" name="Google Shape;74;p16"/>
          <p:cNvSpPr txBox="1"/>
          <p:nvPr>
            <p:ph idx="4294967295" type="title"/>
          </p:nvPr>
        </p:nvSpPr>
        <p:spPr>
          <a:xfrm>
            <a:off x="23475" y="0"/>
            <a:ext cx="8520600" cy="6516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1. Introduction</a:t>
            </a:r>
            <a:r>
              <a:rPr lang="en-GB">
                <a:solidFill>
                  <a:srgbClr val="FF0000"/>
                </a:solidFill>
              </a:rPr>
              <a:t>.</a:t>
            </a:r>
            <a:endParaRPr>
              <a:solidFill>
                <a:srgbClr val="FF0000"/>
              </a:solidFill>
            </a:endParaRPr>
          </a:p>
        </p:txBody>
      </p:sp>
      <p:sp>
        <p:nvSpPr>
          <p:cNvPr id="75" name="Google Shape;75;p16"/>
          <p:cNvSpPr txBox="1"/>
          <p:nvPr>
            <p:ph idx="4294967295" type="title"/>
          </p:nvPr>
        </p:nvSpPr>
        <p:spPr>
          <a:xfrm>
            <a:off x="23475" y="4353600"/>
            <a:ext cx="8520600" cy="8430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rPr>
              <a:t>.</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542200" y="20059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434343"/>
                </a:solidFill>
              </a:rPr>
              <a:t>Labo is a toy.</a:t>
            </a:r>
            <a:endParaRPr>
              <a:solidFill>
                <a:srgbClr val="434343"/>
              </a:solidFill>
            </a:endParaRPr>
          </a:p>
          <a:p>
            <a:pPr indent="0" lvl="0" marL="0" rtl="0" algn="ctr">
              <a:spcBef>
                <a:spcPts val="0"/>
              </a:spcBef>
              <a:spcAft>
                <a:spcPts val="0"/>
              </a:spcAft>
              <a:buNone/>
            </a:pPr>
            <a:r>
              <a:rPr lang="en-GB">
                <a:solidFill>
                  <a:srgbClr val="434343"/>
                </a:solidFill>
              </a:rPr>
              <a:t>And a complement to a gaming console.</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GB" sz="1900"/>
              <a:t>Labo has not been released yet, and is scheduled for April 2018</a:t>
            </a:r>
            <a:endParaRPr sz="1900"/>
          </a:p>
          <a:p>
            <a:pPr indent="0" lvl="0" marL="0" rtl="0" algn="just">
              <a:spcBef>
                <a:spcPts val="1600"/>
              </a:spcBef>
              <a:spcAft>
                <a:spcPts val="0"/>
              </a:spcAft>
              <a:buNone/>
            </a:pPr>
            <a:r>
              <a:t/>
            </a:r>
            <a:endParaRPr sz="1900"/>
          </a:p>
          <a:p>
            <a:pPr indent="-349250" lvl="0" marL="457200" rtl="0" algn="just">
              <a:spcBef>
                <a:spcPts val="1600"/>
              </a:spcBef>
              <a:spcAft>
                <a:spcPts val="0"/>
              </a:spcAft>
              <a:buSzPts val="1900"/>
              <a:buChar char="●"/>
            </a:pPr>
            <a:r>
              <a:rPr lang="en-GB" sz="1900"/>
              <a:t>Labo </a:t>
            </a:r>
            <a:r>
              <a:rPr lang="en-GB" sz="1900"/>
              <a:t>uses kits that include cardboard cutouts and other materials that are made to be assembled in combination with the Nintendo Switch console</a:t>
            </a:r>
            <a:endParaRPr sz="1900"/>
          </a:p>
          <a:p>
            <a:pPr indent="0" lvl="0" marL="0" rtl="0" algn="just">
              <a:spcBef>
                <a:spcPts val="1600"/>
              </a:spcBef>
              <a:spcAft>
                <a:spcPts val="0"/>
              </a:spcAft>
              <a:buNone/>
            </a:pPr>
            <a:r>
              <a:t/>
            </a:r>
            <a:endParaRPr sz="1900"/>
          </a:p>
          <a:p>
            <a:pPr indent="-349250" lvl="0" marL="457200" rtl="0" algn="just">
              <a:spcBef>
                <a:spcPts val="1600"/>
              </a:spcBef>
              <a:spcAft>
                <a:spcPts val="0"/>
              </a:spcAft>
              <a:buSzPts val="1900"/>
              <a:buChar char="●"/>
            </a:pPr>
            <a:r>
              <a:rPr lang="en-GB" sz="1900"/>
              <a:t>The goal of Labo is  to create toys that can interact with game software</a:t>
            </a:r>
            <a:endParaRPr sz="1900"/>
          </a:p>
          <a:p>
            <a:pPr indent="0" lvl="0" marL="0" rtl="0" algn="just">
              <a:spcBef>
                <a:spcPts val="1600"/>
              </a:spcBef>
              <a:spcAft>
                <a:spcPts val="1600"/>
              </a:spcAft>
              <a:buNone/>
            </a:pPr>
            <a:r>
              <a:t/>
            </a:r>
            <a:endParaRPr/>
          </a:p>
        </p:txBody>
      </p:sp>
      <p:sp>
        <p:nvSpPr>
          <p:cNvPr id="86" name="Google Shape;86;p18"/>
          <p:cNvSpPr txBox="1"/>
          <p:nvPr>
            <p:ph type="title"/>
          </p:nvPr>
        </p:nvSpPr>
        <p:spPr>
          <a:xfrm>
            <a:off x="0" y="0"/>
            <a:ext cx="2927700" cy="1968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AutoNum type="arabicPeriod"/>
            </a:pPr>
            <a:r>
              <a:rPr lang="en-GB"/>
              <a:t>Introduction.</a:t>
            </a:r>
            <a:endParaRPr/>
          </a:p>
        </p:txBody>
      </p:sp>
      <p:sp>
        <p:nvSpPr>
          <p:cNvPr id="87" name="Google Shape;87;p18"/>
          <p:cNvSpPr txBox="1"/>
          <p:nvPr>
            <p:ph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1. </a:t>
            </a:r>
            <a:r>
              <a:rPr lang="en-GB">
                <a:solidFill>
                  <a:srgbClr val="D42525"/>
                </a:solidFill>
              </a:rPr>
              <a:t>Introduction</a:t>
            </a:r>
            <a:r>
              <a:rPr lang="en-GB">
                <a:solidFill>
                  <a:srgbClr val="FF0000"/>
                </a:solidFill>
              </a:rPr>
              <a:t>.</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58,7%</a:t>
            </a:r>
            <a:endParaRPr/>
          </a:p>
        </p:txBody>
      </p:sp>
      <p:sp>
        <p:nvSpPr>
          <p:cNvPr id="93" name="Google Shape;93;p19"/>
          <p:cNvSpPr txBox="1"/>
          <p:nvPr>
            <p:ph idx="1" type="body"/>
          </p:nvPr>
        </p:nvSpPr>
        <p:spPr>
          <a:xfrm>
            <a:off x="904425" y="3139050"/>
            <a:ext cx="8520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Nintendo’s domination of the handheld console market</a:t>
            </a:r>
            <a:endParaRPr sz="2400"/>
          </a:p>
        </p:txBody>
      </p:sp>
      <p:sp>
        <p:nvSpPr>
          <p:cNvPr id="94" name="Google Shape;94;p19"/>
          <p:cNvSpPr txBox="1"/>
          <p:nvPr/>
        </p:nvSpPr>
        <p:spPr>
          <a:xfrm>
            <a:off x="7264125" y="4742075"/>
            <a:ext cx="21339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Source: Statista.com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It is safe for Nintendo to launch a new, bold product like this because</a:t>
            </a:r>
            <a:endParaRPr/>
          </a:p>
          <a:p>
            <a:pPr indent="0" lvl="0" marL="0" rtl="0" algn="ctr">
              <a:spcBef>
                <a:spcPts val="0"/>
              </a:spcBef>
              <a:spcAft>
                <a:spcPts val="0"/>
              </a:spcAft>
              <a:buNone/>
            </a:pPr>
            <a:r>
              <a:rPr lang="en-GB">
                <a:solidFill>
                  <a:srgbClr val="D42525"/>
                </a:solidFill>
              </a:rPr>
              <a:t> they have a monopoly</a:t>
            </a:r>
            <a:endParaRPr>
              <a:solidFill>
                <a:srgbClr val="D4252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Nintendo is a company that has been in the video game market since 1989 and that it started as a toy company.</a:t>
            </a:r>
            <a:endParaRPr/>
          </a:p>
          <a:p>
            <a:pPr indent="0" lvl="0" marL="0" rtl="0" algn="l">
              <a:spcBef>
                <a:spcPts val="1600"/>
              </a:spcBef>
              <a:spcAft>
                <a:spcPts val="0"/>
              </a:spcAft>
              <a:buNone/>
            </a:pPr>
            <a:r>
              <a:rPr lang="en-GB"/>
              <a:t>Thus, they have a lot of data on what their customers like, so they decided to use their own marketing department to promote the Labo instead of relying in an external advertising agency.</a:t>
            </a:r>
            <a:endParaRPr/>
          </a:p>
          <a:p>
            <a:pPr indent="0" lvl="0" marL="0" rtl="0" algn="l">
              <a:spcBef>
                <a:spcPts val="1600"/>
              </a:spcBef>
              <a:spcAft>
                <a:spcPts val="1600"/>
              </a:spcAft>
              <a:buNone/>
            </a:pPr>
            <a:r>
              <a:t/>
            </a:r>
            <a:endParaRPr/>
          </a:p>
        </p:txBody>
      </p:sp>
      <p:sp>
        <p:nvSpPr>
          <p:cNvPr id="105" name="Google Shape;105;p21"/>
          <p:cNvSpPr txBox="1"/>
          <p:nvPr>
            <p:ph type="title"/>
          </p:nvPr>
        </p:nvSpPr>
        <p:spPr>
          <a:xfrm>
            <a:off x="0" y="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D42525"/>
                </a:solidFill>
              </a:rPr>
              <a:t>2</a:t>
            </a:r>
            <a:r>
              <a:rPr lang="en-GB">
                <a:solidFill>
                  <a:srgbClr val="D42525"/>
                </a:solidFill>
              </a:rPr>
              <a:t>. Announcement distribution.</a:t>
            </a:r>
            <a:endParaRPr>
              <a:solidFill>
                <a:srgbClr val="D42525"/>
              </a:solidFill>
            </a:endParaRPr>
          </a:p>
        </p:txBody>
      </p:sp>
      <p:pic>
        <p:nvPicPr>
          <p:cNvPr id="106" name="Google Shape;106;p21"/>
          <p:cNvPicPr preferRelativeResize="0"/>
          <p:nvPr/>
        </p:nvPicPr>
        <p:blipFill>
          <a:blip r:embed="rId3">
            <a:alphaModFix/>
          </a:blip>
          <a:stretch>
            <a:fillRect/>
          </a:stretch>
        </p:blipFill>
        <p:spPr>
          <a:xfrm>
            <a:off x="3470550" y="3017249"/>
            <a:ext cx="2671550" cy="1779900"/>
          </a:xfrm>
          <a:prstGeom prst="rect">
            <a:avLst/>
          </a:prstGeom>
          <a:noFill/>
          <a:ln>
            <a:noFill/>
          </a:ln>
        </p:spPr>
      </p:pic>
      <p:pic>
        <p:nvPicPr>
          <p:cNvPr id="107" name="Google Shape;107;p21"/>
          <p:cNvPicPr preferRelativeResize="0"/>
          <p:nvPr/>
        </p:nvPicPr>
        <p:blipFill>
          <a:blip r:embed="rId4">
            <a:alphaModFix/>
          </a:blip>
          <a:stretch>
            <a:fillRect/>
          </a:stretch>
        </p:blipFill>
        <p:spPr>
          <a:xfrm>
            <a:off x="6384900" y="2989425"/>
            <a:ext cx="2447401" cy="1835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