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1EBA-DF2B-41AF-AD5E-6B51DB178988}" type="datetimeFigureOut">
              <a:rPr lang="es-ES" smtClean="0"/>
              <a:pPr/>
              <a:t>28/08/2017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6E95-FBFF-43C6-A16F-E3F224D14D0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899642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s-ES" b="1" dirty="0" smtClean="0"/>
              <a:t>Unidad </a:t>
            </a:r>
            <a:r>
              <a:rPr lang="es-ES" b="1" dirty="0" smtClean="0"/>
              <a:t>4</a:t>
            </a:r>
            <a:endParaRPr lang="es-ES" b="1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685800" y="3140968"/>
            <a:ext cx="792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360240" y="32862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3600" dirty="0"/>
              <a:t>El verbo </a:t>
            </a:r>
            <a:r>
              <a:rPr lang="es-ES" sz="3600" dirty="0">
                <a:solidFill>
                  <a:srgbClr val="0070C0"/>
                </a:solidFill>
              </a:rPr>
              <a:t>gustar </a:t>
            </a:r>
            <a:r>
              <a:rPr lang="es-ES" sz="3600" dirty="0"/>
              <a:t/>
            </a:r>
            <a:br>
              <a:rPr lang="es-ES" sz="3600" dirty="0"/>
            </a:br>
            <a:r>
              <a:rPr lang="es-ES" sz="3600" dirty="0"/>
              <a:t>y su traducción al</a:t>
            </a:r>
            <a:br>
              <a:rPr lang="es-ES" sz="3600" dirty="0"/>
            </a:br>
            <a:r>
              <a:rPr lang="es-ES" sz="3600" dirty="0"/>
              <a:t>alemán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Significados de “gustar”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800" i="1" dirty="0" smtClean="0"/>
          </a:p>
          <a:p>
            <a:endParaRPr lang="es-ES" sz="2800" i="1" dirty="0"/>
          </a:p>
          <a:p>
            <a:r>
              <a:rPr lang="es-ES" sz="2800" i="1" dirty="0" smtClean="0"/>
              <a:t> </a:t>
            </a:r>
            <a:r>
              <a:rPr lang="es-ES" sz="2800" i="1" dirty="0" err="1" smtClean="0"/>
              <a:t>gern</a:t>
            </a:r>
            <a:r>
              <a:rPr lang="es-ES" sz="2800" i="1" dirty="0" smtClean="0"/>
              <a:t> </a:t>
            </a:r>
            <a:r>
              <a:rPr lang="es-ES" sz="2800" dirty="0" smtClean="0"/>
              <a:t>+ </a:t>
            </a:r>
            <a:r>
              <a:rPr lang="es-ES" sz="2800" i="1" dirty="0" err="1" smtClean="0"/>
              <a:t>Verb</a:t>
            </a:r>
            <a:r>
              <a:rPr lang="es-ES" sz="2800" i="1" dirty="0" smtClean="0"/>
              <a:t>	</a:t>
            </a:r>
            <a:r>
              <a:rPr lang="es-ES" sz="2400" dirty="0" smtClean="0"/>
              <a:t>construcción verbal (actividad)</a:t>
            </a:r>
          </a:p>
          <a:p>
            <a:r>
              <a:rPr lang="es-ES" sz="2800" i="1" dirty="0" smtClean="0"/>
              <a:t> </a:t>
            </a:r>
            <a:r>
              <a:rPr lang="es-ES" sz="2800" i="1" dirty="0" err="1" smtClean="0"/>
              <a:t>gefallen</a:t>
            </a:r>
            <a:r>
              <a:rPr lang="es-ES" sz="2800" i="1" dirty="0" smtClean="0"/>
              <a:t> </a:t>
            </a:r>
            <a:r>
              <a:rPr lang="es-ES" sz="2800" dirty="0"/>
              <a:t>	</a:t>
            </a:r>
            <a:r>
              <a:rPr lang="es-ES" sz="2800" dirty="0" smtClean="0"/>
              <a:t>	</a:t>
            </a:r>
            <a:r>
              <a:rPr lang="es-ES" sz="2400" dirty="0" smtClean="0"/>
              <a:t>construcción nominal (estética)</a:t>
            </a:r>
          </a:p>
          <a:p>
            <a:r>
              <a:rPr lang="es-ES" sz="2800" dirty="0" smtClean="0"/>
              <a:t> </a:t>
            </a:r>
            <a:r>
              <a:rPr lang="es-ES" sz="2800" i="1" dirty="0" err="1" smtClean="0"/>
              <a:t>schmecken</a:t>
            </a:r>
            <a:r>
              <a:rPr lang="es-ES" sz="2800" dirty="0" smtClean="0"/>
              <a:t>	</a:t>
            </a:r>
            <a:r>
              <a:rPr lang="es-ES" sz="2400" dirty="0" smtClean="0"/>
              <a:t>construcción nominal (sabor)</a:t>
            </a:r>
          </a:p>
          <a:p>
            <a:r>
              <a:rPr lang="es-ES" sz="2800" i="1" dirty="0" smtClean="0"/>
              <a:t> </a:t>
            </a:r>
            <a:r>
              <a:rPr lang="es-ES" sz="2800" i="1" dirty="0" err="1" smtClean="0"/>
              <a:t>mögen</a:t>
            </a:r>
            <a:r>
              <a:rPr lang="es-ES" sz="2800" dirty="0" smtClean="0"/>
              <a:t>		</a:t>
            </a:r>
            <a:r>
              <a:rPr lang="es-ES" sz="2400" dirty="0" smtClean="0"/>
              <a:t>construcción nominal (agrado)</a:t>
            </a:r>
          </a:p>
          <a:p>
            <a:endParaRPr lang="es-ES" sz="2800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196752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1. </a:t>
            </a:r>
            <a:r>
              <a:rPr lang="es-ES" i="1" dirty="0" err="1" smtClean="0"/>
              <a:t>gern</a:t>
            </a:r>
            <a:r>
              <a:rPr lang="es-ES" i="1" dirty="0" smtClean="0"/>
              <a:t> + </a:t>
            </a:r>
            <a:r>
              <a:rPr lang="es-ES" i="1" dirty="0" err="1" smtClean="0"/>
              <a:t>Verb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i="1" dirty="0" err="1" smtClean="0"/>
              <a:t>Was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50000"/>
                  </a:schemeClr>
                </a:solidFill>
              </a:rPr>
              <a:t>isst</a:t>
            </a:r>
            <a:r>
              <a:rPr lang="es-ES" sz="24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2400" i="1" dirty="0" smtClean="0"/>
              <a:t>du </a:t>
            </a:r>
            <a:r>
              <a:rPr lang="es-ES" sz="2400" b="1" i="1" dirty="0" err="1" smtClean="0"/>
              <a:t>gern</a:t>
            </a:r>
            <a:r>
              <a:rPr lang="es-ES" sz="2400" i="1" dirty="0" smtClean="0"/>
              <a:t>?</a:t>
            </a:r>
          </a:p>
          <a:p>
            <a:pPr lvl="1"/>
            <a:r>
              <a:rPr lang="es-ES" sz="2400" i="1" dirty="0" err="1" smtClean="0"/>
              <a:t>Ich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75000"/>
                  </a:schemeClr>
                </a:solidFill>
              </a:rPr>
              <a:t>esse</a:t>
            </a:r>
            <a:r>
              <a:rPr lang="es-ES" sz="24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2400" b="1" i="1" dirty="0" err="1" smtClean="0"/>
              <a:t>gern</a:t>
            </a:r>
            <a:r>
              <a:rPr lang="es-ES" sz="2400" b="1" i="1" dirty="0" smtClean="0">
                <a:solidFill>
                  <a:srgbClr val="FF0000"/>
                </a:solidFill>
              </a:rPr>
              <a:t> </a:t>
            </a:r>
            <a:r>
              <a:rPr lang="es-ES" sz="2400" i="1" dirty="0" smtClean="0"/>
              <a:t>Reis.</a:t>
            </a:r>
          </a:p>
          <a:p>
            <a:pPr lvl="1"/>
            <a:endParaRPr lang="es-ES" sz="2400" i="1" dirty="0" smtClean="0"/>
          </a:p>
          <a:p>
            <a:r>
              <a:rPr lang="es-ES" sz="2400" i="1" dirty="0" err="1" smtClean="0"/>
              <a:t>Was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50000"/>
                  </a:schemeClr>
                </a:solidFill>
              </a:rPr>
              <a:t>trinkst</a:t>
            </a:r>
            <a:r>
              <a:rPr lang="es-ES" sz="2400" i="1" dirty="0" smtClean="0"/>
              <a:t> du </a:t>
            </a:r>
            <a:r>
              <a:rPr lang="es-ES" sz="2400" b="1" i="1" dirty="0" err="1" smtClean="0"/>
              <a:t>gern</a:t>
            </a:r>
            <a:r>
              <a:rPr lang="es-ES" sz="2400" i="1" dirty="0" smtClean="0"/>
              <a:t>?</a:t>
            </a:r>
          </a:p>
          <a:p>
            <a:pPr lvl="1"/>
            <a:r>
              <a:rPr lang="es-ES" sz="2400" i="1" dirty="0" err="1" smtClean="0"/>
              <a:t>Ich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75000"/>
                  </a:schemeClr>
                </a:solidFill>
              </a:rPr>
              <a:t>trinke</a:t>
            </a:r>
            <a:r>
              <a:rPr lang="es-ES" sz="2400" i="1" dirty="0" smtClean="0"/>
              <a:t> </a:t>
            </a:r>
            <a:r>
              <a:rPr lang="es-ES" sz="2400" b="1" i="1" dirty="0" err="1" smtClean="0"/>
              <a:t>gern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Bier</a:t>
            </a:r>
            <a:r>
              <a:rPr lang="es-ES" sz="2400" i="1" dirty="0" smtClean="0"/>
              <a:t>.</a:t>
            </a:r>
          </a:p>
          <a:p>
            <a:pPr lvl="1"/>
            <a:endParaRPr lang="es-ES" sz="2400" i="1" dirty="0" smtClean="0"/>
          </a:p>
          <a:p>
            <a:r>
              <a:rPr lang="es-ES" sz="2400" i="1" dirty="0" err="1" smtClean="0"/>
              <a:t>Was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50000"/>
                  </a:schemeClr>
                </a:solidFill>
              </a:rPr>
              <a:t>machst</a:t>
            </a:r>
            <a:r>
              <a:rPr lang="es-ES" sz="2400" i="1" dirty="0" smtClean="0"/>
              <a:t> du am </a:t>
            </a:r>
            <a:r>
              <a:rPr lang="es-ES" sz="2400" i="1" dirty="0" err="1" smtClean="0"/>
              <a:t>Wochenende</a:t>
            </a:r>
            <a:r>
              <a:rPr lang="es-ES" sz="2400" i="1" dirty="0" smtClean="0"/>
              <a:t> </a:t>
            </a:r>
            <a:r>
              <a:rPr lang="es-ES" sz="2400" b="1" i="1" dirty="0" err="1" smtClean="0"/>
              <a:t>gern</a:t>
            </a:r>
            <a:r>
              <a:rPr lang="es-ES" sz="2400" i="1" dirty="0" smtClean="0"/>
              <a:t>?</a:t>
            </a:r>
          </a:p>
          <a:p>
            <a:pPr lvl="1"/>
            <a:r>
              <a:rPr lang="es-ES" sz="2400" i="1" dirty="0" smtClean="0"/>
              <a:t>Am </a:t>
            </a:r>
            <a:r>
              <a:rPr lang="es-ES" sz="2400" i="1" dirty="0" err="1" smtClean="0"/>
              <a:t>Wochenende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75000"/>
                  </a:schemeClr>
                </a:solidFill>
              </a:rPr>
              <a:t>höre</a:t>
            </a:r>
            <a:r>
              <a:rPr lang="es-ES" sz="2400" b="1" i="1" dirty="0" smtClean="0"/>
              <a:t> </a:t>
            </a:r>
            <a:r>
              <a:rPr lang="es-ES" sz="2400" i="1" dirty="0" err="1" smtClean="0"/>
              <a:t>ich</a:t>
            </a:r>
            <a:r>
              <a:rPr lang="es-ES" sz="2400" i="1" dirty="0" smtClean="0"/>
              <a:t> </a:t>
            </a:r>
            <a:r>
              <a:rPr lang="es-ES" sz="2400" b="1" i="1" dirty="0" err="1" smtClean="0"/>
              <a:t>gern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Musik</a:t>
            </a:r>
            <a:r>
              <a:rPr lang="es-ES" sz="2400" i="1" dirty="0" smtClean="0"/>
              <a:t>.</a:t>
            </a:r>
          </a:p>
          <a:p>
            <a:pPr lvl="1"/>
            <a:r>
              <a:rPr lang="es-ES" sz="2400" i="1" dirty="0" err="1" smtClean="0"/>
              <a:t>Freitags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75000"/>
                  </a:schemeClr>
                </a:solidFill>
              </a:rPr>
              <a:t>treffe</a:t>
            </a:r>
            <a:r>
              <a:rPr lang="es-ES" sz="24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ES" sz="2400" i="1" dirty="0" err="1" smtClean="0"/>
              <a:t>ich</a:t>
            </a:r>
            <a:r>
              <a:rPr lang="es-ES" sz="2400" i="1" dirty="0" smtClean="0"/>
              <a:t> </a:t>
            </a:r>
            <a:r>
              <a:rPr lang="es-ES" sz="2400" b="1" i="1" dirty="0" err="1" smtClean="0"/>
              <a:t>gern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Freunde</a:t>
            </a:r>
            <a:r>
              <a:rPr lang="es-ES" sz="2400" i="1" dirty="0" smtClean="0"/>
              <a:t>.</a:t>
            </a:r>
          </a:p>
          <a:p>
            <a:pPr lvl="1"/>
            <a:r>
              <a:rPr lang="es-ES" sz="2400" i="1" dirty="0" err="1" smtClean="0"/>
              <a:t>Samstags</a:t>
            </a:r>
            <a:r>
              <a:rPr lang="es-ES" sz="2400" i="1" dirty="0" smtClean="0"/>
              <a:t> </a:t>
            </a:r>
            <a:r>
              <a:rPr lang="es-ES" sz="2400" i="1" dirty="0" err="1" smtClean="0">
                <a:solidFill>
                  <a:schemeClr val="accent3">
                    <a:lumMod val="75000"/>
                  </a:schemeClr>
                </a:solidFill>
              </a:rPr>
              <a:t>sehe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ich</a:t>
            </a:r>
            <a:r>
              <a:rPr lang="es-ES" sz="2400" i="1" dirty="0" smtClean="0"/>
              <a:t> </a:t>
            </a:r>
            <a:r>
              <a:rPr lang="es-ES" sz="2400" b="1" i="1" dirty="0" err="1" smtClean="0"/>
              <a:t>gern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einen</a:t>
            </a:r>
            <a:r>
              <a:rPr lang="es-ES" sz="2400" i="1" dirty="0" smtClean="0"/>
              <a:t> Film. </a:t>
            </a:r>
            <a:endParaRPr lang="es-ES" sz="2400" i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67544" y="1196752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i="1" dirty="0" err="1" smtClean="0"/>
              <a:t>gefallen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ES_tradnl" sz="2400" dirty="0" smtClean="0"/>
          </a:p>
          <a:p>
            <a:r>
              <a:rPr lang="es-ES_tradnl" sz="2400" i="1" dirty="0" err="1" smtClean="0"/>
              <a:t>Gefällt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dir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meine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Jacke</a:t>
            </a:r>
            <a:r>
              <a:rPr lang="es-ES_tradnl" sz="2400" i="1" dirty="0" smtClean="0"/>
              <a:t>?	- Ja, </a:t>
            </a:r>
            <a:r>
              <a:rPr lang="es-ES_tradnl" sz="2400" i="1" dirty="0" err="1" smtClean="0">
                <a:solidFill>
                  <a:srgbClr val="C00000"/>
                </a:solidFill>
              </a:rPr>
              <a:t>sie</a:t>
            </a:r>
            <a:r>
              <a:rPr lang="es-ES_tradnl" sz="2400" i="1" dirty="0" smtClean="0">
                <a:solidFill>
                  <a:srgbClr val="C00000"/>
                </a:solidFill>
              </a:rPr>
              <a:t> </a:t>
            </a:r>
            <a:r>
              <a:rPr lang="es-ES_tradnl" sz="2400" i="1" dirty="0" err="1" smtClean="0"/>
              <a:t>gefällt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mir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sehr</a:t>
            </a:r>
            <a:r>
              <a:rPr lang="es-ES_tradnl" sz="2400" i="1" dirty="0" smtClean="0"/>
              <a:t>!</a:t>
            </a:r>
          </a:p>
          <a:p>
            <a:endParaRPr lang="es-ES_tradnl" sz="2400" i="1" dirty="0" smtClean="0"/>
          </a:p>
          <a:p>
            <a:r>
              <a:rPr lang="es-ES_tradnl" sz="2400" i="1" dirty="0" err="1" smtClean="0"/>
              <a:t>Gefällt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dir</a:t>
            </a:r>
            <a:r>
              <a:rPr lang="es-ES_tradnl" sz="2400" i="1" dirty="0" smtClean="0"/>
              <a:t> das Foto?	- </a:t>
            </a:r>
            <a:r>
              <a:rPr lang="es-ES_tradnl" sz="2400" i="1" dirty="0" err="1" smtClean="0"/>
              <a:t>Nein</a:t>
            </a:r>
            <a:r>
              <a:rPr lang="es-ES_tradnl" sz="2400" i="1" dirty="0" smtClean="0"/>
              <a:t>, </a:t>
            </a:r>
            <a:r>
              <a:rPr lang="es-ES_tradnl" sz="2400" i="1" dirty="0" smtClean="0">
                <a:solidFill>
                  <a:srgbClr val="C00000"/>
                </a:solidFill>
              </a:rPr>
              <a:t>es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gefällt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mir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nicht</a:t>
            </a:r>
            <a:r>
              <a:rPr lang="es-ES_tradnl" sz="2400" i="1" dirty="0" smtClean="0"/>
              <a:t>.</a:t>
            </a:r>
          </a:p>
          <a:p>
            <a:endParaRPr lang="es-ES_tradnl" sz="2400" i="1" dirty="0" smtClean="0"/>
          </a:p>
          <a:p>
            <a:r>
              <a:rPr lang="es-ES_tradnl" sz="2400" i="1" dirty="0" err="1" smtClean="0"/>
              <a:t>Wie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gefallen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dir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meine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Schuhe</a:t>
            </a:r>
            <a:r>
              <a:rPr lang="es-ES_tradnl" sz="2400" i="1" dirty="0" smtClean="0"/>
              <a:t>?	- </a:t>
            </a:r>
            <a:r>
              <a:rPr lang="es-ES_tradnl" sz="2400" i="1" dirty="0" err="1" smtClean="0"/>
              <a:t>Sehr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gut</a:t>
            </a:r>
            <a:r>
              <a:rPr lang="es-ES_tradnl" sz="2400" i="1" dirty="0" smtClean="0"/>
              <a:t>, </a:t>
            </a:r>
            <a:r>
              <a:rPr lang="es-ES_tradnl" sz="2400" i="1" dirty="0" err="1" smtClean="0">
                <a:solidFill>
                  <a:srgbClr val="C00000"/>
                </a:solidFill>
              </a:rPr>
              <a:t>sie</a:t>
            </a:r>
            <a:r>
              <a:rPr lang="es-ES_tradnl" sz="2400" i="1" dirty="0" smtClean="0">
                <a:solidFill>
                  <a:srgbClr val="C00000"/>
                </a:solidFill>
              </a:rPr>
              <a:t> </a:t>
            </a:r>
            <a:r>
              <a:rPr lang="es-ES_tradnl" sz="2400" i="1" dirty="0" err="1" smtClean="0"/>
              <a:t>steh</a:t>
            </a:r>
            <a:r>
              <a:rPr lang="es-ES_tradnl" sz="2400" b="1" i="1" dirty="0" err="1" smtClean="0"/>
              <a:t>en</a:t>
            </a:r>
            <a:r>
              <a:rPr lang="es-ES_tradnl" sz="2400" i="1" dirty="0" smtClean="0"/>
              <a:t> </a:t>
            </a:r>
            <a:r>
              <a:rPr lang="es-ES_tradnl" sz="2400" i="1" dirty="0" err="1" smtClean="0"/>
              <a:t>dir.</a:t>
            </a:r>
            <a:endParaRPr lang="es-ES" sz="2400" i="1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467544" y="1268760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3</a:t>
            </a:r>
            <a:r>
              <a:rPr lang="es-ES" dirty="0" smtClean="0"/>
              <a:t>. </a:t>
            </a:r>
            <a:r>
              <a:rPr lang="es-ES" i="1" dirty="0" err="1" smtClean="0"/>
              <a:t>schmecken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dirty="0" err="1" smtClean="0"/>
              <a:t>Schmeckt’s</a:t>
            </a:r>
            <a:r>
              <a:rPr lang="es-ES" i="1" dirty="0" smtClean="0"/>
              <a:t>?</a:t>
            </a:r>
          </a:p>
          <a:p>
            <a:pPr lvl="1"/>
            <a:r>
              <a:rPr lang="es-ES" i="1" dirty="0" err="1" smtClean="0"/>
              <a:t>Danke</a:t>
            </a:r>
            <a:r>
              <a:rPr lang="es-ES" i="1" dirty="0" smtClean="0"/>
              <a:t>, </a:t>
            </a:r>
            <a:r>
              <a:rPr lang="es-ES" i="1" err="1" smtClean="0"/>
              <a:t>gut</a:t>
            </a:r>
            <a:r>
              <a:rPr lang="es-ES" i="1" smtClean="0"/>
              <a:t>. / ̶  Lecker! </a:t>
            </a:r>
            <a:endParaRPr lang="es-ES" i="1" dirty="0" smtClean="0"/>
          </a:p>
          <a:p>
            <a:pPr>
              <a:buNone/>
            </a:pPr>
            <a:endParaRPr lang="es-ES" i="1" dirty="0"/>
          </a:p>
          <a:p>
            <a:r>
              <a:rPr lang="es-ES" i="1" err="1" smtClean="0"/>
              <a:t>Schmeckt</a:t>
            </a:r>
            <a:r>
              <a:rPr lang="es-ES" i="1" smtClean="0"/>
              <a:t> der Salat?</a:t>
            </a:r>
            <a:endParaRPr lang="es-ES" i="1" dirty="0" smtClean="0"/>
          </a:p>
          <a:p>
            <a:r>
              <a:rPr lang="es-ES" i="1" smtClean="0"/>
              <a:t>Schmeckt </a:t>
            </a:r>
            <a:r>
              <a:rPr lang="es-ES" i="1" dirty="0" smtClean="0"/>
              <a:t>die </a:t>
            </a:r>
            <a:r>
              <a:rPr lang="es-ES" i="1" dirty="0" err="1" smtClean="0"/>
              <a:t>Suppe</a:t>
            </a:r>
            <a:r>
              <a:rPr lang="es-ES" i="1" dirty="0" smtClean="0"/>
              <a:t>?</a:t>
            </a:r>
          </a:p>
          <a:p>
            <a:r>
              <a:rPr lang="es-ES" i="1" smtClean="0"/>
              <a:t>Schmeckt das Fleisch?</a:t>
            </a:r>
          </a:p>
          <a:p>
            <a:r>
              <a:rPr lang="es-ES" i="1" smtClean="0"/>
              <a:t>Schmeck</a:t>
            </a:r>
            <a:r>
              <a:rPr lang="es-ES" b="1" i="1" smtClean="0"/>
              <a:t>en</a:t>
            </a:r>
            <a:r>
              <a:rPr lang="es-ES" i="1" smtClean="0"/>
              <a:t> die Spaghetti?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467544" y="1268760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Ich</a:t>
            </a:r>
            <a:r>
              <a:rPr lang="es-ES" i="1" dirty="0" smtClean="0"/>
              <a:t> </a:t>
            </a:r>
            <a:r>
              <a:rPr lang="es-ES" i="1" dirty="0" err="1" smtClean="0"/>
              <a:t>mag</a:t>
            </a:r>
            <a:r>
              <a:rPr lang="es-ES" i="1" dirty="0" smtClean="0"/>
              <a:t> </a:t>
            </a:r>
            <a:r>
              <a:rPr lang="es-ES" i="1" dirty="0" err="1" smtClean="0"/>
              <a:t>Tiere</a:t>
            </a:r>
            <a:r>
              <a:rPr lang="es-ES" i="1" dirty="0" smtClean="0"/>
              <a:t>.</a:t>
            </a:r>
          </a:p>
          <a:p>
            <a:pPr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sz="2400" dirty="0" smtClean="0"/>
              <a:t>Me gustan los animales.</a:t>
            </a:r>
          </a:p>
          <a:p>
            <a:pPr>
              <a:buNone/>
            </a:pPr>
            <a:r>
              <a:rPr lang="es-ES" sz="2400" dirty="0"/>
              <a:t>	</a:t>
            </a:r>
            <a:r>
              <a:rPr lang="es-ES" sz="2400" dirty="0" smtClean="0"/>
              <a:t>	</a:t>
            </a:r>
            <a:r>
              <a:rPr lang="es-ES" sz="2400" smtClean="0"/>
              <a:t>	(</a:t>
            </a:r>
            <a:r>
              <a:rPr lang="es-ES" sz="2400" i="1" smtClean="0"/>
              <a:t>I </a:t>
            </a:r>
            <a:r>
              <a:rPr lang="es-ES" sz="2400" i="1" dirty="0" err="1" smtClean="0"/>
              <a:t>like</a:t>
            </a:r>
            <a:r>
              <a:rPr lang="es-ES" sz="2400" i="1" dirty="0" smtClean="0"/>
              <a:t> </a:t>
            </a:r>
            <a:r>
              <a:rPr lang="es-ES" sz="2400" i="1" err="1" smtClean="0"/>
              <a:t>animals</a:t>
            </a:r>
            <a:r>
              <a:rPr lang="es-ES" sz="2400" i="1" smtClean="0"/>
              <a:t>.)</a:t>
            </a:r>
            <a:endParaRPr lang="es-ES" sz="2400" i="1" dirty="0" smtClean="0"/>
          </a:p>
          <a:p>
            <a:r>
              <a:rPr lang="es-ES" i="1" dirty="0" err="1" smtClean="0"/>
              <a:t>Ich</a:t>
            </a:r>
            <a:r>
              <a:rPr lang="es-ES" i="1" dirty="0" smtClean="0"/>
              <a:t> </a:t>
            </a:r>
            <a:r>
              <a:rPr lang="es-ES" i="1" dirty="0" err="1" smtClean="0"/>
              <a:t>möchte</a:t>
            </a:r>
            <a:r>
              <a:rPr lang="es-ES" i="1" dirty="0" smtClean="0"/>
              <a:t> </a:t>
            </a:r>
            <a:r>
              <a:rPr lang="es-ES" i="1" dirty="0" err="1" smtClean="0"/>
              <a:t>ein</a:t>
            </a:r>
            <a:r>
              <a:rPr lang="es-ES" i="1" dirty="0" smtClean="0"/>
              <a:t> </a:t>
            </a:r>
            <a:r>
              <a:rPr lang="es-ES" i="1" dirty="0" err="1" smtClean="0"/>
              <a:t>Haustier</a:t>
            </a:r>
            <a:r>
              <a:rPr lang="es-ES" i="1" dirty="0" smtClean="0"/>
              <a:t> (</a:t>
            </a:r>
            <a:r>
              <a:rPr lang="es-ES" i="1" dirty="0" err="1" smtClean="0"/>
              <a:t>haben</a:t>
            </a:r>
            <a:r>
              <a:rPr lang="es-ES" i="1" dirty="0" smtClean="0"/>
              <a:t>).</a:t>
            </a:r>
          </a:p>
          <a:p>
            <a:pPr lvl="4">
              <a:buNone/>
            </a:pPr>
            <a:r>
              <a:rPr lang="es-ES" sz="2400" dirty="0" smtClean="0"/>
              <a:t>Me gustaría tener una mascota.</a:t>
            </a:r>
          </a:p>
          <a:p>
            <a:pPr lvl="4">
              <a:buNone/>
            </a:pPr>
            <a:r>
              <a:rPr lang="es-ES" sz="2400" i="1" smtClean="0"/>
              <a:t>(I </a:t>
            </a:r>
            <a:r>
              <a:rPr lang="es-ES" sz="2400" i="1" dirty="0" err="1" smtClean="0"/>
              <a:t>would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like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to</a:t>
            </a:r>
            <a:r>
              <a:rPr lang="es-ES" sz="2400" i="1" dirty="0" smtClean="0"/>
              <a:t> </a:t>
            </a:r>
            <a:r>
              <a:rPr lang="es-ES" sz="2400" i="1" dirty="0" err="1" smtClean="0"/>
              <a:t>have</a:t>
            </a:r>
            <a:r>
              <a:rPr lang="es-ES" sz="2400" i="1" dirty="0" smtClean="0"/>
              <a:t> a </a:t>
            </a:r>
            <a:r>
              <a:rPr lang="es-ES" sz="2400" i="1" err="1" smtClean="0"/>
              <a:t>pet</a:t>
            </a:r>
            <a:r>
              <a:rPr lang="es-ES" sz="2400" i="1" smtClean="0"/>
              <a:t>.)</a:t>
            </a:r>
            <a:endParaRPr lang="es-ES" sz="2400" i="1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4</a:t>
            </a:r>
            <a:r>
              <a:rPr lang="es-ES" dirty="0" smtClean="0"/>
              <a:t>. </a:t>
            </a:r>
            <a:r>
              <a:rPr lang="es-ES" i="1" dirty="0" err="1" smtClean="0"/>
              <a:t>mögen</a:t>
            </a:r>
            <a:r>
              <a:rPr lang="es-ES" i="1" dirty="0" smtClean="0"/>
              <a:t> - </a:t>
            </a:r>
            <a:r>
              <a:rPr lang="es-ES" i="1" dirty="0" err="1" smtClean="0"/>
              <a:t>möchten</a:t>
            </a:r>
            <a:endParaRPr lang="es-ES" i="1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4</a:t>
            </a:r>
            <a:r>
              <a:rPr lang="es-ES" dirty="0" smtClean="0"/>
              <a:t>. </a:t>
            </a:r>
            <a:r>
              <a:rPr lang="es-ES" i="1" dirty="0" err="1" smtClean="0"/>
              <a:t>mögen</a:t>
            </a:r>
            <a:r>
              <a:rPr lang="es-ES" i="1" dirty="0" smtClean="0"/>
              <a:t> - </a:t>
            </a:r>
            <a:r>
              <a:rPr lang="es-ES" i="1" dirty="0" err="1" smtClean="0"/>
              <a:t>möchten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dirty="0" err="1" smtClean="0"/>
              <a:t>mögen</a:t>
            </a:r>
            <a:r>
              <a:rPr lang="es-ES" i="1" dirty="0" smtClean="0"/>
              <a:t> 	</a:t>
            </a:r>
            <a:r>
              <a:rPr lang="es-ES" dirty="0" smtClean="0"/>
              <a:t>		 </a:t>
            </a:r>
            <a:r>
              <a:rPr lang="es-ES" sz="2000" i="1" dirty="0" err="1" smtClean="0"/>
              <a:t>ich</a:t>
            </a:r>
            <a:r>
              <a:rPr lang="es-ES" sz="2000" i="1" dirty="0" smtClean="0"/>
              <a:t>  </a:t>
            </a:r>
            <a:r>
              <a:rPr lang="es-ES" sz="2000" i="1" dirty="0" err="1" smtClean="0"/>
              <a:t>mag</a:t>
            </a:r>
            <a:r>
              <a:rPr lang="es-ES" sz="2000" i="1" dirty="0" smtClean="0"/>
              <a:t>                  </a:t>
            </a:r>
          </a:p>
          <a:p>
            <a:pPr lvl="6">
              <a:buNone/>
            </a:pPr>
            <a:r>
              <a:rPr lang="es-ES" i="1" dirty="0" smtClean="0"/>
              <a:t>		du  </a:t>
            </a:r>
            <a:r>
              <a:rPr lang="es-ES" i="1" dirty="0" err="1" smtClean="0"/>
              <a:t>magst</a:t>
            </a:r>
            <a:endParaRPr lang="es-ES" i="1" dirty="0" smtClean="0"/>
          </a:p>
          <a:p>
            <a:pPr lvl="6">
              <a:buNone/>
            </a:pPr>
            <a:r>
              <a:rPr lang="es-ES" dirty="0"/>
              <a:t> </a:t>
            </a:r>
            <a:r>
              <a:rPr lang="es-ES" dirty="0" smtClean="0"/>
              <a:t>         </a:t>
            </a:r>
            <a:r>
              <a:rPr lang="es-ES" i="1" dirty="0" err="1" smtClean="0"/>
              <a:t>er,sie</a:t>
            </a:r>
            <a:r>
              <a:rPr lang="es-ES" i="1" dirty="0" smtClean="0"/>
              <a:t> es  </a:t>
            </a:r>
            <a:r>
              <a:rPr lang="es-ES" i="1" dirty="0" err="1" smtClean="0"/>
              <a:t>mag</a:t>
            </a:r>
            <a:r>
              <a:rPr lang="es-ES" i="1" dirty="0" smtClean="0"/>
              <a:t>                      </a:t>
            </a:r>
            <a:r>
              <a:rPr lang="es-ES" i="1" dirty="0" err="1" smtClean="0"/>
              <a:t>like</a:t>
            </a:r>
            <a:endParaRPr lang="es-ES" i="1" dirty="0" smtClean="0"/>
          </a:p>
          <a:p>
            <a:pPr lvl="6">
              <a:buNone/>
            </a:pPr>
            <a:r>
              <a:rPr lang="es-ES" dirty="0" smtClean="0"/>
              <a:t>	          </a:t>
            </a:r>
            <a:r>
              <a:rPr lang="es-ES" i="1" dirty="0" err="1" smtClean="0"/>
              <a:t>wir</a:t>
            </a:r>
            <a:r>
              <a:rPr lang="es-ES" i="1" dirty="0" smtClean="0"/>
              <a:t>  </a:t>
            </a:r>
            <a:r>
              <a:rPr lang="es-ES" i="1" dirty="0" err="1" smtClean="0"/>
              <a:t>mögen</a:t>
            </a:r>
            <a:endParaRPr lang="es-ES" i="1" dirty="0" smtClean="0"/>
          </a:p>
          <a:p>
            <a:pPr lvl="6">
              <a:buNone/>
            </a:pPr>
            <a:r>
              <a:rPr lang="es-ES" i="1" dirty="0" smtClean="0"/>
              <a:t>		 </a:t>
            </a:r>
            <a:r>
              <a:rPr lang="es-ES" i="1" dirty="0" err="1" smtClean="0"/>
              <a:t>ihr</a:t>
            </a:r>
            <a:r>
              <a:rPr lang="es-ES" i="1" dirty="0" smtClean="0"/>
              <a:t>  </a:t>
            </a:r>
            <a:r>
              <a:rPr lang="es-ES" i="1" dirty="0" err="1" smtClean="0"/>
              <a:t>mögt</a:t>
            </a:r>
            <a:endParaRPr lang="es-ES" i="1" dirty="0" smtClean="0"/>
          </a:p>
          <a:p>
            <a:pPr lvl="6">
              <a:buNone/>
            </a:pPr>
            <a:r>
              <a:rPr lang="es-ES" i="1" dirty="0" smtClean="0"/>
              <a:t>	    </a:t>
            </a:r>
            <a:r>
              <a:rPr lang="es-ES" i="1" dirty="0" err="1" smtClean="0"/>
              <a:t>sie</a:t>
            </a:r>
            <a:r>
              <a:rPr lang="es-ES" i="1" dirty="0" smtClean="0"/>
              <a:t>/</a:t>
            </a:r>
            <a:r>
              <a:rPr lang="es-ES" i="1" dirty="0" err="1" smtClean="0"/>
              <a:t>Sie</a:t>
            </a:r>
            <a:r>
              <a:rPr lang="es-ES" i="1" dirty="0" smtClean="0"/>
              <a:t>  </a:t>
            </a:r>
            <a:r>
              <a:rPr lang="es-ES" i="1" dirty="0" err="1" smtClean="0"/>
              <a:t>mögen</a:t>
            </a:r>
            <a:endParaRPr lang="es-ES" i="1" dirty="0"/>
          </a:p>
          <a:p>
            <a:r>
              <a:rPr lang="es-ES" i="1" dirty="0" err="1" smtClean="0"/>
              <a:t>möchten</a:t>
            </a:r>
            <a:r>
              <a:rPr lang="es-ES" i="1" dirty="0" smtClean="0"/>
              <a:t>		        </a:t>
            </a:r>
            <a:r>
              <a:rPr lang="es-ES" sz="2000" i="1" dirty="0" err="1" smtClean="0"/>
              <a:t>ich</a:t>
            </a:r>
            <a:r>
              <a:rPr lang="es-ES" sz="2000" i="1" dirty="0" smtClean="0"/>
              <a:t>  </a:t>
            </a:r>
            <a:r>
              <a:rPr lang="es-ES" sz="2000" i="1" dirty="0" err="1" smtClean="0"/>
              <a:t>möchte</a:t>
            </a:r>
            <a:endParaRPr lang="es-ES" sz="2000" i="1" dirty="0" smtClean="0"/>
          </a:p>
          <a:p>
            <a:pPr lvl="6">
              <a:buNone/>
            </a:pPr>
            <a:r>
              <a:rPr lang="es-ES" i="1" dirty="0" smtClean="0"/>
              <a:t>           du  </a:t>
            </a:r>
            <a:r>
              <a:rPr lang="es-ES" i="1" dirty="0" err="1" smtClean="0"/>
              <a:t>möchtest</a:t>
            </a:r>
            <a:endParaRPr lang="es-ES" i="1" dirty="0"/>
          </a:p>
          <a:p>
            <a:pPr lvl="6">
              <a:buNone/>
            </a:pPr>
            <a:r>
              <a:rPr lang="es-ES" i="1" dirty="0" smtClean="0"/>
              <a:t>   </a:t>
            </a:r>
            <a:r>
              <a:rPr lang="es-ES" i="1" dirty="0" err="1" smtClean="0"/>
              <a:t>er</a:t>
            </a:r>
            <a:r>
              <a:rPr lang="es-ES" i="1" dirty="0" smtClean="0"/>
              <a:t>, </a:t>
            </a:r>
            <a:r>
              <a:rPr lang="es-ES" i="1" dirty="0" err="1" smtClean="0"/>
              <a:t>sie</a:t>
            </a:r>
            <a:r>
              <a:rPr lang="es-ES" i="1" dirty="0" smtClean="0"/>
              <a:t>, es </a:t>
            </a:r>
            <a:r>
              <a:rPr lang="es-ES" i="1" dirty="0" err="1" smtClean="0"/>
              <a:t>möchte</a:t>
            </a:r>
            <a:r>
              <a:rPr lang="es-ES" i="1" dirty="0" smtClean="0"/>
              <a:t>                     </a:t>
            </a:r>
            <a:r>
              <a:rPr lang="es-ES" i="1" dirty="0" err="1" smtClean="0"/>
              <a:t>would</a:t>
            </a:r>
            <a:r>
              <a:rPr lang="es-ES" i="1" dirty="0" smtClean="0"/>
              <a:t> </a:t>
            </a:r>
            <a:r>
              <a:rPr lang="es-ES" i="1" dirty="0" err="1" smtClean="0"/>
              <a:t>like</a:t>
            </a:r>
            <a:endParaRPr lang="es-ES" i="1" dirty="0" smtClean="0"/>
          </a:p>
          <a:p>
            <a:pPr lvl="6">
              <a:buNone/>
            </a:pPr>
            <a:r>
              <a:rPr lang="es-ES" i="1" dirty="0" smtClean="0"/>
              <a:t>           </a:t>
            </a:r>
            <a:r>
              <a:rPr lang="es-ES" i="1" dirty="0" err="1" smtClean="0"/>
              <a:t>wir</a:t>
            </a:r>
            <a:r>
              <a:rPr lang="es-ES" i="1" dirty="0" smtClean="0"/>
              <a:t> </a:t>
            </a:r>
            <a:r>
              <a:rPr lang="es-ES" i="1" dirty="0" err="1" smtClean="0"/>
              <a:t>möchten</a:t>
            </a:r>
            <a:endParaRPr lang="es-ES" i="1" dirty="0" smtClean="0"/>
          </a:p>
          <a:p>
            <a:pPr lvl="6">
              <a:buNone/>
            </a:pPr>
            <a:r>
              <a:rPr lang="es-ES" i="1" dirty="0" smtClean="0"/>
              <a:t>	        </a:t>
            </a:r>
            <a:r>
              <a:rPr lang="es-ES" i="1" dirty="0" err="1" smtClean="0"/>
              <a:t>ihr</a:t>
            </a:r>
            <a:r>
              <a:rPr lang="es-ES" i="1" dirty="0" smtClean="0"/>
              <a:t> </a:t>
            </a:r>
            <a:r>
              <a:rPr lang="es-ES" i="1" dirty="0" err="1" smtClean="0"/>
              <a:t>möchtet</a:t>
            </a:r>
            <a:endParaRPr lang="es-ES" i="1" dirty="0" smtClean="0"/>
          </a:p>
          <a:p>
            <a:pPr lvl="6">
              <a:buNone/>
            </a:pPr>
            <a:r>
              <a:rPr lang="es-ES" i="1" dirty="0" smtClean="0"/>
              <a:t>     </a:t>
            </a:r>
            <a:r>
              <a:rPr lang="es-ES" i="1" dirty="0" err="1" smtClean="0"/>
              <a:t>sie</a:t>
            </a:r>
            <a:r>
              <a:rPr lang="es-ES" i="1" dirty="0" smtClean="0"/>
              <a:t>/</a:t>
            </a:r>
            <a:r>
              <a:rPr lang="es-ES" i="1" dirty="0" err="1" smtClean="0"/>
              <a:t>Sie</a:t>
            </a:r>
            <a:r>
              <a:rPr lang="es-ES" i="1" dirty="0" smtClean="0"/>
              <a:t> </a:t>
            </a:r>
            <a:r>
              <a:rPr lang="es-ES" i="1" dirty="0" err="1" smtClean="0"/>
              <a:t>möchten</a:t>
            </a:r>
            <a:endParaRPr lang="es-ES" i="1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2768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Presente de Indicativo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19944" y="47971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Condicional </a:t>
            </a:r>
            <a:endParaRPr lang="es-ES" dirty="0"/>
          </a:p>
        </p:txBody>
      </p:sp>
      <p:sp>
        <p:nvSpPr>
          <p:cNvPr id="7" name="6 Cerrar llave"/>
          <p:cNvSpPr/>
          <p:nvPr/>
        </p:nvSpPr>
        <p:spPr>
          <a:xfrm>
            <a:off x="5580112" y="1772816"/>
            <a:ext cx="144016" cy="22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errar llave"/>
          <p:cNvSpPr/>
          <p:nvPr/>
        </p:nvSpPr>
        <p:spPr>
          <a:xfrm>
            <a:off x="5580112" y="4293096"/>
            <a:ext cx="144016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9 Conector recto"/>
          <p:cNvCxnSpPr/>
          <p:nvPr/>
        </p:nvCxnSpPr>
        <p:spPr>
          <a:xfrm>
            <a:off x="395536" y="1268760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122</Words>
  <Application>Microsoft Office PowerPoint</Application>
  <PresentationFormat>Presentación en pantalla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Unidad 4</vt:lpstr>
      <vt:lpstr>Significados de “gustar”</vt:lpstr>
      <vt:lpstr>1. gern + Verb</vt:lpstr>
      <vt:lpstr>2. gefallen</vt:lpstr>
      <vt:lpstr>3. schmecken</vt:lpstr>
      <vt:lpstr>4. mögen - möchten</vt:lpstr>
      <vt:lpstr>4. mögen - möchten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verbo gustar</dc:title>
  <dc:creator>Daniela</dc:creator>
  <cp:lastModifiedBy>Daniela Gil Salom</cp:lastModifiedBy>
  <cp:revision>17</cp:revision>
  <dcterms:created xsi:type="dcterms:W3CDTF">2012-10-23T20:55:30Z</dcterms:created>
  <dcterms:modified xsi:type="dcterms:W3CDTF">2017-08-28T19:11:59Z</dcterms:modified>
</cp:coreProperties>
</file>