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90" r:id="rId5"/>
    <p:sldId id="287" r:id="rId6"/>
    <p:sldId id="288" r:id="rId7"/>
    <p:sldId id="265" r:id="rId8"/>
    <p:sldId id="291" r:id="rId9"/>
    <p:sldId id="292" r:id="rId10"/>
    <p:sldId id="289" r:id="rId11"/>
    <p:sldId id="261" r:id="rId12"/>
  </p:sldIdLst>
  <p:sldSz cx="9144000" cy="6858000" type="screen4x3"/>
  <p:notesSz cx="6718300" cy="101219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94660"/>
  </p:normalViewPr>
  <p:slideViewPr>
    <p:cSldViewPr>
      <p:cViewPr varScale="1">
        <p:scale>
          <a:sx n="86" d="100"/>
          <a:sy n="86" d="100"/>
        </p:scale>
        <p:origin x="15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506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05238" y="0"/>
            <a:ext cx="2911475" cy="506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78F51-6A53-4903-8C36-A6C260D3130D}" type="datetimeFigureOut">
              <a:rPr lang="es-ES" smtClean="0"/>
              <a:pPr/>
              <a:t>03/09/2019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613900"/>
            <a:ext cx="2911475" cy="506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05238" y="9613900"/>
            <a:ext cx="2911475" cy="506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7D3B7-57E3-47BD-A6ED-1B37384DA87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566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506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05482" y="0"/>
            <a:ext cx="2911263" cy="506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09F8B-D4BF-4326-B136-3E44BBACB3A5}" type="datetimeFigureOut">
              <a:rPr lang="es-ES" smtClean="0"/>
              <a:pPr/>
              <a:t>03/09/2019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828675" y="758825"/>
            <a:ext cx="5060950" cy="379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1830" y="4807903"/>
            <a:ext cx="5374640" cy="45548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614048"/>
            <a:ext cx="2911263" cy="5060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05482" y="9614048"/>
            <a:ext cx="2911263" cy="5060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DC25C-BFA7-431E-A078-602004ED8A8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843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27C65B-FA78-4129-A65F-696F95D4A61F}" type="slidenum">
              <a:rPr lang="es-ES_tradnl"/>
              <a:pPr/>
              <a:t>11</a:t>
            </a:fld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E006E-8255-49AC-995D-999F5EFCB14A}" type="slidenum">
              <a:rPr lang="es-ES_tradnl"/>
              <a:pPr/>
              <a:t>2</a:t>
            </a:fld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2005CF-2B98-4921-B913-BE53489A018E}" type="slidenum">
              <a:rPr lang="es-ES_tradnl"/>
              <a:pPr/>
              <a:t>3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F863C-920D-416F-8C9B-E3B564398AA0}" type="slidenum">
              <a:rPr lang="es-ES_tradnl"/>
              <a:pPr/>
              <a:t>5</a:t>
            </a:fld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F863C-920D-416F-8C9B-E3B564398AA0}" type="slidenum">
              <a:rPr lang="es-ES_tradnl"/>
              <a:pPr/>
              <a:t>6</a:t>
            </a:fld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84C026-902A-4FA9-85FD-14260F659E0C}" type="slidenum">
              <a:rPr lang="es-ES_tradnl"/>
              <a:pPr/>
              <a:t>7</a:t>
            </a:fld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84C026-902A-4FA9-85FD-14260F659E0C}" type="slidenum">
              <a:rPr lang="es-ES_tradnl"/>
              <a:pPr/>
              <a:t>8</a:t>
            </a:fld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27C65B-FA78-4129-A65F-696F95D4A61F}" type="slidenum">
              <a:rPr lang="es-ES_tradnl"/>
              <a:pPr/>
              <a:t>10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Agency FB" pitchFamily="34" charset="0"/>
              </a:defRPr>
            </a:lvl1pPr>
          </a:lstStyle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Haga clic para modificar el estilo de subtítulo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gency FB" pitchFamily="34" charset="0"/>
              </a:defRPr>
            </a:lvl1pPr>
          </a:lstStyle>
          <a:p>
            <a:r>
              <a:rPr lang="en-US" noProof="0"/>
              <a:t>DSIC-UPV                              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r>
              <a:rPr lang="en-US" noProof="0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fld id="{75F7EF14-EBB6-4D67-844D-3D94093EC837}" type="slidenum">
              <a:rPr lang="en-US" noProof="0" smtClean="0"/>
              <a:pPr/>
              <a:t>‹Nº›</a:t>
            </a:fld>
            <a:endParaRPr lang="en-US" noProof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Autofit/>
          </a:bodyPr>
          <a:lstStyle>
            <a:lvl1pPr algn="l">
              <a:defRPr sz="2800" b="0">
                <a:latin typeface="Agency FB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gency FB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r>
              <a:rPr lang="en-US"/>
              <a:t>DSIC-UPV                                       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r>
              <a:rPr lang="es-ES"/>
              <a:t>Software Engineering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fld id="{75F7EF14-EBB6-4D67-844D-3D94093EC83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s and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Cambria" panose="02040503050406030204" pitchFamily="18" charset="0"/>
              </a:defRPr>
            </a:lvl1pPr>
            <a:lvl2pPr>
              <a:defRPr sz="28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24128" y="72008"/>
            <a:ext cx="3024336" cy="26064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DSIC-UPV                                       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784" y="44624"/>
            <a:ext cx="2592288" cy="332656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s-ES" dirty="0"/>
              <a:t>Software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597352"/>
            <a:ext cx="467544" cy="26064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gency FB" pitchFamily="34" charset="0"/>
              </a:defRPr>
            </a:lvl1pPr>
          </a:lstStyle>
          <a:p>
            <a:fld id="{75F7EF14-EBB6-4D67-844D-3D94093EC83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_Titulos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Cambria" panose="02040503050406030204" pitchFamily="18" charset="0"/>
              </a:defRPr>
            </a:lvl1pPr>
            <a:lvl2pPr>
              <a:defRPr sz="28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24128" y="72008"/>
            <a:ext cx="3024336" cy="26064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DSIC-UPV                                     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784" y="44624"/>
            <a:ext cx="2592288" cy="332656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597352"/>
            <a:ext cx="467544" cy="26064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gency FB" pitchFamily="34" charset="0"/>
              </a:defRPr>
            </a:lvl1pPr>
          </a:lstStyle>
          <a:p>
            <a:fld id="{75F7EF14-EBB6-4D67-844D-3D94093EC837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latin typeface="Agency FB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Agency FB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r>
              <a:rPr lang="en-US"/>
              <a:t>DSIC-UPV                                       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r>
              <a:rPr lang="es-ES"/>
              <a:t>Software Engineering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fld id="{75F7EF14-EBB6-4D67-844D-3D94093EC837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90600"/>
          </a:xfr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3600">
                <a:latin typeface="Agency FB" pitchFamily="34" charset="0"/>
              </a:defRPr>
            </a:lvl1pPr>
            <a:lvl2pPr>
              <a:defRPr sz="3200">
                <a:latin typeface="Agency FB" pitchFamily="34" charset="0"/>
              </a:defRPr>
            </a:lvl2pPr>
            <a:lvl3pPr>
              <a:defRPr sz="2800">
                <a:latin typeface="Agency FB" pitchFamily="34" charset="0"/>
              </a:defRPr>
            </a:lvl3pPr>
            <a:lvl4pPr>
              <a:defRPr sz="2400">
                <a:latin typeface="Agency FB" pitchFamily="34" charset="0"/>
              </a:defRPr>
            </a:lvl4pPr>
            <a:lvl5pPr>
              <a:defRPr sz="2400">
                <a:latin typeface="Agency FB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3600">
                <a:latin typeface="Agency FB" pitchFamily="34" charset="0"/>
              </a:defRPr>
            </a:lvl1pPr>
            <a:lvl2pPr>
              <a:defRPr sz="3200">
                <a:latin typeface="Agency FB" pitchFamily="34" charset="0"/>
              </a:defRPr>
            </a:lvl2pPr>
            <a:lvl3pPr>
              <a:defRPr sz="2800">
                <a:latin typeface="Agency FB" pitchFamily="34" charset="0"/>
              </a:defRPr>
            </a:lvl3pPr>
            <a:lvl4pPr>
              <a:defRPr sz="2400">
                <a:latin typeface="Agency FB" pitchFamily="34" charset="0"/>
              </a:defRPr>
            </a:lvl4pPr>
            <a:lvl5pPr>
              <a:defRPr sz="2400">
                <a:latin typeface="Agency FB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DSIC-UPV                                       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r>
              <a:rPr lang="es-ES"/>
              <a:t>Software Engineering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75F7EF14-EBB6-4D67-844D-3D94093EC83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Agency FB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>
            <a:normAutofit/>
          </a:bodyPr>
          <a:lstStyle>
            <a:lvl1pPr>
              <a:defRPr sz="3200">
                <a:latin typeface="Agency FB" pitchFamily="34" charset="0"/>
              </a:defRPr>
            </a:lvl1pPr>
            <a:lvl2pPr>
              <a:defRPr sz="2800">
                <a:latin typeface="Agency FB" pitchFamily="34" charset="0"/>
              </a:defRPr>
            </a:lvl2pPr>
            <a:lvl3pPr>
              <a:defRPr sz="2400">
                <a:latin typeface="Agency FB" pitchFamily="34" charset="0"/>
              </a:defRPr>
            </a:lvl3pPr>
            <a:lvl4pPr>
              <a:defRPr sz="2000">
                <a:latin typeface="Agency FB" pitchFamily="34" charset="0"/>
              </a:defRPr>
            </a:lvl4pPr>
            <a:lvl5pPr>
              <a:defRPr sz="2000">
                <a:latin typeface="Agency FB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Agency FB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>
            <a:normAutofit/>
          </a:bodyPr>
          <a:lstStyle>
            <a:lvl1pPr>
              <a:defRPr sz="3200">
                <a:latin typeface="Agency FB" pitchFamily="34" charset="0"/>
              </a:defRPr>
            </a:lvl1pPr>
            <a:lvl2pPr>
              <a:defRPr sz="2800">
                <a:latin typeface="Agency FB" pitchFamily="34" charset="0"/>
              </a:defRPr>
            </a:lvl2pPr>
            <a:lvl3pPr>
              <a:defRPr sz="2400">
                <a:latin typeface="Agency FB" pitchFamily="34" charset="0"/>
              </a:defRPr>
            </a:lvl3pPr>
            <a:lvl4pPr>
              <a:defRPr sz="2000">
                <a:latin typeface="Agency FB" pitchFamily="34" charset="0"/>
              </a:defRPr>
            </a:lvl4pPr>
            <a:lvl5pPr>
              <a:defRPr sz="2000">
                <a:latin typeface="Agency FB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r>
              <a:rPr lang="en-US"/>
              <a:t>DSIC-UPV                                       </a:t>
            </a:r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r>
              <a:rPr lang="es-ES"/>
              <a:t>Software Engineering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fld id="{75F7EF14-EBB6-4D67-844D-3D94093EC837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r>
              <a:rPr lang="en-US"/>
              <a:t>DSIC-UPV                                       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r>
              <a:rPr lang="es-ES" dirty="0"/>
              <a:t>Software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fld id="{75F7EF14-EBB6-4D67-844D-3D94093EC83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r>
              <a:rPr lang="en-US"/>
              <a:t>DSIC-UPV                                       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r>
              <a:rPr lang="es-ES"/>
              <a:t>Software Engineering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fld id="{75F7EF14-EBB6-4D67-844D-3D94093EC83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4000" b="1">
                <a:latin typeface="Agency FB" pitchFamily="34" charset="0"/>
              </a:defRPr>
            </a:lvl1pPr>
          </a:lstStyle>
          <a:p>
            <a:r>
              <a:rPr lang="es-ES" dirty="0"/>
              <a:t>Seminario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87824" y="2204864"/>
            <a:ext cx="5715000" cy="1700816"/>
          </a:xfrm>
        </p:spPr>
        <p:txBody>
          <a:bodyPr>
            <a:normAutofit/>
          </a:bodyPr>
          <a:lstStyle>
            <a:lvl1pPr>
              <a:buNone/>
              <a:defRPr sz="4000" b="0">
                <a:latin typeface="Agency FB" pitchFamily="34" charset="0"/>
              </a:defRPr>
            </a:lvl1pPr>
            <a:lvl2pPr>
              <a:buNone/>
              <a:defRPr sz="3600" b="1" baseline="0">
                <a:latin typeface="Agency FB" pitchFamily="34" charset="0"/>
              </a:defRPr>
            </a:lvl2pPr>
            <a:lvl3pPr>
              <a:buNone/>
              <a:defRPr sz="3200">
                <a:latin typeface="Agency FB" pitchFamily="34" charset="0"/>
              </a:defRPr>
            </a:lvl3pPr>
            <a:lvl4pPr>
              <a:buNone/>
              <a:defRPr sz="2800">
                <a:latin typeface="Agency FB" pitchFamily="34" charset="0"/>
              </a:defRPr>
            </a:lvl4pPr>
            <a:lvl5pPr>
              <a:buNone/>
              <a:defRPr sz="2800">
                <a:latin typeface="Agency FB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Tema 2.</a:t>
            </a:r>
          </a:p>
          <a:p>
            <a:pPr lvl="1"/>
            <a:r>
              <a:rPr lang="es-ES" dirty="0"/>
              <a:t>Proceso Software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gency FB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el </a:t>
            </a:r>
            <a:r>
              <a:rPr lang="es-ES" dirty="0" err="1"/>
              <a:t>est</a:t>
            </a:r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r>
              <a:rPr lang="en-US"/>
              <a:t>DSIC-UPV                                       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r>
              <a:rPr lang="es-ES"/>
              <a:t>Software Engineering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itchFamily="34" charset="0"/>
              </a:defRPr>
            </a:lvl1pPr>
          </a:lstStyle>
          <a:p>
            <a:fld id="{75F7EF14-EBB6-4D67-844D-3D94093EC837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Haga</a:t>
            </a:r>
            <a:r>
              <a:rPr lang="en-US" noProof="0" dirty="0"/>
              <a:t> </a:t>
            </a:r>
            <a:r>
              <a:rPr lang="en-US" noProof="0" dirty="0" err="1"/>
              <a:t>clic</a:t>
            </a:r>
            <a:r>
              <a:rPr lang="en-US" noProof="0" dirty="0"/>
              <a:t> </a:t>
            </a:r>
            <a:r>
              <a:rPr lang="en-US" noProof="0" dirty="0" err="1"/>
              <a:t>para</a:t>
            </a:r>
            <a:r>
              <a:rPr lang="en-US" noProof="0" dirty="0"/>
              <a:t> </a:t>
            </a:r>
            <a:r>
              <a:rPr lang="en-US" noProof="0" dirty="0" err="1"/>
              <a:t>modificar</a:t>
            </a:r>
            <a:r>
              <a:rPr lang="en-US" noProof="0" dirty="0"/>
              <a:t> el </a:t>
            </a:r>
            <a:r>
              <a:rPr lang="en-US" noProof="0" dirty="0" err="1"/>
              <a:t>estilo</a:t>
            </a:r>
            <a:r>
              <a:rPr lang="en-US" noProof="0" dirty="0"/>
              <a:t> de </a:t>
            </a:r>
            <a:r>
              <a:rPr lang="en-US" noProof="0" dirty="0" err="1"/>
              <a:t>título</a:t>
            </a:r>
            <a:r>
              <a:rPr lang="en-US" noProof="0" dirty="0"/>
              <a:t> del </a:t>
            </a:r>
            <a:r>
              <a:rPr lang="en-US" noProof="0" dirty="0" err="1"/>
              <a:t>patrón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Haga</a:t>
            </a:r>
            <a:r>
              <a:rPr lang="en-US" noProof="0" dirty="0"/>
              <a:t> </a:t>
            </a:r>
            <a:r>
              <a:rPr lang="en-US" noProof="0" dirty="0" err="1"/>
              <a:t>clic</a:t>
            </a:r>
            <a:r>
              <a:rPr lang="en-US" noProof="0" dirty="0"/>
              <a:t> </a:t>
            </a:r>
            <a:r>
              <a:rPr lang="en-US" noProof="0" dirty="0" err="1"/>
              <a:t>para</a:t>
            </a:r>
            <a:r>
              <a:rPr lang="en-US" noProof="0" dirty="0"/>
              <a:t> </a:t>
            </a:r>
            <a:r>
              <a:rPr lang="en-US" noProof="0" dirty="0" err="1"/>
              <a:t>modificar</a:t>
            </a:r>
            <a:r>
              <a:rPr lang="en-US" noProof="0" dirty="0"/>
              <a:t> el </a:t>
            </a:r>
            <a:r>
              <a:rPr lang="en-US" noProof="0" dirty="0" err="1"/>
              <a:t>estilo</a:t>
            </a:r>
            <a:r>
              <a:rPr lang="en-US" noProof="0" dirty="0"/>
              <a:t> de </a:t>
            </a:r>
            <a:r>
              <a:rPr lang="en-US" noProof="0" dirty="0" err="1"/>
              <a:t>texto</a:t>
            </a:r>
            <a:r>
              <a:rPr lang="en-US" noProof="0" dirty="0"/>
              <a:t> del </a:t>
            </a:r>
            <a:r>
              <a:rPr lang="en-US" noProof="0" dirty="0" err="1"/>
              <a:t>patrón</a:t>
            </a:r>
            <a:endParaRPr lang="en-US" noProof="0" dirty="0"/>
          </a:p>
          <a:p>
            <a:pPr lvl="1"/>
            <a:r>
              <a:rPr lang="en-US" noProof="0" dirty="0"/>
              <a:t>Segundo </a:t>
            </a:r>
            <a:r>
              <a:rPr lang="en-US" noProof="0" dirty="0" err="1"/>
              <a:t>nivel</a:t>
            </a:r>
            <a:endParaRPr lang="en-US" noProof="0" dirty="0"/>
          </a:p>
          <a:p>
            <a:pPr lvl="2"/>
            <a:r>
              <a:rPr lang="en-US" noProof="0" dirty="0" err="1"/>
              <a:t>Tercer</a:t>
            </a:r>
            <a:r>
              <a:rPr lang="en-US" noProof="0" dirty="0"/>
              <a:t> </a:t>
            </a:r>
            <a:r>
              <a:rPr lang="en-US" noProof="0" dirty="0" err="1"/>
              <a:t>nivel</a:t>
            </a:r>
            <a:endParaRPr lang="en-US" noProof="0" dirty="0"/>
          </a:p>
          <a:p>
            <a:pPr lvl="3"/>
            <a:r>
              <a:rPr lang="en-US" noProof="0" dirty="0"/>
              <a:t>Cuarto </a:t>
            </a:r>
            <a:r>
              <a:rPr lang="en-US" noProof="0" dirty="0" err="1"/>
              <a:t>nivel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nivel</a:t>
            </a:r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54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Agency FB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200" kern="1200">
          <a:solidFill>
            <a:schemeClr val="tx1"/>
          </a:solidFill>
          <a:latin typeface="Agency FB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Agency FB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Agency FB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Agency FB" pitchFamily="34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800" kern="1200" baseline="0">
          <a:solidFill>
            <a:schemeClr val="tx1"/>
          </a:solidFill>
          <a:latin typeface="Agency FB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fjaen@dsic.upv.es" TargetMode="External"/><Relationship Id="rId3" Type="http://schemas.openxmlformats.org/officeDocument/2006/relationships/hyperlink" Target="mailto:emarzal@dsic.upv.es" TargetMode="External"/><Relationship Id="rId7" Type="http://schemas.openxmlformats.org/officeDocument/2006/relationships/hyperlink" Target="mailto:jsanchez@dsic.upv.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ele@dsic.upv.es" TargetMode="External"/><Relationship Id="rId11" Type="http://schemas.openxmlformats.org/officeDocument/2006/relationships/hyperlink" Target="mailto:amolina@dsic.upv.es" TargetMode="External"/><Relationship Id="rId5" Type="http://schemas.openxmlformats.org/officeDocument/2006/relationships/hyperlink" Target="mailto:svalero@dsic.upv.es" TargetMode="External"/><Relationship Id="rId10" Type="http://schemas.openxmlformats.org/officeDocument/2006/relationships/hyperlink" Target="mailto:agarridot@dsic.upv.es" TargetMode="External"/><Relationship Id="rId4" Type="http://schemas.openxmlformats.org/officeDocument/2006/relationships/hyperlink" Target="mailto:pcarsi@dsic.upv.es" TargetMode="External"/><Relationship Id="rId9" Type="http://schemas.openxmlformats.org/officeDocument/2006/relationships/hyperlink" Target="mailto:margomez@dsic.upv.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upv.es/contenidos/COMPTRA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Software engineering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787896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</a:rPr>
              <a:t>Course Syllabus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3347864" y="4869160"/>
            <a:ext cx="5256584" cy="175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Computer Science Engineering School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DSIC – UPV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			         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3200" b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3200" b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05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s-ES" dirty="0"/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b="1" dirty="0" err="1"/>
              <a:t>Booch</a:t>
            </a:r>
            <a:r>
              <a:rPr lang="en-US" sz="2000" b="1" dirty="0"/>
              <a:t>, G</a:t>
            </a:r>
            <a:r>
              <a:rPr lang="en-US" sz="2000" dirty="0"/>
              <a:t>. </a:t>
            </a:r>
            <a:r>
              <a:rPr lang="es-ES" sz="2000" dirty="0"/>
              <a:t>UML. El Lenguaje Unificado de Modelado. Guía de Usuario. </a:t>
            </a:r>
            <a:r>
              <a:rPr lang="en-US" sz="2000" dirty="0"/>
              <a:t>Addison-Wesley, 2000.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s-ES" sz="2000" b="1" dirty="0" err="1"/>
              <a:t>Object</a:t>
            </a:r>
            <a:r>
              <a:rPr lang="es-ES" sz="2000" b="1" dirty="0"/>
              <a:t> Management </a:t>
            </a:r>
            <a:r>
              <a:rPr lang="es-ES" sz="2000" b="1" dirty="0" err="1"/>
              <a:t>Group</a:t>
            </a:r>
            <a:r>
              <a:rPr lang="es-ES" sz="2000" dirty="0"/>
              <a:t>. </a:t>
            </a:r>
            <a:r>
              <a:rPr lang="es-ES" sz="2000" dirty="0" err="1"/>
              <a:t>Unified</a:t>
            </a:r>
            <a:r>
              <a:rPr lang="es-ES" sz="2000" dirty="0"/>
              <a:t> </a:t>
            </a:r>
            <a:r>
              <a:rPr lang="es-ES" sz="2000" dirty="0" err="1"/>
              <a:t>Modeling</a:t>
            </a:r>
            <a:r>
              <a:rPr lang="es-ES" sz="2000" dirty="0"/>
              <a:t> </a:t>
            </a:r>
            <a:r>
              <a:rPr lang="es-ES" sz="2000" dirty="0" err="1"/>
              <a:t>Language</a:t>
            </a:r>
            <a:r>
              <a:rPr lang="es-ES" sz="2000" dirty="0"/>
              <a:t> </a:t>
            </a:r>
            <a:r>
              <a:rPr lang="es-ES" sz="2000" dirty="0" err="1"/>
              <a:t>Specification</a:t>
            </a:r>
            <a:r>
              <a:rPr lang="es-ES" sz="2000" dirty="0"/>
              <a:t>, </a:t>
            </a:r>
            <a:r>
              <a:rPr lang="es-ES" sz="2000" dirty="0">
                <a:hlinkClick r:id="rId3"/>
              </a:rPr>
              <a:t>www.omg.org</a:t>
            </a:r>
            <a:r>
              <a:rPr lang="es-ES" sz="2000" dirty="0"/>
              <a:t>.</a:t>
            </a:r>
          </a:p>
          <a:p>
            <a:pPr>
              <a:lnSpc>
                <a:spcPct val="120000"/>
              </a:lnSpc>
            </a:pPr>
            <a:endParaRPr lang="es-ES" sz="2000" dirty="0"/>
          </a:p>
          <a:p>
            <a:pPr>
              <a:lnSpc>
                <a:spcPct val="120000"/>
              </a:lnSpc>
            </a:pPr>
            <a:r>
              <a:rPr lang="es-ES" sz="2000" b="1" dirty="0" err="1"/>
              <a:t>Rumbaugh</a:t>
            </a:r>
            <a:r>
              <a:rPr lang="es-ES" sz="2000" b="1" dirty="0"/>
              <a:t>, J</a:t>
            </a:r>
            <a:r>
              <a:rPr lang="es-ES" sz="2000" dirty="0"/>
              <a:t>.</a:t>
            </a:r>
            <a:r>
              <a:rPr lang="es-ES_tradnl" sz="2000" dirty="0"/>
              <a:t> et al.</a:t>
            </a:r>
            <a:r>
              <a:rPr lang="es-ES" sz="2000" dirty="0"/>
              <a:t>,</a:t>
            </a:r>
            <a:r>
              <a:rPr lang="es-ES_tradnl" sz="2000" dirty="0"/>
              <a:t> </a:t>
            </a:r>
            <a:r>
              <a:rPr lang="es-ES" sz="2000" dirty="0"/>
              <a:t>Modelado y Diseño Orientado</a:t>
            </a:r>
            <a:r>
              <a:rPr lang="es-ES_tradnl" sz="2000" dirty="0"/>
              <a:t>s</a:t>
            </a:r>
            <a:r>
              <a:rPr lang="es-ES" sz="2000" dirty="0"/>
              <a:t> a Objetos. </a:t>
            </a:r>
            <a:r>
              <a:rPr lang="en-US" sz="2000" dirty="0"/>
              <a:t>Prentice-Hall </a:t>
            </a:r>
            <a:r>
              <a:rPr lang="en-US" sz="2000" dirty="0" err="1"/>
              <a:t>Iberoamericana</a:t>
            </a:r>
            <a:r>
              <a:rPr lang="en-US" sz="2000" dirty="0"/>
              <a:t>, 1996.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b="1" dirty="0" err="1"/>
              <a:t>Booch</a:t>
            </a:r>
            <a:r>
              <a:rPr lang="en-US" sz="2000" b="1" dirty="0"/>
              <a:t>, G</a:t>
            </a:r>
            <a:r>
              <a:rPr lang="en-US" sz="2000" dirty="0"/>
              <a:t>. </a:t>
            </a:r>
            <a:r>
              <a:rPr lang="en-US" sz="2000" dirty="0" err="1"/>
              <a:t>Análisis</a:t>
            </a:r>
            <a:r>
              <a:rPr lang="en-US" sz="2000" dirty="0"/>
              <a:t> y </a:t>
            </a:r>
            <a:r>
              <a:rPr lang="en-US" sz="2000" dirty="0" err="1"/>
              <a:t>Diseño</a:t>
            </a:r>
            <a:r>
              <a:rPr lang="en-US" sz="2000" dirty="0"/>
              <a:t> </a:t>
            </a:r>
            <a:r>
              <a:rPr lang="en-US" sz="2000" dirty="0" err="1"/>
              <a:t>Orientado</a:t>
            </a:r>
            <a:r>
              <a:rPr lang="en-US" sz="2000" dirty="0"/>
              <a:t> a </a:t>
            </a:r>
            <a:r>
              <a:rPr lang="en-US" sz="2000" dirty="0" err="1"/>
              <a:t>Objetos</a:t>
            </a:r>
            <a:r>
              <a:rPr lang="en-US" sz="2000" dirty="0"/>
              <a:t> con </a:t>
            </a:r>
            <a:r>
              <a:rPr lang="en-US" sz="2000" dirty="0" err="1"/>
              <a:t>Aplicaciones</a:t>
            </a:r>
            <a:r>
              <a:rPr lang="en-US" sz="2000" dirty="0"/>
              <a:t>, </a:t>
            </a:r>
            <a:r>
              <a:rPr lang="ca-ES" sz="2000" dirty="0" err="1"/>
              <a:t>Addison-Wesley</a:t>
            </a:r>
            <a:r>
              <a:rPr lang="ca-ES" sz="2000" dirty="0"/>
              <a:t>, 1996.</a:t>
            </a:r>
          </a:p>
          <a:p>
            <a:pPr>
              <a:lnSpc>
                <a:spcPct val="120000"/>
              </a:lnSpc>
            </a:pPr>
            <a:endParaRPr lang="es-ES" sz="2000" dirty="0"/>
          </a:p>
          <a:p>
            <a:pPr>
              <a:lnSpc>
                <a:spcPct val="120000"/>
              </a:lnSpc>
            </a:pPr>
            <a:r>
              <a:rPr lang="es-ES" sz="2000" b="1" dirty="0"/>
              <a:t>Stevens, P., </a:t>
            </a:r>
            <a:r>
              <a:rPr lang="es-ES" sz="2000" b="1" dirty="0" err="1"/>
              <a:t>Pooley</a:t>
            </a:r>
            <a:r>
              <a:rPr lang="es-ES" sz="2000" b="1" dirty="0"/>
              <a:t>, R.</a:t>
            </a:r>
            <a:r>
              <a:rPr lang="es-ES" sz="2000" dirty="0"/>
              <a:t> Utilización de UML en Ingeniería del Software con Objetos y Componentes. </a:t>
            </a:r>
            <a:r>
              <a:rPr lang="ca-ES" sz="2000" dirty="0" err="1"/>
              <a:t>Addison-Wesley</a:t>
            </a:r>
            <a:r>
              <a:rPr lang="ca-ES" sz="2000" dirty="0"/>
              <a:t> Iberoamericana 2002.</a:t>
            </a:r>
          </a:p>
          <a:p>
            <a:pPr>
              <a:lnSpc>
                <a:spcPct val="120000"/>
              </a:lnSpc>
            </a:pPr>
            <a:endParaRPr lang="ca-ES" sz="2000" dirty="0"/>
          </a:p>
          <a:p>
            <a:pPr>
              <a:lnSpc>
                <a:spcPct val="120000"/>
              </a:lnSpc>
            </a:pPr>
            <a:r>
              <a:rPr lang="es-ES" sz="2000" b="1" dirty="0"/>
              <a:t>Robert C. Martin</a:t>
            </a:r>
            <a:r>
              <a:rPr lang="es-ES" sz="2000" dirty="0"/>
              <a:t>, UML para programadores Java. </a:t>
            </a:r>
            <a:r>
              <a:rPr lang="es-ES" sz="2000" dirty="0" err="1"/>
              <a:t>Addison-Wesley</a:t>
            </a:r>
            <a:r>
              <a:rPr lang="es-ES" sz="2000" dirty="0"/>
              <a:t>, 2004</a:t>
            </a:r>
          </a:p>
          <a:p>
            <a:pPr>
              <a:lnSpc>
                <a:spcPct val="120000"/>
              </a:lnSpc>
              <a:buNone/>
            </a:pPr>
            <a:endParaRPr lang="ca-ES" sz="2000" u="sng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DSIC-UPV                                       </a:t>
            </a:r>
            <a:endParaRPr lang="es-E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s-ES"/>
              <a:t>Software Engineering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F14-EBB6-4D67-844D-3D94093EC837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967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s-ES" dirty="0"/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000" b="1" dirty="0" err="1"/>
              <a:t>Sommerville</a:t>
            </a:r>
            <a:r>
              <a:rPr lang="es-ES" sz="2000" b="1" dirty="0"/>
              <a:t>, I. </a:t>
            </a:r>
            <a:r>
              <a:rPr lang="es-ES" sz="2000" dirty="0"/>
              <a:t>Ingeniería del Software. (8ª ed.). </a:t>
            </a:r>
            <a:r>
              <a:rPr lang="es-ES" sz="2000" dirty="0" err="1"/>
              <a:t>Addison-Wesley</a:t>
            </a:r>
            <a:r>
              <a:rPr lang="es-ES" sz="2000" dirty="0"/>
              <a:t>, 2008. </a:t>
            </a:r>
          </a:p>
          <a:p>
            <a:endParaRPr lang="es-ES" sz="2000" dirty="0"/>
          </a:p>
          <a:p>
            <a:r>
              <a:rPr lang="es-ES" sz="2000" b="1" dirty="0" err="1"/>
              <a:t>Pressman</a:t>
            </a:r>
            <a:r>
              <a:rPr lang="es-ES" sz="2000" b="1" dirty="0"/>
              <a:t>, R</a:t>
            </a:r>
            <a:r>
              <a:rPr lang="es-ES" sz="2000" dirty="0"/>
              <a:t>., Ingeniería del Software. Un enfoque práctico (6ª ed.). McGraw-Hill, 2005.</a:t>
            </a:r>
          </a:p>
          <a:p>
            <a:endParaRPr lang="es-ES" sz="2000" dirty="0"/>
          </a:p>
          <a:p>
            <a:r>
              <a:rPr lang="es-ES" sz="2000" b="1" dirty="0" err="1"/>
              <a:t>Weitzenfeld</a:t>
            </a:r>
            <a:r>
              <a:rPr lang="es-ES" sz="2000" b="1" dirty="0"/>
              <a:t>, A., </a:t>
            </a:r>
            <a:r>
              <a:rPr lang="es-ES" sz="2000" dirty="0"/>
              <a:t>Ingeniería del Software OO con UML. Java e Internet. </a:t>
            </a:r>
            <a:r>
              <a:rPr lang="es-ES" sz="2000" dirty="0" err="1"/>
              <a:t>Thomson</a:t>
            </a:r>
            <a:r>
              <a:rPr lang="es-ES" sz="2000" dirty="0"/>
              <a:t>, 2005</a:t>
            </a:r>
          </a:p>
          <a:p>
            <a:endParaRPr lang="es-ES" sz="2000" dirty="0"/>
          </a:p>
          <a:p>
            <a:pPr>
              <a:lnSpc>
                <a:spcPct val="120000"/>
              </a:lnSpc>
            </a:pPr>
            <a:r>
              <a:rPr lang="ca-ES" sz="2000" b="1" dirty="0" err="1"/>
              <a:t>Budd</a:t>
            </a:r>
            <a:r>
              <a:rPr lang="ca-ES" sz="2000" b="1" dirty="0"/>
              <a:t> ,T.</a:t>
            </a:r>
            <a:r>
              <a:rPr lang="ca-ES" sz="2000" dirty="0"/>
              <a:t>, </a:t>
            </a:r>
            <a:r>
              <a:rPr lang="ca-ES" sz="2000" i="1" dirty="0" err="1"/>
              <a:t>Introducción</a:t>
            </a:r>
            <a:r>
              <a:rPr lang="ca-ES" sz="2000" i="1" dirty="0"/>
              <a:t> a la </a:t>
            </a:r>
            <a:r>
              <a:rPr lang="ca-ES" sz="2000" i="1" dirty="0" err="1"/>
              <a:t>Programación</a:t>
            </a:r>
            <a:r>
              <a:rPr lang="ca-ES" sz="2000" i="1" dirty="0"/>
              <a:t> Orientada a </a:t>
            </a:r>
            <a:r>
              <a:rPr lang="ca-ES" sz="2000" i="1" dirty="0" err="1"/>
              <a:t>Objetos</a:t>
            </a:r>
            <a:r>
              <a:rPr lang="ca-ES" sz="2000" i="1" dirty="0"/>
              <a:t>,</a:t>
            </a:r>
            <a:r>
              <a:rPr lang="ca-ES" sz="2000" dirty="0"/>
              <a:t> </a:t>
            </a:r>
            <a:r>
              <a:rPr lang="ca-ES" sz="2000" dirty="0" err="1"/>
              <a:t>Addison-Wesley</a:t>
            </a:r>
            <a:r>
              <a:rPr lang="ca-ES" sz="2000" dirty="0"/>
              <a:t> Iberoamericana 1994.</a:t>
            </a:r>
          </a:p>
          <a:p>
            <a:pPr>
              <a:lnSpc>
                <a:spcPct val="120000"/>
              </a:lnSpc>
            </a:pPr>
            <a:endParaRPr lang="ca-ES" sz="2000" dirty="0"/>
          </a:p>
          <a:p>
            <a:pPr>
              <a:lnSpc>
                <a:spcPct val="120000"/>
              </a:lnSpc>
            </a:pPr>
            <a:r>
              <a:rPr lang="es-ES" sz="2000" b="1" dirty="0" err="1"/>
              <a:t>Booch</a:t>
            </a:r>
            <a:r>
              <a:rPr lang="es-ES" sz="2000" b="1" dirty="0"/>
              <a:t>, G</a:t>
            </a:r>
            <a:r>
              <a:rPr lang="es-ES" sz="2000" dirty="0"/>
              <a:t>.</a:t>
            </a:r>
            <a:r>
              <a:rPr lang="es-ES_tradnl" sz="2000" dirty="0"/>
              <a:t> et al.</a:t>
            </a:r>
            <a:r>
              <a:rPr lang="es-ES" sz="2000" dirty="0"/>
              <a:t>, </a:t>
            </a:r>
            <a:r>
              <a:rPr lang="es-ES" sz="2000" i="1" dirty="0"/>
              <a:t>El Lenguaje Unificado de Modelado. UML 2.0</a:t>
            </a:r>
            <a:r>
              <a:rPr lang="es-ES" sz="2000" dirty="0"/>
              <a:t>. 2ª Edición. </a:t>
            </a:r>
            <a:r>
              <a:rPr lang="en-US" sz="2000" dirty="0"/>
              <a:t>Addison-Wesley, 2006.</a:t>
            </a:r>
          </a:p>
          <a:p>
            <a:pPr>
              <a:lnSpc>
                <a:spcPct val="120000"/>
              </a:lnSpc>
            </a:pPr>
            <a:endParaRPr lang="ca-ES" sz="2000" dirty="0"/>
          </a:p>
          <a:p>
            <a:pPr>
              <a:lnSpc>
                <a:spcPct val="120000"/>
              </a:lnSpc>
            </a:pPr>
            <a:r>
              <a:rPr lang="es-ES" sz="2000" b="1" dirty="0" err="1"/>
              <a:t>Rumbaugh</a:t>
            </a:r>
            <a:r>
              <a:rPr lang="es-ES" sz="2000" b="1" dirty="0"/>
              <a:t>, J</a:t>
            </a:r>
            <a:r>
              <a:rPr lang="es-ES" sz="2000" dirty="0"/>
              <a:t>.</a:t>
            </a:r>
            <a:r>
              <a:rPr lang="es-ES_tradnl" sz="2000" dirty="0"/>
              <a:t> et al.</a:t>
            </a:r>
            <a:r>
              <a:rPr lang="es-ES" sz="2000" dirty="0"/>
              <a:t>,</a:t>
            </a:r>
            <a:r>
              <a:rPr lang="es-ES_tradnl" sz="2000" dirty="0"/>
              <a:t> </a:t>
            </a:r>
            <a:r>
              <a:rPr lang="es-ES" sz="2000" i="1" dirty="0"/>
              <a:t>UML. El Lenguaje Unificado de Modelado. Manual de Referencia</a:t>
            </a:r>
            <a:r>
              <a:rPr lang="es-ES" sz="2000" dirty="0"/>
              <a:t>. </a:t>
            </a:r>
            <a:r>
              <a:rPr lang="en-US" sz="2000" dirty="0"/>
              <a:t>Addison-Wesley, 2000.</a:t>
            </a:r>
            <a:endParaRPr lang="es-ES" sz="2000" dirty="0"/>
          </a:p>
          <a:p>
            <a:pPr>
              <a:lnSpc>
                <a:spcPct val="120000"/>
              </a:lnSpc>
            </a:pPr>
            <a:endParaRPr lang="ca-ES" sz="2000" u="sng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DSIC-UPV                                       </a:t>
            </a:r>
            <a:endParaRPr lang="es-E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s-ES">
                <a:solidFill>
                  <a:schemeClr val="bg1"/>
                </a:solidFill>
              </a:rPr>
              <a:t>Software Engineering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F14-EBB6-4D67-844D-3D94093EC837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967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ISW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Study methods, techniques and current tools for high quality software development. </a:t>
            </a:r>
          </a:p>
          <a:p>
            <a:pPr lvl="1"/>
            <a:r>
              <a:rPr lang="en-US" dirty="0"/>
              <a:t>Object oriented paradigm during the complete lifecycle.</a:t>
            </a:r>
          </a:p>
          <a:p>
            <a:pPr lvl="4"/>
            <a:r>
              <a:rPr lang="en-US" sz="2600" dirty="0"/>
              <a:t>Modeling</a:t>
            </a:r>
          </a:p>
          <a:p>
            <a:pPr lvl="4"/>
            <a:r>
              <a:rPr lang="en-US" sz="2600" dirty="0"/>
              <a:t>Design</a:t>
            </a:r>
          </a:p>
          <a:p>
            <a:pPr lvl="4"/>
            <a:r>
              <a:rPr lang="en-US" sz="2600" dirty="0"/>
              <a:t>Implementation</a:t>
            </a:r>
          </a:p>
          <a:p>
            <a:pPr lvl="4"/>
            <a:r>
              <a:rPr lang="en-US" sz="2600" dirty="0"/>
              <a:t>Testing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Development of software projects</a:t>
            </a:r>
          </a:p>
          <a:p>
            <a:endParaRPr lang="en-US" sz="2200" dirty="0"/>
          </a:p>
          <a:p>
            <a:r>
              <a:rPr lang="en-US" dirty="0"/>
              <a:t>Field “Software Engineering”</a:t>
            </a:r>
          </a:p>
          <a:p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DSIC-UPV                                       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Software Engineering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F14-EBB6-4D67-844D-3D94093EC83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5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Lecturing Effort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628800"/>
            <a:ext cx="7661275" cy="2291705"/>
          </a:xfrm>
        </p:spPr>
        <p:txBody>
          <a:bodyPr>
            <a:normAutofit fontScale="92500"/>
          </a:bodyPr>
          <a:lstStyle/>
          <a:p>
            <a:pPr marL="457200" indent="-457200" eaLnBrk="0" hangingPunct="0">
              <a:spcAft>
                <a:spcPct val="30000"/>
              </a:spcAft>
              <a:buNone/>
            </a:pPr>
            <a:r>
              <a:rPr lang="en-US" sz="3000" dirty="0"/>
              <a:t>6  Credits</a:t>
            </a:r>
          </a:p>
          <a:p>
            <a:pPr marL="1303338" lvl="2" indent="-457200"/>
            <a:r>
              <a:rPr lang="en-US" sz="2800" dirty="0"/>
              <a:t>Theory: 4.5        </a:t>
            </a:r>
          </a:p>
          <a:p>
            <a:pPr marL="1303338" lvl="2" indent="-457200">
              <a:buNone/>
            </a:pPr>
            <a:r>
              <a:rPr lang="en-US" sz="2800" dirty="0"/>
              <a:t>	Theoretical contents: 1.5  &amp;    Seminars: 3</a:t>
            </a:r>
          </a:p>
          <a:p>
            <a:pPr marL="1303338" lvl="2" indent="-457200"/>
            <a:r>
              <a:rPr lang="en-US" sz="2800" dirty="0"/>
              <a:t>Lab Sessions: 1.5</a:t>
            </a:r>
          </a:p>
          <a:p>
            <a:pPr marL="457200" indent="-457200"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 Engineering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DSIC-UPV                                       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F14-EBB6-4D67-844D-3D94093EC83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043608" y="4365104"/>
            <a:ext cx="7661275" cy="2492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457200" marR="0" lvl="0" indent="-4572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30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anose="02040503050406030204" pitchFamily="18" charset="0"/>
              </a:rPr>
              <a:t>Teaching organization:</a:t>
            </a:r>
          </a:p>
          <a:p>
            <a:pPr marL="1303338" marR="0" lvl="2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anose="02040503050406030204" pitchFamily="18" charset="0"/>
              </a:rPr>
              <a:t>10 theoretical content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anose="02040503050406030204" pitchFamily="18" charset="0"/>
              </a:rPr>
              <a:t> sessions</a:t>
            </a:r>
          </a:p>
          <a:p>
            <a:pPr marL="1303338" marR="0" lvl="2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lang="en-US" sz="2800" baseline="0" dirty="0">
                <a:solidFill>
                  <a:schemeClr val="tx2"/>
                </a:solidFill>
                <a:latin typeface="Cambria" panose="02040503050406030204" pitchFamily="18" charset="0"/>
              </a:rPr>
              <a:t>20</a:t>
            </a:r>
            <a:r>
              <a:rPr lang="en-US" sz="2800" dirty="0">
                <a:solidFill>
                  <a:schemeClr val="tx2"/>
                </a:solidFill>
                <a:latin typeface="Cambria" panose="02040503050406030204" pitchFamily="18" charset="0"/>
              </a:rPr>
              <a:t> seminar sessions</a:t>
            </a:r>
          </a:p>
          <a:p>
            <a:pPr marL="1303338" marR="0" lvl="2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anose="02040503050406030204" pitchFamily="18" charset="0"/>
              </a:rPr>
              <a:t>10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anose="02040503050406030204" pitchFamily="18" charset="0"/>
              </a:rPr>
              <a:t> lab sessions</a:t>
            </a:r>
          </a:p>
          <a:p>
            <a:pPr marL="3132138" lvl="6" indent="-457200"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</a:rPr>
              <a:t>			</a:t>
            </a:r>
            <a:r>
              <a:rPr kumimoji="0" lang="en-US" sz="19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</a:rPr>
              <a:t>(Session duration : 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</a:rPr>
              <a:t>1h. 30 min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</a:rPr>
              <a:t>.)</a:t>
            </a:r>
          </a:p>
          <a:p>
            <a:pPr marL="1303338" marR="0" lvl="2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1185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Lecturers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DSIC-UPV                                       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Cambria" panose="02040503050406030204" pitchFamily="18" charset="0"/>
              </a:rPr>
              <a:t>Software </a:t>
            </a:r>
            <a:r>
              <a:rPr lang="es-ES" dirty="0" err="1">
                <a:solidFill>
                  <a:schemeClr val="bg1"/>
                </a:solidFill>
                <a:latin typeface="Cambria" panose="02040503050406030204" pitchFamily="18" charset="0"/>
              </a:rPr>
              <a:t>Engineering</a:t>
            </a:r>
            <a:endParaRPr lang="es-E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F14-EBB6-4D67-844D-3D94093EC837}" type="slidenum">
              <a:rPr lang="es-ES" smtClean="0"/>
              <a:pPr/>
              <a:t>4</a:t>
            </a:fld>
            <a:endParaRPr lang="es-ES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DC18319-A249-48C0-B1FC-E3A2230C7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3144"/>
              </p:ext>
            </p:extLst>
          </p:nvPr>
        </p:nvGraphicFramePr>
        <p:xfrm>
          <a:off x="683569" y="1401062"/>
          <a:ext cx="7920879" cy="53403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28191">
                  <a:extLst>
                    <a:ext uri="{9D8B030D-6E8A-4147-A177-3AD203B41FA5}">
                      <a16:colId xmlns:a16="http://schemas.microsoft.com/office/drawing/2014/main" val="3826363957"/>
                    </a:ext>
                  </a:extLst>
                </a:gridCol>
                <a:gridCol w="3384377">
                  <a:extLst>
                    <a:ext uri="{9D8B030D-6E8A-4147-A177-3AD203B41FA5}">
                      <a16:colId xmlns:a16="http://schemas.microsoft.com/office/drawing/2014/main" val="3187035696"/>
                    </a:ext>
                  </a:extLst>
                </a:gridCol>
                <a:gridCol w="2808311">
                  <a:extLst>
                    <a:ext uri="{9D8B030D-6E8A-4147-A177-3AD203B41FA5}">
                      <a16:colId xmlns:a16="http://schemas.microsoft.com/office/drawing/2014/main" val="106214704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s-ES" sz="18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Group</a:t>
                      </a:r>
                      <a:endParaRPr lang="es-ES" sz="18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Lecturers</a:t>
                      </a:r>
                      <a:endParaRPr lang="es-ES" sz="18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e-mail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933383"/>
                  </a:ext>
                </a:extLst>
              </a:tr>
              <a:tr h="493086">
                <a:tc>
                  <a:txBody>
                    <a:bodyPr/>
                    <a:lstStyle/>
                    <a:p>
                      <a:r>
                        <a:rPr lang="es-ES" sz="13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3A</a:t>
                      </a:r>
                      <a:r>
                        <a:rPr lang="es-ES" sz="13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3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Valencià</a:t>
                      </a:r>
                      <a:r>
                        <a:rPr lang="es-ES" sz="13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1792288" algn="l"/>
                        </a:tabLst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Mari Carmen </a:t>
                      </a:r>
                      <a:r>
                        <a:rPr lang="es-ES" sz="1300" kern="120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Penadés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>
                        <a:tabLst>
                          <a:tab pos="1792288" algn="l"/>
                        </a:tabLst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Mari Carmen </a:t>
                      </a:r>
                      <a:r>
                        <a:rPr lang="es-ES" sz="1300" kern="120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Penadés</a:t>
                      </a: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s-ES" sz="1300" kern="1200" dirty="0">
                          <a:solidFill>
                            <a:srgbClr val="D2533C">
                              <a:lumMod val="50000"/>
                            </a:srgbClr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(L1-A y L2-A)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3"/>
                        </a:rPr>
                        <a:t>mpenades@dsic.upv.es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3"/>
                        </a:rPr>
                        <a:t>mpenades@dsic.upv.es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816911"/>
                  </a:ext>
                </a:extLst>
              </a:tr>
              <a:tr h="493086">
                <a:tc>
                  <a:txBody>
                    <a:bodyPr/>
                    <a:lstStyle/>
                    <a:p>
                      <a:r>
                        <a:rPr lang="es-ES" sz="13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3B</a:t>
                      </a:r>
                      <a:r>
                        <a:rPr lang="es-ES" sz="13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3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Spanish</a:t>
                      </a:r>
                      <a:r>
                        <a:rPr lang="es-ES" sz="13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1792288" algn="l"/>
                        </a:tabLst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Eliseo Marzal</a:t>
                      </a:r>
                    </a:p>
                    <a:p>
                      <a:pPr>
                        <a:tabLst>
                          <a:tab pos="1792288" algn="l"/>
                        </a:tabLst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José A. </a:t>
                      </a:r>
                      <a:r>
                        <a:rPr lang="es-ES" sz="1300" kern="120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Carsí</a:t>
                      </a: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	</a:t>
                      </a:r>
                      <a:r>
                        <a:rPr lang="es-ES" sz="1300" kern="1200" dirty="0">
                          <a:solidFill>
                            <a:srgbClr val="D2533C">
                              <a:lumMod val="50000"/>
                            </a:srgbClr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(L1-B)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2288" algn="l"/>
                        </a:tabLst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Soledad Valero	</a:t>
                      </a:r>
                      <a:r>
                        <a:rPr lang="es-ES" sz="1300" kern="1200" dirty="0">
                          <a:solidFill>
                            <a:srgbClr val="D2533C">
                              <a:lumMod val="50000"/>
                            </a:srgbClr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(L2-B)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3"/>
                        </a:rPr>
                        <a:t>emarzal@dsic.upv.es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4"/>
                        </a:rPr>
                        <a:t>pcarsi@dsic.upv.es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5"/>
                        </a:rPr>
                        <a:t>svalero@dsic.upv.es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39453"/>
                  </a:ext>
                </a:extLst>
              </a:tr>
              <a:tr h="493086">
                <a:tc>
                  <a:txBody>
                    <a:bodyPr/>
                    <a:lstStyle/>
                    <a:p>
                      <a:r>
                        <a:rPr lang="es-ES" sz="13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3C</a:t>
                      </a:r>
                      <a:r>
                        <a:rPr lang="es-ES" sz="13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3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Spanish</a:t>
                      </a:r>
                      <a:r>
                        <a:rPr lang="es-ES" sz="13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1792288" algn="l"/>
                        </a:tabLst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Vicente </a:t>
                      </a:r>
                      <a:r>
                        <a:rPr lang="es-ES" sz="1300" kern="120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Pelechano</a:t>
                      </a: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y Joan </a:t>
                      </a:r>
                      <a:r>
                        <a:rPr lang="es-ES" sz="1300" kern="120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Fons</a:t>
                      </a: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defTabSz="896938">
                        <a:tabLst>
                          <a:tab pos="1792288" algn="l"/>
                        </a:tabLst>
                      </a:pP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defTabSz="896938">
                        <a:tabLst>
                          <a:tab pos="1792288" algn="l"/>
                        </a:tabLst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José A. </a:t>
                      </a:r>
                      <a:r>
                        <a:rPr lang="es-ES" sz="1300" kern="120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Carsí</a:t>
                      </a: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	</a:t>
                      </a:r>
                      <a:r>
                        <a:rPr lang="es-ES" sz="1300" kern="1200" dirty="0">
                          <a:solidFill>
                            <a:srgbClr val="D2533C">
                              <a:lumMod val="50000"/>
                            </a:srgbClr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(L1-C</a:t>
                      </a:r>
                      <a:r>
                        <a:rPr lang="es-ES" sz="1300" kern="1200" baseline="0" dirty="0">
                          <a:solidFill>
                            <a:srgbClr val="D2533C">
                              <a:lumMod val="50000"/>
                            </a:srgbClr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y</a:t>
                      </a:r>
                      <a:r>
                        <a:rPr lang="es-ES" sz="1300" kern="1200" dirty="0">
                          <a:solidFill>
                            <a:srgbClr val="D2533C">
                              <a:lumMod val="50000"/>
                            </a:srgbClr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L2-C)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6"/>
                        </a:rPr>
                        <a:t>pele@dsic.upv.es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6"/>
                        </a:rPr>
                        <a:t>jjfons@dsic.upv.es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4"/>
                        </a:rPr>
                        <a:t>pcarsi@dsic.upv.es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57854"/>
                  </a:ext>
                </a:extLst>
              </a:tr>
              <a:tr h="493086">
                <a:tc>
                  <a:txBody>
                    <a:bodyPr/>
                    <a:lstStyle/>
                    <a:p>
                      <a:r>
                        <a:rPr lang="es-ES" sz="13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3D</a:t>
                      </a:r>
                      <a:r>
                        <a:rPr lang="es-ES" sz="13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3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Spanish</a:t>
                      </a:r>
                      <a:r>
                        <a:rPr lang="es-ES" sz="13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1792288" algn="l"/>
                        </a:tabLst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Soledad Valero</a:t>
                      </a:r>
                    </a:p>
                    <a:p>
                      <a:pPr>
                        <a:tabLst>
                          <a:tab pos="1792288" algn="l"/>
                        </a:tabLst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Soledad Valero	</a:t>
                      </a:r>
                      <a:r>
                        <a:rPr lang="es-ES" sz="1300" kern="1200" dirty="0">
                          <a:solidFill>
                            <a:srgbClr val="D2533C">
                              <a:lumMod val="50000"/>
                            </a:srgbClr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(L1-D)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2288" algn="l"/>
                        </a:tabLst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Juan Sánchez	</a:t>
                      </a:r>
                      <a:r>
                        <a:rPr lang="es-ES" sz="1300" kern="1200" dirty="0">
                          <a:solidFill>
                            <a:srgbClr val="D2533C">
                              <a:lumMod val="50000"/>
                            </a:srgbClr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(L2-D)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5"/>
                        </a:rPr>
                        <a:t>svalero@dsic.upv.es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5"/>
                        </a:rPr>
                        <a:t>svalero@dsic.upv.es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7"/>
                        </a:rPr>
                        <a:t>jsanchez@dsic.upv.es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26104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r>
                        <a:rPr lang="es-ES" sz="13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3E</a:t>
                      </a:r>
                      <a:r>
                        <a:rPr lang="es-ES" sz="13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(English)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1792288" algn="l"/>
                        </a:tabLst>
                      </a:pPr>
                      <a:r>
                        <a:rPr lang="es-ES" sz="1300" b="1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Javier Jaén</a:t>
                      </a: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&amp; Santiago</a:t>
                      </a:r>
                      <a:r>
                        <a:rPr lang="es-ES" sz="1300" kern="1200" baseline="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Escobar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2288" algn="l"/>
                        </a:tabLst>
                        <a:defRPr/>
                      </a:pP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2288" algn="l"/>
                        </a:tabLst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Soledad Valero 	</a:t>
                      </a:r>
                      <a:r>
                        <a:rPr lang="es-ES" sz="1300" kern="1200" dirty="0">
                          <a:solidFill>
                            <a:srgbClr val="D2533C">
                              <a:lumMod val="50000"/>
                            </a:srgbClr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(L1-E)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8"/>
                        </a:rPr>
                        <a:t>fjaen@dsic.upv.es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5"/>
                        </a:rPr>
                        <a:t>sescobar@dsic.upv.es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5"/>
                        </a:rPr>
                        <a:t>svalero@dsic.upv.es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69055"/>
                  </a:ext>
                </a:extLst>
              </a:tr>
              <a:tr h="493086">
                <a:tc>
                  <a:txBody>
                    <a:bodyPr/>
                    <a:lstStyle/>
                    <a:p>
                      <a:r>
                        <a:rPr lang="es-ES" sz="13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3F</a:t>
                      </a:r>
                      <a:r>
                        <a:rPr lang="es-ES" sz="13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3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Spanish</a:t>
                      </a:r>
                      <a:r>
                        <a:rPr lang="es-ES" sz="13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1792288" algn="l"/>
                        </a:tabLst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Santiago Escobar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19350" algn="l"/>
                        </a:tabLst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José A. </a:t>
                      </a:r>
                      <a:r>
                        <a:rPr lang="es-ES" sz="1300" kern="120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Carsí</a:t>
                      </a: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es-ES" sz="1300" kern="1200" dirty="0">
                          <a:solidFill>
                            <a:srgbClr val="D2533C">
                              <a:lumMod val="50000"/>
                            </a:srgbClr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(L1-F y L2-F)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9"/>
                        </a:rPr>
                        <a:t>sescobar@dsic.upv.es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4"/>
                        </a:rPr>
                        <a:t>pcarsi@dsic.upv.es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72342"/>
                  </a:ext>
                </a:extLst>
              </a:tr>
              <a:tr h="493086">
                <a:tc>
                  <a:txBody>
                    <a:bodyPr/>
                    <a:lstStyle/>
                    <a:p>
                      <a:r>
                        <a:rPr lang="es-ES" sz="13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3G</a:t>
                      </a:r>
                      <a:r>
                        <a:rPr lang="es-ES" sz="13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3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Spanish</a:t>
                      </a:r>
                      <a:r>
                        <a:rPr lang="es-ES" sz="13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1792288" algn="l"/>
                        </a:tabLst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Antonio Garrido </a:t>
                      </a:r>
                    </a:p>
                    <a:p>
                      <a:pPr>
                        <a:tabLst>
                          <a:tab pos="1792288" algn="l"/>
                        </a:tabLst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Juan Sánchez</a:t>
                      </a:r>
                      <a:r>
                        <a:rPr lang="es-ES" sz="1300" kern="1200" baseline="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s-ES" sz="1300" kern="1200" dirty="0">
                          <a:solidFill>
                            <a:srgbClr val="D2533C">
                              <a:lumMod val="50000"/>
                            </a:srgbClr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(L1-G)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2288" algn="l"/>
                        </a:tabLst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José A. </a:t>
                      </a:r>
                      <a:r>
                        <a:rPr lang="es-ES" sz="1300" kern="120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Carsí</a:t>
                      </a: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300" kern="1200" dirty="0">
                          <a:solidFill>
                            <a:srgbClr val="D2533C">
                              <a:lumMod val="50000"/>
                            </a:srgbClr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	(L2-G)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10"/>
                        </a:rPr>
                        <a:t>agarridot@dsic.upv.es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5"/>
                        </a:rPr>
                        <a:t>jsanchez@dsic.upv.es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7"/>
                        </a:rPr>
                        <a:t>pcarsi@dsic.upv.es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789653"/>
                  </a:ext>
                </a:extLst>
              </a:tr>
              <a:tr h="493086">
                <a:tc>
                  <a:txBody>
                    <a:bodyPr/>
                    <a:lstStyle/>
                    <a:p>
                      <a:r>
                        <a:rPr lang="es-ES" sz="13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3GIA</a:t>
                      </a:r>
                      <a:r>
                        <a:rPr lang="es-ES" sz="13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300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3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Spanish</a:t>
                      </a:r>
                      <a:r>
                        <a:rPr lang="es-ES" sz="1300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s-ES" sz="13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1792288" algn="l"/>
                        </a:tabLst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Antonio Molina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2288" algn="l"/>
                        </a:tabLst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Antonio Molina                </a:t>
                      </a:r>
                      <a:r>
                        <a:rPr lang="es-ES" sz="1300" kern="1200" dirty="0">
                          <a:solidFill>
                            <a:srgbClr val="D2533C">
                              <a:lumMod val="50000"/>
                            </a:srgbClr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(L1-GIA y L2-GIA)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11"/>
                        </a:rPr>
                        <a:t>amolina@dsic.upv.es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hlinkClick r:id="rId11"/>
                        </a:rPr>
                        <a:t>amolina@dsic.upv.es</a:t>
                      </a:r>
                      <a:endParaRPr lang="es-ES" sz="1300" kern="12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2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68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>
          <a:xfrm>
            <a:off x="627526" y="188640"/>
            <a:ext cx="7354887" cy="1171575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br>
              <a:rPr lang="en-US" sz="1100" dirty="0"/>
            </a:br>
            <a:endParaRPr lang="en-US" sz="1100" dirty="0"/>
          </a:p>
        </p:txBody>
      </p:sp>
      <p:sp>
        <p:nvSpPr>
          <p:cNvPr id="2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 Engineering</a:t>
            </a:r>
          </a:p>
        </p:txBody>
      </p:sp>
      <p:sp>
        <p:nvSpPr>
          <p:cNvPr id="29" name="2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DSIC-UPV                                       </a:t>
            </a:r>
          </a:p>
        </p:txBody>
      </p:sp>
      <p:sp>
        <p:nvSpPr>
          <p:cNvPr id="30" name="2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F14-EBB6-4D67-844D-3D94093EC837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29106"/>
              </p:ext>
            </p:extLst>
          </p:nvPr>
        </p:nvGraphicFramePr>
        <p:xfrm>
          <a:off x="2103125" y="1110042"/>
          <a:ext cx="6694366" cy="5680163"/>
        </p:xfrm>
        <a:graphic>
          <a:graphicData uri="http://schemas.openxmlformats.org/drawingml/2006/table">
            <a:tbl>
              <a:tblPr/>
              <a:tblGrid>
                <a:gridCol w="349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5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spc="-100" baseline="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j-ea"/>
                          <a:cs typeface="+mj-cs"/>
                        </a:rPr>
                        <a:t>Chapters</a:t>
                      </a:r>
                      <a:endParaRPr lang="es-ES" sz="2000" kern="1200" spc="-100" baseline="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j-ea"/>
                        <a:cs typeface="+mj-cs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kern="1200" spc="-100" baseline="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j-ea"/>
                          <a:cs typeface="+mj-cs"/>
                        </a:rPr>
                        <a:t>Seminars</a:t>
                      </a:r>
                      <a:endParaRPr lang="es-ES" sz="2000" kern="1200" spc="-100" baseline="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j-ea"/>
                        <a:cs typeface="+mj-cs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C1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Introduction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to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Software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Engineering</a:t>
                      </a:r>
                      <a:endParaRPr lang="es-ES" sz="18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7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C2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The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Software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Process</a:t>
                      </a:r>
                      <a:endParaRPr lang="es-ES" sz="18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SeC2_1.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Problems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C1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&amp; C2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SeC2_2.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SW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Projects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Management (Azure DevOps)</a:t>
                      </a:r>
                      <a:endParaRPr lang="es-ES" sz="1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C3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Software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Architecture</a:t>
                      </a:r>
                      <a:endParaRPr lang="es-ES" sz="18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SeC3_1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3-Layered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Architecture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Case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Study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Visual Studio +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AzureDevOps</a:t>
                      </a:r>
                      <a:endParaRPr lang="es-E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C4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OO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Modeling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with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UML</a:t>
                      </a:r>
                      <a:endParaRPr lang="es-ES" sz="18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SetC4_1,</a:t>
                      </a:r>
                      <a:r>
                        <a:rPr lang="es-ES" sz="1200" b="1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SeC4_2</a:t>
                      </a:r>
                      <a:r>
                        <a:rPr lang="es-ES" sz="16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SeC4_3, SeC4_4.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Class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Diagrams</a:t>
                      </a:r>
                      <a:endParaRPr lang="es-E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SeC4_5, SeC4_6.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Use case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Diagrams</a:t>
                      </a:r>
                      <a:endParaRPr lang="es-E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C5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Business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Logic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Design</a:t>
                      </a:r>
                      <a:endParaRPr lang="es-ES" sz="18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SeC5_1.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Object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design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from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Class</a:t>
                      </a:r>
                      <a:r>
                        <a:rPr lang="es-ES" sz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diagrams</a:t>
                      </a:r>
                      <a:r>
                        <a:rPr kumimoji="0" lang="es-E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&amp; </a:t>
                      </a:r>
                      <a:r>
                        <a:rPr kumimoji="0" lang="es-E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Code</a:t>
                      </a: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kumimoji="0" lang="es-E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Generation</a:t>
                      </a:r>
                      <a:endParaRPr kumimoji="0" lang="es-E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CASE 1: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Class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diagrams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&amp;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Design</a:t>
                      </a:r>
                      <a:endParaRPr lang="es-ES" sz="1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C6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Persistence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Design</a:t>
                      </a:r>
                      <a:endParaRPr lang="en-US" sz="1800" b="1" noProof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SeC6_1.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Repository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Pattern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+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UnitofWork</a:t>
                      </a:r>
                      <a:endParaRPr lang="es-ES" sz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SeC6_2. </a:t>
                      </a:r>
                      <a:r>
                        <a:rPr kumimoji="0" lang="es-E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Persitence</a:t>
                      </a: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Storage. </a:t>
                      </a:r>
                      <a:r>
                        <a:rPr kumimoji="0" lang="es-E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DAL+LinQ</a:t>
                      </a:r>
                      <a:endParaRPr kumimoji="0" lang="es-E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C7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User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Interface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Design</a:t>
                      </a:r>
                      <a:endParaRPr lang="es-ES" sz="18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SeC7.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Controller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Pattern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GUI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Examples</a:t>
                      </a:r>
                      <a:endParaRPr lang="es-E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C8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Implementation</a:t>
                      </a:r>
                      <a:endParaRPr lang="es-ES" sz="18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SeC8_1, SeC8_2.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Design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Implementation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Dynamic and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static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Binding</a:t>
                      </a:r>
                      <a:endParaRPr lang="es-E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43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C9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s-ES" sz="1400" b="1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Testing</a:t>
                      </a:r>
                      <a:endParaRPr lang="es-ES" sz="18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SeC9_1,</a:t>
                      </a:r>
                      <a:r>
                        <a:rPr lang="es-ES" sz="1200" b="1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SeC9_2.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Testing</a:t>
                      </a: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CASE 2: Use Case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Diagrams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&amp; </a:t>
                      </a:r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Testing</a:t>
                      </a:r>
                      <a:endParaRPr lang="es-ES" sz="1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143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8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SeCaseStudy</a:t>
                      </a: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s-ES" sz="1200" b="1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Video </a:t>
                      </a:r>
                      <a:r>
                        <a:rPr lang="es-ES" sz="12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presentation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about</a:t>
                      </a:r>
                      <a:r>
                        <a:rPr lang="es-ES" sz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case </a:t>
                      </a:r>
                      <a:r>
                        <a:rPr lang="es-ES" sz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study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(Co-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evaluation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550734" y="1628800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UD. 1 - Foundations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50734" y="278438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UD.3- OO Modeling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67891" y="2366149"/>
            <a:ext cx="1396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UD.2- Architecture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50734" y="371703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UD.4- Design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54185" y="4725144"/>
            <a:ext cx="16257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UD.5-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9873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>
          <a:xfrm>
            <a:off x="627526" y="332656"/>
            <a:ext cx="7354887" cy="1171575"/>
          </a:xfrm>
        </p:spPr>
        <p:txBody>
          <a:bodyPr>
            <a:normAutofit/>
          </a:bodyPr>
          <a:lstStyle/>
          <a:p>
            <a:r>
              <a:rPr lang="en-US"/>
              <a:t>Lab Assignments</a:t>
            </a:r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br>
              <a:rPr lang="en-US" sz="1100" dirty="0"/>
            </a:br>
            <a:endParaRPr lang="en-US" sz="1100" dirty="0"/>
          </a:p>
        </p:txBody>
      </p:sp>
      <p:sp>
        <p:nvSpPr>
          <p:cNvPr id="2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 Engineering</a:t>
            </a:r>
          </a:p>
        </p:txBody>
      </p:sp>
      <p:sp>
        <p:nvSpPr>
          <p:cNvPr id="29" name="2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DSIC-UPV                                       </a:t>
            </a:r>
          </a:p>
        </p:txBody>
      </p:sp>
      <p:sp>
        <p:nvSpPr>
          <p:cNvPr id="30" name="2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F14-EBB6-4D67-844D-3D94093EC837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14773"/>
              </p:ext>
            </p:extLst>
          </p:nvPr>
        </p:nvGraphicFramePr>
        <p:xfrm>
          <a:off x="755576" y="2348880"/>
          <a:ext cx="4533504" cy="4052233"/>
        </p:xfrm>
        <a:graphic>
          <a:graphicData uri="http://schemas.openxmlformats.org/drawingml/2006/table">
            <a:tbl>
              <a:tblPr/>
              <a:tblGrid>
                <a:gridCol w="453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spc="-100" baseline="0" noProof="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j-ea"/>
                          <a:cs typeface="+mj-cs"/>
                        </a:rPr>
                        <a:t>Lab Sessions</a:t>
                      </a: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Lab</a:t>
                      </a:r>
                      <a:r>
                        <a:rPr lang="en-US" sz="1200" b="1" baseline="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="1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Development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Environment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and Project</a:t>
                      </a:r>
                      <a:r>
                        <a:rPr lang="es-ES" sz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Management</a:t>
                      </a:r>
                      <a:endParaRPr lang="es-ES" sz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Lab</a:t>
                      </a:r>
                      <a:r>
                        <a:rPr lang="en-US" sz="1200" b="1" baseline="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2</a:t>
                      </a: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1200" baseline="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OO Design. Business Logic</a:t>
                      </a:r>
                      <a:r>
                        <a:rPr lang="es-ES" sz="120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s-ES" sz="1200" noProof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Classes</a:t>
                      </a:r>
                      <a:r>
                        <a:rPr lang="es-ES" sz="120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noProof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Design</a:t>
                      </a:r>
                      <a:r>
                        <a:rPr lang="es-ES" sz="120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)</a:t>
                      </a:r>
                      <a:endParaRPr lang="en-US" sz="1200" noProof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Lab</a:t>
                      </a:r>
                      <a:r>
                        <a:rPr lang="en-US" sz="1200" b="1" baseline="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3</a:t>
                      </a: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1200" baseline="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OO Design. Business Logic (Constructors Design)</a:t>
                      </a:r>
                      <a:endParaRPr lang="en-US" sz="1200" noProof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Lab 4</a:t>
                      </a: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1200" baseline="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OO Design. </a:t>
                      </a: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Persistence</a:t>
                      </a:r>
                      <a:r>
                        <a:rPr lang="en-US" sz="1200" baseline="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Design</a:t>
                      </a:r>
                      <a:endParaRPr lang="en-US" sz="1200" noProof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Lab 5</a:t>
                      </a: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Implementation Use Cases and tests. </a:t>
                      </a: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Lab 6</a:t>
                      </a: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Implementation Use Cases and tests. </a:t>
                      </a: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Lab 7</a:t>
                      </a: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Implementation Use Cases and tests. </a:t>
                      </a: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Lab 8</a:t>
                      </a: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Implementation Presentation Layer.</a:t>
                      </a:r>
                      <a:r>
                        <a:rPr lang="es-ES" sz="1200" b="1" i="1" baseline="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s-ES" sz="1200" b="1" i="1" baseline="0" dirty="0" err="1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Deliverable</a:t>
                      </a:r>
                      <a:r>
                        <a:rPr lang="es-ES" sz="1200" b="1" i="1" baseline="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- no GUI)</a:t>
                      </a:r>
                      <a:endParaRPr lang="en-US" sz="1200" noProof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8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Lab 9</a:t>
                      </a: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Implementation Presentation Layer</a:t>
                      </a: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Lab 10</a:t>
                      </a: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. Final Evaluation.</a:t>
                      </a:r>
                      <a:r>
                        <a:rPr lang="es-ES" sz="1200" b="1" i="1" baseline="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s-ES" sz="1200" b="1" i="1" baseline="0" dirty="0" err="1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Deliverable</a:t>
                      </a:r>
                      <a:r>
                        <a:rPr lang="es-ES" sz="1200" b="1" i="1" baseline="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)</a:t>
                      </a:r>
                      <a:endParaRPr lang="en-US" sz="1200" noProof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2 Marcador de contenido"/>
          <p:cNvSpPr txBox="1">
            <a:spLocks/>
          </p:cNvSpPr>
          <p:nvPr/>
        </p:nvSpPr>
        <p:spPr>
          <a:xfrm>
            <a:off x="899592" y="1628800"/>
            <a:ext cx="7661275" cy="10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30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-</a:t>
            </a:r>
            <a:r>
              <a:rPr kumimoji="0" lang="en-US" sz="30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Case Study: </a:t>
            </a:r>
            <a:r>
              <a:rPr kumimoji="0" lang="en-US" sz="3000" b="0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BikeClub</a:t>
            </a:r>
            <a:r>
              <a:rPr kumimoji="0" lang="en-US" sz="30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Management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gency FB" pitchFamily="34" charset="0"/>
              <a:ea typeface="+mn-ea"/>
              <a:cs typeface="+mn-cs"/>
            </a:endParaRP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5580112" y="2276872"/>
            <a:ext cx="3312368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Lab sessions starting: </a:t>
            </a:r>
          </a:p>
          <a:p>
            <a:r>
              <a:rPr lang="en-US" sz="2000" b="1" u="sng" dirty="0">
                <a:latin typeface="Cambria" panose="02040503050406030204" pitchFamily="18" charset="0"/>
              </a:rPr>
              <a:t>Week  23rd September</a:t>
            </a:r>
            <a:endParaRPr lang="en-US" sz="30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  <a:p>
            <a:pPr>
              <a:buFontTx/>
              <a:buChar char="-"/>
            </a:pPr>
            <a:r>
              <a:rPr lang="en-US" sz="2400" dirty="0">
                <a:latin typeface="Cambria" panose="02040503050406030204" pitchFamily="18" charset="0"/>
              </a:rPr>
              <a:t> Visual Studio/C#</a:t>
            </a:r>
          </a:p>
          <a:p>
            <a:pPr>
              <a:buFontTx/>
              <a:buChar char="-"/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buFontTx/>
              <a:buChar char="-"/>
            </a:pPr>
            <a:r>
              <a:rPr lang="en-US" sz="2400" dirty="0">
                <a:latin typeface="Cambria" panose="02040503050406030204" pitchFamily="18" charset="0"/>
              </a:rPr>
              <a:t>Work in teams: 4 members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73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Grading</a:t>
            </a:r>
            <a:endParaRPr lang="es-E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bg1"/>
                </a:solidFill>
              </a:rPr>
              <a:t>Software </a:t>
            </a:r>
            <a:r>
              <a:rPr lang="es-ES" dirty="0" err="1">
                <a:solidFill>
                  <a:schemeClr val="bg1"/>
                </a:solidFill>
              </a:rPr>
              <a:t>Engineering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DSIC-UPV                                       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F14-EBB6-4D67-844D-3D94093EC837}" type="slidenum">
              <a:rPr lang="es-ES" smtClean="0"/>
              <a:pPr/>
              <a:t>7</a:t>
            </a:fld>
            <a:endParaRPr lang="es-ES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24338"/>
              </p:ext>
            </p:extLst>
          </p:nvPr>
        </p:nvGraphicFramePr>
        <p:xfrm>
          <a:off x="1403648" y="1628800"/>
          <a:ext cx="5400600" cy="1070202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spc="-100" baseline="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j-ea"/>
                          <a:cs typeface="+mj-cs"/>
                        </a:rPr>
                        <a:t>Theory</a:t>
                      </a:r>
                      <a:endParaRPr lang="es-ES" sz="2000" b="1" kern="1200" spc="-100" baseline="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j-ea"/>
                        <a:cs typeface="+mj-cs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spc="-100" baseline="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j-ea"/>
                          <a:cs typeface="+mj-cs"/>
                        </a:rPr>
                        <a:t>Nº </a:t>
                      </a:r>
                      <a:r>
                        <a:rPr lang="es-ES" sz="2000" b="1" kern="1200" spc="-100" baseline="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j-ea"/>
                          <a:cs typeface="+mj-cs"/>
                        </a:rPr>
                        <a:t>Acts</a:t>
                      </a:r>
                      <a:endParaRPr lang="es-ES" sz="2000" b="1" kern="1200" spc="-100" baseline="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j-ea"/>
                        <a:cs typeface="+mj-cs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spc="-100" baseline="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j-ea"/>
                          <a:cs typeface="+mj-cs"/>
                        </a:rPr>
                        <a:t>Weight</a:t>
                      </a:r>
                      <a:endParaRPr lang="es-ES" sz="2000" b="1" kern="1200" spc="-100" baseline="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j-ea"/>
                        <a:cs typeface="+mj-cs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Written</a:t>
                      </a:r>
                      <a:r>
                        <a:rPr lang="es-ES" sz="1600" b="1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600" b="1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exam</a:t>
                      </a:r>
                      <a:r>
                        <a:rPr lang="es-ES" sz="1600" b="1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(open </a:t>
                      </a:r>
                      <a:r>
                        <a:rPr lang="es-ES" sz="1600" b="1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answers</a:t>
                      </a:r>
                      <a:r>
                        <a:rPr lang="es-ES" sz="1600" b="1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)</a:t>
                      </a:r>
                      <a:endParaRPr lang="es-E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40 %</a:t>
                      </a: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Cases (</a:t>
                      </a:r>
                      <a:r>
                        <a:rPr lang="es-ES" sz="16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lecture</a:t>
                      </a:r>
                      <a:r>
                        <a:rPr lang="es-ES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6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exams</a:t>
                      </a:r>
                      <a:r>
                        <a:rPr lang="es-ES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)</a:t>
                      </a:r>
                      <a:endParaRPr lang="es-E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10 %</a:t>
                      </a: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08258"/>
              </p:ext>
            </p:extLst>
          </p:nvPr>
        </p:nvGraphicFramePr>
        <p:xfrm>
          <a:off x="1475656" y="3087847"/>
          <a:ext cx="5328592" cy="1098213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spc="-100" baseline="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j-ea"/>
                          <a:cs typeface="+mj-cs"/>
                        </a:rPr>
                        <a:t>Labs</a:t>
                      </a:r>
                      <a:endParaRPr lang="es-ES" sz="2000" b="1" kern="1200" spc="-100" baseline="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j-ea"/>
                        <a:cs typeface="+mj-cs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spc="-100" baseline="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j-ea"/>
                          <a:cs typeface="+mj-cs"/>
                        </a:rPr>
                        <a:t>Nº </a:t>
                      </a:r>
                      <a:r>
                        <a:rPr lang="es-ES" sz="2000" b="1" kern="1200" spc="-100" baseline="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j-ea"/>
                          <a:cs typeface="+mj-cs"/>
                        </a:rPr>
                        <a:t>Acts</a:t>
                      </a:r>
                      <a:endParaRPr lang="es-ES" sz="2000" b="1" kern="1200" spc="-100" baseline="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j-ea"/>
                        <a:cs typeface="+mj-cs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spc="-100" baseline="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j-ea"/>
                          <a:cs typeface="+mj-cs"/>
                        </a:rPr>
                        <a:t>Weight</a:t>
                      </a:r>
                      <a:endParaRPr lang="es-ES" sz="2000" b="1" kern="1200" spc="-100" baseline="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j-ea"/>
                        <a:cs typeface="+mj-cs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Project </a:t>
                      </a:r>
                      <a:endParaRPr lang="es-E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40 %</a:t>
                      </a: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Co-</a:t>
                      </a:r>
                      <a:r>
                        <a:rPr lang="es-ES" sz="16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evaluation</a:t>
                      </a:r>
                      <a:endParaRPr lang="es-E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10 %</a:t>
                      </a: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6876256" y="3429000"/>
            <a:ext cx="17152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Lab</a:t>
            </a:r>
            <a:r>
              <a:rPr lang="es-ES" sz="140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</a:t>
            </a:r>
            <a:r>
              <a:rPr lang="es-ES" sz="1400" b="1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Session</a:t>
            </a:r>
            <a:r>
              <a:rPr lang="es-ES" sz="140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8 &amp; 10</a:t>
            </a:r>
          </a:p>
          <a:p>
            <a:r>
              <a:rPr lang="es-ES" sz="1400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weight</a:t>
            </a:r>
            <a:r>
              <a:rPr lang="es-ES" sz="1400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(30%, 10%)</a:t>
            </a:r>
          </a:p>
          <a:p>
            <a:endParaRPr lang="es-ES" sz="1400" b="1" dirty="0">
              <a:solidFill>
                <a:schemeClr val="tx2"/>
              </a:solidFill>
              <a:latin typeface="Cambria" panose="02040503050406030204" pitchFamily="18" charset="0"/>
              <a:ea typeface="Calibri"/>
              <a:cs typeface="Times New Roman"/>
            </a:endParaRPr>
          </a:p>
        </p:txBody>
      </p:sp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827584" y="4869161"/>
            <a:ext cx="7661275" cy="1512167"/>
          </a:xfrm>
        </p:spPr>
        <p:txBody>
          <a:bodyPr>
            <a:normAutofit/>
          </a:bodyPr>
          <a:lstStyle/>
          <a:p>
            <a:pPr marL="1303338" lvl="2" indent="-457200"/>
            <a:r>
              <a:rPr lang="es-ES_tradnl" u="sng" dirty="0" err="1"/>
              <a:t>Grading</a:t>
            </a:r>
            <a:r>
              <a:rPr lang="es-ES_tradnl" u="sng" dirty="0"/>
              <a:t> </a:t>
            </a:r>
            <a:r>
              <a:rPr lang="es-ES_tradnl" u="sng" dirty="0" err="1"/>
              <a:t>conditions</a:t>
            </a:r>
            <a:endParaRPr lang="es-ES_tradnl" dirty="0"/>
          </a:p>
          <a:p>
            <a:pPr marL="1760538" lvl="4" indent="-457200"/>
            <a:r>
              <a:rPr lang="es-ES" dirty="0" err="1"/>
              <a:t>Written</a:t>
            </a:r>
            <a:r>
              <a:rPr lang="es-ES" dirty="0"/>
              <a:t> </a:t>
            </a:r>
            <a:r>
              <a:rPr lang="es-ES" dirty="0" err="1"/>
              <a:t>exam</a:t>
            </a:r>
            <a:r>
              <a:rPr lang="es-ES" dirty="0"/>
              <a:t> grade &gt;= 4   (</a:t>
            </a:r>
            <a:r>
              <a:rPr lang="es-ES" dirty="0" err="1"/>
              <a:t>Possible</a:t>
            </a:r>
            <a:r>
              <a:rPr lang="es-ES" dirty="0"/>
              <a:t> </a:t>
            </a:r>
            <a:r>
              <a:rPr lang="es-ES" dirty="0" err="1"/>
              <a:t>Retake</a:t>
            </a:r>
            <a:r>
              <a:rPr lang="es-ES" dirty="0"/>
              <a:t>)</a:t>
            </a:r>
          </a:p>
          <a:p>
            <a:pPr marL="1760538" lvl="4" indent="-457200"/>
            <a:r>
              <a:rPr lang="es-ES" dirty="0"/>
              <a:t>Project </a:t>
            </a:r>
            <a:r>
              <a:rPr lang="es-ES" dirty="0" err="1"/>
              <a:t>overall</a:t>
            </a:r>
            <a:r>
              <a:rPr lang="es-ES" dirty="0"/>
              <a:t> Grade &gt;= 4 (</a:t>
            </a:r>
            <a:r>
              <a:rPr lang="es-ES" dirty="0" err="1"/>
              <a:t>Possible</a:t>
            </a:r>
            <a:r>
              <a:rPr lang="es-ES" dirty="0"/>
              <a:t> </a:t>
            </a:r>
            <a:r>
              <a:rPr lang="es-ES" dirty="0" err="1"/>
              <a:t>Retake</a:t>
            </a:r>
            <a:r>
              <a:rPr lang="es-ES" dirty="0"/>
              <a:t>)</a:t>
            </a:r>
          </a:p>
          <a:p>
            <a:pPr marL="1760538" lvl="4" indent="-457200"/>
            <a:r>
              <a:rPr lang="es-ES" dirty="0" err="1"/>
              <a:t>Overall</a:t>
            </a:r>
            <a:r>
              <a:rPr lang="es-ES" dirty="0"/>
              <a:t> Grade &gt;=5</a:t>
            </a:r>
          </a:p>
          <a:p>
            <a:pPr marL="1760538" lvl="4" indent="-457200"/>
            <a:endParaRPr lang="es-ES_tradnl" dirty="0"/>
          </a:p>
        </p:txBody>
      </p:sp>
      <p:sp>
        <p:nvSpPr>
          <p:cNvPr id="14" name="13 Flecha derecha"/>
          <p:cNvSpPr/>
          <p:nvPr/>
        </p:nvSpPr>
        <p:spPr>
          <a:xfrm>
            <a:off x="6660232" y="2132856"/>
            <a:ext cx="216024" cy="7200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539552" y="6470577"/>
            <a:ext cx="7661275" cy="4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303338" marR="0" lvl="2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/>
            </a:pPr>
            <a:r>
              <a:rPr kumimoji="0" lang="es-ES_tradnl" sz="1600" b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“</a:t>
            </a:r>
            <a:r>
              <a:rPr kumimoji="0" lang="es-ES_tradnl" sz="1600" b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Any</a:t>
            </a:r>
            <a:r>
              <a:rPr kumimoji="0" lang="es-ES_tradnl" sz="1600" b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s-ES_tradnl" sz="1600" b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detected</a:t>
            </a:r>
            <a:r>
              <a:rPr kumimoji="0" lang="es-ES_tradnl" sz="1600" b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s-ES_tradnl" sz="1600" b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copy</a:t>
            </a:r>
            <a:r>
              <a:rPr kumimoji="0" lang="es-ES_tradnl" sz="1600" b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in </a:t>
            </a:r>
            <a:r>
              <a:rPr kumimoji="0" lang="es-ES_tradnl" sz="1600" b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the</a:t>
            </a:r>
            <a:r>
              <a:rPr kumimoji="0" lang="es-ES_tradnl" sz="1600" b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s-ES_tradnl" sz="1600" b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evaluation</a:t>
            </a:r>
            <a:r>
              <a:rPr kumimoji="0" lang="es-ES_tradnl" sz="1600" b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s-ES_tradnl" sz="1600" b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acts</a:t>
            </a:r>
            <a:r>
              <a:rPr kumimoji="0" lang="es-ES_tradnl" sz="1600" b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s-ES_tradnl" sz="1600" b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will</a:t>
            </a:r>
            <a:r>
              <a:rPr kumimoji="0" lang="es-ES_tradnl" sz="1600" b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s-ES_tradnl" sz="1600" b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result</a:t>
            </a:r>
            <a:r>
              <a:rPr kumimoji="0" lang="es-ES_tradnl" sz="1600" b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in a grade</a:t>
            </a:r>
            <a:r>
              <a:rPr kumimoji="0" lang="es-ES_tradnl" sz="1600" b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s-ES_tradnl" sz="1600" b="0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value</a:t>
            </a:r>
            <a:r>
              <a:rPr kumimoji="0" lang="es-ES_tradnl" sz="1600" b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of 0”</a:t>
            </a:r>
            <a:endParaRPr kumimoji="0" lang="es-ES_tradnl" sz="1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876256" y="1484784"/>
            <a:ext cx="2160240" cy="73866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ES" sz="1050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Weight</a:t>
            </a:r>
            <a:r>
              <a:rPr lang="es-ES" sz="1050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: 20 % </a:t>
            </a:r>
            <a:r>
              <a:rPr lang="es-ES" sz="1050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each</a:t>
            </a:r>
            <a:endParaRPr lang="es-ES" sz="1050" b="1" dirty="0">
              <a:solidFill>
                <a:schemeClr val="tx2"/>
              </a:solidFill>
              <a:latin typeface="Cambria" panose="02040503050406030204" pitchFamily="18" charset="0"/>
              <a:ea typeface="Calibri"/>
              <a:cs typeface="Times New Roman"/>
            </a:endParaRPr>
          </a:p>
          <a:p>
            <a:r>
              <a:rPr lang="es-ES" sz="105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1)   </a:t>
            </a:r>
            <a:r>
              <a:rPr lang="es-ES" sz="1050" b="1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Act</a:t>
            </a:r>
            <a:r>
              <a:rPr lang="es-ES" sz="105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</a:t>
            </a:r>
            <a:r>
              <a:rPr lang="es-ES" sz="1050" b="1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Theory</a:t>
            </a:r>
            <a:r>
              <a:rPr lang="es-ES" sz="105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1 – </a:t>
            </a:r>
            <a:r>
              <a:rPr lang="es-ES" sz="1050" b="1" dirty="0">
                <a:latin typeface="Cambria" panose="02040503050406030204" pitchFamily="18" charset="0"/>
                <a:ea typeface="Calibri"/>
                <a:cs typeface="Times New Roman"/>
              </a:rPr>
              <a:t>28/10/2019</a:t>
            </a:r>
            <a:r>
              <a:rPr lang="es-ES" sz="105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</a:t>
            </a:r>
          </a:p>
          <a:p>
            <a:r>
              <a:rPr lang="es-ES" sz="105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2)  </a:t>
            </a:r>
            <a:r>
              <a:rPr lang="es-ES" sz="1050" b="1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Act</a:t>
            </a:r>
            <a:r>
              <a:rPr lang="es-ES" sz="105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</a:t>
            </a:r>
            <a:r>
              <a:rPr lang="es-ES" sz="1050" b="1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Theory</a:t>
            </a:r>
            <a:r>
              <a:rPr lang="es-ES" sz="105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2 – </a:t>
            </a:r>
            <a:r>
              <a:rPr lang="es-ES" sz="1050" b="1" dirty="0">
                <a:latin typeface="Cambria" panose="02040503050406030204" pitchFamily="18" charset="0"/>
                <a:ea typeface="Calibri"/>
                <a:cs typeface="Times New Roman"/>
              </a:rPr>
              <a:t>20/12/2019</a:t>
            </a:r>
          </a:p>
          <a:p>
            <a:r>
              <a:rPr lang="es-ES" sz="105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(</a:t>
            </a:r>
            <a:r>
              <a:rPr lang="es-ES" sz="1050" b="1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Retake</a:t>
            </a:r>
            <a:r>
              <a:rPr lang="es-ES" sz="105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) - </a:t>
            </a:r>
            <a:r>
              <a:rPr lang="es-ES" sz="1050" b="1" dirty="0">
                <a:latin typeface="Cambria" panose="02040503050406030204" pitchFamily="18" charset="0"/>
                <a:ea typeface="Calibri"/>
                <a:cs typeface="Times New Roman"/>
              </a:rPr>
              <a:t>17/01/2020 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876256" y="2545740"/>
            <a:ext cx="1626856" cy="523220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Seminars</a:t>
            </a:r>
            <a:r>
              <a:rPr lang="es-ES" sz="140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</a:t>
            </a:r>
          </a:p>
          <a:p>
            <a:r>
              <a:rPr lang="es-ES" sz="140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   </a:t>
            </a:r>
            <a:r>
              <a:rPr lang="es-ES" sz="1400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Weight</a:t>
            </a:r>
            <a:r>
              <a:rPr lang="es-ES" sz="1400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: 5% </a:t>
            </a:r>
            <a:r>
              <a:rPr lang="es-ES" sz="1400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each</a:t>
            </a:r>
            <a:endParaRPr lang="es-ES" sz="1400" dirty="0">
              <a:solidFill>
                <a:schemeClr val="tx2"/>
              </a:solidFill>
              <a:latin typeface="Cambria" panose="02040503050406030204" pitchFamily="18" charset="0"/>
              <a:ea typeface="Calibri"/>
              <a:cs typeface="Times New Roman"/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6660232" y="2546320"/>
            <a:ext cx="216024" cy="7200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lecha derecha"/>
          <p:cNvSpPr/>
          <p:nvPr/>
        </p:nvSpPr>
        <p:spPr>
          <a:xfrm>
            <a:off x="6690074" y="3573016"/>
            <a:ext cx="216024" cy="7200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85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Grading</a:t>
            </a:r>
            <a:r>
              <a:rPr lang="es-ES" dirty="0"/>
              <a:t> (</a:t>
            </a:r>
            <a:r>
              <a:rPr lang="es-ES" dirty="0" err="1"/>
              <a:t>Students</a:t>
            </a:r>
            <a:r>
              <a:rPr lang="es-ES" dirty="0"/>
              <a:t> no </a:t>
            </a:r>
            <a:r>
              <a:rPr lang="es-ES" dirty="0" err="1"/>
              <a:t>required</a:t>
            </a:r>
            <a:r>
              <a:rPr lang="es-ES" dirty="0"/>
              <a:t> </a:t>
            </a:r>
            <a:r>
              <a:rPr lang="es-ES" dirty="0" err="1"/>
              <a:t>attendance</a:t>
            </a:r>
            <a:r>
              <a:rPr lang="es-ES" dirty="0"/>
              <a:t>)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bg1"/>
                </a:solidFill>
              </a:rPr>
              <a:t>Software </a:t>
            </a:r>
            <a:r>
              <a:rPr lang="es-ES" dirty="0" err="1">
                <a:solidFill>
                  <a:schemeClr val="bg1"/>
                </a:solidFill>
              </a:rPr>
              <a:t>Engineering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DSIC-UPV                                       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F14-EBB6-4D67-844D-3D94093EC837}" type="slidenum">
              <a:rPr lang="es-ES" smtClean="0"/>
              <a:pPr/>
              <a:t>8</a:t>
            </a:fld>
            <a:endParaRPr lang="es-ES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360611"/>
              </p:ext>
            </p:extLst>
          </p:nvPr>
        </p:nvGraphicFramePr>
        <p:xfrm>
          <a:off x="1403648" y="1628800"/>
          <a:ext cx="5400600" cy="1070202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2000" b="1" kern="1200" spc="-100" baseline="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j-ea"/>
                        <a:cs typeface="+mj-cs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spc="-100" baseline="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j-ea"/>
                          <a:cs typeface="+mj-cs"/>
                        </a:rPr>
                        <a:t>Nº </a:t>
                      </a:r>
                      <a:r>
                        <a:rPr lang="es-ES" sz="2000" b="1" kern="1200" spc="-100" baseline="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j-ea"/>
                          <a:cs typeface="+mj-cs"/>
                        </a:rPr>
                        <a:t>Acts</a:t>
                      </a:r>
                      <a:endParaRPr lang="es-ES" sz="2000" b="1" kern="1200" spc="-100" baseline="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j-ea"/>
                        <a:cs typeface="+mj-cs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spc="-100" baseline="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j-ea"/>
                          <a:cs typeface="+mj-cs"/>
                        </a:rPr>
                        <a:t>Weight</a:t>
                      </a:r>
                      <a:endParaRPr lang="es-ES" sz="2000" b="1" kern="1200" spc="-100" baseline="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j-ea"/>
                        <a:cs typeface="+mj-cs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Written</a:t>
                      </a:r>
                      <a:r>
                        <a:rPr lang="es-ES" sz="1600" b="1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600" b="1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exam</a:t>
                      </a:r>
                      <a:r>
                        <a:rPr lang="es-ES" sz="1600" b="1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(open </a:t>
                      </a:r>
                      <a:r>
                        <a:rPr lang="es-ES" sz="1600" b="1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answers</a:t>
                      </a:r>
                      <a:r>
                        <a:rPr lang="es-ES" sz="1600" b="1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)</a:t>
                      </a:r>
                      <a:endParaRPr lang="es-E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50 %</a:t>
                      </a: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00389"/>
              </p:ext>
            </p:extLst>
          </p:nvPr>
        </p:nvGraphicFramePr>
        <p:xfrm>
          <a:off x="1403648" y="3087847"/>
          <a:ext cx="5400600" cy="1098213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2000" b="1" kern="1200" spc="-100" baseline="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j-ea"/>
                        <a:cs typeface="+mj-cs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spc="-100" baseline="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j-ea"/>
                          <a:cs typeface="+mj-cs"/>
                        </a:rPr>
                        <a:t>Nº </a:t>
                      </a:r>
                      <a:r>
                        <a:rPr lang="es-ES" sz="2000" b="1" kern="1200" spc="-100" baseline="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j-ea"/>
                          <a:cs typeface="+mj-cs"/>
                        </a:rPr>
                        <a:t>Acts</a:t>
                      </a:r>
                      <a:endParaRPr lang="es-ES" sz="2000" b="1" kern="1200" spc="-100" baseline="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j-ea"/>
                        <a:cs typeface="+mj-cs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kern="1200" spc="-100" baseline="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+mj-ea"/>
                          <a:cs typeface="+mj-cs"/>
                        </a:rPr>
                        <a:t>Weight</a:t>
                      </a:r>
                      <a:endParaRPr lang="es-ES" sz="2000" b="1" kern="1200" spc="-100" baseline="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+mj-ea"/>
                        <a:cs typeface="+mj-cs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Project</a:t>
                      </a:r>
                      <a:endParaRPr lang="es-E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40 %</a:t>
                      </a: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Co-</a:t>
                      </a:r>
                      <a:r>
                        <a:rPr lang="es-ES" sz="16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evaluation</a:t>
                      </a:r>
                      <a:endParaRPr lang="es-E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10 %</a:t>
                      </a:r>
                    </a:p>
                  </a:txBody>
                  <a:tcPr marL="65986" marR="659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6876256" y="3429000"/>
            <a:ext cx="1777603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Lab</a:t>
            </a:r>
            <a:r>
              <a:rPr lang="es-ES" sz="120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</a:t>
            </a:r>
            <a:r>
              <a:rPr lang="es-ES" sz="1200" b="1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Session</a:t>
            </a:r>
            <a:r>
              <a:rPr lang="es-ES" sz="120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8 and 10</a:t>
            </a:r>
          </a:p>
          <a:p>
            <a:r>
              <a:rPr lang="es-ES" sz="120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</a:t>
            </a:r>
            <a:r>
              <a:rPr lang="es-ES" sz="1200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     </a:t>
            </a:r>
            <a:r>
              <a:rPr lang="es-ES" sz="1200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Weights</a:t>
            </a:r>
            <a:r>
              <a:rPr lang="es-ES" sz="1200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(30%, 10%)</a:t>
            </a:r>
          </a:p>
        </p:txBody>
      </p:sp>
      <p:sp>
        <p:nvSpPr>
          <p:cNvPr id="13" name="12 Flecha derecha"/>
          <p:cNvSpPr/>
          <p:nvPr/>
        </p:nvSpPr>
        <p:spPr>
          <a:xfrm>
            <a:off x="6660232" y="2132856"/>
            <a:ext cx="216024" cy="7200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Flecha derecha"/>
          <p:cNvSpPr/>
          <p:nvPr/>
        </p:nvSpPr>
        <p:spPr>
          <a:xfrm>
            <a:off x="6660232" y="3573016"/>
            <a:ext cx="216024" cy="7200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539552" y="6240861"/>
            <a:ext cx="7661275" cy="4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303338" lvl="2" indent="-457200">
              <a:spcBef>
                <a:spcPct val="20000"/>
              </a:spcBef>
              <a:buClr>
                <a:schemeClr val="accent1"/>
              </a:buClr>
              <a:buSzPct val="90000"/>
              <a:defRPr/>
            </a:pPr>
            <a:r>
              <a:rPr lang="es-ES_tradnl" sz="1600" dirty="0">
                <a:latin typeface="Cambria" panose="02040503050406030204" pitchFamily="18" charset="0"/>
              </a:rPr>
              <a:t>“</a:t>
            </a:r>
            <a:r>
              <a:rPr lang="es-ES_tradnl" sz="1600" dirty="0" err="1">
                <a:latin typeface="Cambria" panose="02040503050406030204" pitchFamily="18" charset="0"/>
              </a:rPr>
              <a:t>Any</a:t>
            </a:r>
            <a:r>
              <a:rPr lang="es-ES_tradnl" sz="1600" dirty="0">
                <a:latin typeface="Cambria" panose="02040503050406030204" pitchFamily="18" charset="0"/>
              </a:rPr>
              <a:t> </a:t>
            </a:r>
            <a:r>
              <a:rPr lang="es-ES_tradnl" sz="1600" dirty="0" err="1">
                <a:latin typeface="Cambria" panose="02040503050406030204" pitchFamily="18" charset="0"/>
              </a:rPr>
              <a:t>detected</a:t>
            </a:r>
            <a:r>
              <a:rPr lang="es-ES_tradnl" sz="1600" dirty="0">
                <a:latin typeface="Cambria" panose="02040503050406030204" pitchFamily="18" charset="0"/>
              </a:rPr>
              <a:t> </a:t>
            </a:r>
            <a:r>
              <a:rPr lang="es-ES_tradnl" sz="1600" dirty="0" err="1">
                <a:latin typeface="Cambria" panose="02040503050406030204" pitchFamily="18" charset="0"/>
              </a:rPr>
              <a:t>copy</a:t>
            </a:r>
            <a:r>
              <a:rPr lang="es-ES_tradnl" sz="1600" dirty="0">
                <a:latin typeface="Cambria" panose="02040503050406030204" pitchFamily="18" charset="0"/>
              </a:rPr>
              <a:t> in </a:t>
            </a:r>
            <a:r>
              <a:rPr lang="es-ES_tradnl" sz="1600" dirty="0" err="1">
                <a:latin typeface="Cambria" panose="02040503050406030204" pitchFamily="18" charset="0"/>
              </a:rPr>
              <a:t>the</a:t>
            </a:r>
            <a:r>
              <a:rPr lang="es-ES_tradnl" sz="1600" dirty="0">
                <a:latin typeface="Cambria" panose="02040503050406030204" pitchFamily="18" charset="0"/>
              </a:rPr>
              <a:t> </a:t>
            </a:r>
            <a:r>
              <a:rPr lang="es-ES_tradnl" sz="1600" dirty="0" err="1">
                <a:latin typeface="Cambria" panose="02040503050406030204" pitchFamily="18" charset="0"/>
              </a:rPr>
              <a:t>evaluation</a:t>
            </a:r>
            <a:r>
              <a:rPr lang="es-ES_tradnl" sz="1600" dirty="0">
                <a:latin typeface="Cambria" panose="02040503050406030204" pitchFamily="18" charset="0"/>
              </a:rPr>
              <a:t> </a:t>
            </a:r>
            <a:r>
              <a:rPr lang="es-ES_tradnl" sz="1600" dirty="0" err="1">
                <a:latin typeface="Cambria" panose="02040503050406030204" pitchFamily="18" charset="0"/>
              </a:rPr>
              <a:t>acts</a:t>
            </a:r>
            <a:r>
              <a:rPr lang="es-ES_tradnl" sz="1600" dirty="0">
                <a:latin typeface="Cambria" panose="02040503050406030204" pitchFamily="18" charset="0"/>
              </a:rPr>
              <a:t> </a:t>
            </a:r>
            <a:r>
              <a:rPr lang="es-ES_tradnl" sz="1600" dirty="0" err="1">
                <a:latin typeface="Cambria" panose="02040503050406030204" pitchFamily="18" charset="0"/>
              </a:rPr>
              <a:t>will</a:t>
            </a:r>
            <a:r>
              <a:rPr lang="es-ES_tradnl" sz="1600" dirty="0">
                <a:latin typeface="Cambria" panose="02040503050406030204" pitchFamily="18" charset="0"/>
              </a:rPr>
              <a:t> </a:t>
            </a:r>
            <a:r>
              <a:rPr lang="es-ES_tradnl" sz="1600" dirty="0" err="1">
                <a:latin typeface="Cambria" panose="02040503050406030204" pitchFamily="18" charset="0"/>
              </a:rPr>
              <a:t>result</a:t>
            </a:r>
            <a:r>
              <a:rPr lang="es-ES_tradnl" sz="1600" dirty="0">
                <a:latin typeface="Cambria" panose="02040503050406030204" pitchFamily="18" charset="0"/>
              </a:rPr>
              <a:t> in a grade </a:t>
            </a:r>
            <a:r>
              <a:rPr lang="es-ES_tradnl" sz="1600" dirty="0" err="1">
                <a:latin typeface="Cambria" panose="02040503050406030204" pitchFamily="18" charset="0"/>
              </a:rPr>
              <a:t>value</a:t>
            </a:r>
            <a:r>
              <a:rPr lang="es-ES_tradnl" sz="1600" dirty="0">
                <a:latin typeface="Cambria" panose="02040503050406030204" pitchFamily="18" charset="0"/>
              </a:rPr>
              <a:t> of 0”</a:t>
            </a:r>
            <a:endParaRPr lang="es-ES_tradnl" dirty="0">
              <a:latin typeface="Cambria" panose="02040503050406030204" pitchFamily="18" charset="0"/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827584" y="4518702"/>
            <a:ext cx="7661275" cy="1512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gency FB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gency FB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gency FB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gency FB" pitchFamily="34" charset="0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gency FB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3338" lvl="2" indent="-457200"/>
            <a:r>
              <a:rPr lang="es-ES_tradnl" u="sng" dirty="0" err="1">
                <a:latin typeface="Cambria" panose="02040503050406030204" pitchFamily="18" charset="0"/>
              </a:rPr>
              <a:t>Grading</a:t>
            </a:r>
            <a:r>
              <a:rPr lang="es-ES_tradnl" u="sng" dirty="0">
                <a:latin typeface="Cambria" panose="02040503050406030204" pitchFamily="18" charset="0"/>
              </a:rPr>
              <a:t> </a:t>
            </a:r>
            <a:r>
              <a:rPr lang="es-ES_tradnl" u="sng" dirty="0" err="1">
                <a:latin typeface="Cambria" panose="02040503050406030204" pitchFamily="18" charset="0"/>
              </a:rPr>
              <a:t>conditions</a:t>
            </a:r>
            <a:endParaRPr lang="es-ES_tradnl" dirty="0">
              <a:latin typeface="Cambria" panose="02040503050406030204" pitchFamily="18" charset="0"/>
            </a:endParaRPr>
          </a:p>
          <a:p>
            <a:pPr marL="1760538" lvl="4" indent="-457200"/>
            <a:r>
              <a:rPr lang="es-ES" dirty="0" err="1">
                <a:latin typeface="Cambria" panose="02040503050406030204" pitchFamily="18" charset="0"/>
              </a:rPr>
              <a:t>Written</a:t>
            </a:r>
            <a:r>
              <a:rPr lang="es-ES" dirty="0">
                <a:latin typeface="Cambria" panose="02040503050406030204" pitchFamily="18" charset="0"/>
              </a:rPr>
              <a:t> </a:t>
            </a:r>
            <a:r>
              <a:rPr lang="es-ES" dirty="0" err="1">
                <a:latin typeface="Cambria" panose="02040503050406030204" pitchFamily="18" charset="0"/>
              </a:rPr>
              <a:t>exam</a:t>
            </a:r>
            <a:r>
              <a:rPr lang="es-ES" dirty="0">
                <a:latin typeface="Cambria" panose="02040503050406030204" pitchFamily="18" charset="0"/>
              </a:rPr>
              <a:t> grade &gt;= 4   (</a:t>
            </a:r>
            <a:r>
              <a:rPr lang="es-ES" dirty="0" err="1">
                <a:latin typeface="Cambria" panose="02040503050406030204" pitchFamily="18" charset="0"/>
              </a:rPr>
              <a:t>Possible</a:t>
            </a:r>
            <a:r>
              <a:rPr lang="es-ES" dirty="0">
                <a:latin typeface="Cambria" panose="02040503050406030204" pitchFamily="18" charset="0"/>
              </a:rPr>
              <a:t> </a:t>
            </a:r>
            <a:r>
              <a:rPr lang="es-ES" dirty="0" err="1">
                <a:latin typeface="Cambria" panose="02040503050406030204" pitchFamily="18" charset="0"/>
              </a:rPr>
              <a:t>Retake</a:t>
            </a:r>
            <a:r>
              <a:rPr lang="es-ES" dirty="0">
                <a:latin typeface="Cambria" panose="02040503050406030204" pitchFamily="18" charset="0"/>
              </a:rPr>
              <a:t>)</a:t>
            </a:r>
          </a:p>
          <a:p>
            <a:pPr marL="1760538" lvl="4" indent="-457200"/>
            <a:r>
              <a:rPr lang="es-ES" dirty="0">
                <a:latin typeface="Cambria" panose="02040503050406030204" pitchFamily="18" charset="0"/>
              </a:rPr>
              <a:t>Project </a:t>
            </a:r>
            <a:r>
              <a:rPr lang="es-ES" dirty="0" err="1">
                <a:latin typeface="Cambria" panose="02040503050406030204" pitchFamily="18" charset="0"/>
              </a:rPr>
              <a:t>overall</a:t>
            </a:r>
            <a:r>
              <a:rPr lang="es-ES" dirty="0">
                <a:latin typeface="Cambria" panose="02040503050406030204" pitchFamily="18" charset="0"/>
              </a:rPr>
              <a:t> Grade &gt;= 4 (</a:t>
            </a:r>
            <a:r>
              <a:rPr lang="es-ES" dirty="0" err="1">
                <a:latin typeface="Cambria" panose="02040503050406030204" pitchFamily="18" charset="0"/>
              </a:rPr>
              <a:t>Possible</a:t>
            </a:r>
            <a:r>
              <a:rPr lang="es-ES" dirty="0">
                <a:latin typeface="Cambria" panose="02040503050406030204" pitchFamily="18" charset="0"/>
              </a:rPr>
              <a:t> </a:t>
            </a:r>
            <a:r>
              <a:rPr lang="es-ES" dirty="0" err="1">
                <a:latin typeface="Cambria" panose="02040503050406030204" pitchFamily="18" charset="0"/>
              </a:rPr>
              <a:t>Retake</a:t>
            </a:r>
            <a:r>
              <a:rPr lang="es-ES" dirty="0">
                <a:latin typeface="Cambria" panose="02040503050406030204" pitchFamily="18" charset="0"/>
              </a:rPr>
              <a:t>)</a:t>
            </a:r>
          </a:p>
          <a:p>
            <a:pPr marL="1760538" lvl="4" indent="-457200"/>
            <a:r>
              <a:rPr lang="es-ES" dirty="0" err="1">
                <a:latin typeface="Cambria" panose="02040503050406030204" pitchFamily="18" charset="0"/>
              </a:rPr>
              <a:t>Overall</a:t>
            </a:r>
            <a:r>
              <a:rPr lang="es-ES" dirty="0">
                <a:latin typeface="Cambria" panose="02040503050406030204" pitchFamily="18" charset="0"/>
              </a:rPr>
              <a:t> Grade &gt;=5</a:t>
            </a:r>
          </a:p>
          <a:p>
            <a:pPr marL="1760538" lvl="4" indent="-457200"/>
            <a:endParaRPr lang="es-ES" dirty="0">
              <a:latin typeface="Cambria" panose="02040503050406030204" pitchFamily="18" charset="0"/>
            </a:endParaRPr>
          </a:p>
          <a:p>
            <a:pPr marL="1760538" lvl="4" indent="-457200"/>
            <a:endParaRPr lang="es-ES_tradnl" dirty="0">
              <a:latin typeface="Cambria" panose="02040503050406030204" pitchFamily="18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876256" y="1484784"/>
            <a:ext cx="2160240" cy="73866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ES" sz="1050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Weight</a:t>
            </a:r>
            <a:r>
              <a:rPr lang="es-ES" sz="1050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: 20 % </a:t>
            </a:r>
            <a:r>
              <a:rPr lang="es-ES" sz="1050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each</a:t>
            </a:r>
            <a:endParaRPr lang="es-ES" sz="1050" b="1" dirty="0">
              <a:solidFill>
                <a:schemeClr val="tx2"/>
              </a:solidFill>
              <a:latin typeface="Cambria" panose="02040503050406030204" pitchFamily="18" charset="0"/>
              <a:ea typeface="Calibri"/>
              <a:cs typeface="Times New Roman"/>
            </a:endParaRPr>
          </a:p>
          <a:p>
            <a:r>
              <a:rPr lang="es-ES" sz="105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1)   </a:t>
            </a:r>
            <a:r>
              <a:rPr lang="es-ES" sz="1050" b="1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Act</a:t>
            </a:r>
            <a:r>
              <a:rPr lang="es-ES" sz="105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</a:t>
            </a:r>
            <a:r>
              <a:rPr lang="es-ES" sz="1050" b="1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Theory</a:t>
            </a:r>
            <a:r>
              <a:rPr lang="es-ES" sz="105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1 – </a:t>
            </a:r>
            <a:r>
              <a:rPr lang="es-ES" sz="1050" b="1" dirty="0">
                <a:latin typeface="Cambria" panose="02040503050406030204" pitchFamily="18" charset="0"/>
                <a:ea typeface="Calibri"/>
                <a:cs typeface="Times New Roman"/>
              </a:rPr>
              <a:t>28/10/2019</a:t>
            </a:r>
            <a:r>
              <a:rPr lang="es-ES" sz="105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</a:t>
            </a:r>
          </a:p>
          <a:p>
            <a:r>
              <a:rPr lang="es-ES" sz="105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2)  </a:t>
            </a:r>
            <a:r>
              <a:rPr lang="es-ES" sz="1050" b="1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Act</a:t>
            </a:r>
            <a:r>
              <a:rPr lang="es-ES" sz="105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</a:t>
            </a:r>
            <a:r>
              <a:rPr lang="es-ES" sz="1050" b="1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Theory</a:t>
            </a:r>
            <a:r>
              <a:rPr lang="es-ES" sz="105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 2 – </a:t>
            </a:r>
            <a:r>
              <a:rPr lang="es-ES" sz="1050" b="1" dirty="0">
                <a:latin typeface="Cambria" panose="02040503050406030204" pitchFamily="18" charset="0"/>
                <a:ea typeface="Calibri"/>
                <a:cs typeface="Times New Roman"/>
              </a:rPr>
              <a:t>20/12/2019</a:t>
            </a:r>
          </a:p>
          <a:p>
            <a:r>
              <a:rPr lang="es-ES" sz="105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(</a:t>
            </a:r>
            <a:r>
              <a:rPr lang="es-ES" sz="1050" b="1" dirty="0" err="1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Retake</a:t>
            </a:r>
            <a:r>
              <a:rPr lang="es-ES" sz="1050" b="1" dirty="0">
                <a:solidFill>
                  <a:schemeClr val="tx2"/>
                </a:solidFill>
                <a:latin typeface="Cambria" panose="02040503050406030204" pitchFamily="18" charset="0"/>
                <a:ea typeface="Calibri"/>
                <a:cs typeface="Times New Roman"/>
              </a:rPr>
              <a:t>) - </a:t>
            </a:r>
            <a:r>
              <a:rPr lang="es-ES" sz="1050" b="1" dirty="0">
                <a:latin typeface="Cambria" panose="02040503050406030204" pitchFamily="18" charset="0"/>
                <a:ea typeface="Calibri"/>
                <a:cs typeface="Times New Roman"/>
              </a:rPr>
              <a:t>17/01/2020 </a:t>
            </a:r>
          </a:p>
        </p:txBody>
      </p:sp>
    </p:spTree>
    <p:extLst>
      <p:ext uri="{BB962C8B-B14F-4D97-AF65-F5344CB8AC3E}">
        <p14:creationId xmlns:p14="http://schemas.microsoft.com/office/powerpoint/2010/main" val="314699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/>
              <a:t>Traversal</a:t>
            </a:r>
            <a:r>
              <a:rPr lang="es-ES_tradnl" sz="3600" dirty="0"/>
              <a:t> </a:t>
            </a:r>
            <a:r>
              <a:rPr lang="es-ES_tradnl" sz="3600" dirty="0" err="1"/>
              <a:t>Competencies</a:t>
            </a:r>
            <a:r>
              <a:rPr lang="es-ES_tradnl" sz="3600" dirty="0"/>
              <a:t> UPV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http://www.upv.es/contenidos/COMPTRAN/ </a:t>
            </a:r>
            <a:endParaRPr lang="en-US" sz="2400" dirty="0"/>
          </a:p>
          <a:p>
            <a:endParaRPr lang="en-US" sz="2400" dirty="0"/>
          </a:p>
          <a:p>
            <a:r>
              <a:rPr lang="en-US" sz="2000" i="1" dirty="0"/>
              <a:t>Added value to your CV </a:t>
            </a:r>
            <a:r>
              <a:rPr lang="en-US" sz="1800" i="1" dirty="0"/>
              <a:t>(annex to your academic record) </a:t>
            </a:r>
          </a:p>
          <a:p>
            <a:r>
              <a:rPr lang="en-US" sz="2000" i="1" dirty="0"/>
              <a:t>Qualitative grading: A, B, C, D</a:t>
            </a:r>
          </a:p>
          <a:p>
            <a:endParaRPr lang="en-US" sz="2400" dirty="0"/>
          </a:p>
          <a:p>
            <a:r>
              <a:rPr lang="en-US" sz="2400" b="1" dirty="0"/>
              <a:t>ISW</a:t>
            </a:r>
            <a:r>
              <a:rPr lang="en-US" sz="2400" dirty="0"/>
              <a:t> is control point (contributes to the evaluation):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CT6 – Team work and leadership</a:t>
            </a:r>
          </a:p>
          <a:p>
            <a:pPr lvl="2"/>
            <a:r>
              <a:rPr lang="en-US" sz="1800" dirty="0"/>
              <a:t>Lab Project, evaluated by means of co-evaluation of co-team members and lecturer assessment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CT8 – Effective communication</a:t>
            </a:r>
          </a:p>
          <a:p>
            <a:pPr lvl="2"/>
            <a:r>
              <a:rPr lang="en-US" sz="1800" dirty="0"/>
              <a:t>Open answer questions in written tests</a:t>
            </a:r>
          </a:p>
          <a:p>
            <a:pPr lvl="2"/>
            <a:r>
              <a:rPr lang="en-US" sz="1800" dirty="0"/>
              <a:t>Video presentation of the work done for your lab assignment, evaluated by means of co-evaluation (class peers)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DSIC-UPV 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700" dirty="0"/>
              <a:t>Software </a:t>
            </a:r>
            <a:r>
              <a:rPr lang="es-ES" sz="1700" dirty="0" err="1"/>
              <a:t>Engineering</a:t>
            </a:r>
            <a:endParaRPr lang="es-ES" sz="170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F14-EBB6-4D67-844D-3D94093EC837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1026" name="Picture 2" descr="http://www.upv.es/upl/U072368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438" y="1134442"/>
            <a:ext cx="1788790" cy="1180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662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5264</TotalTime>
  <Words>1202</Words>
  <Application>Microsoft Office PowerPoint</Application>
  <PresentationFormat>Presentación en pantalla (4:3)</PresentationFormat>
  <Paragraphs>267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Calibri</vt:lpstr>
      <vt:lpstr>Cambria</vt:lpstr>
      <vt:lpstr>Wingdings</vt:lpstr>
      <vt:lpstr>Claridad</vt:lpstr>
      <vt:lpstr>Software engineering</vt:lpstr>
      <vt:lpstr>Goals ISW</vt:lpstr>
      <vt:lpstr>Lecturing Effort</vt:lpstr>
      <vt:lpstr>Lecturers</vt:lpstr>
      <vt:lpstr>Contents</vt:lpstr>
      <vt:lpstr>Lab Assignments</vt:lpstr>
      <vt:lpstr>Grading</vt:lpstr>
      <vt:lpstr>Grading (Students no required attendance)</vt:lpstr>
      <vt:lpstr>Traversal Competencies UPV</vt:lpstr>
      <vt:lpstr>References</vt:lpstr>
      <vt:lpstr>References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del Software</dc:title>
  <dc:creator>jhcanos</dc:creator>
  <cp:lastModifiedBy>Javier</cp:lastModifiedBy>
  <cp:revision>105</cp:revision>
  <dcterms:created xsi:type="dcterms:W3CDTF">2012-08-30T08:45:05Z</dcterms:created>
  <dcterms:modified xsi:type="dcterms:W3CDTF">2019-09-03T08:47:02Z</dcterms:modified>
</cp:coreProperties>
</file>