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19"/>
  </p:notesMasterIdLst>
  <p:handoutMasterIdLst>
    <p:handoutMasterId r:id="rId20"/>
  </p:handoutMasterIdLst>
  <p:sldIdLst>
    <p:sldId id="400" r:id="rId2"/>
    <p:sldId id="419" r:id="rId3"/>
    <p:sldId id="401" r:id="rId4"/>
    <p:sldId id="402" r:id="rId5"/>
    <p:sldId id="420" r:id="rId6"/>
    <p:sldId id="405" r:id="rId7"/>
    <p:sldId id="406" r:id="rId8"/>
    <p:sldId id="408" r:id="rId9"/>
    <p:sldId id="415" r:id="rId10"/>
    <p:sldId id="416" r:id="rId11"/>
    <p:sldId id="417" r:id="rId12"/>
    <p:sldId id="407" r:id="rId13"/>
    <p:sldId id="412" r:id="rId14"/>
    <p:sldId id="418" r:id="rId15"/>
    <p:sldId id="409" r:id="rId16"/>
    <p:sldId id="411" r:id="rId17"/>
    <p:sldId id="410" r:id="rId18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DF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1415" autoAdjust="0"/>
  </p:normalViewPr>
  <p:slideViewPr>
    <p:cSldViewPr>
      <p:cViewPr varScale="1">
        <p:scale>
          <a:sx n="62" d="100"/>
          <a:sy n="62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87" cy="512052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037" y="1"/>
            <a:ext cx="3076587" cy="512052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AC178F51-6A53-4903-8C36-A6C260D3130D}" type="datetimeFigureOut">
              <a:rPr lang="es-ES" smtClean="0"/>
              <a:pPr/>
              <a:t>22/11/2019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0957"/>
            <a:ext cx="3076587" cy="512052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037" y="9720957"/>
            <a:ext cx="3076587" cy="512052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9197D3B7-57E3-47BD-A6ED-1B37384DA87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61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6E309F8B-D4BF-4326-B136-3E44BBACB3A5}" type="datetimeFigureOut">
              <a:rPr lang="es-ES" smtClean="0"/>
              <a:pPr/>
              <a:t>22/11/2019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6CFDC25C-BFA7-431E-A078-602004ED8A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43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2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22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93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32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25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71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47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2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81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83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69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3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04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33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13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60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3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788024" y="6010747"/>
            <a:ext cx="3746376" cy="332656"/>
          </a:xfrm>
          <a:prstGeom prst="rect">
            <a:avLst/>
          </a:prstGeom>
        </p:spPr>
        <p:txBody>
          <a:bodyPr/>
          <a:lstStyle>
            <a:lvl1pPr>
              <a:defRPr sz="1800" u="none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DSIC-UPV                 Curso 2018-2019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10747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800" u="none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2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bg2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5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3600">
                <a:latin typeface="Cambria" panose="02040503050406030204" pitchFamily="18" charset="0"/>
              </a:defRPr>
            </a:lvl1pPr>
            <a:lvl2pPr>
              <a:defRPr sz="3200">
                <a:latin typeface="Cambria" panose="02040503050406030204" pitchFamily="18" charset="0"/>
              </a:defRPr>
            </a:lvl2pPr>
            <a:lvl3pPr>
              <a:defRPr sz="28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3600">
                <a:latin typeface="Cambria" panose="02040503050406030204" pitchFamily="18" charset="0"/>
              </a:defRPr>
            </a:lvl1pPr>
            <a:lvl2pPr>
              <a:defRPr sz="3200">
                <a:latin typeface="Cambria" panose="02040503050406030204" pitchFamily="18" charset="0"/>
              </a:defRPr>
            </a:lvl2pPr>
            <a:lvl3pPr>
              <a:defRPr sz="28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096344" y="27384"/>
            <a:ext cx="3131840" cy="3052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s-ES" dirty="0"/>
              <a:t>DSIC-UPV                                       Curso 2016-2018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40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096344" y="27384"/>
            <a:ext cx="3131840" cy="3052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s-ES" dirty="0"/>
              <a:t>DSIC-UPV                                       Curso 2016-2018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21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53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096344" y="27384"/>
            <a:ext cx="3131840" cy="3052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s-ES" dirty="0"/>
              <a:t>DSIC-UPV                                       Curso 2016-2018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0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96344" y="27384"/>
            <a:ext cx="3131840" cy="3052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s-ES" dirty="0"/>
              <a:t>DSIC-UPV                                       Curso 2016-2018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2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92480"/>
            <a:ext cx="2142680" cy="1264920"/>
          </a:xfrm>
        </p:spPr>
        <p:txBody>
          <a:bodyPr anchor="b">
            <a:noAutofit/>
          </a:bodyPr>
          <a:lstStyle>
            <a:lvl1pPr algn="l">
              <a:defRPr sz="2800" b="0"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096344" y="27384"/>
            <a:ext cx="3131840" cy="3052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s-ES" dirty="0"/>
              <a:t>DSIC-UPV                                       Curso 2016-2018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592288" cy="332656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/>
              <a:t>Ingeniería del Software   </a:t>
            </a:r>
            <a:endParaRPr lang="es-E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33" y="0"/>
            <a:ext cx="502096" cy="336261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3129009" y="49990"/>
            <a:ext cx="3131840" cy="30527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mbria" panose="02040503050406030204" pitchFamily="18" charset="0"/>
              </a:rPr>
              <a:t>DSIC-UPV                    Curso 2019-2020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2665" y="22606"/>
            <a:ext cx="2592288" cy="33265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Ingeniería del Software   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652198" y="22606"/>
            <a:ext cx="502096" cy="336261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55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62664" cy="1927225"/>
          </a:xfrm>
        </p:spPr>
        <p:txBody>
          <a:bodyPr/>
          <a:lstStyle/>
          <a:p>
            <a:r>
              <a:rPr lang="es-ES" sz="4400" dirty="0" err="1"/>
              <a:t>unit</a:t>
            </a:r>
            <a:r>
              <a:rPr lang="es-ES" sz="4400" dirty="0"/>
              <a:t> </a:t>
            </a:r>
            <a:r>
              <a:rPr lang="es-ES" sz="4400" dirty="0" err="1"/>
              <a:t>tests</a:t>
            </a:r>
            <a:r>
              <a:rPr lang="es-ES" sz="4400" dirty="0"/>
              <a:t> </a:t>
            </a:r>
            <a:r>
              <a:rPr lang="es-ES" sz="4400" dirty="0" err="1"/>
              <a:t>for</a:t>
            </a:r>
            <a:r>
              <a:rPr lang="es-ES" sz="4400" dirty="0"/>
              <a:t> </a:t>
            </a:r>
            <a:r>
              <a:rPr lang="es-ES" sz="4400" dirty="0" err="1"/>
              <a:t>Service</a:t>
            </a:r>
            <a:r>
              <a:rPr lang="es-ES" sz="4400" dirty="0"/>
              <a:t> </a:t>
            </a:r>
            <a:r>
              <a:rPr lang="es-ES" sz="4400" dirty="0" err="1"/>
              <a:t>Layer</a:t>
            </a:r>
            <a:r>
              <a:rPr lang="es-ES" sz="4400" dirty="0"/>
              <a:t>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Adding the Project and Running Tests</a:t>
            </a:r>
          </a:p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u="none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DSIC-UPV                 Curso 2019-2020</a:t>
            </a:r>
          </a:p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 u="none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Ingeniería del Software   </a:t>
            </a:r>
          </a:p>
        </p:txBody>
      </p:sp>
    </p:spTree>
    <p:extLst>
      <p:ext uri="{BB962C8B-B14F-4D97-AF65-F5344CB8AC3E}">
        <p14:creationId xmlns:p14="http://schemas.microsoft.com/office/powerpoint/2010/main" val="361177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 </a:t>
            </a:r>
            <a:r>
              <a:rPr lang="es-ES" dirty="0"/>
              <a:t>(III)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517" y="3955204"/>
            <a:ext cx="4659490" cy="2545869"/>
          </a:xfrm>
        </p:spPr>
        <p:txBody>
          <a:bodyPr>
            <a:norm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i="1" dirty="0" err="1"/>
              <a:t>warning</a:t>
            </a:r>
            <a:r>
              <a:rPr lang="es-ES" dirty="0"/>
              <a:t> </a:t>
            </a:r>
            <a:r>
              <a:rPr lang="es-ES" dirty="0" err="1"/>
              <a:t>icon</a:t>
            </a:r>
            <a:r>
              <a:rPr lang="es-ES" dirty="0"/>
              <a:t> (</a:t>
            </a:r>
            <a:r>
              <a:rPr lang="es-ES" dirty="0" err="1"/>
              <a:t>yellow</a:t>
            </a:r>
            <a:r>
              <a:rPr lang="es-ES" dirty="0"/>
              <a:t>) 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library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8172400" y="2204864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EC0DBA-45F6-43C3-9821-DDE45088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47" y="1538023"/>
            <a:ext cx="3343742" cy="3781953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BC08C1F-E88F-465E-BD42-F084F00D2F02}"/>
              </a:ext>
            </a:extLst>
          </p:cNvPr>
          <p:cNvGrpSpPr/>
          <p:nvPr/>
        </p:nvGrpSpPr>
        <p:grpSpPr>
          <a:xfrm>
            <a:off x="1803748" y="1966844"/>
            <a:ext cx="2480220" cy="574267"/>
            <a:chOff x="396860" y="2096979"/>
            <a:chExt cx="2480220" cy="57426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A5A3E8B-EE33-44E1-AC45-213BB271A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5266" r="74013" b="4364"/>
            <a:stretch/>
          </p:blipFill>
          <p:spPr>
            <a:xfrm>
              <a:off x="500816" y="2096979"/>
              <a:ext cx="2376264" cy="533132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6F4347-7676-4A4A-B5C2-890DF0A647AB}"/>
                </a:ext>
              </a:extLst>
            </p:cNvPr>
            <p:cNvSpPr/>
            <p:nvPr/>
          </p:nvSpPr>
          <p:spPr>
            <a:xfrm>
              <a:off x="396860" y="2290437"/>
              <a:ext cx="360040" cy="3808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C54D3D5-F742-478D-8940-06AB82636BF2}"/>
              </a:ext>
            </a:extLst>
          </p:cNvPr>
          <p:cNvGrpSpPr/>
          <p:nvPr/>
        </p:nvGrpSpPr>
        <p:grpSpPr>
          <a:xfrm>
            <a:off x="1803748" y="3171314"/>
            <a:ext cx="2480220" cy="583785"/>
            <a:chOff x="396860" y="3025584"/>
            <a:chExt cx="2480220" cy="58378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50877EC-D814-44B2-ACA4-BE82F7821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2730"/>
            <a:stretch/>
          </p:blipFill>
          <p:spPr>
            <a:xfrm>
              <a:off x="500816" y="3025584"/>
              <a:ext cx="2376264" cy="533132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F575FA0-0E51-49E7-B7FA-CCE3BD4275AD}"/>
                </a:ext>
              </a:extLst>
            </p:cNvPr>
            <p:cNvSpPr/>
            <p:nvPr/>
          </p:nvSpPr>
          <p:spPr>
            <a:xfrm>
              <a:off x="396860" y="3234775"/>
              <a:ext cx="360040" cy="3745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8872983-7C73-4AD6-9466-DD5E60D2CC0A}"/>
              </a:ext>
            </a:extLst>
          </p:cNvPr>
          <p:cNvCxnSpPr>
            <a:cxnSpLocks/>
          </p:cNvCxnSpPr>
          <p:nvPr/>
        </p:nvCxnSpPr>
        <p:spPr>
          <a:xfrm flipV="1">
            <a:off x="4572000" y="3704446"/>
            <a:ext cx="1590186" cy="630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02A98C5-5410-4F3A-9AFB-CCBBDA7A5FAF}"/>
              </a:ext>
            </a:extLst>
          </p:cNvPr>
          <p:cNvSpPr txBox="1"/>
          <p:nvPr/>
        </p:nvSpPr>
        <p:spPr>
          <a:xfrm>
            <a:off x="508773" y="1353024"/>
            <a:ext cx="340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s-ES" sz="2800" dirty="0" err="1">
                <a:latin typeface="Cambria" panose="02040503050406030204" pitchFamily="18" charset="0"/>
              </a:rPr>
              <a:t>Wait</a:t>
            </a:r>
            <a:r>
              <a:rPr lang="es-ES" sz="2800" dirty="0">
                <a:latin typeface="Cambria" panose="02040503050406030204" pitchFamily="18" charset="0"/>
              </a:rPr>
              <a:t> </a:t>
            </a:r>
            <a:r>
              <a:rPr lang="es-ES" sz="2800" dirty="0" err="1">
                <a:latin typeface="Cambria" panose="02040503050406030204" pitchFamily="18" charset="0"/>
              </a:rPr>
              <a:t>until</a:t>
            </a:r>
            <a:r>
              <a:rPr lang="es-ES" sz="2800" dirty="0">
                <a:latin typeface="Cambria" panose="02040503050406030204" pitchFamily="18" charset="0"/>
              </a:rPr>
              <a:t> </a:t>
            </a:r>
            <a:r>
              <a:rPr lang="es-ES" sz="2800" dirty="0" err="1">
                <a:latin typeface="Cambria" panose="02040503050406030204" pitchFamily="18" charset="0"/>
              </a:rPr>
              <a:t>this</a:t>
            </a:r>
            <a:r>
              <a:rPr lang="es-ES" sz="2800" dirty="0">
                <a:latin typeface="Cambria" panose="02040503050406030204" pitchFamily="18" charset="0"/>
              </a:rPr>
              <a:t> </a:t>
            </a:r>
            <a:r>
              <a:rPr lang="es-ES" sz="2800" dirty="0" err="1">
                <a:latin typeface="Cambria" panose="02040503050406030204" pitchFamily="18" charset="0"/>
              </a:rPr>
              <a:t>icon</a:t>
            </a:r>
            <a:r>
              <a:rPr lang="es-ES" sz="2800" dirty="0">
                <a:latin typeface="Cambria" panose="02040503050406030204" pitchFamily="18" charset="0"/>
              </a:rPr>
              <a:t>..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FD6B21-3E66-415F-B2F3-707099D8129C}"/>
              </a:ext>
            </a:extLst>
          </p:cNvPr>
          <p:cNvSpPr txBox="1"/>
          <p:nvPr/>
        </p:nvSpPr>
        <p:spPr>
          <a:xfrm>
            <a:off x="668234" y="2578038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latin typeface="Cambria" panose="02040503050406030204" pitchFamily="18" charset="0"/>
              </a:rPr>
              <a:t>becomes</a:t>
            </a:r>
            <a:r>
              <a:rPr lang="es-ES" sz="2400" dirty="0"/>
              <a:t>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86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1A97B4-8456-492E-9782-4939D259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922" y="1524000"/>
            <a:ext cx="3315163" cy="37914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</a:t>
            </a:r>
            <a:r>
              <a:rPr lang="es-ES" dirty="0"/>
              <a:t>(IV)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59490" cy="3917032"/>
          </a:xfrm>
        </p:spPr>
        <p:txBody>
          <a:bodyPr>
            <a:norm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i="1" dirty="0" err="1"/>
              <a:t>warning</a:t>
            </a:r>
            <a:r>
              <a:rPr lang="es-ES" dirty="0"/>
              <a:t> </a:t>
            </a:r>
            <a:r>
              <a:rPr lang="es-ES" dirty="0" err="1"/>
              <a:t>icon</a:t>
            </a:r>
            <a:r>
              <a:rPr lang="es-ES" dirty="0"/>
              <a:t> (</a:t>
            </a:r>
            <a:r>
              <a:rPr lang="es-ES" dirty="0" err="1"/>
              <a:t>yellow</a:t>
            </a:r>
            <a:r>
              <a:rPr lang="es-ES" dirty="0"/>
              <a:t>) 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8F939E4-FF6C-43B3-9559-D86B796DCE39}"/>
              </a:ext>
            </a:extLst>
          </p:cNvPr>
          <p:cNvCxnSpPr>
            <a:cxnSpLocks/>
          </p:cNvCxnSpPr>
          <p:nvPr/>
        </p:nvCxnSpPr>
        <p:spPr>
          <a:xfrm>
            <a:off x="4355976" y="2276872"/>
            <a:ext cx="1806210" cy="1427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FAC4E2EC-FC0D-463B-9813-D912DBB2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55" y="2355304"/>
            <a:ext cx="2991042" cy="34183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</a:t>
            </a:r>
            <a:r>
              <a:rPr lang="es-ES" dirty="0"/>
              <a:t>(V)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2188840"/>
          </a:xfrm>
        </p:spPr>
        <p:txBody>
          <a:bodyPr/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referenced</a:t>
            </a: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again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044937"/>
            <a:ext cx="2541063" cy="13032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620344"/>
            <a:ext cx="6001746" cy="196788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167385" y="4466783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2195736" y="5013176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5436096" y="6179455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14" name="Elipse 13"/>
          <p:cNvSpPr/>
          <p:nvPr/>
        </p:nvSpPr>
        <p:spPr>
          <a:xfrm>
            <a:off x="3635896" y="4044937"/>
            <a:ext cx="1656184" cy="2105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46764" y="3948395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465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700808"/>
            <a:ext cx="3487275" cy="35917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</a:t>
            </a:r>
            <a:r>
              <a:rPr lang="es-ES" dirty="0"/>
              <a:t>(VI)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2188840"/>
          </a:xfrm>
        </p:spPr>
        <p:txBody>
          <a:bodyPr/>
          <a:lstStyle/>
          <a:p>
            <a:r>
              <a:rPr lang="es-ES" dirty="0"/>
              <a:t>Compile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EcoScooterClassLibrary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7956376" y="2996952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801" y="3791459"/>
            <a:ext cx="2952499" cy="290960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582513" y="3791459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190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DB73D84-2EEB-4257-B9B0-328DBEAA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55" y="2355304"/>
            <a:ext cx="2991042" cy="34183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 </a:t>
            </a:r>
            <a:r>
              <a:rPr lang="es-ES" dirty="0"/>
              <a:t>(VII)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2188840"/>
          </a:xfrm>
        </p:spPr>
        <p:txBody>
          <a:bodyPr/>
          <a:lstStyle/>
          <a:p>
            <a:r>
              <a:rPr lang="es-ES" dirty="0"/>
              <a:t>Compile </a:t>
            </a:r>
            <a:r>
              <a:rPr lang="es-ES" dirty="0" err="1"/>
              <a:t>the</a:t>
            </a:r>
            <a:r>
              <a:rPr lang="es-ES" dirty="0"/>
              <a:t> test </a:t>
            </a:r>
            <a:r>
              <a:rPr lang="es-ES" dirty="0" err="1"/>
              <a:t>project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8542784" y="4437112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801" y="3791459"/>
            <a:ext cx="2952499" cy="290960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582513" y="3791459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867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6B7711-861B-40EF-B195-86E33367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" y="1660695"/>
            <a:ext cx="5356047" cy="285838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681348-BBC3-4E96-8E86-CF73ABC35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55" y="2355304"/>
            <a:ext cx="2991042" cy="34183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 (I)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831627" y="4469630"/>
            <a:ext cx="2488859" cy="202773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398768" y="4469630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5508104" y="4941168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  <p:sp>
        <p:nvSpPr>
          <p:cNvPr id="9" name="Flecha derecha 8"/>
          <p:cNvSpPr/>
          <p:nvPr/>
        </p:nvSpPr>
        <p:spPr>
          <a:xfrm rot="13119814">
            <a:off x="3765640" y="4125822"/>
            <a:ext cx="411742" cy="30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cxnSpLocks/>
            <a:stCxn id="13" idx="1"/>
          </p:cNvCxnSpPr>
          <p:nvPr/>
        </p:nvCxnSpPr>
        <p:spPr>
          <a:xfrm flipH="1">
            <a:off x="1115616" y="1359600"/>
            <a:ext cx="4331304" cy="82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446920" y="897935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CC33"/>
                </a:solidFill>
              </a:rPr>
              <a:t>Green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Red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doesn’t</a:t>
            </a:r>
            <a:r>
              <a:rPr lang="es-ES" dirty="0"/>
              <a:t> </a:t>
            </a:r>
            <a:r>
              <a:rPr lang="es-ES" dirty="0" err="1"/>
              <a:t>pass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</a:t>
            </a:r>
          </a:p>
        </p:txBody>
      </p:sp>
      <p:cxnSp>
        <p:nvCxnSpPr>
          <p:cNvPr id="20" name="Conector recto de flecha 19"/>
          <p:cNvCxnSpPr>
            <a:cxnSpLocks/>
          </p:cNvCxnSpPr>
          <p:nvPr/>
        </p:nvCxnSpPr>
        <p:spPr>
          <a:xfrm flipV="1">
            <a:off x="1747692" y="3173665"/>
            <a:ext cx="1600173" cy="277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83569" y="592158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294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A197780-31F4-4478-AFEA-DEBFFC296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9" b="2629"/>
          <a:stretch/>
        </p:blipFill>
        <p:spPr>
          <a:xfrm>
            <a:off x="307206" y="1329580"/>
            <a:ext cx="6888901" cy="33123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</a:t>
            </a:r>
            <a:r>
              <a:rPr lang="es-ES" dirty="0"/>
              <a:t>(II)</a:t>
            </a:r>
          </a:p>
        </p:txBody>
      </p:sp>
      <p:cxnSp>
        <p:nvCxnSpPr>
          <p:cNvPr id="6" name="Conector recto de flecha 5"/>
          <p:cNvCxnSpPr>
            <a:cxnSpLocks/>
            <a:stCxn id="17" idx="1"/>
          </p:cNvCxnSpPr>
          <p:nvPr/>
        </p:nvCxnSpPr>
        <p:spPr>
          <a:xfrm flipV="1">
            <a:off x="5508104" y="2157834"/>
            <a:ext cx="0" cy="1980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35100" y="5062811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Wrong</a:t>
            </a:r>
            <a:r>
              <a:rPr lang="es-ES" dirty="0"/>
              <a:t> test: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chekings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persforms</a:t>
            </a:r>
            <a:r>
              <a:rPr lang="es-ES" dirty="0"/>
              <a:t> </a:t>
            </a:r>
            <a:r>
              <a:rPr lang="en-US" dirty="0"/>
              <a:t>are not met</a:t>
            </a:r>
            <a:endParaRPr lang="es-ES" dirty="0"/>
          </a:p>
        </p:txBody>
      </p:sp>
      <p:cxnSp>
        <p:nvCxnSpPr>
          <p:cNvPr id="9" name="Conector recto de flecha 8"/>
          <p:cNvCxnSpPr>
            <a:cxnSpLocks/>
            <a:stCxn id="12" idx="0"/>
          </p:cNvCxnSpPr>
          <p:nvPr/>
        </p:nvCxnSpPr>
        <p:spPr>
          <a:xfrm flipH="1" flipV="1">
            <a:off x="6732240" y="1980555"/>
            <a:ext cx="900100" cy="490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012160" y="2471413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informing of the possible cause of the error. </a:t>
            </a:r>
          </a:p>
          <a:p>
            <a:r>
              <a:rPr lang="en-US" dirty="0"/>
              <a:t>Added when programming the test</a:t>
            </a:r>
            <a:endParaRPr lang="es-ES" dirty="0"/>
          </a:p>
        </p:txBody>
      </p:sp>
      <p:cxnSp>
        <p:nvCxnSpPr>
          <p:cNvPr id="15" name="Conector recto de flecha 14"/>
          <p:cNvCxnSpPr>
            <a:cxnSpLocks/>
          </p:cNvCxnSpPr>
          <p:nvPr/>
        </p:nvCxnSpPr>
        <p:spPr>
          <a:xfrm flipH="1" flipV="1">
            <a:off x="1043608" y="4292796"/>
            <a:ext cx="1728192" cy="720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08104" y="381560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where the check that doesn't pass is.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419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EE09A7-E635-40B4-9BE3-FBD12A10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7" y="2148136"/>
            <a:ext cx="8808183" cy="41764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</a:t>
            </a:r>
            <a:r>
              <a:rPr lang="es-ES" dirty="0"/>
              <a:t>(III)</a:t>
            </a:r>
          </a:p>
        </p:txBody>
      </p:sp>
      <p:cxnSp>
        <p:nvCxnSpPr>
          <p:cNvPr id="20" name="Conector recto de flecha 19"/>
          <p:cNvCxnSpPr>
            <a:cxnSpLocks/>
          </p:cNvCxnSpPr>
          <p:nvPr/>
        </p:nvCxnSpPr>
        <p:spPr>
          <a:xfrm flipV="1">
            <a:off x="1979712" y="4365104"/>
            <a:ext cx="2592288" cy="8640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cxnSpLocks/>
          </p:cNvCxnSpPr>
          <p:nvPr/>
        </p:nvCxnSpPr>
        <p:spPr>
          <a:xfrm flipH="1">
            <a:off x="2843808" y="5661248"/>
            <a:ext cx="1925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Get the project code: Clone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This step is only necessary in laboratory equipment</a:t>
            </a:r>
          </a:p>
          <a:p>
            <a:r>
              <a:rPr lang="en-GB" noProof="0" dirty="0"/>
              <a:t>Access Visual Studio and connect to the project, cloning the repository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82374"/>
            <a:ext cx="5724128" cy="32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E90F37-CE50-4AAD-A773-F40C66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4" y="4309285"/>
            <a:ext cx="4193555" cy="1895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EAA527-CC39-427C-A5DE-49ED508E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86"/>
          <a:stretch/>
        </p:blipFill>
        <p:spPr>
          <a:xfrm>
            <a:off x="4761252" y="4417875"/>
            <a:ext cx="4193555" cy="16783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Testing project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590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PoliformaT</a:t>
            </a:r>
            <a:r>
              <a:rPr lang="es-ES" dirty="0"/>
              <a:t>: </a:t>
            </a:r>
            <a:r>
              <a:rPr lang="en-GB" sz="2400" dirty="0" err="1"/>
              <a:t>Recursos</a:t>
            </a:r>
            <a:r>
              <a:rPr lang="en-GB" sz="2400" dirty="0"/>
              <a:t>&gt;English&gt;Laboratory&gt; Testing&gt;</a:t>
            </a:r>
            <a:r>
              <a:rPr lang="en-GB" sz="2400" dirty="0" err="1"/>
              <a:t>ServiceLayer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s-ES" dirty="0"/>
              <a:t>Fichero: </a:t>
            </a:r>
          </a:p>
          <a:p>
            <a:pPr lvl="1"/>
            <a:r>
              <a:rPr lang="es-ES" b="1" dirty="0"/>
              <a:t>UnitTestsServiceLayer.zip</a:t>
            </a:r>
          </a:p>
          <a:p>
            <a:r>
              <a:rPr lang="es-ES" dirty="0" err="1"/>
              <a:t>Unzip</a:t>
            </a:r>
            <a:endParaRPr lang="es-ES" dirty="0"/>
          </a:p>
          <a:p>
            <a:endParaRPr lang="es-ES" dirty="0"/>
          </a:p>
          <a:p>
            <a:pPr marL="274320" lvl="1" indent="0">
              <a:buNone/>
            </a:pPr>
            <a:endParaRPr lang="es-ES" dirty="0"/>
          </a:p>
        </p:txBody>
      </p:sp>
      <p:sp>
        <p:nvSpPr>
          <p:cNvPr id="9" name="Flecha derecha 5">
            <a:extLst>
              <a:ext uri="{FF2B5EF4-FFF2-40B4-BE49-F238E27FC236}">
                <a16:creationId xmlns:a16="http://schemas.microsoft.com/office/drawing/2014/main" id="{0A2B7B81-D6DC-4EDD-9335-31010B7B0412}"/>
              </a:ext>
            </a:extLst>
          </p:cNvPr>
          <p:cNvSpPr/>
          <p:nvPr/>
        </p:nvSpPr>
        <p:spPr>
          <a:xfrm rot="276968">
            <a:off x="3480554" y="4697285"/>
            <a:ext cx="2340402" cy="439973"/>
          </a:xfrm>
          <a:prstGeom prst="rightArrow">
            <a:avLst>
              <a:gd name="adj1" fmla="val 6333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50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the folder to the repository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the folder inside the directory where the local repository of the project is stored</a:t>
            </a:r>
          </a:p>
          <a:p>
            <a:r>
              <a:rPr lang="en-GB" dirty="0"/>
              <a:t>By default: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C:\users\nombre_usuario\source\repos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73016"/>
            <a:ext cx="5478348" cy="21762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827" y="3726831"/>
            <a:ext cx="4939825" cy="238629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434154">
            <a:off x="1356371" y="5307501"/>
            <a:ext cx="3512476" cy="52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Copy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3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Add Test Project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Open the project solution</a:t>
            </a:r>
          </a:p>
          <a:p>
            <a:r>
              <a:rPr lang="en-GB" noProof="0" dirty="0"/>
              <a:t>Select </a:t>
            </a:r>
            <a:r>
              <a:rPr lang="en-GB" noProof="0" dirty="0"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lang="en-GB" noProof="0" dirty="0"/>
              <a:t> folder in the </a:t>
            </a:r>
            <a:r>
              <a:rPr lang="en-GB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Explorador</a:t>
            </a:r>
            <a:r>
              <a:rPr lang="en-GB" noProof="0" dirty="0"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GB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soluciones</a:t>
            </a:r>
            <a:r>
              <a:rPr lang="en-GB" noProof="0" dirty="0"/>
              <a:t> tab</a:t>
            </a:r>
          </a:p>
          <a:p>
            <a:r>
              <a:rPr lang="en-GB" noProof="0" dirty="0"/>
              <a:t>Right button:</a:t>
            </a:r>
          </a:p>
          <a:p>
            <a:pPr lvl="1"/>
            <a:r>
              <a:rPr lang="en-GB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Agregar</a:t>
            </a:r>
            <a:r>
              <a:rPr lang="en-GB" noProof="0" dirty="0">
                <a:latin typeface="Consolas" panose="020B0609020204030204" pitchFamily="49" charset="0"/>
                <a:cs typeface="Consolas" panose="020B0609020204030204" pitchFamily="49" charset="0"/>
              </a:rPr>
              <a:t>&gt;Proyecto </a:t>
            </a:r>
            <a:r>
              <a:rPr lang="en-GB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existente</a:t>
            </a:r>
            <a:r>
              <a:rPr lang="en-GB" noProof="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84" y="2564904"/>
            <a:ext cx="2466016" cy="37890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55" y="4365104"/>
            <a:ext cx="4612229" cy="190430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668344" y="4365103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9" name="Elipse 8"/>
          <p:cNvSpPr/>
          <p:nvPr/>
        </p:nvSpPr>
        <p:spPr>
          <a:xfrm>
            <a:off x="4716016" y="4581128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2730238" y="4742880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301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Test Project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3316" y="1393929"/>
            <a:ext cx="3672408" cy="5063345"/>
          </a:xfrm>
        </p:spPr>
        <p:txBody>
          <a:bodyPr>
            <a:normAutofit/>
          </a:bodyPr>
          <a:lstStyle/>
          <a:p>
            <a:r>
              <a:rPr lang="en-GB" sz="2400" dirty="0"/>
              <a:t>Within the local repository</a:t>
            </a:r>
          </a:p>
          <a:p>
            <a:endParaRPr lang="en-GB" sz="2400" dirty="0"/>
          </a:p>
          <a:p>
            <a:r>
              <a:rPr lang="en-GB" sz="2400" dirty="0"/>
              <a:t>Select the folder with the test project and press open</a:t>
            </a:r>
          </a:p>
          <a:p>
            <a:endParaRPr lang="en-GB" sz="2400" dirty="0"/>
          </a:p>
          <a:p>
            <a:r>
              <a:rPr lang="en-GB" sz="2400" dirty="0"/>
              <a:t>Select file with extension </a:t>
            </a:r>
            <a:r>
              <a:rPr lang="en-GB" sz="2400" b="1" dirty="0" err="1"/>
              <a:t>csproj</a:t>
            </a:r>
            <a:endParaRPr lang="en-GB" sz="2400" b="1" dirty="0"/>
          </a:p>
          <a:p>
            <a:endParaRPr lang="es-ES" sz="2400" dirty="0"/>
          </a:p>
          <a:p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C5EB7D7-BE81-4A1D-AF56-B37987A3D321}"/>
              </a:ext>
            </a:extLst>
          </p:cNvPr>
          <p:cNvGrpSpPr/>
          <p:nvPr/>
        </p:nvGrpSpPr>
        <p:grpSpPr>
          <a:xfrm>
            <a:off x="4282316" y="1393929"/>
            <a:ext cx="4404484" cy="5065905"/>
            <a:chOff x="3695908" y="1356640"/>
            <a:chExt cx="4404484" cy="506590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F8BA79C-E95D-4753-9EA4-6B82C5243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908" y="3948794"/>
              <a:ext cx="4404484" cy="2473751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2CC8EBB-42F7-4AD0-A53C-938C02D0B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5908" y="1356640"/>
              <a:ext cx="4404484" cy="2505544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5114458" y="2492896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1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646126" y="3555063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2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5114458" y="4437112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3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6503970" y="6115424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9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test Project (III)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EAEAB-ED37-41C2-BE45-CEA3A03F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92" y="1988840"/>
            <a:ext cx="333421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7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2188840"/>
          </a:xfrm>
        </p:spPr>
        <p:txBody>
          <a:bodyPr/>
          <a:lstStyle/>
          <a:p>
            <a:r>
              <a:rPr lang="en-GB" dirty="0"/>
              <a:t>Establish it as a start-up project</a:t>
            </a:r>
          </a:p>
          <a:p>
            <a:r>
              <a:rPr lang="en-GB" dirty="0"/>
              <a:t>Clean it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7AB6967-0A32-40DC-8E10-264358903E93}"/>
              </a:ext>
            </a:extLst>
          </p:cNvPr>
          <p:cNvGrpSpPr/>
          <p:nvPr/>
        </p:nvGrpSpPr>
        <p:grpSpPr>
          <a:xfrm>
            <a:off x="2566213" y="2276872"/>
            <a:ext cx="6120587" cy="3781953"/>
            <a:chOff x="2529771" y="1600200"/>
            <a:chExt cx="6120587" cy="378195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FD5B74B-4A82-43D3-B3C2-3712DB11C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900" t="12945" r="736" b="35993"/>
            <a:stretch/>
          </p:blipFill>
          <p:spPr>
            <a:xfrm>
              <a:off x="2529771" y="2346755"/>
              <a:ext cx="2776518" cy="262508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119E110-1338-40E8-B057-1FA8E13A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143" y="1600200"/>
              <a:ext cx="3334215" cy="3781953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8172400" y="2204864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1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4427984" y="2541059"/>
              <a:ext cx="288032" cy="30712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3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516172-CBC8-4B64-8E41-79D557203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64" t="12008" r="1174" b="37395"/>
          <a:stretch/>
        </p:blipFill>
        <p:spPr>
          <a:xfrm>
            <a:off x="1920185" y="2240591"/>
            <a:ext cx="3387973" cy="32492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19E110-1338-40E8-B057-1FA8E13A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43" y="1600200"/>
            <a:ext cx="3334215" cy="37819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Test Project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2188840"/>
          </a:xfrm>
        </p:spPr>
        <p:txBody>
          <a:bodyPr/>
          <a:lstStyle/>
          <a:p>
            <a:r>
              <a:rPr lang="es-ES" dirty="0" err="1"/>
              <a:t>Restore</a:t>
            </a:r>
            <a:r>
              <a:rPr lang="es-ES" dirty="0"/>
              <a:t> </a:t>
            </a:r>
            <a:r>
              <a:rPr lang="es-ES" dirty="0" err="1"/>
              <a:t>NuGet</a:t>
            </a:r>
            <a:r>
              <a:rPr lang="es-ES" dirty="0"/>
              <a:t> </a:t>
            </a:r>
            <a:r>
              <a:rPr lang="es-ES" dirty="0" err="1"/>
              <a:t>Packages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8172400" y="2204864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4584032" y="3515239"/>
            <a:ext cx="288032" cy="307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7918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a ISW 2017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 ISW 2017" id="{DD59369D-A42F-4648-984E-643A242F2D02}" vid="{FDA26669-8F30-4F54-A8A3-57005D51DB8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6977</TotalTime>
  <Words>390</Words>
  <Application>Microsoft Office PowerPoint</Application>
  <PresentationFormat>Presentación en pantalla 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Agency FB</vt:lpstr>
      <vt:lpstr>Arial</vt:lpstr>
      <vt:lpstr>Calibri</vt:lpstr>
      <vt:lpstr>Cambria</vt:lpstr>
      <vt:lpstr>Consolas</vt:lpstr>
      <vt:lpstr>Thema ISW 2017</vt:lpstr>
      <vt:lpstr>unit tests for Service Layer </vt:lpstr>
      <vt:lpstr>Get the project code: Clone</vt:lpstr>
      <vt:lpstr>Get Testing project</vt:lpstr>
      <vt:lpstr>Copy the folder to the repository</vt:lpstr>
      <vt:lpstr>Add Test Project (I)</vt:lpstr>
      <vt:lpstr>Add Test Project (II)</vt:lpstr>
      <vt:lpstr>Add test Project (III)</vt:lpstr>
      <vt:lpstr>Configure Test Project (I)</vt:lpstr>
      <vt:lpstr>Configure Test Project (II)</vt:lpstr>
      <vt:lpstr>Configure Test Project (III)</vt:lpstr>
      <vt:lpstr>Configure Test Project(IV)</vt:lpstr>
      <vt:lpstr>Configure Test Project(V)</vt:lpstr>
      <vt:lpstr>Configure Test Project(VI)</vt:lpstr>
      <vt:lpstr>Configure Test Project (VII)</vt:lpstr>
      <vt:lpstr>Running Tests (I)</vt:lpstr>
      <vt:lpstr>Running Tests(II)</vt:lpstr>
      <vt:lpstr>Running Tests(III)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ISW_SeT6</dc:title>
  <dc:creator>mpenades</dc:creator>
  <cp:lastModifiedBy>Soledad Valero Cubas</cp:lastModifiedBy>
  <cp:revision>403</cp:revision>
  <cp:lastPrinted>2017-10-13T18:00:37Z</cp:lastPrinted>
  <dcterms:created xsi:type="dcterms:W3CDTF">2012-08-30T08:45:05Z</dcterms:created>
  <dcterms:modified xsi:type="dcterms:W3CDTF">2019-11-22T09:11:10Z</dcterms:modified>
</cp:coreProperties>
</file>