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70" r:id="rId2"/>
    <p:sldId id="257" r:id="rId3"/>
    <p:sldId id="264" r:id="rId4"/>
    <p:sldId id="276" r:id="rId5"/>
    <p:sldId id="274" r:id="rId6"/>
    <p:sldId id="275" r:id="rId7"/>
    <p:sldId id="260" r:id="rId8"/>
    <p:sldId id="277" r:id="rId9"/>
    <p:sldId id="278" r:id="rId10"/>
    <p:sldId id="279" r:id="rId11"/>
    <p:sldId id="261" r:id="rId12"/>
    <p:sldId id="281" r:id="rId13"/>
    <p:sldId id="282" r:id="rId14"/>
    <p:sldId id="262" r:id="rId15"/>
    <p:sldId id="283" r:id="rId16"/>
    <p:sldId id="263"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sem Título" id="{FF1EEFA8-A5D0-485E-8A4F-181B7BC50C5A}">
          <p14:sldIdLst>
            <p14:sldId id="270"/>
            <p14:sldId id="257"/>
            <p14:sldId id="264"/>
            <p14:sldId id="276"/>
            <p14:sldId id="274"/>
            <p14:sldId id="275"/>
            <p14:sldId id="260"/>
            <p14:sldId id="277"/>
            <p14:sldId id="278"/>
            <p14:sldId id="279"/>
            <p14:sldId id="261"/>
            <p14:sldId id="281"/>
            <p14:sldId id="282"/>
            <p14:sldId id="262"/>
            <p14:sldId id="283"/>
            <p14:sldId id="263"/>
          </p14:sldIdLst>
        </p14:section>
      </p14:sectionLst>
    </p:ext>
    <p:ext uri="{EFAFB233-063F-42B5-8137-9DF3F51BA10A}">
      <p15:sldGuideLst xmlns:p15="http://schemas.microsoft.com/office/powerpoint/2012/main">
        <p15:guide id="1" orient="horz" pos="288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F0AF4-81EF-477A-89C4-DD43FB7C87A9}" v="65" dt="2025-01-07T16:55:45.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guide orient="horz" pos="2886"/>
        <p:guide pos="3840"/>
      </p:guideLst>
    </p:cSldViewPr>
  </p:slideViewPr>
  <p:notesTextViewPr>
    <p:cViewPr>
      <p:scale>
        <a:sx n="1" d="1"/>
        <a:sy n="1" d="1"/>
      </p:scale>
      <p:origin x="0" y="0"/>
    </p:cViewPr>
  </p:notesTextViewPr>
  <p:notesViewPr>
    <p:cSldViewPr snapToGrid="0" showGuides="1">
      <p:cViewPr varScale="1">
        <p:scale>
          <a:sx n="50" d="100"/>
          <a:sy n="50" d="100"/>
        </p:scale>
        <p:origin x="2708"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0C699F57-B075-C79A-9755-95890FC006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15F1C92E-CCF2-F1C1-7329-4B245508C0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D58221-D3E4-439F-817F-6F02EE2E346E}" type="datetimeFigureOut">
              <a:rPr lang="pt-BR" smtClean="0"/>
              <a:t>07/01/2025</a:t>
            </a:fld>
            <a:endParaRPr lang="pt-BR"/>
          </a:p>
        </p:txBody>
      </p:sp>
      <p:sp>
        <p:nvSpPr>
          <p:cNvPr id="4" name="Espaço Reservado para Rodapé 3">
            <a:extLst>
              <a:ext uri="{FF2B5EF4-FFF2-40B4-BE49-F238E27FC236}">
                <a16:creationId xmlns:a16="http://schemas.microsoft.com/office/drawing/2014/main" id="{11F3667E-F9DB-557B-F31A-04EC21B76E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B403DA71-3CD3-B56C-7137-88F149A6F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9C2BBA-A0C3-4CE0-BAF7-9453ABE263A3}" type="slidenum">
              <a:rPr lang="pt-BR" smtClean="0"/>
              <a:t>‹nº›</a:t>
            </a:fld>
            <a:endParaRPr lang="pt-BR"/>
          </a:p>
        </p:txBody>
      </p:sp>
    </p:spTree>
    <p:extLst>
      <p:ext uri="{BB962C8B-B14F-4D97-AF65-F5344CB8AC3E}">
        <p14:creationId xmlns:p14="http://schemas.microsoft.com/office/powerpoint/2010/main" val="241254020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032D8-A04B-4C60-B476-257B8BA188E3}" type="datetimeFigureOut">
              <a:rPr lang="pt-BR" smtClean="0"/>
              <a:t>07/01/2025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F6EC7-16EA-482A-B103-73BE0154A1F2}" type="slidenum">
              <a:rPr lang="pt-BR" smtClean="0"/>
              <a:t>‹nº›</a:t>
            </a:fld>
            <a:endParaRPr lang="pt-BR"/>
          </a:p>
        </p:txBody>
      </p:sp>
    </p:spTree>
    <p:extLst>
      <p:ext uri="{BB962C8B-B14F-4D97-AF65-F5344CB8AC3E}">
        <p14:creationId xmlns:p14="http://schemas.microsoft.com/office/powerpoint/2010/main" val="377741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6F653-3ACA-3908-5607-DC799850FCC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4A3EE23-9AE5-C9E0-1B33-AC85BDEDB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EAFDBC1-79ED-DCB1-522D-3B1D944AB14C}"/>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5" name="Espaço Reservado para Rodapé 4">
            <a:extLst>
              <a:ext uri="{FF2B5EF4-FFF2-40B4-BE49-F238E27FC236}">
                <a16:creationId xmlns:a16="http://schemas.microsoft.com/office/drawing/2014/main" id="{5B897976-1E54-B98A-F517-43AA1FB3081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96FD006-7D03-A49F-1B1E-330C6EB9C428}"/>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40188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6F9D0-FC0A-4B7B-0901-445083F2D6E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308E959-DB8C-1D17-019C-E1B37C853AA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9F96D6-B43E-7EBD-86DF-059A7F8A7065}"/>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5" name="Espaço Reservado para Rodapé 4">
            <a:extLst>
              <a:ext uri="{FF2B5EF4-FFF2-40B4-BE49-F238E27FC236}">
                <a16:creationId xmlns:a16="http://schemas.microsoft.com/office/drawing/2014/main" id="{108D601E-AEDC-7FFC-0F23-3900F0121B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0BB5A52-C8C6-7E31-14AD-1BF348F53C9C}"/>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16645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F256EDE-3249-29B5-589E-C76A3C5566E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0A72291-1A53-3418-FBAE-0B1A2E025D3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D4B5887-6F0D-8D05-02CC-972A91B21A64}"/>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5" name="Espaço Reservado para Rodapé 4">
            <a:extLst>
              <a:ext uri="{FF2B5EF4-FFF2-40B4-BE49-F238E27FC236}">
                <a16:creationId xmlns:a16="http://schemas.microsoft.com/office/drawing/2014/main" id="{ABB60647-309C-163B-3310-05947D55666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C58513F-66FD-2699-9FBA-AE422EE4D058}"/>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171106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06B6E-CD33-F13A-2493-FC7FA201122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E79A0DA-CEBD-9707-488C-3ACF9CB5668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BA4F0A0-EF8A-3CB6-E510-833B99EA8B0D}"/>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5" name="Espaço Reservado para Rodapé 4">
            <a:extLst>
              <a:ext uri="{FF2B5EF4-FFF2-40B4-BE49-F238E27FC236}">
                <a16:creationId xmlns:a16="http://schemas.microsoft.com/office/drawing/2014/main" id="{8F6D7041-0746-59AD-F2CA-97866CB5B6D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65DD750-857B-1724-46C6-8DFAF70351EA}"/>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319636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A70CF-185D-F242-7328-BC54A4F7B28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5C10FBF-E127-681B-EEEF-DF3C71D2D1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CFF91E7-1ACC-A7C3-B2C3-B4BAE0ADBF3B}"/>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5" name="Espaço Reservado para Rodapé 4">
            <a:extLst>
              <a:ext uri="{FF2B5EF4-FFF2-40B4-BE49-F238E27FC236}">
                <a16:creationId xmlns:a16="http://schemas.microsoft.com/office/drawing/2014/main" id="{27684E24-56B6-35B3-82FF-B669E98AEBF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5478086-724B-E81F-5166-9382DC15EDC0}"/>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42439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F1F6B-0917-492A-9137-177806F81DA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5BD3793-236D-191E-0A44-7AD185A010C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7C8580E-27D3-AC24-DFCC-D436919BC36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EC36FEB-5FA6-830E-29B4-C82128641531}"/>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6" name="Espaço Reservado para Rodapé 5">
            <a:extLst>
              <a:ext uri="{FF2B5EF4-FFF2-40B4-BE49-F238E27FC236}">
                <a16:creationId xmlns:a16="http://schemas.microsoft.com/office/drawing/2014/main" id="{9BF21AA2-4FEE-D67C-4F5B-487A2FC00DF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1E2D7C-3F49-6740-EC3D-90803CB19B1D}"/>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23533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1B727-6612-B51B-2B8D-AFDF2D2C582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FB5C05B-C80A-96A5-94B1-0E58611C0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DB10A99-53B4-F0C7-472A-B04D3C8042A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2BB5EF6-EC8B-4F32-6976-C88C6C70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FE31E1B-FABA-6F8D-6B1E-35314D04114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4F9A1EA-4151-ECDD-D88A-9E89159FDA87}"/>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8" name="Espaço Reservado para Rodapé 7">
            <a:extLst>
              <a:ext uri="{FF2B5EF4-FFF2-40B4-BE49-F238E27FC236}">
                <a16:creationId xmlns:a16="http://schemas.microsoft.com/office/drawing/2014/main" id="{B3A619C9-C7C6-C385-F326-ED00E8CC978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62455B4-F66A-848E-573A-22A7A8BD3865}"/>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395098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DE1B8-9214-C59B-4E42-4046F201B75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DC136F6-A694-C067-544D-BC618A903803}"/>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4" name="Espaço Reservado para Rodapé 3">
            <a:extLst>
              <a:ext uri="{FF2B5EF4-FFF2-40B4-BE49-F238E27FC236}">
                <a16:creationId xmlns:a16="http://schemas.microsoft.com/office/drawing/2014/main" id="{89BC9E81-3EA7-91E0-5C2D-A6F3090FBD9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1444F80-8083-50D9-242E-029EF764B978}"/>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427182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696E0A1-2B75-BCFE-545F-F0336E8DC3F8}"/>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3" name="Espaço Reservado para Rodapé 2">
            <a:extLst>
              <a:ext uri="{FF2B5EF4-FFF2-40B4-BE49-F238E27FC236}">
                <a16:creationId xmlns:a16="http://schemas.microsoft.com/office/drawing/2014/main" id="{2A03B0C0-7F15-2329-CCF3-748A0BA5B72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3C05BEA-C463-EE6D-E75A-BF4184EE5BF9}"/>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246729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38747-2F72-FD35-7BC6-562AD9DACC2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E3E1985-BF58-EAE4-843F-D0E061778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9EF4585-12F9-BFB6-B382-2DD98A296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2A074E-0720-B37A-D2A5-A8DEE9C84DE9}"/>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6" name="Espaço Reservado para Rodapé 5">
            <a:extLst>
              <a:ext uri="{FF2B5EF4-FFF2-40B4-BE49-F238E27FC236}">
                <a16:creationId xmlns:a16="http://schemas.microsoft.com/office/drawing/2014/main" id="{1553AA59-2D57-184E-AF80-3F54B563AE9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5AF989C-77AC-8165-3D58-092EA499A13D}"/>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390637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9D5FC-E3A6-E557-4B9F-0A6934BFBA8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F41EDF1-7721-83E2-F9F1-58616DC7F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4F97089-23E7-41CE-54BF-687A1BDD2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98B294A-E037-3054-935F-B385D9A77583}"/>
              </a:ext>
            </a:extLst>
          </p:cNvPr>
          <p:cNvSpPr>
            <a:spLocks noGrp="1"/>
          </p:cNvSpPr>
          <p:nvPr>
            <p:ph type="dt" sz="half" idx="10"/>
          </p:nvPr>
        </p:nvSpPr>
        <p:spPr/>
        <p:txBody>
          <a:bodyPr/>
          <a:lstStyle/>
          <a:p>
            <a:fld id="{5FF7DAA4-7B2B-483C-BC38-9E253617E0B4}" type="datetimeFigureOut">
              <a:rPr lang="pt-BR" smtClean="0"/>
              <a:t>07/01/2025</a:t>
            </a:fld>
            <a:endParaRPr lang="pt-BR"/>
          </a:p>
        </p:txBody>
      </p:sp>
      <p:sp>
        <p:nvSpPr>
          <p:cNvPr id="6" name="Espaço Reservado para Rodapé 5">
            <a:extLst>
              <a:ext uri="{FF2B5EF4-FFF2-40B4-BE49-F238E27FC236}">
                <a16:creationId xmlns:a16="http://schemas.microsoft.com/office/drawing/2014/main" id="{954F441E-B279-1833-097D-7BE03FA0B67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C97C3DF-CF51-D0DD-F7B2-30343335E2D1}"/>
              </a:ext>
            </a:extLst>
          </p:cNvPr>
          <p:cNvSpPr>
            <a:spLocks noGrp="1"/>
          </p:cNvSpPr>
          <p:nvPr>
            <p:ph type="sldNum" sz="quarter" idx="12"/>
          </p:nvPr>
        </p:nvSpPr>
        <p:spPr/>
        <p:txBody>
          <a:bodyPr/>
          <a:lstStyle/>
          <a:p>
            <a:fld id="{1331C672-33F4-48B8-BB86-FB5742FEB217}" type="slidenum">
              <a:rPr lang="pt-BR" smtClean="0"/>
              <a:t>‹nº›</a:t>
            </a:fld>
            <a:endParaRPr lang="pt-BR"/>
          </a:p>
        </p:txBody>
      </p:sp>
    </p:spTree>
    <p:extLst>
      <p:ext uri="{BB962C8B-B14F-4D97-AF65-F5344CB8AC3E}">
        <p14:creationId xmlns:p14="http://schemas.microsoft.com/office/powerpoint/2010/main" val="113412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7AF071C-17F4-B499-23EC-635B40A0E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31027D8-BAA6-43CA-CB72-3296E2036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77AFC0B-45A2-DD8C-D776-F97741723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7DAA4-7B2B-483C-BC38-9E253617E0B4}" type="datetimeFigureOut">
              <a:rPr lang="pt-BR" smtClean="0"/>
              <a:t>07/01/2025</a:t>
            </a:fld>
            <a:endParaRPr lang="pt-BR"/>
          </a:p>
        </p:txBody>
      </p:sp>
      <p:sp>
        <p:nvSpPr>
          <p:cNvPr id="5" name="Espaço Reservado para Rodapé 4">
            <a:extLst>
              <a:ext uri="{FF2B5EF4-FFF2-40B4-BE49-F238E27FC236}">
                <a16:creationId xmlns:a16="http://schemas.microsoft.com/office/drawing/2014/main" id="{974FDD4D-069F-2577-A58B-D73C6D93D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D82123A-E074-574A-B2A0-F3AE1AF7D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1C672-33F4-48B8-BB86-FB5742FEB217}" type="slidenum">
              <a:rPr lang="pt-BR" smtClean="0"/>
              <a:t>‹nº›</a:t>
            </a:fld>
            <a:endParaRPr lang="pt-BR"/>
          </a:p>
        </p:txBody>
      </p:sp>
    </p:spTree>
    <p:extLst>
      <p:ext uri="{BB962C8B-B14F-4D97-AF65-F5344CB8AC3E}">
        <p14:creationId xmlns:p14="http://schemas.microsoft.com/office/powerpoint/2010/main" val="122740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F30F0290-5306-CB63-8720-6B6A8C51D3A8}"/>
              </a:ext>
            </a:extLst>
          </p:cNvPr>
          <p:cNvPicPr>
            <a:picLocks noChangeAspect="1"/>
          </p:cNvPicPr>
          <p:nvPr/>
        </p:nvPicPr>
        <p:blipFill>
          <a:blip r:embed="rId2"/>
          <a:srcRect t="13239" r="9089" b="14839"/>
          <a:stretch/>
        </p:blipFill>
        <p:spPr>
          <a:xfrm>
            <a:off x="3523488" y="10"/>
            <a:ext cx="8668512" cy="6857990"/>
          </a:xfrm>
          <a:prstGeom prst="rect">
            <a:avLst/>
          </a:prstGeom>
        </p:spPr>
      </p:pic>
      <p:sp>
        <p:nvSpPr>
          <p:cNvPr id="19"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477981" y="1122363"/>
            <a:ext cx="4023360" cy="3204134"/>
          </a:xfrm>
        </p:spPr>
        <p:txBody>
          <a:bodyPr anchor="b">
            <a:normAutofit/>
          </a:bodyPr>
          <a:lstStyle/>
          <a:p>
            <a:pPr algn="l"/>
            <a:r>
              <a:rPr lang="pt-BR" sz="4800">
                <a:solidFill>
                  <a:schemeClr val="bg1"/>
                </a:solidFill>
                <a:latin typeface="Bahnschrift" panose="020B0502040204020203" pitchFamily="34" charset="0"/>
              </a:rPr>
              <a:t>Desvendando a Inteligência Artificial:</a:t>
            </a:r>
          </a:p>
        </p:txBody>
      </p:sp>
      <p:sp>
        <p:nvSpPr>
          <p:cNvPr id="3" name="Subtítulo 2">
            <a:extLst>
              <a:ext uri="{FF2B5EF4-FFF2-40B4-BE49-F238E27FC236}">
                <a16:creationId xmlns:a16="http://schemas.microsoft.com/office/drawing/2014/main" id="{5206F16A-01AD-9BEA-45EF-0DAA203EE270}"/>
              </a:ext>
            </a:extLst>
          </p:cNvPr>
          <p:cNvSpPr>
            <a:spLocks noGrp="1"/>
          </p:cNvSpPr>
          <p:nvPr>
            <p:ph type="subTitle" idx="1"/>
          </p:nvPr>
        </p:nvSpPr>
        <p:spPr>
          <a:xfrm>
            <a:off x="477980" y="4872922"/>
            <a:ext cx="4023359" cy="1208141"/>
          </a:xfrm>
        </p:spPr>
        <p:txBody>
          <a:bodyPr>
            <a:normAutofit/>
          </a:bodyPr>
          <a:lstStyle/>
          <a:p>
            <a:pPr algn="l"/>
            <a:r>
              <a:rPr lang="pt-BR" sz="2000">
                <a:solidFill>
                  <a:schemeClr val="bg1"/>
                </a:solidFill>
                <a:latin typeface="Bahnschrift" panose="020B0502040204020203" pitchFamily="34" charset="0"/>
              </a:rPr>
              <a:t>Do Básico à Inovação</a:t>
            </a:r>
          </a:p>
        </p:txBody>
      </p:sp>
      <p:sp>
        <p:nvSpPr>
          <p:cNvPr id="20"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aixaDeTexto 5">
            <a:extLst>
              <a:ext uri="{FF2B5EF4-FFF2-40B4-BE49-F238E27FC236}">
                <a16:creationId xmlns:a16="http://schemas.microsoft.com/office/drawing/2014/main" id="{B6C746F9-548B-A659-8A1C-87ED886E8711}"/>
              </a:ext>
            </a:extLst>
          </p:cNvPr>
          <p:cNvSpPr txBox="1"/>
          <p:nvPr/>
        </p:nvSpPr>
        <p:spPr>
          <a:xfrm>
            <a:off x="477980" y="6019445"/>
            <a:ext cx="2200442" cy="369332"/>
          </a:xfrm>
          <a:prstGeom prst="rect">
            <a:avLst/>
          </a:prstGeom>
          <a:noFill/>
        </p:spPr>
        <p:txBody>
          <a:bodyPr wrap="square" rtlCol="0">
            <a:spAutoFit/>
          </a:bodyPr>
          <a:lstStyle/>
          <a:p>
            <a:r>
              <a:rPr lang="pt-BR" dirty="0">
                <a:solidFill>
                  <a:schemeClr val="bg1"/>
                </a:solidFill>
              </a:rPr>
              <a:t>Franciele Giunco</a:t>
            </a:r>
          </a:p>
        </p:txBody>
      </p:sp>
      <p:sp>
        <p:nvSpPr>
          <p:cNvPr id="4" name="Espaço Reservado para Data 3">
            <a:extLst>
              <a:ext uri="{FF2B5EF4-FFF2-40B4-BE49-F238E27FC236}">
                <a16:creationId xmlns:a16="http://schemas.microsoft.com/office/drawing/2014/main" id="{1F793134-CAA1-7286-D6EA-2D7AE3A2EBC5}"/>
              </a:ext>
            </a:extLst>
          </p:cNvPr>
          <p:cNvSpPr>
            <a:spLocks noGrp="1"/>
          </p:cNvSpPr>
          <p:nvPr>
            <p:ph type="dt" sz="half" idx="10"/>
          </p:nvPr>
        </p:nvSpPr>
        <p:spPr/>
        <p:txBody>
          <a:bodyPr/>
          <a:lstStyle/>
          <a:p>
            <a:fld id="{54B43D47-739D-4FA0-8D6C-B49DFC1EB3D5}" type="datetime1">
              <a:rPr lang="pt-BR" smtClean="0"/>
              <a:t>07/01/2025</a:t>
            </a:fld>
            <a:endParaRPr lang="pt-BR"/>
          </a:p>
        </p:txBody>
      </p:sp>
      <p:sp>
        <p:nvSpPr>
          <p:cNvPr id="7" name="Espaço Reservado para Rodapé 6">
            <a:extLst>
              <a:ext uri="{FF2B5EF4-FFF2-40B4-BE49-F238E27FC236}">
                <a16:creationId xmlns:a16="http://schemas.microsoft.com/office/drawing/2014/main" id="{D0D982D4-43D1-3769-08A4-31CFCECF3383}"/>
              </a:ext>
            </a:extLst>
          </p:cNvPr>
          <p:cNvSpPr>
            <a:spLocks noGrp="1"/>
          </p:cNvSpPr>
          <p:nvPr>
            <p:ph type="ftr" sz="quarter" idx="11"/>
          </p:nvPr>
        </p:nvSpPr>
        <p:spPr/>
        <p:txBody>
          <a:bodyPr/>
          <a:lstStyle/>
          <a:p>
            <a:r>
              <a:rPr lang="pt-BR"/>
              <a:t>Franciele Giunco</a:t>
            </a:r>
          </a:p>
        </p:txBody>
      </p:sp>
      <p:sp>
        <p:nvSpPr>
          <p:cNvPr id="8" name="Espaço Reservado para Número de Slide 7">
            <a:extLst>
              <a:ext uri="{FF2B5EF4-FFF2-40B4-BE49-F238E27FC236}">
                <a16:creationId xmlns:a16="http://schemas.microsoft.com/office/drawing/2014/main" id="{14FA305C-DCE4-0FEB-CBB3-2522D48E52C6}"/>
              </a:ext>
            </a:extLst>
          </p:cNvPr>
          <p:cNvSpPr>
            <a:spLocks noGrp="1"/>
          </p:cNvSpPr>
          <p:nvPr>
            <p:ph type="sldNum" sz="quarter" idx="12"/>
          </p:nvPr>
        </p:nvSpPr>
        <p:spPr/>
        <p:txBody>
          <a:bodyPr/>
          <a:lstStyle/>
          <a:p>
            <a:fld id="{1331C672-33F4-48B8-BB86-FB5742FEB217}" type="slidenum">
              <a:rPr lang="pt-BR" smtClean="0"/>
              <a:t>1</a:t>
            </a:fld>
            <a:endParaRPr lang="pt-BR"/>
          </a:p>
        </p:txBody>
      </p:sp>
    </p:spTree>
    <p:extLst>
      <p:ext uri="{BB962C8B-B14F-4D97-AF65-F5344CB8AC3E}">
        <p14:creationId xmlns:p14="http://schemas.microsoft.com/office/powerpoint/2010/main" val="135041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722120" y="589280"/>
            <a:ext cx="8712200" cy="4876800"/>
          </a:xfrm>
        </p:spPr>
        <p:txBody>
          <a:bodyPr anchor="t">
            <a:noAutofit/>
          </a:bodyPr>
          <a:lstStyle/>
          <a:p>
            <a:pPr algn="just"/>
            <a:r>
              <a:rPr lang="pt-BR" sz="2400" dirty="0">
                <a:latin typeface="Biome" panose="020B0502040204020203" pitchFamily="34" charset="0"/>
                <a:cs typeface="Biome" panose="020B0502040204020203" pitchFamily="34" charset="0"/>
              </a:rPr>
              <a:t>4. Visão Computacional: A visão computacional permite que as máquinas "vejam" e interpretem imagens e vídeos, imitando a forma como os seres humanos reconhecem objetos e padrões visuais. Isso é utilizado em áreas como reconhecimento facial, carros autônomos e diagnóstico médico por imagem.</a:t>
            </a: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r>
              <a:rPr lang="pt-BR" sz="2400" dirty="0">
                <a:latin typeface="Biome" panose="020B0502040204020203" pitchFamily="34" charset="0"/>
                <a:cs typeface="Biome" panose="020B0502040204020203" pitchFamily="34" charset="0"/>
              </a:rPr>
              <a:t>5. Robótica Inteligente: Combina IA com hardware, permitindo que os robôs não apenas realizem tarefas físicas, mas também tomem decisões baseadas em dados em tempo real. Exemplos incluem robôs industriais e drones autônomos.</a:t>
            </a:r>
            <a:br>
              <a:rPr lang="pt-BR" sz="2400" dirty="0">
                <a:latin typeface="Biome" panose="020B0502040204020203" pitchFamily="34" charset="0"/>
                <a:cs typeface="Biome" panose="020B0502040204020203" pitchFamily="34" charset="0"/>
              </a:rPr>
            </a:br>
            <a:endParaRPr lang="pt-BR" sz="2400" dirty="0">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70092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929283" y="707132"/>
            <a:ext cx="5469129" cy="2387600"/>
          </a:xfrm>
        </p:spPr>
        <p:txBody>
          <a:bodyPr>
            <a:normAutofit/>
          </a:bodyPr>
          <a:lstStyle/>
          <a:p>
            <a:pPr algn="l"/>
            <a:r>
              <a:rPr lang="pt-BR" sz="4800" dirty="0">
                <a:solidFill>
                  <a:schemeClr val="bg1"/>
                </a:solidFill>
                <a:latin typeface="Biome Light" panose="020B0502040204020203" pitchFamily="34" charset="0"/>
                <a:cs typeface="Biome Light" panose="020B0502040204020203" pitchFamily="34" charset="0"/>
              </a:rPr>
              <a:t>CAPITULO 4</a:t>
            </a:r>
          </a:p>
        </p:txBody>
      </p:sp>
      <p:sp>
        <p:nvSpPr>
          <p:cNvPr id="3" name="Subtítulo 2">
            <a:extLst>
              <a:ext uri="{FF2B5EF4-FFF2-40B4-BE49-F238E27FC236}">
                <a16:creationId xmlns:a16="http://schemas.microsoft.com/office/drawing/2014/main" id="{5206F16A-01AD-9BEA-45EF-0DAA203EE270}"/>
              </a:ext>
            </a:extLst>
          </p:cNvPr>
          <p:cNvSpPr>
            <a:spLocks noGrp="1"/>
          </p:cNvSpPr>
          <p:nvPr>
            <p:ph type="subTitle" idx="1"/>
          </p:nvPr>
        </p:nvSpPr>
        <p:spPr>
          <a:xfrm>
            <a:off x="1929283" y="3494783"/>
            <a:ext cx="5469127" cy="2201159"/>
          </a:xfrm>
        </p:spPr>
        <p:txBody>
          <a:bodyPr>
            <a:normAutofit/>
          </a:bodyPr>
          <a:lstStyle/>
          <a:p>
            <a:pPr algn="just"/>
            <a:r>
              <a:rPr lang="pt-BR" sz="2800" dirty="0">
                <a:solidFill>
                  <a:schemeClr val="bg1"/>
                </a:solidFill>
                <a:latin typeface="Biome Light" panose="020B0303030204020804" pitchFamily="34" charset="0"/>
                <a:cs typeface="Biome Light" panose="020B0303030204020804" pitchFamily="34" charset="0"/>
              </a:rPr>
              <a:t>Impacto e Importância da IA na Sociedade Moderna.</a:t>
            </a:r>
          </a:p>
          <a:p>
            <a:pPr algn="l"/>
            <a:endParaRPr lang="pt-BR" sz="2000" dirty="0">
              <a:solidFill>
                <a:schemeClr val="bg1"/>
              </a:solidFill>
              <a:latin typeface="Biome Light" panose="020B0303030204020804" pitchFamily="34" charset="0"/>
              <a:cs typeface="Biome Light" panose="020B0303030204020804" pitchFamily="34" charset="0"/>
            </a:endParaRPr>
          </a:p>
        </p:txBody>
      </p:sp>
      <p:sp>
        <p:nvSpPr>
          <p:cNvPr id="10" name="Rectangle 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5769AF67-2CF1-7A45-F3B9-200A06E05FF9}"/>
              </a:ext>
            </a:extLst>
          </p:cNvPr>
          <p:cNvPicPr>
            <a:picLocks noChangeAspect="1"/>
          </p:cNvPicPr>
          <p:nvPr/>
        </p:nvPicPr>
        <p:blipFill>
          <a:blip r:embed="rId2">
            <a:alphaModFix amt="19000"/>
          </a:blip>
          <a:stretch>
            <a:fillRect/>
          </a:stretch>
        </p:blipFill>
        <p:spPr>
          <a:xfrm>
            <a:off x="5814682" y="451434"/>
            <a:ext cx="5955131" cy="5955131"/>
          </a:xfrm>
          <a:prstGeom prst="rect">
            <a:avLst/>
          </a:prstGeom>
        </p:spPr>
      </p:pic>
    </p:spTree>
    <p:extLst>
      <p:ext uri="{BB962C8B-B14F-4D97-AF65-F5344CB8AC3E}">
        <p14:creationId xmlns:p14="http://schemas.microsoft.com/office/powerpoint/2010/main" val="2724141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62AA08-8DEF-989E-35D0-30DAEE274260}"/>
              </a:ext>
            </a:extLst>
          </p:cNvPr>
          <p:cNvSpPr txBox="1">
            <a:spLocks/>
          </p:cNvSpPr>
          <p:nvPr/>
        </p:nvSpPr>
        <p:spPr>
          <a:xfrm>
            <a:off x="1087120" y="579120"/>
            <a:ext cx="10058400" cy="539496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pt-BR" sz="2400" dirty="0">
                <a:latin typeface="Biome" panose="020B0502040204020203" pitchFamily="34" charset="0"/>
                <a:cs typeface="Biome" panose="020B0502040204020203" pitchFamily="34" charset="0"/>
              </a:rPr>
              <a:t>A Inteligência Artificial está se tornando uma força transformadora em todos os setores da sociedade. Seu impacto pode ser observado em várias áreas como por exemplo:</a:t>
            </a:r>
          </a:p>
          <a:p>
            <a:pPr algn="just"/>
            <a:endParaRPr lang="pt-BR" sz="2400" dirty="0">
              <a:latin typeface="Biome" panose="020B0502040204020203" pitchFamily="34" charset="0"/>
              <a:cs typeface="Biome" panose="020B0502040204020203" pitchFamily="34" charset="0"/>
            </a:endParaRPr>
          </a:p>
          <a:p>
            <a:pPr marL="342900" indent="-342900" algn="just">
              <a:buFont typeface="Arial" panose="020B0604020202020204" pitchFamily="34" charset="0"/>
              <a:buChar char="•"/>
            </a:pPr>
            <a:r>
              <a:rPr lang="pt-BR" sz="2400" dirty="0">
                <a:latin typeface="Biome" panose="020B0502040204020203" pitchFamily="34" charset="0"/>
                <a:cs typeface="Biome" panose="020B0502040204020203" pitchFamily="34" charset="0"/>
              </a:rPr>
              <a:t>Economia: A IA está revolucionando a forma como as empresas operam, desde a automação de processos até a personalização da experiência do cliente. Ferramentas baseadas em IA ajudam empresas a tomar decisões mais informadas, reduzindo custos e aumentando a produtividade.</a:t>
            </a:r>
          </a:p>
          <a:p>
            <a:pPr marL="342900" indent="-342900" algn="just">
              <a:buFont typeface="Arial" panose="020B0604020202020204" pitchFamily="34" charset="0"/>
              <a:buChar char="•"/>
            </a:pPr>
            <a:endParaRPr lang="pt-BR" sz="2400" dirty="0">
              <a:latin typeface="Biome" panose="020B0502040204020203" pitchFamily="34" charset="0"/>
              <a:cs typeface="Biome" panose="020B0502040204020203" pitchFamily="34" charset="0"/>
            </a:endParaRPr>
          </a:p>
          <a:p>
            <a:pPr marL="342900" indent="-342900" algn="just">
              <a:buFont typeface="Arial" panose="020B0604020202020204" pitchFamily="34" charset="0"/>
              <a:buChar char="•"/>
            </a:pPr>
            <a:r>
              <a:rPr lang="pt-BR" sz="2400" dirty="0">
                <a:latin typeface="Biome" panose="020B0502040204020203" pitchFamily="34" charset="0"/>
                <a:cs typeface="Biome" panose="020B0502040204020203" pitchFamily="34" charset="0"/>
              </a:rPr>
              <a:t>Saúde: A IA está ajudando a diagnosticar doenças com mais precisão e rapidez, analisando grandes volumes de dados médicos, imagens e até informações genéticas. Ferramentas de IA também são usadas no desenvolvimento de medicamentos e tratamentos personalizados.</a:t>
            </a:r>
            <a:br>
              <a:rPr lang="pt-BR" sz="2400" dirty="0">
                <a:latin typeface="Biome" panose="020B0502040204020203" pitchFamily="34" charset="0"/>
                <a:cs typeface="Biome" panose="020B0502040204020203" pitchFamily="34" charset="0"/>
              </a:rPr>
            </a:br>
            <a:endParaRPr lang="pt-BR" sz="2400" dirty="0">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83064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62AA08-8DEF-989E-35D0-30DAEE274260}"/>
              </a:ext>
            </a:extLst>
          </p:cNvPr>
          <p:cNvSpPr txBox="1">
            <a:spLocks/>
          </p:cNvSpPr>
          <p:nvPr/>
        </p:nvSpPr>
        <p:spPr>
          <a:xfrm>
            <a:off x="1087120" y="579120"/>
            <a:ext cx="10058400" cy="176784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pt-BR" sz="2400" dirty="0">
                <a:latin typeface="Biome" panose="020B0502040204020203" pitchFamily="34" charset="0"/>
                <a:cs typeface="Biome" panose="020B0502040204020203" pitchFamily="34" charset="0"/>
              </a:rPr>
              <a:t>Educação: Com a IA, a educação pode ser personalizada, adaptando o ensino às necessidades e ao ritmo dos alunos. Plataformas baseadas em IA podem ajudar a identificar áreas em que os alunos têm mais dificuldades e oferecer recursos para melhorar o aprendizado.</a:t>
            </a:r>
          </a:p>
          <a:p>
            <a:pPr marL="342900" indent="-342900" algn="just">
              <a:buFont typeface="Arial" panose="020B0604020202020204" pitchFamily="34" charset="0"/>
              <a:buChar char="•"/>
            </a:pPr>
            <a:endParaRPr lang="pt-BR" sz="2400" dirty="0">
              <a:latin typeface="Biome" panose="020B0502040204020203" pitchFamily="34" charset="0"/>
              <a:cs typeface="Biome" panose="020B0502040204020203" pitchFamily="34" charset="0"/>
            </a:endParaRPr>
          </a:p>
          <a:p>
            <a:pPr marL="342900" indent="-342900" algn="just">
              <a:buFont typeface="Arial" panose="020B0604020202020204" pitchFamily="34" charset="0"/>
              <a:buChar char="•"/>
            </a:pPr>
            <a:r>
              <a:rPr lang="pt-BR" sz="2400" dirty="0">
                <a:latin typeface="Biome" panose="020B0502040204020203" pitchFamily="34" charset="0"/>
                <a:cs typeface="Biome" panose="020B0502040204020203" pitchFamily="34" charset="0"/>
              </a:rPr>
              <a:t>Segurança: Sistemas de IA ajudam a detectar fraudes, identificar ameaças cibernéticas e melhorar os sistemas de vigilância, aumentando a segurança pública e privada.</a:t>
            </a:r>
          </a:p>
          <a:p>
            <a:pPr marL="342900" indent="-342900" algn="just">
              <a:buFont typeface="Arial" panose="020B0604020202020204" pitchFamily="34" charset="0"/>
              <a:buChar char="•"/>
            </a:pPr>
            <a:endParaRPr lang="pt-BR" sz="2400" dirty="0">
              <a:latin typeface="Biome" panose="020B0502040204020203" pitchFamily="34" charset="0"/>
              <a:cs typeface="Biome" panose="020B0502040204020203" pitchFamily="34" charset="0"/>
            </a:endParaRPr>
          </a:p>
          <a:p>
            <a:pPr marL="342900" indent="-342900" algn="just">
              <a:buFont typeface="Arial" panose="020B0604020202020204" pitchFamily="34" charset="0"/>
              <a:buChar char="•"/>
            </a:pPr>
            <a:r>
              <a:rPr lang="pt-BR" sz="2400" dirty="0">
                <a:latin typeface="Biome" panose="020B0502040204020203" pitchFamily="34" charset="0"/>
                <a:cs typeface="Biome" panose="020B0502040204020203" pitchFamily="34" charset="0"/>
              </a:rPr>
              <a:t>Transporte: Carros autônomos e sistemas de transporte inteligente estão mudando a forma como nos deslocamos. A IA permite que esses veículos tomem decisões em tempo real com base em dados do ambiente, como tráfego, obstáculos e sinais de trânsito.</a:t>
            </a:r>
          </a:p>
        </p:txBody>
      </p:sp>
    </p:spTree>
    <p:extLst>
      <p:ext uri="{BB962C8B-B14F-4D97-AF65-F5344CB8AC3E}">
        <p14:creationId xmlns:p14="http://schemas.microsoft.com/office/powerpoint/2010/main" val="351700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Imagem 6">
            <a:extLst>
              <a:ext uri="{FF2B5EF4-FFF2-40B4-BE49-F238E27FC236}">
                <a16:creationId xmlns:a16="http://schemas.microsoft.com/office/drawing/2014/main" id="{5769AF67-2CF1-7A45-F3B9-200A06E05FF9}"/>
              </a:ext>
            </a:extLst>
          </p:cNvPr>
          <p:cNvPicPr>
            <a:picLocks noChangeAspect="1"/>
          </p:cNvPicPr>
          <p:nvPr/>
        </p:nvPicPr>
        <p:blipFill>
          <a:blip r:embed="rId2">
            <a:alphaModFix amt="44000"/>
          </a:blip>
          <a:srcRect t="22648" b="21102"/>
          <a:stretch/>
        </p:blipFill>
        <p:spPr>
          <a:xfrm>
            <a:off x="-1" y="-91430"/>
            <a:ext cx="12192001" cy="6857990"/>
          </a:xfrm>
          <a:prstGeom prst="rect">
            <a:avLst/>
          </a:prstGeom>
        </p:spPr>
      </p:pic>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841248" y="600427"/>
            <a:ext cx="9875520" cy="3299902"/>
          </a:xfrm>
        </p:spPr>
        <p:txBody>
          <a:bodyPr>
            <a:normAutofit/>
          </a:bodyPr>
          <a:lstStyle/>
          <a:p>
            <a:pPr algn="l"/>
            <a:r>
              <a:rPr lang="pt-BR" sz="8200">
                <a:solidFill>
                  <a:srgbClr val="FFFFFF"/>
                </a:solidFill>
                <a:latin typeface="Biome Light" panose="020B0502040204020203" pitchFamily="34" charset="0"/>
                <a:cs typeface="Biome Light" panose="020B0502040204020203" pitchFamily="34" charset="0"/>
              </a:rPr>
              <a:t>CONCLUSÃO</a:t>
            </a:r>
          </a:p>
        </p:txBody>
      </p:sp>
    </p:spTree>
    <p:extLst>
      <p:ext uri="{BB962C8B-B14F-4D97-AF65-F5344CB8AC3E}">
        <p14:creationId xmlns:p14="http://schemas.microsoft.com/office/powerpoint/2010/main" val="47763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D62AA08-8DEF-989E-35D0-30DAEE274260}"/>
              </a:ext>
            </a:extLst>
          </p:cNvPr>
          <p:cNvSpPr txBox="1">
            <a:spLocks/>
          </p:cNvSpPr>
          <p:nvPr/>
        </p:nvSpPr>
        <p:spPr>
          <a:xfrm>
            <a:off x="1087120" y="579120"/>
            <a:ext cx="10088880" cy="5699760"/>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spcBef>
                <a:spcPts val="1200"/>
              </a:spcBef>
              <a:spcAft>
                <a:spcPts val="1200"/>
              </a:spcAft>
            </a:pPr>
            <a:r>
              <a:rPr lang="pt-BR" sz="2400" dirty="0">
                <a:latin typeface="Biome" panose="020B0502040204020203" pitchFamily="34" charset="0"/>
                <a:cs typeface="Biome" panose="020B0502040204020203" pitchFamily="34" charset="0"/>
              </a:rPr>
              <a:t>A Inteligência Artificial está moldando um novo mundo, e suas capacidades estão apenas começando a ser exploradas. </a:t>
            </a:r>
          </a:p>
          <a:p>
            <a:pPr algn="just">
              <a:lnSpc>
                <a:spcPct val="100000"/>
              </a:lnSpc>
              <a:spcBef>
                <a:spcPts val="1200"/>
              </a:spcBef>
              <a:spcAft>
                <a:spcPts val="1200"/>
              </a:spcAft>
            </a:pPr>
            <a:r>
              <a:rPr lang="pt-BR" sz="2400" dirty="0">
                <a:latin typeface="Biome" panose="020B0502040204020203" pitchFamily="34" charset="0"/>
                <a:cs typeface="Biome" panose="020B0502040204020203" pitchFamily="34" charset="0"/>
              </a:rPr>
              <a:t>O que antes parecia ficção científica, como carros que dirigem sozinhos ou assistentes que compreendem nossa linguagem de maneira quase humana, agora é uma realidade. </a:t>
            </a:r>
          </a:p>
          <a:p>
            <a:pPr algn="just">
              <a:lnSpc>
                <a:spcPct val="100000"/>
              </a:lnSpc>
              <a:spcBef>
                <a:spcPts val="1200"/>
              </a:spcBef>
              <a:spcAft>
                <a:spcPts val="1200"/>
              </a:spcAft>
            </a:pPr>
            <a:r>
              <a:rPr lang="pt-BR" sz="2400" dirty="0">
                <a:latin typeface="Biome" panose="020B0502040204020203" pitchFamily="34" charset="0"/>
                <a:cs typeface="Biome" panose="020B0502040204020203" pitchFamily="34" charset="0"/>
              </a:rPr>
              <a:t>Ao mesmo tempo, desafios significativos surgem, como o impacto da IA no mercado de trabalho, questões de privacidade e os riscos de uma IA mal implementada.</a:t>
            </a:r>
          </a:p>
          <a:p>
            <a:pPr algn="just">
              <a:lnSpc>
                <a:spcPct val="100000"/>
              </a:lnSpc>
              <a:spcBef>
                <a:spcPts val="1200"/>
              </a:spcBef>
              <a:spcAft>
                <a:spcPts val="1200"/>
              </a:spcAft>
            </a:pPr>
            <a:r>
              <a:rPr lang="pt-BR" sz="2400" dirty="0">
                <a:latin typeface="Biome" panose="020B0502040204020203" pitchFamily="34" charset="0"/>
                <a:cs typeface="Biome" panose="020B0502040204020203" pitchFamily="34" charset="0"/>
              </a:rPr>
              <a:t>A jornada da IA está apenas começando, e o futuro promete inovações ainda mais surpreendentes. Preparar-se para as mudanças que ela traz é essencial para entender e aproveitar as oportunidades que a IA oferece.</a:t>
            </a:r>
          </a:p>
        </p:txBody>
      </p:sp>
    </p:spTree>
    <p:extLst>
      <p:ext uri="{BB962C8B-B14F-4D97-AF65-F5344CB8AC3E}">
        <p14:creationId xmlns:p14="http://schemas.microsoft.com/office/powerpoint/2010/main" val="45393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Imagem 6">
            <a:extLst>
              <a:ext uri="{FF2B5EF4-FFF2-40B4-BE49-F238E27FC236}">
                <a16:creationId xmlns:a16="http://schemas.microsoft.com/office/drawing/2014/main" id="{5769AF67-2CF1-7A45-F3B9-200A06E05FF9}"/>
              </a:ext>
            </a:extLst>
          </p:cNvPr>
          <p:cNvPicPr>
            <a:picLocks noChangeAspect="1"/>
          </p:cNvPicPr>
          <p:nvPr/>
        </p:nvPicPr>
        <p:blipFill>
          <a:blip r:embed="rId2">
            <a:duotone>
              <a:prstClr val="black"/>
              <a:schemeClr val="bg1">
                <a:tint val="45000"/>
                <a:satMod val="400000"/>
              </a:schemeClr>
            </a:duotone>
            <a:alphaModFix amt="25000"/>
          </a:blip>
          <a:stretch>
            <a:fillRect/>
          </a:stretch>
        </p:blipFill>
        <p:spPr>
          <a:xfrm>
            <a:off x="3121386" y="29548"/>
            <a:ext cx="6013845" cy="6013845"/>
          </a:xfrm>
          <a:prstGeom prst="rect">
            <a:avLst/>
          </a:prstGeom>
        </p:spPr>
      </p:pic>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2618173" y="630936"/>
            <a:ext cx="7315200" cy="2702018"/>
          </a:xfrm>
          <a:noFill/>
        </p:spPr>
        <p:txBody>
          <a:bodyPr anchor="b">
            <a:normAutofit/>
          </a:bodyPr>
          <a:lstStyle/>
          <a:p>
            <a:r>
              <a:rPr lang="pt-BR" sz="4800" dirty="0">
                <a:solidFill>
                  <a:schemeClr val="bg1"/>
                </a:solidFill>
                <a:latin typeface="Biome Light" panose="020B0502040204020203" pitchFamily="34" charset="0"/>
                <a:cs typeface="Biome Light" panose="020B0502040204020203" pitchFamily="34" charset="0"/>
              </a:rPr>
              <a:t>AGRDECIMENTO</a:t>
            </a:r>
          </a:p>
        </p:txBody>
      </p:sp>
      <p:sp>
        <p:nvSpPr>
          <p:cNvPr id="3" name="Subtítulo 2">
            <a:extLst>
              <a:ext uri="{FF2B5EF4-FFF2-40B4-BE49-F238E27FC236}">
                <a16:creationId xmlns:a16="http://schemas.microsoft.com/office/drawing/2014/main" id="{5206F16A-01AD-9BEA-45EF-0DAA203EE270}"/>
              </a:ext>
            </a:extLst>
          </p:cNvPr>
          <p:cNvSpPr>
            <a:spLocks noGrp="1"/>
          </p:cNvSpPr>
          <p:nvPr>
            <p:ph type="subTitle" idx="1"/>
          </p:nvPr>
        </p:nvSpPr>
        <p:spPr>
          <a:xfrm>
            <a:off x="2618174" y="3427487"/>
            <a:ext cx="7315200" cy="2615906"/>
          </a:xfrm>
          <a:noFill/>
        </p:spPr>
        <p:txBody>
          <a:bodyPr anchor="t">
            <a:normAutofit fontScale="92500"/>
          </a:bodyPr>
          <a:lstStyle/>
          <a:p>
            <a:pPr algn="just"/>
            <a:r>
              <a:rPr lang="pt-BR" dirty="0">
                <a:solidFill>
                  <a:schemeClr val="bg1"/>
                </a:solidFill>
                <a:latin typeface="Biome Light" panose="020B0303030204020804" pitchFamily="34" charset="0"/>
                <a:cs typeface="Biome Light" panose="020B0303030204020804" pitchFamily="34" charset="0"/>
              </a:rPr>
              <a:t>Antes de encerrar este </a:t>
            </a:r>
            <a:r>
              <a:rPr lang="pt-BR" dirty="0" err="1">
                <a:solidFill>
                  <a:schemeClr val="bg1"/>
                </a:solidFill>
                <a:latin typeface="Biome Light" panose="020B0303030204020804" pitchFamily="34" charset="0"/>
                <a:cs typeface="Biome Light" panose="020B0303030204020804" pitchFamily="34" charset="0"/>
              </a:rPr>
              <a:t>eBook</a:t>
            </a:r>
            <a:r>
              <a:rPr lang="pt-BR" dirty="0">
                <a:solidFill>
                  <a:schemeClr val="bg1"/>
                </a:solidFill>
                <a:latin typeface="Biome Light" panose="020B0303030204020804" pitchFamily="34" charset="0"/>
                <a:cs typeface="Biome Light" panose="020B0303030204020804" pitchFamily="34" charset="0"/>
              </a:rPr>
              <a:t>, gostaria de dedicar um momento para expressar minha gratidão a mim mesma. Criar este projeto foi uma jornada de aprendizado, dedicação e superação de desafios. A escrita, a pesquisa e a organização do conteúdo foram um processo enriquecedor, que me permitiu explorar ainda mais o fascinante mundo da Inteligência Artificial.</a:t>
            </a:r>
          </a:p>
        </p:txBody>
      </p:sp>
    </p:spTree>
    <p:extLst>
      <p:ext uri="{BB962C8B-B14F-4D97-AF65-F5344CB8AC3E}">
        <p14:creationId xmlns:p14="http://schemas.microsoft.com/office/powerpoint/2010/main" val="344201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929283" y="707132"/>
            <a:ext cx="5469129" cy="2387600"/>
          </a:xfrm>
        </p:spPr>
        <p:txBody>
          <a:bodyPr>
            <a:normAutofit/>
          </a:bodyPr>
          <a:lstStyle/>
          <a:p>
            <a:pPr algn="l"/>
            <a:r>
              <a:rPr lang="pt-BR" sz="4800" dirty="0">
                <a:solidFill>
                  <a:schemeClr val="bg1"/>
                </a:solidFill>
                <a:latin typeface="Biome Light" panose="020B0502040204020203" pitchFamily="34" charset="0"/>
                <a:cs typeface="Biome Light" panose="020B0502040204020203" pitchFamily="34" charset="0"/>
              </a:rPr>
              <a:t>CAPITULO 1</a:t>
            </a:r>
          </a:p>
        </p:txBody>
      </p:sp>
      <p:sp>
        <p:nvSpPr>
          <p:cNvPr id="3" name="Subtítulo 2">
            <a:extLst>
              <a:ext uri="{FF2B5EF4-FFF2-40B4-BE49-F238E27FC236}">
                <a16:creationId xmlns:a16="http://schemas.microsoft.com/office/drawing/2014/main" id="{5206F16A-01AD-9BEA-45EF-0DAA203EE270}"/>
              </a:ext>
            </a:extLst>
          </p:cNvPr>
          <p:cNvSpPr>
            <a:spLocks noGrp="1"/>
          </p:cNvSpPr>
          <p:nvPr>
            <p:ph type="subTitle" idx="1"/>
          </p:nvPr>
        </p:nvSpPr>
        <p:spPr>
          <a:xfrm>
            <a:off x="1929283" y="3494783"/>
            <a:ext cx="5469127" cy="2201159"/>
          </a:xfrm>
        </p:spPr>
        <p:txBody>
          <a:bodyPr>
            <a:normAutofit/>
          </a:bodyPr>
          <a:lstStyle/>
          <a:p>
            <a:pPr algn="just"/>
            <a:r>
              <a:rPr lang="pt-BR" sz="3200" dirty="0">
                <a:solidFill>
                  <a:schemeClr val="bg1"/>
                </a:solidFill>
                <a:latin typeface="Biome Light" panose="020B0303030204020804" pitchFamily="34" charset="0"/>
                <a:cs typeface="Biome Light" panose="020B0303030204020804" pitchFamily="34" charset="0"/>
              </a:rPr>
              <a:t>Introdução à Inteligência Artificial</a:t>
            </a:r>
          </a:p>
          <a:p>
            <a:pPr algn="just"/>
            <a:r>
              <a:rPr lang="pt-BR" sz="2000" dirty="0">
                <a:solidFill>
                  <a:schemeClr val="bg1"/>
                </a:solidFill>
                <a:latin typeface="Biome Light" panose="020B0303030204020804" pitchFamily="34" charset="0"/>
                <a:cs typeface="Biome Light" panose="020B0303030204020804" pitchFamily="34" charset="0"/>
              </a:rPr>
              <a:t>O que é Inteligência Artificial?</a:t>
            </a:r>
          </a:p>
          <a:p>
            <a:pPr algn="l"/>
            <a:endParaRPr lang="pt-BR" sz="2000" dirty="0">
              <a:solidFill>
                <a:schemeClr val="bg1"/>
              </a:solidFill>
              <a:latin typeface="Biome Light" panose="020B0303030204020804" pitchFamily="34" charset="0"/>
              <a:cs typeface="Biome Light" panose="020B0303030204020804" pitchFamily="34" charset="0"/>
            </a:endParaRPr>
          </a:p>
        </p:txBody>
      </p:sp>
      <p:sp>
        <p:nvSpPr>
          <p:cNvPr id="10" name="Rectangle 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5769AF67-2CF1-7A45-F3B9-200A06E05FF9}"/>
              </a:ext>
            </a:extLst>
          </p:cNvPr>
          <p:cNvPicPr>
            <a:picLocks noChangeAspect="1"/>
          </p:cNvPicPr>
          <p:nvPr/>
        </p:nvPicPr>
        <p:blipFill>
          <a:blip r:embed="rId2">
            <a:alphaModFix amt="19000"/>
          </a:blip>
          <a:stretch>
            <a:fillRect/>
          </a:stretch>
        </p:blipFill>
        <p:spPr>
          <a:xfrm>
            <a:off x="5814682" y="451434"/>
            <a:ext cx="5955131" cy="5955131"/>
          </a:xfrm>
          <a:prstGeom prst="rect">
            <a:avLst/>
          </a:prstGeom>
        </p:spPr>
      </p:pic>
    </p:spTree>
    <p:extLst>
      <p:ext uri="{BB962C8B-B14F-4D97-AF65-F5344CB8AC3E}">
        <p14:creationId xmlns:p14="http://schemas.microsoft.com/office/powerpoint/2010/main" val="282899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087120" y="915035"/>
            <a:ext cx="10058400" cy="2245360"/>
          </a:xfrm>
        </p:spPr>
        <p:txBody>
          <a:bodyPr anchor="t">
            <a:noAutofit/>
          </a:bodyPr>
          <a:lstStyle/>
          <a:p>
            <a:pPr algn="just"/>
            <a:r>
              <a:rPr lang="pt-BR" sz="2400" dirty="0">
                <a:latin typeface="Biome" panose="020B0502040204020203" pitchFamily="34" charset="0"/>
                <a:cs typeface="Biome" panose="020B0502040204020203" pitchFamily="34" charset="0"/>
              </a:rPr>
              <a:t>Inteligência Artificial (IA) é o campo da ciência da computação que busca criar máquinas capazes de realizar tarefas que normalmente exigiriam inteligência humana. Esses sistemas podem ser programados para aprender com dados, reconhecer padrões, tomar decisões e até se adaptar a novas informações de maneira semelhante ao cérebro humano.</a:t>
            </a:r>
            <a:br>
              <a:rPr lang="pt-BR" sz="2400" dirty="0">
                <a:latin typeface="Biome" panose="020B0502040204020203" pitchFamily="34" charset="0"/>
                <a:cs typeface="Biome" panose="020B0502040204020203" pitchFamily="34" charset="0"/>
              </a:rPr>
            </a:br>
            <a:endParaRPr lang="pt-BR" sz="2400" dirty="0">
              <a:latin typeface="Biome" panose="020B0502040204020203" pitchFamily="34" charset="0"/>
              <a:cs typeface="Biome" panose="020B0502040204020203" pitchFamily="34" charset="0"/>
            </a:endParaRPr>
          </a:p>
        </p:txBody>
      </p:sp>
      <p:sp>
        <p:nvSpPr>
          <p:cNvPr id="4" name="Título 1">
            <a:extLst>
              <a:ext uri="{FF2B5EF4-FFF2-40B4-BE49-F238E27FC236}">
                <a16:creationId xmlns:a16="http://schemas.microsoft.com/office/drawing/2014/main" id="{44C35013-77AF-F0E7-5253-2FD557CA3B4D}"/>
              </a:ext>
            </a:extLst>
          </p:cNvPr>
          <p:cNvSpPr txBox="1">
            <a:spLocks/>
          </p:cNvSpPr>
          <p:nvPr/>
        </p:nvSpPr>
        <p:spPr>
          <a:xfrm>
            <a:off x="1087120" y="3697605"/>
            <a:ext cx="10058400" cy="176784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pt-BR" sz="2400" dirty="0">
                <a:latin typeface="Biome" panose="020B0502040204020203" pitchFamily="34" charset="0"/>
                <a:cs typeface="Biome" panose="020B0502040204020203" pitchFamily="34" charset="0"/>
              </a:rPr>
              <a:t>A IA não se limita apenas a tarefas que exigem raciocínio lógico. Ela também pode abranger atividades que envolvem percepção sensorial, como visão e audição, além de interações com o ambiente e com os seres humanos. Hoje, a IA está presente em nosso cotidiano de formas cada vez mais sofisticadas, desde assistentes virtuais como a Siri e a </a:t>
            </a:r>
            <a:r>
              <a:rPr lang="pt-BR" sz="2400" dirty="0" err="1">
                <a:latin typeface="Biome" panose="020B0502040204020203" pitchFamily="34" charset="0"/>
                <a:cs typeface="Biome" panose="020B0502040204020203" pitchFamily="34" charset="0"/>
              </a:rPr>
              <a:t>Alexa</a:t>
            </a:r>
            <a:r>
              <a:rPr lang="pt-BR" sz="2400" dirty="0">
                <a:latin typeface="Biome" panose="020B0502040204020203" pitchFamily="34" charset="0"/>
                <a:cs typeface="Biome" panose="020B0502040204020203" pitchFamily="34" charset="0"/>
              </a:rPr>
              <a:t> até carros autônomos e diagnósticos médicos baseados em aprendizado de máquina.</a:t>
            </a:r>
            <a:br>
              <a:rPr lang="pt-BR" sz="2400" dirty="0">
                <a:latin typeface="Biome" panose="020B0502040204020203" pitchFamily="34" charset="0"/>
                <a:cs typeface="Biome" panose="020B0502040204020203" pitchFamily="34" charset="0"/>
              </a:rPr>
            </a:br>
            <a:endParaRPr lang="pt-BR" sz="2400" dirty="0">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92673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929283" y="707132"/>
            <a:ext cx="5469129" cy="2387600"/>
          </a:xfrm>
        </p:spPr>
        <p:txBody>
          <a:bodyPr>
            <a:normAutofit/>
          </a:bodyPr>
          <a:lstStyle/>
          <a:p>
            <a:pPr algn="l"/>
            <a:r>
              <a:rPr lang="pt-BR" sz="4800" dirty="0">
                <a:solidFill>
                  <a:schemeClr val="bg1"/>
                </a:solidFill>
                <a:latin typeface="Biome Light" panose="020B0502040204020203" pitchFamily="34" charset="0"/>
                <a:cs typeface="Biome Light" panose="020B0502040204020203" pitchFamily="34" charset="0"/>
              </a:rPr>
              <a:t>CAPITULO 2</a:t>
            </a:r>
          </a:p>
        </p:txBody>
      </p:sp>
      <p:sp>
        <p:nvSpPr>
          <p:cNvPr id="3" name="Subtítulo 2">
            <a:extLst>
              <a:ext uri="{FF2B5EF4-FFF2-40B4-BE49-F238E27FC236}">
                <a16:creationId xmlns:a16="http://schemas.microsoft.com/office/drawing/2014/main" id="{5206F16A-01AD-9BEA-45EF-0DAA203EE270}"/>
              </a:ext>
            </a:extLst>
          </p:cNvPr>
          <p:cNvSpPr>
            <a:spLocks noGrp="1"/>
          </p:cNvSpPr>
          <p:nvPr>
            <p:ph type="subTitle" idx="1"/>
          </p:nvPr>
        </p:nvSpPr>
        <p:spPr>
          <a:xfrm>
            <a:off x="1929283" y="3494783"/>
            <a:ext cx="5660237" cy="2201159"/>
          </a:xfrm>
        </p:spPr>
        <p:txBody>
          <a:bodyPr>
            <a:normAutofit/>
          </a:bodyPr>
          <a:lstStyle/>
          <a:p>
            <a:pPr algn="l"/>
            <a:r>
              <a:rPr lang="pt-BR" sz="3200" dirty="0">
                <a:solidFill>
                  <a:schemeClr val="bg1"/>
                </a:solidFill>
                <a:latin typeface="Biome Light" panose="020B0303030204020804" pitchFamily="34" charset="0"/>
                <a:cs typeface="Biome Light" panose="020B0303030204020804" pitchFamily="34" charset="0"/>
              </a:rPr>
              <a:t>Breve História da Inteligência Artificial</a:t>
            </a:r>
            <a:endParaRPr lang="pt-BR" sz="2000" dirty="0">
              <a:solidFill>
                <a:schemeClr val="bg1"/>
              </a:solidFill>
              <a:latin typeface="Biome Light" panose="020B0303030204020804" pitchFamily="34" charset="0"/>
              <a:cs typeface="Biome Light" panose="020B0303030204020804" pitchFamily="34" charset="0"/>
            </a:endParaRPr>
          </a:p>
        </p:txBody>
      </p:sp>
      <p:sp>
        <p:nvSpPr>
          <p:cNvPr id="10" name="Rectangle 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5769AF67-2CF1-7A45-F3B9-200A06E05FF9}"/>
              </a:ext>
            </a:extLst>
          </p:cNvPr>
          <p:cNvPicPr>
            <a:picLocks noChangeAspect="1"/>
          </p:cNvPicPr>
          <p:nvPr/>
        </p:nvPicPr>
        <p:blipFill>
          <a:blip r:embed="rId2">
            <a:alphaModFix amt="19000"/>
          </a:blip>
          <a:stretch>
            <a:fillRect/>
          </a:stretch>
        </p:blipFill>
        <p:spPr>
          <a:xfrm>
            <a:off x="5814682" y="451434"/>
            <a:ext cx="5955131" cy="5955131"/>
          </a:xfrm>
          <a:prstGeom prst="rect">
            <a:avLst/>
          </a:prstGeom>
        </p:spPr>
      </p:pic>
    </p:spTree>
    <p:extLst>
      <p:ext uri="{BB962C8B-B14F-4D97-AF65-F5344CB8AC3E}">
        <p14:creationId xmlns:p14="http://schemas.microsoft.com/office/powerpoint/2010/main" val="290934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513840" y="528320"/>
            <a:ext cx="9469120" cy="5801360"/>
          </a:xfrm>
        </p:spPr>
        <p:txBody>
          <a:bodyPr anchor="t">
            <a:noAutofit/>
          </a:bodyPr>
          <a:lstStyle/>
          <a:p>
            <a:pPr algn="just"/>
            <a:r>
              <a:rPr lang="pt-BR" sz="2400" dirty="0">
                <a:latin typeface="Biome" panose="020B0502040204020203" pitchFamily="34" charset="0"/>
                <a:cs typeface="Biome" panose="020B0502040204020203" pitchFamily="34" charset="0"/>
              </a:rPr>
              <a:t>A história da IA começa com a ideia de simular a inteligência humana por meio de máquinas, algo que já era imaginado por filósofos e cientistas há séculos. No entanto, o verdadeiro desenvolvimento da IA começa no século XX</a:t>
            </a: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r>
              <a:rPr lang="pt-BR" sz="2400" dirty="0">
                <a:latin typeface="Biome" panose="020B0502040204020203" pitchFamily="34" charset="0"/>
                <a:cs typeface="Biome" panose="020B0502040204020203" pitchFamily="34" charset="0"/>
              </a:rPr>
              <a:t>1950: Alan Turing, um matemático britânico, propôs o "Teste de Turing", uma medida para avaliar se uma máquina pode simular a inteligência humana. Sua ideia de uma máquina pensante foi um marco fundamental na evolução da IA.</a:t>
            </a: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r>
              <a:rPr lang="pt-BR" sz="2400" dirty="0">
                <a:latin typeface="Biome" panose="020B0502040204020203" pitchFamily="34" charset="0"/>
                <a:cs typeface="Biome" panose="020B0502040204020203" pitchFamily="34" charset="0"/>
              </a:rPr>
              <a:t>1956: O termo "Inteligência Artificial" foi cunhado por John McCarthy, um cientista da computação. Ele organizou a Conferência de </a:t>
            </a:r>
            <a:r>
              <a:rPr lang="pt-BR" sz="2400" dirty="0" err="1">
                <a:latin typeface="Biome" panose="020B0502040204020203" pitchFamily="34" charset="0"/>
                <a:cs typeface="Biome" panose="020B0502040204020203" pitchFamily="34" charset="0"/>
              </a:rPr>
              <a:t>Dartmouth</a:t>
            </a:r>
            <a:r>
              <a:rPr lang="pt-BR" sz="2400" dirty="0">
                <a:latin typeface="Biome" panose="020B0502040204020203" pitchFamily="34" charset="0"/>
                <a:cs typeface="Biome" panose="020B0502040204020203" pitchFamily="34" charset="0"/>
              </a:rPr>
              <a:t>, onde a IA foi definida como o estudo de como fazer as máquinas "simularem" o comportamento inteligente.</a:t>
            </a:r>
            <a:br>
              <a:rPr lang="pt-BR" sz="2400" dirty="0">
                <a:latin typeface="Biome" panose="020B0502040204020203" pitchFamily="34" charset="0"/>
                <a:cs typeface="Biome" panose="020B0502040204020203" pitchFamily="34" charset="0"/>
              </a:rPr>
            </a:br>
            <a:endParaRPr lang="pt-BR" sz="2400" dirty="0">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41645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828800" y="589280"/>
            <a:ext cx="8747760" cy="5364480"/>
          </a:xfrm>
        </p:spPr>
        <p:txBody>
          <a:bodyPr anchor="t">
            <a:noAutofit/>
          </a:bodyPr>
          <a:lstStyle/>
          <a:p>
            <a:pPr algn="just"/>
            <a:br>
              <a:rPr lang="pt-BR" sz="2400" dirty="0">
                <a:latin typeface="Biome" panose="020B0502040204020203" pitchFamily="34" charset="0"/>
                <a:cs typeface="Biome" panose="020B0502040204020203" pitchFamily="34" charset="0"/>
              </a:rPr>
            </a:br>
            <a:r>
              <a:rPr lang="pt-BR" sz="2400" dirty="0">
                <a:latin typeface="Biome" panose="020B0502040204020203" pitchFamily="34" charset="0"/>
                <a:cs typeface="Biome" panose="020B0502040204020203" pitchFamily="34" charset="0"/>
              </a:rPr>
              <a:t>Décadas de 1960 a 1980: A IA passou a ser explorada por meio de redes neurais e algoritmos de aprendizado, mas não atingiu os resultados esperados, o que levou a períodos de "invernos da IA", em que o interesse e o financiamento diminuíram.</a:t>
            </a: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r>
              <a:rPr lang="pt-BR" sz="2400" dirty="0">
                <a:latin typeface="Biome" panose="020B0502040204020203" pitchFamily="34" charset="0"/>
                <a:cs typeface="Biome" panose="020B0502040204020203" pitchFamily="34" charset="0"/>
              </a:rPr>
              <a:t>Anos 2000 até hoje: O desenvolvimento da IA de aprendizado profundo (</a:t>
            </a:r>
            <a:r>
              <a:rPr lang="pt-BR" sz="2400" dirty="0" err="1">
                <a:latin typeface="Biome" panose="020B0502040204020203" pitchFamily="34" charset="0"/>
                <a:cs typeface="Biome" panose="020B0502040204020203" pitchFamily="34" charset="0"/>
              </a:rPr>
              <a:t>deep</a:t>
            </a:r>
            <a:r>
              <a:rPr lang="pt-BR" sz="2400" dirty="0">
                <a:latin typeface="Biome" panose="020B0502040204020203" pitchFamily="34" charset="0"/>
                <a:cs typeface="Biome" panose="020B0502040204020203" pitchFamily="34" charset="0"/>
              </a:rPr>
              <a:t> </a:t>
            </a:r>
            <a:r>
              <a:rPr lang="pt-BR" sz="2400" dirty="0" err="1">
                <a:latin typeface="Biome" panose="020B0502040204020203" pitchFamily="34" charset="0"/>
                <a:cs typeface="Biome" panose="020B0502040204020203" pitchFamily="34" charset="0"/>
              </a:rPr>
              <a:t>learning</a:t>
            </a:r>
            <a:r>
              <a:rPr lang="pt-BR" sz="2400" dirty="0">
                <a:latin typeface="Biome" panose="020B0502040204020203" pitchFamily="34" charset="0"/>
                <a:cs typeface="Biome" panose="020B0502040204020203" pitchFamily="34" charset="0"/>
              </a:rPr>
              <a:t>), o aumento da capacidade computacional e a disponibilidade de grandes volumes de dados têm permitido a IA alcançar avanços impressionantes. Tecnologias como reconhecimento de voz, visão computacional e processamento de linguagem natural se tornaram realidade, e a IA se tornou uma parte essencial de diversas indústrias.</a:t>
            </a:r>
            <a:br>
              <a:rPr lang="pt-BR" sz="2400" dirty="0">
                <a:latin typeface="Biome" panose="020B0502040204020203" pitchFamily="34" charset="0"/>
                <a:cs typeface="Biome" panose="020B0502040204020203" pitchFamily="34" charset="0"/>
              </a:rPr>
            </a:br>
            <a:endParaRPr lang="pt-BR" sz="2400" dirty="0">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404810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929283" y="707132"/>
            <a:ext cx="5469129" cy="2387600"/>
          </a:xfrm>
        </p:spPr>
        <p:txBody>
          <a:bodyPr>
            <a:normAutofit/>
          </a:bodyPr>
          <a:lstStyle/>
          <a:p>
            <a:pPr algn="l"/>
            <a:r>
              <a:rPr lang="pt-BR" sz="4800" dirty="0">
                <a:solidFill>
                  <a:schemeClr val="bg1"/>
                </a:solidFill>
                <a:latin typeface="Biome Light" panose="020B0502040204020203" pitchFamily="34" charset="0"/>
                <a:cs typeface="Biome Light" panose="020B0502040204020203" pitchFamily="34" charset="0"/>
              </a:rPr>
              <a:t>CAPITULO 3</a:t>
            </a:r>
          </a:p>
        </p:txBody>
      </p:sp>
      <p:sp>
        <p:nvSpPr>
          <p:cNvPr id="3" name="Subtítulo 2">
            <a:extLst>
              <a:ext uri="{FF2B5EF4-FFF2-40B4-BE49-F238E27FC236}">
                <a16:creationId xmlns:a16="http://schemas.microsoft.com/office/drawing/2014/main" id="{5206F16A-01AD-9BEA-45EF-0DAA203EE270}"/>
              </a:ext>
            </a:extLst>
          </p:cNvPr>
          <p:cNvSpPr>
            <a:spLocks noGrp="1"/>
          </p:cNvSpPr>
          <p:nvPr>
            <p:ph type="subTitle" idx="1"/>
          </p:nvPr>
        </p:nvSpPr>
        <p:spPr>
          <a:xfrm>
            <a:off x="1929283" y="3494783"/>
            <a:ext cx="5469127" cy="2201159"/>
          </a:xfrm>
        </p:spPr>
        <p:txBody>
          <a:bodyPr>
            <a:normAutofit/>
          </a:bodyPr>
          <a:lstStyle/>
          <a:p>
            <a:pPr algn="just"/>
            <a:r>
              <a:rPr lang="pt-BR" sz="4000" dirty="0">
                <a:solidFill>
                  <a:schemeClr val="bg1"/>
                </a:solidFill>
                <a:latin typeface="Biome Light" panose="020B0303030204020804" pitchFamily="34" charset="0"/>
                <a:cs typeface="Biome Light" panose="020B0303030204020804" pitchFamily="34" charset="0"/>
              </a:rPr>
              <a:t>Principais Áreas da Inteligência Artificial</a:t>
            </a:r>
            <a:endParaRPr lang="pt-BR" sz="2000" dirty="0">
              <a:solidFill>
                <a:schemeClr val="bg1"/>
              </a:solidFill>
              <a:latin typeface="Biome Light" panose="020B0303030204020804" pitchFamily="34" charset="0"/>
              <a:cs typeface="Biome Light" panose="020B0303030204020804" pitchFamily="34" charset="0"/>
            </a:endParaRPr>
          </a:p>
        </p:txBody>
      </p:sp>
      <p:sp>
        <p:nvSpPr>
          <p:cNvPr id="10" name="Rectangle 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Imagem 6">
            <a:extLst>
              <a:ext uri="{FF2B5EF4-FFF2-40B4-BE49-F238E27FC236}">
                <a16:creationId xmlns:a16="http://schemas.microsoft.com/office/drawing/2014/main" id="{5769AF67-2CF1-7A45-F3B9-200A06E05FF9}"/>
              </a:ext>
            </a:extLst>
          </p:cNvPr>
          <p:cNvPicPr>
            <a:picLocks noChangeAspect="1"/>
          </p:cNvPicPr>
          <p:nvPr/>
        </p:nvPicPr>
        <p:blipFill>
          <a:blip r:embed="rId2">
            <a:alphaModFix amt="19000"/>
          </a:blip>
          <a:stretch>
            <a:fillRect/>
          </a:stretch>
        </p:blipFill>
        <p:spPr>
          <a:xfrm>
            <a:off x="5814682" y="451434"/>
            <a:ext cx="5955131" cy="5955131"/>
          </a:xfrm>
          <a:prstGeom prst="rect">
            <a:avLst/>
          </a:prstGeom>
        </p:spPr>
      </p:pic>
    </p:spTree>
    <p:extLst>
      <p:ext uri="{BB962C8B-B14F-4D97-AF65-F5344CB8AC3E}">
        <p14:creationId xmlns:p14="http://schemas.microsoft.com/office/powerpoint/2010/main" val="377772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828800" y="589280"/>
            <a:ext cx="8747760" cy="5364480"/>
          </a:xfrm>
        </p:spPr>
        <p:txBody>
          <a:bodyPr anchor="t">
            <a:noAutofit/>
          </a:bodyPr>
          <a:lstStyle/>
          <a:p>
            <a:pPr algn="just"/>
            <a:br>
              <a:rPr lang="pt-BR" sz="2400" dirty="0">
                <a:latin typeface="Biome" panose="020B0502040204020203" pitchFamily="34" charset="0"/>
                <a:cs typeface="Biome" panose="020B0502040204020203" pitchFamily="34" charset="0"/>
              </a:rPr>
            </a:br>
            <a:r>
              <a:rPr lang="pt-BR" sz="2400" dirty="0">
                <a:latin typeface="Biome" panose="020B0502040204020203" pitchFamily="34" charset="0"/>
                <a:cs typeface="Biome" panose="020B0502040204020203" pitchFamily="34" charset="0"/>
              </a:rPr>
              <a:t>A IA não é um campo único, mas sim um conjunto de áreas que trabalham juntas para simular diferentes aspectos da inteligência humana. As principais áreas incluem:</a:t>
            </a: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r>
              <a:rPr lang="pt-BR" sz="2400" dirty="0">
                <a:latin typeface="Biome" panose="020B0502040204020203" pitchFamily="34" charset="0"/>
                <a:cs typeface="Biome" panose="020B0502040204020203" pitchFamily="34" charset="0"/>
              </a:rPr>
              <a:t>1. Aprendizado de Máquina (</a:t>
            </a:r>
            <a:r>
              <a:rPr lang="pt-BR" sz="2400" dirty="0" err="1">
                <a:latin typeface="Biome" panose="020B0502040204020203" pitchFamily="34" charset="0"/>
                <a:cs typeface="Biome" panose="020B0502040204020203" pitchFamily="34" charset="0"/>
              </a:rPr>
              <a:t>Machine</a:t>
            </a:r>
            <a:r>
              <a:rPr lang="pt-BR" sz="2400" dirty="0">
                <a:latin typeface="Biome" panose="020B0502040204020203" pitchFamily="34" charset="0"/>
                <a:cs typeface="Biome" panose="020B0502040204020203" pitchFamily="34" charset="0"/>
              </a:rPr>
              <a:t> Learning - ML): O ML é um subcampo da IA que permite que as máquinas aprendam a partir de dados sem serem explicitamente programadas. Isso acontece através de algoritmos que identificam padrões e fazem previsões ou decisões baseadas nesses dados. O aprendizado supervisionado, não supervisionado e por reforço são as abordagens mais comuns.</a:t>
            </a:r>
            <a:br>
              <a:rPr lang="pt-BR" sz="2400" dirty="0">
                <a:latin typeface="Biome" panose="020B0502040204020203" pitchFamily="34" charset="0"/>
                <a:cs typeface="Biome" panose="020B0502040204020203" pitchFamily="34" charset="0"/>
              </a:rPr>
            </a:br>
            <a:endParaRPr lang="pt-BR" sz="2400" dirty="0">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24339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46000">
              <a:schemeClr val="bg1">
                <a:lumMod val="50000"/>
              </a:schemeClr>
            </a:gs>
            <a:gs pos="100000">
              <a:schemeClr val="tx1">
                <a:lumMod val="85000"/>
                <a:lumOff val="1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EAFC5-06E8-249E-2D07-CBAA781762EC}"/>
              </a:ext>
            </a:extLst>
          </p:cNvPr>
          <p:cNvSpPr>
            <a:spLocks noGrp="1"/>
          </p:cNvSpPr>
          <p:nvPr>
            <p:ph type="ctrTitle"/>
          </p:nvPr>
        </p:nvSpPr>
        <p:spPr>
          <a:xfrm>
            <a:off x="1828800" y="589280"/>
            <a:ext cx="8747760" cy="5364480"/>
          </a:xfrm>
        </p:spPr>
        <p:txBody>
          <a:bodyPr anchor="t">
            <a:noAutofit/>
          </a:bodyPr>
          <a:lstStyle/>
          <a:p>
            <a:pPr algn="just"/>
            <a:r>
              <a:rPr lang="pt-BR" sz="2400" dirty="0">
                <a:latin typeface="Biome" panose="020B0502040204020203" pitchFamily="34" charset="0"/>
                <a:cs typeface="Biome" panose="020B0502040204020203" pitchFamily="34" charset="0"/>
              </a:rPr>
              <a:t>2. Redes Neurais Artificiais: Inspiradas pelo funcionamento do cérebro humano, as redes neurais são sistemas compostos por "neurônios" artificiais. Elas são a base de tecnologias avançadas como o aprendizado profundo (</a:t>
            </a:r>
            <a:r>
              <a:rPr lang="pt-BR" sz="2400" dirty="0" err="1">
                <a:latin typeface="Biome" panose="020B0502040204020203" pitchFamily="34" charset="0"/>
                <a:cs typeface="Biome" panose="020B0502040204020203" pitchFamily="34" charset="0"/>
              </a:rPr>
              <a:t>deep</a:t>
            </a:r>
            <a:r>
              <a:rPr lang="pt-BR" sz="2400" dirty="0">
                <a:latin typeface="Biome" panose="020B0502040204020203" pitchFamily="34" charset="0"/>
                <a:cs typeface="Biome" panose="020B0502040204020203" pitchFamily="34" charset="0"/>
              </a:rPr>
              <a:t> </a:t>
            </a:r>
            <a:r>
              <a:rPr lang="pt-BR" sz="2400" dirty="0" err="1">
                <a:latin typeface="Biome" panose="020B0502040204020203" pitchFamily="34" charset="0"/>
                <a:cs typeface="Biome" panose="020B0502040204020203" pitchFamily="34" charset="0"/>
              </a:rPr>
              <a:t>learning</a:t>
            </a:r>
            <a:r>
              <a:rPr lang="pt-BR" sz="2400" dirty="0">
                <a:latin typeface="Biome" panose="020B0502040204020203" pitchFamily="34" charset="0"/>
                <a:cs typeface="Biome" panose="020B0502040204020203" pitchFamily="34" charset="0"/>
              </a:rPr>
              <a:t>), que tem impulsionado inovações em áreas como visão computacional e processamento de linguagem natural.</a:t>
            </a:r>
            <a:br>
              <a:rPr lang="pt-BR" sz="2400" dirty="0">
                <a:latin typeface="Biome" panose="020B0502040204020203" pitchFamily="34" charset="0"/>
                <a:cs typeface="Biome" panose="020B0502040204020203" pitchFamily="34" charset="0"/>
              </a:rPr>
            </a:br>
            <a:br>
              <a:rPr lang="pt-BR" sz="2400" dirty="0">
                <a:latin typeface="Biome" panose="020B0502040204020203" pitchFamily="34" charset="0"/>
                <a:cs typeface="Biome" panose="020B0502040204020203" pitchFamily="34" charset="0"/>
              </a:rPr>
            </a:br>
            <a:r>
              <a:rPr lang="pt-BR" sz="2400" dirty="0">
                <a:latin typeface="Biome" panose="020B0502040204020203" pitchFamily="34" charset="0"/>
                <a:cs typeface="Biome" panose="020B0502040204020203" pitchFamily="34" charset="0"/>
              </a:rPr>
              <a:t>3. Processamento de Linguagem Natural (PLN): Esta área trata da interação entre computadores e a linguagem humana. Através de técnicas de PLN, as máquinas podem compreender, interpretar e gerar texto ou fala em linguagem natural, como é o caso dos assistentes virtuais ou dos tradutores automáticos.</a:t>
            </a:r>
            <a:br>
              <a:rPr lang="pt-BR" sz="2400" dirty="0">
                <a:latin typeface="Biome" panose="020B0502040204020203" pitchFamily="34" charset="0"/>
                <a:cs typeface="Biome" panose="020B0502040204020203" pitchFamily="34" charset="0"/>
              </a:rPr>
            </a:br>
            <a:endParaRPr lang="pt-BR" sz="2400" dirty="0">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19454873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1161</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16</vt:i4>
      </vt:variant>
    </vt:vector>
  </HeadingPairs>
  <TitlesOfParts>
    <vt:vector size="23" baseType="lpstr">
      <vt:lpstr>Arial</vt:lpstr>
      <vt:lpstr>Bahnschrift</vt:lpstr>
      <vt:lpstr>Biome</vt:lpstr>
      <vt:lpstr>Biome Light</vt:lpstr>
      <vt:lpstr>Calibri</vt:lpstr>
      <vt:lpstr>Calibri Light</vt:lpstr>
      <vt:lpstr>Tema do Office</vt:lpstr>
      <vt:lpstr>Desvendando a Inteligência Artificial:</vt:lpstr>
      <vt:lpstr>CAPITULO 1</vt:lpstr>
      <vt:lpstr>Inteligência Artificial (IA) é o campo da ciência da computação que busca criar máquinas capazes de realizar tarefas que normalmente exigiriam inteligência humana. Esses sistemas podem ser programados para aprender com dados, reconhecer padrões, tomar decisões e até se adaptar a novas informações de maneira semelhante ao cérebro humano. </vt:lpstr>
      <vt:lpstr>CAPITULO 2</vt:lpstr>
      <vt:lpstr>A história da IA começa com a ideia de simular a inteligência humana por meio de máquinas, algo que já era imaginado por filósofos e cientistas há séculos. No entanto, o verdadeiro desenvolvimento da IA começa no século XX   1950: Alan Turing, um matemático britânico, propôs o "Teste de Turing", uma medida para avaliar se uma máquina pode simular a inteligência humana. Sua ideia de uma máquina pensante foi um marco fundamental na evolução da IA.  1956: O termo "Inteligência Artificial" foi cunhado por John McCarthy, um cientista da computação. Ele organizou a Conferência de Dartmouth, onde a IA foi definida como o estudo de como fazer as máquinas "simularem" o comportamento inteligente. </vt:lpstr>
      <vt:lpstr> Décadas de 1960 a 1980: A IA passou a ser explorada por meio de redes neurais e algoritmos de aprendizado, mas não atingiu os resultados esperados, o que levou a períodos de "invernos da IA", em que o interesse e o financiamento diminuíram.   Anos 2000 até hoje: O desenvolvimento da IA de aprendizado profundo (deep learning), o aumento da capacidade computacional e a disponibilidade de grandes volumes de dados têm permitido a IA alcançar avanços impressionantes. Tecnologias como reconhecimento de voz, visão computacional e processamento de linguagem natural se tornaram realidade, e a IA se tornou uma parte essencial de diversas indústrias. </vt:lpstr>
      <vt:lpstr>CAPITULO 3</vt:lpstr>
      <vt:lpstr> A IA não é um campo único, mas sim um conjunto de áreas que trabalham juntas para simular diferentes aspectos da inteligência humana. As principais áreas incluem:  1. Aprendizado de Máquina (Machine Learning - ML): O ML é um subcampo da IA que permite que as máquinas aprendam a partir de dados sem serem explicitamente programadas. Isso acontece através de algoritmos que identificam padrões e fazem previsões ou decisões baseadas nesses dados. O aprendizado supervisionado, não supervisionado e por reforço são as abordagens mais comuns. </vt:lpstr>
      <vt:lpstr>2. Redes Neurais Artificiais: Inspiradas pelo funcionamento do cérebro humano, as redes neurais são sistemas compostos por "neurônios" artificiais. Elas são a base de tecnologias avançadas como o aprendizado profundo (deep learning), que tem impulsionado inovações em áreas como visão computacional e processamento de linguagem natural.  3. Processamento de Linguagem Natural (PLN): Esta área trata da interação entre computadores e a linguagem humana. Através de técnicas de PLN, as máquinas podem compreender, interpretar e gerar texto ou fala em linguagem natural, como é o caso dos assistentes virtuais ou dos tradutores automáticos. </vt:lpstr>
      <vt:lpstr>4. Visão Computacional: A visão computacional permite que as máquinas "vejam" e interpretem imagens e vídeos, imitando a forma como os seres humanos reconhecem objetos e padrões visuais. Isso é utilizado em áreas como reconhecimento facial, carros autônomos e diagnóstico médico por imagem.   5. Robótica Inteligente: Combina IA com hardware, permitindo que os robôs não apenas realizem tarefas físicas, mas também tomem decisões baseadas em dados em tempo real. Exemplos incluem robôs industriais e drones autônomos. </vt:lpstr>
      <vt:lpstr>CAPITULO 4</vt:lpstr>
      <vt:lpstr>Apresentação do PowerPoint</vt:lpstr>
      <vt:lpstr>Apresentação do PowerPoint</vt:lpstr>
      <vt:lpstr>CONCLUSÃO</vt:lpstr>
      <vt:lpstr>Apresentação do PowerPoint</vt:lpstr>
      <vt:lpstr>AGRDECIMENTO</vt:lpstr>
    </vt:vector>
  </TitlesOfParts>
  <Company>Caixa Economica Federal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Franciele Cristina Giunco</dc:creator>
  <cp:lastModifiedBy>Franciele Cristina Giunco</cp:lastModifiedBy>
  <cp:revision>2</cp:revision>
  <cp:lastPrinted>2025-01-07T18:13:52Z</cp:lastPrinted>
  <dcterms:created xsi:type="dcterms:W3CDTF">2025-01-07T15:42:14Z</dcterms:created>
  <dcterms:modified xsi:type="dcterms:W3CDTF">2025-01-07T18:20:04Z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33b259-87ee-4762-9a8c-7b0d155dd87f_Enabled">
    <vt:lpwstr>true</vt:lpwstr>
  </property>
  <property fmtid="{D5CDD505-2E9C-101B-9397-08002B2CF9AE}" pid="3" name="MSIP_Label_9333b259-87ee-4762-9a8c-7b0d155dd87f_SetDate">
    <vt:lpwstr>2025-01-07T15:43:21Z</vt:lpwstr>
  </property>
  <property fmtid="{D5CDD505-2E9C-101B-9397-08002B2CF9AE}" pid="4" name="MSIP_Label_9333b259-87ee-4762-9a8c-7b0d155dd87f_Method">
    <vt:lpwstr>Privileged</vt:lpwstr>
  </property>
  <property fmtid="{D5CDD505-2E9C-101B-9397-08002B2CF9AE}" pid="5" name="MSIP_Label_9333b259-87ee-4762-9a8c-7b0d155dd87f_Name">
    <vt:lpwstr>_PESSOAL</vt:lpwstr>
  </property>
  <property fmtid="{D5CDD505-2E9C-101B-9397-08002B2CF9AE}" pid="6" name="MSIP_Label_9333b259-87ee-4762-9a8c-7b0d155dd87f_SiteId">
    <vt:lpwstr>ab9bba98-684a-43fb-add8-9c2bebede229</vt:lpwstr>
  </property>
  <property fmtid="{D5CDD505-2E9C-101B-9397-08002B2CF9AE}" pid="7" name="MSIP_Label_9333b259-87ee-4762-9a8c-7b0d155dd87f_ActionId">
    <vt:lpwstr>14c2ac6f-f30a-493f-94a1-0bcaf4178672</vt:lpwstr>
  </property>
  <property fmtid="{D5CDD505-2E9C-101B-9397-08002B2CF9AE}" pid="8" name="MSIP_Label_9333b259-87ee-4762-9a8c-7b0d155dd87f_ContentBits">
    <vt:lpwstr>1</vt:lpwstr>
  </property>
</Properties>
</file>