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14998809" r:id="rId5"/>
    <p:sldId id="14998810" r:id="rId6"/>
    <p:sldId id="14998827" r:id="rId7"/>
    <p:sldId id="14998828" r:id="rId8"/>
    <p:sldId id="14998829" r:id="rId9"/>
    <p:sldId id="14998811" r:id="rId10"/>
    <p:sldId id="14998813" r:id="rId11"/>
    <p:sldId id="14998830" r:id="rId12"/>
    <p:sldId id="14998831" r:id="rId13"/>
    <p:sldId id="14998832" r:id="rId14"/>
    <p:sldId id="14998833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2ACC0A-AF4D-4CF1-9AD0-23DEDA70DFE3}">
          <p14:sldIdLst>
            <p14:sldId id="256"/>
            <p14:sldId id="14998809"/>
            <p14:sldId id="14998810"/>
            <p14:sldId id="14998827"/>
            <p14:sldId id="14998828"/>
            <p14:sldId id="14998829"/>
            <p14:sldId id="14998811"/>
            <p14:sldId id="14998813"/>
            <p14:sldId id="14998830"/>
            <p14:sldId id="14998831"/>
            <p14:sldId id="14998832"/>
            <p14:sldId id="149988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9" userDrawn="1">
          <p15:clr>
            <a:srgbClr val="A4A3A4"/>
          </p15:clr>
        </p15:guide>
        <p15:guide id="2" pos="5627" userDrawn="1">
          <p15:clr>
            <a:srgbClr val="A4A3A4"/>
          </p15:clr>
        </p15:guide>
        <p15:guide id="3" orient="horz" pos="1411" userDrawn="1">
          <p15:clr>
            <a:srgbClr val="A4A3A4"/>
          </p15:clr>
        </p15:guide>
        <p15:guide id="4" orient="horz" pos="1875" userDrawn="1">
          <p15:clr>
            <a:srgbClr val="A4A3A4"/>
          </p15:clr>
        </p15:guide>
        <p15:guide id="5" orient="horz" pos="2650" userDrawn="1">
          <p15:clr>
            <a:srgbClr val="A4A3A4"/>
          </p15:clr>
        </p15:guide>
        <p15:guide id="6" orient="horz" pos="30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646C5"/>
    <a:srgbClr val="61337A"/>
    <a:srgbClr val="209E20"/>
    <a:srgbClr val="FFC2B6"/>
    <a:srgbClr val="BFD4CF"/>
    <a:srgbClr val="743481"/>
    <a:srgbClr val="E24A33"/>
    <a:srgbClr val="8EBA4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 autoAdjust="0"/>
    <p:restoredTop sz="77017" autoAdjust="0"/>
  </p:normalViewPr>
  <p:slideViewPr>
    <p:cSldViewPr snapToGrid="0" snapToObjects="1" showGuides="1">
      <p:cViewPr>
        <p:scale>
          <a:sx n="94" d="100"/>
          <a:sy n="94" d="100"/>
        </p:scale>
        <p:origin x="2800" y="312"/>
      </p:cViewPr>
      <p:guideLst>
        <p:guide orient="horz" pos="869"/>
        <p:guide pos="5627"/>
        <p:guide orient="horz" pos="1411"/>
        <p:guide orient="horz" pos="1875"/>
        <p:guide orient="horz" pos="2650"/>
        <p:guide orient="horz" pos="30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9F95E-505B-694C-A0CE-CF8B8A77A3E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40824-F2F9-3845-92E2-9B01D1B0CB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12706"/>
            <a:ext cx="7772400" cy="836839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tx1"/>
                </a:solidFill>
                <a:latin typeface="黑体" panose="02010609060101010101" pitchFamily="49" charset="-122"/>
                <a:cs typeface="+mj-cs"/>
              </a:defRPr>
            </a:lvl1pPr>
          </a:lstStyle>
          <a:p>
            <a:pPr marL="0" lvl="0" algn="ctr"/>
            <a:r>
              <a:rPr lang="en-US" dirty="0" err="1"/>
              <a:t>题目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演讲者姓名</a:t>
            </a:r>
            <a:r>
              <a:rPr lang="en-US" altLang="zh-CN" dirty="0"/>
              <a:t>\n</a:t>
            </a:r>
            <a:r>
              <a:rPr lang="zh-CN" altLang="en-US" dirty="0"/>
              <a:t> 日期</a:t>
            </a:r>
            <a:r>
              <a:rPr lang="en-US" altLang="zh-CN" dirty="0"/>
              <a:t>\n</a:t>
            </a:r>
            <a:r>
              <a:rPr lang="zh-CN" altLang="en-US" dirty="0"/>
              <a:t> 邮箱（邮箱改为</a:t>
            </a:r>
            <a:r>
              <a:rPr lang="en-US" altLang="zh-CN" dirty="0"/>
              <a:t>20</a:t>
            </a:r>
            <a:r>
              <a:rPr lang="zh-CN" altLang="en-US" dirty="0"/>
              <a:t>号字）</a:t>
            </a:r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03200" y="638009"/>
            <a:ext cx="8727440" cy="26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7086600" y="0"/>
            <a:ext cx="2057400" cy="90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52" y="43444"/>
            <a:ext cx="3977489" cy="638007"/>
          </a:xfrm>
          <a:prstGeom prst="rect">
            <a:avLst/>
          </a:prstGeom>
        </p:spPr>
      </p:pic>
      <p:pic>
        <p:nvPicPr>
          <p:cNvPr id="11" name="Picture 7" descr="line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" y="3255963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二校门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CF7"/>
              </a:clrFrom>
              <a:clrTo>
                <a:srgbClr val="FFFC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4470348"/>
            <a:ext cx="2349500" cy="234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03231" y="6044788"/>
            <a:ext cx="1824138" cy="55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40" y="0"/>
            <a:ext cx="8228310" cy="772998"/>
          </a:xfrm>
        </p:spPr>
        <p:txBody>
          <a:bodyPr lIns="90000" anchor="ctr">
            <a:normAutofit/>
          </a:bodyPr>
          <a:lstStyle>
            <a:lvl1pPr algn="ctr">
              <a:defRPr lang="en-US" sz="3200" dirty="0"/>
            </a:lvl1pPr>
          </a:lstStyle>
          <a:p>
            <a:pPr marL="0" lvl="0" algn="ctr" defTabSz="713105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anose="05000000000000000000" pitchFamily="2" charset="2"/>
              <a:buChar char="Ø"/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en-US" dirty="0"/>
            </a:lvl5pPr>
          </a:lstStyle>
          <a:p>
            <a:pPr marL="178435" lvl="0" indent="-178435" defTabSz="713105">
              <a:spcBef>
                <a:spcPts val="78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534670" lvl="1" indent="-178435" defTabSz="713105">
              <a:spcBef>
                <a:spcPts val="390"/>
              </a:spcBef>
            </a:pPr>
            <a:r>
              <a:rPr lang="zh-CN" altLang="en-US" dirty="0"/>
              <a:t>二级</a:t>
            </a:r>
            <a:endParaRPr lang="zh-CN" altLang="en-US" dirty="0"/>
          </a:p>
          <a:p>
            <a:pPr marL="891540" lvl="2" indent="-178435" defTabSz="713105">
              <a:spcBef>
                <a:spcPts val="390"/>
              </a:spcBef>
            </a:pPr>
            <a:r>
              <a:rPr lang="zh-CN" altLang="en-US" dirty="0"/>
              <a:t>三级</a:t>
            </a:r>
            <a:endParaRPr lang="zh-CN" altLang="en-US" dirty="0"/>
          </a:p>
          <a:p>
            <a:pPr marL="1248410" lvl="3" indent="-178435" defTabSz="713105">
              <a:spcBef>
                <a:spcPts val="390"/>
              </a:spcBef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604645" lvl="4" indent="-178435" defTabSz="713105">
              <a:spcBef>
                <a:spcPts val="390"/>
              </a:spcBef>
            </a:pPr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Rectangle 12"/>
          <p:cNvSpPr/>
          <p:nvPr userDrawn="1"/>
        </p:nvSpPr>
        <p:spPr>
          <a:xfrm>
            <a:off x="0" y="6612560"/>
            <a:ext cx="9144000" cy="24544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191" tIns="32095" rIns="64191" bIns="32095" numCol="1" spcCol="0" rtlCol="0" fromWordArt="0" anchor="ctr" anchorCtr="0" forceAA="0" compatLnSpc="1">
            <a:noAutofit/>
          </a:bodyPr>
          <a:lstStyle/>
          <a:p>
            <a:pPr algn="ctr"/>
            <a:endParaRPr lang="en-US" sz="13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8291C4-BA29-D241-9161-63352826CE5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272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40"/>
            <a:ext cx="7886700" cy="2181541"/>
          </a:xfrm>
        </p:spPr>
        <p:txBody>
          <a:bodyPr anchor="ctr">
            <a:normAutofit/>
          </a:bodyPr>
          <a:lstStyle>
            <a:lvl1pPr marL="0" marR="0" algn="ctr" defTabSz="713105">
              <a:lnSpc>
                <a:spcPct val="110000"/>
              </a:lnSpc>
              <a:spcBef>
                <a:spcPts val="350"/>
              </a:spcBef>
              <a:spcAft>
                <a:spcPts val="350"/>
              </a:spcAft>
              <a:buNone/>
              <a:defRPr lang="en-US" i="0" baseline="0" dirty="0">
                <a:effectLst/>
                <a:latin typeface="HelveticaNeueLT Std Lt" panose="020B0403020202020204" pitchFamily="34" charset="0"/>
                <a:ea typeface="HelveticaNeueLT Std Lt" panose="020B0403020202020204" pitchFamily="34" charset="0"/>
              </a:defRPr>
            </a:lvl1pPr>
          </a:lstStyle>
          <a:p>
            <a:pPr marL="0" marR="0" lvl="0" algn="ctr" defTabSz="713105">
              <a:lnSpc>
                <a:spcPct val="110000"/>
              </a:lnSpc>
              <a:spcBef>
                <a:spcPts val="350"/>
              </a:spcBef>
              <a:spcAft>
                <a:spcPts val="350"/>
              </a:spcAft>
              <a:buNone/>
            </a:pPr>
            <a:r>
              <a:rPr lang="zh-CN" altLang="en-US" dirty="0"/>
              <a:t>参考内容：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908111"/>
            <a:ext cx="7886700" cy="7553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演讲者姓名</a:t>
            </a:r>
            <a:r>
              <a:rPr lang="en-US" altLang="zh-CN" dirty="0"/>
              <a:t>\n</a:t>
            </a:r>
            <a:r>
              <a:rPr lang="zh-CN" altLang="en-US" dirty="0"/>
              <a:t> 日期</a:t>
            </a:r>
            <a:r>
              <a:rPr lang="en-US" altLang="zh-CN" dirty="0"/>
              <a:t>\n</a:t>
            </a:r>
            <a:r>
              <a:rPr lang="zh-CN" altLang="en-US" dirty="0"/>
              <a:t> 邮箱（邮箱改为</a:t>
            </a:r>
            <a:r>
              <a:rPr lang="en-US" altLang="zh-CN" dirty="0"/>
              <a:t>20</a:t>
            </a:r>
            <a:r>
              <a:rPr lang="zh-CN" altLang="en-US" dirty="0"/>
              <a:t>号字）</a:t>
            </a:r>
            <a:endParaRPr lang="en-US" altLang="zh-CN" dirty="0"/>
          </a:p>
        </p:txBody>
      </p:sp>
      <p:sp>
        <p:nvSpPr>
          <p:cNvPr id="9" name="Rectangle 12"/>
          <p:cNvSpPr/>
          <p:nvPr userDrawn="1"/>
        </p:nvSpPr>
        <p:spPr>
          <a:xfrm>
            <a:off x="0" y="6612560"/>
            <a:ext cx="9144000" cy="24544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191" tIns="32095" rIns="64191" bIns="32095" numCol="1" spcCol="0" rtlCol="0" fromWordArt="0" anchor="ctr" anchorCtr="0" forceAA="0" compatLnSpc="1">
            <a:noAutofit/>
          </a:bodyPr>
          <a:lstStyle/>
          <a:p>
            <a:pPr algn="ctr"/>
            <a:endParaRPr lang="en-US" sz="13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8E47B8-751D-5240-B7B2-D50B6AAADEB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272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7579360" y="9362"/>
            <a:ext cx="1493520" cy="682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9324" y="124761"/>
            <a:ext cx="1651952" cy="500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252" y="43444"/>
            <a:ext cx="3977489" cy="6380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/>
          <p:nvPr userDrawn="1"/>
        </p:nvSpPr>
        <p:spPr>
          <a:xfrm>
            <a:off x="0" y="6612560"/>
            <a:ext cx="9144000" cy="24544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191" tIns="32095" rIns="64191" bIns="32095" numCol="1" spcCol="0" rtlCol="0" fromWordArt="0" anchor="ctr" anchorCtr="0" forceAA="0" compatLnSpc="1">
            <a:noAutofit/>
          </a:bodyPr>
          <a:lstStyle/>
          <a:p>
            <a:pPr algn="ctr"/>
            <a:endParaRPr lang="en-US" sz="13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0"/>
            <a:ext cx="9144000" cy="87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52" y="43444"/>
            <a:ext cx="3977489" cy="6380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3231" y="6044788"/>
            <a:ext cx="1824138" cy="553956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924466" y="1138118"/>
            <a:ext cx="7295067" cy="4639305"/>
            <a:chOff x="1314907" y="1439229"/>
            <a:chExt cx="6482287" cy="4122417"/>
          </a:xfrm>
        </p:grpSpPr>
        <p:sp>
          <p:nvSpPr>
            <p:cNvPr id="14" name="任意多边形 1"/>
            <p:cNvSpPr/>
            <p:nvPr>
              <p:custDataLst>
                <p:tags r:id="rId4"/>
              </p:custDataLst>
            </p:nvPr>
          </p:nvSpPr>
          <p:spPr>
            <a:xfrm>
              <a:off x="1346806" y="1439229"/>
              <a:ext cx="6450388" cy="4122417"/>
            </a:xfrm>
            <a:custGeom>
              <a:avLst/>
              <a:gdLst>
                <a:gd name="connsiteX0" fmla="*/ 5 w 14004"/>
                <a:gd name="connsiteY0" fmla="*/ 1622 h 7822"/>
                <a:gd name="connsiteX1" fmla="*/ 0 w 14004"/>
                <a:gd name="connsiteY1" fmla="*/ 0 h 7822"/>
                <a:gd name="connsiteX2" fmla="*/ 14004 w 14004"/>
                <a:gd name="connsiteY2" fmla="*/ 0 h 7822"/>
                <a:gd name="connsiteX3" fmla="*/ 14004 w 14004"/>
                <a:gd name="connsiteY3" fmla="*/ 7822 h 7822"/>
                <a:gd name="connsiteX4" fmla="*/ 0 w 14004"/>
                <a:gd name="connsiteY4" fmla="*/ 7822 h 7822"/>
                <a:gd name="connsiteX5" fmla="*/ 5 w 14004"/>
                <a:gd name="connsiteY5" fmla="*/ 6212 h 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4" h="7822">
                  <a:moveTo>
                    <a:pt x="5" y="1622"/>
                  </a:moveTo>
                  <a:lnTo>
                    <a:pt x="0" y="0"/>
                  </a:lnTo>
                  <a:lnTo>
                    <a:pt x="14004" y="0"/>
                  </a:lnTo>
                  <a:lnTo>
                    <a:pt x="14004" y="7822"/>
                  </a:lnTo>
                  <a:lnTo>
                    <a:pt x="0" y="7822"/>
                  </a:lnTo>
                  <a:lnTo>
                    <a:pt x="5" y="6212"/>
                  </a:lnTo>
                </a:path>
              </a:pathLst>
            </a:custGeom>
            <a:noFill/>
            <a:ln w="19050" cap="flat" cmpd="sng" algn="ctr">
              <a:solidFill>
                <a:schemeClr val="accent4">
                  <a:lumMod val="75000"/>
                  <a:alpha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1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Heiti SC Medium" panose="02000000000000000000" pitchFamily="2" charset="-128"/>
                  <a:cs typeface="+mn-cs"/>
                  <a:sym typeface="Arial" panose="020B0604020202020204" pitchFamily="34" charset="0"/>
                </a:rPr>
                <a:t>≈</a:t>
              </a:r>
              <a:endParaRPr kumimoji="0" lang="zh-CN" altLang="en-US" sz="135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Heiti SC Medium" panose="02000000000000000000" pitchFamily="2" charset="-128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 rot="5400000">
              <a:off x="823766" y="3468538"/>
              <a:ext cx="1046079" cy="63797"/>
            </a:xfrm>
            <a:prstGeom prst="rect">
              <a:avLst/>
            </a:prstGeom>
            <a:solidFill>
              <a:srgbClr val="743481"/>
            </a:solidFill>
            <a:ln w="12700" cap="flat" cmpd="sng" algn="ctr">
              <a:solidFill>
                <a:srgbClr val="74348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/>
                <a:ea typeface="Heiti SC Medium" panose="02000000000000000000" pitchFamily="2" charset="-128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3255614" y="1104984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>
                <a:solidFill>
                  <a:srgbClr val="74348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kumimoji="1" lang="zh-CN" altLang="en-US" sz="2000" b="1" dirty="0">
              <a:solidFill>
                <a:srgbClr val="74348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4572000" y="1258872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74348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solidFill>
                <a:srgbClr val="74348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6204"/>
            <a:ext cx="7886700" cy="521653"/>
          </a:xfrm>
          <a:prstGeom prst="rect">
            <a:avLst/>
          </a:prstGeom>
        </p:spPr>
        <p:txBody>
          <a:bodyPr lIns="90000" anchor="ctr">
            <a:noAutofit/>
          </a:bodyPr>
          <a:lstStyle/>
          <a:p>
            <a:pPr marL="0" lvl="0" algn="ctr" defTabSz="713105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40" y="845513"/>
            <a:ext cx="8569920" cy="53314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8435" lvl="0" indent="-178435" defTabSz="713105">
              <a:spcBef>
                <a:spcPts val="78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534670" lvl="1" indent="-178435" defTabSz="713105">
              <a:spcBef>
                <a:spcPts val="390"/>
              </a:spcBef>
            </a:pPr>
            <a:r>
              <a:rPr lang="zh-CN" altLang="en-US" dirty="0"/>
              <a:t>二级</a:t>
            </a:r>
            <a:endParaRPr lang="zh-CN" altLang="en-US" dirty="0"/>
          </a:p>
          <a:p>
            <a:pPr marL="891540" lvl="2" indent="-178435" defTabSz="713105">
              <a:spcBef>
                <a:spcPts val="390"/>
              </a:spcBef>
            </a:pPr>
            <a:r>
              <a:rPr lang="zh-CN" altLang="en-US" dirty="0"/>
              <a:t>三级</a:t>
            </a:r>
            <a:endParaRPr lang="zh-CN" altLang="en-US" dirty="0"/>
          </a:p>
          <a:p>
            <a:pPr marL="1248410" lvl="3" indent="-178435" defTabSz="713105">
              <a:spcBef>
                <a:spcPts val="390"/>
              </a:spcBef>
            </a:pPr>
            <a:r>
              <a:rPr lang="zh-CN" altLang="en-US" dirty="0"/>
              <a:t>四级</a:t>
            </a:r>
            <a:endParaRPr lang="zh-CN" altLang="en-US" dirty="0"/>
          </a:p>
          <a:p>
            <a:pPr marL="1604645" lvl="4" indent="-178435" defTabSz="713105">
              <a:spcBef>
                <a:spcPts val="390"/>
              </a:spcBef>
            </a:pPr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272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7" name="Isosceles Triangle 7"/>
          <p:cNvSpPr/>
          <p:nvPr userDrawn="1"/>
        </p:nvSpPr>
        <p:spPr>
          <a:xfrm rot="5400000">
            <a:off x="-17758" y="214532"/>
            <a:ext cx="348343" cy="261258"/>
          </a:xfrm>
          <a:prstGeom prst="triangle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191" tIns="32095" rIns="64191" bIns="32095" numCol="1" spcCol="0" rtlCol="0" fromWordArt="0" anchor="ctr" anchorCtr="0" forceAA="0" compatLnSpc="1">
            <a:noAutofit/>
          </a:bodyPr>
          <a:lstStyle/>
          <a:p>
            <a:pPr algn="ctr"/>
            <a:endParaRPr lang="en-US" sz="1320"/>
          </a:p>
        </p:txBody>
      </p:sp>
      <p:cxnSp>
        <p:nvCxnSpPr>
          <p:cNvPr id="8" name="直接连接符 2"/>
          <p:cNvCxnSpPr/>
          <p:nvPr userDrawn="1"/>
        </p:nvCxnSpPr>
        <p:spPr>
          <a:xfrm>
            <a:off x="287040" y="726989"/>
            <a:ext cx="8569920" cy="0"/>
          </a:xfrm>
          <a:prstGeom prst="line">
            <a:avLst/>
          </a:prstGeom>
          <a:ln w="73025" cmpd="thickThin">
            <a:solidFill>
              <a:srgbClr val="74348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/>
          <a:srcRect l="17148" r="65109" b="5075"/>
          <a:stretch>
            <a:fillRect/>
          </a:stretch>
        </p:blipFill>
        <p:spPr>
          <a:xfrm>
            <a:off x="8412480" y="32230"/>
            <a:ext cx="705736" cy="605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altLang="en-US" sz="3200" b="1" kern="1200" dirty="0">
          <a:solidFill>
            <a:srgbClr val="743481"/>
          </a:solidFill>
          <a:latin typeface="Cambria Math" panose="020405030504060302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zh-CN" altLang="en-US" sz="2800" kern="1200" smtClean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400" kern="1200" smtClean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300" kern="1200" smtClean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000" kern="1200" smtClean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en-US" altLang="en-US" sz="1800" kern="1200" dirty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61340" y="1582420"/>
            <a:ext cx="8333740" cy="16554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/>
              <a:t>无人机实验课：初赛仿真</a:t>
            </a:r>
            <a:r>
              <a:rPr lang="zh-CN" altLang="en-US" sz="3600" dirty="0"/>
              <a:t>环境</a:t>
            </a:r>
            <a:endParaRPr lang="zh-CN" altLang="en-US" sz="3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61515" y="3776345"/>
            <a:ext cx="5220970" cy="567055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2024</a:t>
            </a:r>
            <a:r>
              <a:rPr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10</a:t>
            </a:r>
            <a:r>
              <a:rPr dirty="0">
                <a:ea typeface="黑体" panose="02010609060101010101" pitchFamily="49" charset="-122"/>
              </a:rPr>
              <a:t>月</a:t>
            </a:r>
            <a:r>
              <a:rPr lang="en-US" altLang="zh-CN" dirty="0">
                <a:ea typeface="黑体" panose="02010609060101010101" pitchFamily="49" charset="-122"/>
              </a:rPr>
              <a:t>12</a:t>
            </a:r>
            <a:r>
              <a:rPr dirty="0">
                <a:ea typeface="黑体" panose="02010609060101010101" pitchFamily="49" charset="-122"/>
              </a:rPr>
              <a:t>日</a:t>
            </a:r>
            <a:endParaRPr dirty="0"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21200" y="4973731"/>
            <a:ext cx="4343400" cy="18842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1200" y="4054325"/>
            <a:ext cx="4343400" cy="919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21200" y="1884269"/>
            <a:ext cx="2170056" cy="21700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51144" y="1884267"/>
            <a:ext cx="2170057" cy="21700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21201" y="-285790"/>
            <a:ext cx="2170057" cy="21700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51144" y="-285792"/>
            <a:ext cx="2170058" cy="217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3</a:t>
            </a:r>
            <a:r>
              <a:rPr lang="zh-CN" dirty="0"/>
              <a:t>：无人机</a:t>
            </a:r>
            <a:r>
              <a:rPr lang="zh-CN">
                <a:sym typeface="+mn-ea"/>
              </a:rPr>
              <a:t>飞行</a:t>
            </a:r>
            <a:r>
              <a:rPr lang="zh-CN">
                <a:sym typeface="+mn-ea"/>
              </a:rPr>
              <a:t>控制</a:t>
            </a:r>
            <a:endParaRPr 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00" y="847090"/>
            <a:ext cx="90805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除了使用键盘控制之外，还可以使用写好的脚本对无人机进行</a:t>
            </a:r>
            <a:r>
              <a:rPr lang="zh-CN" altLang="en-US">
                <a:sym typeface="+mn-ea"/>
              </a:rPr>
              <a:t>控制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C00000"/>
              </a:solidFill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rosrun hector_quadrotor_demo control_demo.py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具体代码参照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u="sng">
                <a:sym typeface="+mn-ea"/>
              </a:rPr>
              <a:t>catkin_ws/src/</a:t>
            </a:r>
            <a:r>
              <a:rPr lang="zh-CN" altLang="en-US" i="1" u="sng">
                <a:sym typeface="+mn-ea"/>
              </a:rPr>
              <a:t>hector_quadrotor/hector_quadrotor_demo/scripts/control_demo.py</a:t>
            </a:r>
            <a:endParaRPr lang="zh-CN" altLang="en-US" i="1" u="sng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2926715"/>
            <a:ext cx="2317750" cy="3256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80" y="3302000"/>
            <a:ext cx="4259580" cy="19907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3195" y="6191250"/>
            <a:ext cx="292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定义了一些基本飞行</a:t>
            </a:r>
            <a:r>
              <a:rPr lang="zh-CN" altLang="en-US"/>
              <a:t>指令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71595" y="5471160"/>
            <a:ext cx="471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通过调用</a:t>
            </a:r>
            <a:r>
              <a:rPr lang="en-US" altLang="zh-CN"/>
              <a:t>PublishCmdVel</a:t>
            </a:r>
            <a:r>
              <a:rPr lang="zh-CN" altLang="en-US"/>
              <a:t>方法，来控制无人机</a:t>
            </a:r>
            <a:r>
              <a:rPr lang="zh-CN" altLang="en-US"/>
              <a:t>飞行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36745" y="4197350"/>
            <a:ext cx="2489200" cy="7429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3</a:t>
            </a:r>
            <a:r>
              <a:rPr lang="zh-CN" dirty="0"/>
              <a:t>：无人机</a:t>
            </a:r>
            <a:r>
              <a:rPr lang="zh-CN">
                <a:sym typeface="+mn-ea"/>
              </a:rPr>
              <a:t>飞行</a:t>
            </a:r>
            <a:r>
              <a:rPr lang="zh-CN">
                <a:sym typeface="+mn-ea"/>
              </a:rPr>
              <a:t>控制</a:t>
            </a:r>
            <a:endParaRPr 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020" y="847090"/>
            <a:ext cx="8451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 u="sng">
                <a:sym typeface="+mn-ea"/>
              </a:rPr>
              <a:t>catkin_ws/src/</a:t>
            </a:r>
            <a:r>
              <a:rPr lang="zh-CN" altLang="en-US" i="1" u="sng">
                <a:sym typeface="+mn-ea"/>
              </a:rPr>
              <a:t>hector_quadrotor/hector_quadrotor_demo/scripts/control_demo.py</a:t>
            </a:r>
            <a:endParaRPr lang="zh-CN" altLang="en-US" i="1" u="sng">
              <a:sym typeface="+mn-ea"/>
            </a:endParaRPr>
          </a:p>
          <a:p>
            <a:r>
              <a:rPr lang="zh-CN" altLang="en-US">
                <a:sym typeface="+mn-ea"/>
              </a:rPr>
              <a:t>只能实现对速度的定时控制，即无人机</a:t>
            </a:r>
            <a:r>
              <a:rPr lang="zh-CN" altLang="en-US">
                <a:sym typeface="+mn-ea"/>
              </a:rPr>
              <a:t>移动一段时间后停止，通过订阅位置信息可以更加精确地控制移动距离。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rqt_graph</a:t>
            </a:r>
            <a:endParaRPr lang="zh-CN" altLang="en-US" i="1" u="sng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430780"/>
            <a:ext cx="8449310" cy="1153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45323"/>
          <a:stretch>
            <a:fillRect/>
          </a:stretch>
        </p:blipFill>
        <p:spPr>
          <a:xfrm>
            <a:off x="287020" y="4410075"/>
            <a:ext cx="8406130" cy="151447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121785" y="3796030"/>
            <a:ext cx="423545" cy="6140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3</a:t>
            </a:r>
            <a:r>
              <a:rPr lang="zh-CN" dirty="0"/>
              <a:t>：无人机</a:t>
            </a:r>
            <a:r>
              <a:rPr lang="zh-CN">
                <a:sym typeface="+mn-ea"/>
              </a:rPr>
              <a:t>飞行</a:t>
            </a:r>
            <a:r>
              <a:rPr lang="zh-CN">
                <a:sym typeface="+mn-ea"/>
              </a:rPr>
              <a:t>控制</a:t>
            </a:r>
            <a:endParaRPr 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020" y="847090"/>
            <a:ext cx="86296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i="1" u="sng">
              <a:sym typeface="+mn-ea"/>
            </a:endParaRPr>
          </a:p>
          <a:p>
            <a:r>
              <a:rPr lang="en-US" altLang="zh-CN" i="1" u="sng">
                <a:sym typeface="+mn-ea"/>
              </a:rPr>
              <a:t>catkin_ws/src/</a:t>
            </a:r>
            <a:r>
              <a:rPr lang="zh-CN" altLang="en-US" i="1" u="sng">
                <a:sym typeface="+mn-ea"/>
              </a:rPr>
              <a:t>hector_quadrotor/hector_quadrotor_demo/scripts/control_demo</a:t>
            </a:r>
            <a:r>
              <a:rPr lang="en-US" altLang="zh-CN" i="1" u="sng">
                <a:sym typeface="+mn-ea"/>
              </a:rPr>
              <a:t>2</a:t>
            </a:r>
            <a:r>
              <a:rPr lang="zh-CN" altLang="en-US" i="1" u="sng">
                <a:sym typeface="+mn-ea"/>
              </a:rPr>
              <a:t>.py运行</a:t>
            </a:r>
            <a:r>
              <a:rPr lang="zh-CN" altLang="en-US" i="1" u="sng">
                <a:sym typeface="+mn-ea"/>
              </a:rPr>
              <a:t>结果</a:t>
            </a:r>
            <a:endParaRPr lang="zh-CN" altLang="en-US" i="1" u="sng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0" y="2596515"/>
            <a:ext cx="2512695" cy="29724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596515"/>
            <a:ext cx="4732020" cy="2868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88415" y="5568950"/>
            <a:ext cx="299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gazebo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画面）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2470" y="5568950"/>
            <a:ext cx="299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rviz camera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画面）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基本环境</a:t>
            </a:r>
            <a:r>
              <a:rPr lang="zh-CN" dirty="0"/>
              <a:t>配置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140" y="1779270"/>
            <a:ext cx="73247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新建</a:t>
            </a:r>
            <a:r>
              <a:rPr lang="en-US" altLang="zh-CN"/>
              <a:t>ros</a:t>
            </a:r>
            <a:r>
              <a:rPr lang="zh-CN" altLang="en-US"/>
              <a:t>工作</a:t>
            </a:r>
            <a:r>
              <a:rPr lang="zh-CN" altLang="en-US"/>
              <a:t>空间：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cd ~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mkdir catkin_ws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将清华云盘的</a:t>
            </a:r>
            <a:r>
              <a:rPr lang="en-US" altLang="zh-CN"/>
              <a:t>src</a:t>
            </a:r>
            <a:r>
              <a:rPr lang="zh-CN" altLang="en-US"/>
              <a:t>包下载下来放入到</a:t>
            </a:r>
            <a:r>
              <a:rPr lang="en-US" altLang="zh-CN"/>
              <a:t>catkin_ws</a:t>
            </a:r>
            <a:r>
              <a:rPr lang="zh-CN" altLang="en-US"/>
              <a:t>文件夹</a:t>
            </a:r>
            <a:r>
              <a:rPr lang="zh-CN" altLang="en-US"/>
              <a:t>下：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安装基本依赖：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sudo apt-get install ros-noetic-hector-pose-estimation ros-noetic-hector-sensors-description ros-noetic-message-to-tf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ros-noetic-teleop-twist-keyboard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编译环境：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cd ~/catkin_ws &amp;&amp; catkin_make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1</a:t>
            </a:r>
            <a:r>
              <a:rPr lang="zh-CN" dirty="0"/>
              <a:t>：启动键盘控制无人机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140" y="177927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打开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terminal</a:t>
            </a:r>
            <a:r>
              <a:rPr lang="zh-CN" altLang="en-US"/>
              <a:t>并</a:t>
            </a:r>
            <a:r>
              <a:rPr lang="en-US" altLang="zh-CN"/>
              <a:t>source ros</a:t>
            </a:r>
            <a:r>
              <a:rPr lang="zh-CN" altLang="en-US"/>
              <a:t>环境：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cd ~/catkin_ws &amp;&amp; </a:t>
            </a:r>
            <a:r>
              <a:rPr lang="en-US" altLang="zh-CN">
                <a:solidFill>
                  <a:srgbClr val="FF0000"/>
                </a:solidFill>
              </a:rPr>
              <a:t>source devel/setup.bash</a:t>
            </a:r>
            <a:r>
              <a:rPr lang="zh-CN" altLang="en-US">
                <a:solidFill>
                  <a:srgbClr val="FF0000"/>
                </a:solidFill>
              </a:rPr>
              <a:t>（三个</a:t>
            </a:r>
            <a:r>
              <a:rPr lang="en-US" altLang="zh-CN">
                <a:solidFill>
                  <a:srgbClr val="FF0000"/>
                </a:solidFill>
              </a:rPr>
              <a:t>terminal</a:t>
            </a:r>
            <a:r>
              <a:rPr lang="zh-CN" altLang="en-US">
                <a:solidFill>
                  <a:srgbClr val="FF0000"/>
                </a:solidFill>
              </a:rPr>
              <a:t>都要）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（</a:t>
            </a:r>
            <a:r>
              <a:rPr lang="en-US" altLang="zh-CN"/>
              <a:t>terminal1</a:t>
            </a:r>
            <a:r>
              <a:rPr lang="zh-CN" altLang="en-US"/>
              <a:t>）加载</a:t>
            </a:r>
            <a:r>
              <a:rPr lang="en-US" altLang="zh-CN"/>
              <a:t>gazebo</a:t>
            </a:r>
            <a:r>
              <a:rPr lang="zh-CN" altLang="en-US"/>
              <a:t>环境：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roslaunch hector_quadrotor_demo start_nics_world.launch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terminal2</a:t>
            </a:r>
            <a:r>
              <a:rPr lang="zh-CN" altLang="en-US">
                <a:sym typeface="+mn-ea"/>
              </a:rPr>
              <a:t>）放置</a:t>
            </a:r>
            <a:r>
              <a:rPr lang="zh-CN" altLang="en-US">
                <a:sym typeface="+mn-ea"/>
              </a:rPr>
              <a:t>无人机：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roslaunch hector_quadrotor_demo put_robot_in_world.launch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terminal3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启动键盘控制</a:t>
            </a:r>
            <a:r>
              <a:rPr lang="zh-CN" altLang="en-US">
                <a:sym typeface="+mn-ea"/>
              </a:rPr>
              <a:t>无人机：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rosrun teleop_twist_keyboard teleop_twist_keyboard.py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此时在</a:t>
            </a:r>
            <a:r>
              <a:rPr lang="en-US" altLang="zh-CN">
                <a:sym typeface="+mn-ea"/>
              </a:rPr>
              <a:t>terminal3</a:t>
            </a:r>
            <a:r>
              <a:rPr lang="zh-CN" altLang="en-US">
                <a:sym typeface="+mn-ea"/>
              </a:rPr>
              <a:t>下可以通过键盘控制无人机的</a:t>
            </a:r>
            <a:r>
              <a:rPr lang="zh-CN" altLang="en-US">
                <a:sym typeface="+mn-ea"/>
              </a:rPr>
              <a:t>飞行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1</a:t>
            </a:r>
            <a:r>
              <a:rPr lang="zh-CN" dirty="0"/>
              <a:t>：启动键盘控制无人机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140" y="1118870"/>
            <a:ext cx="732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打开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terminal</a:t>
            </a:r>
            <a:r>
              <a:rPr lang="zh-CN" altLang="en-US"/>
              <a:t>并</a:t>
            </a:r>
            <a:r>
              <a:rPr lang="en-US" altLang="zh-CN"/>
              <a:t>source ros</a:t>
            </a:r>
            <a:r>
              <a:rPr lang="zh-CN" altLang="en-US"/>
              <a:t>环境：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cd ~/catkin_ws &amp;&amp; </a:t>
            </a:r>
            <a:r>
              <a:rPr lang="en-US" altLang="zh-CN">
                <a:solidFill>
                  <a:srgbClr val="FF0000"/>
                </a:solidFill>
              </a:rPr>
              <a:t>source devel/setup.bash</a:t>
            </a:r>
            <a:r>
              <a:rPr lang="zh-CN" altLang="en-US">
                <a:solidFill>
                  <a:srgbClr val="FF0000"/>
                </a:solidFill>
              </a:rPr>
              <a:t>（三个</a:t>
            </a:r>
            <a:r>
              <a:rPr lang="en-US" altLang="zh-CN">
                <a:solidFill>
                  <a:srgbClr val="FF0000"/>
                </a:solidFill>
              </a:rPr>
              <a:t>terminal</a:t>
            </a:r>
            <a:r>
              <a:rPr lang="zh-CN" altLang="en-US">
                <a:solidFill>
                  <a:srgbClr val="FF0000"/>
                </a:solidFill>
              </a:rPr>
              <a:t>都要）</a:t>
            </a:r>
            <a:endParaRPr lang="en-US" altLang="zh-CN"/>
          </a:p>
          <a:p>
            <a:endParaRPr lang="en-US">
              <a:sym typeface="+mn-ea"/>
            </a:endParaRPr>
          </a:p>
          <a:p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terminal1</a:t>
            </a:r>
            <a:r>
              <a:rPr lang="zh-CN" altLang="en-US">
                <a:sym typeface="+mn-ea"/>
              </a:rPr>
              <a:t>）加载</a:t>
            </a:r>
            <a:r>
              <a:rPr lang="en-US" altLang="zh-CN">
                <a:sym typeface="+mn-ea"/>
              </a:rPr>
              <a:t>gazebo</a:t>
            </a:r>
            <a:r>
              <a:rPr lang="zh-CN" altLang="en-US">
                <a:sym typeface="+mn-ea"/>
              </a:rPr>
              <a:t>环境：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roslaunch hector_quadrotor_demo start_nics_world.launch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48435" y="2745105"/>
            <a:ext cx="5312410" cy="2603500"/>
            <a:chOff x="2281" y="4113"/>
            <a:chExt cx="8366" cy="41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81" y="4113"/>
              <a:ext cx="8367" cy="410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770" y="6544"/>
              <a:ext cx="897" cy="660"/>
            </a:xfrm>
            <a:prstGeom prst="rect">
              <a:avLst/>
            </a:prstGeom>
            <a:ln>
              <a:solidFill>
                <a:srgbClr val="209E2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1"/>
            </p:cNvCxnSpPr>
            <p:nvPr/>
          </p:nvCxnSpPr>
          <p:spPr>
            <a:xfrm flipH="1" flipV="1">
              <a:off x="4287" y="6704"/>
              <a:ext cx="483" cy="170"/>
            </a:xfrm>
            <a:prstGeom prst="line">
              <a:avLst/>
            </a:prstGeom>
            <a:ln>
              <a:solidFill>
                <a:srgbClr val="209E2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240" y="6432"/>
              <a:ext cx="118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zh-CN" sz="1000">
                  <a:solidFill>
                    <a:srgbClr val="209E20"/>
                  </a:solidFill>
                </a:rPr>
                <a:t>起飞区域</a:t>
              </a:r>
              <a:endParaRPr lang="zh-CN" altLang="zh-CN" sz="1000">
                <a:solidFill>
                  <a:srgbClr val="209E2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95" y="6158"/>
              <a:ext cx="897" cy="660"/>
            </a:xfrm>
            <a:prstGeom prst="rect">
              <a:avLst/>
            </a:prstGeom>
            <a:ln>
              <a:solidFill>
                <a:srgbClr val="61337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61337A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 flipV="1">
              <a:off x="8892" y="6469"/>
              <a:ext cx="483" cy="170"/>
            </a:xfrm>
            <a:prstGeom prst="line">
              <a:avLst/>
            </a:prstGeom>
            <a:ln>
              <a:solidFill>
                <a:srgbClr val="61337A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9270" y="6639"/>
              <a:ext cx="1180" cy="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zh-CN" sz="1000">
                  <a:solidFill>
                    <a:srgbClr val="61337A"/>
                  </a:solidFill>
                </a:rPr>
                <a:t>目标区域</a:t>
              </a:r>
              <a:endParaRPr lang="zh-CN" altLang="zh-CN" sz="1000">
                <a:solidFill>
                  <a:srgbClr val="61337A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47700" y="5634355"/>
            <a:ext cx="786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solidFill>
                  <a:srgbClr val="4646C5"/>
                </a:solidFill>
                <a:sym typeface="+mn-ea"/>
              </a:rPr>
              <a:t>Gazebo</a:t>
            </a:r>
            <a:r>
              <a:rPr lang="zh-CN" altLang="en-US" dirty="0">
                <a:sym typeface="+mn-ea"/>
              </a:rPr>
              <a:t>会显示模拟的仿真场景与无人机飞行状态，可以进行拖动以转换视角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1</a:t>
            </a:r>
            <a:r>
              <a:rPr lang="zh-CN" dirty="0"/>
              <a:t>：启动键盘控制无人机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140" y="1224280"/>
            <a:ext cx="7324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terminal2</a:t>
            </a:r>
            <a:r>
              <a:rPr lang="zh-CN" altLang="en-US">
                <a:sym typeface="+mn-ea"/>
              </a:rPr>
              <a:t>）放置无人机同时启动</a:t>
            </a:r>
            <a:r>
              <a:rPr lang="en-US" altLang="zh-CN">
                <a:sym typeface="+mn-ea"/>
              </a:rPr>
              <a:t>rviz</a:t>
            </a:r>
            <a:r>
              <a:rPr lang="zh-CN" altLang="en-US">
                <a:sym typeface="+mn-ea"/>
              </a:rPr>
              <a:t>界面：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roslaunch hector_quadrotor_demo put_robot_in_world.launch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9140" y="5557520"/>
            <a:ext cx="6799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C00000"/>
                </a:solidFill>
              </a:rPr>
              <a:t>0</a:t>
            </a:r>
            <a:r>
              <a:rPr lang="zh-CN" altLang="en-US" sz="1200">
                <a:solidFill>
                  <a:srgbClr val="C00000"/>
                </a:solidFill>
              </a:rPr>
              <a:t>：</a:t>
            </a:r>
            <a:r>
              <a:rPr lang="en-US" altLang="zh-CN" sz="1200">
                <a:solidFill>
                  <a:srgbClr val="C00000"/>
                </a:solidFill>
              </a:rPr>
              <a:t>3D</a:t>
            </a:r>
            <a:r>
              <a:rPr lang="zh-CN" altLang="en-US" sz="1200">
                <a:solidFill>
                  <a:srgbClr val="C00000"/>
                </a:solidFill>
              </a:rPr>
              <a:t>视区，显示可视化数据，当前无</a:t>
            </a:r>
            <a:r>
              <a:rPr lang="zh-CN" altLang="en-US" sz="1200">
                <a:solidFill>
                  <a:srgbClr val="C00000"/>
                </a:solidFill>
              </a:rPr>
              <a:t>数据</a:t>
            </a:r>
            <a:endParaRPr lang="zh-CN" altLang="en-US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1</a:t>
            </a:r>
            <a:r>
              <a:rPr lang="zh-CN" altLang="en-US" sz="1200">
                <a:solidFill>
                  <a:srgbClr val="C00000"/>
                </a:solidFill>
              </a:rPr>
              <a:t>：显示项列表，用于显示当前选择的显示插件，可以配置每个插件的属性，接收话题进行</a:t>
            </a:r>
            <a:r>
              <a:rPr lang="zh-CN" altLang="en-US" sz="1200">
                <a:solidFill>
                  <a:srgbClr val="C00000"/>
                </a:solidFill>
              </a:rPr>
              <a:t>显示</a:t>
            </a:r>
            <a:endParaRPr lang="zh-CN" altLang="en-US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2</a:t>
            </a:r>
            <a:r>
              <a:rPr lang="zh-CN" altLang="en-US" sz="1200">
                <a:solidFill>
                  <a:srgbClr val="C00000"/>
                </a:solidFill>
              </a:rPr>
              <a:t>：摄像头视窗，接受摄像头数据并显示</a:t>
            </a:r>
            <a:r>
              <a:rPr lang="en-US" altLang="zh-CN" sz="1200">
                <a:solidFill>
                  <a:srgbClr val="C00000"/>
                </a:solidFill>
              </a:rPr>
              <a:t>rgb</a:t>
            </a:r>
            <a:r>
              <a:rPr lang="zh-CN" altLang="en-US" sz="1200">
                <a:solidFill>
                  <a:srgbClr val="C00000"/>
                </a:solidFill>
              </a:rPr>
              <a:t>结果，可以添加或修改显示的</a:t>
            </a:r>
            <a:r>
              <a:rPr lang="zh-CN" altLang="en-US" sz="1200">
                <a:solidFill>
                  <a:srgbClr val="C00000"/>
                </a:solidFill>
              </a:rPr>
              <a:t>话题来源和</a:t>
            </a:r>
            <a:r>
              <a:rPr lang="zh-CN" altLang="en-US" sz="1200">
                <a:solidFill>
                  <a:srgbClr val="C00000"/>
                </a:solidFill>
              </a:rPr>
              <a:t>类型</a:t>
            </a:r>
            <a:endParaRPr lang="zh-CN" altLang="en-US" sz="1200">
              <a:solidFill>
                <a:srgbClr val="C00000"/>
              </a:solidFill>
            </a:endParaRPr>
          </a:p>
          <a:p>
            <a:r>
              <a:rPr lang="en-US" altLang="zh-CN" sz="1200">
                <a:solidFill>
                  <a:srgbClr val="C00000"/>
                </a:solidFill>
              </a:rPr>
              <a:t>3</a:t>
            </a:r>
            <a:r>
              <a:rPr lang="zh-CN" altLang="en-US" sz="1200">
                <a:solidFill>
                  <a:srgbClr val="C00000"/>
                </a:solidFill>
              </a:rPr>
              <a:t>：时间显示</a:t>
            </a:r>
            <a:r>
              <a:rPr lang="zh-CN" altLang="en-US" sz="1200">
                <a:solidFill>
                  <a:srgbClr val="C00000"/>
                </a:solidFill>
              </a:rPr>
              <a:t>区，显示当前的系统时间和ROS时间</a:t>
            </a:r>
            <a:endParaRPr lang="zh-CN" altLang="en-US" sz="1200">
              <a:solidFill>
                <a:srgbClr val="C0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2010" y="2061210"/>
            <a:ext cx="6939915" cy="3272790"/>
            <a:chOff x="917" y="3606"/>
            <a:chExt cx="10929" cy="515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64" y="3606"/>
              <a:ext cx="10182" cy="5154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3590" y="4091"/>
              <a:ext cx="8241" cy="42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586" y="4091"/>
              <a:ext cx="1850" cy="221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86" y="6575"/>
              <a:ext cx="1850" cy="174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86" y="8400"/>
              <a:ext cx="10245" cy="28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90" y="4091"/>
              <a:ext cx="5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C00000"/>
                  </a:solidFill>
                </a:rPr>
                <a:t>0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86" y="4091"/>
              <a:ext cx="5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C00000"/>
                  </a:solidFill>
                </a:rPr>
                <a:t>1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86" y="6565"/>
              <a:ext cx="5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C00000"/>
                  </a:solidFill>
                </a:rPr>
                <a:t>2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7" y="8180"/>
              <a:ext cx="5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C00000"/>
                  </a:solidFill>
                </a:rPr>
                <a:t>3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1</a:t>
            </a:r>
            <a:r>
              <a:rPr lang="zh-CN" dirty="0"/>
              <a:t>：启动键盘控制无人机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39140" y="1224280"/>
            <a:ext cx="7324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terminal3</a:t>
            </a:r>
            <a:r>
              <a:rPr lang="zh-CN" altLang="en-US">
                <a:sym typeface="+mn-ea"/>
              </a:rPr>
              <a:t>）启动键盘控制无人机：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rosrun teleop_twist_keyboard teleop_twist_keyboard.py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967230"/>
            <a:ext cx="6112510" cy="3738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8230" y="5864225"/>
            <a:ext cx="6624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dirty="0">
                <a:sym typeface="+mn-ea"/>
              </a:rPr>
              <a:t>根据信息提示，使用键盘对无人机发送</a:t>
            </a:r>
            <a:r>
              <a:rPr lang="zh-CN" altLang="en-US" dirty="0">
                <a:sym typeface="+mn-ea"/>
              </a:rPr>
              <a:t>控制信号</a:t>
            </a:r>
            <a:endParaRPr lang="zh-CN" altLang="en-US" dirty="0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此时在</a:t>
            </a:r>
            <a:r>
              <a:rPr lang="en-US" altLang="zh-CN">
                <a:sym typeface="+mn-ea"/>
              </a:rPr>
              <a:t>terminal3</a:t>
            </a:r>
            <a:r>
              <a:rPr lang="zh-CN" altLang="en-US">
                <a:sym typeface="+mn-ea"/>
              </a:rPr>
              <a:t>下可以通过键盘控制无人机的飞行</a:t>
            </a:r>
            <a:endParaRPr lang="zh-CN" altLang="en-US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2720" y="2494280"/>
            <a:ext cx="1174750" cy="67056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02080" y="4007485"/>
            <a:ext cx="1153160" cy="39878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2</a:t>
            </a:r>
            <a:r>
              <a:rPr lang="zh-CN" dirty="0"/>
              <a:t>：无人机飞行数据</a:t>
            </a:r>
            <a:r>
              <a:rPr lang="zh-CN" dirty="0"/>
              <a:t>读取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595" y="1779270"/>
            <a:ext cx="90805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根据实验一开启三个终端控制无人机</a:t>
            </a:r>
            <a:r>
              <a:rPr lang="zh-CN" altLang="en-US"/>
              <a:t>飞行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 </a:t>
            </a:r>
            <a:r>
              <a:rPr lang="zh-CN" altLang="en-US"/>
              <a:t>（</a:t>
            </a:r>
            <a:r>
              <a:rPr lang="en-US" altLang="zh-CN"/>
              <a:t>terminal2</a:t>
            </a:r>
            <a:r>
              <a:rPr lang="zh-CN" altLang="en-US"/>
              <a:t>）</a:t>
            </a:r>
            <a:r>
              <a:rPr lang="zh-CN" altLang="en-US" i="1" u="sng">
                <a:solidFill>
                  <a:schemeClr val="tx1"/>
                </a:solidFill>
                <a:sym typeface="+mn-ea"/>
              </a:rPr>
              <a:t>roslaunch hector_quadrotor_demo put_robot_in_world.launch</a:t>
            </a:r>
            <a:endParaRPr lang="zh-CN" altLang="en-US" i="1" u="sng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zh-CN" altLang="en-US"/>
              <a:t>运行后可以看到</a:t>
            </a:r>
            <a:r>
              <a:rPr lang="en-US" altLang="zh-CN"/>
              <a:t>rviz</a:t>
            </a:r>
            <a:r>
              <a:rPr lang="zh-CN" altLang="en-US"/>
              <a:t>画面</a:t>
            </a:r>
            <a:endParaRPr lang="zh-CN" altLang="en-US"/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3 </a:t>
            </a:r>
            <a:r>
              <a:rPr lang="zh-CN" altLang="en-US">
                <a:sym typeface="+mn-ea"/>
              </a:rPr>
              <a:t>开一个新终端，</a:t>
            </a:r>
            <a:r>
              <a:rPr lang="en-US" altLang="zh-CN">
                <a:sym typeface="+mn-ea"/>
              </a:rPr>
              <a:t>source</a:t>
            </a:r>
            <a:r>
              <a:rPr lang="zh-CN" altLang="en-US">
                <a:sym typeface="+mn-ea"/>
              </a:rPr>
              <a:t>后输入：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list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list | grep image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4422775"/>
            <a:ext cx="71723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2</a:t>
            </a:r>
            <a:r>
              <a:rPr lang="zh-CN" dirty="0"/>
              <a:t>：</a:t>
            </a:r>
            <a:r>
              <a:rPr lang="zh-CN" dirty="0"/>
              <a:t>无人机飞行数据</a:t>
            </a:r>
            <a:r>
              <a:rPr altLang="zh-CN" dirty="0"/>
              <a:t>_</a:t>
            </a:r>
            <a:r>
              <a:rPr lang="zh-CN" dirty="0"/>
              <a:t>图像</a:t>
            </a:r>
            <a:r>
              <a:rPr lang="zh-CN" dirty="0"/>
              <a:t>数据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3500" y="1076960"/>
            <a:ext cx="9080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开一个新终端，</a:t>
            </a:r>
            <a:r>
              <a:rPr lang="en-US" altLang="zh-CN">
                <a:sym typeface="+mn-ea"/>
              </a:rPr>
              <a:t>source</a:t>
            </a:r>
            <a:r>
              <a:rPr lang="zh-CN" altLang="en-US">
                <a:sym typeface="+mn-ea"/>
              </a:rPr>
              <a:t>后输入：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list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list | grep image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2814320"/>
            <a:ext cx="6529070" cy="1118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00" y="4158615"/>
            <a:ext cx="9080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rviz</a:t>
            </a:r>
            <a:r>
              <a:rPr lang="zh-CN" altLang="en-US">
                <a:sym typeface="+mn-ea"/>
              </a:rPr>
              <a:t>中订阅的</a:t>
            </a:r>
            <a:r>
              <a:rPr lang="zh-CN" altLang="en-US">
                <a:sym typeface="+mn-ea"/>
              </a:rPr>
              <a:t>话题一致：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4646C5"/>
                </a:solidFill>
                <a:sym typeface="+mn-ea"/>
              </a:rPr>
              <a:t>/front_cam/camera/image</a:t>
            </a:r>
            <a:endParaRPr lang="en-US" altLang="zh-CN">
              <a:solidFill>
                <a:srgbClr val="4646C5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即为无人机前置摄像机发布的图像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话题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65" y="1840865"/>
            <a:ext cx="2005965" cy="352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755E94-8A58-8045-9507-752163575BA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-US" altLang="zh-CN"/>
              <a:t>NICS-efc</a:t>
            </a:r>
            <a:r>
              <a:rPr kumimoji="1" lang="zh-CN" altLang="en-US"/>
              <a:t> </a:t>
            </a:r>
            <a:r>
              <a:rPr kumimoji="1" lang="en-US" altLang="zh-CN"/>
              <a:t>Lab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6559234"/>
            <a:ext cx="20574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FD7712BB-E452-0044-8976-96395B1FFD36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实验</a:t>
            </a:r>
            <a:r>
              <a:rPr altLang="zh-CN" dirty="0"/>
              <a:t>2</a:t>
            </a:r>
            <a:r>
              <a:rPr lang="zh-CN" dirty="0"/>
              <a:t>：</a:t>
            </a:r>
            <a:r>
              <a:rPr lang="zh-CN">
                <a:sym typeface="+mn-ea"/>
              </a:rPr>
              <a:t>无人机飞行数据</a:t>
            </a:r>
            <a:r>
              <a:rPr altLang="zh-CN">
                <a:sym typeface="+mn-ea"/>
              </a:rPr>
              <a:t>_</a:t>
            </a:r>
            <a:r>
              <a:rPr lang="zh-CN">
                <a:sym typeface="+mn-ea"/>
              </a:rPr>
              <a:t>位置数据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3500" y="1076960"/>
            <a:ext cx="90805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在新终端，寻找位置</a:t>
            </a:r>
            <a:r>
              <a:rPr lang="zh-CN" altLang="en-US">
                <a:sym typeface="+mn-ea"/>
              </a:rPr>
              <a:t>信息：</a:t>
            </a:r>
            <a:endParaRPr lang="zh-CN" altLang="en-US"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list | grep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state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820160"/>
            <a:ext cx="9080500" cy="1616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/ground_truth/state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即为位置话题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使用命令将具体</a:t>
            </a:r>
            <a:r>
              <a:rPr lang="zh-CN" altLang="en-US">
                <a:sym typeface="+mn-ea"/>
              </a:rPr>
              <a:t>话题内容打印</a:t>
            </a:r>
            <a:r>
              <a:rPr lang="zh-CN" altLang="en-US">
                <a:sym typeface="+mn-ea"/>
              </a:rPr>
              <a:t>出来：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rostopic echo /ground_truth/state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" y="2526030"/>
            <a:ext cx="3529330" cy="960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1929130"/>
            <a:ext cx="4501515" cy="3728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3505" y="5784215"/>
            <a:ext cx="2999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/ground_truth/state echo 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结果）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26280" y="2976880"/>
            <a:ext cx="1575435" cy="94424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39615" y="4280535"/>
            <a:ext cx="1671320" cy="889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42685" y="3153410"/>
            <a:ext cx="1356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C00000"/>
                </a:solidFill>
              </a:rPr>
              <a:t>位置与朝向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9685" y="4504690"/>
            <a:ext cx="1356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C00000"/>
                </a:solidFill>
              </a:rPr>
              <a:t>线速度与</a:t>
            </a:r>
            <a:r>
              <a:rPr lang="zh-CN" altLang="en-US" sz="1200">
                <a:solidFill>
                  <a:srgbClr val="C00000"/>
                </a:solidFill>
              </a:rPr>
              <a:t>角速度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8290" y="5363845"/>
            <a:ext cx="3528060" cy="9531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（另）可以使用下列指令查看更多信息：</a:t>
            </a:r>
            <a:br>
              <a:rPr lang="zh-CN" altLang="en-US" sz="1400">
                <a:solidFill>
                  <a:schemeClr val="tx1"/>
                </a:solidFill>
                <a:sym typeface="+mn-ea"/>
              </a:rPr>
            </a:b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r>
              <a:rPr lang="zh-CN" altLang="en-US" sz="1400">
                <a:solidFill>
                  <a:srgbClr val="C00000"/>
                </a:solidFill>
                <a:sym typeface="+mn-ea"/>
              </a:rPr>
              <a:t>rostopic </a:t>
            </a:r>
            <a:r>
              <a:rPr lang="en-US" altLang="zh-CN" sz="1400">
                <a:solidFill>
                  <a:srgbClr val="C00000"/>
                </a:solidFill>
                <a:sym typeface="+mn-ea"/>
              </a:rPr>
              <a:t>info</a:t>
            </a:r>
            <a:r>
              <a:rPr lang="zh-CN" altLang="en-US" sz="1400">
                <a:solidFill>
                  <a:srgbClr val="C00000"/>
                </a:solidFill>
                <a:sym typeface="+mn-ea"/>
              </a:rPr>
              <a:t> /ground_truth/state</a:t>
            </a:r>
            <a:endParaRPr lang="zh-CN" altLang="en-US" sz="1400">
              <a:solidFill>
                <a:srgbClr val="C00000"/>
              </a:solidFill>
              <a:sym typeface="+mn-ea"/>
            </a:endParaRPr>
          </a:p>
          <a:p>
            <a:r>
              <a:rPr lang="en-US" altLang="zh-CN" sz="1400">
                <a:solidFill>
                  <a:srgbClr val="C00000"/>
                </a:solidFill>
                <a:sym typeface="+mn-ea"/>
              </a:rPr>
              <a:t>rosmsg info nav_msgs/Odometry</a:t>
            </a:r>
            <a:endParaRPr lang="en-US" altLang="zh-CN" sz="140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.xml><?xml version="1.0" encoding="utf-8"?>
<p:tagLst xmlns:p="http://schemas.openxmlformats.org/presentationml/2006/main">
  <p:tag name="commondata" val="eyJoZGlkIjoiMTQ4ZjdlMzkxNTU0Y2VlNmUwNDY5ZmNiYmFiNDRkZjEifQ==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29809F"/>
      </a:dk2>
      <a:lt2>
        <a:srgbClr val="B4D5DC"/>
      </a:lt2>
      <a:accent1>
        <a:srgbClr val="0E52A4"/>
      </a:accent1>
      <a:accent2>
        <a:srgbClr val="347FD9"/>
      </a:accent2>
      <a:accent3>
        <a:srgbClr val="84B2CB"/>
      </a:accent3>
      <a:accent4>
        <a:srgbClr val="A6A8A7"/>
      </a:accent4>
      <a:accent5>
        <a:srgbClr val="DBF0F6"/>
      </a:accent5>
      <a:accent6>
        <a:srgbClr val="682E73"/>
      </a:accent6>
      <a:hlink>
        <a:srgbClr val="5E4E67"/>
      </a:hlink>
      <a:folHlink>
        <a:srgbClr val="A77B9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WPS 演示</Application>
  <PresentationFormat>On-screen Show (4:3)</PresentationFormat>
  <Paragraphs>277</Paragraphs>
  <Slides>12</Slides>
  <Notes>59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Cambria Math</vt:lpstr>
      <vt:lpstr>黑体</vt:lpstr>
      <vt:lpstr>Times New Roman</vt:lpstr>
      <vt:lpstr>Calibri</vt:lpstr>
      <vt:lpstr>HelveticaNeueLT Std Lt</vt:lpstr>
      <vt:lpstr>Yu Gothic UI Semilight</vt:lpstr>
      <vt:lpstr>Arial</vt:lpstr>
      <vt:lpstr>Heiti SC Medium</vt:lpstr>
      <vt:lpstr>楷体</vt:lpstr>
      <vt:lpstr>微软雅黑</vt:lpstr>
      <vt:lpstr>Arial Unicode MS</vt:lpstr>
      <vt:lpstr>等线</vt:lpstr>
      <vt:lpstr>Office 主题​​</vt:lpstr>
      <vt:lpstr>无人机实验课：初赛仿真环境</vt:lpstr>
      <vt:lpstr>基本环境配置</vt:lpstr>
      <vt:lpstr>实验1：启动键盘控制无人机</vt:lpstr>
      <vt:lpstr>实验1：启动键盘控制无人机</vt:lpstr>
      <vt:lpstr>实验1：启动键盘控制无人机</vt:lpstr>
      <vt:lpstr>实验1：启动键盘控制无人机</vt:lpstr>
      <vt:lpstr>实验2：无人机飞行数据读取</vt:lpstr>
      <vt:lpstr>实验2：无人机飞行数据_图像数据</vt:lpstr>
      <vt:lpstr>实验2：无人机飞行数据_位置数据</vt:lpstr>
      <vt:lpstr>实验3：无人机飞行控制</vt:lpstr>
      <vt:lpstr>实验3：无人机飞行控制</vt:lpstr>
      <vt:lpstr>实验3：无人机飞行控制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张粟全</dc:creator>
  <cp:lastModifiedBy>全</cp:lastModifiedBy>
  <cp:revision>942</cp:revision>
  <dcterms:created xsi:type="dcterms:W3CDTF">2024-10-06T13:40:00Z</dcterms:created>
  <dcterms:modified xsi:type="dcterms:W3CDTF">2024-10-11T17:34:13Z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65A7C15AE0F9B179946402678DC881EE_43</vt:lpwstr>
  </property>
  <property fmtid="{D5CDD505-2E9C-101B-9397-08002B2CF9AE}" pid="3" name="KSOProductBuildVer">
    <vt:lpwstr>2052-12.1.0.18276</vt:lpwstr>
  </property>
</Properties>
</file>