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87C1-12D2-7A4E-8EB3-59F4433967C5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3F27-12EC-F040-B7F8-816ADE7D9AF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3F27-12EC-F040-B7F8-816ADE7D9A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9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12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6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7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295E88-1B93-E04C-BFCC-BF6DFAF9535A}" type="datetimeFigureOut">
              <a:rPr lang="es-ES" smtClean="0"/>
              <a:t>7/6/18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CF631DD-0EF1-934B-A0CA-D0F0CE0A5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2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A4A3-3C6B-9A4A-8448-C32D68CC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81150"/>
            <a:ext cx="5879592" cy="3408218"/>
          </a:xfrm>
        </p:spPr>
        <p:txBody>
          <a:bodyPr>
            <a:normAutofit/>
          </a:bodyPr>
          <a:lstStyle/>
          <a:p>
            <a:r>
              <a:rPr lang="es-ES" dirty="0"/>
              <a:t>ELECTRIC CONSUMPTION RATE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5E30C-28D1-5841-89A4-A6F7BB724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PYTHON KHIVA LIBRARY</a:t>
            </a:r>
          </a:p>
        </p:txBody>
      </p:sp>
    </p:spTree>
    <p:extLst>
      <p:ext uri="{BB962C8B-B14F-4D97-AF65-F5344CB8AC3E}">
        <p14:creationId xmlns:p14="http://schemas.microsoft.com/office/powerpoint/2010/main" val="43231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E2E5-D9CD-7042-B602-28FC776A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5927" cy="4601183"/>
          </a:xfrm>
        </p:spPr>
        <p:txBody>
          <a:bodyPr/>
          <a:lstStyle/>
          <a:p>
            <a:r>
              <a:rPr lang="es-ES" dirty="0"/>
              <a:t>CASE I.</a:t>
            </a:r>
            <a:br>
              <a:rPr lang="es-ES" dirty="0"/>
            </a:br>
            <a:r>
              <a:rPr lang="es-ES" dirty="0"/>
              <a:t>GEOGRAPHICAL RESEARCH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AD920E-CCCA-514E-A7CD-4089F5EDDBD2}"/>
              </a:ext>
            </a:extLst>
          </p:cNvPr>
          <p:cNvSpPr txBox="1"/>
          <p:nvPr/>
        </p:nvSpPr>
        <p:spPr>
          <a:xfrm>
            <a:off x="4390044" y="541251"/>
            <a:ext cx="786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92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 	Pred: Food Processing.          </a:t>
            </a:r>
          </a:p>
          <a:p>
            <a:r>
              <a:rPr lang="en-GB" dirty="0"/>
              <a:t>		Test: Primary/Secondary School.      </a:t>
            </a:r>
          </a:p>
          <a:p>
            <a:r>
              <a:rPr lang="en-GB" dirty="0"/>
              <a:t>		Different Industries.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0E29E2-66BC-E349-AAD5-48581B75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27" y="1874173"/>
            <a:ext cx="4935219" cy="35786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A73657-1B64-884B-B98A-15E58F18AD1A}"/>
              </a:ext>
            </a:extLst>
          </p:cNvPr>
          <p:cNvSpPr txBox="1"/>
          <p:nvPr/>
        </p:nvSpPr>
        <p:spPr>
          <a:xfrm>
            <a:off x="5802282" y="5448021"/>
            <a:ext cx="41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5: Location of the local 92 and the locals of Food Processing.</a:t>
            </a:r>
          </a:p>
        </p:txBody>
      </p:sp>
    </p:spTree>
    <p:extLst>
      <p:ext uri="{BB962C8B-B14F-4D97-AF65-F5344CB8AC3E}">
        <p14:creationId xmlns:p14="http://schemas.microsoft.com/office/powerpoint/2010/main" val="256300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7E30-ABDE-0143-BBEC-39D70A13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08357" cy="4601183"/>
          </a:xfrm>
        </p:spPr>
        <p:txBody>
          <a:bodyPr/>
          <a:lstStyle/>
          <a:p>
            <a:r>
              <a:rPr lang="es-ES" dirty="0"/>
              <a:t>CASE I. </a:t>
            </a:r>
            <a:br>
              <a:rPr lang="es-ES" dirty="0"/>
            </a:br>
            <a:r>
              <a:rPr lang="es-ES" dirty="0"/>
              <a:t>QUICK</a:t>
            </a:r>
            <a:br>
              <a:rPr lang="es-ES" dirty="0"/>
            </a:br>
            <a:r>
              <a:rPr lang="es-ES" dirty="0"/>
              <a:t>SIMILARITY COMPARISON.</a:t>
            </a:r>
            <a:br>
              <a:rPr lang="es-ES" dirty="0"/>
            </a:br>
            <a:r>
              <a:rPr lang="es-ES" dirty="0"/>
              <a:t>FIRST MONTH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62E20-202B-9E44-9383-1E1D056F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90" y="1568335"/>
            <a:ext cx="4220330" cy="28436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A9C715-1342-484C-8ED9-697FAE14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62" y="4726016"/>
            <a:ext cx="6324350" cy="16671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D457687-511C-6D4B-9C02-005BA7C1F60D}"/>
              </a:ext>
            </a:extLst>
          </p:cNvPr>
          <p:cNvSpPr/>
          <p:nvPr/>
        </p:nvSpPr>
        <p:spPr>
          <a:xfrm>
            <a:off x="4327813" y="582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92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 	Pred: Food Processing.          </a:t>
            </a:r>
          </a:p>
          <a:p>
            <a:r>
              <a:rPr lang="en-GB" dirty="0"/>
              <a:t>		Test: Primary/Secondary School.      </a:t>
            </a:r>
          </a:p>
          <a:p>
            <a:r>
              <a:rPr lang="en-GB" dirty="0"/>
              <a:t>		Different Industries.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26A107-7BE8-9C4E-8DCF-F618AADD8DE2}"/>
              </a:ext>
            </a:extLst>
          </p:cNvPr>
          <p:cNvSpPr txBox="1"/>
          <p:nvPr/>
        </p:nvSpPr>
        <p:spPr>
          <a:xfrm>
            <a:off x="5615709" y="4335592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6: First month of local 92 against local 887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D1C7E5-5731-714F-B01B-5E2643C487E2}"/>
              </a:ext>
            </a:extLst>
          </p:cNvPr>
          <p:cNvSpPr txBox="1"/>
          <p:nvPr/>
        </p:nvSpPr>
        <p:spPr>
          <a:xfrm>
            <a:off x="5615709" y="6254680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7: Metadata of local 92 and 887.</a:t>
            </a:r>
          </a:p>
        </p:txBody>
      </p:sp>
    </p:spTree>
    <p:extLst>
      <p:ext uri="{BB962C8B-B14F-4D97-AF65-F5344CB8AC3E}">
        <p14:creationId xmlns:p14="http://schemas.microsoft.com/office/powerpoint/2010/main" val="300719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862B-8A10-7E42-BD28-4E2413D8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5927" cy="4601183"/>
          </a:xfrm>
        </p:spPr>
        <p:txBody>
          <a:bodyPr/>
          <a:lstStyle/>
          <a:p>
            <a:r>
              <a:rPr lang="es-ES" dirty="0"/>
              <a:t>CASE I. 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963251-984B-AD4E-B0C0-D579FC2FD418}"/>
              </a:ext>
            </a:extLst>
          </p:cNvPr>
          <p:cNvSpPr txBox="1"/>
          <p:nvPr/>
        </p:nvSpPr>
        <p:spPr>
          <a:xfrm>
            <a:off x="4117571" y="1607617"/>
            <a:ext cx="7426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behaviour so similar of those locals so, maybe an inspector should review those locals and get conclusions in order to change the electric consumption rate.</a:t>
            </a:r>
          </a:p>
          <a:p>
            <a:endParaRPr lang="en-GB" dirty="0"/>
          </a:p>
          <a:p>
            <a:r>
              <a:rPr lang="en-GB" dirty="0"/>
              <a:t>Let's see the ubication of those locals.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2E4AB-2621-7246-9982-45C2D00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26" y="3084945"/>
            <a:ext cx="5372100" cy="3302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0621F63-0469-5145-B6E4-0890195FFDB5}"/>
              </a:ext>
            </a:extLst>
          </p:cNvPr>
          <p:cNvSpPr/>
          <p:nvPr/>
        </p:nvSpPr>
        <p:spPr>
          <a:xfrm>
            <a:off x="4117571" y="5058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92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 	Pred: Food Processing.          </a:t>
            </a:r>
          </a:p>
          <a:p>
            <a:r>
              <a:rPr lang="en-GB" dirty="0"/>
              <a:t>		Test: Primary/Secondary School.      </a:t>
            </a:r>
          </a:p>
          <a:p>
            <a:r>
              <a:rPr lang="en-GB" dirty="0"/>
              <a:t>		Different Industries.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E7933A-92FA-AA4D-90BE-77DBA068C3DC}"/>
              </a:ext>
            </a:extLst>
          </p:cNvPr>
          <p:cNvSpPr txBox="1"/>
          <p:nvPr/>
        </p:nvSpPr>
        <p:spPr>
          <a:xfrm>
            <a:off x="5514109" y="6386945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8: Locations of local 92 and local 887</a:t>
            </a:r>
          </a:p>
        </p:txBody>
      </p:sp>
    </p:spTree>
    <p:extLst>
      <p:ext uri="{BB962C8B-B14F-4D97-AF65-F5344CB8AC3E}">
        <p14:creationId xmlns:p14="http://schemas.microsoft.com/office/powerpoint/2010/main" val="162964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A32DB-8CD0-1348-87BF-DEEEC193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74473" cy="4601183"/>
          </a:xfrm>
        </p:spPr>
        <p:txBody>
          <a:bodyPr/>
          <a:lstStyle/>
          <a:p>
            <a:r>
              <a:rPr lang="es-ES" dirty="0"/>
              <a:t>CASE II. GEOGRAPHICAL COMPARISON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4AC4F7-7DF2-9D4B-AE70-230DE4E50F78}"/>
              </a:ext>
            </a:extLst>
          </p:cNvPr>
          <p:cNvSpPr txBox="1"/>
          <p:nvPr/>
        </p:nvSpPr>
        <p:spPr>
          <a:xfrm>
            <a:off x="4181995" y="2139303"/>
            <a:ext cx="768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Let's compare the ubication of this local and the Primary/Secondary Schools.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A0DB49-29AA-7640-8C11-F650EE4D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24" y="2814088"/>
            <a:ext cx="6273800" cy="2565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BAED1DA-5278-2D4C-B112-0E4DEFB8F049}"/>
              </a:ext>
            </a:extLst>
          </p:cNvPr>
          <p:cNvSpPr/>
          <p:nvPr/>
        </p:nvSpPr>
        <p:spPr>
          <a:xfrm>
            <a:off x="4181995" y="4984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49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Primary/Secondary School. </a:t>
            </a:r>
          </a:p>
          <a:p>
            <a:r>
              <a:rPr lang="en-GB" dirty="0"/>
              <a:t>		Test: Shopping Center/Shopping Mall.</a:t>
            </a:r>
          </a:p>
          <a:p>
            <a:r>
              <a:rPr lang="en-GB" dirty="0"/>
              <a:t>		Different Industry.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9A0527-C96A-3247-96DF-59FA91BE96DC}"/>
              </a:ext>
            </a:extLst>
          </p:cNvPr>
          <p:cNvSpPr txBox="1"/>
          <p:nvPr/>
        </p:nvSpPr>
        <p:spPr>
          <a:xfrm>
            <a:off x="6121631" y="5407942"/>
            <a:ext cx="41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9: Location of local 49 against Primary/Secondary School locals.</a:t>
            </a:r>
          </a:p>
        </p:txBody>
      </p:sp>
    </p:spTree>
    <p:extLst>
      <p:ext uri="{BB962C8B-B14F-4D97-AF65-F5344CB8AC3E}">
        <p14:creationId xmlns:p14="http://schemas.microsoft.com/office/powerpoint/2010/main" val="24555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65C0-719E-0544-BFA7-A7E8FFA2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1704"/>
            <a:ext cx="3472873" cy="4601183"/>
          </a:xfrm>
        </p:spPr>
        <p:txBody>
          <a:bodyPr/>
          <a:lstStyle/>
          <a:p>
            <a:r>
              <a:rPr lang="es-ES" dirty="0"/>
              <a:t>CASE II.</a:t>
            </a:r>
            <a:br>
              <a:rPr lang="es-ES" dirty="0"/>
            </a:br>
            <a:r>
              <a:rPr lang="es-ES" dirty="0"/>
              <a:t>QUICK SIMILARITY COMPARISON. FIRST MONTH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883940-A36E-B644-B869-CEF03BAA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16" y="1521853"/>
            <a:ext cx="4375150" cy="29243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2D6AB0-31ED-654D-984B-FD6C65E5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02" y="4681148"/>
            <a:ext cx="5867978" cy="162902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94E7C00-BEF5-F54F-A567-437C71AE0C9B}"/>
              </a:ext>
            </a:extLst>
          </p:cNvPr>
          <p:cNvSpPr/>
          <p:nvPr/>
        </p:nvSpPr>
        <p:spPr>
          <a:xfrm>
            <a:off x="4602480" y="455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49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Primary/Secondary School. </a:t>
            </a:r>
          </a:p>
          <a:p>
            <a:r>
              <a:rPr lang="en-GB" dirty="0"/>
              <a:t>		Test: Shopping Center/Shopping Mall.</a:t>
            </a:r>
          </a:p>
          <a:p>
            <a:r>
              <a:rPr lang="en-GB" dirty="0"/>
              <a:t>		Different Industry.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A7EDBE-A34B-5047-8DE8-AF960F791A8F}"/>
              </a:ext>
            </a:extLst>
          </p:cNvPr>
          <p:cNvSpPr txBox="1"/>
          <p:nvPr/>
        </p:nvSpPr>
        <p:spPr>
          <a:xfrm>
            <a:off x="6243782" y="4286663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10: First month of local 49 against local 275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6EB850-78AC-3848-BFDF-BE72FFDA9DD1}"/>
              </a:ext>
            </a:extLst>
          </p:cNvPr>
          <p:cNvSpPr txBox="1"/>
          <p:nvPr/>
        </p:nvSpPr>
        <p:spPr>
          <a:xfrm>
            <a:off x="6243782" y="6289155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11: Metadata of local 49 and local 275</a:t>
            </a:r>
          </a:p>
        </p:txBody>
      </p:sp>
    </p:spTree>
    <p:extLst>
      <p:ext uri="{BB962C8B-B14F-4D97-AF65-F5344CB8AC3E}">
        <p14:creationId xmlns:p14="http://schemas.microsoft.com/office/powerpoint/2010/main" val="88145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64B9-D60E-0048-BDE9-8CD7CD22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7455" cy="4601183"/>
          </a:xfrm>
        </p:spPr>
        <p:txBody>
          <a:bodyPr/>
          <a:lstStyle/>
          <a:p>
            <a:r>
              <a:rPr lang="es-ES" dirty="0"/>
              <a:t>CASE II. CONCLUSIONS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48ACA6-7FA1-644B-9D7E-56D3AE3BC1A9}"/>
              </a:ext>
            </a:extLst>
          </p:cNvPr>
          <p:cNvSpPr txBox="1"/>
          <p:nvPr/>
        </p:nvSpPr>
        <p:spPr>
          <a:xfrm>
            <a:off x="4017819" y="1474818"/>
            <a:ext cx="793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locals seems to have exactly the same behaviour, so an inspector should visit those locals and offer a solution, maybe another payment rate.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4298C8-F10A-AA4C-B657-2EFD3549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23" y="2300431"/>
            <a:ext cx="5039591" cy="38156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42FD31-8618-3D46-9641-05C57BCBD2EB}"/>
              </a:ext>
            </a:extLst>
          </p:cNvPr>
          <p:cNvSpPr/>
          <p:nvPr/>
        </p:nvSpPr>
        <p:spPr>
          <a:xfrm>
            <a:off x="4119418" y="3722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49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Primary/Secondary School. </a:t>
            </a:r>
          </a:p>
          <a:p>
            <a:r>
              <a:rPr lang="en-GB" dirty="0"/>
              <a:t>		Test: Shopping Center/Shopping Mall.</a:t>
            </a:r>
          </a:p>
          <a:p>
            <a:r>
              <a:rPr lang="en-GB" dirty="0"/>
              <a:t>		Different Industry.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38A18A-44B3-9A43-9EB2-C3315A0EEFD9}"/>
              </a:ext>
            </a:extLst>
          </p:cNvPr>
          <p:cNvSpPr txBox="1"/>
          <p:nvPr/>
        </p:nvSpPr>
        <p:spPr>
          <a:xfrm>
            <a:off x="5530850" y="6156903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12:Locationof local 49(red)  and local 275(blue).</a:t>
            </a:r>
          </a:p>
        </p:txBody>
      </p:sp>
    </p:spTree>
    <p:extLst>
      <p:ext uri="{BB962C8B-B14F-4D97-AF65-F5344CB8AC3E}">
        <p14:creationId xmlns:p14="http://schemas.microsoft.com/office/powerpoint/2010/main" val="192166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D6ED-46F4-814C-87B9-0B53039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5927" cy="4601183"/>
          </a:xfrm>
        </p:spPr>
        <p:txBody>
          <a:bodyPr/>
          <a:lstStyle/>
          <a:p>
            <a:r>
              <a:rPr lang="es-ES" dirty="0"/>
              <a:t>CASE III. GEOGRAPHICAL RESEARCH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5EA48A-4092-8244-9899-220C672E5657}"/>
              </a:ext>
            </a:extLst>
          </p:cNvPr>
          <p:cNvSpPr txBox="1"/>
          <p:nvPr/>
        </p:nvSpPr>
        <p:spPr>
          <a:xfrm>
            <a:off x="4045527" y="1904729"/>
            <a:ext cx="774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Let's plot the ubication of this locals against the location of Food Processing locals.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9AC265-529D-4948-89AA-1A01C9EE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69" y="2920423"/>
            <a:ext cx="5600790" cy="28969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7177FF-96E3-D149-9732-8F827E4542A7}"/>
              </a:ext>
            </a:extLst>
          </p:cNvPr>
          <p:cNvSpPr/>
          <p:nvPr/>
        </p:nvSpPr>
        <p:spPr>
          <a:xfrm>
            <a:off x="4137891" y="5305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761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Food Processing.          </a:t>
            </a:r>
          </a:p>
          <a:p>
            <a:r>
              <a:rPr lang="en-GB" dirty="0"/>
              <a:t>		Test: Manufacturing.                 </a:t>
            </a:r>
          </a:p>
          <a:p>
            <a:r>
              <a:rPr lang="en-GB" dirty="0"/>
              <a:t>		Same Industry.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61DDED-B8CA-AE44-958D-01592B1AE38A}"/>
              </a:ext>
            </a:extLst>
          </p:cNvPr>
          <p:cNvSpPr txBox="1"/>
          <p:nvPr/>
        </p:nvSpPr>
        <p:spPr>
          <a:xfrm>
            <a:off x="5703455" y="5909748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13: Location of local 761 against Manufacturing locals.</a:t>
            </a:r>
          </a:p>
        </p:txBody>
      </p:sp>
    </p:spTree>
    <p:extLst>
      <p:ext uri="{BB962C8B-B14F-4D97-AF65-F5344CB8AC3E}">
        <p14:creationId xmlns:p14="http://schemas.microsoft.com/office/powerpoint/2010/main" val="28411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4A00-B3E6-1A49-8291-BE7E6A04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7455" cy="4601183"/>
          </a:xfrm>
        </p:spPr>
        <p:txBody>
          <a:bodyPr/>
          <a:lstStyle/>
          <a:p>
            <a:r>
              <a:rPr lang="es-ES" dirty="0"/>
              <a:t>CASE III.</a:t>
            </a:r>
            <a:br>
              <a:rPr lang="es-ES" dirty="0"/>
            </a:br>
            <a:r>
              <a:rPr lang="es-ES" dirty="0"/>
              <a:t>QUICK SIMILARITY COMPARISON. FIRST MONTH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88EBD4-1272-B341-8ACD-A2E000E2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04" y="1432039"/>
            <a:ext cx="4673023" cy="29633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CE604A-0A93-4C4B-A2DC-5BFDC7AD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54" y="4676693"/>
            <a:ext cx="6631207" cy="17041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20E6709-2E50-9746-A29B-E504C154D7BC}"/>
              </a:ext>
            </a:extLst>
          </p:cNvPr>
          <p:cNvSpPr/>
          <p:nvPr/>
        </p:nvSpPr>
        <p:spPr>
          <a:xfrm>
            <a:off x="4239491" y="5087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761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Food Processing.          </a:t>
            </a:r>
          </a:p>
          <a:p>
            <a:r>
              <a:rPr lang="en-GB" dirty="0"/>
              <a:t>		Test: Manufacturing.                 </a:t>
            </a:r>
          </a:p>
          <a:p>
            <a:r>
              <a:rPr lang="en-GB" dirty="0"/>
              <a:t>		Same Industry.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445937-F9A2-D444-95D6-98D8DE5E1119}"/>
              </a:ext>
            </a:extLst>
          </p:cNvPr>
          <p:cNvSpPr txBox="1"/>
          <p:nvPr/>
        </p:nvSpPr>
        <p:spPr>
          <a:xfrm>
            <a:off x="5615709" y="6380802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15: Metadata of locals 761  and 887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C87303-287A-2A47-AF4D-DF49C359EAEE}"/>
              </a:ext>
            </a:extLst>
          </p:cNvPr>
          <p:cNvSpPr txBox="1"/>
          <p:nvPr/>
        </p:nvSpPr>
        <p:spPr>
          <a:xfrm>
            <a:off x="5615709" y="4335592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14: First month of local 761 against local 887.</a:t>
            </a:r>
          </a:p>
        </p:txBody>
      </p:sp>
    </p:spTree>
    <p:extLst>
      <p:ext uri="{BB962C8B-B14F-4D97-AF65-F5344CB8AC3E}">
        <p14:creationId xmlns:p14="http://schemas.microsoft.com/office/powerpoint/2010/main" val="48418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6A372-10BC-2347-A003-9EDBCEB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8" y="1123837"/>
            <a:ext cx="3278908" cy="4601183"/>
          </a:xfrm>
        </p:spPr>
        <p:txBody>
          <a:bodyPr/>
          <a:lstStyle/>
          <a:p>
            <a:r>
              <a:rPr lang="es-ES" dirty="0"/>
              <a:t>CASE III.</a:t>
            </a:r>
            <a:br>
              <a:rPr lang="es-ES" dirty="0"/>
            </a:br>
            <a:r>
              <a:rPr lang="es-ES" dirty="0"/>
              <a:t>QUICK SIMILARITY COMPARISON.</a:t>
            </a:r>
            <a:br>
              <a:rPr lang="es-ES" dirty="0"/>
            </a:br>
            <a:r>
              <a:rPr lang="es-ES"/>
              <a:t>FIRST MONTH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39CE63-22F8-9042-A052-E353C703A7C9}"/>
              </a:ext>
            </a:extLst>
          </p:cNvPr>
          <p:cNvSpPr txBox="1"/>
          <p:nvPr/>
        </p:nvSpPr>
        <p:spPr>
          <a:xfrm>
            <a:off x="3864840" y="1141321"/>
            <a:ext cx="7804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Those locals seems not to be extremely similar, so maybe there are not enough Manufacturing samples to train the model, or maybe the manufacturing locals has not a similar behaviour between them.</a:t>
            </a:r>
          </a:p>
          <a:p>
            <a:endParaRPr lang="en-GB" dirty="0"/>
          </a:p>
          <a:p>
            <a:r>
              <a:rPr lang="en-GB" dirty="0"/>
              <a:t> Let's compare this local with the rest of manufacturing locals.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CB080C-21B9-BD43-88A7-1D0BCD7F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40" y="2659533"/>
            <a:ext cx="4074391" cy="26339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3C194D-5BCF-764F-976D-81FB310648A2}"/>
              </a:ext>
            </a:extLst>
          </p:cNvPr>
          <p:cNvSpPr txBox="1"/>
          <p:nvPr/>
        </p:nvSpPr>
        <p:spPr>
          <a:xfrm>
            <a:off x="4192730" y="5779375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The behaviours seems strange, so maybe we could offer another payment rate for this local for not be treated  as a manufacturing local.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A4FD08-C136-7B4F-8F8C-E81A3F40160E}"/>
              </a:ext>
            </a:extLst>
          </p:cNvPr>
          <p:cNvSpPr/>
          <p:nvPr/>
        </p:nvSpPr>
        <p:spPr>
          <a:xfrm>
            <a:off x="3864840" y="1259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LOCAL 761 </a:t>
            </a:r>
            <a:r>
              <a:rPr lang="en-GB" dirty="0">
                <a:sym typeface="Wingdings" pitchFamily="2" charset="2"/>
              </a:rPr>
              <a:t> 	P</a:t>
            </a:r>
            <a:r>
              <a:rPr lang="en-GB" dirty="0"/>
              <a:t>red: Food Processing.          </a:t>
            </a:r>
          </a:p>
          <a:p>
            <a:r>
              <a:rPr lang="en-GB" dirty="0"/>
              <a:t>		Test: Manufacturing.                 </a:t>
            </a:r>
          </a:p>
          <a:p>
            <a:r>
              <a:rPr lang="en-GB" dirty="0"/>
              <a:t>		Same Industry.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0C9EB9-0AA7-104A-998B-72B961E5F341}"/>
              </a:ext>
            </a:extLst>
          </p:cNvPr>
          <p:cNvSpPr txBox="1"/>
          <p:nvPr/>
        </p:nvSpPr>
        <p:spPr>
          <a:xfrm>
            <a:off x="4451927" y="5195867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16: First month of local 761 against local 832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77E31D-D4BB-4746-848E-3D4CD7F0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231" y="3248550"/>
            <a:ext cx="3894362" cy="10423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061CC1-5377-DF45-A4FA-2B5BE448CFDD}"/>
              </a:ext>
            </a:extLst>
          </p:cNvPr>
          <p:cNvSpPr txBox="1"/>
          <p:nvPr/>
        </p:nvSpPr>
        <p:spPr>
          <a:xfrm>
            <a:off x="8344476" y="5182425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17: Metadata of local 761 and local 832</a:t>
            </a:r>
          </a:p>
        </p:txBody>
      </p:sp>
    </p:spTree>
    <p:extLst>
      <p:ext uri="{BB962C8B-B14F-4D97-AF65-F5344CB8AC3E}">
        <p14:creationId xmlns:p14="http://schemas.microsoft.com/office/powerpoint/2010/main" val="318223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A363-1809-5149-BA7A-DA057E07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2873" cy="4601183"/>
          </a:xfrm>
        </p:spPr>
        <p:txBody>
          <a:bodyPr/>
          <a:lstStyle/>
          <a:p>
            <a:r>
              <a:rPr lang="es-ES" dirty="0"/>
              <a:t>INTRODUCTION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6A8C-A7AA-B14A-A91E-27AD28BF2199}"/>
              </a:ext>
            </a:extLst>
          </p:cNvPr>
          <p:cNvSpPr txBox="1"/>
          <p:nvPr/>
        </p:nvSpPr>
        <p:spPr>
          <a:xfrm>
            <a:off x="3725304" y="1123837"/>
            <a:ext cx="7813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use case is going to be based on the analysis of the correct assignation of distinct electric consumption rates of</a:t>
            </a:r>
            <a:r>
              <a:rPr lang="en-GB" i="1" dirty="0"/>
              <a:t> </a:t>
            </a:r>
            <a:r>
              <a:rPr lang="en-GB" dirty="0"/>
              <a:t>100 locals</a:t>
            </a:r>
            <a:r>
              <a:rPr lang="en-GB" i="1" dirty="0"/>
              <a:t>. </a:t>
            </a:r>
          </a:p>
          <a:p>
            <a:endParaRPr lang="en-GB" i="1" dirty="0"/>
          </a:p>
          <a:p>
            <a:r>
              <a:rPr lang="en-GB" dirty="0"/>
              <a:t>In order to do this analysis, a predictive modelling is going to be used. </a:t>
            </a:r>
          </a:p>
          <a:p>
            <a:endParaRPr lang="en-GB" dirty="0"/>
          </a:p>
          <a:p>
            <a:r>
              <a:rPr lang="en-GB" dirty="0"/>
              <a:t>The full use case is going to be based on a geographical research, features extraction (in order to identify the time series), a predictive modelling and similarity research to get conclusions about the correct use of the electric consumption rates. </a:t>
            </a:r>
          </a:p>
          <a:p>
            <a:endParaRPr lang="en-GB" dirty="0"/>
          </a:p>
          <a:p>
            <a:r>
              <a:rPr lang="en-GB" dirty="0"/>
              <a:t>It is supposed that the locals has the electric consumption rates corresponding to the kind of sub-industry which those locals have stablished. </a:t>
            </a:r>
          </a:p>
          <a:p>
            <a:endParaRPr lang="en-GB" dirty="0"/>
          </a:p>
          <a:p>
            <a:r>
              <a:rPr lang="en-GB" dirty="0"/>
              <a:t>In this use case, the KHIVA library has been used in order to re-dimension the data, extract the features and compose the features matrix for the predictive modelling and get the similarity between the locals of interest. </a:t>
            </a:r>
          </a:p>
        </p:txBody>
      </p:sp>
    </p:spTree>
    <p:extLst>
      <p:ext uri="{BB962C8B-B14F-4D97-AF65-F5344CB8AC3E}">
        <p14:creationId xmlns:p14="http://schemas.microsoft.com/office/powerpoint/2010/main" val="39371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D2180-810F-C34A-8AAF-B241A8F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25" y="1031472"/>
            <a:ext cx="2947482" cy="4601183"/>
          </a:xfrm>
        </p:spPr>
        <p:txBody>
          <a:bodyPr/>
          <a:lstStyle/>
          <a:p>
            <a:r>
              <a:rPr lang="es-ES" dirty="0"/>
              <a:t>ELECTRIC RATES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580FF8-A9F4-004E-AC0F-7A3130B3B52A}"/>
              </a:ext>
            </a:extLst>
          </p:cNvPr>
          <p:cNvSpPr txBox="1"/>
          <p:nvPr/>
        </p:nvSpPr>
        <p:spPr>
          <a:xfrm>
            <a:off x="4535462" y="590358"/>
            <a:ext cx="6708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Commercial Real Estate – Commercial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Shopping Center/Shopping Mall – Commercial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Services – Commercial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Bank/Financial Services – Commercial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Food Processing – Light Industrial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Manufacturing – Light Industrial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Light Industrial – Light Industrial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Grocer/Market – Food Sales &amp;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Primary/Secondary School – Education</a:t>
            </a:r>
          </a:p>
          <a:p>
            <a:endParaRPr lang="es-ES" dirty="0"/>
          </a:p>
        </p:txBody>
      </p:sp>
      <p:pic>
        <p:nvPicPr>
          <p:cNvPr id="6" name="Imagen 5" title="Figure 1: Metadata">
            <a:extLst>
              <a:ext uri="{FF2B5EF4-FFF2-40B4-BE49-F238E27FC236}">
                <a16:creationId xmlns:a16="http://schemas.microsoft.com/office/drawing/2014/main" id="{E022F63C-EFCA-A14E-B31F-8ED471D1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62" y="3332063"/>
            <a:ext cx="4416136" cy="26210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135C79-8B89-5446-8E41-D58200451A49}"/>
              </a:ext>
            </a:extLst>
          </p:cNvPr>
          <p:cNvSpPr txBox="1"/>
          <p:nvPr/>
        </p:nvSpPr>
        <p:spPr>
          <a:xfrm>
            <a:off x="5818910" y="5953151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1: Metadata</a:t>
            </a:r>
          </a:p>
        </p:txBody>
      </p:sp>
    </p:spTree>
    <p:extLst>
      <p:ext uri="{BB962C8B-B14F-4D97-AF65-F5344CB8AC3E}">
        <p14:creationId xmlns:p14="http://schemas.microsoft.com/office/powerpoint/2010/main" val="163969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6AD1-BED8-8048-9D64-5F52047E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65235" cy="4601183"/>
          </a:xfrm>
        </p:spPr>
        <p:txBody>
          <a:bodyPr/>
          <a:lstStyle/>
          <a:p>
            <a:r>
              <a:rPr lang="en-GB" dirty="0"/>
              <a:t>WHERE ARE THE LOCALS OF STUDY?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D67BB7-51D7-B942-9690-06D3B2D3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85" y="1005840"/>
            <a:ext cx="7706094" cy="44589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A35DFB-223D-0543-AFCE-1B3FD0B9B4CA}"/>
              </a:ext>
            </a:extLst>
          </p:cNvPr>
          <p:cNvSpPr txBox="1"/>
          <p:nvPr/>
        </p:nvSpPr>
        <p:spPr>
          <a:xfrm>
            <a:off x="9002683" y="3524182"/>
            <a:ext cx="389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Commercial Property : Red</a:t>
            </a:r>
          </a:p>
          <a:p>
            <a:r>
              <a:rPr lang="en-GB" sz="1400" dirty="0">
                <a:solidFill>
                  <a:srgbClr val="0070C0"/>
                </a:solidFill>
              </a:rPr>
              <a:t>Education : Blue</a:t>
            </a:r>
          </a:p>
          <a:p>
            <a:r>
              <a:rPr lang="en-GB" sz="1400" dirty="0">
                <a:solidFill>
                  <a:srgbClr val="00B050"/>
                </a:solidFill>
              </a:rPr>
              <a:t>Food Sales &amp; Storage : Green </a:t>
            </a:r>
          </a:p>
          <a:p>
            <a:r>
              <a:rPr lang="en-GB" sz="1400" dirty="0">
                <a:solidFill>
                  <a:srgbClr val="FFC000"/>
                </a:solidFill>
              </a:rPr>
              <a:t>Light Industrial  :  Orange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687B9E-7E06-8B4B-885A-BF988F8ED17E}"/>
              </a:ext>
            </a:extLst>
          </p:cNvPr>
          <p:cNvSpPr txBox="1"/>
          <p:nvPr/>
        </p:nvSpPr>
        <p:spPr>
          <a:xfrm>
            <a:off x="6160655" y="5448021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2: Local locations organised by Industry</a:t>
            </a:r>
          </a:p>
        </p:txBody>
      </p:sp>
    </p:spTree>
    <p:extLst>
      <p:ext uri="{BB962C8B-B14F-4D97-AF65-F5344CB8AC3E}">
        <p14:creationId xmlns:p14="http://schemas.microsoft.com/office/powerpoint/2010/main" val="4713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7126-EDD9-634C-8B2D-62F65969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09817" cy="4601183"/>
          </a:xfrm>
        </p:spPr>
        <p:txBody>
          <a:bodyPr/>
          <a:lstStyle/>
          <a:p>
            <a:r>
              <a:rPr lang="en-GB" dirty="0"/>
              <a:t>WHAT DATA ARE WE GOING TO DEAL WITH?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1B78-01D4-0644-B104-83CABE13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corresponding to electrical consumption during 2012 of 100 locals. </a:t>
            </a:r>
          </a:p>
          <a:p>
            <a:r>
              <a:rPr lang="en-GB" dirty="0"/>
              <a:t>Data being collected each 5 minutes.  </a:t>
            </a:r>
            <a:r>
              <a:rPr lang="en-GB" dirty="0">
                <a:highlight>
                  <a:srgbClr val="FFFF00"/>
                </a:highlight>
              </a:rPr>
              <a:t>12 points per hour</a:t>
            </a:r>
            <a:r>
              <a:rPr lang="en-GB" dirty="0"/>
              <a:t>.</a:t>
            </a:r>
          </a:p>
          <a:p>
            <a:r>
              <a:rPr lang="en-GB" dirty="0">
                <a:highlight>
                  <a:srgbClr val="FFFF00"/>
                </a:highlight>
              </a:rPr>
              <a:t>10,531,288  Data points in total</a:t>
            </a:r>
            <a:r>
              <a:rPr lang="en-GB" dirty="0"/>
              <a:t>.</a:t>
            </a:r>
          </a:p>
          <a:p>
            <a:r>
              <a:rPr lang="en-GB" dirty="0"/>
              <a:t>Re-dimension of the time series of each local using </a:t>
            </a:r>
            <a:r>
              <a:rPr lang="en-GB" dirty="0" err="1"/>
              <a:t>Visvalingam</a:t>
            </a:r>
            <a:r>
              <a:rPr lang="en-GB" dirty="0"/>
              <a:t> algorithm. The target is going to simulate a data collection of </a:t>
            </a:r>
            <a:r>
              <a:rPr lang="en-GB" dirty="0">
                <a:highlight>
                  <a:srgbClr val="FFFF00"/>
                </a:highlight>
              </a:rPr>
              <a:t>2 points per hour</a:t>
            </a:r>
            <a:r>
              <a:rPr lang="en-GB" dirty="0"/>
              <a:t>. Being the resulting data per local equal to 16,666.</a:t>
            </a:r>
          </a:p>
          <a:p>
            <a:r>
              <a:rPr lang="en-GB" dirty="0">
                <a:highlight>
                  <a:srgbClr val="FFFF00"/>
                </a:highlight>
              </a:rPr>
              <a:t>1,666,600 Data points in total</a:t>
            </a:r>
            <a:r>
              <a:rPr lang="en-GB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1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94969-1B84-1841-A018-5A89BF7E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952" cy="4601183"/>
          </a:xfrm>
        </p:spPr>
        <p:txBody>
          <a:bodyPr/>
          <a:lstStyle/>
          <a:p>
            <a:r>
              <a:rPr lang="en-US" dirty="0"/>
              <a:t>FEATURES EXTRACTION.</a:t>
            </a:r>
            <a:br>
              <a:rPr lang="en-US" dirty="0"/>
            </a:br>
            <a:r>
              <a:rPr lang="en-US" dirty="0"/>
              <a:t>FEATURES MATRIX &amp; LABELS MATRIX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9B6F33-14C9-704C-AAFE-5C182422BF27}"/>
              </a:ext>
            </a:extLst>
          </p:cNvPr>
          <p:cNvSpPr txBox="1"/>
          <p:nvPr/>
        </p:nvSpPr>
        <p:spPr>
          <a:xfrm>
            <a:off x="3669607" y="729645"/>
            <a:ext cx="3354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Abs_energy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Absolute_sum_of_changes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Count_above_mean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Count_below_mean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First_location_of_maximum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First_location_minimum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Has_duplicates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Has_dupicate_max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Kurtosis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Last_location_of_máximum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Last_location_of_mínimum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Has_duplicate_min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Longest_strike_above_mean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Longes_strike_below_mean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834F69-4290-C743-A081-D70281BABC1D}"/>
              </a:ext>
            </a:extLst>
          </p:cNvPr>
          <p:cNvSpPr txBox="1"/>
          <p:nvPr/>
        </p:nvSpPr>
        <p:spPr>
          <a:xfrm>
            <a:off x="7024254" y="706562"/>
            <a:ext cx="4862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15. Maximum</a:t>
            </a:r>
          </a:p>
          <a:p>
            <a:r>
              <a:rPr lang="en-GB" dirty="0"/>
              <a:t>16. Mean_absolute_change</a:t>
            </a:r>
          </a:p>
          <a:p>
            <a:r>
              <a:rPr lang="en-GB" dirty="0"/>
              <a:t>17. Minimum</a:t>
            </a:r>
          </a:p>
          <a:p>
            <a:r>
              <a:rPr lang="en-GB" dirty="0"/>
              <a:t>18. Number_crossing_m</a:t>
            </a:r>
          </a:p>
          <a:p>
            <a:r>
              <a:rPr lang="en-GB" dirty="0"/>
              <a:t>19. Mean</a:t>
            </a:r>
          </a:p>
          <a:p>
            <a:r>
              <a:rPr lang="en-GB" dirty="0"/>
              <a:t>20. Median</a:t>
            </a:r>
          </a:p>
          <a:p>
            <a:r>
              <a:rPr lang="en-GB" dirty="0"/>
              <a:t>21. Mean_change</a:t>
            </a:r>
          </a:p>
          <a:p>
            <a:r>
              <a:rPr lang="en-GB" dirty="0"/>
              <a:t>22. Ratio_value_number_to_time_series_length</a:t>
            </a:r>
          </a:p>
          <a:p>
            <a:r>
              <a:rPr lang="en-GB" dirty="0"/>
              <a:t>23. Skewness</a:t>
            </a:r>
          </a:p>
          <a:p>
            <a:r>
              <a:rPr lang="en-GB" dirty="0"/>
              <a:t>24. Standard_deviation</a:t>
            </a:r>
          </a:p>
          <a:p>
            <a:r>
              <a:rPr lang="en-GB" dirty="0"/>
              <a:t>25. Sum_of_reocurring_values</a:t>
            </a:r>
          </a:p>
          <a:p>
            <a:r>
              <a:rPr lang="en-GB" dirty="0"/>
              <a:t>26. Sum_values</a:t>
            </a:r>
          </a:p>
          <a:p>
            <a:r>
              <a:rPr lang="en-GB" dirty="0"/>
              <a:t>27. Variance</a:t>
            </a:r>
          </a:p>
          <a:p>
            <a:r>
              <a:rPr lang="en-GB" dirty="0"/>
              <a:t>28. Variance_larger_tan_sdtandard_deviation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B58D5C-AA85-C64C-94EA-741DFA3AC2D7}"/>
              </a:ext>
            </a:extLst>
          </p:cNvPr>
          <p:cNvSpPr txBox="1"/>
          <p:nvPr/>
        </p:nvSpPr>
        <p:spPr>
          <a:xfrm>
            <a:off x="3669607" y="4774047"/>
            <a:ext cx="785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Performance: </a:t>
            </a:r>
            <a:r>
              <a:rPr lang="en-US" dirty="0">
                <a:highlight>
                  <a:srgbClr val="FFFF00"/>
                </a:highlight>
              </a:rPr>
              <a:t>12.84 seconds in extracting 28 features of 100 time series of 16,666 data points 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</a:rPr>
              <a:t> 1,666,600 points in total</a:t>
            </a:r>
            <a:r>
              <a:rPr lang="en-US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BDCE85-4FBB-5741-BC8E-971745F06D1C}"/>
              </a:ext>
            </a:extLst>
          </p:cNvPr>
          <p:cNvSpPr txBox="1"/>
          <p:nvPr/>
        </p:nvSpPr>
        <p:spPr>
          <a:xfrm>
            <a:off x="3669607" y="5540354"/>
            <a:ext cx="76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 matrix : Sub-industries (Electric consumption rate)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1C1095-DD3E-6440-8518-514E1C954984}"/>
              </a:ext>
            </a:extLst>
          </p:cNvPr>
          <p:cNvSpPr txBox="1"/>
          <p:nvPr/>
        </p:nvSpPr>
        <p:spPr>
          <a:xfrm>
            <a:off x="3669607" y="360313"/>
            <a:ext cx="54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Features extracted: </a:t>
            </a:r>
          </a:p>
        </p:txBody>
      </p:sp>
    </p:spTree>
    <p:extLst>
      <p:ext uri="{BB962C8B-B14F-4D97-AF65-F5344CB8AC3E}">
        <p14:creationId xmlns:p14="http://schemas.microsoft.com/office/powerpoint/2010/main" val="266202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5851-FCB0-AA46-B92D-311B0EA6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" y="1173034"/>
            <a:ext cx="3546763" cy="4601183"/>
          </a:xfrm>
        </p:spPr>
        <p:txBody>
          <a:bodyPr/>
          <a:lstStyle/>
          <a:p>
            <a:r>
              <a:rPr lang="en-GB" dirty="0"/>
              <a:t>PREDICTIVE MODELLING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68BF43-3CE7-0E4C-AEF4-B863A57BFE43}"/>
              </a:ext>
            </a:extLst>
          </p:cNvPr>
          <p:cNvSpPr txBox="1"/>
          <p:nvPr/>
        </p:nvSpPr>
        <p:spPr>
          <a:xfrm>
            <a:off x="3765665" y="828974"/>
            <a:ext cx="789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Pre-processing:</a:t>
            </a:r>
          </a:p>
          <a:p>
            <a:r>
              <a:rPr lang="en-GB" dirty="0"/>
              <a:t>	Shuffle</a:t>
            </a:r>
          </a:p>
          <a:p>
            <a:r>
              <a:rPr lang="en-GB" dirty="0"/>
              <a:t>	Scale of the Features Matrix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44AB89-C47A-D948-8800-48683CD8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71" y="2223367"/>
            <a:ext cx="5023199" cy="31050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56CF7E-E1EE-2447-8435-26BDE5631117}"/>
              </a:ext>
            </a:extLst>
          </p:cNvPr>
          <p:cNvSpPr txBox="1"/>
          <p:nvPr/>
        </p:nvSpPr>
        <p:spPr>
          <a:xfrm>
            <a:off x="3765665" y="1709961"/>
            <a:ext cx="643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selection (Based on </a:t>
            </a:r>
            <a:r>
              <a:rPr lang="en-GB" dirty="0" err="1"/>
              <a:t>Scikit</a:t>
            </a:r>
            <a:r>
              <a:rPr lang="en-GB" dirty="0"/>
              <a:t> Learn recommendations) :</a:t>
            </a:r>
          </a:p>
        </p:txBody>
      </p:sp>
      <p:sp>
        <p:nvSpPr>
          <p:cNvPr id="7" name="Anillo 6">
            <a:extLst>
              <a:ext uri="{FF2B5EF4-FFF2-40B4-BE49-F238E27FC236}">
                <a16:creationId xmlns:a16="http://schemas.microsoft.com/office/drawing/2014/main" id="{9DF67DC1-0E19-BB4C-A19E-DADBD7B21EB0}"/>
              </a:ext>
            </a:extLst>
          </p:cNvPr>
          <p:cNvSpPr/>
          <p:nvPr/>
        </p:nvSpPr>
        <p:spPr>
          <a:xfrm>
            <a:off x="5313680" y="2984099"/>
            <a:ext cx="480291" cy="489527"/>
          </a:xfrm>
          <a:prstGeom prst="donut">
            <a:avLst>
              <a:gd name="adj" fmla="val 28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4DAFDB-66D6-9B4E-9106-AAE4E2EA25B4}"/>
              </a:ext>
            </a:extLst>
          </p:cNvPr>
          <p:cNvSpPr txBox="1"/>
          <p:nvPr/>
        </p:nvSpPr>
        <p:spPr>
          <a:xfrm>
            <a:off x="4459888" y="5437575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3: Model selection recommendation by </a:t>
            </a:r>
            <a:r>
              <a:rPr lang="en-GB" sz="1200" dirty="0" err="1"/>
              <a:t>Scikit</a:t>
            </a:r>
            <a:r>
              <a:rPr lang="en-GB" sz="1200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6713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13247-6D94-714F-9DF0-C8B28084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63636" cy="4601183"/>
          </a:xfrm>
        </p:spPr>
        <p:txBody>
          <a:bodyPr/>
          <a:lstStyle/>
          <a:p>
            <a:r>
              <a:rPr lang="en-GB" dirty="0"/>
              <a:t>PREDICTIVE MODELLING.</a:t>
            </a:r>
            <a:br>
              <a:rPr lang="en-GB" dirty="0"/>
            </a:br>
            <a:r>
              <a:rPr lang="en-GB" dirty="0"/>
              <a:t>RESULTS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08D2A1-2847-8343-A39C-AAD121F611E0}"/>
              </a:ext>
            </a:extLst>
          </p:cNvPr>
          <p:cNvSpPr txBox="1"/>
          <p:nvPr/>
        </p:nvSpPr>
        <p:spPr>
          <a:xfrm>
            <a:off x="3890356" y="608272"/>
            <a:ext cx="7489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TEST: ['Grocer/Market' 'Primary/Secondary School' 'Food Processing' 'Food Processing' 'Grocer/Market' 'Primary/Secondary School' 'Grocer/Market' 'Food Processing' 'Shopping Center/Shopping Mall' 'Shopping Center/Shopping Mall' 'Manufacturing' 'Primary/Secondary School' 'Shopping Center/Shopping Mall' 'Primary/Secondary School' 'Grocer/Market’]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PREDICTION: ['Grocer/Market' 'Primary/Secondary School' 'Food Processing' 'Food Processing' 'Grocer/Market' 'Primary/Secondary School' 'Grocer/Market' 'Food Processing' 'Shopping Center/Shopping Mall' 'Shopping Center/Shopping Mall' 'Food Processing' 'Primary/Secondary School' 'Primary/Secondary School' 'Food Processing' 'Grocer/Market’]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NUMBER OF ERRORS: 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ERROR RATE: 20 %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ACCURACY: 80%</a:t>
            </a:r>
          </a:p>
        </p:txBody>
      </p:sp>
    </p:spTree>
    <p:extLst>
      <p:ext uri="{BB962C8B-B14F-4D97-AF65-F5344CB8AC3E}">
        <p14:creationId xmlns:p14="http://schemas.microsoft.com/office/powerpoint/2010/main" val="7301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781E-B3C6-BB4A-82B3-31058C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5927" cy="4601183"/>
          </a:xfrm>
        </p:spPr>
        <p:txBody>
          <a:bodyPr/>
          <a:lstStyle/>
          <a:p>
            <a:r>
              <a:rPr lang="en-GB" dirty="0"/>
              <a:t>PREDICTION DETAILS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E1783F-A53D-E54B-86B8-DCC8BF24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37" y="3074023"/>
            <a:ext cx="4384501" cy="34710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560A34-78A1-034F-A3FF-BBA5AC85EB2F}"/>
              </a:ext>
            </a:extLst>
          </p:cNvPr>
          <p:cNvSpPr txBox="1"/>
          <p:nvPr/>
        </p:nvSpPr>
        <p:spPr>
          <a:xfrm>
            <a:off x="3981047" y="180923"/>
            <a:ext cx="85380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CASES OF STUDY</a:t>
            </a:r>
          </a:p>
          <a:p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LOCAL 92 </a:t>
            </a:r>
            <a:r>
              <a:rPr lang="es-ES" sz="1400" dirty="0">
                <a:sym typeface="Wingdings" pitchFamily="2" charset="2"/>
              </a:rPr>
              <a:t></a:t>
            </a:r>
            <a:r>
              <a:rPr lang="es-ES" sz="1400" dirty="0"/>
              <a:t>  	</a:t>
            </a:r>
            <a:r>
              <a:rPr lang="en-GB" sz="1400" dirty="0"/>
              <a:t>Pred: Food Processing.          </a:t>
            </a:r>
          </a:p>
          <a:p>
            <a:r>
              <a:rPr lang="en-GB" sz="1400" dirty="0"/>
              <a:t>		Test: Primary/Secondary School.      </a:t>
            </a:r>
          </a:p>
          <a:p>
            <a:r>
              <a:rPr lang="en-GB" sz="1400" dirty="0"/>
              <a:t>		Different Industry.</a:t>
            </a:r>
          </a:p>
          <a:p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LOCAL 49 </a:t>
            </a:r>
            <a:r>
              <a:rPr lang="es-ES" sz="1400" dirty="0">
                <a:sym typeface="Wingdings" pitchFamily="2" charset="2"/>
              </a:rPr>
              <a:t> 	</a:t>
            </a:r>
            <a:r>
              <a:rPr lang="en-GB" sz="1400" dirty="0">
                <a:sym typeface="Wingdings" pitchFamily="2" charset="2"/>
              </a:rPr>
              <a:t>P</a:t>
            </a:r>
            <a:r>
              <a:rPr lang="en-GB" sz="1400" dirty="0"/>
              <a:t>red: Primary/Secondary School. </a:t>
            </a:r>
          </a:p>
          <a:p>
            <a:r>
              <a:rPr lang="en-GB" sz="1400" dirty="0"/>
              <a:t>		Test: Shopping Center/Shopping Mall.</a:t>
            </a:r>
          </a:p>
          <a:p>
            <a:r>
              <a:rPr lang="en-GB" sz="1400" dirty="0"/>
              <a:t>		Different Industry.</a:t>
            </a:r>
          </a:p>
          <a:p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LOCAL 761 </a:t>
            </a:r>
            <a:r>
              <a:rPr lang="es-ES" sz="1400" dirty="0">
                <a:sym typeface="Wingdings" pitchFamily="2" charset="2"/>
              </a:rPr>
              <a:t> 	</a:t>
            </a:r>
            <a:r>
              <a:rPr lang="en-GB" sz="1400" dirty="0">
                <a:sym typeface="Wingdings" pitchFamily="2" charset="2"/>
              </a:rPr>
              <a:t>P</a:t>
            </a:r>
            <a:r>
              <a:rPr lang="en-GB" sz="1400" dirty="0"/>
              <a:t>red: Food Processing.          </a:t>
            </a:r>
          </a:p>
          <a:p>
            <a:r>
              <a:rPr lang="en-GB" sz="1400" dirty="0"/>
              <a:t>		Test: Manufacturing.                 </a:t>
            </a:r>
          </a:p>
          <a:p>
            <a:r>
              <a:rPr lang="en-GB" sz="1400" dirty="0"/>
              <a:t>		Same Industry.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030CA4-11B8-3F49-9EF4-DB4432D9A409}"/>
              </a:ext>
            </a:extLst>
          </p:cNvPr>
          <p:cNvSpPr txBox="1"/>
          <p:nvPr/>
        </p:nvSpPr>
        <p:spPr>
          <a:xfrm>
            <a:off x="4507344" y="6545086"/>
            <a:ext cx="415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Figure 4: Prediction and test comparisons.</a:t>
            </a:r>
          </a:p>
        </p:txBody>
      </p:sp>
    </p:spTree>
    <p:extLst>
      <p:ext uri="{BB962C8B-B14F-4D97-AF65-F5344CB8AC3E}">
        <p14:creationId xmlns:p14="http://schemas.microsoft.com/office/powerpoint/2010/main" val="22513839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{BFC1374F-1602-0347-A484-159D9939DB25}tf10001124</Template>
  <TotalTime>1667</TotalTime>
  <Words>1089</Words>
  <Application>Microsoft Macintosh PowerPoint</Application>
  <PresentationFormat>Panorámica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Marco</vt:lpstr>
      <vt:lpstr>ELECTRIC CONSUMPTION RATE </vt:lpstr>
      <vt:lpstr>INTRODUCTION</vt:lpstr>
      <vt:lpstr>ELECTRIC RATES</vt:lpstr>
      <vt:lpstr>WHERE ARE THE LOCALS OF STUDY?</vt:lpstr>
      <vt:lpstr>WHAT DATA ARE WE GOING TO DEAL WITH?</vt:lpstr>
      <vt:lpstr>FEATURES EXTRACTION. FEATURES MATRIX &amp; LABELS MATRIX</vt:lpstr>
      <vt:lpstr>PREDICTIVE MODELLING </vt:lpstr>
      <vt:lpstr>PREDICTIVE MODELLING. RESULTS</vt:lpstr>
      <vt:lpstr>PREDICTION DETAILS</vt:lpstr>
      <vt:lpstr>CASE I. GEOGRAPHICAL RESEARCH </vt:lpstr>
      <vt:lpstr>CASE I.  QUICK SIMILARITY COMPARISON. FIRST MONTH</vt:lpstr>
      <vt:lpstr>CASE I. CONCLUSIONS</vt:lpstr>
      <vt:lpstr>CASE II. GEOGRAPHICAL COMPARISON</vt:lpstr>
      <vt:lpstr>CASE II. QUICK SIMILARITY COMPARISON. FIRST MONTH</vt:lpstr>
      <vt:lpstr>CASE II. CONCLUSIONS </vt:lpstr>
      <vt:lpstr>CASE III. GEOGRAPHICAL RESEARCH</vt:lpstr>
      <vt:lpstr>CASE III. QUICK SIMILARITY COMPARISON. FIRST MONTH</vt:lpstr>
      <vt:lpstr>CASE III. QUICK SIMILARITY COMPARISON. FIRST MONTH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CONSUMPTION RATE </dc:title>
  <dc:creator>David Cuesta</dc:creator>
  <cp:lastModifiedBy>David Cuesta</cp:lastModifiedBy>
  <cp:revision>143</cp:revision>
  <dcterms:created xsi:type="dcterms:W3CDTF">2018-05-28T06:30:04Z</dcterms:created>
  <dcterms:modified xsi:type="dcterms:W3CDTF">2018-06-07T14:41:00Z</dcterms:modified>
</cp:coreProperties>
</file>