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9C1491-40A2-4F36-B6A5-7CABD446E072}" type="datetimeFigureOut">
              <a:rPr lang="it-IT" smtClean="0"/>
              <a:t>17/07/2018</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308145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53301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282713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450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320329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E9C1491-40A2-4F36-B6A5-7CABD446E072}" type="datetimeFigureOut">
              <a:rPr lang="it-IT" smtClean="0"/>
              <a:t>17/07/2018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75996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E9C1491-40A2-4F36-B6A5-7CABD446E072}" type="datetimeFigureOut">
              <a:rPr lang="it-IT" smtClean="0"/>
              <a:t>17/07/2018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264198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9C1491-40A2-4F36-B6A5-7CABD446E072}" type="datetimeFigureOut">
              <a:rPr lang="it-IT" smtClean="0"/>
              <a:t>17/07/2018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107743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9C1491-40A2-4F36-B6A5-7CABD446E072}" type="datetimeFigureOut">
              <a:rPr lang="it-IT" smtClean="0"/>
              <a:t>17/07/2018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94495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E9C1491-40A2-4F36-B6A5-7CABD446E072}" type="datetimeFigureOut">
              <a:rPr lang="it-IT" smtClean="0"/>
              <a:t>17/07/2018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31438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E9C1491-40A2-4F36-B6A5-7CABD446E072}" type="datetimeFigureOut">
              <a:rPr lang="it-IT" smtClean="0"/>
              <a:t>17/07/2018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408521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22896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E9C1491-40A2-4F36-B6A5-7CABD446E072}" type="datetimeFigureOut">
              <a:rPr lang="it-IT" smtClean="0"/>
              <a:t>17/07/2018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60792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E9C1491-40A2-4F36-B6A5-7CABD446E072}" type="datetimeFigureOut">
              <a:rPr lang="it-IT" smtClean="0"/>
              <a:t>17/07/2018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19737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C1491-40A2-4F36-B6A5-7CABD446E072}" type="datetimeFigureOut">
              <a:rPr lang="it-IT" smtClean="0"/>
              <a:t>17/07/2018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59220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1576636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E9C1491-40A2-4F36-B6A5-7CABD446E072}" type="datetimeFigureOut">
              <a:rPr lang="it-IT" smtClean="0"/>
              <a:t>17/07/2018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E596072-B296-4074-8334-B6576BC4FA01}" type="slidenum">
              <a:rPr lang="it-IT" smtClean="0"/>
              <a:t>‹N›</a:t>
            </a:fld>
            <a:endParaRPr lang="it-IT"/>
          </a:p>
        </p:txBody>
      </p:sp>
    </p:spTree>
    <p:extLst>
      <p:ext uri="{BB962C8B-B14F-4D97-AF65-F5344CB8AC3E}">
        <p14:creationId xmlns:p14="http://schemas.microsoft.com/office/powerpoint/2010/main" val="230042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9C1491-40A2-4F36-B6A5-7CABD446E072}" type="datetimeFigureOut">
              <a:rPr lang="it-IT" smtClean="0"/>
              <a:t>17/07/2018</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596072-B296-4074-8334-B6576BC4FA01}" type="slidenum">
              <a:rPr lang="it-IT" smtClean="0"/>
              <a:t>‹N›</a:t>
            </a:fld>
            <a:endParaRPr lang="it-IT"/>
          </a:p>
        </p:txBody>
      </p:sp>
    </p:spTree>
    <p:extLst>
      <p:ext uri="{BB962C8B-B14F-4D97-AF65-F5344CB8AC3E}">
        <p14:creationId xmlns:p14="http://schemas.microsoft.com/office/powerpoint/2010/main" val="33901197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0ACA82-A271-4A63-836D-8D731902808D}"/>
              </a:ext>
            </a:extLst>
          </p:cNvPr>
          <p:cNvSpPr>
            <a:spLocks noGrp="1"/>
          </p:cNvSpPr>
          <p:nvPr>
            <p:ph type="ctrTitle"/>
          </p:nvPr>
        </p:nvSpPr>
        <p:spPr/>
        <p:txBody>
          <a:bodyPr/>
          <a:lstStyle/>
          <a:p>
            <a:r>
              <a:rPr lang="it-IT" dirty="0"/>
              <a:t>Progetto Smart-</a:t>
            </a:r>
            <a:r>
              <a:rPr lang="it-IT" dirty="0" err="1"/>
              <a:t>Dentist</a:t>
            </a:r>
            <a:endParaRPr lang="it-IT" dirty="0"/>
          </a:p>
        </p:txBody>
      </p:sp>
      <p:sp>
        <p:nvSpPr>
          <p:cNvPr id="3" name="Sottotitolo 2">
            <a:extLst>
              <a:ext uri="{FF2B5EF4-FFF2-40B4-BE49-F238E27FC236}">
                <a16:creationId xmlns:a16="http://schemas.microsoft.com/office/drawing/2014/main" id="{45CC1BC3-9647-4520-B05F-10BE7BBAD7E4}"/>
              </a:ext>
            </a:extLst>
          </p:cNvPr>
          <p:cNvSpPr>
            <a:spLocks noGrp="1"/>
          </p:cNvSpPr>
          <p:nvPr>
            <p:ph type="subTitle" idx="1"/>
          </p:nvPr>
        </p:nvSpPr>
        <p:spPr/>
        <p:txBody>
          <a:bodyPr/>
          <a:lstStyle/>
          <a:p>
            <a:r>
              <a:rPr lang="it-IT" dirty="0"/>
              <a:t>Francesco Grandinetti – Andrea Sabbioni</a:t>
            </a:r>
            <a:br>
              <a:rPr lang="it-IT" dirty="0"/>
            </a:br>
            <a:r>
              <a:rPr lang="it-IT" dirty="0"/>
              <a:t>Maggio - Luglio 2018</a:t>
            </a:r>
          </a:p>
        </p:txBody>
      </p:sp>
    </p:spTree>
    <p:extLst>
      <p:ext uri="{BB962C8B-B14F-4D97-AF65-F5344CB8AC3E}">
        <p14:creationId xmlns:p14="http://schemas.microsoft.com/office/powerpoint/2010/main" val="89313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16F16-BC52-4CAF-9CF4-647C66962B17}"/>
              </a:ext>
            </a:extLst>
          </p:cNvPr>
          <p:cNvSpPr>
            <a:spLocks noGrp="1"/>
          </p:cNvSpPr>
          <p:nvPr>
            <p:ph type="title"/>
          </p:nvPr>
        </p:nvSpPr>
        <p:spPr/>
        <p:txBody>
          <a:bodyPr/>
          <a:lstStyle/>
          <a:p>
            <a:r>
              <a:rPr lang="it-IT" dirty="0"/>
              <a:t>Il progetto</a:t>
            </a:r>
          </a:p>
        </p:txBody>
      </p:sp>
      <p:sp>
        <p:nvSpPr>
          <p:cNvPr id="3" name="Segnaposto contenuto 2">
            <a:extLst>
              <a:ext uri="{FF2B5EF4-FFF2-40B4-BE49-F238E27FC236}">
                <a16:creationId xmlns:a16="http://schemas.microsoft.com/office/drawing/2014/main" id="{78132D04-84D3-479A-8273-C4432BFBB3AD}"/>
              </a:ext>
            </a:extLst>
          </p:cNvPr>
          <p:cNvSpPr>
            <a:spLocks noGrp="1"/>
          </p:cNvSpPr>
          <p:nvPr>
            <p:ph idx="1"/>
          </p:nvPr>
        </p:nvSpPr>
        <p:spPr>
          <a:xfrm>
            <a:off x="1141412" y="2249487"/>
            <a:ext cx="9905999" cy="1478570"/>
          </a:xfrm>
        </p:spPr>
        <p:txBody>
          <a:bodyPr/>
          <a:lstStyle/>
          <a:p>
            <a:pPr marL="0" indent="0">
              <a:buNone/>
            </a:pPr>
            <a:r>
              <a:rPr lang="it-IT" dirty="0"/>
              <a:t>Si vuole realizzare un sistema composto da un insieme di forni dentistici tali per cui alla loro accensione venga inviata la loro posizione in una struttura con la quale l’utente potrà effettuare verifiche di vario genere.</a:t>
            </a:r>
          </a:p>
          <a:p>
            <a:pPr marL="0" indent="0">
              <a:buNone/>
            </a:pPr>
            <a:endParaRPr lang="it-IT" dirty="0"/>
          </a:p>
        </p:txBody>
      </p:sp>
      <p:pic>
        <p:nvPicPr>
          <p:cNvPr id="8" name="Immagine 7">
            <a:extLst>
              <a:ext uri="{FF2B5EF4-FFF2-40B4-BE49-F238E27FC236}">
                <a16:creationId xmlns:a16="http://schemas.microsoft.com/office/drawing/2014/main" id="{DFC87FDA-8018-4E12-A12F-390CB46E1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075" y="4051126"/>
            <a:ext cx="1361286" cy="1640708"/>
          </a:xfrm>
          <a:prstGeom prst="rect">
            <a:avLst/>
          </a:prstGeom>
        </p:spPr>
      </p:pic>
      <p:sp>
        <p:nvSpPr>
          <p:cNvPr id="9" name="Freccia a destra 8">
            <a:extLst>
              <a:ext uri="{FF2B5EF4-FFF2-40B4-BE49-F238E27FC236}">
                <a16:creationId xmlns:a16="http://schemas.microsoft.com/office/drawing/2014/main" id="{ADD443B3-F0DB-4B91-8889-84F56B0451CB}"/>
              </a:ext>
            </a:extLst>
          </p:cNvPr>
          <p:cNvSpPr/>
          <p:nvPr/>
        </p:nvSpPr>
        <p:spPr>
          <a:xfrm>
            <a:off x="4638502" y="4688378"/>
            <a:ext cx="1720734" cy="241069"/>
          </a:xfrm>
          <a:prstGeom prst="rightArrow">
            <a:avLst>
              <a:gd name="adj1" fmla="val 50000"/>
              <a:gd name="adj2" fmla="val 1431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 9">
            <a:hlinkClick r:id="" action="ppaction://noaction" highlightClick="1"/>
            <a:extLst>
              <a:ext uri="{FF2B5EF4-FFF2-40B4-BE49-F238E27FC236}">
                <a16:creationId xmlns:a16="http://schemas.microsoft.com/office/drawing/2014/main" id="{7F846EB3-A419-4539-8277-D402910C18ED}"/>
              </a:ext>
            </a:extLst>
          </p:cNvPr>
          <p:cNvSpPr/>
          <p:nvPr/>
        </p:nvSpPr>
        <p:spPr>
          <a:xfrm>
            <a:off x="6974377" y="4418213"/>
            <a:ext cx="745376" cy="781397"/>
          </a:xfrm>
          <a:prstGeom prst="actionButtonHelp">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8891FCCC-FF65-463C-97C1-899B5C3E4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2" y="3627321"/>
            <a:ext cx="1215044" cy="1302126"/>
          </a:xfrm>
          <a:prstGeom prst="rect">
            <a:avLst/>
          </a:prstGeom>
        </p:spPr>
      </p:pic>
    </p:spTree>
    <p:extLst>
      <p:ext uri="{BB962C8B-B14F-4D97-AF65-F5344CB8AC3E}">
        <p14:creationId xmlns:p14="http://schemas.microsoft.com/office/powerpoint/2010/main" val="385188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40C83C-A58A-4E35-990B-1D6A222574D0}"/>
              </a:ext>
            </a:extLst>
          </p:cNvPr>
          <p:cNvSpPr>
            <a:spLocks noGrp="1"/>
          </p:cNvSpPr>
          <p:nvPr>
            <p:ph type="title"/>
          </p:nvPr>
        </p:nvSpPr>
        <p:spPr/>
        <p:txBody>
          <a:bodyPr/>
          <a:lstStyle/>
          <a:p>
            <a:r>
              <a:rPr lang="it-IT" dirty="0"/>
              <a:t>Studio dell’ambito di sviluppo</a:t>
            </a:r>
          </a:p>
        </p:txBody>
      </p:sp>
      <p:sp>
        <p:nvSpPr>
          <p:cNvPr id="4" name="Segnaposto contenuto 2">
            <a:extLst>
              <a:ext uri="{FF2B5EF4-FFF2-40B4-BE49-F238E27FC236}">
                <a16:creationId xmlns:a16="http://schemas.microsoft.com/office/drawing/2014/main" id="{77FD3555-4557-4D5D-81F2-C9AFF349A725}"/>
              </a:ext>
            </a:extLst>
          </p:cNvPr>
          <p:cNvSpPr txBox="1">
            <a:spLocks noGrp="1"/>
          </p:cNvSpPr>
          <p:nvPr>
            <p:ph idx="1"/>
          </p:nvPr>
        </p:nvSpPr>
        <p:spPr>
          <a:xfrm>
            <a:off x="3491345" y="2249488"/>
            <a:ext cx="7556068" cy="35417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t-IT" dirty="0"/>
              <a:t>Un forno dentistico è un dispositivo che permette di riscaldare a temperature elevate, sull’ordine dei 1300/1600°C, dei materiali ceramici, permettendo la realizzazione di qualunque tipo di oggetto utile allo svolgimento dell’attività dentistica,  come protesi, corone, ponti e molto altro. I prezzi variano in base alle dimensioni: per forni ben realizzati e di grosse dimensioni i prezzi arrivano anche intorno ai 2000€</a:t>
            </a:r>
          </a:p>
          <a:p>
            <a:pPr marL="0" indent="0">
              <a:buFont typeface="Arial" panose="020B0604020202020204" pitchFamily="34" charset="0"/>
              <a:buNone/>
            </a:pPr>
            <a:endParaRPr lang="it-IT" dirty="0"/>
          </a:p>
        </p:txBody>
      </p:sp>
      <p:pic>
        <p:nvPicPr>
          <p:cNvPr id="5" name="Immagine 4">
            <a:extLst>
              <a:ext uri="{FF2B5EF4-FFF2-40B4-BE49-F238E27FC236}">
                <a16:creationId xmlns:a16="http://schemas.microsoft.com/office/drawing/2014/main" id="{8E439AAA-F734-4A6F-AC5F-1879A0D6A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23" y="2529897"/>
            <a:ext cx="2473231" cy="2980894"/>
          </a:xfrm>
          <a:prstGeom prst="rect">
            <a:avLst/>
          </a:prstGeom>
        </p:spPr>
      </p:pic>
    </p:spTree>
    <p:extLst>
      <p:ext uri="{BB962C8B-B14F-4D97-AF65-F5344CB8AC3E}">
        <p14:creationId xmlns:p14="http://schemas.microsoft.com/office/powerpoint/2010/main" val="47748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083DD1-E468-4763-B8DA-736A928DD17E}"/>
              </a:ext>
            </a:extLst>
          </p:cNvPr>
          <p:cNvSpPr txBox="1">
            <a:spLocks/>
          </p:cNvSpPr>
          <p:nvPr/>
        </p:nvSpPr>
        <p:spPr>
          <a:xfrm>
            <a:off x="4092582" y="184412"/>
            <a:ext cx="4006836" cy="601908"/>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dirty="0"/>
              <a:t>Analisi del forno</a:t>
            </a:r>
          </a:p>
        </p:txBody>
      </p:sp>
      <p:sp>
        <p:nvSpPr>
          <p:cNvPr id="3" name="CasellaDiTesto 2">
            <a:extLst>
              <a:ext uri="{FF2B5EF4-FFF2-40B4-BE49-F238E27FC236}">
                <a16:creationId xmlns:a16="http://schemas.microsoft.com/office/drawing/2014/main" id="{DB112CF2-27FF-41F9-86CB-7EFAC244EFD2}"/>
              </a:ext>
            </a:extLst>
          </p:cNvPr>
          <p:cNvSpPr txBox="1"/>
          <p:nvPr/>
        </p:nvSpPr>
        <p:spPr>
          <a:xfrm>
            <a:off x="1005840" y="700340"/>
            <a:ext cx="10050087" cy="2308324"/>
          </a:xfrm>
          <a:prstGeom prst="rect">
            <a:avLst/>
          </a:prstGeom>
          <a:noFill/>
        </p:spPr>
        <p:txBody>
          <a:bodyPr wrap="square" rtlCol="0">
            <a:spAutoFit/>
          </a:bodyPr>
          <a:lstStyle/>
          <a:p>
            <a:pPr algn="just"/>
            <a:r>
              <a:rPr lang="it-IT" dirty="0"/>
              <a:t>Per poter comunicare, il dispositivo deve ottenere l’accesso ad Internet: delle soluzioni possono essere una rete cablata oppure una rete wireless ma non sono gli unici modi: può infatti essere disponibile grazie ad un gateway esterno con il quale comunica attraverso un modulo wireless, ad esempio Bluetooth.</a:t>
            </a:r>
          </a:p>
          <a:p>
            <a:pPr algn="just"/>
            <a:r>
              <a:rPr lang="it-IT" dirty="0"/>
              <a:t>È allo stesso modo importante ottenere la posizione da comunicare: questa può essere ottenuta attraverso tre differenti metodi: può ottenerla direttamente il dispositivo grazie ad un modulo GPS installato oppure grazie alla triangolazione Wi-Fi oppure ottenere il dato esternamente.</a:t>
            </a:r>
          </a:p>
          <a:p>
            <a:pPr algn="just"/>
            <a:r>
              <a:rPr lang="it-IT" dirty="0"/>
              <a:t>Dati questi tre elementi possono nascere diverse combinazioni per il nostro forno </a:t>
            </a:r>
          </a:p>
          <a:p>
            <a:endParaRPr lang="it-IT" dirty="0"/>
          </a:p>
        </p:txBody>
      </p:sp>
      <p:pic>
        <p:nvPicPr>
          <p:cNvPr id="4" name="Immagine 3">
            <a:extLst>
              <a:ext uri="{FF2B5EF4-FFF2-40B4-BE49-F238E27FC236}">
                <a16:creationId xmlns:a16="http://schemas.microsoft.com/office/drawing/2014/main" id="{FE7A07BF-8D6A-4953-B6EF-86C2BFA48F04}"/>
              </a:ext>
            </a:extLst>
          </p:cNvPr>
          <p:cNvPicPr>
            <a:picLocks noChangeAspect="1"/>
          </p:cNvPicPr>
          <p:nvPr/>
        </p:nvPicPr>
        <p:blipFill rotWithShape="1">
          <a:blip r:embed="rId2">
            <a:extLst>
              <a:ext uri="{28A0092B-C50C-407E-A947-70E740481C1C}">
                <a14:useLocalDpi xmlns:a14="http://schemas.microsoft.com/office/drawing/2010/main" val="0"/>
              </a:ext>
            </a:extLst>
          </a:blip>
          <a:srcRect l="-1" r="412"/>
          <a:stretch/>
        </p:blipFill>
        <p:spPr>
          <a:xfrm>
            <a:off x="640703" y="2999206"/>
            <a:ext cx="3070549" cy="1719768"/>
          </a:xfrm>
          <a:prstGeom prst="rect">
            <a:avLst/>
          </a:prstGeom>
        </p:spPr>
      </p:pic>
      <p:pic>
        <p:nvPicPr>
          <p:cNvPr id="5" name="Immagine 4">
            <a:extLst>
              <a:ext uri="{FF2B5EF4-FFF2-40B4-BE49-F238E27FC236}">
                <a16:creationId xmlns:a16="http://schemas.microsoft.com/office/drawing/2014/main" id="{00E44EBD-B7DF-4E11-9D27-ADABCD385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324" y="4810628"/>
            <a:ext cx="4601774" cy="1900456"/>
          </a:xfrm>
          <a:prstGeom prst="rect">
            <a:avLst/>
          </a:prstGeom>
        </p:spPr>
      </p:pic>
      <p:pic>
        <p:nvPicPr>
          <p:cNvPr id="6" name="Immagine 5">
            <a:extLst>
              <a:ext uri="{FF2B5EF4-FFF2-40B4-BE49-F238E27FC236}">
                <a16:creationId xmlns:a16="http://schemas.microsoft.com/office/drawing/2014/main" id="{D00F60DA-F378-41C0-A99C-E27E5ACF7F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366" y="2999206"/>
            <a:ext cx="4257502" cy="2196980"/>
          </a:xfrm>
          <a:prstGeom prst="rect">
            <a:avLst/>
          </a:prstGeom>
        </p:spPr>
      </p:pic>
      <p:sp>
        <p:nvSpPr>
          <p:cNvPr id="7" name="CasellaDiTesto 6">
            <a:extLst>
              <a:ext uri="{FF2B5EF4-FFF2-40B4-BE49-F238E27FC236}">
                <a16:creationId xmlns:a16="http://schemas.microsoft.com/office/drawing/2014/main" id="{DF600B71-8874-407E-AC43-F15659B0EAC1}"/>
              </a:ext>
            </a:extLst>
          </p:cNvPr>
          <p:cNvSpPr txBox="1"/>
          <p:nvPr/>
        </p:nvSpPr>
        <p:spPr>
          <a:xfrm>
            <a:off x="3873858" y="3443591"/>
            <a:ext cx="3070548" cy="830997"/>
          </a:xfrm>
          <a:prstGeom prst="rect">
            <a:avLst/>
          </a:prstGeom>
          <a:noFill/>
        </p:spPr>
        <p:txBody>
          <a:bodyPr wrap="square" rtlCol="0">
            <a:spAutoFit/>
          </a:bodyPr>
          <a:lstStyle/>
          <a:p>
            <a:r>
              <a:rPr lang="it-IT" sz="1600" dirty="0"/>
              <a:t>Modulo di raccolta dati e modulo di invio dati separati su due entità diverse</a:t>
            </a:r>
          </a:p>
        </p:txBody>
      </p:sp>
      <p:sp>
        <p:nvSpPr>
          <p:cNvPr id="10" name="Freccia in giù 9">
            <a:extLst>
              <a:ext uri="{FF2B5EF4-FFF2-40B4-BE49-F238E27FC236}">
                <a16:creationId xmlns:a16="http://schemas.microsoft.com/office/drawing/2014/main" id="{57010C15-6570-4AB0-BF08-6A1051561CD8}"/>
              </a:ext>
            </a:extLst>
          </p:cNvPr>
          <p:cNvSpPr/>
          <p:nvPr/>
        </p:nvSpPr>
        <p:spPr>
          <a:xfrm rot="19674887">
            <a:off x="5182130" y="4120813"/>
            <a:ext cx="315883" cy="761061"/>
          </a:xfrm>
          <a:prstGeom prst="downArrow">
            <a:avLst>
              <a:gd name="adj1" fmla="val 28947"/>
              <a:gd name="adj2" fmla="val 894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0C201452-AFE5-4302-9149-3FD103FE0C6A}"/>
              </a:ext>
            </a:extLst>
          </p:cNvPr>
          <p:cNvSpPr txBox="1"/>
          <p:nvPr/>
        </p:nvSpPr>
        <p:spPr>
          <a:xfrm>
            <a:off x="1272598" y="5584529"/>
            <a:ext cx="2438654" cy="830997"/>
          </a:xfrm>
          <a:prstGeom prst="rect">
            <a:avLst/>
          </a:prstGeom>
          <a:noFill/>
        </p:spPr>
        <p:txBody>
          <a:bodyPr wrap="square" rtlCol="0">
            <a:spAutoFit/>
          </a:bodyPr>
          <a:lstStyle/>
          <a:p>
            <a:r>
              <a:rPr lang="it-IT" sz="1600" dirty="0"/>
              <a:t>Modulo di raccolta dati e modulo di invio dati sul forno</a:t>
            </a:r>
          </a:p>
        </p:txBody>
      </p:sp>
      <p:sp>
        <p:nvSpPr>
          <p:cNvPr id="12" name="Freccia in giù 11">
            <a:extLst>
              <a:ext uri="{FF2B5EF4-FFF2-40B4-BE49-F238E27FC236}">
                <a16:creationId xmlns:a16="http://schemas.microsoft.com/office/drawing/2014/main" id="{BA0263B4-A9F2-4940-987D-B0DB2601AE74}"/>
              </a:ext>
            </a:extLst>
          </p:cNvPr>
          <p:cNvSpPr/>
          <p:nvPr/>
        </p:nvSpPr>
        <p:spPr>
          <a:xfrm rot="9801968">
            <a:off x="2002040" y="4815656"/>
            <a:ext cx="315883" cy="761061"/>
          </a:xfrm>
          <a:prstGeom prst="downArrow">
            <a:avLst>
              <a:gd name="adj1" fmla="val 28947"/>
              <a:gd name="adj2" fmla="val 894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93B1D4EC-4B03-4A71-AEEC-7CC08BBDD82B}"/>
              </a:ext>
            </a:extLst>
          </p:cNvPr>
          <p:cNvSpPr txBox="1"/>
          <p:nvPr/>
        </p:nvSpPr>
        <p:spPr>
          <a:xfrm>
            <a:off x="8480748" y="5760856"/>
            <a:ext cx="2438654" cy="830997"/>
          </a:xfrm>
          <a:prstGeom prst="rect">
            <a:avLst/>
          </a:prstGeom>
          <a:noFill/>
        </p:spPr>
        <p:txBody>
          <a:bodyPr wrap="square" rtlCol="0">
            <a:spAutoFit/>
          </a:bodyPr>
          <a:lstStyle/>
          <a:p>
            <a:r>
              <a:rPr lang="it-IT" sz="1600" dirty="0"/>
              <a:t>Modulo di raccolta dati e modulo di invio dati esterni al forno</a:t>
            </a:r>
          </a:p>
        </p:txBody>
      </p:sp>
      <p:sp>
        <p:nvSpPr>
          <p:cNvPr id="14" name="Freccia in giù 13">
            <a:extLst>
              <a:ext uri="{FF2B5EF4-FFF2-40B4-BE49-F238E27FC236}">
                <a16:creationId xmlns:a16="http://schemas.microsoft.com/office/drawing/2014/main" id="{161AA12B-653E-4FCF-AEE4-6AF5B288DF12}"/>
              </a:ext>
            </a:extLst>
          </p:cNvPr>
          <p:cNvSpPr/>
          <p:nvPr/>
        </p:nvSpPr>
        <p:spPr>
          <a:xfrm rot="12096039">
            <a:off x="9152696" y="4817788"/>
            <a:ext cx="315883" cy="761061"/>
          </a:xfrm>
          <a:prstGeom prst="downArrow">
            <a:avLst>
              <a:gd name="adj1" fmla="val 28947"/>
              <a:gd name="adj2" fmla="val 894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2154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F6DD6-101F-47A3-ACBD-3AE06EB8E9F3}"/>
              </a:ext>
            </a:extLst>
          </p:cNvPr>
          <p:cNvSpPr>
            <a:spLocks noGrp="1"/>
          </p:cNvSpPr>
          <p:nvPr>
            <p:ph type="title"/>
          </p:nvPr>
        </p:nvSpPr>
        <p:spPr>
          <a:xfrm>
            <a:off x="1146705" y="700024"/>
            <a:ext cx="3856037" cy="1308392"/>
          </a:xfrm>
        </p:spPr>
        <p:txBody>
          <a:bodyPr/>
          <a:lstStyle/>
          <a:p>
            <a:r>
              <a:rPr lang="it-IT" dirty="0"/>
              <a:t>struttura adottata</a:t>
            </a:r>
          </a:p>
        </p:txBody>
      </p:sp>
      <p:pic>
        <p:nvPicPr>
          <p:cNvPr id="6" name="Segnaposto contenuto 5">
            <a:extLst>
              <a:ext uri="{FF2B5EF4-FFF2-40B4-BE49-F238E27FC236}">
                <a16:creationId xmlns:a16="http://schemas.microsoft.com/office/drawing/2014/main" id="{1C87D421-7E4C-4D22-A95B-F5F595E5C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941093"/>
            <a:ext cx="5891212" cy="4501151"/>
          </a:xfrm>
        </p:spPr>
      </p:pic>
      <p:sp>
        <p:nvSpPr>
          <p:cNvPr id="4" name="Segnaposto testo 3">
            <a:extLst>
              <a:ext uri="{FF2B5EF4-FFF2-40B4-BE49-F238E27FC236}">
                <a16:creationId xmlns:a16="http://schemas.microsoft.com/office/drawing/2014/main" id="{0F31F92C-4554-4B2F-9A22-1AA0AC1D8073}"/>
              </a:ext>
            </a:extLst>
          </p:cNvPr>
          <p:cNvSpPr>
            <a:spLocks noGrp="1"/>
          </p:cNvSpPr>
          <p:nvPr>
            <p:ph type="body" sz="half" idx="2"/>
          </p:nvPr>
        </p:nvSpPr>
        <p:spPr>
          <a:xfrm>
            <a:off x="1146705" y="2008416"/>
            <a:ext cx="3856037" cy="3541714"/>
          </a:xfrm>
        </p:spPr>
        <p:txBody>
          <a:bodyPr/>
          <a:lstStyle/>
          <a:p>
            <a:r>
              <a:rPr lang="it-IT" dirty="0"/>
              <a:t>La struttura che è stata scelta per realizzare il sistema è illustrata a lato; si può suddividere il sistema in tre grandi moduli:</a:t>
            </a:r>
          </a:p>
          <a:p>
            <a:pPr marL="342900" indent="-342900">
              <a:buAutoNum type="arabicParenR"/>
            </a:pPr>
            <a:r>
              <a:rPr lang="it-IT" dirty="0"/>
              <a:t>Modulo di </a:t>
            </a:r>
            <a:r>
              <a:rPr lang="it-IT" dirty="0" err="1"/>
              <a:t>frontend</a:t>
            </a:r>
            <a:endParaRPr lang="it-IT" dirty="0"/>
          </a:p>
          <a:p>
            <a:pPr marL="342900" indent="-342900">
              <a:buAutoNum type="arabicParenR"/>
            </a:pPr>
            <a:r>
              <a:rPr lang="it-IT" dirty="0"/>
              <a:t>Modulo di </a:t>
            </a:r>
            <a:r>
              <a:rPr lang="it-IT" dirty="0" err="1"/>
              <a:t>backend</a:t>
            </a:r>
            <a:endParaRPr lang="it-IT" dirty="0"/>
          </a:p>
          <a:p>
            <a:pPr marL="342900" indent="-342900">
              <a:buAutoNum type="arabicParenR"/>
            </a:pPr>
            <a:r>
              <a:rPr lang="it-IT" dirty="0"/>
              <a:t>Modulo per la visualizzazione dei dati</a:t>
            </a:r>
          </a:p>
          <a:p>
            <a:r>
              <a:rPr lang="it-IT" dirty="0"/>
              <a:t>I moduli sono stati realizzati in container tramite Docker; il modulo di </a:t>
            </a:r>
            <a:r>
              <a:rPr lang="it-IT" dirty="0" err="1"/>
              <a:t>backend</a:t>
            </a:r>
            <a:r>
              <a:rPr lang="it-IT" dirty="0"/>
              <a:t> e quello per la visualizzazione dei dati sono riuniti all’interno dello stesso container.</a:t>
            </a:r>
          </a:p>
        </p:txBody>
      </p:sp>
    </p:spTree>
    <p:extLst>
      <p:ext uri="{BB962C8B-B14F-4D97-AF65-F5344CB8AC3E}">
        <p14:creationId xmlns:p14="http://schemas.microsoft.com/office/powerpoint/2010/main" val="73528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252389-A1F4-4906-BE6D-B7F462BB57FA}"/>
              </a:ext>
            </a:extLst>
          </p:cNvPr>
          <p:cNvSpPr>
            <a:spLocks noGrp="1"/>
          </p:cNvSpPr>
          <p:nvPr>
            <p:ph type="title"/>
          </p:nvPr>
        </p:nvSpPr>
        <p:spPr>
          <a:xfrm>
            <a:off x="1498859" y="701644"/>
            <a:ext cx="5483831" cy="669955"/>
          </a:xfrm>
        </p:spPr>
        <p:txBody>
          <a:bodyPr/>
          <a:lstStyle/>
          <a:p>
            <a:r>
              <a:rPr lang="it-IT" dirty="0"/>
              <a:t>Modulo di </a:t>
            </a:r>
            <a:r>
              <a:rPr lang="it-IT" dirty="0" err="1"/>
              <a:t>frontend</a:t>
            </a:r>
            <a:endParaRPr lang="it-IT" dirty="0"/>
          </a:p>
        </p:txBody>
      </p:sp>
      <p:pic>
        <p:nvPicPr>
          <p:cNvPr id="3" name="Segnaposto contenuto 5">
            <a:extLst>
              <a:ext uri="{FF2B5EF4-FFF2-40B4-BE49-F238E27FC236}">
                <a16:creationId xmlns:a16="http://schemas.microsoft.com/office/drawing/2014/main" id="{95F1E44C-8E25-42A7-A308-346553740C92}"/>
              </a:ext>
            </a:extLst>
          </p:cNvPr>
          <p:cNvPicPr>
            <a:picLocks noChangeAspect="1"/>
          </p:cNvPicPr>
          <p:nvPr/>
        </p:nvPicPr>
        <p:blipFill rotWithShape="1">
          <a:blip r:embed="rId2">
            <a:extLst>
              <a:ext uri="{28A0092B-C50C-407E-A947-70E740481C1C}">
                <a14:useLocalDpi xmlns:a14="http://schemas.microsoft.com/office/drawing/2010/main" val="0"/>
              </a:ext>
            </a:extLst>
          </a:blip>
          <a:srcRect l="-1" t="224" r="54182" b="34770"/>
          <a:stretch/>
        </p:blipFill>
        <p:spPr>
          <a:xfrm>
            <a:off x="7151255" y="201261"/>
            <a:ext cx="2699327" cy="2932638"/>
          </a:xfrm>
          <a:prstGeom prst="rect">
            <a:avLst/>
          </a:prstGeom>
        </p:spPr>
      </p:pic>
      <p:pic>
        <p:nvPicPr>
          <p:cNvPr id="4" name="Segnaposto contenuto 5">
            <a:extLst>
              <a:ext uri="{FF2B5EF4-FFF2-40B4-BE49-F238E27FC236}">
                <a16:creationId xmlns:a16="http://schemas.microsoft.com/office/drawing/2014/main" id="{0C421998-6049-4C1A-AAA4-30E5F680ADBF}"/>
              </a:ext>
            </a:extLst>
          </p:cNvPr>
          <p:cNvPicPr>
            <a:picLocks noChangeAspect="1"/>
          </p:cNvPicPr>
          <p:nvPr/>
        </p:nvPicPr>
        <p:blipFill rotWithShape="1">
          <a:blip r:embed="rId3">
            <a:extLst>
              <a:ext uri="{28A0092B-C50C-407E-A947-70E740481C1C}">
                <a14:useLocalDpi xmlns:a14="http://schemas.microsoft.com/office/drawing/2010/main" val="0"/>
              </a:ext>
            </a:extLst>
          </a:blip>
          <a:srcRect t="81774" r="37954"/>
          <a:stretch/>
        </p:blipFill>
        <p:spPr>
          <a:xfrm>
            <a:off x="7251007" y="3582785"/>
            <a:ext cx="3655291" cy="820368"/>
          </a:xfrm>
          <a:prstGeom prst="rect">
            <a:avLst/>
          </a:prstGeom>
        </p:spPr>
      </p:pic>
      <p:pic>
        <p:nvPicPr>
          <p:cNvPr id="5" name="Segnaposto contenuto 5">
            <a:extLst>
              <a:ext uri="{FF2B5EF4-FFF2-40B4-BE49-F238E27FC236}">
                <a16:creationId xmlns:a16="http://schemas.microsoft.com/office/drawing/2014/main" id="{907C45A4-3AE1-495B-8251-810FD598F814}"/>
              </a:ext>
            </a:extLst>
          </p:cNvPr>
          <p:cNvPicPr>
            <a:picLocks noChangeAspect="1"/>
          </p:cNvPicPr>
          <p:nvPr/>
        </p:nvPicPr>
        <p:blipFill rotWithShape="1">
          <a:blip r:embed="rId3">
            <a:extLst>
              <a:ext uri="{28A0092B-C50C-407E-A947-70E740481C1C}">
                <a14:useLocalDpi xmlns:a14="http://schemas.microsoft.com/office/drawing/2010/main" val="0"/>
              </a:ext>
            </a:extLst>
          </a:blip>
          <a:srcRect l="24936" t="64784" r="48395" b="15271"/>
          <a:stretch/>
        </p:blipFill>
        <p:spPr>
          <a:xfrm>
            <a:off x="8703426" y="2818014"/>
            <a:ext cx="1571105" cy="897775"/>
          </a:xfrm>
          <a:prstGeom prst="rect">
            <a:avLst/>
          </a:prstGeom>
        </p:spPr>
      </p:pic>
      <p:sp>
        <p:nvSpPr>
          <p:cNvPr id="6" name="CasellaDiTesto 5">
            <a:extLst>
              <a:ext uri="{FF2B5EF4-FFF2-40B4-BE49-F238E27FC236}">
                <a16:creationId xmlns:a16="http://schemas.microsoft.com/office/drawing/2014/main" id="{B5F42409-ABCF-4D7F-A4F7-A6AB1F00C5D5}"/>
              </a:ext>
            </a:extLst>
          </p:cNvPr>
          <p:cNvSpPr txBox="1"/>
          <p:nvPr/>
        </p:nvSpPr>
        <p:spPr>
          <a:xfrm>
            <a:off x="1498859" y="1371599"/>
            <a:ext cx="4971011" cy="2585323"/>
          </a:xfrm>
          <a:prstGeom prst="rect">
            <a:avLst/>
          </a:prstGeom>
          <a:noFill/>
        </p:spPr>
        <p:txBody>
          <a:bodyPr wrap="square" rtlCol="0">
            <a:spAutoFit/>
          </a:bodyPr>
          <a:lstStyle/>
          <a:p>
            <a:pPr algn="just"/>
            <a:r>
              <a:rPr lang="it-IT" dirty="0"/>
              <a:t>Il </a:t>
            </a:r>
            <a:r>
              <a:rPr lang="it-IT" dirty="0" err="1"/>
              <a:t>frontend</a:t>
            </a:r>
            <a:r>
              <a:rPr lang="it-IT" dirty="0"/>
              <a:t> è composto dai forni, che devono comunicare i propri dati al server di </a:t>
            </a:r>
            <a:r>
              <a:rPr lang="it-IT" dirty="0" err="1"/>
              <a:t>backend</a:t>
            </a:r>
            <a:r>
              <a:rPr lang="it-IT" dirty="0"/>
              <a:t>; nel nostro caso abbiamo realizzato un tipo di forno che comunica direttamente con il server, inviando i dati ottenuti da una </a:t>
            </a:r>
            <a:r>
              <a:rPr lang="it-IT" dirty="0" err="1"/>
              <a:t>form</a:t>
            </a:r>
            <a:r>
              <a:rPr lang="it-IT" dirty="0"/>
              <a:t> di una pagina HTML, e un altro tipo un po’ più articolato che utilizza una </a:t>
            </a:r>
            <a:r>
              <a:rPr lang="it-IT" dirty="0" err="1"/>
              <a:t>message</a:t>
            </a:r>
            <a:r>
              <a:rPr lang="it-IT" dirty="0"/>
              <a:t> </a:t>
            </a:r>
            <a:r>
              <a:rPr lang="it-IT" dirty="0" err="1"/>
              <a:t>queue</a:t>
            </a:r>
            <a:r>
              <a:rPr lang="it-IT" dirty="0"/>
              <a:t> di tipo </a:t>
            </a:r>
            <a:r>
              <a:rPr lang="it-IT" dirty="0" err="1"/>
              <a:t>RabbitMq</a:t>
            </a:r>
            <a:r>
              <a:rPr lang="it-IT" dirty="0"/>
              <a:t> per raccogliere i dati inviati dai forni, dopo di che un server collegato invierà i dati al server di </a:t>
            </a:r>
            <a:r>
              <a:rPr lang="it-IT" dirty="0" err="1"/>
              <a:t>backend</a:t>
            </a:r>
            <a:r>
              <a:rPr lang="it-IT" dirty="0"/>
              <a:t> attraverso una POST.</a:t>
            </a:r>
          </a:p>
        </p:txBody>
      </p:sp>
      <p:pic>
        <p:nvPicPr>
          <p:cNvPr id="8" name="Immagine 7">
            <a:extLst>
              <a:ext uri="{FF2B5EF4-FFF2-40B4-BE49-F238E27FC236}">
                <a16:creationId xmlns:a16="http://schemas.microsoft.com/office/drawing/2014/main" id="{0ECE58EE-F9E6-4233-BCF5-881B04948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34" y="4626877"/>
            <a:ext cx="899966" cy="899966"/>
          </a:xfrm>
          <a:prstGeom prst="rect">
            <a:avLst/>
          </a:prstGeom>
        </p:spPr>
      </p:pic>
      <p:pic>
        <p:nvPicPr>
          <p:cNvPr id="10" name="Immagine 9">
            <a:extLst>
              <a:ext uri="{FF2B5EF4-FFF2-40B4-BE49-F238E27FC236}">
                <a16:creationId xmlns:a16="http://schemas.microsoft.com/office/drawing/2014/main" id="{F0C8EC89-DE8F-49F8-B06A-5DAA9109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9078" y="4881694"/>
            <a:ext cx="2200792" cy="409347"/>
          </a:xfrm>
          <a:prstGeom prst="rect">
            <a:avLst/>
          </a:prstGeom>
        </p:spPr>
      </p:pic>
      <p:pic>
        <p:nvPicPr>
          <p:cNvPr id="12" name="Immagine 11">
            <a:extLst>
              <a:ext uri="{FF2B5EF4-FFF2-40B4-BE49-F238E27FC236}">
                <a16:creationId xmlns:a16="http://schemas.microsoft.com/office/drawing/2014/main" id="{ECA279D0-F64F-4392-B629-E7075AE75AAF}"/>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26184" r="26073"/>
          <a:stretch/>
        </p:blipFill>
        <p:spPr>
          <a:xfrm>
            <a:off x="2963120" y="4553535"/>
            <a:ext cx="1017580" cy="1065664"/>
          </a:xfrm>
          <a:prstGeom prst="rect">
            <a:avLst/>
          </a:prstGeom>
        </p:spPr>
      </p:pic>
    </p:spTree>
    <p:extLst>
      <p:ext uri="{BB962C8B-B14F-4D97-AF65-F5344CB8AC3E}">
        <p14:creationId xmlns:p14="http://schemas.microsoft.com/office/powerpoint/2010/main" val="47661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egnaposto contenuto 5">
            <a:extLst>
              <a:ext uri="{FF2B5EF4-FFF2-40B4-BE49-F238E27FC236}">
                <a16:creationId xmlns:a16="http://schemas.microsoft.com/office/drawing/2014/main" id="{324A4197-3B2B-4C00-9D8B-96BF2A4F2457}"/>
              </a:ext>
            </a:extLst>
          </p:cNvPr>
          <p:cNvPicPr>
            <a:picLocks noChangeAspect="1"/>
          </p:cNvPicPr>
          <p:nvPr/>
        </p:nvPicPr>
        <p:blipFill rotWithShape="1">
          <a:blip r:embed="rId2">
            <a:extLst>
              <a:ext uri="{28A0092B-C50C-407E-A947-70E740481C1C}">
                <a14:useLocalDpi xmlns:a14="http://schemas.microsoft.com/office/drawing/2010/main" val="0"/>
              </a:ext>
            </a:extLst>
          </a:blip>
          <a:srcRect l="26629" t="63859" r="5358"/>
          <a:stretch/>
        </p:blipFill>
        <p:spPr>
          <a:xfrm>
            <a:off x="7431578" y="1802299"/>
            <a:ext cx="4006736" cy="1626701"/>
          </a:xfrm>
          <a:prstGeom prst="rect">
            <a:avLst/>
          </a:prstGeom>
        </p:spPr>
      </p:pic>
      <p:sp>
        <p:nvSpPr>
          <p:cNvPr id="3" name="Titolo 1">
            <a:extLst>
              <a:ext uri="{FF2B5EF4-FFF2-40B4-BE49-F238E27FC236}">
                <a16:creationId xmlns:a16="http://schemas.microsoft.com/office/drawing/2014/main" id="{1C935328-C78C-4136-AEDC-1B2F70084C4C}"/>
              </a:ext>
            </a:extLst>
          </p:cNvPr>
          <p:cNvSpPr txBox="1">
            <a:spLocks/>
          </p:cNvSpPr>
          <p:nvPr/>
        </p:nvSpPr>
        <p:spPr>
          <a:xfrm>
            <a:off x="1498859" y="701644"/>
            <a:ext cx="5483831" cy="6699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dirty="0"/>
              <a:t>Modulo di </a:t>
            </a:r>
            <a:r>
              <a:rPr lang="it-IT" dirty="0" err="1"/>
              <a:t>backend</a:t>
            </a:r>
            <a:endParaRPr lang="it-IT" dirty="0"/>
          </a:p>
        </p:txBody>
      </p:sp>
      <p:sp>
        <p:nvSpPr>
          <p:cNvPr id="4" name="CasellaDiTesto 3">
            <a:extLst>
              <a:ext uri="{FF2B5EF4-FFF2-40B4-BE49-F238E27FC236}">
                <a16:creationId xmlns:a16="http://schemas.microsoft.com/office/drawing/2014/main" id="{54936865-F42B-4322-9DD8-904CBB71308E}"/>
              </a:ext>
            </a:extLst>
          </p:cNvPr>
          <p:cNvSpPr txBox="1"/>
          <p:nvPr/>
        </p:nvSpPr>
        <p:spPr>
          <a:xfrm>
            <a:off x="1498859" y="1371599"/>
            <a:ext cx="5483831" cy="2862322"/>
          </a:xfrm>
          <a:prstGeom prst="rect">
            <a:avLst/>
          </a:prstGeom>
          <a:noFill/>
        </p:spPr>
        <p:txBody>
          <a:bodyPr wrap="square" rtlCol="0">
            <a:spAutoFit/>
          </a:bodyPr>
          <a:lstStyle/>
          <a:p>
            <a:pPr algn="just"/>
            <a:r>
              <a:rPr lang="it-IT" dirty="0"/>
              <a:t>Il </a:t>
            </a:r>
            <a:r>
              <a:rPr lang="it-IT" dirty="0" err="1"/>
              <a:t>backend</a:t>
            </a:r>
            <a:r>
              <a:rPr lang="it-IT" dirty="0"/>
              <a:t> è composto da un server </a:t>
            </a:r>
            <a:r>
              <a:rPr lang="it-IT" dirty="0" err="1"/>
              <a:t>Django</a:t>
            </a:r>
            <a:r>
              <a:rPr lang="it-IT" dirty="0"/>
              <a:t>, sul quale è presente anche un database </a:t>
            </a:r>
            <a:r>
              <a:rPr lang="it-IT" dirty="0" err="1"/>
              <a:t>PostgreSql</a:t>
            </a:r>
            <a:r>
              <a:rPr lang="it-IT" dirty="0"/>
              <a:t> con il quale memorizzare i dati. Il server funziona tramite chiamate REST, quindi ogni qual volta viene contattato ad una certa pagina salva nel database i dati fornitigli; la sorgente dati è indifferente, è sufficiente che i dati vengano inviati tramite una post ad un indirizzo specifico. Il server comunica anche con il modulo di visualizzazione dei dati inviando a Logstash gli stessi dati che memorizza sul database.</a:t>
            </a:r>
          </a:p>
        </p:txBody>
      </p:sp>
      <p:pic>
        <p:nvPicPr>
          <p:cNvPr id="5" name="Immagine 4">
            <a:extLst>
              <a:ext uri="{FF2B5EF4-FFF2-40B4-BE49-F238E27FC236}">
                <a16:creationId xmlns:a16="http://schemas.microsoft.com/office/drawing/2014/main" id="{14259763-43D9-44D2-870C-C1A603A4DD8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26184" r="26073"/>
          <a:stretch/>
        </p:blipFill>
        <p:spPr>
          <a:xfrm>
            <a:off x="3294408" y="4313736"/>
            <a:ext cx="1017580" cy="1065664"/>
          </a:xfrm>
          <a:prstGeom prst="rect">
            <a:avLst/>
          </a:prstGeom>
        </p:spPr>
      </p:pic>
      <p:pic>
        <p:nvPicPr>
          <p:cNvPr id="7" name="Immagine 6">
            <a:extLst>
              <a:ext uri="{FF2B5EF4-FFF2-40B4-BE49-F238E27FC236}">
                <a16:creationId xmlns:a16="http://schemas.microsoft.com/office/drawing/2014/main" id="{0DB1DD6A-0C61-4DEA-A7D4-15A469763E6C}"/>
              </a:ext>
            </a:extLst>
          </p:cNvPr>
          <p:cNvPicPr>
            <a:picLocks noChangeAspect="1"/>
          </p:cNvPicPr>
          <p:nvPr/>
        </p:nvPicPr>
        <p:blipFill rotWithShape="1">
          <a:blip r:embed="rId5">
            <a:extLst>
              <a:ext uri="{28A0092B-C50C-407E-A947-70E740481C1C}">
                <a14:useLocalDpi xmlns:a14="http://schemas.microsoft.com/office/drawing/2010/main" val="0"/>
              </a:ext>
            </a:extLst>
          </a:blip>
          <a:srcRect l="6444" t="34061" r="6404" b="34424"/>
          <a:stretch/>
        </p:blipFill>
        <p:spPr>
          <a:xfrm>
            <a:off x="1469570" y="4571055"/>
            <a:ext cx="1523797" cy="551026"/>
          </a:xfrm>
          <a:prstGeom prst="rect">
            <a:avLst/>
          </a:prstGeom>
        </p:spPr>
      </p:pic>
      <p:pic>
        <p:nvPicPr>
          <p:cNvPr id="9" name="Immagine 8">
            <a:extLst>
              <a:ext uri="{FF2B5EF4-FFF2-40B4-BE49-F238E27FC236}">
                <a16:creationId xmlns:a16="http://schemas.microsoft.com/office/drawing/2014/main" id="{061F82E1-3A5E-4290-847E-B33C12DB8A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3029" y="4176613"/>
            <a:ext cx="2369661" cy="1087714"/>
          </a:xfrm>
          <a:prstGeom prst="rect">
            <a:avLst/>
          </a:prstGeom>
        </p:spPr>
      </p:pic>
    </p:spTree>
    <p:extLst>
      <p:ext uri="{BB962C8B-B14F-4D97-AF65-F5344CB8AC3E}">
        <p14:creationId xmlns:p14="http://schemas.microsoft.com/office/powerpoint/2010/main" val="340407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egnaposto contenuto 5">
            <a:extLst>
              <a:ext uri="{FF2B5EF4-FFF2-40B4-BE49-F238E27FC236}">
                <a16:creationId xmlns:a16="http://schemas.microsoft.com/office/drawing/2014/main" id="{62E248BA-7477-47F3-B939-17C9D4A17DAD}"/>
              </a:ext>
            </a:extLst>
          </p:cNvPr>
          <p:cNvPicPr>
            <a:picLocks noChangeAspect="1"/>
          </p:cNvPicPr>
          <p:nvPr/>
        </p:nvPicPr>
        <p:blipFill rotWithShape="1">
          <a:blip r:embed="rId2">
            <a:extLst>
              <a:ext uri="{28A0092B-C50C-407E-A947-70E740481C1C}">
                <a14:useLocalDpi xmlns:a14="http://schemas.microsoft.com/office/drawing/2010/main" val="0"/>
              </a:ext>
            </a:extLst>
          </a:blip>
          <a:srcRect l="50900"/>
          <a:stretch/>
        </p:blipFill>
        <p:spPr>
          <a:xfrm>
            <a:off x="7739148" y="259449"/>
            <a:ext cx="2892627" cy="4501151"/>
          </a:xfrm>
          <a:prstGeom prst="rect">
            <a:avLst/>
          </a:prstGeom>
        </p:spPr>
      </p:pic>
      <p:sp>
        <p:nvSpPr>
          <p:cNvPr id="3" name="Titolo 1">
            <a:extLst>
              <a:ext uri="{FF2B5EF4-FFF2-40B4-BE49-F238E27FC236}">
                <a16:creationId xmlns:a16="http://schemas.microsoft.com/office/drawing/2014/main" id="{1C1000EF-8516-41E1-BD57-E3893A52ED4C}"/>
              </a:ext>
            </a:extLst>
          </p:cNvPr>
          <p:cNvSpPr txBox="1">
            <a:spLocks/>
          </p:cNvSpPr>
          <p:nvPr/>
        </p:nvSpPr>
        <p:spPr>
          <a:xfrm>
            <a:off x="1498859" y="701644"/>
            <a:ext cx="5483831" cy="669955"/>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dirty="0"/>
              <a:t>Modulo di VIS. dati</a:t>
            </a:r>
          </a:p>
        </p:txBody>
      </p:sp>
      <p:sp>
        <p:nvSpPr>
          <p:cNvPr id="4" name="CasellaDiTesto 3">
            <a:extLst>
              <a:ext uri="{FF2B5EF4-FFF2-40B4-BE49-F238E27FC236}">
                <a16:creationId xmlns:a16="http://schemas.microsoft.com/office/drawing/2014/main" id="{007CCE2A-D1A5-4E2F-9CE0-132EAB0C3F81}"/>
              </a:ext>
            </a:extLst>
          </p:cNvPr>
          <p:cNvSpPr txBox="1"/>
          <p:nvPr/>
        </p:nvSpPr>
        <p:spPr>
          <a:xfrm>
            <a:off x="1498859" y="1371599"/>
            <a:ext cx="5483831" cy="2585323"/>
          </a:xfrm>
          <a:prstGeom prst="rect">
            <a:avLst/>
          </a:prstGeom>
          <a:noFill/>
        </p:spPr>
        <p:txBody>
          <a:bodyPr wrap="square" rtlCol="0">
            <a:spAutoFit/>
          </a:bodyPr>
          <a:lstStyle/>
          <a:p>
            <a:pPr algn="just"/>
            <a:r>
              <a:rPr lang="it-IT" dirty="0"/>
              <a:t>Per visualizzare i dati vieni usato l’ELK </a:t>
            </a:r>
            <a:r>
              <a:rPr lang="it-IT" dirty="0" err="1"/>
              <a:t>Stack</a:t>
            </a:r>
            <a:r>
              <a:rPr lang="it-IT" dirty="0"/>
              <a:t>. Logstash quando viene contattato dal server di </a:t>
            </a:r>
            <a:r>
              <a:rPr lang="it-IT" dirty="0" err="1"/>
              <a:t>backend</a:t>
            </a:r>
            <a:r>
              <a:rPr lang="it-IT" dirty="0"/>
              <a:t> inoltra i dati a </a:t>
            </a:r>
            <a:r>
              <a:rPr lang="it-IT" dirty="0" err="1"/>
              <a:t>Elasticsearch</a:t>
            </a:r>
            <a:r>
              <a:rPr lang="it-IT" dirty="0"/>
              <a:t>.</a:t>
            </a:r>
          </a:p>
          <a:p>
            <a:pPr algn="just"/>
            <a:r>
              <a:rPr lang="it-IT" dirty="0"/>
              <a:t>Quando l’utente si collegherà alla </a:t>
            </a:r>
            <a:r>
              <a:rPr lang="it-IT" dirty="0" err="1"/>
              <a:t>webApp</a:t>
            </a:r>
            <a:r>
              <a:rPr lang="it-IT" dirty="0"/>
              <a:t> userà la </a:t>
            </a:r>
            <a:r>
              <a:rPr lang="it-IT" dirty="0" err="1"/>
              <a:t>dashboard</a:t>
            </a:r>
            <a:r>
              <a:rPr lang="it-IT" dirty="0"/>
              <a:t> di </a:t>
            </a:r>
            <a:r>
              <a:rPr lang="it-IT" dirty="0" err="1"/>
              <a:t>Kibana</a:t>
            </a:r>
            <a:r>
              <a:rPr lang="it-IT" dirty="0"/>
              <a:t> su cui è stata inserita una mappa contenente tutte le posizioni dei dispositivi corredate dagli orari in cui hanno effettuato il log, affiancata da una tabella riassuntiva in cui sono contenuti tutti i dati relativi.</a:t>
            </a:r>
          </a:p>
        </p:txBody>
      </p:sp>
      <p:pic>
        <p:nvPicPr>
          <p:cNvPr id="6" name="Immagine 5">
            <a:extLst>
              <a:ext uri="{FF2B5EF4-FFF2-40B4-BE49-F238E27FC236}">
                <a16:creationId xmlns:a16="http://schemas.microsoft.com/office/drawing/2014/main" id="{EDFB123F-C377-498B-9F3A-D0F145B475A0}"/>
              </a:ext>
            </a:extLst>
          </p:cNvPr>
          <p:cNvPicPr>
            <a:picLocks noChangeAspect="1"/>
          </p:cNvPicPr>
          <p:nvPr/>
        </p:nvPicPr>
        <p:blipFill rotWithShape="1">
          <a:blip r:embed="rId3">
            <a:extLst>
              <a:ext uri="{28A0092B-C50C-407E-A947-70E740481C1C}">
                <a14:useLocalDpi xmlns:a14="http://schemas.microsoft.com/office/drawing/2010/main" val="0"/>
              </a:ext>
            </a:extLst>
          </a:blip>
          <a:srcRect t="16239" b="13713"/>
          <a:stretch/>
        </p:blipFill>
        <p:spPr>
          <a:xfrm>
            <a:off x="3144983" y="3807230"/>
            <a:ext cx="2441170" cy="1353740"/>
          </a:xfrm>
          <a:prstGeom prst="rect">
            <a:avLst/>
          </a:prstGeom>
        </p:spPr>
      </p:pic>
    </p:spTree>
    <p:extLst>
      <p:ext uri="{BB962C8B-B14F-4D97-AF65-F5344CB8AC3E}">
        <p14:creationId xmlns:p14="http://schemas.microsoft.com/office/powerpoint/2010/main" val="2484635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114</TotalTime>
  <Words>596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Trebuchet MS</vt:lpstr>
      <vt:lpstr>Tw Cen MT</vt:lpstr>
      <vt:lpstr>Circuito</vt:lpstr>
      <vt:lpstr>Progetto Smart-Dentist</vt:lpstr>
      <vt:lpstr>Il progetto</vt:lpstr>
      <vt:lpstr>Studio dell’ambito di sviluppo</vt:lpstr>
      <vt:lpstr>Presentazione standard di PowerPoint</vt:lpstr>
      <vt:lpstr>struttura adottata</vt:lpstr>
      <vt:lpstr>Modulo di frontend</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Smart-Dentist</dc:title>
  <dc:creator>Francesco Salvatore Grandinetti</dc:creator>
  <cp:lastModifiedBy>Francesco Salvatore Grandinetti</cp:lastModifiedBy>
  <cp:revision>15</cp:revision>
  <dcterms:created xsi:type="dcterms:W3CDTF">2018-07-16T15:00:03Z</dcterms:created>
  <dcterms:modified xsi:type="dcterms:W3CDTF">2018-07-17T07:39:14Z</dcterms:modified>
</cp:coreProperties>
</file>