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Repeticiones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nombramiento</c:v>
                </c:pt>
                <c:pt idx="1">
                  <c:v>designa</c:v>
                </c:pt>
                <c:pt idx="2">
                  <c:v>adiciona</c:v>
                </c:pt>
                <c:pt idx="3">
                  <c:v>reglamenta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619</c:v>
                </c:pt>
                <c:pt idx="1">
                  <c:v>385</c:v>
                </c:pt>
                <c:pt idx="2">
                  <c:v>258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55-4E39-87C2-92E55323525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3E60D-7AC4-4A4C-AC2A-B0BDBC8F7525}" type="doc">
      <dgm:prSet loTypeId="urn:microsoft.com/office/officeart/2005/8/layout/pyramid2" loCatId="pyramid" qsTypeId="urn:microsoft.com/office/officeart/2005/8/quickstyle/simple1" qsCatId="simple" csTypeId="urn:microsoft.com/office/officeart/2005/8/colors/accent3_5" csCatId="accent3" phldr="1"/>
      <dgm:spPr/>
    </dgm:pt>
    <dgm:pt modelId="{9698AF67-30F9-4D23-BC8A-AB8693DBCF73}">
      <dgm:prSet phldrT="[Texto]"/>
      <dgm:spPr/>
      <dgm:t>
        <a:bodyPr/>
        <a:lstStyle/>
        <a:p>
          <a:r>
            <a:rPr lang="es-CO" dirty="0"/>
            <a:t>Constitución</a:t>
          </a:r>
        </a:p>
      </dgm:t>
    </dgm:pt>
    <dgm:pt modelId="{B1D4CB21-47A3-4482-8BFA-D14FA860504E}" type="parTrans" cxnId="{3DF025EC-18BD-4E34-9A83-931735482A55}">
      <dgm:prSet/>
      <dgm:spPr/>
      <dgm:t>
        <a:bodyPr/>
        <a:lstStyle/>
        <a:p>
          <a:endParaRPr lang="es-CO"/>
        </a:p>
      </dgm:t>
    </dgm:pt>
    <dgm:pt modelId="{4108B736-6E12-4AFB-8721-C619A7B917D2}" type="sibTrans" cxnId="{3DF025EC-18BD-4E34-9A83-931735482A55}">
      <dgm:prSet/>
      <dgm:spPr/>
      <dgm:t>
        <a:bodyPr/>
        <a:lstStyle/>
        <a:p>
          <a:endParaRPr lang="es-CO"/>
        </a:p>
      </dgm:t>
    </dgm:pt>
    <dgm:pt modelId="{02861EB1-B949-453A-B30E-A68C10CAAAE8}">
      <dgm:prSet phldrT="[Texto]"/>
      <dgm:spPr/>
      <dgm:t>
        <a:bodyPr/>
        <a:lstStyle/>
        <a:p>
          <a:r>
            <a:rPr lang="es-CO" dirty="0"/>
            <a:t>Actos Legislativos</a:t>
          </a:r>
        </a:p>
      </dgm:t>
    </dgm:pt>
    <dgm:pt modelId="{BC269E87-425A-4058-AD6A-5E948B2867D2}" type="parTrans" cxnId="{C1B7A9D9-A0F4-4814-8C75-A96C2DCF6C28}">
      <dgm:prSet/>
      <dgm:spPr/>
      <dgm:t>
        <a:bodyPr/>
        <a:lstStyle/>
        <a:p>
          <a:endParaRPr lang="es-CO"/>
        </a:p>
      </dgm:t>
    </dgm:pt>
    <dgm:pt modelId="{4B51E37A-D7C7-43C5-8426-CFF0AE6486EA}" type="sibTrans" cxnId="{C1B7A9D9-A0F4-4814-8C75-A96C2DCF6C28}">
      <dgm:prSet/>
      <dgm:spPr/>
      <dgm:t>
        <a:bodyPr/>
        <a:lstStyle/>
        <a:p>
          <a:endParaRPr lang="es-CO"/>
        </a:p>
      </dgm:t>
    </dgm:pt>
    <dgm:pt modelId="{24DB624C-D91B-4B26-B7F6-8B8FCCE1C781}">
      <dgm:prSet phldrT="[Texto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s-CO" dirty="0"/>
            <a:t>Decretos y Resoluciones</a:t>
          </a:r>
        </a:p>
      </dgm:t>
    </dgm:pt>
    <dgm:pt modelId="{FDF3BE26-AE1D-4E1B-8759-E1A8000E3B09}" type="parTrans" cxnId="{49240D04-9E76-435E-B62B-64011F4FCD3E}">
      <dgm:prSet/>
      <dgm:spPr/>
      <dgm:t>
        <a:bodyPr/>
        <a:lstStyle/>
        <a:p>
          <a:endParaRPr lang="es-CO"/>
        </a:p>
      </dgm:t>
    </dgm:pt>
    <dgm:pt modelId="{032C5FF9-A0F9-4354-B32A-F156DEAB4565}" type="sibTrans" cxnId="{49240D04-9E76-435E-B62B-64011F4FCD3E}">
      <dgm:prSet/>
      <dgm:spPr/>
      <dgm:t>
        <a:bodyPr/>
        <a:lstStyle/>
        <a:p>
          <a:endParaRPr lang="es-CO"/>
        </a:p>
      </dgm:t>
    </dgm:pt>
    <dgm:pt modelId="{62FE7181-F46F-4AEC-A346-65DC29F478B1}">
      <dgm:prSet phldrT="[Texto]"/>
      <dgm:spPr/>
      <dgm:t>
        <a:bodyPr/>
        <a:lstStyle/>
        <a:p>
          <a:r>
            <a:rPr lang="es-CO" dirty="0"/>
            <a:t>Ordenanzas </a:t>
          </a:r>
        </a:p>
      </dgm:t>
    </dgm:pt>
    <dgm:pt modelId="{5685D6A6-0BBC-47CD-A0AE-B3049BEBA893}" type="parTrans" cxnId="{79DDA300-BE79-47BC-8665-F5A0E0021CA1}">
      <dgm:prSet/>
      <dgm:spPr/>
      <dgm:t>
        <a:bodyPr/>
        <a:lstStyle/>
        <a:p>
          <a:endParaRPr lang="es-CO"/>
        </a:p>
      </dgm:t>
    </dgm:pt>
    <dgm:pt modelId="{3D11263C-83F6-430F-9C2F-E67551FAAD9A}" type="sibTrans" cxnId="{79DDA300-BE79-47BC-8665-F5A0E0021CA1}">
      <dgm:prSet/>
      <dgm:spPr/>
      <dgm:t>
        <a:bodyPr/>
        <a:lstStyle/>
        <a:p>
          <a:endParaRPr lang="es-CO"/>
        </a:p>
      </dgm:t>
    </dgm:pt>
    <dgm:pt modelId="{E3DE0740-AF0D-4CFB-966B-F7A6EDCB17FD}">
      <dgm:prSet phldrT="[Texto]"/>
      <dgm:spPr/>
      <dgm:t>
        <a:bodyPr/>
        <a:lstStyle/>
        <a:p>
          <a:r>
            <a:rPr lang="es-CO" dirty="0"/>
            <a:t>Acuerdos</a:t>
          </a:r>
        </a:p>
      </dgm:t>
    </dgm:pt>
    <dgm:pt modelId="{4D444CD2-7D8E-47E4-82B8-1CA2382879E6}" type="parTrans" cxnId="{0211C750-B8A5-4D57-9B94-73F163880B8F}">
      <dgm:prSet/>
      <dgm:spPr/>
      <dgm:t>
        <a:bodyPr/>
        <a:lstStyle/>
        <a:p>
          <a:endParaRPr lang="es-CO"/>
        </a:p>
      </dgm:t>
    </dgm:pt>
    <dgm:pt modelId="{FBA66B17-6BD0-41CA-8C43-81AA26A06121}" type="sibTrans" cxnId="{0211C750-B8A5-4D57-9B94-73F163880B8F}">
      <dgm:prSet/>
      <dgm:spPr/>
      <dgm:t>
        <a:bodyPr/>
        <a:lstStyle/>
        <a:p>
          <a:endParaRPr lang="es-CO"/>
        </a:p>
      </dgm:t>
    </dgm:pt>
    <dgm:pt modelId="{3540F0EA-3935-440C-89D5-019D030CF163}" type="pres">
      <dgm:prSet presAssocID="{6F93E60D-7AC4-4A4C-AC2A-B0BDBC8F7525}" presName="compositeShape" presStyleCnt="0">
        <dgm:presLayoutVars>
          <dgm:dir/>
          <dgm:resizeHandles/>
        </dgm:presLayoutVars>
      </dgm:prSet>
      <dgm:spPr/>
    </dgm:pt>
    <dgm:pt modelId="{75A59EA5-D6BE-4E2D-BA03-4E3195D3B470}" type="pres">
      <dgm:prSet presAssocID="{6F93E60D-7AC4-4A4C-AC2A-B0BDBC8F7525}" presName="pyramid" presStyleLbl="node1" presStyleIdx="0" presStyleCnt="1"/>
      <dgm:spPr/>
    </dgm:pt>
    <dgm:pt modelId="{92E102D6-0056-4DEF-83CF-A792BEAA29B9}" type="pres">
      <dgm:prSet presAssocID="{6F93E60D-7AC4-4A4C-AC2A-B0BDBC8F7525}" presName="theList" presStyleCnt="0"/>
      <dgm:spPr/>
    </dgm:pt>
    <dgm:pt modelId="{A1A31559-EB18-44CD-945C-8677727EB936}" type="pres">
      <dgm:prSet presAssocID="{9698AF67-30F9-4D23-BC8A-AB8693DBCF73}" presName="aNode" presStyleLbl="fgAcc1" presStyleIdx="0" presStyleCnt="5" custLinFactY="-29328" custLinFactNeighborX="-1887" custLinFactNeighborY="-100000">
        <dgm:presLayoutVars>
          <dgm:bulletEnabled val="1"/>
        </dgm:presLayoutVars>
      </dgm:prSet>
      <dgm:spPr/>
    </dgm:pt>
    <dgm:pt modelId="{667D3A9E-8937-49A9-8A47-0552C68480B9}" type="pres">
      <dgm:prSet presAssocID="{9698AF67-30F9-4D23-BC8A-AB8693DBCF73}" presName="aSpace" presStyleCnt="0"/>
      <dgm:spPr/>
    </dgm:pt>
    <dgm:pt modelId="{2BEBBC1F-640E-49FA-8C52-077FAE980D6C}" type="pres">
      <dgm:prSet presAssocID="{02861EB1-B949-453A-B30E-A68C10CAAAE8}" presName="aNode" presStyleLbl="fgAcc1" presStyleIdx="1" presStyleCnt="5" custLinFactY="-23020" custLinFactNeighborX="-2359" custLinFactNeighborY="-100000">
        <dgm:presLayoutVars>
          <dgm:bulletEnabled val="1"/>
        </dgm:presLayoutVars>
      </dgm:prSet>
      <dgm:spPr/>
    </dgm:pt>
    <dgm:pt modelId="{94385440-DC3D-4B7B-A37A-E4FDD8B2943E}" type="pres">
      <dgm:prSet presAssocID="{02861EB1-B949-453A-B30E-A68C10CAAAE8}" presName="aSpace" presStyleCnt="0"/>
      <dgm:spPr/>
    </dgm:pt>
    <dgm:pt modelId="{F5DC9636-A8BF-4CC7-AD85-32AA9BD7C181}" type="pres">
      <dgm:prSet presAssocID="{24DB624C-D91B-4B26-B7F6-8B8FCCE1C781}" presName="aNode" presStyleLbl="fgAcc1" presStyleIdx="2" presStyleCnt="5" custLinFactNeighborX="-944" custLinFactNeighborY="50001">
        <dgm:presLayoutVars>
          <dgm:bulletEnabled val="1"/>
        </dgm:presLayoutVars>
      </dgm:prSet>
      <dgm:spPr/>
    </dgm:pt>
    <dgm:pt modelId="{84148343-4564-434C-B8FC-7F189471E78E}" type="pres">
      <dgm:prSet presAssocID="{24DB624C-D91B-4B26-B7F6-8B8FCCE1C781}" presName="aSpace" presStyleCnt="0"/>
      <dgm:spPr/>
    </dgm:pt>
    <dgm:pt modelId="{994600E6-C2C9-4D76-8A2A-F44AAB8326CB}" type="pres">
      <dgm:prSet presAssocID="{62FE7181-F46F-4AEC-A346-65DC29F478B1}" presName="aNode" presStyleLbl="fgAcc1" presStyleIdx="3" presStyleCnt="5" custLinFactY="39736" custLinFactNeighborX="-2831" custLinFactNeighborY="100000">
        <dgm:presLayoutVars>
          <dgm:bulletEnabled val="1"/>
        </dgm:presLayoutVars>
      </dgm:prSet>
      <dgm:spPr/>
    </dgm:pt>
    <dgm:pt modelId="{7D72EAC8-5718-4F1C-98C8-F265329AC4AF}" type="pres">
      <dgm:prSet presAssocID="{62FE7181-F46F-4AEC-A346-65DC29F478B1}" presName="aSpace" presStyleCnt="0"/>
      <dgm:spPr/>
    </dgm:pt>
    <dgm:pt modelId="{14EDFAE2-9C55-4B6A-A7B1-982292A874CB}" type="pres">
      <dgm:prSet presAssocID="{E3DE0740-AF0D-4CFB-966B-F7A6EDCB17FD}" presName="aNode" presStyleLbl="fgAcc1" presStyleIdx="4" presStyleCnt="5" custLinFactY="51085" custLinFactNeighborX="-1887" custLinFactNeighborY="100000">
        <dgm:presLayoutVars>
          <dgm:bulletEnabled val="1"/>
        </dgm:presLayoutVars>
      </dgm:prSet>
      <dgm:spPr/>
    </dgm:pt>
    <dgm:pt modelId="{D3EB4CE0-DC09-481C-A9EF-A99791F6B9A6}" type="pres">
      <dgm:prSet presAssocID="{E3DE0740-AF0D-4CFB-966B-F7A6EDCB17FD}" presName="aSpace" presStyleCnt="0"/>
      <dgm:spPr/>
    </dgm:pt>
  </dgm:ptLst>
  <dgm:cxnLst>
    <dgm:cxn modelId="{79DDA300-BE79-47BC-8665-F5A0E0021CA1}" srcId="{6F93E60D-7AC4-4A4C-AC2A-B0BDBC8F7525}" destId="{62FE7181-F46F-4AEC-A346-65DC29F478B1}" srcOrd="3" destOrd="0" parTransId="{5685D6A6-0BBC-47CD-A0AE-B3049BEBA893}" sibTransId="{3D11263C-83F6-430F-9C2F-E67551FAAD9A}"/>
    <dgm:cxn modelId="{49240D04-9E76-435E-B62B-64011F4FCD3E}" srcId="{6F93E60D-7AC4-4A4C-AC2A-B0BDBC8F7525}" destId="{24DB624C-D91B-4B26-B7F6-8B8FCCE1C781}" srcOrd="2" destOrd="0" parTransId="{FDF3BE26-AE1D-4E1B-8759-E1A8000E3B09}" sibTransId="{032C5FF9-A0F9-4354-B32A-F156DEAB4565}"/>
    <dgm:cxn modelId="{C4A5DE24-551D-45B7-9536-C124C2AA40A1}" type="presOf" srcId="{24DB624C-D91B-4B26-B7F6-8B8FCCE1C781}" destId="{F5DC9636-A8BF-4CC7-AD85-32AA9BD7C181}" srcOrd="0" destOrd="0" presId="urn:microsoft.com/office/officeart/2005/8/layout/pyramid2"/>
    <dgm:cxn modelId="{A8888925-85F0-4AD3-BF0C-30AE13F9E5E4}" type="presOf" srcId="{02861EB1-B949-453A-B30E-A68C10CAAAE8}" destId="{2BEBBC1F-640E-49FA-8C52-077FAE980D6C}" srcOrd="0" destOrd="0" presId="urn:microsoft.com/office/officeart/2005/8/layout/pyramid2"/>
    <dgm:cxn modelId="{E89BAA6F-45FC-4CD3-BCB4-8F086E4336DD}" type="presOf" srcId="{62FE7181-F46F-4AEC-A346-65DC29F478B1}" destId="{994600E6-C2C9-4D76-8A2A-F44AAB8326CB}" srcOrd="0" destOrd="0" presId="urn:microsoft.com/office/officeart/2005/8/layout/pyramid2"/>
    <dgm:cxn modelId="{0211C750-B8A5-4D57-9B94-73F163880B8F}" srcId="{6F93E60D-7AC4-4A4C-AC2A-B0BDBC8F7525}" destId="{E3DE0740-AF0D-4CFB-966B-F7A6EDCB17FD}" srcOrd="4" destOrd="0" parTransId="{4D444CD2-7D8E-47E4-82B8-1CA2382879E6}" sibTransId="{FBA66B17-6BD0-41CA-8C43-81AA26A06121}"/>
    <dgm:cxn modelId="{B992978D-51E6-46DD-97C4-B40A9F9FE444}" type="presOf" srcId="{6F93E60D-7AC4-4A4C-AC2A-B0BDBC8F7525}" destId="{3540F0EA-3935-440C-89D5-019D030CF163}" srcOrd="0" destOrd="0" presId="urn:microsoft.com/office/officeart/2005/8/layout/pyramid2"/>
    <dgm:cxn modelId="{6CF354B1-0016-4847-9600-725E61BDCA4A}" type="presOf" srcId="{9698AF67-30F9-4D23-BC8A-AB8693DBCF73}" destId="{A1A31559-EB18-44CD-945C-8677727EB936}" srcOrd="0" destOrd="0" presId="urn:microsoft.com/office/officeart/2005/8/layout/pyramid2"/>
    <dgm:cxn modelId="{C1B7A9D9-A0F4-4814-8C75-A96C2DCF6C28}" srcId="{6F93E60D-7AC4-4A4C-AC2A-B0BDBC8F7525}" destId="{02861EB1-B949-453A-B30E-A68C10CAAAE8}" srcOrd="1" destOrd="0" parTransId="{BC269E87-425A-4058-AD6A-5E948B2867D2}" sibTransId="{4B51E37A-D7C7-43C5-8426-CFF0AE6486EA}"/>
    <dgm:cxn modelId="{B546CFDB-2417-450F-A80B-828A0E124DEB}" type="presOf" srcId="{E3DE0740-AF0D-4CFB-966B-F7A6EDCB17FD}" destId="{14EDFAE2-9C55-4B6A-A7B1-982292A874CB}" srcOrd="0" destOrd="0" presId="urn:microsoft.com/office/officeart/2005/8/layout/pyramid2"/>
    <dgm:cxn modelId="{3DF025EC-18BD-4E34-9A83-931735482A55}" srcId="{6F93E60D-7AC4-4A4C-AC2A-B0BDBC8F7525}" destId="{9698AF67-30F9-4D23-BC8A-AB8693DBCF73}" srcOrd="0" destOrd="0" parTransId="{B1D4CB21-47A3-4482-8BFA-D14FA860504E}" sibTransId="{4108B736-6E12-4AFB-8721-C619A7B917D2}"/>
    <dgm:cxn modelId="{A8761445-B828-487D-BC05-38C94D63A5FB}" type="presParOf" srcId="{3540F0EA-3935-440C-89D5-019D030CF163}" destId="{75A59EA5-D6BE-4E2D-BA03-4E3195D3B470}" srcOrd="0" destOrd="0" presId="urn:microsoft.com/office/officeart/2005/8/layout/pyramid2"/>
    <dgm:cxn modelId="{2576E33D-9FCF-4A67-8576-286BD13B7F98}" type="presParOf" srcId="{3540F0EA-3935-440C-89D5-019D030CF163}" destId="{92E102D6-0056-4DEF-83CF-A792BEAA29B9}" srcOrd="1" destOrd="0" presId="urn:microsoft.com/office/officeart/2005/8/layout/pyramid2"/>
    <dgm:cxn modelId="{35748F85-D73E-4EC0-AFF7-80729B6164F2}" type="presParOf" srcId="{92E102D6-0056-4DEF-83CF-A792BEAA29B9}" destId="{A1A31559-EB18-44CD-945C-8677727EB936}" srcOrd="0" destOrd="0" presId="urn:microsoft.com/office/officeart/2005/8/layout/pyramid2"/>
    <dgm:cxn modelId="{3ADB6484-423E-43F2-A247-E763DCF838A4}" type="presParOf" srcId="{92E102D6-0056-4DEF-83CF-A792BEAA29B9}" destId="{667D3A9E-8937-49A9-8A47-0552C68480B9}" srcOrd="1" destOrd="0" presId="urn:microsoft.com/office/officeart/2005/8/layout/pyramid2"/>
    <dgm:cxn modelId="{9AF83F0B-8F77-488C-8E08-9E7B2CF0C341}" type="presParOf" srcId="{92E102D6-0056-4DEF-83CF-A792BEAA29B9}" destId="{2BEBBC1F-640E-49FA-8C52-077FAE980D6C}" srcOrd="2" destOrd="0" presId="urn:microsoft.com/office/officeart/2005/8/layout/pyramid2"/>
    <dgm:cxn modelId="{7FA73BCF-31B0-4B7A-B0E4-00F5819B7D99}" type="presParOf" srcId="{92E102D6-0056-4DEF-83CF-A792BEAA29B9}" destId="{94385440-DC3D-4B7B-A37A-E4FDD8B2943E}" srcOrd="3" destOrd="0" presId="urn:microsoft.com/office/officeart/2005/8/layout/pyramid2"/>
    <dgm:cxn modelId="{977A1CA6-2C90-4E88-9B43-6C86DFA073D3}" type="presParOf" srcId="{92E102D6-0056-4DEF-83CF-A792BEAA29B9}" destId="{F5DC9636-A8BF-4CC7-AD85-32AA9BD7C181}" srcOrd="4" destOrd="0" presId="urn:microsoft.com/office/officeart/2005/8/layout/pyramid2"/>
    <dgm:cxn modelId="{CCB8FEA5-1003-4A6B-A7D2-E6F03D110F85}" type="presParOf" srcId="{92E102D6-0056-4DEF-83CF-A792BEAA29B9}" destId="{84148343-4564-434C-B8FC-7F189471E78E}" srcOrd="5" destOrd="0" presId="urn:microsoft.com/office/officeart/2005/8/layout/pyramid2"/>
    <dgm:cxn modelId="{149F62D3-62EA-42E8-A88D-F25A560D0DAF}" type="presParOf" srcId="{92E102D6-0056-4DEF-83CF-A792BEAA29B9}" destId="{994600E6-C2C9-4D76-8A2A-F44AAB8326CB}" srcOrd="6" destOrd="0" presId="urn:microsoft.com/office/officeart/2005/8/layout/pyramid2"/>
    <dgm:cxn modelId="{850ED854-FAF5-4AD1-98D1-9CAEC4A1496A}" type="presParOf" srcId="{92E102D6-0056-4DEF-83CF-A792BEAA29B9}" destId="{7D72EAC8-5718-4F1C-98C8-F265329AC4AF}" srcOrd="7" destOrd="0" presId="urn:microsoft.com/office/officeart/2005/8/layout/pyramid2"/>
    <dgm:cxn modelId="{F6E4CAAC-3B0B-4791-A8BA-135E4E98095C}" type="presParOf" srcId="{92E102D6-0056-4DEF-83CF-A792BEAA29B9}" destId="{14EDFAE2-9C55-4B6A-A7B1-982292A874CB}" srcOrd="8" destOrd="0" presId="urn:microsoft.com/office/officeart/2005/8/layout/pyramid2"/>
    <dgm:cxn modelId="{A45AD45E-DC40-4CD4-B79D-CB997C9C9E4D}" type="presParOf" srcId="{92E102D6-0056-4DEF-83CF-A792BEAA29B9}" destId="{D3EB4CE0-DC09-481C-A9EF-A99791F6B9A6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59EA5-D6BE-4E2D-BA03-4E3195D3B470}">
      <dsp:nvSpPr>
        <dsp:cNvPr id="0" name=""/>
        <dsp:cNvSpPr/>
      </dsp:nvSpPr>
      <dsp:spPr>
        <a:xfrm>
          <a:off x="0" y="0"/>
          <a:ext cx="4321361" cy="4460645"/>
        </a:xfrm>
        <a:prstGeom prst="triangl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31559-EB18-44CD-945C-8677727EB936}">
      <dsp:nvSpPr>
        <dsp:cNvPr id="0" name=""/>
        <dsp:cNvSpPr/>
      </dsp:nvSpPr>
      <dsp:spPr>
        <a:xfrm>
          <a:off x="2107677" y="181206"/>
          <a:ext cx="2808885" cy="634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Constitución</a:t>
          </a:r>
        </a:p>
      </dsp:txBody>
      <dsp:txXfrm>
        <a:off x="2138638" y="212167"/>
        <a:ext cx="2746963" cy="572325"/>
      </dsp:txXfrm>
    </dsp:sp>
    <dsp:sp modelId="{2BEBBC1F-640E-49FA-8C52-077FAE980D6C}">
      <dsp:nvSpPr>
        <dsp:cNvPr id="0" name=""/>
        <dsp:cNvSpPr/>
      </dsp:nvSpPr>
      <dsp:spPr>
        <a:xfrm>
          <a:off x="2094419" y="934744"/>
          <a:ext cx="2808885" cy="634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Actos Legislativos</a:t>
          </a:r>
        </a:p>
      </dsp:txBody>
      <dsp:txXfrm>
        <a:off x="2125380" y="965705"/>
        <a:ext cx="2746963" cy="572325"/>
      </dsp:txXfrm>
    </dsp:sp>
    <dsp:sp modelId="{F5DC9636-A8BF-4CC7-AD85-32AA9BD7C181}">
      <dsp:nvSpPr>
        <dsp:cNvPr id="0" name=""/>
        <dsp:cNvSpPr/>
      </dsp:nvSpPr>
      <dsp:spPr>
        <a:xfrm>
          <a:off x="2134164" y="1913199"/>
          <a:ext cx="2808885" cy="634247"/>
        </a:xfrm>
        <a:prstGeom prst="roundRect">
          <a:avLst/>
        </a:prstGeom>
        <a:solidFill>
          <a:schemeClr val="accent2">
            <a:alpha val="90000"/>
          </a:schemeClr>
        </a:solidFill>
        <a:ln w="34925" cap="flat" cmpd="sng" algn="in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Decretos y Resoluciones</a:t>
          </a:r>
        </a:p>
      </dsp:txBody>
      <dsp:txXfrm>
        <a:off x="2165125" y="1944160"/>
        <a:ext cx="2746963" cy="572325"/>
      </dsp:txXfrm>
    </dsp:sp>
    <dsp:sp modelId="{994600E6-C2C9-4D76-8A2A-F44AAB8326CB}">
      <dsp:nvSpPr>
        <dsp:cNvPr id="0" name=""/>
        <dsp:cNvSpPr/>
      </dsp:nvSpPr>
      <dsp:spPr>
        <a:xfrm>
          <a:off x="2081161" y="2918392"/>
          <a:ext cx="2808885" cy="634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Ordenanzas </a:t>
          </a:r>
        </a:p>
      </dsp:txBody>
      <dsp:txXfrm>
        <a:off x="2112122" y="2949353"/>
        <a:ext cx="2746963" cy="572325"/>
      </dsp:txXfrm>
    </dsp:sp>
    <dsp:sp modelId="{14EDFAE2-9C55-4B6A-A7B1-982292A874CB}">
      <dsp:nvSpPr>
        <dsp:cNvPr id="0" name=""/>
        <dsp:cNvSpPr/>
      </dsp:nvSpPr>
      <dsp:spPr>
        <a:xfrm>
          <a:off x="2107677" y="3703902"/>
          <a:ext cx="2808885" cy="634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Acuerdos</a:t>
          </a:r>
        </a:p>
      </dsp:txBody>
      <dsp:txXfrm>
        <a:off x="2138638" y="3734863"/>
        <a:ext cx="2746963" cy="572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7CC95-5D03-4E9E-9D7C-494476E285BC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9810-AD6F-4B9C-8797-E35C73C9F1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57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A9810-AD6F-4B9C-8797-E35C73C9F12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7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A9810-AD6F-4B9C-8797-E35C73C9F12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2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3224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0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4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033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83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11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28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94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91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61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B56AAE-62B4-4CB2-9FDD-3796F903C2F7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840D7D-6E3E-4058-BF97-4227D31A35B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430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Pacho/MCPP_francisco.monsalve/tree/master/Fina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5DFE-2736-4887-AE3D-A296BC72B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¿cantidad o calidad?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7E83B5-7EA3-45DD-9834-D419646F8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609634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Un análisis de la producción normativa en Colombia</a:t>
            </a:r>
          </a:p>
          <a:p>
            <a:pPr algn="r"/>
            <a:r>
              <a:rPr lang="es-CO" dirty="0"/>
              <a:t>Decretos y Resoluciones 2016-2019</a:t>
            </a:r>
          </a:p>
          <a:p>
            <a:pPr algn="r"/>
            <a:r>
              <a:rPr lang="es-CO" dirty="0"/>
              <a:t>Francisco Monsalve</a:t>
            </a:r>
          </a:p>
        </p:txBody>
      </p:sp>
    </p:spTree>
    <p:extLst>
      <p:ext uri="{BB962C8B-B14F-4D97-AF65-F5344CB8AC3E}">
        <p14:creationId xmlns:p14="http://schemas.microsoft.com/office/powerpoint/2010/main" val="282019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BC579-EE55-4211-B031-5D6474F1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s-CO" dirty="0"/>
              <a:t>4.3 Análisis: Regulación por año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4A66D8-83EB-4EA0-B0CB-52A48BC4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6" y="862323"/>
            <a:ext cx="11210048" cy="52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BC579-EE55-4211-B031-5D6474F1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7650"/>
            <a:ext cx="10012017" cy="1485900"/>
          </a:xfrm>
        </p:spPr>
        <p:txBody>
          <a:bodyPr/>
          <a:lstStyle/>
          <a:p>
            <a:r>
              <a:rPr lang="es-CO" dirty="0"/>
              <a:t>4.4 Análisis: Regulación por mes del año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514716-EAC7-4543-AEDF-736B2DA4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5" y="938709"/>
            <a:ext cx="10042430" cy="556810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42F5DDB-BA96-4CE8-B833-BB7A72EE57B6}"/>
              </a:ext>
            </a:extLst>
          </p:cNvPr>
          <p:cNvCxnSpPr>
            <a:cxnSpLocks/>
          </p:cNvCxnSpPr>
          <p:nvPr/>
        </p:nvCxnSpPr>
        <p:spPr>
          <a:xfrm>
            <a:off x="2949966" y="1261719"/>
            <a:ext cx="0" cy="44741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3007245-C72F-46CA-A095-368A392185FC}"/>
              </a:ext>
            </a:extLst>
          </p:cNvPr>
          <p:cNvSpPr txBox="1"/>
          <p:nvPr/>
        </p:nvSpPr>
        <p:spPr>
          <a:xfrm>
            <a:off x="1709530" y="1425772"/>
            <a:ext cx="201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B050"/>
                </a:solidFill>
              </a:rPr>
              <a:t>CONPES 3816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184F73-C609-45E6-9E81-B24539A77270}"/>
              </a:ext>
            </a:extLst>
          </p:cNvPr>
          <p:cNvSpPr txBox="1"/>
          <p:nvPr/>
        </p:nvSpPr>
        <p:spPr>
          <a:xfrm>
            <a:off x="7706138" y="1425773"/>
            <a:ext cx="2471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Elecciones presidenciales</a:t>
            </a:r>
          </a:p>
        </p:txBody>
      </p:sp>
    </p:spTree>
    <p:extLst>
      <p:ext uri="{BB962C8B-B14F-4D97-AF65-F5344CB8AC3E}">
        <p14:creationId xmlns:p14="http://schemas.microsoft.com/office/powerpoint/2010/main" val="50019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E8420-06A3-4015-8798-FA32BF1A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5042"/>
            <a:ext cx="9601200" cy="785191"/>
          </a:xfrm>
        </p:spPr>
        <p:txBody>
          <a:bodyPr/>
          <a:lstStyle/>
          <a:p>
            <a:r>
              <a:rPr lang="es-CO" dirty="0"/>
              <a:t>5. Relevancia: Palabras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A67D8-9D29-4E50-8247-22060B02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79"/>
            <a:ext cx="4618383" cy="4542183"/>
          </a:xfrm>
        </p:spPr>
        <p:txBody>
          <a:bodyPr/>
          <a:lstStyle/>
          <a:p>
            <a:r>
              <a:rPr lang="es-CO" dirty="0"/>
              <a:t>Decretos y Resoluciones para diferentes motivos</a:t>
            </a:r>
          </a:p>
          <a:p>
            <a:r>
              <a:rPr lang="es-CO" dirty="0"/>
              <a:t>Según DNP (2018), las siguientes palabras se asocian a regulaciones “no-sustanciales”: </a:t>
            </a:r>
            <a:r>
              <a:rPr lang="es-ES" dirty="0"/>
              <a:t>Aclaración, asignaciones salariales, autorización, condecoración, encargo, honores, </a:t>
            </a:r>
            <a:r>
              <a:rPr lang="es-ES" b="1" dirty="0"/>
              <a:t>designación</a:t>
            </a:r>
            <a:r>
              <a:rPr lang="es-ES" dirty="0"/>
              <a:t>, </a:t>
            </a:r>
            <a:r>
              <a:rPr lang="es-ES" b="1" dirty="0"/>
              <a:t>nombramiento</a:t>
            </a:r>
            <a:r>
              <a:rPr lang="es-ES" dirty="0"/>
              <a:t>, planta de personal, renuncia, entre otros. </a:t>
            </a:r>
          </a:p>
          <a:p>
            <a:r>
              <a:rPr lang="es-CO" dirty="0"/>
              <a:t>Se toman como “sustanciales” las </a:t>
            </a:r>
            <a:r>
              <a:rPr lang="es-CO" b="1" dirty="0"/>
              <a:t>reglamentaciones</a:t>
            </a:r>
            <a:r>
              <a:rPr lang="es-CO" dirty="0"/>
              <a:t>, correcciones, </a:t>
            </a:r>
            <a:r>
              <a:rPr lang="es-CO" b="1" dirty="0"/>
              <a:t>adiciones</a:t>
            </a:r>
            <a:r>
              <a:rPr lang="es-CO" dirty="0"/>
              <a:t>, y modificaciones entre otras.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010C942-BC56-417B-AAA6-DC59338BD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055630"/>
              </p:ext>
            </p:extLst>
          </p:nvPr>
        </p:nvGraphicFramePr>
        <p:xfrm>
          <a:off x="4735442" y="902988"/>
          <a:ext cx="8490227" cy="505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401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25B9E-D58A-4F9C-AE4E-E7571A0F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5.1 Relevancia: Lexical dispersion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0BD569D-82C7-4D17-B87E-B16FB0E4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0" y="1428750"/>
            <a:ext cx="10929767" cy="50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5F866-34B5-493A-B792-4208D8F3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E145B-DCA3-4736-B8C8-3ADCCBC6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producción normativa presenta tendencia positiva a lo largo de los últimos 3 años </a:t>
            </a:r>
          </a:p>
          <a:p>
            <a:r>
              <a:rPr lang="es-CO" dirty="0"/>
              <a:t>La producción normativa tiene un comportamiento cíclico, concentrado en primeros y últimos meses del año</a:t>
            </a:r>
          </a:p>
          <a:p>
            <a:r>
              <a:rPr lang="es-CO" dirty="0"/>
              <a:t>A partir del uso de palabras clave, por cada norma “sustancial” se producen 2 regulaciones “no-sustanciales”*</a:t>
            </a:r>
          </a:p>
          <a:p>
            <a:r>
              <a:rPr lang="es-CO" dirty="0"/>
              <a:t>Política de Mejora Regulatoria todavía requiere más apropiación por parte de los entes reguladores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3418BE-340A-4B5B-B7E0-3636B39FB7CD}"/>
              </a:ext>
            </a:extLst>
          </p:cNvPr>
          <p:cNvSpPr txBox="1"/>
          <p:nvPr/>
        </p:nvSpPr>
        <p:spPr>
          <a:xfrm>
            <a:off x="1209261" y="6344478"/>
            <a:ext cx="992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*Este estimado depende del número de palabras que se definan para el conjunto de “sustanciales” y “no-sustanciales”</a:t>
            </a:r>
          </a:p>
        </p:txBody>
      </p:sp>
    </p:spTree>
    <p:extLst>
      <p:ext uri="{BB962C8B-B14F-4D97-AF65-F5344CB8AC3E}">
        <p14:creationId xmlns:p14="http://schemas.microsoft.com/office/powerpoint/2010/main" val="352552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C20E691-9124-4939-9DA6-09CD0FCAE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BC7986-534E-49D7-A762-E7FE64E0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3" y="2862470"/>
            <a:ext cx="5643179" cy="1872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cap="all" dirty="0"/>
              <a:t>¡Muchas gracias!</a:t>
            </a:r>
            <a:br>
              <a:rPr lang="en-US" sz="3300" cap="all" dirty="0"/>
            </a:br>
            <a:br>
              <a:rPr lang="en-US" sz="3300" cap="all" dirty="0"/>
            </a:br>
            <a:br>
              <a:rPr lang="en-US" sz="3300" cap="all" dirty="0"/>
            </a:br>
            <a:r>
              <a:rPr lang="en-US" sz="3300" cap="all" dirty="0"/>
              <a:t>Para </a:t>
            </a:r>
            <a:r>
              <a:rPr lang="es-CO" sz="3300" cap="all" dirty="0"/>
              <a:t>más</a:t>
            </a:r>
            <a:r>
              <a:rPr lang="en-US" sz="3300" cap="all" dirty="0"/>
              <a:t> </a:t>
            </a:r>
            <a:r>
              <a:rPr lang="es-CO" sz="3300" cap="all" dirty="0"/>
              <a:t>información</a:t>
            </a:r>
            <a:r>
              <a:rPr lang="en-US" sz="3300" cap="all" dirty="0"/>
              <a:t>:</a:t>
            </a:r>
            <a:br>
              <a:rPr lang="en-US" sz="3300" cap="all" dirty="0"/>
            </a:br>
            <a:r>
              <a:rPr lang="en-US" sz="3300" cap="all" dirty="0">
                <a:hlinkClick r:id="rId3"/>
              </a:rPr>
              <a:t>https://github.com/FranPacho/MCPP_francisco.monsalve/tree/master/Final</a:t>
            </a:r>
            <a:br>
              <a:rPr lang="en-US" sz="3300" cap="all" dirty="0"/>
            </a:br>
            <a:endParaRPr lang="en-US" sz="3300" cap="all" dirty="0"/>
          </a:p>
        </p:txBody>
      </p:sp>
    </p:spTree>
    <p:extLst>
      <p:ext uri="{BB962C8B-B14F-4D97-AF65-F5344CB8AC3E}">
        <p14:creationId xmlns:p14="http://schemas.microsoft.com/office/powerpoint/2010/main" val="123009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BC1E1-3151-4771-911F-20C9AFCA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0965"/>
          </a:xfrm>
        </p:spPr>
        <p:txBody>
          <a:bodyPr/>
          <a:lstStyle/>
          <a:p>
            <a:r>
              <a:rPr lang="es-CO" dirty="0"/>
              <a:t>1. Importancia de la Política Regulatoria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67246-0F30-4B9D-A08E-5543E16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5183"/>
            <a:ext cx="5546035" cy="3581400"/>
          </a:xfrm>
        </p:spPr>
        <p:txBody>
          <a:bodyPr/>
          <a:lstStyle/>
          <a:p>
            <a:r>
              <a:rPr lang="es-CO" dirty="0"/>
              <a:t>Regulación: </a:t>
            </a:r>
            <a:r>
              <a:rPr lang="es-ES" dirty="0"/>
              <a:t>Toda forma de intervención del Estado en la sociedad que busca corregir fallas (mercado, regulación, etc.) para crear mayor bienestar económico y social</a:t>
            </a:r>
          </a:p>
          <a:p>
            <a:r>
              <a:rPr lang="es-ES" dirty="0"/>
              <a:t>La regulación implica costos</a:t>
            </a:r>
          </a:p>
          <a:p>
            <a:r>
              <a:rPr lang="es-ES" dirty="0"/>
              <a:t>Regulación de la rama ejecutiva del orden nacional</a:t>
            </a:r>
          </a:p>
          <a:p>
            <a:r>
              <a:rPr lang="es-ES" dirty="0"/>
              <a:t>Según OCDE (2015), Política Regulatoria es tan importante como Política Fiscal y Monetaria</a:t>
            </a:r>
            <a:endParaRPr lang="es-CO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DB80794-C2D2-48B2-96FB-29EE8A651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910845"/>
              </p:ext>
            </p:extLst>
          </p:nvPr>
        </p:nvGraphicFramePr>
        <p:xfrm>
          <a:off x="6917635" y="1435560"/>
          <a:ext cx="4969566" cy="4460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4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EB2D-18BE-4BAA-BDC6-F097B608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9026"/>
            <a:ext cx="9601200" cy="1485900"/>
          </a:xfrm>
        </p:spPr>
        <p:txBody>
          <a:bodyPr/>
          <a:lstStyle/>
          <a:p>
            <a:r>
              <a:rPr lang="es-CO" dirty="0"/>
              <a:t>2. Web scraping: Página de Presidencia </a:t>
            </a: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16A88FC-9669-425E-B7AE-057414AC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37960"/>
            <a:ext cx="9332843" cy="5761014"/>
          </a:xfrm>
          <a:prstGeom prst="rect">
            <a:avLst/>
          </a:prstGeom>
        </p:spPr>
      </p:pic>
      <p:pic>
        <p:nvPicPr>
          <p:cNvPr id="13" name="Gráfico 12" descr="Cursor">
            <a:extLst>
              <a:ext uri="{FF2B5EF4-FFF2-40B4-BE49-F238E27FC236}">
                <a16:creationId xmlns:a16="http://schemas.microsoft.com/office/drawing/2014/main" id="{0145143B-9E7C-4436-9F73-331637D7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9860" y="28127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EB2D-18BE-4BAA-BDC6-F097B608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es-CO" dirty="0"/>
              <a:t>2.1 Web scraping: Resoluciones</a:t>
            </a:r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B025FA3-7CC9-44F3-8482-E9D5D6AC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42950"/>
            <a:ext cx="9332844" cy="5952937"/>
          </a:xfrm>
          <a:prstGeom prst="rect">
            <a:avLst/>
          </a:prstGeom>
        </p:spPr>
      </p:pic>
      <p:pic>
        <p:nvPicPr>
          <p:cNvPr id="8" name="Gráfico 7" descr="Cursor">
            <a:extLst>
              <a:ext uri="{FF2B5EF4-FFF2-40B4-BE49-F238E27FC236}">
                <a16:creationId xmlns:a16="http://schemas.microsoft.com/office/drawing/2014/main" id="{3C9061CF-FE98-4FB6-ACCF-03662B467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007" y="58864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2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EB2D-18BE-4BAA-BDC6-F097B608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es-CO" dirty="0"/>
              <a:t>2.2 Web scraping: Decretos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24EC0B8-E74E-4E2B-840B-B167D256E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53555"/>
            <a:ext cx="9107557" cy="6048261"/>
          </a:xfrm>
        </p:spPr>
      </p:pic>
      <p:pic>
        <p:nvPicPr>
          <p:cNvPr id="6" name="Gráfico 5" descr="Cursor">
            <a:extLst>
              <a:ext uri="{FF2B5EF4-FFF2-40B4-BE49-F238E27FC236}">
                <a16:creationId xmlns:a16="http://schemas.microsoft.com/office/drawing/2014/main" id="{53F106AA-A64D-4D81-8A17-F54EBA2F4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4296" y="322048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4624-9E8A-4BBF-A7B7-BC01CFD6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6" y="96871"/>
            <a:ext cx="10807149" cy="732183"/>
          </a:xfrm>
        </p:spPr>
        <p:txBody>
          <a:bodyPr>
            <a:normAutofit/>
          </a:bodyPr>
          <a:lstStyle/>
          <a:p>
            <a:r>
              <a:rPr lang="es-CO" dirty="0"/>
              <a:t>3.1 Base de datos: Total de regulación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CA3F50-0FE2-40FC-AB38-FE4FB7D7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0" y="1061504"/>
            <a:ext cx="9190792" cy="5273571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221FCA0-78BB-42D2-8ED7-D3735565AC98}"/>
              </a:ext>
            </a:extLst>
          </p:cNvPr>
          <p:cNvSpPr txBox="1">
            <a:spLocks/>
          </p:cNvSpPr>
          <p:nvPr/>
        </p:nvSpPr>
        <p:spPr>
          <a:xfrm>
            <a:off x="10164417" y="2533034"/>
            <a:ext cx="2027583" cy="380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Total de 3706  regulaciones</a:t>
            </a:r>
          </a:p>
          <a:p>
            <a:r>
              <a:rPr lang="es-CO" dirty="0"/>
              <a:t>3645 Decretos</a:t>
            </a:r>
          </a:p>
          <a:p>
            <a:r>
              <a:rPr lang="es-CO" dirty="0"/>
              <a:t>61 Resoluciones</a:t>
            </a:r>
          </a:p>
        </p:txBody>
      </p:sp>
    </p:spTree>
    <p:extLst>
      <p:ext uri="{BB962C8B-B14F-4D97-AF65-F5344CB8AC3E}">
        <p14:creationId xmlns:p14="http://schemas.microsoft.com/office/powerpoint/2010/main" val="216872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4624-9E8A-4BBF-A7B7-BC01CFD6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6" y="96871"/>
            <a:ext cx="10807149" cy="732183"/>
          </a:xfrm>
        </p:spPr>
        <p:txBody>
          <a:bodyPr>
            <a:normAutofit fontScale="90000"/>
          </a:bodyPr>
          <a:lstStyle/>
          <a:p>
            <a:r>
              <a:rPr lang="es-CO" dirty="0"/>
              <a:t>3.2 Base de datos: Regulación con descripción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221FCA0-78BB-42D2-8ED7-D3735565AC98}"/>
              </a:ext>
            </a:extLst>
          </p:cNvPr>
          <p:cNvSpPr txBox="1">
            <a:spLocks/>
          </p:cNvSpPr>
          <p:nvPr/>
        </p:nvSpPr>
        <p:spPr>
          <a:xfrm>
            <a:off x="1013789" y="6376164"/>
            <a:ext cx="10164424" cy="38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Total de 3551 descripciones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E85F7B-FB00-41FA-AF2A-295C305CE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8" y="829054"/>
            <a:ext cx="10807148" cy="55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BC579-EE55-4211-B031-5D6474F1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s-CO" dirty="0"/>
              <a:t>4.1 Análisis: Regulación por día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65C56E-24A0-48C8-B708-08FA5F54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1150246"/>
            <a:ext cx="10813774" cy="54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BC579-EE55-4211-B031-5D6474F1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s-CO" dirty="0"/>
              <a:t>4.2 Análisis: regulación por mes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EF45EC-115B-4D7D-9C4A-1D03B207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44" y="1114217"/>
            <a:ext cx="11250408" cy="52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2671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339</Words>
  <Application>Microsoft Office PowerPoint</Application>
  <PresentationFormat>Panorámica</PresentationFormat>
  <Paragraphs>44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Recorte</vt:lpstr>
      <vt:lpstr>¿cantidad o calidad?</vt:lpstr>
      <vt:lpstr>1. Importancia de la Política Regulatoria</vt:lpstr>
      <vt:lpstr>2. Web scraping: Página de Presidencia </vt:lpstr>
      <vt:lpstr>2.1 Web scraping: Resoluciones</vt:lpstr>
      <vt:lpstr>2.2 Web scraping: Decretos</vt:lpstr>
      <vt:lpstr>3.1 Base de datos: Total de regulación</vt:lpstr>
      <vt:lpstr>3.2 Base de datos: Regulación con descripción</vt:lpstr>
      <vt:lpstr>4.1 Análisis: Regulación por día</vt:lpstr>
      <vt:lpstr>4.2 Análisis: regulación por mes</vt:lpstr>
      <vt:lpstr>4.3 Análisis: Regulación por año</vt:lpstr>
      <vt:lpstr>4.4 Análisis: Regulación por mes del año</vt:lpstr>
      <vt:lpstr>5. Relevancia: Palabras clave</vt:lpstr>
      <vt:lpstr>5.1 Relevancia: Lexical dispersion</vt:lpstr>
      <vt:lpstr>6. Conclusiones</vt:lpstr>
      <vt:lpstr>¡Muchas gracias!   Para más información: https://github.com/FranPacho/MCPP_francisco.monsalve/tree/master/Final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¿cantidad o calidad?</dc:title>
  <dc:creator>Francisco Javier Monsalve Guaracao</dc:creator>
  <cp:lastModifiedBy>Francisco Javier Monsalve Guaracao</cp:lastModifiedBy>
  <cp:revision>1</cp:revision>
  <dcterms:created xsi:type="dcterms:W3CDTF">2019-05-23T21:55:02Z</dcterms:created>
  <dcterms:modified xsi:type="dcterms:W3CDTF">2019-05-23T22:02:36Z</dcterms:modified>
</cp:coreProperties>
</file>