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ubik Light"/>
      <p:regular r:id="rId15"/>
      <p:bold r:id="rId16"/>
      <p:italic r:id="rId17"/>
      <p:boldItalic r:id="rId18"/>
    </p:embeddedFont>
    <p:embeddedFont>
      <p:font typeface="Proxima Nova"/>
      <p:regular r:id="rId19"/>
      <p:bold r:id="rId20"/>
      <p:italic r:id="rId21"/>
      <p:boldItalic r:id="rId22"/>
    </p:embeddedFont>
    <p:embeddedFont>
      <p:font typeface="Heebo"/>
      <p:regular r:id="rId23"/>
      <p:bold r:id="rId24"/>
    </p:embeddedFont>
    <p:embeddedFont>
      <p:font typeface="Proxima Nova Extrabold"/>
      <p:bold r:id="rId25"/>
    </p:embeddedFont>
    <p:embeddedFont>
      <p:font typeface="Heebo Medium"/>
      <p:regular r:id="rId26"/>
      <p:bold r:id="rId27"/>
    </p:embeddedFont>
    <p:embeddedFont>
      <p:font typeface="Rubik"/>
      <p:regular r:id="rId28"/>
      <p:bold r:id="rId29"/>
      <p:italic r:id="rId30"/>
      <p:boldItalic r:id="rId31"/>
    </p:embeddedFont>
    <p:embeddedFont>
      <p:font typeface="Rajdhani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j/jfT2i6IcD0C4lgGIRiFKt341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Heebo-bold.fntdata"/><Relationship Id="rId23" Type="http://schemas.openxmlformats.org/officeDocument/2006/relationships/font" Target="fonts/Heeb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eboMedium-regular.fntdata"/><Relationship Id="rId25" Type="http://schemas.openxmlformats.org/officeDocument/2006/relationships/font" Target="fonts/ProximaNovaExtrabold-bold.fntdata"/><Relationship Id="rId28" Type="http://schemas.openxmlformats.org/officeDocument/2006/relationships/font" Target="fonts/Rubik-regular.fntdata"/><Relationship Id="rId27" Type="http://schemas.openxmlformats.org/officeDocument/2006/relationships/font" Target="fonts/Heebo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ubik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ubik-boldItalic.fntdata"/><Relationship Id="rId30" Type="http://schemas.openxmlformats.org/officeDocument/2006/relationships/font" Target="fonts/Rubik-italic.fntdata"/><Relationship Id="rId11" Type="http://schemas.openxmlformats.org/officeDocument/2006/relationships/slide" Target="slides/slide5.xml"/><Relationship Id="rId33" Type="http://schemas.openxmlformats.org/officeDocument/2006/relationships/font" Target="fonts/Rajdhani-bold.fntdata"/><Relationship Id="rId10" Type="http://schemas.openxmlformats.org/officeDocument/2006/relationships/slide" Target="slides/slide4.xml"/><Relationship Id="rId32" Type="http://schemas.openxmlformats.org/officeDocument/2006/relationships/font" Target="fonts/Rajdhani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font" Target="fonts/RubikLight-regular.fntdata"/><Relationship Id="rId14" Type="http://schemas.openxmlformats.org/officeDocument/2006/relationships/slide" Target="slides/slide8.xml"/><Relationship Id="rId17" Type="http://schemas.openxmlformats.org/officeDocument/2006/relationships/font" Target="fonts/RubikLight-italic.fntdata"/><Relationship Id="rId16" Type="http://schemas.openxmlformats.org/officeDocument/2006/relationships/font" Target="fonts/RubikLight-bold.fntdata"/><Relationship Id="rId19" Type="http://schemas.openxmlformats.org/officeDocument/2006/relationships/font" Target="fonts/ProximaNova-regular.fntdata"/><Relationship Id="rId18" Type="http://schemas.openxmlformats.org/officeDocument/2006/relationships/font" Target="fonts/Rubik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6c2a18ec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6c2a18ec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6c2a18e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6c2a18e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6c2a18ec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6c2a18ec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6c2a18ec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6c2a18ec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6c2a18ec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6c2a18ec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5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9" name="Google Shape;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0675" y="3484700"/>
            <a:ext cx="1275401" cy="141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">
  <p:cSld name="TITLE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9"/>
          <p:cNvSpPr txBox="1"/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ubik"/>
              <a:buChar char="●"/>
              <a:defRPr b="1" i="0" sz="25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29"/>
          <p:cNvSpPr txBox="1"/>
          <p:nvPr>
            <p:ph idx="1" type="subTitle"/>
          </p:nvPr>
        </p:nvSpPr>
        <p:spPr>
          <a:xfrm>
            <a:off x="621575" y="1007850"/>
            <a:ext cx="77793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b="1" i="0" sz="20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29"/>
          <p:cNvSpPr txBox="1"/>
          <p:nvPr>
            <p:ph idx="2" type="body"/>
          </p:nvPr>
        </p:nvSpPr>
        <p:spPr>
          <a:xfrm>
            <a:off x="621575" y="1714500"/>
            <a:ext cx="7779300" cy="23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ubik Light"/>
              <a:buChar char="●"/>
              <a:defRPr b="0" i="0" sz="16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 Light"/>
              <a:buChar char="○"/>
              <a:defRPr b="0" i="0" sz="14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 Light"/>
              <a:buChar char="■"/>
              <a:defRPr b="0" i="0" sz="14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 Light"/>
              <a:buChar char="●"/>
              <a:defRPr b="0" i="0" sz="14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 Light"/>
              <a:buChar char="○"/>
              <a:defRPr b="0" i="0" sz="14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 Light"/>
              <a:buChar char="■"/>
              <a:defRPr b="0" i="0" sz="14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 Light"/>
              <a:buChar char="●"/>
              <a:defRPr b="0" i="0" sz="14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 Light"/>
              <a:buChar char="○"/>
              <a:defRPr b="0" i="0" sz="14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 Light"/>
              <a:buChar char="■"/>
              <a:defRPr b="0" i="0" sz="14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pos="5315">
          <p15:clr>
            <a:srgbClr val="FA7B17"/>
          </p15:clr>
        </p15:guide>
        <p15:guide id="3" orient="horz" pos="418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1 1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/>
          <p:nvPr>
            <p:ph type="ctrTitle"/>
          </p:nvPr>
        </p:nvSpPr>
        <p:spPr>
          <a:xfrm>
            <a:off x="4148425" y="1811550"/>
            <a:ext cx="46644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ebo Medium"/>
              <a:buChar char="●"/>
              <a:defRPr b="0" i="0" sz="4400" u="none" cap="none" strike="noStrike">
                <a:solidFill>
                  <a:srgbClr val="000000"/>
                </a:solidFill>
                <a:latin typeface="Heebo Medium"/>
                <a:ea typeface="Heebo Medium"/>
                <a:cs typeface="Heebo Medium"/>
                <a:sym typeface="Heebo Medium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ebo"/>
              <a:buChar char="○"/>
              <a:defRPr b="0" i="0" sz="4000" u="none" cap="none" strike="noStrike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ebo"/>
              <a:buChar char="■"/>
              <a:defRPr b="0" i="0" sz="4000" u="none" cap="none" strike="noStrike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ebo"/>
              <a:buChar char="●"/>
              <a:defRPr b="0" i="0" sz="4000" u="none" cap="none" strike="noStrike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ebo"/>
              <a:buChar char="○"/>
              <a:defRPr b="0" i="0" sz="4000" u="none" cap="none" strike="noStrike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ebo"/>
              <a:buChar char="■"/>
              <a:defRPr b="0" i="0" sz="4000" u="none" cap="none" strike="noStrike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ebo"/>
              <a:buChar char="●"/>
              <a:defRPr b="0" i="0" sz="4000" u="none" cap="none" strike="noStrike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ebo"/>
              <a:buChar char="○"/>
              <a:defRPr b="0" i="0" sz="4000" u="none" cap="none" strike="noStrike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ebo"/>
              <a:buChar char="■"/>
              <a:defRPr b="0" i="0" sz="4000" u="none" cap="none" strike="noStrike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57" name="Google Shape;57;p30"/>
          <p:cNvSpPr txBox="1"/>
          <p:nvPr>
            <p:ph idx="2" type="ctrTitle"/>
          </p:nvPr>
        </p:nvSpPr>
        <p:spPr>
          <a:xfrm>
            <a:off x="5667663" y="2674525"/>
            <a:ext cx="31209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2141"/>
              </a:buClr>
              <a:buSzPts val="1800"/>
              <a:buFont typeface="Heebo Medium"/>
              <a:buChar char="●"/>
              <a:defRPr b="0" i="0" sz="1800" u="none" cap="none" strike="noStrike">
                <a:solidFill>
                  <a:srgbClr val="E52141"/>
                </a:solidFill>
                <a:latin typeface="Heebo Medium"/>
                <a:ea typeface="Heebo Medium"/>
                <a:cs typeface="Heebo Medium"/>
                <a:sym typeface="Heebo Medium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ebo"/>
              <a:buChar char="○"/>
              <a:defRPr b="0" i="0" sz="1800" u="none" cap="none" strike="noStrike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ebo"/>
              <a:buChar char="■"/>
              <a:defRPr b="0" i="0" sz="1800" u="none" cap="none" strike="noStrike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ebo"/>
              <a:buChar char="●"/>
              <a:defRPr b="0" i="0" sz="1800" u="none" cap="none" strike="noStrike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ebo"/>
              <a:buChar char="○"/>
              <a:defRPr b="0" i="0" sz="1800" u="none" cap="none" strike="noStrike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ebo"/>
              <a:buChar char="■"/>
              <a:defRPr b="0" i="0" sz="1800" u="none" cap="none" strike="noStrike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ebo"/>
              <a:buChar char="●"/>
              <a:defRPr b="0" i="0" sz="1800" u="none" cap="none" strike="noStrike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ebo"/>
              <a:buChar char="○"/>
              <a:defRPr b="0" i="0" sz="1800" u="none" cap="none" strike="noStrike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ebo"/>
              <a:buChar char="■"/>
              <a:defRPr b="0" i="0" sz="1800" u="none" cap="none" strike="noStrike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pic>
        <p:nvPicPr>
          <p:cNvPr id="58" name="Google Shape;5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850" y="644700"/>
            <a:ext cx="2259927" cy="62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1725" y="4487050"/>
            <a:ext cx="1777050" cy="4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/>
          <p:nvPr/>
        </p:nvSpPr>
        <p:spPr>
          <a:xfrm>
            <a:off x="-92675" y="-77225"/>
            <a:ext cx="9313800" cy="53286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1"/>
          <p:cNvSpPr txBox="1"/>
          <p:nvPr>
            <p:ph type="title"/>
          </p:nvPr>
        </p:nvSpPr>
        <p:spPr>
          <a:xfrm>
            <a:off x="3290624" y="7600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63" name="Google Shape;63;p31"/>
          <p:cNvPicPr preferRelativeResize="0"/>
          <p:nvPr/>
        </p:nvPicPr>
        <p:blipFill rotWithShape="1">
          <a:blip r:embed="rId2">
            <a:alphaModFix/>
          </a:blip>
          <a:srcRect b="36536" l="11847" r="0" t="0"/>
          <a:stretch/>
        </p:blipFill>
        <p:spPr>
          <a:xfrm>
            <a:off x="-92675" y="321550"/>
            <a:ext cx="5311526" cy="492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31"/>
          <p:cNvPicPr preferRelativeResize="0"/>
          <p:nvPr/>
        </p:nvPicPr>
        <p:blipFill rotWithShape="1">
          <a:blip r:embed="rId3">
            <a:alphaModFix/>
          </a:blip>
          <a:srcRect b="30910" l="0" r="0" t="0"/>
          <a:stretch/>
        </p:blipFill>
        <p:spPr>
          <a:xfrm>
            <a:off x="540175" y="4091804"/>
            <a:ext cx="2355801" cy="3879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1"/>
          <p:cNvSpPr txBox="1"/>
          <p:nvPr/>
        </p:nvSpPr>
        <p:spPr>
          <a:xfrm>
            <a:off x="5889000" y="321550"/>
            <a:ext cx="263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" sz="2200" u="none" cap="none" strike="noStrik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IT Bootcamp</a:t>
            </a:r>
            <a:endParaRPr b="0" i="0" sz="2200" u="none" cap="none" strike="noStrike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" name="Google Shape;72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0" name="Google Shape;100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rello.com/b/uHOrDC2c/miecommerce" TargetMode="External"/><Relationship Id="rId4" Type="http://schemas.openxmlformats.org/officeDocument/2006/relationships/image" Target="../media/image11.png"/><Relationship Id="rId5" Type="http://schemas.openxmlformats.org/officeDocument/2006/relationships/hyperlink" Target="https://github.com/FranRSantander/miEcommerce-equipo4.gi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type="title"/>
          </p:nvPr>
        </p:nvSpPr>
        <p:spPr>
          <a:xfrm>
            <a:off x="4322599" y="369600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lang="es" sz="39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Equipo 4</a:t>
            </a:r>
            <a:endParaRPr b="0" sz="39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 sz="2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BOOTCAMP FRONTEND</a:t>
            </a:r>
            <a:endParaRPr sz="2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 sz="2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Proyecto de e-commerce </a:t>
            </a:r>
            <a:endParaRPr sz="2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>
            <p:ph type="ctrTitle"/>
          </p:nvPr>
        </p:nvSpPr>
        <p:spPr>
          <a:xfrm>
            <a:off x="1110975" y="581775"/>
            <a:ext cx="71409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4380"/>
              <a:t>Proyecto de e-commerce </a:t>
            </a:r>
            <a:endParaRPr b="1" sz="4380"/>
          </a:p>
        </p:txBody>
      </p:sp>
      <p:sp>
        <p:nvSpPr>
          <p:cNvPr id="121" name="Google Shape;121;p2"/>
          <p:cNvSpPr txBox="1"/>
          <p:nvPr>
            <p:ph idx="1" type="subTitle"/>
          </p:nvPr>
        </p:nvSpPr>
        <p:spPr>
          <a:xfrm>
            <a:off x="1673475" y="1628175"/>
            <a:ext cx="6015900" cy="22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3"/>
              <a:buNone/>
            </a:pPr>
            <a:r>
              <a:rPr b="1" lang="es" sz="2270">
                <a:solidFill>
                  <a:schemeClr val="dk1"/>
                </a:solidFill>
              </a:rPr>
              <a:t>Integrantes</a:t>
            </a:r>
            <a:r>
              <a:rPr lang="es" sz="2270">
                <a:solidFill>
                  <a:schemeClr val="dk1"/>
                </a:solidFill>
              </a:rPr>
              <a:t>:</a:t>
            </a:r>
            <a:endParaRPr sz="227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3"/>
              <a:buNone/>
            </a:pPr>
            <a:r>
              <a:t/>
            </a:r>
            <a:endParaRPr sz="227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3"/>
              <a:buNone/>
            </a:pPr>
            <a:r>
              <a:rPr lang="es" sz="2270">
                <a:solidFill>
                  <a:schemeClr val="dk1"/>
                </a:solidFill>
              </a:rPr>
              <a:t>Damián Perez Martínez</a:t>
            </a:r>
            <a:endParaRPr sz="227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3"/>
              <a:buNone/>
            </a:pPr>
            <a:r>
              <a:rPr lang="es" sz="2270">
                <a:solidFill>
                  <a:schemeClr val="dk1"/>
                </a:solidFill>
              </a:rPr>
              <a:t>Franco Rechou </a:t>
            </a:r>
            <a:endParaRPr sz="227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3"/>
              <a:buNone/>
            </a:pPr>
            <a:r>
              <a:rPr lang="es" sz="2270">
                <a:solidFill>
                  <a:schemeClr val="dk1"/>
                </a:solidFill>
              </a:rPr>
              <a:t>Pablo Fernando Serradell  </a:t>
            </a:r>
            <a:endParaRPr sz="227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3"/>
              <a:buFont typeface="Arial"/>
              <a:buNone/>
            </a:pPr>
            <a:r>
              <a:rPr lang="es" sz="2270">
                <a:solidFill>
                  <a:schemeClr val="dk1"/>
                </a:solidFill>
              </a:rPr>
              <a:t>Carolina F. Kuba</a:t>
            </a:r>
            <a:endParaRPr sz="113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6c2a18ec5_0_29"/>
          <p:cNvSpPr txBox="1"/>
          <p:nvPr>
            <p:ph type="ctrTitle"/>
          </p:nvPr>
        </p:nvSpPr>
        <p:spPr>
          <a:xfrm>
            <a:off x="1986600" y="322750"/>
            <a:ext cx="5170800" cy="4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050"/>
              <a:t>Descripción general de la aplicación:</a:t>
            </a:r>
            <a:endParaRPr b="1" sz="2050"/>
          </a:p>
        </p:txBody>
      </p:sp>
      <p:sp>
        <p:nvSpPr>
          <p:cNvPr id="127" name="Google Shape;127;g126c2a18ec5_0_29"/>
          <p:cNvSpPr txBox="1"/>
          <p:nvPr>
            <p:ph idx="1" type="subTitle"/>
          </p:nvPr>
        </p:nvSpPr>
        <p:spPr>
          <a:xfrm>
            <a:off x="423900" y="976900"/>
            <a:ext cx="8296200" cy="28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39047"/>
              <a:buNone/>
            </a:pPr>
            <a:r>
              <a:rPr lang="es" sz="1338">
                <a:solidFill>
                  <a:schemeClr val="dk1"/>
                </a:solidFill>
              </a:rPr>
              <a:t>La aplicación de e-commerce tiene como finalidad principal la venta y compra de productos.</a:t>
            </a:r>
            <a:endParaRPr sz="1338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39047"/>
              <a:buNone/>
            </a:pPr>
            <a:r>
              <a:rPr lang="es" sz="1338">
                <a:solidFill>
                  <a:schemeClr val="dk1"/>
                </a:solidFill>
              </a:rPr>
              <a:t>Consta de 5 vistas por las cuales el usuario puede navegar:</a:t>
            </a:r>
            <a:endParaRPr sz="1338">
              <a:solidFill>
                <a:schemeClr val="dk1"/>
              </a:solidFill>
            </a:endParaRPr>
          </a:p>
          <a:p>
            <a:pPr indent="-30719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338">
                <a:solidFill>
                  <a:schemeClr val="dk1"/>
                </a:solidFill>
              </a:rPr>
              <a:t>Login: página que le permite al usuario ya registrado ingresar al sistema y realizar operaciones de compra.</a:t>
            </a:r>
            <a:endParaRPr sz="1338">
              <a:solidFill>
                <a:schemeClr val="dk1"/>
              </a:solidFill>
            </a:endParaRPr>
          </a:p>
          <a:p>
            <a:pPr indent="-30719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338">
                <a:solidFill>
                  <a:schemeClr val="dk1"/>
                </a:solidFill>
              </a:rPr>
              <a:t>Register: </a:t>
            </a:r>
            <a:r>
              <a:rPr lang="es" sz="1338">
                <a:solidFill>
                  <a:schemeClr val="dk1"/>
                </a:solidFill>
              </a:rPr>
              <a:t>página que le permite al usuario registrarse en el sistema.</a:t>
            </a:r>
            <a:endParaRPr sz="1338">
              <a:solidFill>
                <a:schemeClr val="dk1"/>
              </a:solidFill>
            </a:endParaRPr>
          </a:p>
          <a:p>
            <a:pPr indent="-30719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338">
                <a:solidFill>
                  <a:schemeClr val="dk1"/>
                </a:solidFill>
              </a:rPr>
              <a:t>Index: página principal que permite visualizar categorías, beneficios / ofertas y productos.</a:t>
            </a:r>
            <a:endParaRPr sz="1338">
              <a:solidFill>
                <a:schemeClr val="dk1"/>
              </a:solidFill>
            </a:endParaRPr>
          </a:p>
          <a:p>
            <a:pPr indent="-30719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338">
                <a:solidFill>
                  <a:schemeClr val="dk1"/>
                </a:solidFill>
              </a:rPr>
              <a:t>Products: página que permite visualizar el detalle de un producto en particular.</a:t>
            </a:r>
            <a:endParaRPr sz="1338">
              <a:solidFill>
                <a:schemeClr val="dk1"/>
              </a:solidFill>
            </a:endParaRPr>
          </a:p>
          <a:p>
            <a:pPr indent="-30719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338">
                <a:solidFill>
                  <a:schemeClr val="dk1"/>
                </a:solidFill>
              </a:rPr>
              <a:t>Cart: página que permite visualizar el “carrito de compras”, con los productos agregados hasta el momento y el total de puntos.</a:t>
            </a:r>
            <a:endParaRPr sz="1338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38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38">
                <a:solidFill>
                  <a:schemeClr val="dk1"/>
                </a:solidFill>
              </a:rPr>
              <a:t>La descripción de la navegación entre páginas se detalla más adelante.</a:t>
            </a:r>
            <a:endParaRPr sz="1338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3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6c2a18ec5_0_0"/>
          <p:cNvSpPr txBox="1"/>
          <p:nvPr>
            <p:ph type="ctrTitle"/>
          </p:nvPr>
        </p:nvSpPr>
        <p:spPr>
          <a:xfrm>
            <a:off x="1867450" y="182125"/>
            <a:ext cx="5318700" cy="4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050"/>
              <a:t>Organización del trabajo / workflow:</a:t>
            </a:r>
            <a:endParaRPr b="1" sz="2050"/>
          </a:p>
        </p:txBody>
      </p:sp>
      <p:sp>
        <p:nvSpPr>
          <p:cNvPr id="133" name="Google Shape;133;g126c2a18ec5_0_0"/>
          <p:cNvSpPr txBox="1"/>
          <p:nvPr/>
        </p:nvSpPr>
        <p:spPr>
          <a:xfrm>
            <a:off x="252800" y="707100"/>
            <a:ext cx="80877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80">
                <a:solidFill>
                  <a:schemeClr val="dk1"/>
                </a:solidFill>
              </a:rPr>
              <a:t>Utilizamos la herramienta Trello para la división de tareas:</a:t>
            </a:r>
            <a:endParaRPr sz="138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8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80" u="sng">
                <a:solidFill>
                  <a:schemeClr val="hlink"/>
                </a:solidFill>
                <a:hlinkClick r:id="rId3"/>
              </a:rPr>
              <a:t>https://trello.com/b/uHOrDC2c/miecommerce</a:t>
            </a:r>
            <a:r>
              <a:rPr lang="es" sz="1380">
                <a:solidFill>
                  <a:schemeClr val="dk1"/>
                </a:solidFill>
              </a:rPr>
              <a:t> </a:t>
            </a:r>
            <a:endParaRPr sz="138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80">
              <a:solidFill>
                <a:schemeClr val="dk1"/>
              </a:solidFill>
            </a:endParaRPr>
          </a:p>
        </p:txBody>
      </p:sp>
      <p:pic>
        <p:nvPicPr>
          <p:cNvPr id="134" name="Google Shape;134;g126c2a18ec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7550" y="1605275"/>
            <a:ext cx="6201799" cy="175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26c2a18ec5_0_0"/>
          <p:cNvSpPr txBox="1"/>
          <p:nvPr/>
        </p:nvSpPr>
        <p:spPr>
          <a:xfrm>
            <a:off x="289800" y="3729975"/>
            <a:ext cx="728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Github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Repositorio del proyecto: </a:t>
            </a:r>
            <a:r>
              <a:rPr lang="es" u="sng">
                <a:solidFill>
                  <a:schemeClr val="hlink"/>
                </a:solidFill>
                <a:hlinkClick r:id="rId5"/>
              </a:rPr>
              <a:t>https://github.com/FranRSantander/miEcommerce-equipo4.git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>
            <p:ph type="ctrTitle"/>
          </p:nvPr>
        </p:nvSpPr>
        <p:spPr>
          <a:xfrm>
            <a:off x="1775900" y="167300"/>
            <a:ext cx="53520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b="1" lang="es" sz="1879"/>
              <a:t>Estructura del proyecto</a:t>
            </a:r>
            <a:endParaRPr b="1" sz="1879"/>
          </a:p>
        </p:txBody>
      </p:sp>
      <p:pic>
        <p:nvPicPr>
          <p:cNvPr id="141" name="Google Shape;14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150" y="759225"/>
            <a:ext cx="1808650" cy="3073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0675" y="759213"/>
            <a:ext cx="1846200" cy="36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7575" y="759225"/>
            <a:ext cx="1712700" cy="25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126c2a18ec5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13" y="657150"/>
            <a:ext cx="8569776" cy="419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26c2a18ec5_0_54"/>
          <p:cNvSpPr txBox="1"/>
          <p:nvPr>
            <p:ph type="ctrTitle"/>
          </p:nvPr>
        </p:nvSpPr>
        <p:spPr>
          <a:xfrm>
            <a:off x="1687100" y="182100"/>
            <a:ext cx="53520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b="1" lang="es" sz="1879"/>
              <a:t>package.json</a:t>
            </a:r>
            <a:endParaRPr b="1" sz="1879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6c2a18ec5_0_39"/>
          <p:cNvSpPr txBox="1"/>
          <p:nvPr>
            <p:ph type="ctrTitle"/>
          </p:nvPr>
        </p:nvSpPr>
        <p:spPr>
          <a:xfrm>
            <a:off x="1783300" y="2010075"/>
            <a:ext cx="5491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b="1" lang="es" sz="1879"/>
              <a:t>Rutas</a:t>
            </a:r>
            <a:endParaRPr b="1" sz="1879"/>
          </a:p>
        </p:txBody>
      </p:sp>
      <p:sp>
        <p:nvSpPr>
          <p:cNvPr id="155" name="Google Shape;155;g126c2a18ec5_0_39"/>
          <p:cNvSpPr txBox="1"/>
          <p:nvPr>
            <p:ph type="ctrTitle"/>
          </p:nvPr>
        </p:nvSpPr>
        <p:spPr>
          <a:xfrm>
            <a:off x="1739650" y="2679200"/>
            <a:ext cx="5578800" cy="19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b="1" lang="es" sz="1879"/>
              <a:t>/				Index</a:t>
            </a:r>
            <a:endParaRPr b="1" sz="187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b="1" lang="es" sz="1879"/>
              <a:t>/login			Inicio de sesión</a:t>
            </a:r>
            <a:endParaRPr b="1" sz="187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b="1" lang="es" sz="1879"/>
              <a:t>/register		Registro para nuevos usuarios</a:t>
            </a:r>
            <a:endParaRPr b="1" sz="187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b="1" lang="es" sz="1879"/>
              <a:t>/products		Visualizar producto</a:t>
            </a:r>
            <a:endParaRPr b="1" sz="187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b="1" lang="es" sz="1879"/>
              <a:t>/cart			Carrito</a:t>
            </a:r>
            <a:endParaRPr b="1" sz="187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b="1" lang="es" sz="1879"/>
              <a:t>/checkout		Pagos</a:t>
            </a:r>
            <a:endParaRPr b="1" sz="1879"/>
          </a:p>
        </p:txBody>
      </p:sp>
      <p:sp>
        <p:nvSpPr>
          <p:cNvPr id="156" name="Google Shape;156;g126c2a18ec5_0_39"/>
          <p:cNvSpPr txBox="1"/>
          <p:nvPr>
            <p:ph type="ctrTitle"/>
          </p:nvPr>
        </p:nvSpPr>
        <p:spPr>
          <a:xfrm>
            <a:off x="1783300" y="186500"/>
            <a:ext cx="5491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b="1" lang="es" sz="1879"/>
              <a:t>Dependencias</a:t>
            </a:r>
            <a:endParaRPr b="1" sz="1879"/>
          </a:p>
        </p:txBody>
      </p:sp>
      <p:sp>
        <p:nvSpPr>
          <p:cNvPr id="157" name="Google Shape;157;g126c2a18ec5_0_39"/>
          <p:cNvSpPr txBox="1"/>
          <p:nvPr>
            <p:ph type="ctrTitle"/>
          </p:nvPr>
        </p:nvSpPr>
        <p:spPr>
          <a:xfrm>
            <a:off x="1783300" y="815800"/>
            <a:ext cx="51075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2893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80"/>
              <a:buChar char="●"/>
            </a:pPr>
            <a:r>
              <a:rPr lang="es" sz="1580"/>
              <a:t>Express</a:t>
            </a:r>
            <a:endParaRPr sz="1580"/>
          </a:p>
          <a:p>
            <a:pPr indent="-32893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80"/>
              <a:buChar char="●"/>
            </a:pPr>
            <a:r>
              <a:rPr lang="es" sz="1580"/>
              <a:t>Ejs</a:t>
            </a:r>
            <a:endParaRPr sz="1580"/>
          </a:p>
          <a:p>
            <a:pPr indent="-32893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80"/>
              <a:buChar char="●"/>
            </a:pPr>
            <a:r>
              <a:rPr lang="es" sz="1580"/>
              <a:t>Nodemon</a:t>
            </a:r>
            <a:endParaRPr sz="158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6c2a18ec5_0_18"/>
          <p:cNvSpPr txBox="1"/>
          <p:nvPr>
            <p:ph idx="1" type="subTitle"/>
          </p:nvPr>
        </p:nvSpPr>
        <p:spPr>
          <a:xfrm>
            <a:off x="311700" y="206875"/>
            <a:ext cx="85206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dk1"/>
                </a:solidFill>
              </a:rPr>
              <a:t>Navegación:</a:t>
            </a:r>
            <a:endParaRPr b="1" sz="2300">
              <a:solidFill>
                <a:schemeClr val="dk1"/>
              </a:solidFill>
            </a:endParaRPr>
          </a:p>
        </p:txBody>
      </p:sp>
      <p:pic>
        <p:nvPicPr>
          <p:cNvPr id="163" name="Google Shape;163;g126c2a18ec5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1010875"/>
            <a:ext cx="6286500" cy="2952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g126c2a18ec5_0_18"/>
          <p:cNvCxnSpPr/>
          <p:nvPr/>
        </p:nvCxnSpPr>
        <p:spPr>
          <a:xfrm rot="10800000">
            <a:off x="3411775" y="2013000"/>
            <a:ext cx="42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g126c2a18ec5_0_18"/>
          <p:cNvCxnSpPr/>
          <p:nvPr/>
        </p:nvCxnSpPr>
        <p:spPr>
          <a:xfrm rot="10800000">
            <a:off x="3411775" y="2116500"/>
            <a:ext cx="18057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