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6858000" cx="12192000"/>
  <p:notesSz cx="6858000" cy="9144000"/>
  <p:embeddedFontLst>
    <p:embeddedFont>
      <p:font typeface="Lustria"/>
      <p:regular r:id="rId19"/>
    </p:embeddedFont>
    <p:embeddedFont>
      <p:font typeface="Bree Serif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</p15:sldGuideLst>
    </p:ext>
    <p:ext uri="GoogleSlidesCustomDataVersion2">
      <go:slidesCustomData xmlns:go="http://customooxmlschemas.google.com/" r:id="rId21" roundtripDataSignature="AMtx7mihSaOHokdkxRYVmBeUFXgbj/T+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99E858-C86A-46AB-90B8-AD4427295A65}">
  <a:tblStyle styleId="{2A99E858-C86A-46AB-90B8-AD4427295A6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reeSerif-regular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customschemas.google.com/relationships/presentationmetadata" Target="meta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font" Target="fonts/Lustria-regular.fntdata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9b025ec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9b025ec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5ba28706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5ba2870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994db1a2b_2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994db1a2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994db1a2b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994db1a2b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994db1a2b_2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994db1a2b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9b025ec5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9b025ec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994db1a2b_2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994db1a2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5e8384c1b_4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5e8384c1b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55e8384c1b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55e8384c1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17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s-AR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es-AR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19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19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19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19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20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18" name="Google Shape;118;p20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20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20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1" name="Google Shape;121;p20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20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20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4" name="Google Shape;124;p20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7" name="Google Shape;137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49" name="Google Shape;149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7" name="Google Shape;37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8" name="Google Shape;3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5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3" name="Google Shape;143;p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4" name="Google Shape;144;p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5" name="Google Shape;145;p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7" name="Google Shape;157;p1"/>
          <p:cNvSpPr txBox="1"/>
          <p:nvPr>
            <p:ph type="ctrTitle"/>
          </p:nvPr>
        </p:nvSpPr>
        <p:spPr>
          <a:xfrm>
            <a:off x="4559955" y="175800"/>
            <a:ext cx="6043800" cy="2948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</a:pPr>
            <a:r>
              <a:rPr b="1" lang="es-AR"/>
              <a:t>Filtro con Kernel variable</a:t>
            </a:r>
            <a:endParaRPr b="1"/>
          </a:p>
        </p:txBody>
      </p:sp>
      <p:cxnSp>
        <p:nvCxnSpPr>
          <p:cNvPr id="158" name="Google Shape;158;p1"/>
          <p:cNvCxnSpPr/>
          <p:nvPr/>
        </p:nvCxnSpPr>
        <p:spPr>
          <a:xfrm>
            <a:off x="4065150" y="186200"/>
            <a:ext cx="8400" cy="5741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Foto en blanco y negro de una computadora&#10;&#10;El contenido generado por IA puede ser incorrecto." id="159" name="Google Shape;15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100" y="186200"/>
            <a:ext cx="2736450" cy="27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"/>
          <p:cNvSpPr txBox="1"/>
          <p:nvPr/>
        </p:nvSpPr>
        <p:spPr>
          <a:xfrm>
            <a:off x="5011450" y="2504750"/>
            <a:ext cx="51408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3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Programación Avanzada</a:t>
            </a:r>
            <a:endParaRPr b="1" sz="23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Docentes: </a:t>
            </a:r>
            <a:endParaRPr sz="21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619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ustria"/>
              <a:buChar char="○"/>
            </a:pPr>
            <a:r>
              <a:rPr lang="es-AR" sz="21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Videla Lucas </a:t>
            </a:r>
            <a:endParaRPr sz="21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619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ustria"/>
              <a:buChar char="○"/>
            </a:pPr>
            <a:r>
              <a:rPr lang="es-AR" sz="21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Verónica</a:t>
            </a:r>
            <a:r>
              <a:rPr lang="es-AR" sz="21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</a:t>
            </a:r>
            <a:r>
              <a:rPr lang="es-AR" sz="21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Inés Aubin</a:t>
            </a:r>
            <a:endParaRPr sz="21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1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Integrantes:</a:t>
            </a:r>
            <a:endParaRPr sz="21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619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ustria"/>
              <a:buChar char="○"/>
            </a:pPr>
            <a:r>
              <a:rPr lang="es-AR" sz="21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Arab, Santiago		46500280</a:t>
            </a:r>
            <a:endParaRPr sz="21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619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ustria"/>
              <a:buChar char="○"/>
            </a:pPr>
            <a:r>
              <a:rPr lang="es-AR" sz="21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Coronel, Thiago	44834604</a:t>
            </a:r>
            <a:endParaRPr sz="21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619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ustria"/>
              <a:buChar char="○"/>
            </a:pPr>
            <a:r>
              <a:rPr lang="es-AR" sz="21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Franco, Francisco	42116434</a:t>
            </a:r>
            <a:endParaRPr sz="21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619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ustria"/>
              <a:buChar char="○"/>
            </a:pPr>
            <a:r>
              <a:rPr lang="es-AR" sz="21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Perez, Thiago		43097103</a:t>
            </a:r>
            <a:endParaRPr sz="21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619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ustria"/>
              <a:buChar char="○"/>
            </a:pPr>
            <a:r>
              <a:rPr lang="es-AR" sz="21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Ruggieri, Franco	43630882</a:t>
            </a:r>
            <a:endParaRPr sz="21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619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Lustria"/>
              <a:buChar char="○"/>
            </a:pPr>
            <a:r>
              <a:rPr lang="es-AR" sz="21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Schereik, Brenda	45128557</a:t>
            </a:r>
            <a:endParaRPr sz="21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61" name="Google Shape;161;p1" title="Drag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00" y="3133988"/>
            <a:ext cx="2736450" cy="273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9b025ec51_0_0"/>
          <p:cNvSpPr txBox="1"/>
          <p:nvPr>
            <p:ph type="title"/>
          </p:nvPr>
        </p:nvSpPr>
        <p:spPr>
          <a:xfrm>
            <a:off x="4022925" y="227925"/>
            <a:ext cx="3807000" cy="97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C</a:t>
            </a:r>
            <a:r>
              <a:rPr b="1" lang="es-AR"/>
              <a:t>onclusión</a:t>
            </a:r>
            <a:endParaRPr/>
          </a:p>
        </p:txBody>
      </p:sp>
      <p:sp>
        <p:nvSpPr>
          <p:cNvPr id="319" name="Google Shape;319;g359b025ec51_0_0"/>
          <p:cNvSpPr txBox="1"/>
          <p:nvPr/>
        </p:nvSpPr>
        <p:spPr>
          <a:xfrm>
            <a:off x="531975" y="1818650"/>
            <a:ext cx="10788900" cy="42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79999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analizó la complejidad temporal de un filtro por convolución con kernel variable: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s-A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O(H × W × K²), donde H y W son alto y ancho de la imagen, y K el tamaño del kernel.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9999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9999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Los experimentos confirman: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s-A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Tiempo crece linealmente con los píxeles y cuadráticamente con el kernel.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9999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79999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Distintos kernels → diferentes efectos visuales:</a:t>
            </a:r>
            <a:endParaRPr b="1"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s-A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kernel define el filtro visual.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Char char="●"/>
            </a:pPr>
            <a:r>
              <a:rPr lang="es-AR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 tamaño impacta en el rendimiento.</a:t>
            </a:r>
            <a:endParaRPr sz="15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25" name="Google Shape;325;p2"/>
          <p:cNvSpPr txBox="1"/>
          <p:nvPr/>
        </p:nvSpPr>
        <p:spPr>
          <a:xfrm>
            <a:off x="926513" y="2943775"/>
            <a:ext cx="3078749" cy="970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7200" u="none" cap="none" strike="noStrike">
                <a:solidFill>
                  <a:srgbClr val="DADADA"/>
                </a:solidFill>
                <a:latin typeface="Lustria"/>
                <a:ea typeface="Lustria"/>
                <a:cs typeface="Lustria"/>
                <a:sym typeface="Lustria"/>
              </a:rPr>
              <a:t>FIN</a:t>
            </a:r>
            <a:endParaRPr b="1"/>
          </a:p>
        </p:txBody>
      </p:sp>
      <p:pic>
        <p:nvPicPr>
          <p:cNvPr descr="Foto en blanco y negro de una computadora&#10;&#10;El contenido generado por IA puede ser incorrecto." id="326" name="Google Shape;32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1774" y="375685"/>
            <a:ext cx="6106630" cy="6106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5ba287062_0_7"/>
          <p:cNvSpPr txBox="1"/>
          <p:nvPr>
            <p:ph type="title"/>
          </p:nvPr>
        </p:nvSpPr>
        <p:spPr>
          <a:xfrm>
            <a:off x="919050" y="815525"/>
            <a:ext cx="10353900" cy="715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AR" sz="2100"/>
              <a:t>Representación de imagen en escala de grises: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-AR" sz="2100"/>
              <a:t>Imagen PGM (Portable GrayMap)</a:t>
            </a:r>
            <a:endParaRPr b="1" sz="2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900"/>
          </a:p>
        </p:txBody>
      </p:sp>
      <p:sp>
        <p:nvSpPr>
          <p:cNvPr id="167" name="Google Shape;167;g355ba287062_0_7"/>
          <p:cNvSpPr txBox="1"/>
          <p:nvPr>
            <p:ph idx="7" type="body"/>
          </p:nvPr>
        </p:nvSpPr>
        <p:spPr>
          <a:xfrm>
            <a:off x="7966697" y="1276931"/>
            <a:ext cx="3300900" cy="576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None/>
            </a:pPr>
            <a:r>
              <a:rPr lang="es-AR" sz="2400">
                <a:latin typeface="Bree Serif"/>
                <a:ea typeface="Bree Serif"/>
                <a:cs typeface="Bree Serif"/>
                <a:sym typeface="Bree Serif"/>
              </a:rPr>
              <a:t>Imagen</a:t>
            </a:r>
            <a:r>
              <a:rPr lang="es-AR"/>
              <a:t> </a:t>
            </a:r>
            <a:r>
              <a:rPr lang="es-AR" sz="2400">
                <a:latin typeface="Bree Serif"/>
                <a:ea typeface="Bree Serif"/>
                <a:cs typeface="Bree Serif"/>
                <a:sym typeface="Bree Serif"/>
              </a:rPr>
              <a:t>resultante</a:t>
            </a:r>
            <a:endParaRPr/>
          </a:p>
        </p:txBody>
      </p:sp>
      <p:pic>
        <p:nvPicPr>
          <p:cNvPr id="168" name="Google Shape;168;g355ba287062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700" y="1853225"/>
            <a:ext cx="3300900" cy="17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55ba287062_0_7"/>
          <p:cNvSpPr/>
          <p:nvPr/>
        </p:nvSpPr>
        <p:spPr>
          <a:xfrm>
            <a:off x="5046600" y="2396513"/>
            <a:ext cx="2014500" cy="70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70" name="Google Shape;170;g355ba287062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9050" y="1853225"/>
            <a:ext cx="3300900" cy="179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355ba287062_0_7"/>
          <p:cNvSpPr txBox="1"/>
          <p:nvPr/>
        </p:nvSpPr>
        <p:spPr>
          <a:xfrm>
            <a:off x="1095750" y="4155525"/>
            <a:ext cx="10177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ree Serif"/>
              <a:buChar char="●"/>
            </a:pPr>
            <a:r>
              <a:rPr lang="es-AR" sz="16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P2: Codificación en ASCII, almacena la información de la imagen como una matriz de valores enteros</a:t>
            </a:r>
            <a:endParaRPr sz="1500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ree Serif"/>
              <a:buChar char="●"/>
            </a:pPr>
            <a:r>
              <a:rPr lang="es-AR" sz="16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P5: Codificación en binario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994db1a2b_2_10"/>
          <p:cNvSpPr txBox="1"/>
          <p:nvPr>
            <p:ph idx="4294967295" type="title"/>
          </p:nvPr>
        </p:nvSpPr>
        <p:spPr>
          <a:xfrm>
            <a:off x="919044" y="408725"/>
            <a:ext cx="10353900" cy="97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Estructura del archivo PGM P2</a:t>
            </a:r>
            <a:endParaRPr b="1"/>
          </a:p>
        </p:txBody>
      </p:sp>
      <p:sp>
        <p:nvSpPr>
          <p:cNvPr id="177" name="Google Shape;177;g35994db1a2b_2_10"/>
          <p:cNvSpPr txBox="1"/>
          <p:nvPr/>
        </p:nvSpPr>
        <p:spPr>
          <a:xfrm>
            <a:off x="1049700" y="1506500"/>
            <a:ext cx="977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A la hora de ver la estructura del archivo, nos encontramos con la siguiente metadata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pic>
        <p:nvPicPr>
          <p:cNvPr id="178" name="Google Shape;178;g35994db1a2b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897" y="2375875"/>
            <a:ext cx="7271202" cy="37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994db1a2b_2_5"/>
          <p:cNvSpPr txBox="1"/>
          <p:nvPr>
            <p:ph type="ctrTitle"/>
          </p:nvPr>
        </p:nvSpPr>
        <p:spPr>
          <a:xfrm>
            <a:off x="1861500" y="206225"/>
            <a:ext cx="8469000" cy="953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Filtros con Kernel</a:t>
            </a:r>
            <a:endParaRPr b="1"/>
          </a:p>
        </p:txBody>
      </p:sp>
      <p:grpSp>
        <p:nvGrpSpPr>
          <p:cNvPr id="184" name="Google Shape;184;g35994db1a2b_2_5"/>
          <p:cNvGrpSpPr/>
          <p:nvPr/>
        </p:nvGrpSpPr>
        <p:grpSpPr>
          <a:xfrm>
            <a:off x="160488" y="1279375"/>
            <a:ext cx="12031538" cy="1066500"/>
            <a:chOff x="320975" y="1449875"/>
            <a:chExt cx="12031538" cy="1066500"/>
          </a:xfrm>
        </p:grpSpPr>
        <p:grpSp>
          <p:nvGrpSpPr>
            <p:cNvPr id="185" name="Google Shape;185;g35994db1a2b_2_5"/>
            <p:cNvGrpSpPr/>
            <p:nvPr/>
          </p:nvGrpSpPr>
          <p:grpSpPr>
            <a:xfrm>
              <a:off x="320975" y="1542625"/>
              <a:ext cx="5559900" cy="548700"/>
              <a:chOff x="383075" y="1376975"/>
              <a:chExt cx="5559900" cy="548700"/>
            </a:xfrm>
          </p:grpSpPr>
          <p:sp>
            <p:nvSpPr>
              <p:cNvPr id="186" name="Google Shape;186;g35994db1a2b_2_5"/>
              <p:cNvSpPr txBox="1"/>
              <p:nvPr/>
            </p:nvSpPr>
            <p:spPr>
              <a:xfrm>
                <a:off x="383075" y="1376975"/>
                <a:ext cx="33960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AR" sz="2000">
                    <a:solidFill>
                      <a:schemeClr val="lt2"/>
                    </a:solidFill>
                    <a:latin typeface="Bree Serif"/>
                    <a:ea typeface="Bree Serif"/>
                    <a:cs typeface="Bree Serif"/>
                    <a:sym typeface="Bree Serif"/>
                  </a:rPr>
                  <a:t>¿Que es un filtro con Kernel?</a:t>
                </a:r>
                <a:endParaRPr sz="2000">
                  <a:solidFill>
                    <a:schemeClr val="lt2"/>
                  </a:solidFill>
                  <a:latin typeface="Bree Serif"/>
                  <a:ea typeface="Bree Serif"/>
                  <a:cs typeface="Bree Serif"/>
                  <a:sym typeface="Bree Serif"/>
                </a:endParaRPr>
              </a:p>
            </p:txBody>
          </p:sp>
          <p:sp>
            <p:nvSpPr>
              <p:cNvPr id="187" name="Google Shape;187;g35994db1a2b_2_5"/>
              <p:cNvSpPr/>
              <p:nvPr/>
            </p:nvSpPr>
            <p:spPr>
              <a:xfrm>
                <a:off x="3928475" y="1415671"/>
                <a:ext cx="2014500" cy="4713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88" name="Google Shape;188;g35994db1a2b_2_5"/>
            <p:cNvSpPr txBox="1"/>
            <p:nvPr/>
          </p:nvSpPr>
          <p:spPr>
            <a:xfrm>
              <a:off x="5980213" y="1449875"/>
              <a:ext cx="6372300" cy="10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900">
                  <a:solidFill>
                    <a:schemeClr val="lt2"/>
                  </a:solidFill>
                  <a:latin typeface="Bree Serif"/>
                  <a:ea typeface="Bree Serif"/>
                  <a:cs typeface="Bree Serif"/>
                  <a:sym typeface="Bree Serif"/>
                </a:rPr>
                <a:t>Técnica</a:t>
              </a:r>
              <a:r>
                <a:rPr lang="es-AR" sz="1900">
                  <a:solidFill>
                    <a:schemeClr val="lt2"/>
                  </a:solidFill>
                  <a:latin typeface="Bree Serif"/>
                  <a:ea typeface="Bree Serif"/>
                  <a:cs typeface="Bree Serif"/>
                  <a:sym typeface="Bree Serif"/>
                </a:rPr>
                <a:t> que permite modificar una imagen aplicando </a:t>
              </a:r>
              <a:r>
                <a:rPr lang="es-AR" sz="1900">
                  <a:solidFill>
                    <a:schemeClr val="lt2"/>
                  </a:solidFill>
                  <a:latin typeface="Bree Serif"/>
                  <a:ea typeface="Bree Serif"/>
                  <a:cs typeface="Bree Serif"/>
                  <a:sym typeface="Bree Serif"/>
                </a:rPr>
                <a:t>operaciones</a:t>
              </a:r>
              <a:r>
                <a:rPr lang="es-AR" sz="1900">
                  <a:solidFill>
                    <a:schemeClr val="lt2"/>
                  </a:solidFill>
                  <a:latin typeface="Bree Serif"/>
                  <a:ea typeface="Bree Serif"/>
                  <a:cs typeface="Bree Serif"/>
                  <a:sym typeface="Bree Serif"/>
                </a:rPr>
                <a:t> </a:t>
              </a:r>
              <a:r>
                <a:rPr lang="es-AR" sz="1900">
                  <a:solidFill>
                    <a:schemeClr val="lt2"/>
                  </a:solidFill>
                  <a:latin typeface="Bree Serif"/>
                  <a:ea typeface="Bree Serif"/>
                  <a:cs typeface="Bree Serif"/>
                  <a:sym typeface="Bree Serif"/>
                </a:rPr>
                <a:t>matemáticas</a:t>
              </a:r>
              <a:r>
                <a:rPr lang="es-AR" sz="1900">
                  <a:solidFill>
                    <a:schemeClr val="lt2"/>
                  </a:solidFill>
                  <a:latin typeface="Bree Serif"/>
                  <a:ea typeface="Bree Serif"/>
                  <a:cs typeface="Bree Serif"/>
                  <a:sym typeface="Bree Serif"/>
                </a:rPr>
                <a:t> sobre los </a:t>
              </a:r>
              <a:r>
                <a:rPr lang="es-AR" sz="1900">
                  <a:solidFill>
                    <a:schemeClr val="lt2"/>
                  </a:solidFill>
                  <a:latin typeface="Bree Serif"/>
                  <a:ea typeface="Bree Serif"/>
                  <a:cs typeface="Bree Serif"/>
                  <a:sym typeface="Bree Serif"/>
                </a:rPr>
                <a:t>píxeles</a:t>
              </a:r>
              <a:r>
                <a:rPr lang="es-AR" sz="1900">
                  <a:solidFill>
                    <a:schemeClr val="lt2"/>
                  </a:solidFill>
                  <a:latin typeface="Bree Serif"/>
                  <a:ea typeface="Bree Serif"/>
                  <a:cs typeface="Bree Serif"/>
                  <a:sym typeface="Bree Serif"/>
                </a:rPr>
                <a:t> y sus vecinos</a:t>
              </a:r>
              <a:endParaRPr sz="19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  <p:grpSp>
        <p:nvGrpSpPr>
          <p:cNvPr id="189" name="Google Shape;189;g35994db1a2b_2_5"/>
          <p:cNvGrpSpPr/>
          <p:nvPr/>
        </p:nvGrpSpPr>
        <p:grpSpPr>
          <a:xfrm>
            <a:off x="160488" y="5126150"/>
            <a:ext cx="11087075" cy="1066500"/>
            <a:chOff x="320975" y="2254300"/>
            <a:chExt cx="11087075" cy="1066500"/>
          </a:xfrm>
        </p:grpSpPr>
        <p:grpSp>
          <p:nvGrpSpPr>
            <p:cNvPr id="190" name="Google Shape;190;g35994db1a2b_2_5"/>
            <p:cNvGrpSpPr/>
            <p:nvPr/>
          </p:nvGrpSpPr>
          <p:grpSpPr>
            <a:xfrm>
              <a:off x="320975" y="2406750"/>
              <a:ext cx="4410700" cy="548700"/>
              <a:chOff x="452650" y="2626775"/>
              <a:chExt cx="4410700" cy="548700"/>
            </a:xfrm>
          </p:grpSpPr>
          <p:sp>
            <p:nvSpPr>
              <p:cNvPr id="191" name="Google Shape;191;g35994db1a2b_2_5"/>
              <p:cNvSpPr txBox="1"/>
              <p:nvPr/>
            </p:nvSpPr>
            <p:spPr>
              <a:xfrm>
                <a:off x="452650" y="2626775"/>
                <a:ext cx="22911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AR" sz="2000">
                    <a:solidFill>
                      <a:schemeClr val="lt2"/>
                    </a:solidFill>
                    <a:latin typeface="Bree Serif"/>
                    <a:ea typeface="Bree Serif"/>
                    <a:cs typeface="Bree Serif"/>
                    <a:sym typeface="Bree Serif"/>
                  </a:rPr>
                  <a:t>¿Que es un Kernel?</a:t>
                </a:r>
                <a:endParaRPr sz="2000">
                  <a:solidFill>
                    <a:schemeClr val="lt2"/>
                  </a:solidFill>
                  <a:latin typeface="Bree Serif"/>
                  <a:ea typeface="Bree Serif"/>
                  <a:cs typeface="Bree Serif"/>
                  <a:sym typeface="Bree Serif"/>
                </a:endParaRPr>
              </a:p>
            </p:txBody>
          </p:sp>
          <p:sp>
            <p:nvSpPr>
              <p:cNvPr id="192" name="Google Shape;192;g35994db1a2b_2_5"/>
              <p:cNvSpPr/>
              <p:nvPr/>
            </p:nvSpPr>
            <p:spPr>
              <a:xfrm>
                <a:off x="2848850" y="2665471"/>
                <a:ext cx="2014500" cy="4713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ustria"/>
                  <a:ea typeface="Lustria"/>
                  <a:cs typeface="Lustria"/>
                  <a:sym typeface="Lustria"/>
                </a:endParaRPr>
              </a:p>
            </p:txBody>
          </p:sp>
        </p:grpSp>
        <p:sp>
          <p:nvSpPr>
            <p:cNvPr id="193" name="Google Shape;193;g35994db1a2b_2_5"/>
            <p:cNvSpPr txBox="1"/>
            <p:nvPr/>
          </p:nvSpPr>
          <p:spPr>
            <a:xfrm>
              <a:off x="4940650" y="2254300"/>
              <a:ext cx="6467400" cy="10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900">
                  <a:solidFill>
                    <a:schemeClr val="lt2"/>
                  </a:solidFill>
                  <a:latin typeface="Bree Serif"/>
                  <a:ea typeface="Bree Serif"/>
                  <a:cs typeface="Bree Serif"/>
                  <a:sym typeface="Bree Serif"/>
                </a:rPr>
                <a:t>Pequeña matriz de valores que se superpone sobre cada píxel de la imagen para realizar la convolución</a:t>
              </a:r>
              <a:endParaRPr sz="19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</p:grpSp>
      <p:pic>
        <p:nvPicPr>
          <p:cNvPr id="194" name="Google Shape;194;g35994db1a2b_2_5" title="1_HgvzrX2KsfcOQq-gfHx9DA.gif"/>
          <p:cNvPicPr preferRelativeResize="0"/>
          <p:nvPr/>
        </p:nvPicPr>
        <p:blipFill rotWithShape="1">
          <a:blip r:embed="rId3">
            <a:alphaModFix/>
          </a:blip>
          <a:srcRect b="17954" l="0" r="0" t="18802"/>
          <a:stretch/>
        </p:blipFill>
        <p:spPr>
          <a:xfrm>
            <a:off x="3480175" y="1913626"/>
            <a:ext cx="4848951" cy="3072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994db1a2b_2_68"/>
          <p:cNvSpPr txBox="1"/>
          <p:nvPr>
            <p:ph type="title"/>
          </p:nvPr>
        </p:nvSpPr>
        <p:spPr>
          <a:xfrm>
            <a:off x="3397500" y="183975"/>
            <a:ext cx="5397000" cy="97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Tipos de Kernel</a:t>
            </a:r>
            <a:endParaRPr b="1"/>
          </a:p>
        </p:txBody>
      </p:sp>
      <p:sp>
        <p:nvSpPr>
          <p:cNvPr id="200" name="Google Shape;200;g35994db1a2b_2_68"/>
          <p:cNvSpPr txBox="1"/>
          <p:nvPr/>
        </p:nvSpPr>
        <p:spPr>
          <a:xfrm>
            <a:off x="2834800" y="1721700"/>
            <a:ext cx="30312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Suavizado/desenfoque</a:t>
            </a:r>
            <a:endParaRPr sz="1300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Promedia los valores de píxeles cercanos para suavizar las transiciones de color</a:t>
            </a:r>
            <a:endParaRPr sz="1300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01" name="Google Shape;201;g35994db1a2b_2_68"/>
          <p:cNvSpPr txBox="1"/>
          <p:nvPr/>
        </p:nvSpPr>
        <p:spPr>
          <a:xfrm>
            <a:off x="8032450" y="1815900"/>
            <a:ext cx="27510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Efecto de relieve en la imagen.</a:t>
            </a:r>
            <a:endParaRPr sz="1300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Crea sombras en las áreas donde hay transiciones de intensidad</a:t>
            </a:r>
            <a:endParaRPr sz="1300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02" name="Google Shape;202;g35994db1a2b_2_68"/>
          <p:cNvSpPr txBox="1"/>
          <p:nvPr/>
        </p:nvSpPr>
        <p:spPr>
          <a:xfrm>
            <a:off x="2294688" y="4843763"/>
            <a:ext cx="135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Horizontal </a:t>
            </a:r>
            <a:endParaRPr sz="1800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03" name="Google Shape;203;g35994db1a2b_2_68"/>
          <p:cNvSpPr txBox="1"/>
          <p:nvPr/>
        </p:nvSpPr>
        <p:spPr>
          <a:xfrm>
            <a:off x="443000" y="3632775"/>
            <a:ext cx="3236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>
                <a:solidFill>
                  <a:srgbClr val="DADADA"/>
                </a:solidFill>
                <a:latin typeface="Bree Serif"/>
                <a:ea typeface="Bree Serif"/>
                <a:cs typeface="Bree Serif"/>
                <a:sym typeface="Bree Serif"/>
              </a:rPr>
              <a:t>Utilizado para la detección de bordes, tanto verticales como horizontales</a:t>
            </a:r>
            <a:endParaRPr sz="1300">
              <a:solidFill>
                <a:srgbClr val="DADAD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04" name="Google Shape;204;g35994db1a2b_2_68"/>
          <p:cNvSpPr txBox="1"/>
          <p:nvPr/>
        </p:nvSpPr>
        <p:spPr>
          <a:xfrm>
            <a:off x="403063" y="4843775"/>
            <a:ext cx="141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Vertical</a:t>
            </a:r>
            <a:endParaRPr sz="1800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05" name="Google Shape;205;g35994db1a2b_2_68"/>
          <p:cNvSpPr txBox="1"/>
          <p:nvPr/>
        </p:nvSpPr>
        <p:spPr>
          <a:xfrm>
            <a:off x="1381550" y="3255813"/>
            <a:ext cx="1359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Prewitt </a:t>
            </a:r>
            <a:endParaRPr sz="2400"/>
          </a:p>
        </p:txBody>
      </p:sp>
      <p:sp>
        <p:nvSpPr>
          <p:cNvPr id="206" name="Google Shape;206;g35994db1a2b_2_68"/>
          <p:cNvSpPr txBox="1"/>
          <p:nvPr/>
        </p:nvSpPr>
        <p:spPr>
          <a:xfrm>
            <a:off x="6537813" y="1332063"/>
            <a:ext cx="1476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Emboss </a:t>
            </a:r>
            <a:endParaRPr sz="2400"/>
          </a:p>
        </p:txBody>
      </p:sp>
      <p:sp>
        <p:nvSpPr>
          <p:cNvPr id="207" name="Google Shape;207;g35994db1a2b_2_68"/>
          <p:cNvSpPr txBox="1"/>
          <p:nvPr/>
        </p:nvSpPr>
        <p:spPr>
          <a:xfrm>
            <a:off x="10429313" y="4834050"/>
            <a:ext cx="135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Horizontal </a:t>
            </a:r>
            <a:endParaRPr sz="1800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grpSp>
        <p:nvGrpSpPr>
          <p:cNvPr id="208" name="Google Shape;208;g35994db1a2b_2_68"/>
          <p:cNvGrpSpPr/>
          <p:nvPr/>
        </p:nvGrpSpPr>
        <p:grpSpPr>
          <a:xfrm>
            <a:off x="8543700" y="3255813"/>
            <a:ext cx="3236700" cy="904363"/>
            <a:chOff x="8483975" y="3044013"/>
            <a:chExt cx="3236700" cy="904363"/>
          </a:xfrm>
        </p:grpSpPr>
        <p:sp>
          <p:nvSpPr>
            <p:cNvPr id="209" name="Google Shape;209;g35994db1a2b_2_68"/>
            <p:cNvSpPr txBox="1"/>
            <p:nvPr/>
          </p:nvSpPr>
          <p:spPr>
            <a:xfrm>
              <a:off x="8483975" y="3420975"/>
              <a:ext cx="3236700" cy="5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1300">
                  <a:solidFill>
                    <a:srgbClr val="DADADA"/>
                  </a:solidFill>
                  <a:latin typeface="Bree Serif"/>
                  <a:ea typeface="Bree Serif"/>
                  <a:cs typeface="Bree Serif"/>
                  <a:sym typeface="Bree Serif"/>
                </a:rPr>
                <a:t>Utilizado para la detección de bordes, tanto verticales como horizontales</a:t>
              </a:r>
              <a:endParaRPr sz="1300">
                <a:solidFill>
                  <a:srgbClr val="DADADA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endParaRPr>
            </a:p>
          </p:txBody>
        </p:sp>
        <p:sp>
          <p:nvSpPr>
            <p:cNvPr id="210" name="Google Shape;210;g35994db1a2b_2_68"/>
            <p:cNvSpPr txBox="1"/>
            <p:nvPr/>
          </p:nvSpPr>
          <p:spPr>
            <a:xfrm>
              <a:off x="9422525" y="3044013"/>
              <a:ext cx="13596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AR" sz="2400">
                  <a:solidFill>
                    <a:schemeClr val="lt2"/>
                  </a:solidFill>
                  <a:latin typeface="Bree Serif"/>
                  <a:ea typeface="Bree Serif"/>
                  <a:cs typeface="Bree Serif"/>
                  <a:sym typeface="Bree Serif"/>
                </a:rPr>
                <a:t>Sobel</a:t>
              </a:r>
              <a:endParaRPr sz="2400"/>
            </a:p>
          </p:txBody>
        </p:sp>
      </p:grpSp>
      <p:sp>
        <p:nvSpPr>
          <p:cNvPr id="211" name="Google Shape;211;g35994db1a2b_2_68"/>
          <p:cNvSpPr txBox="1"/>
          <p:nvPr/>
        </p:nvSpPr>
        <p:spPr>
          <a:xfrm>
            <a:off x="1369113" y="1302775"/>
            <a:ext cx="141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Blur</a:t>
            </a:r>
            <a:endParaRPr sz="2400"/>
          </a:p>
        </p:txBody>
      </p:sp>
      <p:sp>
        <p:nvSpPr>
          <p:cNvPr id="212" name="Google Shape;212;g35994db1a2b_2_68"/>
          <p:cNvSpPr txBox="1"/>
          <p:nvPr/>
        </p:nvSpPr>
        <p:spPr>
          <a:xfrm>
            <a:off x="8480200" y="4852863"/>
            <a:ext cx="141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Vertical</a:t>
            </a:r>
            <a:endParaRPr sz="1800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13" name="Google Shape;213;g35994db1a2b_2_68"/>
          <p:cNvSpPr txBox="1"/>
          <p:nvPr/>
        </p:nvSpPr>
        <p:spPr>
          <a:xfrm>
            <a:off x="4430713" y="3632475"/>
            <a:ext cx="32874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3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Se utiliza para detectar bordes generales, resalta los contornos y los detalles finos.</a:t>
            </a:r>
            <a:endParaRPr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grpSp>
        <p:nvGrpSpPr>
          <p:cNvPr id="214" name="Google Shape;214;g35994db1a2b_2_68"/>
          <p:cNvGrpSpPr/>
          <p:nvPr/>
        </p:nvGrpSpPr>
        <p:grpSpPr>
          <a:xfrm>
            <a:off x="1112263" y="4160175"/>
            <a:ext cx="1877688" cy="778450"/>
            <a:chOff x="1449113" y="4159875"/>
            <a:chExt cx="1877688" cy="778450"/>
          </a:xfrm>
        </p:grpSpPr>
        <p:cxnSp>
          <p:nvCxnSpPr>
            <p:cNvPr id="215" name="Google Shape;215;g35994db1a2b_2_68"/>
            <p:cNvCxnSpPr/>
            <p:nvPr/>
          </p:nvCxnSpPr>
          <p:spPr>
            <a:xfrm>
              <a:off x="2398200" y="4159875"/>
              <a:ext cx="0" cy="223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6" name="Google Shape;216;g35994db1a2b_2_68"/>
            <p:cNvCxnSpPr/>
            <p:nvPr/>
          </p:nvCxnSpPr>
          <p:spPr>
            <a:xfrm>
              <a:off x="1453900" y="4393450"/>
              <a:ext cx="1872900" cy="60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g35994db1a2b_2_68"/>
            <p:cNvCxnSpPr/>
            <p:nvPr/>
          </p:nvCxnSpPr>
          <p:spPr>
            <a:xfrm>
              <a:off x="1449113" y="4374450"/>
              <a:ext cx="0" cy="5574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8" name="Google Shape;218;g35994db1a2b_2_68"/>
            <p:cNvCxnSpPr/>
            <p:nvPr/>
          </p:nvCxnSpPr>
          <p:spPr>
            <a:xfrm>
              <a:off x="3308838" y="4380925"/>
              <a:ext cx="0" cy="5574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219" name="Google Shape;219;g35994db1a2b_2_68"/>
          <p:cNvGrpSpPr/>
          <p:nvPr/>
        </p:nvGrpSpPr>
        <p:grpSpPr>
          <a:xfrm>
            <a:off x="9223200" y="4201825"/>
            <a:ext cx="1877688" cy="778450"/>
            <a:chOff x="1449113" y="4159875"/>
            <a:chExt cx="1877688" cy="778450"/>
          </a:xfrm>
        </p:grpSpPr>
        <p:cxnSp>
          <p:nvCxnSpPr>
            <p:cNvPr id="220" name="Google Shape;220;g35994db1a2b_2_68"/>
            <p:cNvCxnSpPr/>
            <p:nvPr/>
          </p:nvCxnSpPr>
          <p:spPr>
            <a:xfrm>
              <a:off x="2398200" y="4159875"/>
              <a:ext cx="0" cy="223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g35994db1a2b_2_68"/>
            <p:cNvCxnSpPr/>
            <p:nvPr/>
          </p:nvCxnSpPr>
          <p:spPr>
            <a:xfrm>
              <a:off x="1453900" y="4393450"/>
              <a:ext cx="1872900" cy="60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2" name="Google Shape;222;g35994db1a2b_2_68"/>
            <p:cNvCxnSpPr/>
            <p:nvPr/>
          </p:nvCxnSpPr>
          <p:spPr>
            <a:xfrm>
              <a:off x="1449113" y="4374450"/>
              <a:ext cx="0" cy="5574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3" name="Google Shape;223;g35994db1a2b_2_68"/>
            <p:cNvCxnSpPr/>
            <p:nvPr/>
          </p:nvCxnSpPr>
          <p:spPr>
            <a:xfrm>
              <a:off x="3308838" y="4380925"/>
              <a:ext cx="0" cy="5574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224" name="Google Shape;224;g35994db1a2b_2_68"/>
          <p:cNvGraphicFramePr/>
          <p:nvPr/>
        </p:nvGraphicFramePr>
        <p:xfrm>
          <a:off x="471100" y="528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{2A99E858-C86A-46AB-90B8-AD4427295A65}</a:tableStyleId>
              </a:tblPr>
              <a:tblGrid>
                <a:gridCol w="427450"/>
                <a:gridCol w="427450"/>
                <a:gridCol w="427450"/>
              </a:tblGrid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5" name="Google Shape;225;g35994db1a2b_2_68"/>
          <p:cNvGraphicFramePr/>
          <p:nvPr/>
        </p:nvGraphicFramePr>
        <p:xfrm>
          <a:off x="6634800" y="1769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{2A99E858-C86A-46AB-90B8-AD4427295A65}</a:tableStyleId>
              </a:tblPr>
              <a:tblGrid>
                <a:gridCol w="427450"/>
                <a:gridCol w="427450"/>
                <a:gridCol w="427450"/>
              </a:tblGrid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-2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g35994db1a2b_2_68"/>
          <p:cNvGraphicFramePr/>
          <p:nvPr/>
        </p:nvGraphicFramePr>
        <p:xfrm>
          <a:off x="1437150" y="1769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{2A99E858-C86A-46AB-90B8-AD4427295A65}</a:tableStyleId>
              </a:tblPr>
              <a:tblGrid>
                <a:gridCol w="427450"/>
                <a:gridCol w="427450"/>
                <a:gridCol w="427450"/>
              </a:tblGrid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1/9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1/9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1/9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1/9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1/9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1/9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1/9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1/9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1/9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27" name="Google Shape;227;g35994db1a2b_2_68"/>
          <p:cNvGrpSpPr/>
          <p:nvPr/>
        </p:nvGrpSpPr>
        <p:grpSpPr>
          <a:xfrm>
            <a:off x="5135563" y="4211250"/>
            <a:ext cx="1877688" cy="778450"/>
            <a:chOff x="1449113" y="4159875"/>
            <a:chExt cx="1877688" cy="778450"/>
          </a:xfrm>
        </p:grpSpPr>
        <p:cxnSp>
          <p:nvCxnSpPr>
            <p:cNvPr id="228" name="Google Shape;228;g35994db1a2b_2_68"/>
            <p:cNvCxnSpPr/>
            <p:nvPr/>
          </p:nvCxnSpPr>
          <p:spPr>
            <a:xfrm>
              <a:off x="2398200" y="4159875"/>
              <a:ext cx="0" cy="2238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g35994db1a2b_2_68"/>
            <p:cNvCxnSpPr/>
            <p:nvPr/>
          </p:nvCxnSpPr>
          <p:spPr>
            <a:xfrm>
              <a:off x="1453900" y="4393450"/>
              <a:ext cx="1872900" cy="60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g35994db1a2b_2_68"/>
            <p:cNvCxnSpPr/>
            <p:nvPr/>
          </p:nvCxnSpPr>
          <p:spPr>
            <a:xfrm>
              <a:off x="1449113" y="4374450"/>
              <a:ext cx="0" cy="5574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1" name="Google Shape;231;g35994db1a2b_2_68"/>
            <p:cNvCxnSpPr/>
            <p:nvPr/>
          </p:nvCxnSpPr>
          <p:spPr>
            <a:xfrm>
              <a:off x="3308838" y="4380925"/>
              <a:ext cx="0" cy="557400"/>
            </a:xfrm>
            <a:prstGeom prst="straightConnector1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aphicFrame>
        <p:nvGraphicFramePr>
          <p:cNvPr id="232" name="Google Shape;232;g35994db1a2b_2_68"/>
          <p:cNvGraphicFramePr/>
          <p:nvPr/>
        </p:nvGraphicFramePr>
        <p:xfrm>
          <a:off x="2333325" y="5288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{2A99E858-C86A-46AB-90B8-AD4427295A65}</a:tableStyleId>
              </a:tblPr>
              <a:tblGrid>
                <a:gridCol w="427450"/>
                <a:gridCol w="427450"/>
                <a:gridCol w="427450"/>
              </a:tblGrid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3" name="Google Shape;233;g35994db1a2b_2_68"/>
          <p:cNvSpPr txBox="1"/>
          <p:nvPr/>
        </p:nvSpPr>
        <p:spPr>
          <a:xfrm>
            <a:off x="4472413" y="4852875"/>
            <a:ext cx="141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Negativo</a:t>
            </a:r>
            <a:endParaRPr sz="1800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34" name="Google Shape;234;g35994db1a2b_2_68"/>
          <p:cNvSpPr txBox="1"/>
          <p:nvPr/>
        </p:nvSpPr>
        <p:spPr>
          <a:xfrm>
            <a:off x="6310775" y="4852875"/>
            <a:ext cx="1418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Positivo</a:t>
            </a:r>
            <a:endParaRPr sz="1800"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35" name="Google Shape;235;g35994db1a2b_2_68"/>
          <p:cNvSpPr txBox="1"/>
          <p:nvPr/>
        </p:nvSpPr>
        <p:spPr>
          <a:xfrm>
            <a:off x="5170203" y="3255813"/>
            <a:ext cx="180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Laplaciano</a:t>
            </a:r>
            <a:endParaRPr sz="2400"/>
          </a:p>
        </p:txBody>
      </p:sp>
      <p:graphicFrame>
        <p:nvGraphicFramePr>
          <p:cNvPr id="236" name="Google Shape;236;g35994db1a2b_2_68"/>
          <p:cNvGraphicFramePr/>
          <p:nvPr/>
        </p:nvGraphicFramePr>
        <p:xfrm>
          <a:off x="8548213" y="5288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{2A99E858-C86A-46AB-90B8-AD4427295A65}</a:tableStyleId>
              </a:tblPr>
              <a:tblGrid>
                <a:gridCol w="427450"/>
                <a:gridCol w="427450"/>
                <a:gridCol w="427450"/>
              </a:tblGrid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-2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7" name="Google Shape;237;g35994db1a2b_2_68"/>
          <p:cNvGraphicFramePr/>
          <p:nvPr/>
        </p:nvGraphicFramePr>
        <p:xfrm>
          <a:off x="10467950" y="5288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{2A99E858-C86A-46AB-90B8-AD4427295A65}</a:tableStyleId>
              </a:tblPr>
              <a:tblGrid>
                <a:gridCol w="427450"/>
                <a:gridCol w="427450"/>
                <a:gridCol w="427450"/>
              </a:tblGrid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-2</a:t>
                      </a:r>
                      <a:endParaRPr/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</a:t>
                      </a: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8" name="Google Shape;238;g35994db1a2b_2_68"/>
          <p:cNvGraphicFramePr/>
          <p:nvPr/>
        </p:nvGraphicFramePr>
        <p:xfrm>
          <a:off x="4516825" y="5288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{2A99E858-C86A-46AB-90B8-AD4427295A65}</a:tableStyleId>
              </a:tblPr>
              <a:tblGrid>
                <a:gridCol w="427450"/>
                <a:gridCol w="427450"/>
                <a:gridCol w="427450"/>
              </a:tblGrid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9" name="Google Shape;239;g35994db1a2b_2_68"/>
          <p:cNvGraphicFramePr/>
          <p:nvPr/>
        </p:nvGraphicFramePr>
        <p:xfrm>
          <a:off x="6378800" y="5288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{2A99E858-C86A-46AB-90B8-AD4427295A65}</a:tableStyleId>
              </a:tblPr>
              <a:tblGrid>
                <a:gridCol w="427450"/>
                <a:gridCol w="427450"/>
                <a:gridCol w="427450"/>
              </a:tblGrid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-4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5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AR" sz="13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="1" sz="13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19050" marB="19050" marR="28575" marL="28575" anchor="ctr">
                    <a:lnL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9b025ec51_0_6"/>
          <p:cNvSpPr txBox="1"/>
          <p:nvPr>
            <p:ph type="ctrTitle"/>
          </p:nvPr>
        </p:nvSpPr>
        <p:spPr>
          <a:xfrm>
            <a:off x="1861500" y="206225"/>
            <a:ext cx="8469000" cy="953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AR"/>
              <a:t>Convolución</a:t>
            </a:r>
            <a:endParaRPr b="1"/>
          </a:p>
        </p:txBody>
      </p:sp>
      <p:pic>
        <p:nvPicPr>
          <p:cNvPr id="245" name="Google Shape;245;g359b025ec5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7775" y="989263"/>
            <a:ext cx="7848600" cy="50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359b025ec51_0_6"/>
          <p:cNvSpPr txBox="1"/>
          <p:nvPr/>
        </p:nvSpPr>
        <p:spPr>
          <a:xfrm>
            <a:off x="3601300" y="49858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Imagen Original</a:t>
            </a:r>
            <a:endParaRPr b="1"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7" name="Google Shape;247;g359b025ec51_0_6"/>
          <p:cNvSpPr txBox="1"/>
          <p:nvPr/>
        </p:nvSpPr>
        <p:spPr>
          <a:xfrm>
            <a:off x="8083600" y="5581175"/>
            <a:ext cx="29790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Imagen Resultante</a:t>
            </a:r>
            <a:endParaRPr b="1"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8" name="Google Shape;248;g359b025ec51_0_6"/>
          <p:cNvSpPr txBox="1"/>
          <p:nvPr/>
        </p:nvSpPr>
        <p:spPr>
          <a:xfrm>
            <a:off x="6682400" y="4168475"/>
            <a:ext cx="1150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 sz="20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Kernel</a:t>
            </a:r>
            <a:endParaRPr b="1"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9" name="Google Shape;249;g359b025ec51_0_6"/>
          <p:cNvSpPr txBox="1"/>
          <p:nvPr/>
        </p:nvSpPr>
        <p:spPr>
          <a:xfrm>
            <a:off x="239675" y="1745463"/>
            <a:ext cx="3548100" cy="35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ustria"/>
              <a:buAutoNum type="arabicPeriod"/>
            </a:pPr>
            <a:r>
              <a:rPr lang="es-AR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Tomamos una parte de la imagen original como matriz del mismo tamaño que el Kernel, en el que el valor central es el </a:t>
            </a:r>
            <a:r>
              <a:rPr lang="es-AR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píxel</a:t>
            </a:r>
            <a:r>
              <a:rPr lang="es-AR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a modificar.</a:t>
            </a:r>
            <a:endParaRPr sz="15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ustria"/>
              <a:buAutoNum type="arabicPeriod"/>
            </a:pPr>
            <a:r>
              <a:rPr lang="es-AR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Sumamos la </a:t>
            </a:r>
            <a:r>
              <a:rPr lang="es-AR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multiplicación</a:t>
            </a:r>
            <a:r>
              <a:rPr lang="es-AR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de cada uno de los valores de esa matriz por los valores de la matriz kernel.</a:t>
            </a:r>
            <a:endParaRPr sz="15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ustria"/>
              <a:buAutoNum type="arabicPeriod"/>
            </a:pPr>
            <a:r>
              <a:rPr lang="es-AR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Como resultado tenemos el valor para la nueva imagen.</a:t>
            </a:r>
            <a:endParaRPr sz="15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ustria"/>
              <a:buAutoNum type="arabicPeriod"/>
            </a:pPr>
            <a:r>
              <a:rPr lang="es-AR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Repetimos el proceso por cada </a:t>
            </a:r>
            <a:r>
              <a:rPr lang="es-AR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píxel</a:t>
            </a:r>
            <a:r>
              <a:rPr lang="es-AR" sz="1500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rPr>
              <a:t> de la imagen exceptuando los bordes.</a:t>
            </a:r>
            <a:endParaRPr sz="15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  <p:transition spd="med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994db1a2b_2_29"/>
          <p:cNvSpPr/>
          <p:nvPr/>
        </p:nvSpPr>
        <p:spPr>
          <a:xfrm>
            <a:off x="837150" y="582000"/>
            <a:ext cx="10332000" cy="610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55" name="Google Shape;255;g35994db1a2b_2_29"/>
          <p:cNvSpPr txBox="1"/>
          <p:nvPr>
            <p:ph type="title"/>
          </p:nvPr>
        </p:nvSpPr>
        <p:spPr>
          <a:xfrm>
            <a:off x="3502650" y="-74075"/>
            <a:ext cx="5186700" cy="78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Algoritmo implementado</a:t>
            </a:r>
            <a:endParaRPr b="1"/>
          </a:p>
        </p:txBody>
      </p:sp>
      <p:sp>
        <p:nvSpPr>
          <p:cNvPr id="256" name="Google Shape;256;g35994db1a2b_2_29"/>
          <p:cNvSpPr/>
          <p:nvPr/>
        </p:nvSpPr>
        <p:spPr>
          <a:xfrm>
            <a:off x="1832500" y="946763"/>
            <a:ext cx="3477600" cy="123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6C1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57" name="Google Shape;257;g35994db1a2b_2_29"/>
          <p:cNvSpPr/>
          <p:nvPr/>
        </p:nvSpPr>
        <p:spPr>
          <a:xfrm>
            <a:off x="5408975" y="1434488"/>
            <a:ext cx="2037600" cy="341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8" name="Google Shape;258;g35994db1a2b_2_29"/>
          <p:cNvSpPr txBox="1"/>
          <p:nvPr/>
        </p:nvSpPr>
        <p:spPr>
          <a:xfrm>
            <a:off x="7545450" y="1403450"/>
            <a:ext cx="2037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Definición de variables</a:t>
            </a:r>
            <a:endParaRPr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59" name="Google Shape;259;g35994db1a2b_2_29"/>
          <p:cNvSpPr/>
          <p:nvPr/>
        </p:nvSpPr>
        <p:spPr>
          <a:xfrm>
            <a:off x="1906025" y="2274450"/>
            <a:ext cx="3706800" cy="6183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0" name="Google Shape;260;g35994db1a2b_2_29"/>
          <p:cNvSpPr/>
          <p:nvPr/>
        </p:nvSpPr>
        <p:spPr>
          <a:xfrm>
            <a:off x="5714175" y="2372613"/>
            <a:ext cx="2037600" cy="341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1" name="Google Shape;261;g35994db1a2b_2_29"/>
          <p:cNvSpPr/>
          <p:nvPr/>
        </p:nvSpPr>
        <p:spPr>
          <a:xfrm>
            <a:off x="2691850" y="2940300"/>
            <a:ext cx="4903200" cy="143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2" name="Google Shape;262;g35994db1a2b_2_29"/>
          <p:cNvSpPr txBox="1"/>
          <p:nvPr/>
        </p:nvSpPr>
        <p:spPr>
          <a:xfrm>
            <a:off x="7853125" y="2259083"/>
            <a:ext cx="2037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Recorrido de la imagen y seteo de suma en cero</a:t>
            </a:r>
            <a:endParaRPr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63" name="Google Shape;263;g35994db1a2b_2_29"/>
          <p:cNvSpPr/>
          <p:nvPr/>
        </p:nvSpPr>
        <p:spPr>
          <a:xfrm>
            <a:off x="7751775" y="3464700"/>
            <a:ext cx="1272300" cy="341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4" name="Google Shape;264;g35994db1a2b_2_29"/>
          <p:cNvSpPr txBox="1"/>
          <p:nvPr/>
        </p:nvSpPr>
        <p:spPr>
          <a:xfrm>
            <a:off x="9088550" y="3414575"/>
            <a:ext cx="2037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Aplicamos convolución</a:t>
            </a:r>
            <a:endParaRPr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65" name="Google Shape;265;g35994db1a2b_2_29"/>
          <p:cNvSpPr/>
          <p:nvPr/>
        </p:nvSpPr>
        <p:spPr>
          <a:xfrm>
            <a:off x="2762675" y="5291525"/>
            <a:ext cx="3706800" cy="47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6" name="Google Shape;266;g35994db1a2b_2_29"/>
          <p:cNvSpPr/>
          <p:nvPr/>
        </p:nvSpPr>
        <p:spPr>
          <a:xfrm>
            <a:off x="6657975" y="5358875"/>
            <a:ext cx="1854900" cy="341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7" name="Google Shape;267;g35994db1a2b_2_29"/>
          <p:cNvSpPr txBox="1"/>
          <p:nvPr/>
        </p:nvSpPr>
        <p:spPr>
          <a:xfrm>
            <a:off x="8701375" y="5251325"/>
            <a:ext cx="2205300" cy="5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Verificamos y corregimos overflow</a:t>
            </a:r>
            <a:endParaRPr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68" name="Google Shape;268;g35994db1a2b_2_29"/>
          <p:cNvSpPr/>
          <p:nvPr/>
        </p:nvSpPr>
        <p:spPr>
          <a:xfrm>
            <a:off x="2707550" y="4474226"/>
            <a:ext cx="2180400" cy="71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9" name="Google Shape;269;g35994db1a2b_2_29"/>
          <p:cNvSpPr/>
          <p:nvPr/>
        </p:nvSpPr>
        <p:spPr>
          <a:xfrm>
            <a:off x="5010650" y="4599675"/>
            <a:ext cx="1749900" cy="341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0" name="Google Shape;270;g35994db1a2b_2_29"/>
          <p:cNvSpPr txBox="1"/>
          <p:nvPr/>
        </p:nvSpPr>
        <p:spPr>
          <a:xfrm>
            <a:off x="6883250" y="4556778"/>
            <a:ext cx="22053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Verificación de Blur</a:t>
            </a:r>
            <a:endParaRPr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71" name="Google Shape;271;g35994db1a2b_2_29"/>
          <p:cNvSpPr txBox="1"/>
          <p:nvPr/>
        </p:nvSpPr>
        <p:spPr>
          <a:xfrm>
            <a:off x="979400" y="582000"/>
            <a:ext cx="5394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public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static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1290C3"/>
                </a:solidFill>
                <a:latin typeface="Bree Serif"/>
                <a:ea typeface="Bree Serif"/>
                <a:cs typeface="Bree Serif"/>
                <a:sym typeface="Bree Serif"/>
              </a:rPr>
              <a:t>PGMImage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1EB540"/>
                </a:solidFill>
                <a:latin typeface="Bree Serif"/>
                <a:ea typeface="Bree Serif"/>
                <a:cs typeface="Bree Serif"/>
                <a:sym typeface="Bree Serif"/>
              </a:rPr>
              <a:t>applyFilter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1290C3"/>
                </a:solidFill>
                <a:latin typeface="Bree Serif"/>
                <a:ea typeface="Bree Serif"/>
                <a:cs typeface="Bree Serif"/>
                <a:sym typeface="Bree Serif"/>
              </a:rPr>
              <a:t>PGMImage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img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,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[][]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kernel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	</a:t>
            </a:r>
            <a:endParaRPr/>
          </a:p>
        </p:txBody>
      </p:sp>
      <p:sp>
        <p:nvSpPr>
          <p:cNvPr id="272" name="Google Shape;272;g35994db1a2b_2_29"/>
          <p:cNvSpPr txBox="1"/>
          <p:nvPr/>
        </p:nvSpPr>
        <p:spPr>
          <a:xfrm>
            <a:off x="1906175" y="2198250"/>
            <a:ext cx="35874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for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i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i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&lt;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height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-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i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++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for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j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j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&lt;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width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-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j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++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sum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6897BB"/>
                </a:solidFill>
                <a:latin typeface="Bree Serif"/>
                <a:ea typeface="Bree Serif"/>
                <a:cs typeface="Bree Serif"/>
                <a:sym typeface="Bree Serif"/>
              </a:rPr>
              <a:t>0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73" name="Google Shape;273;g35994db1a2b_2_29"/>
          <p:cNvSpPr txBox="1"/>
          <p:nvPr/>
        </p:nvSpPr>
        <p:spPr>
          <a:xfrm>
            <a:off x="1906025" y="912975"/>
            <a:ext cx="33444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height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img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s-AR" sz="1200">
                <a:solidFill>
                  <a:srgbClr val="66E1F8"/>
                </a:solidFill>
                <a:latin typeface="Bree Serif"/>
                <a:ea typeface="Bree Serif"/>
                <a:cs typeface="Bree Serif"/>
                <a:sym typeface="Bree Serif"/>
              </a:rPr>
              <a:t>height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width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img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s-AR" sz="1200">
                <a:solidFill>
                  <a:srgbClr val="66E1F8"/>
                </a:solidFill>
                <a:latin typeface="Bree Serif"/>
                <a:ea typeface="Bree Serif"/>
                <a:cs typeface="Bree Serif"/>
                <a:sym typeface="Bree Serif"/>
              </a:rPr>
              <a:t>width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kSize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kernel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s-AR" sz="1200">
                <a:solidFill>
                  <a:srgbClr val="66E1F8"/>
                </a:solidFill>
                <a:latin typeface="Bree Serif"/>
                <a:ea typeface="Bree Serif"/>
                <a:cs typeface="Bree Serif"/>
                <a:sym typeface="Bree Serif"/>
              </a:rPr>
              <a:t>length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kSize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/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6897BB"/>
                </a:solidFill>
                <a:latin typeface="Bree Serif"/>
                <a:ea typeface="Bree Serif"/>
                <a:cs typeface="Bree Serif"/>
                <a:sym typeface="Bree Serif"/>
              </a:rPr>
              <a:t>2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[][]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newPixels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new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[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height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][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width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]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kernelSum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 = </a:t>
            </a:r>
            <a:r>
              <a:rPr lang="es-AR" sz="1200">
                <a:solidFill>
                  <a:srgbClr val="A7EC21"/>
                </a:solidFill>
                <a:latin typeface="Bree Serif"/>
                <a:ea typeface="Bree Serif"/>
                <a:cs typeface="Bree Serif"/>
                <a:sym typeface="Bree Serif"/>
              </a:rPr>
              <a:t>calcularSumaKernel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kernel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);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74" name="Google Shape;274;g35994db1a2b_2_29"/>
          <p:cNvSpPr txBox="1"/>
          <p:nvPr/>
        </p:nvSpPr>
        <p:spPr>
          <a:xfrm>
            <a:off x="2762675" y="2862550"/>
            <a:ext cx="45453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for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ki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-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ki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&lt;=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ki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++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for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kj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-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kj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&lt;=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kj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++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pixel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img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s-AR" sz="1200">
                <a:solidFill>
                  <a:srgbClr val="66E1F8"/>
                </a:solidFill>
                <a:latin typeface="Bree Serif"/>
                <a:ea typeface="Bree Serif"/>
                <a:cs typeface="Bree Serif"/>
                <a:sym typeface="Bree Serif"/>
              </a:rPr>
              <a:t>pixels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[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i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ki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][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j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kj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]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</a:t>
            </a:r>
            <a:endParaRPr sz="1200">
              <a:solidFill>
                <a:srgbClr val="D9E8F7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kernelValue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kernel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[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ki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][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kj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]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	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sum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kernelValue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*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pixel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	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/>
          </a:p>
        </p:txBody>
      </p:sp>
      <p:sp>
        <p:nvSpPr>
          <p:cNvPr id="275" name="Google Shape;275;g35994db1a2b_2_29"/>
          <p:cNvSpPr txBox="1"/>
          <p:nvPr/>
        </p:nvSpPr>
        <p:spPr>
          <a:xfrm>
            <a:off x="2707550" y="4475725"/>
            <a:ext cx="2125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if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(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kernelSum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!=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 0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) {</a:t>
            </a:r>
            <a:endParaRPr sz="1200">
              <a:solidFill>
                <a:srgbClr val="D9E8F7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sum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/=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 kernelSum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D9E8F7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/>
          </a:p>
        </p:txBody>
      </p:sp>
      <p:sp>
        <p:nvSpPr>
          <p:cNvPr id="276" name="Google Shape;276;g35994db1a2b_2_29"/>
          <p:cNvSpPr txBox="1"/>
          <p:nvPr/>
        </p:nvSpPr>
        <p:spPr>
          <a:xfrm>
            <a:off x="2804600" y="5291500"/>
            <a:ext cx="37068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sum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1290C3"/>
                </a:solidFill>
                <a:latin typeface="Bree Serif"/>
                <a:ea typeface="Bree Serif"/>
                <a:cs typeface="Bree Serif"/>
                <a:sym typeface="Bree Serif"/>
              </a:rPr>
              <a:t>Math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i="1" lang="es-AR" sz="1200">
                <a:solidFill>
                  <a:srgbClr val="96EC3F"/>
                </a:solidFill>
                <a:latin typeface="Bree Serif"/>
                <a:ea typeface="Bree Serif"/>
                <a:cs typeface="Bree Serif"/>
                <a:sym typeface="Bree Serif"/>
              </a:rPr>
              <a:t>max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6897BB"/>
                </a:solidFill>
                <a:latin typeface="Bree Serif"/>
                <a:ea typeface="Bree Serif"/>
                <a:cs typeface="Bree Serif"/>
                <a:sym typeface="Bree Serif"/>
              </a:rPr>
              <a:t>0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,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1290C3"/>
                </a:solidFill>
                <a:latin typeface="Bree Serif"/>
                <a:ea typeface="Bree Serif"/>
                <a:cs typeface="Bree Serif"/>
                <a:sym typeface="Bree Serif"/>
              </a:rPr>
              <a:t>Math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i="1" lang="es-AR" sz="1200">
                <a:solidFill>
                  <a:srgbClr val="96EC3F"/>
                </a:solidFill>
                <a:latin typeface="Bree Serif"/>
                <a:ea typeface="Bree Serif"/>
                <a:cs typeface="Bree Serif"/>
                <a:sym typeface="Bree Serif"/>
              </a:rPr>
              <a:t>min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img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s-AR" sz="1200">
                <a:solidFill>
                  <a:srgbClr val="66E1F8"/>
                </a:solidFill>
                <a:latin typeface="Bree Serif"/>
                <a:ea typeface="Bree Serif"/>
                <a:cs typeface="Bree Serif"/>
                <a:sym typeface="Bree Serif"/>
              </a:rPr>
              <a:t>maxValue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,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sum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))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newPixels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[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i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][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j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]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sum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/>
          </a:p>
        </p:txBody>
      </p:sp>
      <p:sp>
        <p:nvSpPr>
          <p:cNvPr id="277" name="Google Shape;277;g35994db1a2b_2_29"/>
          <p:cNvSpPr txBox="1"/>
          <p:nvPr/>
        </p:nvSpPr>
        <p:spPr>
          <a:xfrm>
            <a:off x="837150" y="5721600"/>
            <a:ext cx="65613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		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	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	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return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new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A7EC21"/>
                </a:solidFill>
                <a:latin typeface="Bree Serif"/>
                <a:ea typeface="Bree Serif"/>
                <a:cs typeface="Bree Serif"/>
                <a:sym typeface="Bree Serif"/>
              </a:rPr>
              <a:t>PGMImage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img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s-AR" sz="1200">
                <a:solidFill>
                  <a:srgbClr val="66E1F8"/>
                </a:solidFill>
                <a:latin typeface="Bree Serif"/>
                <a:ea typeface="Bree Serif"/>
                <a:cs typeface="Bree Serif"/>
                <a:sym typeface="Bree Serif"/>
              </a:rPr>
              <a:t>width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,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img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s-AR" sz="1200">
                <a:solidFill>
                  <a:srgbClr val="66E1F8"/>
                </a:solidFill>
                <a:latin typeface="Bree Serif"/>
                <a:ea typeface="Bree Serif"/>
                <a:cs typeface="Bree Serif"/>
                <a:sym typeface="Bree Serif"/>
              </a:rPr>
              <a:t>height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,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img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s-AR" sz="1200">
                <a:solidFill>
                  <a:srgbClr val="66E1F8"/>
                </a:solidFill>
                <a:latin typeface="Bree Serif"/>
                <a:ea typeface="Bree Serif"/>
                <a:cs typeface="Bree Serif"/>
                <a:sym typeface="Bree Serif"/>
              </a:rPr>
              <a:t>maxValue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,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newPixels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9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5e8384c1b_4_3"/>
          <p:cNvSpPr/>
          <p:nvPr/>
        </p:nvSpPr>
        <p:spPr>
          <a:xfrm>
            <a:off x="837150" y="582000"/>
            <a:ext cx="10818000" cy="5981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83" name="Google Shape;283;g355e8384c1b_4_3"/>
          <p:cNvSpPr txBox="1"/>
          <p:nvPr>
            <p:ph type="title"/>
          </p:nvPr>
        </p:nvSpPr>
        <p:spPr>
          <a:xfrm>
            <a:off x="3502650" y="-74075"/>
            <a:ext cx="5186700" cy="78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Complejidad Algorítmica</a:t>
            </a:r>
            <a:endParaRPr b="1"/>
          </a:p>
        </p:txBody>
      </p:sp>
      <p:sp>
        <p:nvSpPr>
          <p:cNvPr id="284" name="Google Shape;284;g355e8384c1b_4_3"/>
          <p:cNvSpPr/>
          <p:nvPr/>
        </p:nvSpPr>
        <p:spPr>
          <a:xfrm>
            <a:off x="1832500" y="946763"/>
            <a:ext cx="3477600" cy="1230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CC6C1D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85" name="Google Shape;285;g355e8384c1b_4_3"/>
          <p:cNvSpPr/>
          <p:nvPr/>
        </p:nvSpPr>
        <p:spPr>
          <a:xfrm>
            <a:off x="5408975" y="1434488"/>
            <a:ext cx="2037600" cy="341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6" name="Google Shape;286;g355e8384c1b_4_3"/>
          <p:cNvSpPr txBox="1"/>
          <p:nvPr/>
        </p:nvSpPr>
        <p:spPr>
          <a:xfrm>
            <a:off x="7545450" y="1403450"/>
            <a:ext cx="20376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O(1)</a:t>
            </a:r>
            <a:endParaRPr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87" name="Google Shape;287;g355e8384c1b_4_3"/>
          <p:cNvSpPr/>
          <p:nvPr/>
        </p:nvSpPr>
        <p:spPr>
          <a:xfrm>
            <a:off x="1906025" y="2242988"/>
            <a:ext cx="3706800" cy="649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8" name="Google Shape;288;g355e8384c1b_4_3"/>
          <p:cNvSpPr/>
          <p:nvPr/>
        </p:nvSpPr>
        <p:spPr>
          <a:xfrm>
            <a:off x="5714175" y="2372613"/>
            <a:ext cx="2037600" cy="341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89" name="Google Shape;289;g355e8384c1b_4_3"/>
          <p:cNvSpPr/>
          <p:nvPr/>
        </p:nvSpPr>
        <p:spPr>
          <a:xfrm>
            <a:off x="2691850" y="2940300"/>
            <a:ext cx="4903200" cy="1433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0" name="Google Shape;290;g355e8384c1b_4_3"/>
          <p:cNvSpPr txBox="1"/>
          <p:nvPr/>
        </p:nvSpPr>
        <p:spPr>
          <a:xfrm>
            <a:off x="7853125" y="2372633"/>
            <a:ext cx="2037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O(H × W)</a:t>
            </a:r>
            <a:endParaRPr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91" name="Google Shape;291;g355e8384c1b_4_3"/>
          <p:cNvSpPr/>
          <p:nvPr/>
        </p:nvSpPr>
        <p:spPr>
          <a:xfrm>
            <a:off x="7643300" y="3478750"/>
            <a:ext cx="1272300" cy="341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2" name="Google Shape;292;g355e8384c1b_4_3"/>
          <p:cNvSpPr txBox="1"/>
          <p:nvPr/>
        </p:nvSpPr>
        <p:spPr>
          <a:xfrm>
            <a:off x="8963850" y="3486150"/>
            <a:ext cx="22053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O(K²) </a:t>
            </a:r>
            <a:endParaRPr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93" name="Google Shape;293;g355e8384c1b_4_3"/>
          <p:cNvSpPr/>
          <p:nvPr/>
        </p:nvSpPr>
        <p:spPr>
          <a:xfrm>
            <a:off x="2762675" y="5291525"/>
            <a:ext cx="3706800" cy="476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4" name="Google Shape;294;g355e8384c1b_4_3"/>
          <p:cNvSpPr/>
          <p:nvPr/>
        </p:nvSpPr>
        <p:spPr>
          <a:xfrm>
            <a:off x="6657975" y="5358875"/>
            <a:ext cx="1854900" cy="341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5" name="Google Shape;295;g355e8384c1b_4_3"/>
          <p:cNvSpPr txBox="1"/>
          <p:nvPr/>
        </p:nvSpPr>
        <p:spPr>
          <a:xfrm>
            <a:off x="8659438" y="5358875"/>
            <a:ext cx="2205300" cy="2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O(1)</a:t>
            </a:r>
            <a:endParaRPr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96" name="Google Shape;296;g355e8384c1b_4_3"/>
          <p:cNvSpPr/>
          <p:nvPr/>
        </p:nvSpPr>
        <p:spPr>
          <a:xfrm>
            <a:off x="2707550" y="4474226"/>
            <a:ext cx="2180400" cy="717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7" name="Google Shape;297;g355e8384c1b_4_3"/>
          <p:cNvSpPr/>
          <p:nvPr/>
        </p:nvSpPr>
        <p:spPr>
          <a:xfrm>
            <a:off x="5010650" y="4599675"/>
            <a:ext cx="1749900" cy="3417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98" name="Google Shape;298;g355e8384c1b_4_3"/>
          <p:cNvSpPr txBox="1"/>
          <p:nvPr/>
        </p:nvSpPr>
        <p:spPr>
          <a:xfrm>
            <a:off x="6883325" y="4599678"/>
            <a:ext cx="22053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O(1)</a:t>
            </a:r>
            <a:endParaRPr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299" name="Google Shape;299;g355e8384c1b_4_3"/>
          <p:cNvSpPr txBox="1"/>
          <p:nvPr/>
        </p:nvSpPr>
        <p:spPr>
          <a:xfrm>
            <a:off x="979400" y="582000"/>
            <a:ext cx="53949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public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static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1290C3"/>
                </a:solidFill>
                <a:latin typeface="Bree Serif"/>
                <a:ea typeface="Bree Serif"/>
                <a:cs typeface="Bree Serif"/>
                <a:sym typeface="Bree Serif"/>
              </a:rPr>
              <a:t>PGMImage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1EB540"/>
                </a:solidFill>
                <a:latin typeface="Bree Serif"/>
                <a:ea typeface="Bree Serif"/>
                <a:cs typeface="Bree Serif"/>
                <a:sym typeface="Bree Serif"/>
              </a:rPr>
              <a:t>applyFilter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1290C3"/>
                </a:solidFill>
                <a:latin typeface="Bree Serif"/>
                <a:ea typeface="Bree Serif"/>
                <a:cs typeface="Bree Serif"/>
                <a:sym typeface="Bree Serif"/>
              </a:rPr>
              <a:t>PGMImage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img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,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[][]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kernel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	</a:t>
            </a:r>
            <a:endParaRPr/>
          </a:p>
        </p:txBody>
      </p:sp>
      <p:sp>
        <p:nvSpPr>
          <p:cNvPr id="300" name="Google Shape;300;g355e8384c1b_4_3"/>
          <p:cNvSpPr txBox="1"/>
          <p:nvPr/>
        </p:nvSpPr>
        <p:spPr>
          <a:xfrm>
            <a:off x="1906175" y="2198250"/>
            <a:ext cx="35874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for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i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i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&lt;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height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-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i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++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for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j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j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&lt;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width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-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j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++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sum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6897BB"/>
                </a:solidFill>
                <a:latin typeface="Bree Serif"/>
                <a:ea typeface="Bree Serif"/>
                <a:cs typeface="Bree Serif"/>
                <a:sym typeface="Bree Serif"/>
              </a:rPr>
              <a:t>0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301" name="Google Shape;301;g355e8384c1b_4_3"/>
          <p:cNvSpPr txBox="1"/>
          <p:nvPr/>
        </p:nvSpPr>
        <p:spPr>
          <a:xfrm>
            <a:off x="1906025" y="912975"/>
            <a:ext cx="3344400" cy="12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height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img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s-AR" sz="1200">
                <a:solidFill>
                  <a:srgbClr val="66E1F8"/>
                </a:solidFill>
                <a:latin typeface="Bree Serif"/>
                <a:ea typeface="Bree Serif"/>
                <a:cs typeface="Bree Serif"/>
                <a:sym typeface="Bree Serif"/>
              </a:rPr>
              <a:t>height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width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img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s-AR" sz="1200">
                <a:solidFill>
                  <a:srgbClr val="66E1F8"/>
                </a:solidFill>
                <a:latin typeface="Bree Serif"/>
                <a:ea typeface="Bree Serif"/>
                <a:cs typeface="Bree Serif"/>
                <a:sym typeface="Bree Serif"/>
              </a:rPr>
              <a:t>width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kSize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kernel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s-AR" sz="1200">
                <a:solidFill>
                  <a:srgbClr val="66E1F8"/>
                </a:solidFill>
                <a:latin typeface="Bree Serif"/>
                <a:ea typeface="Bree Serif"/>
                <a:cs typeface="Bree Serif"/>
                <a:sym typeface="Bree Serif"/>
              </a:rPr>
              <a:t>length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kSize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/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6897BB"/>
                </a:solidFill>
                <a:latin typeface="Bree Serif"/>
                <a:ea typeface="Bree Serif"/>
                <a:cs typeface="Bree Serif"/>
                <a:sym typeface="Bree Serif"/>
              </a:rPr>
              <a:t>2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[][]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newPixels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new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[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height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][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width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]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kernelSum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 = </a:t>
            </a:r>
            <a:r>
              <a:rPr lang="es-AR" sz="1200">
                <a:solidFill>
                  <a:srgbClr val="A7EC21"/>
                </a:solidFill>
                <a:latin typeface="Bree Serif"/>
                <a:ea typeface="Bree Serif"/>
                <a:cs typeface="Bree Serif"/>
                <a:sym typeface="Bree Serif"/>
              </a:rPr>
              <a:t>calcularSumaKernel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kernel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);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302" name="Google Shape;302;g355e8384c1b_4_3"/>
          <p:cNvSpPr txBox="1"/>
          <p:nvPr/>
        </p:nvSpPr>
        <p:spPr>
          <a:xfrm>
            <a:off x="2762675" y="2862550"/>
            <a:ext cx="4545300" cy="15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for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ki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-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ki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&lt;=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ki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++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for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kj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-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kj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&lt;=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kj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++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{</a:t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pixel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img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s-AR" sz="1200">
                <a:solidFill>
                  <a:srgbClr val="66E1F8"/>
                </a:solidFill>
                <a:latin typeface="Bree Serif"/>
                <a:ea typeface="Bree Serif"/>
                <a:cs typeface="Bree Serif"/>
                <a:sym typeface="Bree Serif"/>
              </a:rPr>
              <a:t>pixels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[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i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ki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][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j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kj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]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</a:t>
            </a:r>
            <a:endParaRPr sz="1200">
              <a:solidFill>
                <a:srgbClr val="D9E8F7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int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kernelValue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kernel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[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ki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][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kj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kOffset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]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	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sum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+=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kernelValue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*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pixel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	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/>
          </a:p>
        </p:txBody>
      </p:sp>
      <p:sp>
        <p:nvSpPr>
          <p:cNvPr id="303" name="Google Shape;303;g355e8384c1b_4_3"/>
          <p:cNvSpPr txBox="1"/>
          <p:nvPr/>
        </p:nvSpPr>
        <p:spPr>
          <a:xfrm>
            <a:off x="2707550" y="4475725"/>
            <a:ext cx="2125200" cy="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if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(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kernelSum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!=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 0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) {</a:t>
            </a:r>
            <a:endParaRPr sz="1200">
              <a:solidFill>
                <a:srgbClr val="D9E8F7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45720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sum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/=</a:t>
            </a:r>
            <a:r>
              <a:rPr lang="es-AR" sz="1200">
                <a:solidFill>
                  <a:srgbClr val="F2F200"/>
                </a:solidFill>
                <a:latin typeface="Bree Serif"/>
                <a:ea typeface="Bree Serif"/>
                <a:cs typeface="Bree Serif"/>
                <a:sym typeface="Bree Serif"/>
              </a:rPr>
              <a:t> kernelSum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D9E8F7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/>
          </a:p>
        </p:txBody>
      </p:sp>
      <p:sp>
        <p:nvSpPr>
          <p:cNvPr id="304" name="Google Shape;304;g355e8384c1b_4_3"/>
          <p:cNvSpPr txBox="1"/>
          <p:nvPr/>
        </p:nvSpPr>
        <p:spPr>
          <a:xfrm>
            <a:off x="2804600" y="5291500"/>
            <a:ext cx="37068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sum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1290C3"/>
                </a:solidFill>
                <a:latin typeface="Bree Serif"/>
                <a:ea typeface="Bree Serif"/>
                <a:cs typeface="Bree Serif"/>
                <a:sym typeface="Bree Serif"/>
              </a:rPr>
              <a:t>Math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i="1" lang="es-AR" sz="1200">
                <a:solidFill>
                  <a:srgbClr val="96EC3F"/>
                </a:solidFill>
                <a:latin typeface="Bree Serif"/>
                <a:ea typeface="Bree Serif"/>
                <a:cs typeface="Bree Serif"/>
                <a:sym typeface="Bree Serif"/>
              </a:rPr>
              <a:t>max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6897BB"/>
                </a:solidFill>
                <a:latin typeface="Bree Serif"/>
                <a:ea typeface="Bree Serif"/>
                <a:cs typeface="Bree Serif"/>
                <a:sym typeface="Bree Serif"/>
              </a:rPr>
              <a:t>0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,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1290C3"/>
                </a:solidFill>
                <a:latin typeface="Bree Serif"/>
                <a:ea typeface="Bree Serif"/>
                <a:cs typeface="Bree Serif"/>
                <a:sym typeface="Bree Serif"/>
              </a:rPr>
              <a:t>Math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i="1" lang="es-AR" sz="1200">
                <a:solidFill>
                  <a:srgbClr val="96EC3F"/>
                </a:solidFill>
                <a:latin typeface="Bree Serif"/>
                <a:ea typeface="Bree Serif"/>
                <a:cs typeface="Bree Serif"/>
                <a:sym typeface="Bree Serif"/>
              </a:rPr>
              <a:t>min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img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s-AR" sz="1200">
                <a:solidFill>
                  <a:srgbClr val="66E1F8"/>
                </a:solidFill>
                <a:latin typeface="Bree Serif"/>
                <a:ea typeface="Bree Serif"/>
                <a:cs typeface="Bree Serif"/>
                <a:sym typeface="Bree Serif"/>
              </a:rPr>
              <a:t>maxValue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,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sum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))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newPixels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[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i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][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j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]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=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sum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/>
          </a:p>
        </p:txBody>
      </p:sp>
      <p:sp>
        <p:nvSpPr>
          <p:cNvPr id="305" name="Google Shape;305;g355e8384c1b_4_3"/>
          <p:cNvSpPr txBox="1"/>
          <p:nvPr/>
        </p:nvSpPr>
        <p:spPr>
          <a:xfrm>
            <a:off x="837150" y="5514300"/>
            <a:ext cx="6561300" cy="9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		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	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 sz="1200">
              <a:solidFill>
                <a:srgbClr val="F9FAF4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	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return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CC6C1D"/>
                </a:solidFill>
                <a:latin typeface="Bree Serif"/>
                <a:ea typeface="Bree Serif"/>
                <a:cs typeface="Bree Serif"/>
                <a:sym typeface="Bree Serif"/>
              </a:rPr>
              <a:t>new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A7EC21"/>
                </a:solidFill>
                <a:latin typeface="Bree Serif"/>
                <a:ea typeface="Bree Serif"/>
                <a:cs typeface="Bree Serif"/>
                <a:sym typeface="Bree Serif"/>
              </a:rPr>
              <a:t>PGMImage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img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s-AR" sz="1200">
                <a:solidFill>
                  <a:srgbClr val="66E1F8"/>
                </a:solidFill>
                <a:latin typeface="Bree Serif"/>
                <a:ea typeface="Bree Serif"/>
                <a:cs typeface="Bree Serif"/>
                <a:sym typeface="Bree Serif"/>
              </a:rPr>
              <a:t>width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,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img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s-AR" sz="1200">
                <a:solidFill>
                  <a:srgbClr val="66E1F8"/>
                </a:solidFill>
                <a:latin typeface="Bree Serif"/>
                <a:ea typeface="Bree Serif"/>
                <a:cs typeface="Bree Serif"/>
                <a:sym typeface="Bree Serif"/>
              </a:rPr>
              <a:t>height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,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79ABFF"/>
                </a:solidFill>
                <a:latin typeface="Bree Serif"/>
                <a:ea typeface="Bree Serif"/>
                <a:cs typeface="Bree Serif"/>
                <a:sym typeface="Bree Serif"/>
              </a:rPr>
              <a:t>img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.</a:t>
            </a:r>
            <a:r>
              <a:rPr lang="es-AR" sz="1200">
                <a:solidFill>
                  <a:srgbClr val="66E1F8"/>
                </a:solidFill>
                <a:latin typeface="Bree Serif"/>
                <a:ea typeface="Bree Serif"/>
                <a:cs typeface="Bree Serif"/>
                <a:sym typeface="Bree Serif"/>
              </a:rPr>
              <a:t>maxValue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,</a:t>
            </a: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s-AR" sz="1200">
                <a:solidFill>
                  <a:srgbClr val="F3EC79"/>
                </a:solidFill>
                <a:latin typeface="Bree Serif"/>
                <a:ea typeface="Bree Serif"/>
                <a:cs typeface="Bree Serif"/>
                <a:sym typeface="Bree Serif"/>
              </a:rPr>
              <a:t>newPixels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)</a:t>
            </a:r>
            <a:r>
              <a:rPr lang="es-AR" sz="1200">
                <a:solidFill>
                  <a:srgbClr val="E6E6FA"/>
                </a:solidFill>
                <a:latin typeface="Bree Serif"/>
                <a:ea typeface="Bree Serif"/>
                <a:cs typeface="Bree Serif"/>
                <a:sym typeface="Bree Serif"/>
              </a:rPr>
              <a:t>;</a:t>
            </a:r>
            <a:endParaRPr sz="1200">
              <a:solidFill>
                <a:srgbClr val="E6E6FA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200">
                <a:solidFill>
                  <a:srgbClr val="D9E8F7"/>
                </a:solidFill>
                <a:latin typeface="Bree Serif"/>
                <a:ea typeface="Bree Serif"/>
                <a:cs typeface="Bree Serif"/>
                <a:sym typeface="Bree Serif"/>
              </a:rPr>
              <a:t>	</a:t>
            </a:r>
            <a:r>
              <a:rPr lang="es-AR" sz="1200">
                <a:solidFill>
                  <a:srgbClr val="F9FAF4"/>
                </a:solidFill>
                <a:latin typeface="Bree Serif"/>
                <a:ea typeface="Bree Serif"/>
                <a:cs typeface="Bree Serif"/>
                <a:sym typeface="Bree Serif"/>
              </a:rPr>
              <a:t>}</a:t>
            </a:r>
            <a:endParaRPr/>
          </a:p>
        </p:txBody>
      </p:sp>
      <p:pic>
        <p:nvPicPr>
          <p:cNvPr id="306" name="Google Shape;306;g355e8384c1b_4_3" title="pngeg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504150" y="2141552"/>
            <a:ext cx="914525" cy="193025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7" name="Google Shape;307;g355e8384c1b_4_3"/>
          <p:cNvSpPr txBox="1"/>
          <p:nvPr/>
        </p:nvSpPr>
        <p:spPr>
          <a:xfrm>
            <a:off x="10435875" y="2908513"/>
            <a:ext cx="1272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O</a:t>
            </a:r>
            <a:r>
              <a:rPr lang="es-AR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(</a:t>
            </a:r>
            <a:r>
              <a:rPr lang="es-AR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H × W × </a:t>
            </a:r>
            <a:r>
              <a:rPr lang="es-AR">
                <a:solidFill>
                  <a:schemeClr val="lt2"/>
                </a:solidFill>
                <a:latin typeface="Bree Serif"/>
                <a:ea typeface="Bree Serif"/>
                <a:cs typeface="Bree Serif"/>
                <a:sym typeface="Bree Serif"/>
              </a:rPr>
              <a:t>K²) </a:t>
            </a:r>
            <a:endParaRPr>
              <a:solidFill>
                <a:schemeClr val="lt2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5e8384c1b_0_22"/>
          <p:cNvSpPr txBox="1"/>
          <p:nvPr>
            <p:ph type="title"/>
          </p:nvPr>
        </p:nvSpPr>
        <p:spPr>
          <a:xfrm>
            <a:off x="2917800" y="355550"/>
            <a:ext cx="6356400" cy="970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AR"/>
              <a:t>Tipo de Complejidad</a:t>
            </a:r>
            <a:endParaRPr b="1"/>
          </a:p>
        </p:txBody>
      </p:sp>
      <p:sp>
        <p:nvSpPr>
          <p:cNvPr id="313" name="Google Shape;313;g355e8384c1b_0_22"/>
          <p:cNvSpPr txBox="1"/>
          <p:nvPr/>
        </p:nvSpPr>
        <p:spPr>
          <a:xfrm>
            <a:off x="736050" y="1153700"/>
            <a:ext cx="10719900" cy="54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AR">
                <a:solidFill>
                  <a:schemeClr val="lt1"/>
                </a:solidFill>
              </a:rPr>
              <a:t>Complejidad</a:t>
            </a:r>
            <a:r>
              <a:rPr lang="es-AR">
                <a:solidFill>
                  <a:schemeClr val="lt1"/>
                </a:solidFill>
              </a:rPr>
              <a:t>: O(H x W x K²)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AR">
                <a:solidFill>
                  <a:schemeClr val="lt1"/>
                </a:solidFill>
              </a:rPr>
              <a:t>Crecimiento</a:t>
            </a:r>
            <a:r>
              <a:rPr lang="es-AR">
                <a:solidFill>
                  <a:schemeClr val="lt1"/>
                </a:solidFill>
              </a:rPr>
              <a:t>: Polinomial en las variables de entrada.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AR">
                <a:solidFill>
                  <a:schemeClr val="lt1"/>
                </a:solidFill>
              </a:rPr>
              <a:t>Grado</a:t>
            </a:r>
            <a:r>
              <a:rPr lang="es-AR">
                <a:solidFill>
                  <a:schemeClr val="lt1"/>
                </a:solidFill>
              </a:rPr>
              <a:t>: Grado 4, debido a que el grado total del polinomio es la suma de los exponentes de las variables.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AR">
                <a:solidFill>
                  <a:schemeClr val="lt1"/>
                </a:solidFill>
              </a:rPr>
              <a:t>Implicación práctica</a:t>
            </a:r>
            <a:r>
              <a:rPr lang="es-AR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s-AR">
                <a:solidFill>
                  <a:schemeClr val="lt1"/>
                </a:solidFill>
              </a:rPr>
              <a:t>Duplicar </a:t>
            </a:r>
            <a:r>
              <a:rPr b="1" lang="es-AR">
                <a:solidFill>
                  <a:schemeClr val="lt1"/>
                </a:solidFill>
              </a:rPr>
              <a:t>H</a:t>
            </a:r>
            <a:r>
              <a:rPr lang="es-AR">
                <a:solidFill>
                  <a:schemeClr val="lt1"/>
                </a:solidFill>
              </a:rPr>
              <a:t> o </a:t>
            </a:r>
            <a:r>
              <a:rPr b="1" lang="es-AR">
                <a:solidFill>
                  <a:schemeClr val="lt1"/>
                </a:solidFill>
              </a:rPr>
              <a:t>W</a:t>
            </a:r>
            <a:r>
              <a:rPr lang="es-AR">
                <a:solidFill>
                  <a:schemeClr val="lt1"/>
                </a:solidFill>
              </a:rPr>
              <a:t>→ tiempo se duplica.</a:t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s-AR">
                <a:solidFill>
                  <a:schemeClr val="lt1"/>
                </a:solidFill>
              </a:rPr>
              <a:t>Duplicar </a:t>
            </a:r>
            <a:r>
              <a:rPr b="1" lang="es-AR">
                <a:solidFill>
                  <a:schemeClr val="lt1"/>
                </a:solidFill>
              </a:rPr>
              <a:t>K</a:t>
            </a:r>
            <a:r>
              <a:rPr lang="es-AR">
                <a:solidFill>
                  <a:schemeClr val="lt1"/>
                </a:solidFill>
              </a:rPr>
              <a:t>→ tiempo se cuadruplica.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AR">
                <a:solidFill>
                  <a:schemeClr val="lt1"/>
                </a:solidFill>
              </a:rPr>
              <a:t>Algunas consideraciones: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AR">
                <a:solidFill>
                  <a:schemeClr val="lt1"/>
                </a:solidFill>
              </a:rPr>
              <a:t>El algoritmo es ideal cuando la </a:t>
            </a:r>
            <a:r>
              <a:rPr lang="es-AR">
                <a:solidFill>
                  <a:schemeClr val="lt1"/>
                </a:solidFill>
              </a:rPr>
              <a:t>dimensión</a:t>
            </a:r>
            <a:r>
              <a:rPr lang="es-AR">
                <a:solidFill>
                  <a:schemeClr val="lt1"/>
                </a:solidFill>
              </a:rPr>
              <a:t> del kernel es pequeña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AR">
                <a:solidFill>
                  <a:schemeClr val="lt1"/>
                </a:solidFill>
              </a:rPr>
              <a:t>El algoritmo es ideal cuando la imagen tiene una </a:t>
            </a:r>
            <a:r>
              <a:rPr lang="es-AR">
                <a:solidFill>
                  <a:schemeClr val="lt1"/>
                </a:solidFill>
              </a:rPr>
              <a:t>dimensión</a:t>
            </a:r>
            <a:r>
              <a:rPr lang="es-AR">
                <a:solidFill>
                  <a:schemeClr val="lt1"/>
                </a:solidFill>
              </a:rPr>
              <a:t> pequeña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-AR">
                <a:solidFill>
                  <a:schemeClr val="lt1"/>
                </a:solidFill>
              </a:rPr>
              <a:t>Si se requiriese de procesar una imagen y/o utilizar un kernel mas grande, se deberia de considerar otras optimizaciones, por ejemplo hilos, GPU o FFT</a:t>
            </a:r>
            <a:endParaRPr sz="2000">
              <a:solidFill>
                <a:schemeClr val="lt2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izarra">
  <a:themeElements>
    <a:clrScheme name="Pizarra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izarra">
  <a:themeElements>
    <a:clrScheme name="Pizarra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2025-05-01T17:57:14Z</dcterms:created>
  <dc:creator>Francisco Franco</dc:creator>
</cp:coreProperties>
</file>