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63BC08-2777-5844-A1F5-6866796262CA}">
          <p14:sldIdLst>
            <p14:sldId id="256"/>
            <p14:sldId id="257"/>
            <p14:sldId id="258"/>
            <p14:sldId id="259"/>
            <p14:sldId id="263"/>
            <p14:sldId id="260"/>
            <p14:sldId id="262"/>
            <p14:sldId id="261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8"/>
    <p:restoredTop sz="96327"/>
  </p:normalViewPr>
  <p:slideViewPr>
    <p:cSldViewPr snapToGrid="0" snapToObjects="1">
      <p:cViewPr varScale="1">
        <p:scale>
          <a:sx n="120" d="100"/>
          <a:sy n="120" d="100"/>
        </p:scale>
        <p:origin x="208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D634-993E-582E-660F-186975C7E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BE667-15D5-6AD2-9CAB-31ADB0BF8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BB36F-4565-DA96-E3AE-D2A166B0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B3E8-238F-A747-8EA5-99FC4D102D84}" type="datetimeFigureOut">
              <a:rPr lang="en-CN" smtClean="0"/>
              <a:t>2022/6/30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7CBC-2716-887C-C876-D5F0A074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DE159-510F-DAC1-093E-8A09303F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37BC-596C-AB41-8AFC-19A6DA4A979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624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14C6-AF19-6AC9-22BF-F798AC3B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F0B06-FB78-6EF8-5777-66AB2F2A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09C21-9EBB-46C9-39CB-860645D4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B3E8-238F-A747-8EA5-99FC4D102D84}" type="datetimeFigureOut">
              <a:rPr lang="en-CN" smtClean="0"/>
              <a:t>2022/6/30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4F7CC-E17A-C7B2-DB11-E9022939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DE796-4679-0FC1-F92D-86320DB4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37BC-596C-AB41-8AFC-19A6DA4A979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744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1A9C2-B05B-6FBA-7430-522921773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DE244-69A5-0354-D1B2-BB94FE3DE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DB72-4B55-3DD1-F431-5DDCF9D7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B3E8-238F-A747-8EA5-99FC4D102D84}" type="datetimeFigureOut">
              <a:rPr lang="en-CN" smtClean="0"/>
              <a:t>2022/6/30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1947C-EF53-48F0-328D-1DA1BB77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B543D-A5F6-D8D2-DE4C-E158BD20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37BC-596C-AB41-8AFC-19A6DA4A979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8216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7221-3B0D-0F04-D9D7-5F207887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F74E6-35F5-19B3-5663-A5A2F016F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6F42C-D5FA-4878-9014-828AF768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B3E8-238F-A747-8EA5-99FC4D102D84}" type="datetimeFigureOut">
              <a:rPr lang="en-CN" smtClean="0"/>
              <a:t>2022/6/30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890D-A5F2-579A-D54D-6BAE4682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FFF31-FBE0-051F-9C91-B63AFF13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37BC-596C-AB41-8AFC-19A6DA4A979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203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77ED-2249-2B5D-9280-62AE4FD4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20DD0-7C66-2635-6AD4-7867752C4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10622-7F9E-C386-4DE8-2D0EA3B9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B3E8-238F-A747-8EA5-99FC4D102D84}" type="datetimeFigureOut">
              <a:rPr lang="en-CN" smtClean="0"/>
              <a:t>2022/6/30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EC72E-EC01-6E2C-0C51-84B5A83D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80589-0936-C3AC-9EDD-5F83004C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37BC-596C-AB41-8AFC-19A6DA4A979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6996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649A-3BE6-C413-DFFB-1067F3C0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62F1E-406B-CFD9-9D6A-FD59D3440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DD919-0CFB-D43E-656C-0F0A4DCCD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16125-7DA2-E4D8-CB05-113A6F1C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B3E8-238F-A747-8EA5-99FC4D102D84}" type="datetimeFigureOut">
              <a:rPr lang="en-CN" smtClean="0"/>
              <a:t>2022/6/30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F1438-6169-DF1E-E3B6-D867D457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F3515-76FC-3CC8-D204-E4AE2590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37BC-596C-AB41-8AFC-19A6DA4A979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116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E51E-C112-06B7-BC12-0CC8A07F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8E909-40B1-EC25-E7DA-62F140F18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6FE50-97FD-5EF4-5D3B-8AF142F3A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9F26A-A8C4-C031-EA41-FB3FEE510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98B37-0263-66CE-2B3D-DABAA7DCA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D3A07-2988-4D7C-ACE6-48C24A3B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B3E8-238F-A747-8EA5-99FC4D102D84}" type="datetimeFigureOut">
              <a:rPr lang="en-CN" smtClean="0"/>
              <a:t>2022/6/30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8E32F-A1FD-B30F-1A8D-B1D2A890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02B4D-C02C-D378-E005-715461FE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37BC-596C-AB41-8AFC-19A6DA4A979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728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AD83-5D11-A7EB-079C-DB2ABA88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4A4CD-08D3-F0D8-04B4-CDC60EBA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B3E8-238F-A747-8EA5-99FC4D102D84}" type="datetimeFigureOut">
              <a:rPr lang="en-CN" smtClean="0"/>
              <a:t>2022/6/30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4745D-12D2-128F-D67E-04DC6E04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57F01-9A03-6AC1-1E2E-537FD209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37BC-596C-AB41-8AFC-19A6DA4A979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5159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77C15-75D7-8615-6549-C05B2F62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B3E8-238F-A747-8EA5-99FC4D102D84}" type="datetimeFigureOut">
              <a:rPr lang="en-CN" smtClean="0"/>
              <a:t>2022/6/30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B39E5-2804-5497-2C96-AA754153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A1D14-0E69-6E12-8C02-91CBD779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37BC-596C-AB41-8AFC-19A6DA4A979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439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17B9-ECF8-3B94-AB36-7EFB9206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A28E-EADC-EEC6-E648-067A58A6A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74FE4-4740-D07A-C5CD-F8A0F5B20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2A31F-BE1C-A8F5-66B7-627949AA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B3E8-238F-A747-8EA5-99FC4D102D84}" type="datetimeFigureOut">
              <a:rPr lang="en-CN" smtClean="0"/>
              <a:t>2022/6/30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4106D-EC50-DD77-132B-7DB07FC6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06CC6-6D40-310E-368A-96EF57E5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37BC-596C-AB41-8AFC-19A6DA4A979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432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F06-8E1F-7FB1-AF7C-C1EA3A92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340C0-9F44-F28E-B6E0-C541D286A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4056C-A3AF-0D2C-AF49-2631C7960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AE5D1-206B-E68B-8030-8FCD18B1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B3E8-238F-A747-8EA5-99FC4D102D84}" type="datetimeFigureOut">
              <a:rPr lang="en-CN" smtClean="0"/>
              <a:t>2022/6/30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4B7EE-5B09-D7C8-9682-EB650DF9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100A-1E0F-0177-9ECE-EAAD47DF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037BC-596C-AB41-8AFC-19A6DA4A979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6735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B91FF-EABC-4F35-08E8-74809514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A87EC-AEAC-4009-0C3F-D08623703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E9013-77B6-E715-F640-B7FCCD466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3B3E8-238F-A747-8EA5-99FC4D102D84}" type="datetimeFigureOut">
              <a:rPr lang="en-CN" smtClean="0"/>
              <a:t>2022/6/30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7B2C5-52C6-75B7-3791-F865928A6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27582-B5FB-D271-97CB-1A8A7334D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037BC-596C-AB41-8AFC-19A6DA4A979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9669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6D55-71DE-AEE0-382E-00468E8D3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Swift</a:t>
            </a:r>
            <a:r>
              <a:rPr lang="zh-CN" altLang="en-US" dirty="0"/>
              <a:t> </a:t>
            </a:r>
            <a:r>
              <a:rPr lang="en-US" altLang="zh-CN" dirty="0"/>
              <a:t>dependency</a:t>
            </a:r>
            <a:r>
              <a:rPr lang="zh-CN" altLang="en-US" dirty="0"/>
              <a:t> </a:t>
            </a:r>
            <a:r>
              <a:rPr lang="en-US" altLang="zh-CN" dirty="0"/>
              <a:t>injection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9507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75A4-4DCD-10DE-FD99-E481A16F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什么是Dependency</a:t>
            </a:r>
            <a:r>
              <a:rPr lang="zh-CN" altLang="en-US" dirty="0"/>
              <a:t> </a:t>
            </a:r>
            <a:r>
              <a:rPr lang="en-US" altLang="zh-CN" dirty="0"/>
              <a:t>Injection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0529B-F0F0-1A23-4A34-1EAB4D12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dirty="0">
                <a:latin typeface="Gungsuh" panose="02030600000101010101" pitchFamily="18" charset="-127"/>
                <a:ea typeface="Gungsuh" panose="02030600000101010101" pitchFamily="18" charset="-127"/>
                <a:cs typeface="Mishafi Gold" pitchFamily="2" charset="-78"/>
              </a:rPr>
              <a:t>Dependency injection </a:t>
            </a:r>
            <a:r>
              <a:rPr lang="ja-JP" altLang="en-US">
                <a:latin typeface="Gungsuh" panose="02030600000101010101" pitchFamily="18" charset="-127"/>
                <a:ea typeface="Gungsuh" panose="02030600000101010101" pitchFamily="18" charset="-127"/>
                <a:cs typeface="Mishafi Gold" pitchFamily="2" charset="-78"/>
              </a:rPr>
              <a:t>是一个将行为从依赖中分离的技术，简单地说，它允许开发者定义一个方法函数依赖于外部其他各种交互，而不需要编码如何获得这些外部交互的实例。这样就在各种组件之间解耦，从而获得干净的代码，相比依赖的硬编码</a:t>
            </a:r>
            <a:r>
              <a:rPr lang="zh-CN" altLang="en-US" dirty="0">
                <a:latin typeface="Gungsuh" panose="02030600000101010101" pitchFamily="18" charset="-127"/>
                <a:ea typeface="Gungsuh" panose="02030600000101010101" pitchFamily="18" charset="-127"/>
                <a:cs typeface="Mishafi Gold" pitchFamily="2" charset="-78"/>
              </a:rPr>
              <a:t>，</a:t>
            </a:r>
            <a:r>
              <a:rPr lang="ja-JP" altLang="en-US">
                <a:latin typeface="Gungsuh" panose="02030600000101010101" pitchFamily="18" charset="-127"/>
                <a:ea typeface="Gungsuh" panose="02030600000101010101" pitchFamily="18" charset="-127"/>
                <a:cs typeface="Mishafi Gold" pitchFamily="2" charset="-78"/>
              </a:rPr>
              <a:t>一个组件只有在运行时才调用其所需要的其他组件，因此在代码运行时，通过特定的框架或容器，将其所需要的其他依赖组件进行注入。</a:t>
            </a:r>
            <a:endParaRPr lang="en-CN" dirty="0">
              <a:latin typeface="Gungsuh" panose="02030600000101010101" pitchFamily="18" charset="-127"/>
              <a:ea typeface="Gungsuh" panose="02030600000101010101" pitchFamily="18" charset="-127"/>
              <a:cs typeface="Mishafi Gol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038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75A4-4DCD-10DE-FD99-E481A16F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为什么要用Dependency</a:t>
            </a:r>
            <a:r>
              <a:rPr lang="zh-CN" altLang="en-US" dirty="0"/>
              <a:t> </a:t>
            </a:r>
            <a:r>
              <a:rPr lang="en-US" altLang="zh-CN" dirty="0"/>
              <a:t>Injection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0529B-F0F0-1A23-4A34-1EAB4D12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ja-JP" altLang="en-US">
                <a:latin typeface="Gungsuh" panose="02030600000101010101" pitchFamily="18" charset="-127"/>
                <a:ea typeface="Gungsuh" panose="02030600000101010101" pitchFamily="18" charset="-127"/>
                <a:cs typeface="Mishafi Gold" pitchFamily="2" charset="-78"/>
              </a:rPr>
              <a:t>依赖注入框架的运用可以帮我们将</a:t>
            </a:r>
            <a:r>
              <a:rPr lang="en-US" altLang="ja-JP" dirty="0">
                <a:latin typeface="Gungsuh" panose="02030600000101010101" pitchFamily="18" charset="-127"/>
                <a:ea typeface="Gungsuh" panose="02030600000101010101" pitchFamily="18" charset="-127"/>
                <a:cs typeface="Mishafi Gold" pitchFamily="2" charset="-78"/>
              </a:rPr>
              <a:t>APP</a:t>
            </a:r>
            <a:r>
              <a:rPr lang="ja-JP" altLang="en-US">
                <a:latin typeface="Gungsuh" panose="02030600000101010101" pitchFamily="18" charset="-127"/>
                <a:ea typeface="Gungsuh" panose="02030600000101010101" pitchFamily="18" charset="-127"/>
                <a:cs typeface="Mishafi Gold" pitchFamily="2" charset="-78"/>
              </a:rPr>
              <a:t>的设计分割成好几个模块，分给不同的开人员，当完成开发之后再进行合并充分解决了团队之间模块化分工的不足</a:t>
            </a:r>
            <a:r>
              <a:rPr lang="en-US" altLang="ja-JP" dirty="0">
                <a:latin typeface="Gungsuh" panose="02030600000101010101" pitchFamily="18" charset="-127"/>
                <a:ea typeface="Gungsuh" panose="02030600000101010101" pitchFamily="18" charset="-127"/>
                <a:cs typeface="Mishafi Gold" pitchFamily="2" charset="-78"/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ja-JP" dirty="0">
              <a:latin typeface="Gungsuh" panose="02030600000101010101" pitchFamily="18" charset="-127"/>
              <a:ea typeface="Gungsuh" panose="02030600000101010101" pitchFamily="18" charset="-127"/>
              <a:cs typeface="Mishafi Gold" pitchFamily="2" charset="-78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ja-JP" altLang="en-US">
                <a:latin typeface="Gungsuh" panose="02030600000101010101" pitchFamily="18" charset="-127"/>
                <a:ea typeface="Gungsuh" panose="02030600000101010101" pitchFamily="18" charset="-127"/>
                <a:cs typeface="Mishafi Gold" pitchFamily="2" charset="-78"/>
              </a:rPr>
              <a:t>其实用简单的一句话来说就是： 通过</a:t>
            </a:r>
            <a:r>
              <a:rPr lang="en-US" dirty="0">
                <a:latin typeface="Gungsuh" panose="02030600000101010101" pitchFamily="18" charset="-127"/>
                <a:ea typeface="Gungsuh" panose="02030600000101010101" pitchFamily="18" charset="-127"/>
                <a:cs typeface="Mishafi Gold" pitchFamily="2" charset="-78"/>
              </a:rPr>
              <a:t>DI</a:t>
            </a:r>
            <a:r>
              <a:rPr lang="ja-JP" altLang="en-US">
                <a:latin typeface="Gungsuh" panose="02030600000101010101" pitchFamily="18" charset="-127"/>
                <a:ea typeface="Gungsuh" panose="02030600000101010101" pitchFamily="18" charset="-127"/>
                <a:cs typeface="Mishafi Gold" pitchFamily="2" charset="-78"/>
              </a:rPr>
              <a:t>设计模式，将项目模块化，以提高开发效率。</a:t>
            </a:r>
            <a:endParaRPr lang="en-CN" dirty="0">
              <a:latin typeface="Gungsuh" panose="02030600000101010101" pitchFamily="18" charset="-127"/>
              <a:ea typeface="Gungsuh" panose="02030600000101010101" pitchFamily="18" charset="-127"/>
              <a:cs typeface="Mishafi Gol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5007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75A4-4DCD-10DE-FD99-E481A16F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</a:t>
            </a:r>
            <a:r>
              <a:rPr lang="en-US" altLang="zh-CN" dirty="0" err="1"/>
              <a:t>ependency</a:t>
            </a:r>
            <a:r>
              <a:rPr lang="zh-CN" altLang="en-US" dirty="0"/>
              <a:t> </a:t>
            </a:r>
            <a:r>
              <a:rPr lang="en-US" altLang="zh-CN" dirty="0"/>
              <a:t>Injection</a:t>
            </a:r>
            <a:r>
              <a:rPr lang="zh-CN" altLang="en-US" dirty="0"/>
              <a:t>试图解决什么问题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0529B-F0F0-1A23-4A34-1EAB4D12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ja-JP" altLang="en-US">
                <a:latin typeface="Gungsuh" panose="02030600000101010101" pitchFamily="18" charset="-127"/>
                <a:ea typeface="Gungsuh" panose="02030600000101010101" pitchFamily="18" charset="-127"/>
                <a:cs typeface="Mishafi Gold" pitchFamily="2" charset="-78"/>
              </a:rPr>
              <a:t>我们知道，在</a:t>
            </a:r>
            <a:r>
              <a:rPr lang="en-US" altLang="ja-JP" dirty="0">
                <a:latin typeface="Gungsuh" panose="02030600000101010101" pitchFamily="18" charset="-127"/>
                <a:ea typeface="Gungsuh" panose="02030600000101010101" pitchFamily="18" charset="-127"/>
                <a:cs typeface="Mishafi Gold" pitchFamily="2" charset="-78"/>
              </a:rPr>
              <a:t>i</a:t>
            </a:r>
            <a:r>
              <a:rPr lang="en-US" dirty="0">
                <a:latin typeface="Gungsuh" panose="02030600000101010101" pitchFamily="18" charset="-127"/>
                <a:ea typeface="Gungsuh" panose="02030600000101010101" pitchFamily="18" charset="-127"/>
                <a:cs typeface="Mishafi Gold" pitchFamily="2" charset="-78"/>
              </a:rPr>
              <a:t>OS</a:t>
            </a:r>
            <a:r>
              <a:rPr lang="ja-JP" altLang="en-US">
                <a:latin typeface="Gungsuh" panose="02030600000101010101" pitchFamily="18" charset="-127"/>
                <a:ea typeface="Gungsuh" panose="02030600000101010101" pitchFamily="18" charset="-127"/>
                <a:cs typeface="Mishafi Gold" pitchFamily="2" charset="-78"/>
              </a:rPr>
              <a:t>基本教程中有一个定律告诉我们：所有的对象都必须创建；或者说：使用对象之前必须创建，但是现在我们可以不必一定遵循这个定律了，我们可以从</a:t>
            </a:r>
            <a:r>
              <a:rPr lang="en-US" dirty="0">
                <a:latin typeface="Gungsuh" panose="02030600000101010101" pitchFamily="18" charset="-127"/>
                <a:ea typeface="Gungsuh" panose="02030600000101010101" pitchFamily="18" charset="-127"/>
                <a:cs typeface="Mishafi Gold" pitchFamily="2" charset="-78"/>
              </a:rPr>
              <a:t>DI</a:t>
            </a:r>
            <a:r>
              <a:rPr lang="ja-JP" altLang="en-US">
                <a:latin typeface="Gungsuh" panose="02030600000101010101" pitchFamily="18" charset="-127"/>
                <a:ea typeface="Gungsuh" panose="02030600000101010101" pitchFamily="18" charset="-127"/>
                <a:cs typeface="Mishafi Gold" pitchFamily="2" charset="-78"/>
              </a:rPr>
              <a:t>容器中直接获得一个对象然后直接使用，无需事先创建它们。</a:t>
            </a:r>
            <a:endParaRPr lang="en-US" altLang="ja-JP" dirty="0">
              <a:latin typeface="Gungsuh" panose="02030600000101010101" pitchFamily="18" charset="-127"/>
              <a:ea typeface="Gungsuh" panose="02030600000101010101" pitchFamily="18" charset="-127"/>
              <a:cs typeface="Mishafi Gold" pitchFamily="2" charset="-78"/>
            </a:endParaRPr>
          </a:p>
          <a:p>
            <a:pPr marL="0" indent="0">
              <a:spcBef>
                <a:spcPct val="0"/>
              </a:spcBef>
              <a:buNone/>
            </a:pPr>
            <a:endParaRPr lang="ja-JP" altLang="en-US">
              <a:latin typeface="Gungsuh" panose="02030600000101010101" pitchFamily="18" charset="-127"/>
              <a:ea typeface="Gungsuh" panose="02030600000101010101" pitchFamily="18" charset="-127"/>
              <a:cs typeface="Mishafi Gold" pitchFamily="2" charset="-78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ja-JP" altLang="en-US">
                <a:latin typeface="Gungsuh" panose="02030600000101010101" pitchFamily="18" charset="-127"/>
                <a:ea typeface="Gungsuh" panose="02030600000101010101" pitchFamily="18" charset="-127"/>
                <a:cs typeface="Mishafi Gold" pitchFamily="2" charset="-78"/>
              </a:rPr>
              <a:t>这种变革，就如同我们无需考虑对象销毁一样；因为</a:t>
            </a:r>
            <a:r>
              <a:rPr lang="en-US" altLang="ja-JP" dirty="0">
                <a:latin typeface="Gungsuh" panose="02030600000101010101" pitchFamily="18" charset="-127"/>
                <a:ea typeface="Gungsuh" panose="02030600000101010101" pitchFamily="18" charset="-127"/>
                <a:cs typeface="Mishafi Gold" pitchFamily="2" charset="-78"/>
              </a:rPr>
              <a:t>i</a:t>
            </a:r>
            <a:r>
              <a:rPr lang="en-US" dirty="0">
                <a:latin typeface="Gungsuh" panose="02030600000101010101" pitchFamily="18" charset="-127"/>
                <a:ea typeface="Gungsuh" panose="02030600000101010101" pitchFamily="18" charset="-127"/>
                <a:cs typeface="Mishafi Gold" pitchFamily="2" charset="-78"/>
              </a:rPr>
              <a:t>OS</a:t>
            </a:r>
            <a:r>
              <a:rPr lang="ja-JP" altLang="en-US">
                <a:latin typeface="Gungsuh" panose="02030600000101010101" pitchFamily="18" charset="-127"/>
                <a:ea typeface="Gungsuh" panose="02030600000101010101" pitchFamily="18" charset="-127"/>
                <a:cs typeface="Mishafi Gold" pitchFamily="2" charset="-78"/>
              </a:rPr>
              <a:t>的 </a:t>
            </a:r>
            <a:r>
              <a:rPr lang="en-US" dirty="0">
                <a:latin typeface="Gungsuh" panose="02030600000101010101" pitchFamily="18" charset="-127"/>
                <a:ea typeface="Gungsuh" panose="02030600000101010101" pitchFamily="18" charset="-127"/>
                <a:cs typeface="Mishafi Gold" pitchFamily="2" charset="-78"/>
              </a:rPr>
              <a:t>ARC </a:t>
            </a:r>
            <a:r>
              <a:rPr lang="ja-JP" altLang="en-US">
                <a:latin typeface="Gungsuh" panose="02030600000101010101" pitchFamily="18" charset="-127"/>
                <a:ea typeface="Gungsuh" panose="02030600000101010101" pitchFamily="18" charset="-127"/>
                <a:cs typeface="Mishafi Gold" pitchFamily="2" charset="-78"/>
              </a:rPr>
              <a:t>帮助我们实现了对象销毁；现在又无需考虑对象创建，对象的创建和销毁都无需考虑了，这给编程带来的影响是巨大的</a:t>
            </a:r>
          </a:p>
          <a:p>
            <a:pPr marL="0" indent="0">
              <a:spcBef>
                <a:spcPct val="0"/>
              </a:spcBef>
              <a:buNone/>
            </a:pPr>
            <a:endParaRPr lang="en-CN" dirty="0">
              <a:latin typeface="Gungsuh" panose="02030600000101010101" pitchFamily="18" charset="-127"/>
              <a:ea typeface="Gungsuh" panose="02030600000101010101" pitchFamily="18" charset="-127"/>
              <a:cs typeface="Mishafi Gol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6137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E2C3-9230-0E76-DE04-16A4176C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Container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FB46-D0B0-ED3A-C680-2D27707E4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Gungsuh" panose="02030600000101010101" pitchFamily="18" charset="-127"/>
                <a:ea typeface="Gungsuh" panose="02030600000101010101" pitchFamily="18" charset="-127"/>
              </a:rPr>
              <a:t>依赖注入容器是另一个重要的依赖注入概念。</a:t>
            </a:r>
            <a:r>
              <a:rPr lang="en-US" dirty="0">
                <a:latin typeface="Gungsuh" panose="02030600000101010101" pitchFamily="18" charset="-127"/>
                <a:ea typeface="Gungsuh" panose="02030600000101010101" pitchFamily="18" charset="-127"/>
              </a:rPr>
              <a:t>DI</a:t>
            </a:r>
            <a:r>
              <a:rPr lang="ja-JP" altLang="en-US">
                <a:latin typeface="Gungsuh" panose="02030600000101010101" pitchFamily="18" charset="-127"/>
                <a:ea typeface="Gungsuh" panose="02030600000101010101" pitchFamily="18" charset="-127"/>
              </a:rPr>
              <a:t>容器负责注册和解析项目中的所有依赖项。根据依赖注入容器的复杂性，它可以处理依赖项的生命周期，并在需要时自动注入它们。</a:t>
            </a:r>
            <a:endParaRPr lang="en-CN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203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993A-996C-C10C-F9A4-454383EF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Dependency</a:t>
            </a:r>
            <a:r>
              <a:rPr lang="zh-CN" altLang="en-US" dirty="0"/>
              <a:t> </a:t>
            </a:r>
            <a:r>
              <a:rPr lang="en-US" altLang="zh-CN" dirty="0"/>
              <a:t>Injection</a:t>
            </a:r>
            <a:r>
              <a:rPr lang="zh-CN" altLang="en-US" dirty="0"/>
              <a:t>实现方式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095DF-399B-9F2E-0292-1D8B7DD44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方法注入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构造器注入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属性注入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6395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B281-7421-C3A6-B703-18290D6A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方法注入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DD96-69C1-89F3-4883-39550DFA6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r>
              <a:rPr lang="en-US" altLang="zh-CN" dirty="0">
                <a:latin typeface="Gungsuh" panose="02030600000101010101" pitchFamily="18" charset="-127"/>
                <a:ea typeface="Gungsuh" panose="02030600000101010101" pitchFamily="18" charset="-127"/>
              </a:rPr>
              <a:t>1.</a:t>
            </a:r>
            <a:r>
              <a:rPr lang="zh-CN" altLang="en-US" dirty="0">
                <a:latin typeface="Gungsuh" panose="02030600000101010101" pitchFamily="18" charset="-127"/>
                <a:ea typeface="Gungsuh" panose="02030600000101010101" pitchFamily="18" charset="-127"/>
              </a:rPr>
              <a:t> </a:t>
            </a:r>
            <a:r>
              <a:rPr lang="ja-JP" altLang="en-US">
                <a:latin typeface="Gungsuh" panose="02030600000101010101" pitchFamily="18" charset="-127"/>
                <a:ea typeface="Gungsuh" panose="02030600000101010101" pitchFamily="18" charset="-127"/>
              </a:rPr>
              <a:t>要求客户端遵守用于注入依赖项的协议</a:t>
            </a:r>
            <a:endParaRPr lang="en-US" altLang="ja-JP" dirty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r>
              <a:rPr lang="en-US" altLang="zh-CN" dirty="0">
                <a:latin typeface="Gungsuh" panose="02030600000101010101" pitchFamily="18" charset="-127"/>
                <a:ea typeface="Gungsuh" panose="02030600000101010101" pitchFamily="18" charset="-127"/>
              </a:rPr>
              <a:t>2.</a:t>
            </a:r>
            <a:r>
              <a:rPr lang="zh-CN" altLang="en-US" dirty="0">
                <a:latin typeface="Gungsuh" panose="02030600000101010101" pitchFamily="18" charset="-127"/>
                <a:ea typeface="Gungsuh" panose="02030600000101010101" pitchFamily="18" charset="-127"/>
              </a:rPr>
              <a:t> </a:t>
            </a:r>
            <a:r>
              <a:rPr lang="ja-JP" altLang="en-US">
                <a:latin typeface="Gungsuh" panose="02030600000101010101" pitchFamily="18" charset="-127"/>
                <a:ea typeface="Gungsuh" panose="02030600000101010101" pitchFamily="18" charset="-127"/>
              </a:rPr>
              <a:t>通过</a:t>
            </a:r>
            <a:r>
              <a:rPr lang="en-US" altLang="ja-JP" dirty="0">
                <a:latin typeface="Gungsuh" panose="02030600000101010101" pitchFamily="18" charset="-127"/>
                <a:ea typeface="Gungsuh" panose="02030600000101010101" pitchFamily="18" charset="-127"/>
              </a:rPr>
              <a:t>Method</a:t>
            </a:r>
            <a:r>
              <a:rPr lang="ja-JP" altLang="en-US">
                <a:latin typeface="Gungsuh" panose="02030600000101010101" pitchFamily="18" charset="-127"/>
                <a:ea typeface="Gungsuh" panose="02030600000101010101" pitchFamily="18" charset="-127"/>
              </a:rPr>
              <a:t>或者</a:t>
            </a:r>
            <a:r>
              <a:rPr lang="en-US" altLang="ja-JP" dirty="0">
                <a:latin typeface="Gungsuh" panose="02030600000101010101" pitchFamily="18" charset="-127"/>
                <a:ea typeface="Gungsuh" panose="02030600000101010101" pitchFamily="18" charset="-127"/>
              </a:rPr>
              <a:t>Setter</a:t>
            </a:r>
            <a:r>
              <a:rPr lang="zh-CN" altLang="en-US" dirty="0">
                <a:latin typeface="Gungsuh" panose="02030600000101010101" pitchFamily="18" charset="-127"/>
                <a:ea typeface="Gungsuh" panose="02030600000101010101" pitchFamily="18" charset="-127"/>
              </a:rPr>
              <a:t> </a:t>
            </a:r>
            <a:r>
              <a:rPr lang="en-US" altLang="zh-CN" dirty="0">
                <a:latin typeface="Gungsuh" panose="02030600000101010101" pitchFamily="18" charset="-127"/>
                <a:ea typeface="Gungsuh" panose="02030600000101010101" pitchFamily="18" charset="-127"/>
              </a:rPr>
              <a:t>Getter</a:t>
            </a:r>
            <a:r>
              <a:rPr lang="ja-JP" altLang="en-US">
                <a:latin typeface="Gungsuh" panose="02030600000101010101" pitchFamily="18" charset="-127"/>
                <a:ea typeface="Gungsuh" panose="02030600000101010101" pitchFamily="18" charset="-127"/>
              </a:rPr>
              <a:t>注入</a:t>
            </a:r>
            <a:r>
              <a:rPr lang="zh-CN" altLang="en-US" dirty="0">
                <a:latin typeface="Gungsuh" panose="02030600000101010101" pitchFamily="18" charset="-127"/>
                <a:ea typeface="Gungsuh" panose="02030600000101010101" pitchFamily="18" charset="-127"/>
              </a:rPr>
              <a:t>，两者是完全不同的</a:t>
            </a:r>
            <a:endParaRPr lang="en-US" altLang="ja-JP" dirty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 marL="0" indent="0">
              <a:buNone/>
            </a:pPr>
            <a:endParaRPr lang="en-CN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23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9D73-AC72-47F3-1972-78EA521C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构造器注入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88BBD-16C0-E34D-F165-375A7A75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Gungsuh" panose="02030600000101010101" pitchFamily="18" charset="-127"/>
                <a:ea typeface="Gungsuh" panose="02030600000101010101" pitchFamily="18" charset="-127"/>
              </a:rPr>
              <a:t>在构造函数注入或初始化器注入中，将所有类依赖项作为构造函数参数传递。这样更容易理解代码的作用，因为您可以在一个地方立即看到一个类需要的所有依赖项。</a:t>
            </a:r>
            <a:endParaRPr lang="en-CN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507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9D73-AC72-47F3-1972-78EA521C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属性注入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88BBD-16C0-E34D-F165-375A7A75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>
                <a:latin typeface="Gungsuh" panose="02030600000101010101" pitchFamily="18" charset="-127"/>
                <a:ea typeface="Gungsuh" panose="02030600000101010101" pitchFamily="18" charset="-127"/>
              </a:rPr>
              <a:t>SwiftUI</a:t>
            </a:r>
            <a:r>
              <a:rPr lang="ja-JP" altLang="en-US">
                <a:latin typeface="Gungsuh" panose="02030600000101010101" pitchFamily="18" charset="-127"/>
                <a:ea typeface="Gungsuh" panose="02030600000101010101" pitchFamily="18" charset="-127"/>
              </a:rPr>
              <a:t>推荐的依赖注入方式</a:t>
            </a:r>
            <a:r>
              <a:rPr lang="en-US" altLang="zh-CN" dirty="0">
                <a:latin typeface="Gungsuh" panose="02030600000101010101" pitchFamily="18" charset="-127"/>
                <a:ea typeface="Gungsuh" panose="02030600000101010101" pitchFamily="18" charset="-127"/>
              </a:rPr>
              <a:t>:</a:t>
            </a:r>
          </a:p>
          <a:p>
            <a:pPr marL="514350" indent="-514350">
              <a:buAutoNum type="arabicPeriod"/>
            </a:pPr>
            <a:r>
              <a:rPr lang="en-US" dirty="0"/>
              <a:t>@</a:t>
            </a:r>
            <a:r>
              <a:rPr lang="en-US" dirty="0" err="1"/>
              <a:t>EnvironmentObject</a:t>
            </a:r>
            <a:r>
              <a:rPr lang="en-US" dirty="0"/>
              <a:t> var </a:t>
            </a:r>
            <a:r>
              <a:rPr lang="en-US" altLang="zh-CN" dirty="0"/>
              <a:t>service</a:t>
            </a:r>
            <a:r>
              <a:rPr lang="en-US" dirty="0"/>
              <a:t>: </a:t>
            </a:r>
            <a:r>
              <a:rPr lang="en-US" altLang="zh-CN" dirty="0" err="1"/>
              <a:t>InjectedService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dirty="0"/>
              <a:t>@Environment(\.</a:t>
            </a:r>
            <a:r>
              <a:rPr lang="en-US" dirty="0" err="1"/>
              <a:t>presentationMode</a:t>
            </a:r>
            <a:r>
              <a:rPr lang="en-US" dirty="0"/>
              <a:t>) var presentation</a:t>
            </a:r>
          </a:p>
          <a:p>
            <a:pPr marL="0" indent="0">
              <a:buNone/>
            </a:pPr>
            <a:endParaRPr lang="en-US" altLang="ja-JP" dirty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en-CN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316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463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Gungsuh</vt:lpstr>
      <vt:lpstr>Arial</vt:lpstr>
      <vt:lpstr>Calibri</vt:lpstr>
      <vt:lpstr>Calibri Light</vt:lpstr>
      <vt:lpstr>Office Theme</vt:lpstr>
      <vt:lpstr>Swift dependency injection</vt:lpstr>
      <vt:lpstr>什么是Dependency Injection</vt:lpstr>
      <vt:lpstr>为什么要用Dependency Injection</vt:lpstr>
      <vt:lpstr>Dependency Injection试图解决什么问题</vt:lpstr>
      <vt:lpstr>Dependency Injection Container</vt:lpstr>
      <vt:lpstr>Dependency Injection实现方式</vt:lpstr>
      <vt:lpstr>方法注入</vt:lpstr>
      <vt:lpstr>构造器注入</vt:lpstr>
      <vt:lpstr>属性注入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dependency injection</dc:title>
  <dc:creator>Fan Zhou</dc:creator>
  <cp:lastModifiedBy>Fan Zhou</cp:lastModifiedBy>
  <cp:revision>6</cp:revision>
  <dcterms:created xsi:type="dcterms:W3CDTF">2022-06-30T02:31:23Z</dcterms:created>
  <dcterms:modified xsi:type="dcterms:W3CDTF">2022-06-30T08:31:21Z</dcterms:modified>
</cp:coreProperties>
</file>