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Arial Black"/>
      <p:regular r:id="rId15"/>
    </p:embeddedFont>
    <p:embeddedFont>
      <p:font typeface="Rubik"/>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j1e4F2/zHd1lIDAUhhiiMc7yex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ArialBlack-regular.fntdata"/><Relationship Id="rId14" Type="http://schemas.openxmlformats.org/officeDocument/2006/relationships/slide" Target="slides/slide10.xml"/><Relationship Id="rId17" Type="http://schemas.openxmlformats.org/officeDocument/2006/relationships/font" Target="fonts/Rubik-bold.fntdata"/><Relationship Id="rId16" Type="http://schemas.openxmlformats.org/officeDocument/2006/relationships/font" Target="fonts/Rubik-regular.fntdata"/><Relationship Id="rId5" Type="http://schemas.openxmlformats.org/officeDocument/2006/relationships/slide" Target="slides/slide1.xml"/><Relationship Id="rId19" Type="http://schemas.openxmlformats.org/officeDocument/2006/relationships/font" Target="fonts/Rubik-boldItalic.fntdata"/><Relationship Id="rId6" Type="http://schemas.openxmlformats.org/officeDocument/2006/relationships/slide" Target="slides/slide2.xml"/><Relationship Id="rId18" Type="http://schemas.openxmlformats.org/officeDocument/2006/relationships/font" Target="fonts/Rubik-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Hi guys, We are group 22 My name is Ning Wang, MY teammates is   xxx and  xxx. Our project is about predict the GPA distribution of UIUC </a:t>
            </a:r>
            <a:endParaRPr/>
          </a:p>
        </p:txBody>
      </p:sp>
      <p:sp>
        <p:nvSpPr>
          <p:cNvPr id="123" name="Google Shape;12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Deep neural networks excel in capturing complex, non-linear relationships within data, making them ideal for GPA prediction.They can process multiple influencing factors, such as course difficulty, attendance and engagement which traditional methods may overlook.</a:t>
            </a:r>
            <a:endParaRPr/>
          </a:p>
          <a:p>
            <a:pPr indent="0" lvl="0" marL="0" rtl="0" algn="l">
              <a:spcBef>
                <a:spcPts val="0"/>
              </a:spcBef>
              <a:spcAft>
                <a:spcPts val="0"/>
              </a:spcAft>
              <a:buNone/>
            </a:pPr>
            <a:r>
              <a:t/>
            </a:r>
            <a:endParaRPr/>
          </a:p>
        </p:txBody>
      </p:sp>
      <p:sp>
        <p:nvSpPr>
          <p:cNvPr id="133" name="Google Shape;13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slide provides an overview of the dataset used for GPA prediction. The dataset includes various attributes such as Year, Term, Subject, Course Number, Schedule Type, and Primary Instructor, along with detailed course information and performance metrics. The label for prediction is the average GPA, which is used for Mean Squared Error (MSE) and R2R^2R2 computations. Additionally, the average GPA is converted into letter grades (A+, A, A-, etc.) for accuracy evaluation. This comprehensive dataset enables both numerical and categorical analysis, offering a robust foundation for modeling and predicting student performance across courses.</a:t>
            </a:r>
            <a:endParaRPr/>
          </a:p>
        </p:txBody>
      </p:sp>
      <p:sp>
        <p:nvSpPr>
          <p:cNvPr id="144" name="Google Shape;14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 and we plot the average GPA of the courses with the same feature. </a:t>
            </a:r>
            <a:endParaRPr/>
          </a:p>
          <a:p>
            <a:pPr indent="0" lvl="0" marL="0" marR="0" rtl="0" algn="l">
              <a:lnSpc>
                <a:spcPct val="100000"/>
              </a:lnSpc>
              <a:spcBef>
                <a:spcPts val="0"/>
              </a:spcBef>
              <a:spcAft>
                <a:spcPts val="0"/>
              </a:spcAft>
              <a:buClr>
                <a:schemeClr val="dk1"/>
              </a:buClr>
              <a:buSzPts val="1200"/>
              <a:buFont typeface="Calibri"/>
              <a:buNone/>
            </a:pPr>
            <a:r>
              <a:rPr lang="en-US"/>
              <a:t>For example, on the upper left, we plot the average GPA by course levels. It seems 500-level courses has higher GPA. </a:t>
            </a:r>
            <a:endParaRPr/>
          </a:p>
          <a:p>
            <a:pPr indent="0" lvl="0" marL="0" marR="0" rtl="0" algn="l">
              <a:lnSpc>
                <a:spcPct val="100000"/>
              </a:lnSpc>
              <a:spcBef>
                <a:spcPts val="0"/>
              </a:spcBef>
              <a:spcAft>
                <a:spcPts val="0"/>
              </a:spcAft>
              <a:buClr>
                <a:schemeClr val="dk1"/>
              </a:buClr>
              <a:buSzPts val="1200"/>
              <a:buFont typeface="Calibri"/>
              <a:buNone/>
            </a:pPr>
            <a:r>
              <a:rPr lang="en-US"/>
              <a:t>We also plot the 10 lowest/highest GPA courses. We do not observe significant effects on the semester.</a:t>
            </a:r>
            <a:endParaRPr/>
          </a:p>
          <a:p>
            <a:pPr indent="0" lvl="0" marL="0" rtl="0" algn="l">
              <a:spcBef>
                <a:spcPts val="0"/>
              </a:spcBef>
              <a:spcAft>
                <a:spcPts val="0"/>
              </a:spcAft>
              <a:buNone/>
            </a:pPr>
            <a:r>
              <a:t/>
            </a:r>
            <a:endParaRPr/>
          </a:p>
        </p:txBody>
      </p:sp>
      <p:sp>
        <p:nvSpPr>
          <p:cNvPr id="155" name="Google Shape;15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can see the trend of the average GPA by year is increasing over time. It makes sense to see that 2020 has very high GPA because it’s during COVID period</a:t>
            </a:r>
            <a:endParaRPr/>
          </a:p>
        </p:txBody>
      </p:sp>
      <p:sp>
        <p:nvSpPr>
          <p:cNvPr id="168" name="Google Shape;16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use the linear regression as a foundational approach. In this model, each course in a given year is treated as an individual data point, with attributes represented by a feature vector xi and the corresponding GPA as the label yi​. The linear regression model is trained by minimizing the mean squared error, on the training set and then evaluated on a test set. The performance metric used is accuracy, based on the proportion of correctly predicted letter grades. The baseline model achieves an accuracy of thirty-six percentage, highlighting the limitations of linear regression in capturing complex relationships in academic data and motivating the use of deep learning for improved performance.</a:t>
            </a:r>
            <a:endParaRPr/>
          </a:p>
        </p:txBody>
      </p:sp>
      <p:sp>
        <p:nvSpPr>
          <p:cNvPr id="178" name="Google Shape;17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slide introduces the use of Recurrent Neural Networks (RNNs) to do this job, focusing on capturing the temporal dependencies inherent in academic data. The implementation groups data by course names, collects chronological records based on year/term attributes, and segments them into sequences of approximately five years (10 timesteps). Each series of course records is treated as a single data point, and the RNN is trained on this structured dataset. The trained model predicts GPA and letter grades on the test set, using accuracy as the performance metric, similar to the baseline model. The RNN achieves an accuracy of 40.18%, outperforming the linear regression baseline and demonstrating the benefits of modeling temporal patterns in GPA prediction. The technical challenge here is the temporal length of each course is not the same. This may be because some courses are only available in Spring, some are in Fall, and others are in both. So as an additional step of data preprocessing, we align the dataset, where each datapoint has 10 timesteps, and feed them into an RNN model.</a:t>
            </a:r>
            <a:endParaRPr/>
          </a:p>
        </p:txBody>
      </p:sp>
      <p:sp>
        <p:nvSpPr>
          <p:cNvPr id="188" name="Google Shape;18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Then we analyze the feature importance of the model. Since our task has multiple attributes, it’s computationally hard to derive the shapley value. As an alternative approach, we utilize the existing python library called SHAP. The SHAP value characterized feature importance by </a:t>
            </a:r>
            <a:r>
              <a:rPr b="1" i="0" lang="en-US">
                <a:solidFill>
                  <a:srgbClr val="000000"/>
                </a:solidFill>
                <a:latin typeface="Rubik"/>
                <a:ea typeface="Rubik"/>
                <a:cs typeface="Rubik"/>
                <a:sym typeface="Rubik"/>
              </a:rPr>
              <a:t>decomposing the output </a:t>
            </a:r>
            <a:r>
              <a:rPr b="0" i="0" lang="en-US">
                <a:solidFill>
                  <a:srgbClr val="000000"/>
                </a:solidFill>
                <a:latin typeface="Rubik"/>
                <a:ea typeface="Rubik"/>
                <a:cs typeface="Rubik"/>
                <a:sym typeface="Rubik"/>
              </a:rPr>
              <a:t>of a model by the sums of the impact of each feature. For example, on the right plot, this is a sample course of CHEM 332 at Year 2022. The model output starts from the expectation value (3.42) at the bottom. The impact of each feature is shown by the bar plots. For example, the Year attribute has a positive 0.08 effect to the final output, and the instructor Koerner, Michael has a negative 0.9 effect. Adding all these effects up will lead to the model output of this course. We can visualize the feature effects in each individual course, and we further want to know the overall effect of each feature on the whole dataset.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9" name="Google Shape;19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In this plot, we show such overall effect, and rank the features by their importance. For example, it seems the course Sched Type has significant impacts on the model output. The course number is also important, which validates our observation on 500-level course having higher GPAs. Also, we observe the Year is among the most important features. Several subjects like economic, chemistry, and math have larger effects on the GPA. For a student who wants to get higher GPAs, with this plot, they’d better avoid such courses. For school administrations, this plot can being to their attention on why those courses have abnormal GPA.</a:t>
            </a:r>
            <a:endParaRPr/>
          </a:p>
          <a:p>
            <a:pPr indent="0" lvl="0" marL="0" rtl="0" algn="l">
              <a:spcBef>
                <a:spcPts val="0"/>
              </a:spcBef>
              <a:spcAft>
                <a:spcPts val="0"/>
              </a:spcAft>
              <a:buNone/>
            </a:pPr>
            <a:r>
              <a:t/>
            </a:r>
            <a:endParaRPr/>
          </a:p>
        </p:txBody>
      </p:sp>
      <p:sp>
        <p:nvSpPr>
          <p:cNvPr id="212" name="Google Shape;21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2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13" name="Shape 13"/>
        <p:cNvGrpSpPr/>
        <p:nvPr/>
      </p:nvGrpSpPr>
      <p:grpSpPr>
        <a:xfrm>
          <a:off x="0" y="0"/>
          <a:ext cx="0" cy="0"/>
          <a:chOff x="0" y="0"/>
          <a:chExt cx="0" cy="0"/>
        </a:xfrm>
      </p:grpSpPr>
      <p:sp>
        <p:nvSpPr>
          <p:cNvPr id="14" name="Google Shape;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12284B"/>
                </a:solidFill>
                <a:latin typeface="Georgia"/>
                <a:ea typeface="Georgia"/>
                <a:cs typeface="Georgia"/>
                <a:sym typeface="Georgia"/>
              </a:defRPr>
            </a:lvl1pPr>
            <a:lvl2pPr indent="0" lvl="1" marL="0" algn="r">
              <a:spcBef>
                <a:spcPts val="0"/>
              </a:spcBef>
              <a:buNone/>
              <a:defRPr b="0" i="0" sz="1200" u="none" cap="none" strike="noStrike">
                <a:solidFill>
                  <a:srgbClr val="12284B"/>
                </a:solidFill>
                <a:latin typeface="Georgia"/>
                <a:ea typeface="Georgia"/>
                <a:cs typeface="Georgia"/>
                <a:sym typeface="Georgia"/>
              </a:defRPr>
            </a:lvl2pPr>
            <a:lvl3pPr indent="0" lvl="2" marL="0" algn="r">
              <a:spcBef>
                <a:spcPts val="0"/>
              </a:spcBef>
              <a:buNone/>
              <a:defRPr b="0" i="0" sz="1200" u="none" cap="none" strike="noStrike">
                <a:solidFill>
                  <a:srgbClr val="12284B"/>
                </a:solidFill>
                <a:latin typeface="Georgia"/>
                <a:ea typeface="Georgia"/>
                <a:cs typeface="Georgia"/>
                <a:sym typeface="Georgia"/>
              </a:defRPr>
            </a:lvl3pPr>
            <a:lvl4pPr indent="0" lvl="3" marL="0" algn="r">
              <a:spcBef>
                <a:spcPts val="0"/>
              </a:spcBef>
              <a:buNone/>
              <a:defRPr b="0" i="0" sz="1200" u="none" cap="none" strike="noStrike">
                <a:solidFill>
                  <a:srgbClr val="12284B"/>
                </a:solidFill>
                <a:latin typeface="Georgia"/>
                <a:ea typeface="Georgia"/>
                <a:cs typeface="Georgia"/>
                <a:sym typeface="Georgia"/>
              </a:defRPr>
            </a:lvl4pPr>
            <a:lvl5pPr indent="0" lvl="4" marL="0" algn="r">
              <a:spcBef>
                <a:spcPts val="0"/>
              </a:spcBef>
              <a:buNone/>
              <a:defRPr b="0" i="0" sz="1200" u="none" cap="none" strike="noStrike">
                <a:solidFill>
                  <a:srgbClr val="12284B"/>
                </a:solidFill>
                <a:latin typeface="Georgia"/>
                <a:ea typeface="Georgia"/>
                <a:cs typeface="Georgia"/>
                <a:sym typeface="Georgia"/>
              </a:defRPr>
            </a:lvl5pPr>
            <a:lvl6pPr indent="0" lvl="5" marL="0" algn="r">
              <a:spcBef>
                <a:spcPts val="0"/>
              </a:spcBef>
              <a:buNone/>
              <a:defRPr b="0" i="0" sz="1200" u="none" cap="none" strike="noStrike">
                <a:solidFill>
                  <a:srgbClr val="12284B"/>
                </a:solidFill>
                <a:latin typeface="Georgia"/>
                <a:ea typeface="Georgia"/>
                <a:cs typeface="Georgia"/>
                <a:sym typeface="Georgia"/>
              </a:defRPr>
            </a:lvl6pPr>
            <a:lvl7pPr indent="0" lvl="6" marL="0" algn="r">
              <a:spcBef>
                <a:spcPts val="0"/>
              </a:spcBef>
              <a:buNone/>
              <a:defRPr b="0" i="0" sz="1200" u="none" cap="none" strike="noStrike">
                <a:solidFill>
                  <a:srgbClr val="12284B"/>
                </a:solidFill>
                <a:latin typeface="Georgia"/>
                <a:ea typeface="Georgia"/>
                <a:cs typeface="Georgia"/>
                <a:sym typeface="Georgia"/>
              </a:defRPr>
            </a:lvl7pPr>
            <a:lvl8pPr indent="0" lvl="7" marL="0" algn="r">
              <a:spcBef>
                <a:spcPts val="0"/>
              </a:spcBef>
              <a:buNone/>
              <a:defRPr b="0" i="0" sz="1200" u="none" cap="none" strike="noStrike">
                <a:solidFill>
                  <a:srgbClr val="12284B"/>
                </a:solidFill>
                <a:latin typeface="Georgia"/>
                <a:ea typeface="Georgia"/>
                <a:cs typeface="Georgia"/>
                <a:sym typeface="Georgia"/>
              </a:defRPr>
            </a:lvl8pPr>
            <a:lvl9pPr indent="0" lvl="8" marL="0" algn="r">
              <a:spcBef>
                <a:spcPts val="0"/>
              </a:spcBef>
              <a:buNone/>
              <a:defRPr b="0" i="0" sz="1200" u="none" cap="none" strike="noStrike">
                <a:solidFill>
                  <a:srgbClr val="12284B"/>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pic>
        <p:nvPicPr>
          <p:cNvPr descr="University of Illinois Urbana-Champaign primary word mark in orange and blue." id="15" name="Google Shape;15;p12"/>
          <p:cNvPicPr preferRelativeResize="0"/>
          <p:nvPr/>
        </p:nvPicPr>
        <p:blipFill rotWithShape="1">
          <a:blip r:embed="rId2">
            <a:alphaModFix/>
          </a:blip>
          <a:srcRect b="0" l="0" r="0" t="0"/>
          <a:stretch/>
        </p:blipFill>
        <p:spPr>
          <a:xfrm>
            <a:off x="675153" y="4938363"/>
            <a:ext cx="3322081" cy="571034"/>
          </a:xfrm>
          <a:prstGeom prst="rect">
            <a:avLst/>
          </a:prstGeom>
          <a:noFill/>
          <a:ln>
            <a:noFill/>
          </a:ln>
        </p:spPr>
      </p:pic>
      <p:pic>
        <p:nvPicPr>
          <p:cNvPr id="16" name="Google Shape;16;p12"/>
          <p:cNvPicPr preferRelativeResize="0"/>
          <p:nvPr/>
        </p:nvPicPr>
        <p:blipFill rotWithShape="1">
          <a:blip r:embed="rId3">
            <a:alphaModFix/>
          </a:blip>
          <a:srcRect b="0" l="0" r="0" t="0"/>
          <a:stretch/>
        </p:blipFill>
        <p:spPr>
          <a:xfrm>
            <a:off x="675153" y="4468357"/>
            <a:ext cx="8622959" cy="165877"/>
          </a:xfrm>
          <a:prstGeom prst="rect">
            <a:avLst/>
          </a:prstGeom>
          <a:noFill/>
          <a:ln>
            <a:noFill/>
          </a:ln>
        </p:spPr>
      </p:pic>
      <p:sp>
        <p:nvSpPr>
          <p:cNvPr id="17" name="Google Shape;17;p12"/>
          <p:cNvSpPr txBox="1"/>
          <p:nvPr>
            <p:ph idx="1" type="subTitle"/>
          </p:nvPr>
        </p:nvSpPr>
        <p:spPr>
          <a:xfrm>
            <a:off x="675153" y="3799107"/>
            <a:ext cx="8622960" cy="36512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2400"/>
              <a:buNone/>
              <a:defRPr b="0" i="1" sz="2400">
                <a:latin typeface="Georgia"/>
                <a:ea typeface="Georgia"/>
                <a:cs typeface="Georgia"/>
                <a:sym typeface="Georgia"/>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2"/>
          <p:cNvSpPr txBox="1"/>
          <p:nvPr>
            <p:ph idx="2" type="body"/>
          </p:nvPr>
        </p:nvSpPr>
        <p:spPr>
          <a:xfrm>
            <a:off x="675153" y="6404700"/>
            <a:ext cx="2743200" cy="2684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2284B"/>
              </a:buClr>
              <a:buSzPts val="1200"/>
              <a:buNone/>
              <a:defRPr sz="1200">
                <a:solidFill>
                  <a:srgbClr val="12284B"/>
                </a:solidFill>
                <a:latin typeface="Georgia"/>
                <a:ea typeface="Georgia"/>
                <a:cs typeface="Georgia"/>
                <a:sym typeface="Georgi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12"/>
          <p:cNvSpPr txBox="1"/>
          <p:nvPr>
            <p:ph type="title"/>
          </p:nvPr>
        </p:nvSpPr>
        <p:spPr>
          <a:xfrm>
            <a:off x="675153" y="652021"/>
            <a:ext cx="8622960" cy="277698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5F03"/>
              </a:buClr>
              <a:buSzPts val="7200"/>
              <a:buFont typeface="Arial Black"/>
              <a:buNone/>
              <a:defRPr sz="7200">
                <a:solidFill>
                  <a:srgbClr val="FF5F0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Callout">
  <p:cSld name="Title and Content Callout">
    <p:spTree>
      <p:nvGrpSpPr>
        <p:cNvPr id="98" name="Shape 98"/>
        <p:cNvGrpSpPr/>
        <p:nvPr/>
      </p:nvGrpSpPr>
      <p:grpSpPr>
        <a:xfrm>
          <a:off x="0" y="0"/>
          <a:ext cx="0" cy="0"/>
          <a:chOff x="0" y="0"/>
          <a:chExt cx="0" cy="0"/>
        </a:xfrm>
      </p:grpSpPr>
      <p:pic>
        <p:nvPicPr>
          <p:cNvPr id="99" name="Google Shape;99;p21"/>
          <p:cNvPicPr preferRelativeResize="0"/>
          <p:nvPr/>
        </p:nvPicPr>
        <p:blipFill rotWithShape="1">
          <a:blip r:embed="rId2">
            <a:alphaModFix/>
          </a:blip>
          <a:srcRect b="0" l="0" r="0" t="0"/>
          <a:stretch/>
        </p:blipFill>
        <p:spPr>
          <a:xfrm>
            <a:off x="-6351" y="0"/>
            <a:ext cx="12198351" cy="6858000"/>
          </a:xfrm>
          <a:prstGeom prst="rect">
            <a:avLst/>
          </a:prstGeom>
          <a:noFill/>
          <a:ln>
            <a:noFill/>
          </a:ln>
        </p:spPr>
      </p:pic>
      <p:sp>
        <p:nvSpPr>
          <p:cNvPr id="100" name="Google Shape;100;p21"/>
          <p:cNvSpPr/>
          <p:nvPr/>
        </p:nvSpPr>
        <p:spPr>
          <a:xfrm>
            <a:off x="220344" y="193407"/>
            <a:ext cx="11744960" cy="647118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Georgia"/>
              <a:ea typeface="Georgia"/>
              <a:cs typeface="Georgia"/>
              <a:sym typeface="Georgia"/>
            </a:endParaRPr>
          </a:p>
        </p:txBody>
      </p:sp>
      <p:sp>
        <p:nvSpPr>
          <p:cNvPr id="101" name="Google Shape;10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University of Illinois logo in orange and blue." id="102" name="Google Shape;102;p21"/>
          <p:cNvPicPr preferRelativeResize="0"/>
          <p:nvPr/>
        </p:nvPicPr>
        <p:blipFill rotWithShape="1">
          <a:blip r:embed="rId3">
            <a:alphaModFix/>
          </a:blip>
          <a:srcRect b="0" l="0" r="0" t="0"/>
          <a:stretch/>
        </p:blipFill>
        <p:spPr>
          <a:xfrm>
            <a:off x="11439852" y="5998310"/>
            <a:ext cx="421892" cy="609400"/>
          </a:xfrm>
          <a:prstGeom prst="rect">
            <a:avLst/>
          </a:prstGeom>
          <a:noFill/>
          <a:ln>
            <a:noFill/>
          </a:ln>
        </p:spPr>
      </p:pic>
      <p:sp>
        <p:nvSpPr>
          <p:cNvPr id="103" name="Google Shape;103;p21"/>
          <p:cNvSpPr txBox="1"/>
          <p:nvPr>
            <p:ph idx="1" type="body"/>
          </p:nvPr>
        </p:nvSpPr>
        <p:spPr>
          <a:xfrm>
            <a:off x="838200" y="1740980"/>
            <a:ext cx="10515600" cy="403374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21"/>
          <p:cNvSpPr txBox="1"/>
          <p:nvPr>
            <p:ph type="title"/>
          </p:nvPr>
        </p:nvSpPr>
        <p:spPr>
          <a:xfrm>
            <a:off x="838200" y="664684"/>
            <a:ext cx="10515600" cy="5990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5F03"/>
              </a:buClr>
              <a:buSzPts val="4400"/>
              <a:buFont typeface="Arial Black"/>
              <a:buNone/>
              <a:defRPr>
                <a:solidFill>
                  <a:srgbClr val="FF5F0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05" name="Shape 105"/>
        <p:cNvGrpSpPr/>
        <p:nvPr/>
      </p:nvGrpSpPr>
      <p:grpSpPr>
        <a:xfrm>
          <a:off x="0" y="0"/>
          <a:ext cx="0" cy="0"/>
          <a:chOff x="0" y="0"/>
          <a:chExt cx="0" cy="0"/>
        </a:xfrm>
      </p:grpSpPr>
      <p:sp>
        <p:nvSpPr>
          <p:cNvPr id="106" name="Google Shape;10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University of Illinois logo in orange and blue." id="107" name="Google Shape;107;p22"/>
          <p:cNvPicPr preferRelativeResize="0"/>
          <p:nvPr/>
        </p:nvPicPr>
        <p:blipFill rotWithShape="1">
          <a:blip r:embed="rId2">
            <a:alphaModFix/>
          </a:blip>
          <a:srcRect b="0" l="0" r="0" t="0"/>
          <a:stretch/>
        </p:blipFill>
        <p:spPr>
          <a:xfrm>
            <a:off x="11439852" y="5998310"/>
            <a:ext cx="421892" cy="609400"/>
          </a:xfrm>
          <a:prstGeom prst="rect">
            <a:avLst/>
          </a:prstGeom>
          <a:noFill/>
          <a:ln>
            <a:noFill/>
          </a:ln>
        </p:spPr>
      </p:pic>
      <p:pic>
        <p:nvPicPr>
          <p:cNvPr id="108" name="Google Shape;108;p22"/>
          <p:cNvPicPr preferRelativeResize="0"/>
          <p:nvPr/>
        </p:nvPicPr>
        <p:blipFill rotWithShape="1">
          <a:blip r:embed="rId3">
            <a:alphaModFix/>
          </a:blip>
          <a:srcRect b="0" l="0" r="0" t="0"/>
          <a:stretch/>
        </p:blipFill>
        <p:spPr>
          <a:xfrm>
            <a:off x="7707086" y="0"/>
            <a:ext cx="4484914" cy="365125"/>
          </a:xfrm>
          <a:prstGeom prst="rect">
            <a:avLst/>
          </a:prstGeom>
          <a:noFill/>
          <a:ln>
            <a:noFill/>
          </a:ln>
        </p:spPr>
      </p:pic>
      <p:pic>
        <p:nvPicPr>
          <p:cNvPr id="109" name="Google Shape;109;p22"/>
          <p:cNvPicPr preferRelativeResize="0"/>
          <p:nvPr/>
        </p:nvPicPr>
        <p:blipFill rotWithShape="1">
          <a:blip r:embed="rId4">
            <a:alphaModFix/>
          </a:blip>
          <a:srcRect b="0" l="0" r="0" t="0"/>
          <a:stretch/>
        </p:blipFill>
        <p:spPr>
          <a:xfrm>
            <a:off x="11770108" y="365125"/>
            <a:ext cx="421892" cy="3678730"/>
          </a:xfrm>
          <a:prstGeom prst="rect">
            <a:avLst/>
          </a:prstGeom>
          <a:noFill/>
          <a:ln>
            <a:noFill/>
          </a:ln>
        </p:spPr>
      </p:pic>
      <p:pic>
        <p:nvPicPr>
          <p:cNvPr id="110" name="Google Shape;110;p22"/>
          <p:cNvPicPr preferRelativeResize="0"/>
          <p:nvPr/>
        </p:nvPicPr>
        <p:blipFill rotWithShape="1">
          <a:blip r:embed="rId5">
            <a:alphaModFix/>
          </a:blip>
          <a:srcRect b="0" l="0" r="0" t="-3212"/>
          <a:stretch/>
        </p:blipFill>
        <p:spPr>
          <a:xfrm>
            <a:off x="0" y="6481152"/>
            <a:ext cx="1969477" cy="376848"/>
          </a:xfrm>
          <a:prstGeom prst="rect">
            <a:avLst/>
          </a:prstGeom>
          <a:noFill/>
          <a:ln>
            <a:noFill/>
          </a:ln>
        </p:spPr>
      </p:pic>
      <p:pic>
        <p:nvPicPr>
          <p:cNvPr id="111" name="Google Shape;111;p22"/>
          <p:cNvPicPr preferRelativeResize="0"/>
          <p:nvPr/>
        </p:nvPicPr>
        <p:blipFill rotWithShape="1">
          <a:blip r:embed="rId6">
            <a:alphaModFix/>
          </a:blip>
          <a:srcRect b="0" l="0" r="0" t="0"/>
          <a:stretch/>
        </p:blipFill>
        <p:spPr>
          <a:xfrm>
            <a:off x="773791" y="-40182"/>
            <a:ext cx="421891" cy="1498844"/>
          </a:xfrm>
          <a:prstGeom prst="rect">
            <a:avLst/>
          </a:prstGeom>
          <a:noFill/>
          <a:ln>
            <a:noFill/>
          </a:ln>
        </p:spPr>
      </p:pic>
      <p:sp>
        <p:nvSpPr>
          <p:cNvPr id="112" name="Google Shape;112;p22"/>
          <p:cNvSpPr txBox="1"/>
          <p:nvPr>
            <p:ph idx="1" type="body"/>
          </p:nvPr>
        </p:nvSpPr>
        <p:spPr>
          <a:xfrm>
            <a:off x="3513930" y="3678736"/>
            <a:ext cx="5164137" cy="365119"/>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1800"/>
              <a:buNone/>
              <a:defRPr b="1" i="0" sz="18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22"/>
          <p:cNvSpPr txBox="1"/>
          <p:nvPr>
            <p:ph type="title"/>
          </p:nvPr>
        </p:nvSpPr>
        <p:spPr>
          <a:xfrm>
            <a:off x="838200" y="2882169"/>
            <a:ext cx="10515600" cy="599096"/>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FF5F03"/>
              </a:buClr>
              <a:buSzPts val="3600"/>
              <a:buFont typeface="Georgia"/>
              <a:buNone/>
              <a:defRPr b="0" i="1" sz="3600">
                <a:solidFill>
                  <a:srgbClr val="FF5F03"/>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14" name="Shape 114"/>
        <p:cNvGrpSpPr/>
        <p:nvPr/>
      </p:nvGrpSpPr>
      <p:grpSpPr>
        <a:xfrm>
          <a:off x="0" y="0"/>
          <a:ext cx="0" cy="0"/>
          <a:chOff x="0" y="0"/>
          <a:chExt cx="0" cy="0"/>
        </a:xfrm>
      </p:grpSpPr>
      <p:sp>
        <p:nvSpPr>
          <p:cNvPr id="115" name="Google Shape;11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University of Illinois logo in orange and blue." id="116" name="Google Shape;116;p23"/>
          <p:cNvPicPr preferRelativeResize="0"/>
          <p:nvPr/>
        </p:nvPicPr>
        <p:blipFill rotWithShape="1">
          <a:blip r:embed="rId2">
            <a:alphaModFix/>
          </a:blip>
          <a:srcRect b="0" l="0" r="0" t="0"/>
          <a:stretch/>
        </p:blipFill>
        <p:spPr>
          <a:xfrm>
            <a:off x="11439852" y="5998310"/>
            <a:ext cx="421892" cy="609400"/>
          </a:xfrm>
          <a:prstGeom prst="rect">
            <a:avLst/>
          </a:prstGeom>
          <a:noFill/>
          <a:ln>
            <a:noFill/>
          </a:ln>
        </p:spPr>
      </p:pic>
      <p:pic>
        <p:nvPicPr>
          <p:cNvPr id="117" name="Google Shape;117;p23"/>
          <p:cNvPicPr preferRelativeResize="0"/>
          <p:nvPr/>
        </p:nvPicPr>
        <p:blipFill rotWithShape="1">
          <a:blip r:embed="rId3">
            <a:alphaModFix/>
          </a:blip>
          <a:srcRect b="0" l="0" r="0" t="0"/>
          <a:stretch/>
        </p:blipFill>
        <p:spPr>
          <a:xfrm>
            <a:off x="838200" y="1263780"/>
            <a:ext cx="10515600" cy="165877"/>
          </a:xfrm>
          <a:prstGeom prst="rect">
            <a:avLst/>
          </a:prstGeom>
          <a:noFill/>
          <a:ln>
            <a:noFill/>
          </a:ln>
        </p:spPr>
      </p:pic>
      <p:sp>
        <p:nvSpPr>
          <p:cNvPr id="118" name="Google Shape;118;p23"/>
          <p:cNvSpPr txBox="1"/>
          <p:nvPr>
            <p:ph type="title"/>
          </p:nvPr>
        </p:nvSpPr>
        <p:spPr>
          <a:xfrm>
            <a:off x="838200" y="664684"/>
            <a:ext cx="10515600" cy="5990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5F03"/>
              </a:buClr>
              <a:buSzPts val="4400"/>
              <a:buFont typeface="Arial Black"/>
              <a:buNone/>
              <a:defRPr>
                <a:solidFill>
                  <a:srgbClr val="FF5F0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19" name="Shape 11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sp>
        <p:nvSpPr>
          <p:cNvPr id="21" name="Google Shape;2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University of Illinois logo in orange and blue." id="22" name="Google Shape;22;p13"/>
          <p:cNvPicPr preferRelativeResize="0"/>
          <p:nvPr/>
        </p:nvPicPr>
        <p:blipFill rotWithShape="1">
          <a:blip r:embed="rId2">
            <a:alphaModFix/>
          </a:blip>
          <a:srcRect b="0" l="0" r="0" t="0"/>
          <a:stretch/>
        </p:blipFill>
        <p:spPr>
          <a:xfrm>
            <a:off x="11439852" y="5998310"/>
            <a:ext cx="421892" cy="609400"/>
          </a:xfrm>
          <a:prstGeom prst="rect">
            <a:avLst/>
          </a:prstGeom>
          <a:noFill/>
          <a:ln>
            <a:noFill/>
          </a:ln>
        </p:spPr>
      </p:pic>
      <p:sp>
        <p:nvSpPr>
          <p:cNvPr id="23" name="Google Shape;23;p13"/>
          <p:cNvSpPr txBox="1"/>
          <p:nvPr>
            <p:ph idx="1" type="body"/>
          </p:nvPr>
        </p:nvSpPr>
        <p:spPr>
          <a:xfrm>
            <a:off x="838200" y="1740980"/>
            <a:ext cx="10515600" cy="403374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4" name="Google Shape;24;p13"/>
          <p:cNvPicPr preferRelativeResize="0"/>
          <p:nvPr/>
        </p:nvPicPr>
        <p:blipFill rotWithShape="1">
          <a:blip r:embed="rId3">
            <a:alphaModFix/>
          </a:blip>
          <a:srcRect b="0" l="0" r="0" t="0"/>
          <a:stretch/>
        </p:blipFill>
        <p:spPr>
          <a:xfrm>
            <a:off x="838200" y="1263780"/>
            <a:ext cx="10515600" cy="165877"/>
          </a:xfrm>
          <a:prstGeom prst="rect">
            <a:avLst/>
          </a:prstGeom>
          <a:noFill/>
          <a:ln>
            <a:noFill/>
          </a:ln>
        </p:spPr>
      </p:pic>
      <p:sp>
        <p:nvSpPr>
          <p:cNvPr id="25" name="Google Shape;25;p13"/>
          <p:cNvSpPr txBox="1"/>
          <p:nvPr>
            <p:ph type="title"/>
          </p:nvPr>
        </p:nvSpPr>
        <p:spPr>
          <a:xfrm>
            <a:off x="838200" y="664684"/>
            <a:ext cx="10515600" cy="5990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5F03"/>
              </a:buClr>
              <a:buSzPts val="4400"/>
              <a:buFont typeface="Arial Black"/>
              <a:buNone/>
              <a:defRPr>
                <a:solidFill>
                  <a:srgbClr val="FF5F0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verview">
  <p:cSld name="Overview">
    <p:spTree>
      <p:nvGrpSpPr>
        <p:cNvPr id="26" name="Shape 26"/>
        <p:cNvGrpSpPr/>
        <p:nvPr/>
      </p:nvGrpSpPr>
      <p:grpSpPr>
        <a:xfrm>
          <a:off x="0" y="0"/>
          <a:ext cx="0" cy="0"/>
          <a:chOff x="0" y="0"/>
          <a:chExt cx="0" cy="0"/>
        </a:xfrm>
      </p:grpSpPr>
      <p:sp>
        <p:nvSpPr>
          <p:cNvPr id="27" name="Google Shape;2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University of Illinois logo in orange and blue." id="28" name="Google Shape;28;p14"/>
          <p:cNvPicPr preferRelativeResize="0"/>
          <p:nvPr/>
        </p:nvPicPr>
        <p:blipFill rotWithShape="1">
          <a:blip r:embed="rId2">
            <a:alphaModFix/>
          </a:blip>
          <a:srcRect b="0" l="0" r="0" t="0"/>
          <a:stretch/>
        </p:blipFill>
        <p:spPr>
          <a:xfrm>
            <a:off x="11439852" y="5998310"/>
            <a:ext cx="421892" cy="609400"/>
          </a:xfrm>
          <a:prstGeom prst="rect">
            <a:avLst/>
          </a:prstGeom>
          <a:noFill/>
          <a:ln>
            <a:noFill/>
          </a:ln>
        </p:spPr>
      </p:pic>
      <p:sp>
        <p:nvSpPr>
          <p:cNvPr id="29" name="Google Shape;29;p14"/>
          <p:cNvSpPr txBox="1"/>
          <p:nvPr>
            <p:ph idx="1" type="body"/>
          </p:nvPr>
        </p:nvSpPr>
        <p:spPr>
          <a:xfrm>
            <a:off x="8528669" y="5541473"/>
            <a:ext cx="2292350" cy="46990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000"/>
              <a:buNone/>
              <a:defRPr b="1" i="0" sz="20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4"/>
          <p:cNvSpPr txBox="1"/>
          <p:nvPr>
            <p:ph idx="2" type="body"/>
          </p:nvPr>
        </p:nvSpPr>
        <p:spPr>
          <a:xfrm>
            <a:off x="8528280" y="3589840"/>
            <a:ext cx="2293390" cy="184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FF5F03"/>
              </a:buClr>
              <a:buSzPts val="13500"/>
              <a:buNone/>
              <a:defRPr b="1" i="0" sz="13500">
                <a:solidFill>
                  <a:srgbClr val="FF5F03"/>
                </a:solidFill>
                <a:latin typeface="Georgia"/>
                <a:ea typeface="Georgia"/>
                <a:cs typeface="Georgia"/>
                <a:sym typeface="Georgi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4"/>
          <p:cNvSpPr txBox="1"/>
          <p:nvPr>
            <p:ph idx="3" type="body"/>
          </p:nvPr>
        </p:nvSpPr>
        <p:spPr>
          <a:xfrm>
            <a:off x="5939705" y="5541473"/>
            <a:ext cx="2292350" cy="46990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000"/>
              <a:buNone/>
              <a:defRPr b="1" i="0" sz="20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4"/>
          <p:cNvSpPr txBox="1"/>
          <p:nvPr>
            <p:ph idx="4" type="body"/>
          </p:nvPr>
        </p:nvSpPr>
        <p:spPr>
          <a:xfrm>
            <a:off x="5939316" y="3589840"/>
            <a:ext cx="2293390" cy="184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FF5F03"/>
              </a:buClr>
              <a:buSzPts val="13500"/>
              <a:buNone/>
              <a:defRPr b="1" i="0" sz="13500">
                <a:solidFill>
                  <a:srgbClr val="FF5F03"/>
                </a:solidFill>
                <a:latin typeface="Georgia"/>
                <a:ea typeface="Georgia"/>
                <a:cs typeface="Georgia"/>
                <a:sym typeface="Georgi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4"/>
          <p:cNvSpPr txBox="1"/>
          <p:nvPr>
            <p:ph idx="5" type="body"/>
          </p:nvPr>
        </p:nvSpPr>
        <p:spPr>
          <a:xfrm>
            <a:off x="3301008" y="5541473"/>
            <a:ext cx="2292350" cy="46990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000"/>
              <a:buNone/>
              <a:defRPr b="1" i="0" sz="20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4"/>
          <p:cNvSpPr txBox="1"/>
          <p:nvPr>
            <p:ph idx="6" type="body"/>
          </p:nvPr>
        </p:nvSpPr>
        <p:spPr>
          <a:xfrm>
            <a:off x="3300343" y="3589840"/>
            <a:ext cx="2292350" cy="18415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rgbClr val="FF5F03"/>
              </a:buClr>
              <a:buSzPts val="13500"/>
              <a:buNone/>
              <a:defRPr b="1" i="0" sz="13500">
                <a:solidFill>
                  <a:srgbClr val="FF5F03"/>
                </a:solidFill>
                <a:latin typeface="Georgia"/>
                <a:ea typeface="Georgia"/>
                <a:cs typeface="Georgia"/>
                <a:sym typeface="Georgi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4"/>
          <p:cNvSpPr txBox="1"/>
          <p:nvPr>
            <p:ph idx="7" type="body"/>
          </p:nvPr>
        </p:nvSpPr>
        <p:spPr>
          <a:xfrm>
            <a:off x="662310" y="5528410"/>
            <a:ext cx="2292350" cy="46990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000"/>
              <a:buNone/>
              <a:defRPr b="1" i="0" sz="20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4"/>
          <p:cNvSpPr txBox="1"/>
          <p:nvPr>
            <p:ph idx="8" type="body"/>
          </p:nvPr>
        </p:nvSpPr>
        <p:spPr>
          <a:xfrm>
            <a:off x="662310" y="3585680"/>
            <a:ext cx="2345933" cy="184131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FF5F03"/>
              </a:buClr>
              <a:buSzPts val="13500"/>
              <a:buNone/>
              <a:defRPr b="1" i="0" sz="13500">
                <a:solidFill>
                  <a:srgbClr val="FF5F03"/>
                </a:solidFill>
                <a:latin typeface="Georgia"/>
                <a:ea typeface="Georgia"/>
                <a:cs typeface="Georgia"/>
                <a:sym typeface="Georgi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7" name="Google Shape;37;p14"/>
          <p:cNvPicPr preferRelativeResize="0"/>
          <p:nvPr/>
        </p:nvPicPr>
        <p:blipFill rotWithShape="1">
          <a:blip r:embed="rId3">
            <a:alphaModFix/>
          </a:blip>
          <a:srcRect b="0" l="0" r="0" t="0"/>
          <a:stretch/>
        </p:blipFill>
        <p:spPr>
          <a:xfrm>
            <a:off x="662310" y="1426660"/>
            <a:ext cx="7391400" cy="165877"/>
          </a:xfrm>
          <a:prstGeom prst="rect">
            <a:avLst/>
          </a:prstGeom>
          <a:noFill/>
          <a:ln>
            <a:noFill/>
          </a:ln>
        </p:spPr>
      </p:pic>
      <p:sp>
        <p:nvSpPr>
          <p:cNvPr id="38" name="Google Shape;38;p14"/>
          <p:cNvSpPr txBox="1"/>
          <p:nvPr>
            <p:ph type="title"/>
          </p:nvPr>
        </p:nvSpPr>
        <p:spPr>
          <a:xfrm>
            <a:off x="662310" y="793769"/>
            <a:ext cx="7391400" cy="63289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FF5F03"/>
              </a:buClr>
              <a:buSzPts val="4100"/>
              <a:buFont typeface="Arial Black"/>
              <a:buNone/>
              <a:defRPr b="1" i="0" sz="4100">
                <a:solidFill>
                  <a:srgbClr val="FF5F03"/>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verview with Image">
  <p:cSld name="Overview with Image">
    <p:spTree>
      <p:nvGrpSpPr>
        <p:cNvPr id="39" name="Shape 39"/>
        <p:cNvGrpSpPr/>
        <p:nvPr/>
      </p:nvGrpSpPr>
      <p:grpSpPr>
        <a:xfrm>
          <a:off x="0" y="0"/>
          <a:ext cx="0" cy="0"/>
          <a:chOff x="0" y="0"/>
          <a:chExt cx="0" cy="0"/>
        </a:xfrm>
      </p:grpSpPr>
      <p:sp>
        <p:nvSpPr>
          <p:cNvPr id="40" name="Google Shape;4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University of Illinois logo in orange and blue." id="41" name="Google Shape;41;p15"/>
          <p:cNvPicPr preferRelativeResize="0"/>
          <p:nvPr/>
        </p:nvPicPr>
        <p:blipFill rotWithShape="1">
          <a:blip r:embed="rId2">
            <a:alphaModFix/>
          </a:blip>
          <a:srcRect b="0" l="0" r="0" t="0"/>
          <a:stretch/>
        </p:blipFill>
        <p:spPr>
          <a:xfrm>
            <a:off x="11439852" y="5998310"/>
            <a:ext cx="421892" cy="609400"/>
          </a:xfrm>
          <a:prstGeom prst="rect">
            <a:avLst/>
          </a:prstGeom>
          <a:noFill/>
          <a:ln>
            <a:noFill/>
          </a:ln>
        </p:spPr>
      </p:pic>
      <p:sp>
        <p:nvSpPr>
          <p:cNvPr id="42" name="Google Shape;42;p15"/>
          <p:cNvSpPr/>
          <p:nvPr>
            <p:ph idx="2" type="pic"/>
          </p:nvPr>
        </p:nvSpPr>
        <p:spPr>
          <a:xfrm>
            <a:off x="0" y="1"/>
            <a:ext cx="3750067" cy="6858000"/>
          </a:xfrm>
          <a:prstGeom prst="rect">
            <a:avLst/>
          </a:prstGeom>
          <a:noFill/>
          <a:ln>
            <a:noFill/>
          </a:ln>
        </p:spPr>
      </p:sp>
      <p:sp>
        <p:nvSpPr>
          <p:cNvPr id="43" name="Google Shape;43;p15"/>
          <p:cNvSpPr txBox="1"/>
          <p:nvPr>
            <p:ph idx="1" type="body"/>
          </p:nvPr>
        </p:nvSpPr>
        <p:spPr>
          <a:xfrm>
            <a:off x="9027462" y="5391746"/>
            <a:ext cx="2292350" cy="46990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000"/>
              <a:buNone/>
              <a:defRPr b="1" i="0" sz="20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5"/>
          <p:cNvSpPr txBox="1"/>
          <p:nvPr>
            <p:ph idx="3" type="body"/>
          </p:nvPr>
        </p:nvSpPr>
        <p:spPr>
          <a:xfrm>
            <a:off x="9027073" y="3440113"/>
            <a:ext cx="2293390" cy="184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FF5F03"/>
              </a:buClr>
              <a:buSzPts val="13500"/>
              <a:buNone/>
              <a:defRPr b="1" i="0" sz="13500">
                <a:solidFill>
                  <a:srgbClr val="FF5F03"/>
                </a:solidFill>
                <a:latin typeface="Georgia"/>
                <a:ea typeface="Georgia"/>
                <a:cs typeface="Georgia"/>
                <a:sym typeface="Georgi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5"/>
          <p:cNvSpPr txBox="1"/>
          <p:nvPr>
            <p:ph idx="4" type="body"/>
          </p:nvPr>
        </p:nvSpPr>
        <p:spPr>
          <a:xfrm>
            <a:off x="6388765" y="5391746"/>
            <a:ext cx="2292350" cy="46990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000"/>
              <a:buNone/>
              <a:defRPr b="1" i="0" sz="20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5"/>
          <p:cNvSpPr txBox="1"/>
          <p:nvPr>
            <p:ph idx="5" type="body"/>
          </p:nvPr>
        </p:nvSpPr>
        <p:spPr>
          <a:xfrm>
            <a:off x="6388100" y="3440113"/>
            <a:ext cx="2292350" cy="18415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rgbClr val="FF5F03"/>
              </a:buClr>
              <a:buSzPts val="13500"/>
              <a:buNone/>
              <a:defRPr b="1" i="0" sz="13500">
                <a:solidFill>
                  <a:srgbClr val="FF5F03"/>
                </a:solidFill>
                <a:latin typeface="Georgia"/>
                <a:ea typeface="Georgia"/>
                <a:cs typeface="Georgia"/>
                <a:sym typeface="Georgi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5"/>
          <p:cNvSpPr txBox="1"/>
          <p:nvPr>
            <p:ph idx="6" type="body"/>
          </p:nvPr>
        </p:nvSpPr>
        <p:spPr>
          <a:xfrm>
            <a:off x="3750067" y="5378683"/>
            <a:ext cx="2292350" cy="46990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000"/>
              <a:buNone/>
              <a:defRPr b="1" i="0" sz="20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5"/>
          <p:cNvSpPr txBox="1"/>
          <p:nvPr>
            <p:ph idx="7" type="body"/>
          </p:nvPr>
        </p:nvSpPr>
        <p:spPr>
          <a:xfrm>
            <a:off x="3750067" y="3435953"/>
            <a:ext cx="2345933" cy="184131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FF5F03"/>
              </a:buClr>
              <a:buSzPts val="13500"/>
              <a:buNone/>
              <a:defRPr b="1" i="0" sz="13500">
                <a:solidFill>
                  <a:srgbClr val="FF5F03"/>
                </a:solidFill>
                <a:latin typeface="Georgia"/>
                <a:ea typeface="Georgia"/>
                <a:cs typeface="Georgia"/>
                <a:sym typeface="Georgi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9" name="Google Shape;49;p15"/>
          <p:cNvPicPr preferRelativeResize="0"/>
          <p:nvPr/>
        </p:nvPicPr>
        <p:blipFill rotWithShape="1">
          <a:blip r:embed="rId3">
            <a:alphaModFix/>
          </a:blip>
          <a:srcRect b="0" l="0" r="0" t="0"/>
          <a:stretch/>
        </p:blipFill>
        <p:spPr>
          <a:xfrm>
            <a:off x="3962400" y="1263780"/>
            <a:ext cx="7391400" cy="165877"/>
          </a:xfrm>
          <a:prstGeom prst="rect">
            <a:avLst/>
          </a:prstGeom>
          <a:noFill/>
          <a:ln>
            <a:noFill/>
          </a:ln>
        </p:spPr>
      </p:pic>
      <p:sp>
        <p:nvSpPr>
          <p:cNvPr id="50" name="Google Shape;50;p15"/>
          <p:cNvSpPr txBox="1"/>
          <p:nvPr>
            <p:ph type="title"/>
          </p:nvPr>
        </p:nvSpPr>
        <p:spPr>
          <a:xfrm>
            <a:off x="3962400" y="630889"/>
            <a:ext cx="7391400" cy="63289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FF5F03"/>
              </a:buClr>
              <a:buSzPts val="4100"/>
              <a:buFont typeface="Arial Black"/>
              <a:buNone/>
              <a:defRPr b="1" i="0" sz="4100">
                <a:solidFill>
                  <a:srgbClr val="FF5F03"/>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bottom image">
  <p:cSld name="Title and Content bottom image">
    <p:spTree>
      <p:nvGrpSpPr>
        <p:cNvPr id="51" name="Shape 51"/>
        <p:cNvGrpSpPr/>
        <p:nvPr/>
      </p:nvGrpSpPr>
      <p:grpSpPr>
        <a:xfrm>
          <a:off x="0" y="0"/>
          <a:ext cx="0" cy="0"/>
          <a:chOff x="0" y="0"/>
          <a:chExt cx="0" cy="0"/>
        </a:xfrm>
      </p:grpSpPr>
      <p:pic>
        <p:nvPicPr>
          <p:cNvPr descr="University of Illinois logo in orange and blue." id="52" name="Google Shape;52;p16"/>
          <p:cNvPicPr preferRelativeResize="0"/>
          <p:nvPr/>
        </p:nvPicPr>
        <p:blipFill rotWithShape="1">
          <a:blip r:embed="rId2">
            <a:alphaModFix/>
          </a:blip>
          <a:srcRect b="0" l="0" r="0" t="0"/>
          <a:stretch/>
        </p:blipFill>
        <p:spPr>
          <a:xfrm>
            <a:off x="11439852" y="5998310"/>
            <a:ext cx="421892" cy="609400"/>
          </a:xfrm>
          <a:prstGeom prst="rect">
            <a:avLst/>
          </a:prstGeom>
          <a:noFill/>
          <a:ln>
            <a:noFill/>
          </a:ln>
        </p:spPr>
      </p:pic>
      <p:sp>
        <p:nvSpPr>
          <p:cNvPr id="53" name="Google Shape;5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16"/>
          <p:cNvSpPr/>
          <p:nvPr>
            <p:ph idx="2" type="pic"/>
          </p:nvPr>
        </p:nvSpPr>
        <p:spPr>
          <a:xfrm>
            <a:off x="0" y="3795713"/>
            <a:ext cx="12192000" cy="3062287"/>
          </a:xfrm>
          <a:prstGeom prst="rect">
            <a:avLst/>
          </a:prstGeom>
          <a:noFill/>
          <a:ln>
            <a:noFill/>
          </a:ln>
        </p:spPr>
      </p:sp>
      <p:sp>
        <p:nvSpPr>
          <p:cNvPr id="55" name="Google Shape;55;p16"/>
          <p:cNvSpPr txBox="1"/>
          <p:nvPr>
            <p:ph idx="1" type="body"/>
          </p:nvPr>
        </p:nvSpPr>
        <p:spPr>
          <a:xfrm>
            <a:off x="838200" y="1740981"/>
            <a:ext cx="10515600" cy="191820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6" name="Google Shape;56;p16"/>
          <p:cNvPicPr preferRelativeResize="0"/>
          <p:nvPr/>
        </p:nvPicPr>
        <p:blipFill rotWithShape="1">
          <a:blip r:embed="rId3">
            <a:alphaModFix/>
          </a:blip>
          <a:srcRect b="0" l="0" r="0" t="0"/>
          <a:stretch/>
        </p:blipFill>
        <p:spPr>
          <a:xfrm>
            <a:off x="838200" y="1263780"/>
            <a:ext cx="10515600" cy="165877"/>
          </a:xfrm>
          <a:prstGeom prst="rect">
            <a:avLst/>
          </a:prstGeom>
          <a:noFill/>
          <a:ln>
            <a:noFill/>
          </a:ln>
        </p:spPr>
      </p:pic>
      <p:sp>
        <p:nvSpPr>
          <p:cNvPr id="57" name="Google Shape;57;p16"/>
          <p:cNvSpPr txBox="1"/>
          <p:nvPr>
            <p:ph type="title"/>
          </p:nvPr>
        </p:nvSpPr>
        <p:spPr>
          <a:xfrm>
            <a:off x="838200" y="664684"/>
            <a:ext cx="10515600" cy="5990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5F03"/>
              </a:buClr>
              <a:buSzPts val="4400"/>
              <a:buFont typeface="Arial Black"/>
              <a:buNone/>
              <a:defRPr>
                <a:solidFill>
                  <a:srgbClr val="FF5F0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headings and 2 Columns">
  <p:cSld name="Suheadings and 2 Columns">
    <p:spTree>
      <p:nvGrpSpPr>
        <p:cNvPr id="58" name="Shape 58"/>
        <p:cNvGrpSpPr/>
        <p:nvPr/>
      </p:nvGrpSpPr>
      <p:grpSpPr>
        <a:xfrm>
          <a:off x="0" y="0"/>
          <a:ext cx="0" cy="0"/>
          <a:chOff x="0" y="0"/>
          <a:chExt cx="0" cy="0"/>
        </a:xfrm>
      </p:grpSpPr>
      <p:sp>
        <p:nvSpPr>
          <p:cNvPr id="59" name="Google Shape;5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University of Illinois logo in orange and blue." id="60" name="Google Shape;60;p17"/>
          <p:cNvPicPr preferRelativeResize="0"/>
          <p:nvPr/>
        </p:nvPicPr>
        <p:blipFill rotWithShape="1">
          <a:blip r:embed="rId2">
            <a:alphaModFix/>
          </a:blip>
          <a:srcRect b="0" l="0" r="0" t="0"/>
          <a:stretch/>
        </p:blipFill>
        <p:spPr>
          <a:xfrm>
            <a:off x="11439852" y="5998310"/>
            <a:ext cx="421892" cy="609400"/>
          </a:xfrm>
          <a:prstGeom prst="rect">
            <a:avLst/>
          </a:prstGeom>
          <a:noFill/>
          <a:ln>
            <a:noFill/>
          </a:ln>
        </p:spPr>
      </p:pic>
      <p:sp>
        <p:nvSpPr>
          <p:cNvPr id="61" name="Google Shape;61;p17"/>
          <p:cNvSpPr txBox="1"/>
          <p:nvPr>
            <p:ph idx="1"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7"/>
          <p:cNvSpPr txBox="1"/>
          <p:nvPr>
            <p:ph idx="2" type="body"/>
          </p:nvPr>
        </p:nvSpPr>
        <p:spPr>
          <a:xfrm>
            <a:off x="6172200" y="1681163"/>
            <a:ext cx="5183188" cy="49932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FF5F03"/>
              </a:buClr>
              <a:buSzPts val="2400"/>
              <a:buNone/>
              <a:defRPr b="0" i="1" sz="2400">
                <a:solidFill>
                  <a:srgbClr val="FF5F03"/>
                </a:solidFill>
                <a:latin typeface="Georgia"/>
                <a:ea typeface="Georgia"/>
                <a:cs typeface="Georgia"/>
                <a:sym typeface="Georgia"/>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17"/>
          <p:cNvSpPr txBox="1"/>
          <p:nvPr>
            <p:ph idx="3"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7"/>
          <p:cNvSpPr txBox="1"/>
          <p:nvPr>
            <p:ph idx="4" type="body"/>
          </p:nvPr>
        </p:nvSpPr>
        <p:spPr>
          <a:xfrm>
            <a:off x="839788" y="1681163"/>
            <a:ext cx="5157787" cy="49932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FF5F03"/>
              </a:buClr>
              <a:buSzPts val="2400"/>
              <a:buNone/>
              <a:defRPr b="0" i="1" sz="2400">
                <a:solidFill>
                  <a:srgbClr val="FF5F03"/>
                </a:solidFill>
                <a:latin typeface="Georgia"/>
                <a:ea typeface="Georgia"/>
                <a:cs typeface="Georgia"/>
                <a:sym typeface="Georgia"/>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pic>
        <p:nvPicPr>
          <p:cNvPr id="65" name="Google Shape;65;p17"/>
          <p:cNvPicPr preferRelativeResize="0"/>
          <p:nvPr/>
        </p:nvPicPr>
        <p:blipFill rotWithShape="1">
          <a:blip r:embed="rId3">
            <a:alphaModFix/>
          </a:blip>
          <a:srcRect b="0" l="0" r="0" t="0"/>
          <a:stretch/>
        </p:blipFill>
        <p:spPr>
          <a:xfrm>
            <a:off x="838200" y="1263780"/>
            <a:ext cx="10515600" cy="165877"/>
          </a:xfrm>
          <a:prstGeom prst="rect">
            <a:avLst/>
          </a:prstGeom>
          <a:noFill/>
          <a:ln>
            <a:noFill/>
          </a:ln>
        </p:spPr>
      </p:pic>
      <p:sp>
        <p:nvSpPr>
          <p:cNvPr id="66" name="Google Shape;66;p17"/>
          <p:cNvSpPr txBox="1"/>
          <p:nvPr>
            <p:ph type="title"/>
          </p:nvPr>
        </p:nvSpPr>
        <p:spPr>
          <a:xfrm>
            <a:off x="838200" y="664684"/>
            <a:ext cx="10515600" cy="5990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5F03"/>
              </a:buClr>
              <a:buSzPts val="4400"/>
              <a:buFont typeface="Arial Black"/>
              <a:buNone/>
              <a:defRPr>
                <a:solidFill>
                  <a:srgbClr val="FF5F0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lumns ">
  <p:cSld name="Title and 2 Columns ">
    <p:spTree>
      <p:nvGrpSpPr>
        <p:cNvPr id="67" name="Shape 67"/>
        <p:cNvGrpSpPr/>
        <p:nvPr/>
      </p:nvGrpSpPr>
      <p:grpSpPr>
        <a:xfrm>
          <a:off x="0" y="0"/>
          <a:ext cx="0" cy="0"/>
          <a:chOff x="0" y="0"/>
          <a:chExt cx="0" cy="0"/>
        </a:xfrm>
      </p:grpSpPr>
      <p:sp>
        <p:nvSpPr>
          <p:cNvPr id="68" name="Google Shape;6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University of Illinois logo in orange and blue." id="69" name="Google Shape;69;p18"/>
          <p:cNvPicPr preferRelativeResize="0"/>
          <p:nvPr/>
        </p:nvPicPr>
        <p:blipFill rotWithShape="1">
          <a:blip r:embed="rId2">
            <a:alphaModFix/>
          </a:blip>
          <a:srcRect b="0" l="0" r="0" t="0"/>
          <a:stretch/>
        </p:blipFill>
        <p:spPr>
          <a:xfrm>
            <a:off x="11439852" y="5998310"/>
            <a:ext cx="421892" cy="609400"/>
          </a:xfrm>
          <a:prstGeom prst="rect">
            <a:avLst/>
          </a:prstGeom>
          <a:noFill/>
          <a:ln>
            <a:noFill/>
          </a:ln>
        </p:spPr>
      </p:pic>
      <p:sp>
        <p:nvSpPr>
          <p:cNvPr id="70" name="Google Shape;70;p18"/>
          <p:cNvSpPr txBox="1"/>
          <p:nvPr>
            <p:ph idx="1" type="body"/>
          </p:nvPr>
        </p:nvSpPr>
        <p:spPr>
          <a:xfrm>
            <a:off x="6172200" y="1698171"/>
            <a:ext cx="5183188" cy="4491492"/>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8"/>
          <p:cNvSpPr txBox="1"/>
          <p:nvPr>
            <p:ph idx="2" type="body"/>
          </p:nvPr>
        </p:nvSpPr>
        <p:spPr>
          <a:xfrm>
            <a:off x="839788" y="1698171"/>
            <a:ext cx="5157787" cy="4491492"/>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72" name="Google Shape;72;p18"/>
          <p:cNvPicPr preferRelativeResize="0"/>
          <p:nvPr/>
        </p:nvPicPr>
        <p:blipFill rotWithShape="1">
          <a:blip r:embed="rId3">
            <a:alphaModFix/>
          </a:blip>
          <a:srcRect b="0" l="0" r="0" t="0"/>
          <a:stretch/>
        </p:blipFill>
        <p:spPr>
          <a:xfrm>
            <a:off x="838200" y="1263780"/>
            <a:ext cx="10515600" cy="165877"/>
          </a:xfrm>
          <a:prstGeom prst="rect">
            <a:avLst/>
          </a:prstGeom>
          <a:noFill/>
          <a:ln>
            <a:noFill/>
          </a:ln>
        </p:spPr>
      </p:pic>
      <p:sp>
        <p:nvSpPr>
          <p:cNvPr id="73" name="Google Shape;73;p18"/>
          <p:cNvSpPr txBox="1"/>
          <p:nvPr>
            <p:ph type="title"/>
          </p:nvPr>
        </p:nvSpPr>
        <p:spPr>
          <a:xfrm>
            <a:off x="838200" y="664684"/>
            <a:ext cx="10515600" cy="5990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5F03"/>
              </a:buClr>
              <a:buSzPts val="4400"/>
              <a:buFont typeface="Arial Black"/>
              <a:buNone/>
              <a:defRPr>
                <a:solidFill>
                  <a:srgbClr val="FF5F0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lumns">
  <p:cSld name="Title and Columns">
    <p:spTree>
      <p:nvGrpSpPr>
        <p:cNvPr id="74" name="Shape 74"/>
        <p:cNvGrpSpPr/>
        <p:nvPr/>
      </p:nvGrpSpPr>
      <p:grpSpPr>
        <a:xfrm>
          <a:off x="0" y="0"/>
          <a:ext cx="0" cy="0"/>
          <a:chOff x="0" y="0"/>
          <a:chExt cx="0" cy="0"/>
        </a:xfrm>
      </p:grpSpPr>
      <p:sp>
        <p:nvSpPr>
          <p:cNvPr id="75" name="Google Shape;7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University of Illinois logo in orange and blue." id="76" name="Google Shape;76;p19"/>
          <p:cNvPicPr preferRelativeResize="0"/>
          <p:nvPr/>
        </p:nvPicPr>
        <p:blipFill rotWithShape="1">
          <a:blip r:embed="rId2">
            <a:alphaModFix/>
          </a:blip>
          <a:srcRect b="0" l="0" r="0" t="0"/>
          <a:stretch/>
        </p:blipFill>
        <p:spPr>
          <a:xfrm>
            <a:off x="11439852" y="5998310"/>
            <a:ext cx="421892" cy="609400"/>
          </a:xfrm>
          <a:prstGeom prst="rect">
            <a:avLst/>
          </a:prstGeom>
          <a:noFill/>
          <a:ln>
            <a:noFill/>
          </a:ln>
        </p:spPr>
      </p:pic>
      <p:sp>
        <p:nvSpPr>
          <p:cNvPr id="77" name="Google Shape;77;p19"/>
          <p:cNvSpPr txBox="1"/>
          <p:nvPr>
            <p:ph idx="1" type="body"/>
          </p:nvPr>
        </p:nvSpPr>
        <p:spPr>
          <a:xfrm>
            <a:off x="838200" y="1740980"/>
            <a:ext cx="10515600" cy="403374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78" name="Google Shape;78;p19"/>
          <p:cNvPicPr preferRelativeResize="0"/>
          <p:nvPr/>
        </p:nvPicPr>
        <p:blipFill rotWithShape="1">
          <a:blip r:embed="rId3">
            <a:alphaModFix/>
          </a:blip>
          <a:srcRect b="0" l="0" r="0" t="0"/>
          <a:stretch/>
        </p:blipFill>
        <p:spPr>
          <a:xfrm>
            <a:off x="838200" y="1263780"/>
            <a:ext cx="10515600" cy="165877"/>
          </a:xfrm>
          <a:prstGeom prst="rect">
            <a:avLst/>
          </a:prstGeom>
          <a:noFill/>
          <a:ln>
            <a:noFill/>
          </a:ln>
        </p:spPr>
      </p:pic>
      <p:sp>
        <p:nvSpPr>
          <p:cNvPr id="79" name="Google Shape;79;p19"/>
          <p:cNvSpPr txBox="1"/>
          <p:nvPr>
            <p:ph type="title"/>
          </p:nvPr>
        </p:nvSpPr>
        <p:spPr>
          <a:xfrm>
            <a:off x="838200" y="664684"/>
            <a:ext cx="10515600" cy="5990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5F03"/>
              </a:buClr>
              <a:buSzPts val="4400"/>
              <a:buFont typeface="Arial Black"/>
              <a:buNone/>
              <a:defRPr>
                <a:solidFill>
                  <a:srgbClr val="FF5F0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80" name="Shape 80"/>
        <p:cNvGrpSpPr/>
        <p:nvPr/>
      </p:nvGrpSpPr>
      <p:grpSpPr>
        <a:xfrm>
          <a:off x="0" y="0"/>
          <a:ext cx="0" cy="0"/>
          <a:chOff x="0" y="0"/>
          <a:chExt cx="0" cy="0"/>
        </a:xfrm>
      </p:grpSpPr>
      <p:sp>
        <p:nvSpPr>
          <p:cNvPr id="81" name="Google Shape;8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University of Illinois logo in orange and blue." id="82" name="Google Shape;82;p20"/>
          <p:cNvPicPr preferRelativeResize="0"/>
          <p:nvPr/>
        </p:nvPicPr>
        <p:blipFill rotWithShape="1">
          <a:blip r:embed="rId2">
            <a:alphaModFix/>
          </a:blip>
          <a:srcRect b="0" l="0" r="0" t="0"/>
          <a:stretch/>
        </p:blipFill>
        <p:spPr>
          <a:xfrm>
            <a:off x="11439852" y="5998310"/>
            <a:ext cx="421892" cy="609400"/>
          </a:xfrm>
          <a:prstGeom prst="rect">
            <a:avLst/>
          </a:prstGeom>
          <a:noFill/>
          <a:ln>
            <a:noFill/>
          </a:ln>
        </p:spPr>
      </p:pic>
      <p:sp>
        <p:nvSpPr>
          <p:cNvPr id="83" name="Google Shape;83;p20"/>
          <p:cNvSpPr/>
          <p:nvPr/>
        </p:nvSpPr>
        <p:spPr>
          <a:xfrm>
            <a:off x="1618024" y="2942445"/>
            <a:ext cx="341522" cy="341522"/>
          </a:xfrm>
          <a:prstGeom prst="ellipse">
            <a:avLst/>
          </a:prstGeom>
          <a:solidFill>
            <a:srgbClr val="12284B"/>
          </a:solidFill>
          <a:ln cap="flat" cmpd="sng" w="12700">
            <a:solidFill>
              <a:srgbClr val="102F5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84" name="Google Shape;84;p20"/>
          <p:cNvSpPr/>
          <p:nvPr/>
        </p:nvSpPr>
        <p:spPr>
          <a:xfrm>
            <a:off x="3886771" y="2928308"/>
            <a:ext cx="341522" cy="341522"/>
          </a:xfrm>
          <a:prstGeom prst="ellipse">
            <a:avLst/>
          </a:prstGeom>
          <a:solidFill>
            <a:srgbClr val="12284B"/>
          </a:solidFill>
          <a:ln cap="flat" cmpd="sng" w="12700">
            <a:solidFill>
              <a:srgbClr val="102F5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85" name="Google Shape;85;p20"/>
          <p:cNvSpPr/>
          <p:nvPr/>
        </p:nvSpPr>
        <p:spPr>
          <a:xfrm>
            <a:off x="6181398" y="2928308"/>
            <a:ext cx="341522" cy="341522"/>
          </a:xfrm>
          <a:prstGeom prst="ellipse">
            <a:avLst/>
          </a:prstGeom>
          <a:solidFill>
            <a:srgbClr val="12284B"/>
          </a:solidFill>
          <a:ln cap="flat" cmpd="sng" w="12700">
            <a:solidFill>
              <a:srgbClr val="102F5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86" name="Google Shape;86;p20"/>
          <p:cNvSpPr/>
          <p:nvPr/>
        </p:nvSpPr>
        <p:spPr>
          <a:xfrm>
            <a:off x="8450145" y="2936934"/>
            <a:ext cx="341522" cy="341522"/>
          </a:xfrm>
          <a:prstGeom prst="ellipse">
            <a:avLst/>
          </a:prstGeom>
          <a:solidFill>
            <a:srgbClr val="12284B"/>
          </a:solidFill>
          <a:ln cap="flat" cmpd="sng" w="12700">
            <a:solidFill>
              <a:srgbClr val="102F5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cxnSp>
        <p:nvCxnSpPr>
          <p:cNvPr id="87" name="Google Shape;87;p20"/>
          <p:cNvCxnSpPr/>
          <p:nvPr/>
        </p:nvCxnSpPr>
        <p:spPr>
          <a:xfrm>
            <a:off x="1785191" y="3107695"/>
            <a:ext cx="6835715" cy="0"/>
          </a:xfrm>
          <a:prstGeom prst="straightConnector1">
            <a:avLst/>
          </a:prstGeom>
          <a:noFill/>
          <a:ln cap="flat" cmpd="sng" w="38100">
            <a:solidFill>
              <a:srgbClr val="12284B"/>
            </a:solidFill>
            <a:prstDash val="solid"/>
            <a:miter lim="800000"/>
            <a:headEnd len="sm" w="sm" type="none"/>
            <a:tailEnd len="sm" w="sm" type="none"/>
          </a:ln>
        </p:spPr>
      </p:cxnSp>
      <p:sp>
        <p:nvSpPr>
          <p:cNvPr id="88" name="Google Shape;88;p20"/>
          <p:cNvSpPr txBox="1"/>
          <p:nvPr>
            <p:ph idx="1" type="body"/>
          </p:nvPr>
        </p:nvSpPr>
        <p:spPr>
          <a:xfrm>
            <a:off x="8459499" y="4513587"/>
            <a:ext cx="1893983" cy="7926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b="0" i="0" sz="14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20"/>
          <p:cNvSpPr txBox="1"/>
          <p:nvPr>
            <p:ph idx="2" type="body"/>
          </p:nvPr>
        </p:nvSpPr>
        <p:spPr>
          <a:xfrm>
            <a:off x="8459499" y="3610721"/>
            <a:ext cx="1893983" cy="7926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1" i="0">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20"/>
          <p:cNvSpPr txBox="1"/>
          <p:nvPr>
            <p:ph idx="3" type="body"/>
          </p:nvPr>
        </p:nvSpPr>
        <p:spPr>
          <a:xfrm>
            <a:off x="6179007" y="4513587"/>
            <a:ext cx="1893983" cy="7926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b="0" i="0" sz="14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20"/>
          <p:cNvSpPr txBox="1"/>
          <p:nvPr>
            <p:ph idx="4" type="body"/>
          </p:nvPr>
        </p:nvSpPr>
        <p:spPr>
          <a:xfrm>
            <a:off x="6179008" y="3599705"/>
            <a:ext cx="1893983" cy="7926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1" i="0">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20"/>
          <p:cNvSpPr txBox="1"/>
          <p:nvPr>
            <p:ph idx="5" type="body"/>
          </p:nvPr>
        </p:nvSpPr>
        <p:spPr>
          <a:xfrm>
            <a:off x="3887499" y="4513587"/>
            <a:ext cx="1893983" cy="7926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b="0" i="0" sz="14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20"/>
          <p:cNvSpPr txBox="1"/>
          <p:nvPr>
            <p:ph idx="6" type="body"/>
          </p:nvPr>
        </p:nvSpPr>
        <p:spPr>
          <a:xfrm>
            <a:off x="3898516" y="3599188"/>
            <a:ext cx="1893983" cy="7926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1" i="0">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20"/>
          <p:cNvSpPr txBox="1"/>
          <p:nvPr>
            <p:ph idx="7" type="body"/>
          </p:nvPr>
        </p:nvSpPr>
        <p:spPr>
          <a:xfrm>
            <a:off x="1618024" y="4513587"/>
            <a:ext cx="1893983" cy="7926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b="0" i="0" sz="14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20"/>
          <p:cNvSpPr txBox="1"/>
          <p:nvPr>
            <p:ph idx="8" type="body"/>
          </p:nvPr>
        </p:nvSpPr>
        <p:spPr>
          <a:xfrm>
            <a:off x="1618024" y="3588171"/>
            <a:ext cx="1893983" cy="7926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1" i="0">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96" name="Google Shape;96;p20"/>
          <p:cNvPicPr preferRelativeResize="0"/>
          <p:nvPr/>
        </p:nvPicPr>
        <p:blipFill rotWithShape="1">
          <a:blip r:embed="rId3">
            <a:alphaModFix/>
          </a:blip>
          <a:srcRect b="0" l="0" r="0" t="0"/>
          <a:stretch/>
        </p:blipFill>
        <p:spPr>
          <a:xfrm>
            <a:off x="838200" y="1263780"/>
            <a:ext cx="10515600" cy="165877"/>
          </a:xfrm>
          <a:prstGeom prst="rect">
            <a:avLst/>
          </a:prstGeom>
          <a:noFill/>
          <a:ln>
            <a:noFill/>
          </a:ln>
        </p:spPr>
      </p:pic>
      <p:sp>
        <p:nvSpPr>
          <p:cNvPr id="97" name="Google Shape;97;p20"/>
          <p:cNvSpPr txBox="1"/>
          <p:nvPr>
            <p:ph type="title"/>
          </p:nvPr>
        </p:nvSpPr>
        <p:spPr>
          <a:xfrm>
            <a:off x="838200" y="664684"/>
            <a:ext cx="10515600" cy="5990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5F03"/>
              </a:buClr>
              <a:buSzPts val="4400"/>
              <a:buFont typeface="Arial Black"/>
              <a:buNone/>
              <a:defRPr>
                <a:solidFill>
                  <a:srgbClr val="FF5F0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12284B"/>
                </a:solidFill>
                <a:latin typeface="Georgia"/>
                <a:ea typeface="Georgia"/>
                <a:cs typeface="Georgia"/>
                <a:sym typeface="Georgia"/>
              </a:defRPr>
            </a:lvl1pPr>
            <a:lvl2pPr indent="0" lvl="1" marL="0" marR="0" rtl="0" algn="r">
              <a:spcBef>
                <a:spcPts val="0"/>
              </a:spcBef>
              <a:buNone/>
              <a:defRPr b="0" i="0" sz="1200" u="none" cap="none" strike="noStrike">
                <a:solidFill>
                  <a:srgbClr val="12284B"/>
                </a:solidFill>
                <a:latin typeface="Georgia"/>
                <a:ea typeface="Georgia"/>
                <a:cs typeface="Georgia"/>
                <a:sym typeface="Georgia"/>
              </a:defRPr>
            </a:lvl2pPr>
            <a:lvl3pPr indent="0" lvl="2" marL="0" marR="0" rtl="0" algn="r">
              <a:spcBef>
                <a:spcPts val="0"/>
              </a:spcBef>
              <a:buNone/>
              <a:defRPr b="0" i="0" sz="1200" u="none" cap="none" strike="noStrike">
                <a:solidFill>
                  <a:srgbClr val="12284B"/>
                </a:solidFill>
                <a:latin typeface="Georgia"/>
                <a:ea typeface="Georgia"/>
                <a:cs typeface="Georgia"/>
                <a:sym typeface="Georgia"/>
              </a:defRPr>
            </a:lvl3pPr>
            <a:lvl4pPr indent="0" lvl="3" marL="0" marR="0" rtl="0" algn="r">
              <a:spcBef>
                <a:spcPts val="0"/>
              </a:spcBef>
              <a:buNone/>
              <a:defRPr b="0" i="0" sz="1200" u="none" cap="none" strike="noStrike">
                <a:solidFill>
                  <a:srgbClr val="12284B"/>
                </a:solidFill>
                <a:latin typeface="Georgia"/>
                <a:ea typeface="Georgia"/>
                <a:cs typeface="Georgia"/>
                <a:sym typeface="Georgia"/>
              </a:defRPr>
            </a:lvl4pPr>
            <a:lvl5pPr indent="0" lvl="4" marL="0" marR="0" rtl="0" algn="r">
              <a:spcBef>
                <a:spcPts val="0"/>
              </a:spcBef>
              <a:buNone/>
              <a:defRPr b="0" i="0" sz="1200" u="none" cap="none" strike="noStrike">
                <a:solidFill>
                  <a:srgbClr val="12284B"/>
                </a:solidFill>
                <a:latin typeface="Georgia"/>
                <a:ea typeface="Georgia"/>
                <a:cs typeface="Georgia"/>
                <a:sym typeface="Georgia"/>
              </a:defRPr>
            </a:lvl5pPr>
            <a:lvl6pPr indent="0" lvl="5" marL="0" marR="0" rtl="0" algn="r">
              <a:spcBef>
                <a:spcPts val="0"/>
              </a:spcBef>
              <a:buNone/>
              <a:defRPr b="0" i="0" sz="1200" u="none" cap="none" strike="noStrike">
                <a:solidFill>
                  <a:srgbClr val="12284B"/>
                </a:solidFill>
                <a:latin typeface="Georgia"/>
                <a:ea typeface="Georgia"/>
                <a:cs typeface="Georgia"/>
                <a:sym typeface="Georgia"/>
              </a:defRPr>
            </a:lvl6pPr>
            <a:lvl7pPr indent="0" lvl="6" marL="0" marR="0" rtl="0" algn="r">
              <a:spcBef>
                <a:spcPts val="0"/>
              </a:spcBef>
              <a:buNone/>
              <a:defRPr b="0" i="0" sz="1200" u="none" cap="none" strike="noStrike">
                <a:solidFill>
                  <a:srgbClr val="12284B"/>
                </a:solidFill>
                <a:latin typeface="Georgia"/>
                <a:ea typeface="Georgia"/>
                <a:cs typeface="Georgia"/>
                <a:sym typeface="Georgia"/>
              </a:defRPr>
            </a:lvl7pPr>
            <a:lvl8pPr indent="0" lvl="7" marL="0" marR="0" rtl="0" algn="r">
              <a:spcBef>
                <a:spcPts val="0"/>
              </a:spcBef>
              <a:buNone/>
              <a:defRPr b="0" i="0" sz="1200" u="none" cap="none" strike="noStrike">
                <a:solidFill>
                  <a:srgbClr val="12284B"/>
                </a:solidFill>
                <a:latin typeface="Georgia"/>
                <a:ea typeface="Georgia"/>
                <a:cs typeface="Georgia"/>
                <a:sym typeface="Georgia"/>
              </a:defRPr>
            </a:lvl8pPr>
            <a:lvl9pPr indent="0" lvl="8" marL="0" marR="0" rtl="0" algn="r">
              <a:spcBef>
                <a:spcPts val="0"/>
              </a:spcBef>
              <a:buNone/>
              <a:defRPr b="0" i="0" sz="1200" u="none" cap="none" strike="noStrike">
                <a:solidFill>
                  <a:srgbClr val="12284B"/>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eorgia"/>
                <a:ea typeface="Georgia"/>
                <a:cs typeface="Georgia"/>
                <a:sym typeface="Georg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eorgia"/>
                <a:ea typeface="Georgia"/>
                <a:cs typeface="Georgia"/>
                <a:sym typeface="Georg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eorgia"/>
                <a:ea typeface="Georgia"/>
                <a:cs typeface="Georgia"/>
                <a:sym typeface="Georg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eorgia"/>
                <a:ea typeface="Georgia"/>
                <a:cs typeface="Georgia"/>
                <a:sym typeface="Georgia"/>
              </a:defRPr>
            </a:lvl9pPr>
          </a:lstStyle>
          <a:p/>
        </p:txBody>
      </p:sp>
      <p:sp>
        <p:nvSpPr>
          <p:cNvPr id="12" name="Google Shape;1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F5F03"/>
              </a:buClr>
              <a:buSzPts val="4400"/>
              <a:buFont typeface="Arial Black"/>
              <a:buNone/>
              <a:defRPr b="1" i="0" sz="4400" u="none" cap="none" strike="noStrike">
                <a:solidFill>
                  <a:srgbClr val="FF5F03"/>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25.png"/><Relationship Id="rId6" Type="http://schemas.openxmlformats.org/officeDocument/2006/relationships/image" Target="../media/image22.png"/><Relationship Id="rId7"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4.png"/><Relationship Id="rId4" Type="http://schemas.openxmlformats.org/officeDocument/2006/relationships/image" Target="../media/image23.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
          <p:cNvSpPr txBox="1"/>
          <p:nvPr>
            <p:ph type="title"/>
          </p:nvPr>
        </p:nvSpPr>
        <p:spPr>
          <a:xfrm>
            <a:off x="592025" y="1233061"/>
            <a:ext cx="8622960" cy="19920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5F03"/>
              </a:buClr>
              <a:buSzPts val="7200"/>
              <a:buFont typeface="Arial Black"/>
              <a:buNone/>
            </a:pPr>
            <a:r>
              <a:rPr lang="en-US"/>
              <a:t>IE 534 Deep Dive Project 22</a:t>
            </a:r>
            <a:br>
              <a:rPr lang="en-US"/>
            </a:br>
            <a:r>
              <a:rPr lang="en-US" sz="3600">
                <a:solidFill>
                  <a:srgbClr val="12284B"/>
                </a:solidFill>
              </a:rPr>
              <a:t>Predict the GPA/grade distribution of UIUC</a:t>
            </a:r>
            <a:endParaRPr>
              <a:solidFill>
                <a:srgbClr val="12284B"/>
              </a:solidFill>
            </a:endParaRPr>
          </a:p>
        </p:txBody>
      </p:sp>
      <p:sp>
        <p:nvSpPr>
          <p:cNvPr id="126" name="Google Shape;126;p1"/>
          <p:cNvSpPr txBox="1"/>
          <p:nvPr>
            <p:ph idx="1" type="subTitle"/>
          </p:nvPr>
        </p:nvSpPr>
        <p:spPr>
          <a:xfrm>
            <a:off x="675153" y="3799107"/>
            <a:ext cx="8622960" cy="365122"/>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US"/>
              <a:t>Zhijie Chen, Hongbo Zheng, Ning Wang</a:t>
            </a:r>
            <a:endParaRPr/>
          </a:p>
        </p:txBody>
      </p:sp>
      <p:sp>
        <p:nvSpPr>
          <p:cNvPr id="127" name="Google Shape;127;p1"/>
          <p:cNvSpPr txBox="1"/>
          <p:nvPr>
            <p:ph idx="2" type="body"/>
          </p:nvPr>
        </p:nvSpPr>
        <p:spPr>
          <a:xfrm>
            <a:off x="675153" y="6404700"/>
            <a:ext cx="2743200" cy="26842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2284B"/>
              </a:buClr>
              <a:buSzPts val="1200"/>
              <a:buNone/>
            </a:pPr>
            <a:r>
              <a:rPr lang="en-US"/>
              <a:t>12/11/2024</a:t>
            </a:r>
            <a:endParaRPr/>
          </a:p>
        </p:txBody>
      </p:sp>
      <p:sp>
        <p:nvSpPr>
          <p:cNvPr id="128" name="Google Shape;128;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29" name="Google Shape;129;p1"/>
          <p:cNvPicPr preferRelativeResize="0"/>
          <p:nvPr/>
        </p:nvPicPr>
        <p:blipFill rotWithShape="1">
          <a:blip r:embed="rId3">
            <a:alphaModFix/>
          </a:blip>
          <a:srcRect b="0" l="0" r="0" t="0"/>
          <a:stretch/>
        </p:blipFill>
        <p:spPr>
          <a:xfrm>
            <a:off x="11277600" y="5889176"/>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5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5" name="Google Shape;225;p10"/>
          <p:cNvSpPr txBox="1"/>
          <p:nvPr>
            <p:ph idx="1" type="body"/>
          </p:nvPr>
        </p:nvSpPr>
        <p:spPr>
          <a:xfrm>
            <a:off x="838200" y="1740980"/>
            <a:ext cx="10515600" cy="403374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lang="en-US" sz="3200"/>
              <a:t>Thank you!</a:t>
            </a:r>
            <a:endParaRPr/>
          </a:p>
        </p:txBody>
      </p:sp>
      <p:pic>
        <p:nvPicPr>
          <p:cNvPr id="226" name="Google Shape;226;p10"/>
          <p:cNvPicPr preferRelativeResize="0"/>
          <p:nvPr/>
        </p:nvPicPr>
        <p:blipFill rotWithShape="1">
          <a:blip r:embed="rId3">
            <a:alphaModFix/>
          </a:blip>
          <a:srcRect b="0" l="0" r="0" t="0"/>
          <a:stretch/>
        </p:blipFill>
        <p:spPr>
          <a:xfrm>
            <a:off x="10298545" y="5940857"/>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4762"/>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
          <p:cNvSpPr txBox="1"/>
          <p:nvPr>
            <p:ph type="title"/>
          </p:nvPr>
        </p:nvSpPr>
        <p:spPr>
          <a:xfrm>
            <a:off x="838200" y="664684"/>
            <a:ext cx="10515600" cy="5990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5F03"/>
              </a:buClr>
              <a:buSzPct val="100000"/>
              <a:buFont typeface="Arial Black"/>
              <a:buNone/>
            </a:pPr>
            <a:r>
              <a:rPr lang="en-US"/>
              <a:t>Project Motivation</a:t>
            </a:r>
            <a:endParaRPr/>
          </a:p>
        </p:txBody>
      </p:sp>
      <p:sp>
        <p:nvSpPr>
          <p:cNvPr id="136" name="Google Shape;13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7" name="Google Shape;137;p2"/>
          <p:cNvSpPr txBox="1"/>
          <p:nvPr/>
        </p:nvSpPr>
        <p:spPr>
          <a:xfrm>
            <a:off x="838200" y="1740980"/>
            <a:ext cx="10515600" cy="3477565"/>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 predictor of GPA can be valuable for:</a:t>
            </a:r>
            <a:endParaRPr/>
          </a:p>
          <a:p>
            <a:pPr indent="-228600" lvl="1" marL="685800" marR="0" rtl="0" algn="l">
              <a:lnSpc>
                <a:spcPct val="150000"/>
              </a:lnSpc>
              <a:spcBef>
                <a:spcPts val="5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Students who want to enroll in classes</a:t>
            </a:r>
            <a:endParaRPr/>
          </a:p>
          <a:p>
            <a:pPr indent="-228600" lvl="1" marL="685800" marR="0" rtl="0" algn="l">
              <a:lnSpc>
                <a:spcPct val="150000"/>
              </a:lnSpc>
              <a:spcBef>
                <a:spcPts val="5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School administrators to analyze overall grades</a:t>
            </a:r>
            <a:endParaRPr/>
          </a:p>
          <a:p>
            <a:pPr indent="-228600" lvl="1" marL="685800" marR="0" rtl="0" algn="l">
              <a:lnSpc>
                <a:spcPct val="150000"/>
              </a:lnSpc>
              <a:spcBef>
                <a:spcPts val="5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Accurate GPA predictions can guide decisions on scholarships, internships, and placement opportunities.</a:t>
            </a:r>
            <a:endParaRPr/>
          </a:p>
          <a:p>
            <a:pPr indent="-228600" lvl="1" marL="685800" marR="0" rtl="0" algn="l">
              <a:lnSpc>
                <a:spcPct val="150000"/>
              </a:lnSpc>
              <a:spcBef>
                <a:spcPts val="5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Educators can tailor resource and teaching functions to individual student needs</a:t>
            </a:r>
            <a:endParaRPr/>
          </a:p>
        </p:txBody>
      </p:sp>
      <p:sp>
        <p:nvSpPr>
          <p:cNvPr id="138" name="Google Shape;138;p2"/>
          <p:cNvSpPr txBox="1"/>
          <p:nvPr/>
        </p:nvSpPr>
        <p:spPr>
          <a:xfrm>
            <a:off x="838200" y="4800129"/>
            <a:ext cx="10515600" cy="3477565"/>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Deep learning is suitable for analyzing GPA data </a:t>
            </a:r>
            <a:endParaRPr/>
          </a:p>
        </p:txBody>
      </p:sp>
      <p:sp>
        <p:nvSpPr>
          <p:cNvPr id="139" name="Google Shape;139;p2"/>
          <p:cNvSpPr txBox="1"/>
          <p:nvPr/>
        </p:nvSpPr>
        <p:spPr>
          <a:xfrm>
            <a:off x="838201" y="6356350"/>
            <a:ext cx="4380344" cy="26842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200"/>
              <a:buFont typeface="Arial"/>
              <a:buNone/>
            </a:pPr>
            <a:r>
              <a:rPr b="0" i="0" lang="en-US" sz="1200" u="none" cap="none" strike="noStrike">
                <a:solidFill>
                  <a:schemeClr val="dk1"/>
                </a:solidFill>
                <a:latin typeface="Georgia"/>
                <a:ea typeface="Georgia"/>
                <a:cs typeface="Georgia"/>
                <a:sym typeface="Georgia"/>
              </a:rPr>
              <a:t>Contributor: Ning Wang, Zhijie Chen</a:t>
            </a:r>
            <a:endParaRPr/>
          </a:p>
        </p:txBody>
      </p:sp>
      <p:pic>
        <p:nvPicPr>
          <p:cNvPr id="140" name="Google Shape;140;p2"/>
          <p:cNvPicPr preferRelativeResize="0"/>
          <p:nvPr/>
        </p:nvPicPr>
        <p:blipFill rotWithShape="1">
          <a:blip r:embed="rId3">
            <a:alphaModFix/>
          </a:blip>
          <a:srcRect b="0" l="0" r="0" t="0"/>
          <a:stretch/>
        </p:blipFill>
        <p:spPr>
          <a:xfrm>
            <a:off x="10344727" y="5888516"/>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
          <p:cNvSpPr txBox="1"/>
          <p:nvPr>
            <p:ph type="title"/>
          </p:nvPr>
        </p:nvSpPr>
        <p:spPr>
          <a:xfrm>
            <a:off x="838200" y="664684"/>
            <a:ext cx="10515600" cy="5990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5F03"/>
              </a:buClr>
              <a:buSzPct val="100000"/>
              <a:buFont typeface="Arial Black"/>
              <a:buNone/>
            </a:pPr>
            <a:r>
              <a:rPr lang="en-US"/>
              <a:t>Dataset Overview</a:t>
            </a:r>
            <a:endParaRPr/>
          </a:p>
        </p:txBody>
      </p:sp>
      <p:sp>
        <p:nvSpPr>
          <p:cNvPr id="147" name="Google Shape;147;p3"/>
          <p:cNvSpPr txBox="1"/>
          <p:nvPr>
            <p:ph idx="1" type="body"/>
          </p:nvPr>
        </p:nvSpPr>
        <p:spPr>
          <a:xfrm>
            <a:off x="838200" y="3794234"/>
            <a:ext cx="10515600" cy="198048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600"/>
              <a:buChar char="•"/>
            </a:pPr>
            <a:r>
              <a:rPr lang="en-US" sz="1600"/>
              <a:t>Attributes: </a:t>
            </a:r>
            <a:endParaRPr/>
          </a:p>
          <a:p>
            <a:pPr indent="-228600" lvl="1" marL="685800" rtl="0" algn="l">
              <a:lnSpc>
                <a:spcPct val="90000"/>
              </a:lnSpc>
              <a:spcBef>
                <a:spcPts val="500"/>
              </a:spcBef>
              <a:spcAft>
                <a:spcPts val="0"/>
              </a:spcAft>
              <a:buClr>
                <a:schemeClr val="dk1"/>
              </a:buClr>
              <a:buSzPts val="1600"/>
              <a:buChar char="•"/>
            </a:pPr>
            <a:r>
              <a:rPr lang="en-US" sz="1600"/>
              <a:t>Year Term Subject Number Sched_Type Instructor</a:t>
            </a:r>
            <a:endParaRPr/>
          </a:p>
          <a:p>
            <a:pPr indent="-228600" lvl="0" marL="228600" rtl="0" algn="l">
              <a:lnSpc>
                <a:spcPct val="90000"/>
              </a:lnSpc>
              <a:spcBef>
                <a:spcPts val="1000"/>
              </a:spcBef>
              <a:spcAft>
                <a:spcPts val="0"/>
              </a:spcAft>
              <a:buClr>
                <a:schemeClr val="dk1"/>
              </a:buClr>
              <a:buSzPts val="1600"/>
              <a:buChar char="•"/>
            </a:pPr>
            <a:r>
              <a:rPr lang="en-US" sz="1600"/>
              <a:t>Label:</a:t>
            </a:r>
            <a:endParaRPr/>
          </a:p>
          <a:p>
            <a:pPr indent="-228600" lvl="1" marL="685800" rtl="0" algn="l">
              <a:lnSpc>
                <a:spcPct val="90000"/>
              </a:lnSpc>
              <a:spcBef>
                <a:spcPts val="500"/>
              </a:spcBef>
              <a:spcAft>
                <a:spcPts val="0"/>
              </a:spcAft>
              <a:buClr>
                <a:schemeClr val="dk1"/>
              </a:buClr>
              <a:buSzPts val="1600"/>
              <a:buChar char="•"/>
            </a:pPr>
            <a:r>
              <a:rPr lang="en-US" sz="1600"/>
              <a:t>Average GPA for MSE and R^2 computation</a:t>
            </a:r>
            <a:endParaRPr/>
          </a:p>
          <a:p>
            <a:pPr indent="-228600" lvl="1" marL="685800" rtl="0" algn="l">
              <a:lnSpc>
                <a:spcPct val="90000"/>
              </a:lnSpc>
              <a:spcBef>
                <a:spcPts val="500"/>
              </a:spcBef>
              <a:spcAft>
                <a:spcPts val="0"/>
              </a:spcAft>
              <a:buClr>
                <a:schemeClr val="dk1"/>
              </a:buClr>
              <a:buSzPts val="1600"/>
              <a:buChar char="•"/>
            </a:pPr>
            <a:r>
              <a:rPr lang="en-US" sz="1600"/>
              <a:t>Converted average GPA to letter grades (A+, A, A-, …) for accuracy computation</a:t>
            </a:r>
            <a:endParaRPr/>
          </a:p>
        </p:txBody>
      </p:sp>
      <p:sp>
        <p:nvSpPr>
          <p:cNvPr id="148" name="Google Shape;148;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9" name="Google Shape;149;p3"/>
          <p:cNvPicPr preferRelativeResize="0"/>
          <p:nvPr/>
        </p:nvPicPr>
        <p:blipFill rotWithShape="1">
          <a:blip r:embed="rId3">
            <a:alphaModFix/>
          </a:blip>
          <a:srcRect b="0" l="0" r="0" t="0"/>
          <a:stretch/>
        </p:blipFill>
        <p:spPr>
          <a:xfrm>
            <a:off x="0" y="1628619"/>
            <a:ext cx="12192000" cy="2165506"/>
          </a:xfrm>
          <a:prstGeom prst="rect">
            <a:avLst/>
          </a:prstGeom>
          <a:noFill/>
          <a:ln>
            <a:noFill/>
          </a:ln>
        </p:spPr>
      </p:pic>
      <p:sp>
        <p:nvSpPr>
          <p:cNvPr id="150" name="Google Shape;150;p3"/>
          <p:cNvSpPr txBox="1"/>
          <p:nvPr/>
        </p:nvSpPr>
        <p:spPr>
          <a:xfrm>
            <a:off x="838201" y="6356350"/>
            <a:ext cx="4380344" cy="26842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200"/>
              <a:buFont typeface="Arial"/>
              <a:buNone/>
            </a:pPr>
            <a:r>
              <a:rPr b="0" i="0" lang="en-US" sz="1200" u="none" cap="none" strike="noStrike">
                <a:solidFill>
                  <a:schemeClr val="dk1"/>
                </a:solidFill>
                <a:latin typeface="Georgia"/>
                <a:ea typeface="Georgia"/>
                <a:cs typeface="Georgia"/>
                <a:sym typeface="Georgia"/>
              </a:rPr>
              <a:t>Contributor: Hongbo Zheng, Zhijie Chen</a:t>
            </a:r>
            <a:endParaRPr/>
          </a:p>
        </p:txBody>
      </p:sp>
      <p:pic>
        <p:nvPicPr>
          <p:cNvPr id="151" name="Google Shape;151;p3"/>
          <p:cNvPicPr preferRelativeResize="0"/>
          <p:nvPr/>
        </p:nvPicPr>
        <p:blipFill rotWithShape="1">
          <a:blip r:embed="rId4">
            <a:alphaModFix/>
          </a:blip>
          <a:srcRect b="0" l="0" r="0" t="0"/>
          <a:stretch/>
        </p:blipFill>
        <p:spPr>
          <a:xfrm>
            <a:off x="10529455" y="6015174"/>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5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8" name="Google Shape;158;p4"/>
          <p:cNvSpPr txBox="1"/>
          <p:nvPr>
            <p:ph type="title"/>
          </p:nvPr>
        </p:nvSpPr>
        <p:spPr>
          <a:xfrm>
            <a:off x="838200" y="664684"/>
            <a:ext cx="10515600" cy="5990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5F03"/>
              </a:buClr>
              <a:buSzPct val="100000"/>
              <a:buFont typeface="Arial Black"/>
              <a:buNone/>
            </a:pPr>
            <a:r>
              <a:rPr lang="en-US"/>
              <a:t>Dataset Statistics</a:t>
            </a:r>
            <a:endParaRPr/>
          </a:p>
        </p:txBody>
      </p:sp>
      <p:pic>
        <p:nvPicPr>
          <p:cNvPr id="159" name="Google Shape;159;p4"/>
          <p:cNvPicPr preferRelativeResize="0"/>
          <p:nvPr/>
        </p:nvPicPr>
        <p:blipFill rotWithShape="1">
          <a:blip r:embed="rId3">
            <a:alphaModFix/>
          </a:blip>
          <a:srcRect b="0" l="0" r="0" t="0"/>
          <a:stretch/>
        </p:blipFill>
        <p:spPr>
          <a:xfrm>
            <a:off x="670034" y="1585420"/>
            <a:ext cx="3107639" cy="2320895"/>
          </a:xfrm>
          <a:prstGeom prst="rect">
            <a:avLst/>
          </a:prstGeom>
          <a:noFill/>
          <a:ln>
            <a:noFill/>
          </a:ln>
        </p:spPr>
      </p:pic>
      <p:pic>
        <p:nvPicPr>
          <p:cNvPr id="160" name="Google Shape;160;p4"/>
          <p:cNvPicPr preferRelativeResize="0"/>
          <p:nvPr/>
        </p:nvPicPr>
        <p:blipFill rotWithShape="1">
          <a:blip r:embed="rId4">
            <a:alphaModFix/>
          </a:blip>
          <a:srcRect b="0" l="0" r="0" t="0"/>
          <a:stretch/>
        </p:blipFill>
        <p:spPr>
          <a:xfrm>
            <a:off x="4667250" y="1585420"/>
            <a:ext cx="6111586" cy="2355382"/>
          </a:xfrm>
          <a:prstGeom prst="rect">
            <a:avLst/>
          </a:prstGeom>
          <a:noFill/>
          <a:ln>
            <a:noFill/>
          </a:ln>
        </p:spPr>
      </p:pic>
      <p:pic>
        <p:nvPicPr>
          <p:cNvPr id="161" name="Google Shape;161;p4"/>
          <p:cNvPicPr preferRelativeResize="0"/>
          <p:nvPr/>
        </p:nvPicPr>
        <p:blipFill rotWithShape="1">
          <a:blip r:embed="rId5">
            <a:alphaModFix/>
          </a:blip>
          <a:srcRect b="0" l="0" r="0" t="0"/>
          <a:stretch/>
        </p:blipFill>
        <p:spPr>
          <a:xfrm>
            <a:off x="4802078" y="3833489"/>
            <a:ext cx="5976758" cy="2194000"/>
          </a:xfrm>
          <a:prstGeom prst="rect">
            <a:avLst/>
          </a:prstGeom>
          <a:noFill/>
          <a:ln>
            <a:noFill/>
          </a:ln>
        </p:spPr>
      </p:pic>
      <p:pic>
        <p:nvPicPr>
          <p:cNvPr id="162" name="Google Shape;162;p4"/>
          <p:cNvPicPr preferRelativeResize="0"/>
          <p:nvPr/>
        </p:nvPicPr>
        <p:blipFill rotWithShape="1">
          <a:blip r:embed="rId6">
            <a:alphaModFix/>
          </a:blip>
          <a:srcRect b="0" l="0" r="0" t="0"/>
          <a:stretch/>
        </p:blipFill>
        <p:spPr>
          <a:xfrm>
            <a:off x="760640" y="3833489"/>
            <a:ext cx="3017034" cy="2253228"/>
          </a:xfrm>
          <a:prstGeom prst="rect">
            <a:avLst/>
          </a:prstGeom>
          <a:noFill/>
          <a:ln>
            <a:noFill/>
          </a:ln>
        </p:spPr>
      </p:pic>
      <p:sp>
        <p:nvSpPr>
          <p:cNvPr id="163" name="Google Shape;163;p4"/>
          <p:cNvSpPr txBox="1"/>
          <p:nvPr/>
        </p:nvSpPr>
        <p:spPr>
          <a:xfrm>
            <a:off x="838201" y="6356350"/>
            <a:ext cx="4380344" cy="26842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200"/>
              <a:buFont typeface="Arial"/>
              <a:buNone/>
            </a:pPr>
            <a:r>
              <a:rPr b="0" i="0" lang="en-US" sz="1200" u="none" cap="none" strike="noStrike">
                <a:solidFill>
                  <a:schemeClr val="dk1"/>
                </a:solidFill>
                <a:latin typeface="Georgia"/>
                <a:ea typeface="Georgia"/>
                <a:cs typeface="Georgia"/>
                <a:sym typeface="Georgia"/>
              </a:rPr>
              <a:t>Contributor: Ning Wang, Zhijie Chen</a:t>
            </a:r>
            <a:endParaRPr/>
          </a:p>
        </p:txBody>
      </p:sp>
      <p:pic>
        <p:nvPicPr>
          <p:cNvPr id="164" name="Google Shape;164;p4"/>
          <p:cNvPicPr preferRelativeResize="0"/>
          <p:nvPr/>
        </p:nvPicPr>
        <p:blipFill rotWithShape="1">
          <a:blip r:embed="rId7">
            <a:alphaModFix/>
          </a:blip>
          <a:srcRect b="0" l="0" r="0" t="0"/>
          <a:stretch/>
        </p:blipFill>
        <p:spPr>
          <a:xfrm>
            <a:off x="10474036" y="5977803"/>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1" name="Google Shape;171;p5"/>
          <p:cNvSpPr txBox="1"/>
          <p:nvPr>
            <p:ph type="title"/>
          </p:nvPr>
        </p:nvSpPr>
        <p:spPr>
          <a:xfrm>
            <a:off x="838200" y="664684"/>
            <a:ext cx="10515600" cy="5990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5F03"/>
              </a:buClr>
              <a:buSzPct val="100000"/>
              <a:buFont typeface="Arial Black"/>
              <a:buNone/>
            </a:pPr>
            <a:r>
              <a:rPr lang="en-US"/>
              <a:t>Dataset Statistics</a:t>
            </a:r>
            <a:endParaRPr/>
          </a:p>
        </p:txBody>
      </p:sp>
      <p:pic>
        <p:nvPicPr>
          <p:cNvPr id="172" name="Google Shape;172;p5"/>
          <p:cNvPicPr preferRelativeResize="0"/>
          <p:nvPr/>
        </p:nvPicPr>
        <p:blipFill rotWithShape="1">
          <a:blip r:embed="rId3">
            <a:alphaModFix/>
          </a:blip>
          <a:srcRect b="0" l="0" r="0" t="0"/>
          <a:stretch/>
        </p:blipFill>
        <p:spPr>
          <a:xfrm>
            <a:off x="3012527" y="1507218"/>
            <a:ext cx="6166946" cy="4605694"/>
          </a:xfrm>
          <a:prstGeom prst="rect">
            <a:avLst/>
          </a:prstGeom>
          <a:noFill/>
          <a:ln>
            <a:noFill/>
          </a:ln>
        </p:spPr>
      </p:pic>
      <p:sp>
        <p:nvSpPr>
          <p:cNvPr id="173" name="Google Shape;173;p5"/>
          <p:cNvSpPr txBox="1"/>
          <p:nvPr/>
        </p:nvSpPr>
        <p:spPr>
          <a:xfrm>
            <a:off x="838201" y="6356350"/>
            <a:ext cx="4380344" cy="26842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200"/>
              <a:buFont typeface="Arial"/>
              <a:buNone/>
            </a:pPr>
            <a:r>
              <a:rPr b="0" i="0" lang="en-US" sz="1200" u="none" cap="none" strike="noStrike">
                <a:solidFill>
                  <a:schemeClr val="dk1"/>
                </a:solidFill>
                <a:latin typeface="Georgia"/>
                <a:ea typeface="Georgia"/>
                <a:cs typeface="Georgia"/>
                <a:sym typeface="Georgia"/>
              </a:rPr>
              <a:t>Contributor: Ning Wang, Hongbo Zheng</a:t>
            </a:r>
            <a:endParaRPr b="0" i="0" sz="1200" u="none" cap="none" strike="noStrike">
              <a:solidFill>
                <a:schemeClr val="dk1"/>
              </a:solidFill>
              <a:latin typeface="Georgia"/>
              <a:ea typeface="Georgia"/>
              <a:cs typeface="Georgia"/>
              <a:sym typeface="Georgia"/>
            </a:endParaRPr>
          </a:p>
        </p:txBody>
      </p:sp>
      <p:pic>
        <p:nvPicPr>
          <p:cNvPr id="174" name="Google Shape;174;p5"/>
          <p:cNvPicPr preferRelativeResize="0"/>
          <p:nvPr/>
        </p:nvPicPr>
        <p:blipFill rotWithShape="1">
          <a:blip r:embed="rId4">
            <a:alphaModFix/>
          </a:blip>
          <a:srcRect b="0" l="0" r="0" t="0"/>
          <a:stretch/>
        </p:blipFill>
        <p:spPr>
          <a:xfrm>
            <a:off x="10520218" y="6059803"/>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50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1" name="Google Shape;181;p6"/>
          <p:cNvSpPr txBox="1"/>
          <p:nvPr>
            <p:ph idx="1" type="body"/>
          </p:nvPr>
        </p:nvSpPr>
        <p:spPr>
          <a:xfrm>
            <a:off x="838200" y="1740980"/>
            <a:ext cx="10515600" cy="4033743"/>
          </a:xfrm>
          <a:prstGeom prst="rect">
            <a:avLst/>
          </a:prstGeom>
          <a:blipFill rotWithShape="1">
            <a:blip r:embed="rId3">
              <a:alphaModFix/>
            </a:blip>
            <a:stretch>
              <a:fillRect b="0" l="-231" r="0" t="-1058"/>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
        <p:nvSpPr>
          <p:cNvPr id="182" name="Google Shape;182;p6"/>
          <p:cNvSpPr txBox="1"/>
          <p:nvPr>
            <p:ph type="title"/>
          </p:nvPr>
        </p:nvSpPr>
        <p:spPr>
          <a:xfrm>
            <a:off x="838200" y="664684"/>
            <a:ext cx="10515600" cy="5990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5F03"/>
              </a:buClr>
              <a:buSzPct val="100000"/>
              <a:buFont typeface="Arial Black"/>
              <a:buNone/>
            </a:pPr>
            <a:r>
              <a:rPr lang="en-US"/>
              <a:t>Baseline Model</a:t>
            </a:r>
            <a:endParaRPr/>
          </a:p>
        </p:txBody>
      </p:sp>
      <p:sp>
        <p:nvSpPr>
          <p:cNvPr id="183" name="Google Shape;183;p6"/>
          <p:cNvSpPr txBox="1"/>
          <p:nvPr/>
        </p:nvSpPr>
        <p:spPr>
          <a:xfrm>
            <a:off x="838201" y="6356350"/>
            <a:ext cx="4380344" cy="26842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200"/>
              <a:buFont typeface="Arial"/>
              <a:buNone/>
            </a:pPr>
            <a:r>
              <a:rPr b="0" i="0" lang="en-US" sz="1200" u="none" cap="none" strike="noStrike">
                <a:solidFill>
                  <a:schemeClr val="dk1"/>
                </a:solidFill>
                <a:latin typeface="Georgia"/>
                <a:ea typeface="Georgia"/>
                <a:cs typeface="Georgia"/>
                <a:sym typeface="Georgia"/>
              </a:rPr>
              <a:t>Contributor: Hongbo Zheng, Zhijie </a:t>
            </a:r>
            <a:r>
              <a:rPr lang="en-US" sz="1200">
                <a:solidFill>
                  <a:schemeClr val="dk1"/>
                </a:solidFill>
                <a:latin typeface="Georgia"/>
                <a:ea typeface="Georgia"/>
                <a:cs typeface="Georgia"/>
                <a:sym typeface="Georgia"/>
              </a:rPr>
              <a:t>Chen</a:t>
            </a:r>
            <a:endParaRPr/>
          </a:p>
        </p:txBody>
      </p:sp>
      <p:pic>
        <p:nvPicPr>
          <p:cNvPr id="184" name="Google Shape;184;p6"/>
          <p:cNvPicPr preferRelativeResize="0"/>
          <p:nvPr/>
        </p:nvPicPr>
        <p:blipFill rotWithShape="1">
          <a:blip r:embed="rId4">
            <a:alphaModFix/>
          </a:blip>
          <a:srcRect b="0" l="0" r="0" t="0"/>
          <a:stretch/>
        </p:blipFill>
        <p:spPr>
          <a:xfrm>
            <a:off x="10464800" y="6051550"/>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5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1" name="Google Shape;191;p7"/>
          <p:cNvSpPr txBox="1"/>
          <p:nvPr>
            <p:ph idx="1" type="body"/>
          </p:nvPr>
        </p:nvSpPr>
        <p:spPr>
          <a:xfrm>
            <a:off x="838200" y="1740980"/>
            <a:ext cx="10515600" cy="403374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600"/>
              <a:buChar char="•"/>
            </a:pPr>
            <a:r>
              <a:rPr lang="en-US" sz="1600"/>
              <a:t>Consider the temporal dependence</a:t>
            </a:r>
            <a:endParaRPr/>
          </a:p>
          <a:p>
            <a:pPr indent="-228600" lvl="0" marL="228600" rtl="0" algn="l">
              <a:lnSpc>
                <a:spcPct val="90000"/>
              </a:lnSpc>
              <a:spcBef>
                <a:spcPts val="1000"/>
              </a:spcBef>
              <a:spcAft>
                <a:spcPts val="0"/>
              </a:spcAft>
              <a:buClr>
                <a:schemeClr val="dk1"/>
              </a:buClr>
              <a:buSzPts val="1600"/>
              <a:buChar char="•"/>
            </a:pPr>
            <a:r>
              <a:rPr lang="en-US" sz="1600"/>
              <a:t>Implementation</a:t>
            </a:r>
            <a:endParaRPr/>
          </a:p>
          <a:p>
            <a:pPr indent="-228600" lvl="1" marL="685800" rtl="0" algn="l">
              <a:lnSpc>
                <a:spcPct val="90000"/>
              </a:lnSpc>
              <a:spcBef>
                <a:spcPts val="500"/>
              </a:spcBef>
              <a:spcAft>
                <a:spcPts val="0"/>
              </a:spcAft>
              <a:buClr>
                <a:schemeClr val="dk1"/>
              </a:buClr>
              <a:buSzPts val="1600"/>
              <a:buChar char="•"/>
            </a:pPr>
            <a:r>
              <a:rPr lang="en-US" sz="1600"/>
              <a:t>Group the data by course names</a:t>
            </a:r>
            <a:endParaRPr/>
          </a:p>
          <a:p>
            <a:pPr indent="-228600" lvl="1" marL="685800" rtl="0" algn="l">
              <a:lnSpc>
                <a:spcPct val="90000"/>
              </a:lnSpc>
              <a:spcBef>
                <a:spcPts val="500"/>
              </a:spcBef>
              <a:spcAft>
                <a:spcPts val="0"/>
              </a:spcAft>
              <a:buClr>
                <a:schemeClr val="dk1"/>
              </a:buClr>
              <a:buSzPts val="1600"/>
              <a:buChar char="•"/>
            </a:pPr>
            <a:r>
              <a:rPr lang="en-US" sz="1600"/>
              <a:t>For each course</a:t>
            </a:r>
            <a:endParaRPr/>
          </a:p>
          <a:p>
            <a:pPr indent="-228600" lvl="2" marL="1143000" rtl="0" algn="l">
              <a:lnSpc>
                <a:spcPct val="90000"/>
              </a:lnSpc>
              <a:spcBef>
                <a:spcPts val="500"/>
              </a:spcBef>
              <a:spcAft>
                <a:spcPts val="0"/>
              </a:spcAft>
              <a:buClr>
                <a:schemeClr val="dk1"/>
              </a:buClr>
              <a:buSzPts val="1200"/>
              <a:buChar char="•"/>
            </a:pPr>
            <a:r>
              <a:rPr lang="en-US" sz="1200"/>
              <a:t>Collect chronological data based on the Year/Term attributes</a:t>
            </a:r>
            <a:endParaRPr/>
          </a:p>
          <a:p>
            <a:pPr indent="-228600" lvl="2" marL="1143000" rtl="0" algn="l">
              <a:lnSpc>
                <a:spcPct val="90000"/>
              </a:lnSpc>
              <a:spcBef>
                <a:spcPts val="500"/>
              </a:spcBef>
              <a:spcAft>
                <a:spcPts val="0"/>
              </a:spcAft>
              <a:buClr>
                <a:schemeClr val="dk1"/>
              </a:buClr>
              <a:buSzPts val="1200"/>
              <a:buChar char="•"/>
            </a:pPr>
            <a:r>
              <a:rPr lang="en-US" sz="1200"/>
              <a:t>Split each course into a consecutive ~5 years series (10 timesteps)</a:t>
            </a:r>
            <a:endParaRPr/>
          </a:p>
          <a:p>
            <a:pPr indent="-228600" lvl="1" marL="685800" rtl="0" algn="l">
              <a:lnSpc>
                <a:spcPct val="90000"/>
              </a:lnSpc>
              <a:spcBef>
                <a:spcPts val="500"/>
              </a:spcBef>
              <a:spcAft>
                <a:spcPts val="0"/>
              </a:spcAft>
              <a:buClr>
                <a:schemeClr val="dk1"/>
              </a:buClr>
              <a:buSzPts val="1600"/>
              <a:buChar char="•"/>
            </a:pPr>
            <a:r>
              <a:rPr lang="en-US" sz="1600"/>
              <a:t>Treat a series of course records as one datapoint</a:t>
            </a:r>
            <a:endParaRPr/>
          </a:p>
          <a:p>
            <a:pPr indent="-228600" lvl="1" marL="685800" rtl="0" algn="l">
              <a:lnSpc>
                <a:spcPct val="90000"/>
              </a:lnSpc>
              <a:spcBef>
                <a:spcPts val="500"/>
              </a:spcBef>
              <a:spcAft>
                <a:spcPts val="0"/>
              </a:spcAft>
              <a:buClr>
                <a:schemeClr val="dk1"/>
              </a:buClr>
              <a:buSzPts val="1600"/>
              <a:buChar char="•"/>
            </a:pPr>
            <a:r>
              <a:rPr lang="en-US" sz="1600"/>
              <a:t>Train RNN with train set</a:t>
            </a:r>
            <a:endParaRPr/>
          </a:p>
          <a:p>
            <a:pPr indent="-228600" lvl="1" marL="685800" rtl="0" algn="l">
              <a:lnSpc>
                <a:spcPct val="90000"/>
              </a:lnSpc>
              <a:spcBef>
                <a:spcPts val="500"/>
              </a:spcBef>
              <a:spcAft>
                <a:spcPts val="0"/>
              </a:spcAft>
              <a:buClr>
                <a:schemeClr val="dk1"/>
              </a:buClr>
              <a:buSzPts val="1600"/>
              <a:buChar char="•"/>
            </a:pPr>
            <a:r>
              <a:rPr lang="en-US" sz="1600"/>
              <a:t>Predict GPA and letter grade on test set</a:t>
            </a:r>
            <a:endParaRPr/>
          </a:p>
          <a:p>
            <a:pPr indent="-228600" lvl="0" marL="228600" rtl="0" algn="l">
              <a:lnSpc>
                <a:spcPct val="90000"/>
              </a:lnSpc>
              <a:spcBef>
                <a:spcPts val="1000"/>
              </a:spcBef>
              <a:spcAft>
                <a:spcPts val="0"/>
              </a:spcAft>
              <a:buClr>
                <a:schemeClr val="dk1"/>
              </a:buClr>
              <a:buSzPts val="1600"/>
              <a:buChar char="•"/>
            </a:pPr>
            <a:r>
              <a:rPr lang="en-US" sz="1600"/>
              <a:t>Results</a:t>
            </a:r>
            <a:endParaRPr/>
          </a:p>
          <a:p>
            <a:pPr indent="-228600" lvl="1" marL="685800" rtl="0" algn="l">
              <a:lnSpc>
                <a:spcPct val="90000"/>
              </a:lnSpc>
              <a:spcBef>
                <a:spcPts val="500"/>
              </a:spcBef>
              <a:spcAft>
                <a:spcPts val="0"/>
              </a:spcAft>
              <a:buClr>
                <a:schemeClr val="dk1"/>
              </a:buClr>
              <a:buSzPts val="1600"/>
              <a:buChar char="•"/>
            </a:pPr>
            <a:r>
              <a:rPr lang="en-US" sz="1600"/>
              <a:t>Metric: same as in the baseline model.</a:t>
            </a:r>
            <a:endParaRPr/>
          </a:p>
          <a:p>
            <a:pPr indent="-228600" lvl="1" marL="685800" rtl="0" algn="l">
              <a:lnSpc>
                <a:spcPct val="90000"/>
              </a:lnSpc>
              <a:spcBef>
                <a:spcPts val="500"/>
              </a:spcBef>
              <a:spcAft>
                <a:spcPts val="0"/>
              </a:spcAft>
              <a:buClr>
                <a:schemeClr val="dk1"/>
              </a:buClr>
              <a:buSzPts val="1600"/>
              <a:buChar char="•"/>
            </a:pPr>
            <a:r>
              <a:rPr lang="en-US" sz="1600"/>
              <a:t>Accuracy: 40.1809%</a:t>
            </a:r>
            <a:endParaRPr/>
          </a:p>
          <a:p>
            <a:pPr indent="-228600" lvl="1" marL="685800" rtl="0" algn="l">
              <a:lnSpc>
                <a:spcPct val="90000"/>
              </a:lnSpc>
              <a:spcBef>
                <a:spcPts val="500"/>
              </a:spcBef>
              <a:spcAft>
                <a:spcPts val="0"/>
              </a:spcAft>
              <a:buClr>
                <a:schemeClr val="dk1"/>
              </a:buClr>
              <a:buSzPts val="1600"/>
              <a:buChar char="•"/>
            </a:pPr>
            <a:r>
              <a:rPr lang="en-US" sz="1600"/>
              <a:t>Perform better than linear regression</a:t>
            </a:r>
            <a:endParaRPr/>
          </a:p>
        </p:txBody>
      </p:sp>
      <p:sp>
        <p:nvSpPr>
          <p:cNvPr id="192" name="Google Shape;192;p7"/>
          <p:cNvSpPr txBox="1"/>
          <p:nvPr>
            <p:ph type="title"/>
          </p:nvPr>
        </p:nvSpPr>
        <p:spPr>
          <a:xfrm>
            <a:off x="838200" y="664684"/>
            <a:ext cx="10515600" cy="5990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5F03"/>
              </a:buClr>
              <a:buSzPct val="100000"/>
              <a:buFont typeface="Arial Black"/>
              <a:buNone/>
            </a:pPr>
            <a:r>
              <a:rPr lang="en-US"/>
              <a:t>RNN</a:t>
            </a:r>
            <a:endParaRPr/>
          </a:p>
        </p:txBody>
      </p:sp>
      <p:pic>
        <p:nvPicPr>
          <p:cNvPr descr="A screenshot of a cell phone&#10;&#10;Description automatically generated" id="193" name="Google Shape;193;p7"/>
          <p:cNvPicPr preferRelativeResize="0"/>
          <p:nvPr/>
        </p:nvPicPr>
        <p:blipFill rotWithShape="1">
          <a:blip r:embed="rId3">
            <a:alphaModFix/>
          </a:blip>
          <a:srcRect b="0" l="0" r="0" t="0"/>
          <a:stretch/>
        </p:blipFill>
        <p:spPr>
          <a:xfrm>
            <a:off x="6096000" y="3715308"/>
            <a:ext cx="5540674" cy="1477513"/>
          </a:xfrm>
          <a:prstGeom prst="rect">
            <a:avLst/>
          </a:prstGeom>
          <a:noFill/>
          <a:ln>
            <a:noFill/>
          </a:ln>
        </p:spPr>
      </p:pic>
      <p:sp>
        <p:nvSpPr>
          <p:cNvPr id="194" name="Google Shape;194;p7"/>
          <p:cNvSpPr txBox="1"/>
          <p:nvPr/>
        </p:nvSpPr>
        <p:spPr>
          <a:xfrm>
            <a:off x="838201" y="6356350"/>
            <a:ext cx="4380344" cy="26842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200"/>
              <a:buFont typeface="Arial"/>
              <a:buNone/>
            </a:pPr>
            <a:r>
              <a:rPr b="0" i="0" lang="en-US" sz="1200" u="none" cap="none" strike="noStrike">
                <a:solidFill>
                  <a:schemeClr val="dk1"/>
                </a:solidFill>
                <a:latin typeface="Georgia"/>
                <a:ea typeface="Georgia"/>
                <a:cs typeface="Georgia"/>
                <a:sym typeface="Georgia"/>
              </a:rPr>
              <a:t>Contributor: Hongbo Zheng, Zhijie </a:t>
            </a:r>
            <a:r>
              <a:rPr lang="en-US" sz="1200">
                <a:solidFill>
                  <a:schemeClr val="dk1"/>
                </a:solidFill>
                <a:latin typeface="Georgia"/>
                <a:ea typeface="Georgia"/>
                <a:cs typeface="Georgia"/>
                <a:sym typeface="Georgia"/>
              </a:rPr>
              <a:t>Chen</a:t>
            </a:r>
            <a:r>
              <a:rPr b="0" i="0" lang="en-US" sz="1200" u="none" cap="none" strike="noStrike">
                <a:solidFill>
                  <a:schemeClr val="dk1"/>
                </a:solidFill>
                <a:latin typeface="Georgia"/>
                <a:ea typeface="Georgia"/>
                <a:cs typeface="Georgia"/>
                <a:sym typeface="Georgia"/>
              </a:rPr>
              <a:t>, Ning Wang</a:t>
            </a:r>
            <a:endParaRPr/>
          </a:p>
        </p:txBody>
      </p:sp>
      <p:pic>
        <p:nvPicPr>
          <p:cNvPr id="195" name="Google Shape;195;p7"/>
          <p:cNvPicPr preferRelativeResize="0"/>
          <p:nvPr/>
        </p:nvPicPr>
        <p:blipFill rotWithShape="1">
          <a:blip r:embed="rId4">
            <a:alphaModFix/>
          </a:blip>
          <a:srcRect b="0" l="0" r="0" t="0"/>
          <a:stretch/>
        </p:blipFill>
        <p:spPr>
          <a:xfrm>
            <a:off x="10384141" y="5868747"/>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2" name="Google Shape;202;p8"/>
          <p:cNvSpPr txBox="1"/>
          <p:nvPr>
            <p:ph idx="1" type="body"/>
          </p:nvPr>
        </p:nvSpPr>
        <p:spPr>
          <a:xfrm>
            <a:off x="838200" y="1740980"/>
            <a:ext cx="10515600" cy="403374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Compute the SHAP Value[1] to characterize feature importance.</a:t>
            </a:r>
            <a:endParaRPr/>
          </a:p>
          <a:p>
            <a:pPr indent="-228600" lvl="1" marL="685800" rtl="0" algn="l">
              <a:lnSpc>
                <a:spcPct val="90000"/>
              </a:lnSpc>
              <a:spcBef>
                <a:spcPts val="500"/>
              </a:spcBef>
              <a:spcAft>
                <a:spcPts val="0"/>
              </a:spcAft>
              <a:buClr>
                <a:srgbClr val="000000"/>
              </a:buClr>
              <a:buSzPts val="2400"/>
              <a:buChar char="•"/>
            </a:pPr>
            <a:r>
              <a:rPr b="1" i="0" lang="en-US">
                <a:solidFill>
                  <a:srgbClr val="000000"/>
                </a:solidFill>
                <a:latin typeface="Rubik"/>
                <a:ea typeface="Rubik"/>
                <a:cs typeface="Rubik"/>
                <a:sym typeface="Rubik"/>
              </a:rPr>
              <a:t>decompose the output </a:t>
            </a:r>
            <a:r>
              <a:rPr b="0" i="0" lang="en-US">
                <a:solidFill>
                  <a:srgbClr val="000000"/>
                </a:solidFill>
                <a:latin typeface="Rubik"/>
                <a:ea typeface="Rubik"/>
                <a:cs typeface="Rubik"/>
                <a:sym typeface="Rubik"/>
              </a:rPr>
              <a:t>of a model by the sums of the impact of each feature</a:t>
            </a:r>
            <a:endParaRPr/>
          </a:p>
        </p:txBody>
      </p:sp>
      <p:sp>
        <p:nvSpPr>
          <p:cNvPr id="203" name="Google Shape;203;p8"/>
          <p:cNvSpPr txBox="1"/>
          <p:nvPr>
            <p:ph type="title"/>
          </p:nvPr>
        </p:nvSpPr>
        <p:spPr>
          <a:xfrm>
            <a:off x="838200" y="664684"/>
            <a:ext cx="10515600" cy="5990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5F03"/>
              </a:buClr>
              <a:buSzPct val="100000"/>
              <a:buFont typeface="Arial Black"/>
              <a:buNone/>
            </a:pPr>
            <a:r>
              <a:rPr lang="en-US"/>
              <a:t>Feature Importance</a:t>
            </a:r>
            <a:endParaRPr/>
          </a:p>
        </p:txBody>
      </p:sp>
      <p:sp>
        <p:nvSpPr>
          <p:cNvPr id="204" name="Google Shape;204;p8"/>
          <p:cNvSpPr txBox="1"/>
          <p:nvPr/>
        </p:nvSpPr>
        <p:spPr>
          <a:xfrm>
            <a:off x="575441" y="6356350"/>
            <a:ext cx="1033429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Georgia"/>
                <a:ea typeface="Georgia"/>
                <a:cs typeface="Georgia"/>
                <a:sym typeface="Georgia"/>
              </a:rPr>
              <a:t>[1] https://shap.readthedocs.io/en/latest/</a:t>
            </a:r>
            <a:endParaRPr/>
          </a:p>
        </p:txBody>
      </p:sp>
      <p:pic>
        <p:nvPicPr>
          <p:cNvPr id="205" name="Google Shape;205;p8"/>
          <p:cNvPicPr preferRelativeResize="0"/>
          <p:nvPr/>
        </p:nvPicPr>
        <p:blipFill rotWithShape="1">
          <a:blip r:embed="rId3">
            <a:alphaModFix/>
          </a:blip>
          <a:srcRect b="0" l="0" r="0" t="0"/>
          <a:stretch/>
        </p:blipFill>
        <p:spPr>
          <a:xfrm>
            <a:off x="218089" y="2624229"/>
            <a:ext cx="5804338" cy="3441307"/>
          </a:xfrm>
          <a:prstGeom prst="rect">
            <a:avLst/>
          </a:prstGeom>
          <a:noFill/>
          <a:ln>
            <a:noFill/>
          </a:ln>
        </p:spPr>
      </p:pic>
      <p:pic>
        <p:nvPicPr>
          <p:cNvPr id="206" name="Google Shape;206;p8"/>
          <p:cNvPicPr preferRelativeResize="0"/>
          <p:nvPr/>
        </p:nvPicPr>
        <p:blipFill rotWithShape="1">
          <a:blip r:embed="rId4">
            <a:alphaModFix/>
          </a:blip>
          <a:srcRect b="0" l="0" r="0" t="0"/>
          <a:stretch/>
        </p:blipFill>
        <p:spPr>
          <a:xfrm>
            <a:off x="6398127" y="2624229"/>
            <a:ext cx="5303332" cy="3150494"/>
          </a:xfrm>
          <a:prstGeom prst="rect">
            <a:avLst/>
          </a:prstGeom>
          <a:noFill/>
          <a:ln>
            <a:noFill/>
          </a:ln>
        </p:spPr>
      </p:pic>
      <p:sp>
        <p:nvSpPr>
          <p:cNvPr id="207" name="Google Shape;207;p8"/>
          <p:cNvSpPr txBox="1"/>
          <p:nvPr/>
        </p:nvSpPr>
        <p:spPr>
          <a:xfrm>
            <a:off x="5955146" y="6404700"/>
            <a:ext cx="4380344" cy="26842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200"/>
              <a:buFont typeface="Arial"/>
              <a:buNone/>
            </a:pPr>
            <a:r>
              <a:rPr b="0" i="0" lang="en-US" sz="1200" u="none">
                <a:solidFill>
                  <a:schemeClr val="dk1"/>
                </a:solidFill>
                <a:latin typeface="Georgia"/>
                <a:ea typeface="Georgia"/>
                <a:cs typeface="Georgia"/>
                <a:sym typeface="Georgia"/>
              </a:rPr>
              <a:t>Contributor: Ning Wang, Zhijie </a:t>
            </a:r>
            <a:r>
              <a:rPr lang="en-US" sz="1200">
                <a:solidFill>
                  <a:schemeClr val="dk1"/>
                </a:solidFill>
                <a:latin typeface="Georgia"/>
                <a:ea typeface="Georgia"/>
                <a:cs typeface="Georgia"/>
                <a:sym typeface="Georgia"/>
              </a:rPr>
              <a:t>Chen</a:t>
            </a:r>
            <a:endParaRPr/>
          </a:p>
        </p:txBody>
      </p:sp>
      <p:pic>
        <p:nvPicPr>
          <p:cNvPr id="208" name="Google Shape;208;p8"/>
          <p:cNvPicPr preferRelativeResize="0"/>
          <p:nvPr/>
        </p:nvPicPr>
        <p:blipFill rotWithShape="1">
          <a:blip r:embed="rId5">
            <a:alphaModFix/>
          </a:blip>
          <a:srcRect b="0" l="0" r="0" t="0"/>
          <a:stretch/>
        </p:blipFill>
        <p:spPr>
          <a:xfrm>
            <a:off x="10370127" y="5947123"/>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5" name="Google Shape;215;p9"/>
          <p:cNvSpPr txBox="1"/>
          <p:nvPr>
            <p:ph type="title"/>
          </p:nvPr>
        </p:nvSpPr>
        <p:spPr>
          <a:xfrm>
            <a:off x="838200" y="664684"/>
            <a:ext cx="10515600" cy="5990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5F03"/>
              </a:buClr>
              <a:buSzPct val="100000"/>
              <a:buFont typeface="Arial Black"/>
              <a:buNone/>
            </a:pPr>
            <a:r>
              <a:rPr lang="en-US"/>
              <a:t>Feature Importance</a:t>
            </a:r>
            <a:endParaRPr/>
          </a:p>
        </p:txBody>
      </p:sp>
      <p:pic>
        <p:nvPicPr>
          <p:cNvPr id="216" name="Google Shape;216;p9"/>
          <p:cNvPicPr preferRelativeResize="0"/>
          <p:nvPr/>
        </p:nvPicPr>
        <p:blipFill rotWithShape="1">
          <a:blip r:embed="rId3">
            <a:alphaModFix/>
          </a:blip>
          <a:srcRect b="0" l="0" r="0" t="0"/>
          <a:stretch/>
        </p:blipFill>
        <p:spPr>
          <a:xfrm>
            <a:off x="3039736" y="2277465"/>
            <a:ext cx="5570864" cy="4580535"/>
          </a:xfrm>
          <a:prstGeom prst="rect">
            <a:avLst/>
          </a:prstGeom>
          <a:noFill/>
          <a:ln>
            <a:noFill/>
          </a:ln>
        </p:spPr>
      </p:pic>
      <p:sp>
        <p:nvSpPr>
          <p:cNvPr id="217" name="Google Shape;217;p9"/>
          <p:cNvSpPr txBox="1"/>
          <p:nvPr>
            <p:ph idx="1" type="body"/>
          </p:nvPr>
        </p:nvSpPr>
        <p:spPr>
          <a:xfrm>
            <a:off x="838200" y="1740980"/>
            <a:ext cx="10515600" cy="403374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average SHAP values on top-20 features.</a:t>
            </a:r>
            <a:endParaRPr/>
          </a:p>
        </p:txBody>
      </p:sp>
      <p:sp>
        <p:nvSpPr>
          <p:cNvPr id="218" name="Google Shape;218;p9"/>
          <p:cNvSpPr txBox="1"/>
          <p:nvPr/>
        </p:nvSpPr>
        <p:spPr>
          <a:xfrm>
            <a:off x="838201" y="6356350"/>
            <a:ext cx="4380344" cy="26842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200"/>
              <a:buFont typeface="Arial"/>
              <a:buNone/>
            </a:pPr>
            <a:r>
              <a:rPr b="0" i="0" lang="en-US" sz="1200">
                <a:solidFill>
                  <a:schemeClr val="dk1"/>
                </a:solidFill>
                <a:latin typeface="Georgia"/>
                <a:ea typeface="Georgia"/>
                <a:cs typeface="Georgia"/>
                <a:sym typeface="Georgia"/>
              </a:rPr>
              <a:t>Contributor: Ning Wang, Hongbo Zheng</a:t>
            </a:r>
            <a:endParaRPr b="0" i="0" sz="1200">
              <a:solidFill>
                <a:schemeClr val="dk1"/>
              </a:solidFill>
              <a:latin typeface="Georgia"/>
              <a:ea typeface="Georgia"/>
              <a:cs typeface="Georgia"/>
              <a:sym typeface="Georgia"/>
            </a:endParaRPr>
          </a:p>
        </p:txBody>
      </p:sp>
      <p:pic>
        <p:nvPicPr>
          <p:cNvPr id="219" name="Google Shape;219;p9"/>
          <p:cNvPicPr preferRelativeResize="0"/>
          <p:nvPr/>
        </p:nvPicPr>
        <p:blipFill rotWithShape="1">
          <a:blip r:embed="rId4">
            <a:alphaModFix/>
          </a:blip>
          <a:srcRect b="0" l="0" r="0" t="0"/>
          <a:stretch/>
        </p:blipFill>
        <p:spPr>
          <a:xfrm>
            <a:off x="10400145" y="6011561"/>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50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atCom ppt">
  <a:themeElements>
    <a:clrScheme name="Illini Theme">
      <a:dk1>
        <a:srgbClr val="13294B"/>
      </a:dk1>
      <a:lt1>
        <a:srgbClr val="FEFFFF"/>
      </a:lt1>
      <a:dk2>
        <a:srgbClr val="F55F06"/>
      </a:dk2>
      <a:lt2>
        <a:srgbClr val="C8C6C7"/>
      </a:lt2>
      <a:accent1>
        <a:srgbClr val="2870CD"/>
      </a:accent1>
      <a:accent2>
        <a:srgbClr val="3CB3E4"/>
      </a:accent2>
      <a:accent3>
        <a:srgbClr val="F8B316"/>
      </a:accent3>
      <a:accent4>
        <a:srgbClr val="196130"/>
      </a:accent4>
      <a:accent5>
        <a:srgbClr val="267E8D"/>
      </a:accent5>
      <a:accent6>
        <a:srgbClr val="7C3D13"/>
      </a:accent6>
      <a:hlink>
        <a:srgbClr val="C84013"/>
      </a:hlink>
      <a:folHlink>
        <a:srgbClr val="13294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2023-11-29T19:20:00Z</dcterms:created>
  <dc:creator>Marcum, Cassidy Leigh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0x010100069F1E323DD1074BA3941398384FEBBB</vt:lpwstr>
  </property>
</Properties>
</file>