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9" r:id="rId10"/>
    <p:sldId id="287" r:id="rId11"/>
    <p:sldId id="294" r:id="rId12"/>
    <p:sldId id="298" r:id="rId13"/>
    <p:sldId id="291" r:id="rId14"/>
    <p:sldId id="299" r:id="rId15"/>
    <p:sldId id="292" r:id="rId16"/>
    <p:sldId id="293" r:id="rId17"/>
    <p:sldId id="286" r:id="rId18"/>
    <p:sldId id="270" r:id="rId19"/>
    <p:sldId id="256" r:id="rId20"/>
    <p:sldId id="300" r:id="rId21"/>
    <p:sldId id="301" r:id="rId22"/>
    <p:sldId id="302" r:id="rId23"/>
    <p:sldId id="297" r:id="rId24"/>
    <p:sldId id="303" r:id="rId25"/>
    <p:sldId id="30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2394440"/>
            <a:chOff x="0" y="1693528"/>
            <a:chExt cx="11280419" cy="4788879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2195216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Procedure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593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Choosing</a:t>
              </a:r>
              <a:r>
                <a:rPr lang="fr-CH" sz="1200" dirty="0"/>
                <a:t> and </a:t>
              </a:r>
              <a:r>
                <a:rPr lang="fr-CH" sz="1200" dirty="0" err="1"/>
                <a:t>getting</a:t>
              </a:r>
              <a:r>
                <a:rPr lang="fr-CH" sz="1200" dirty="0"/>
                <a:t> the data: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February</a:t>
              </a:r>
              <a:r>
                <a:rPr lang="fr-CH" sz="1200" dirty="0"/>
                <a:t> – all the tweets?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Analyzing</a:t>
              </a:r>
              <a:r>
                <a:rPr lang="fr-CH" sz="1200" dirty="0"/>
                <a:t> and </a:t>
              </a:r>
              <a:r>
                <a:rPr lang="fr-CH" sz="1200" dirty="0" err="1"/>
                <a:t>exporting</a:t>
              </a:r>
              <a:r>
                <a:rPr lang="fr-CH" sz="1200" dirty="0"/>
                <a:t> </a:t>
              </a:r>
              <a:r>
                <a:rPr lang="fr-CH" sz="1200" dirty="0" err="1"/>
                <a:t>results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116166"/>
            <a:ext cx="5640210" cy="3420081"/>
            <a:chOff x="43510" y="-764018"/>
            <a:chExt cx="11280419" cy="6840161"/>
          </a:xfrm>
        </p:grpSpPr>
        <p:sp>
          <p:nvSpPr>
            <p:cNvPr id="430" name="Shape 430"/>
            <p:cNvSpPr/>
            <p:nvPr/>
          </p:nvSpPr>
          <p:spPr>
            <a:xfrm>
              <a:off x="43510" y="-76401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8517203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States – 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Ellen </a:t>
              </a:r>
              <a:r>
                <a:rPr lang="fr-CH" sz="1200" dirty="0" err="1"/>
                <a:t>DeGeneres</a:t>
              </a:r>
              <a:r>
                <a:rPr lang="fr-CH" sz="1200" dirty="0"/>
                <a:t>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r>
                <a:rPr lang="fr-CH" sz="1200" dirty="0"/>
                <a:t> (</a:t>
              </a:r>
              <a:r>
                <a:rPr lang="fr-CH" sz="1200" dirty="0" err="1"/>
                <a:t>wordclouds</a:t>
              </a:r>
              <a:r>
                <a:rPr lang="fr-CH" sz="1200" dirty="0"/>
                <a:t> in Appendix)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1823561-B747-4C23-AF57-4BEDBE3C5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5" y="745633"/>
            <a:ext cx="6937057" cy="22198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3D5E77-9F51-46B0-9410-5D650EAED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42" y="2671071"/>
            <a:ext cx="6937056" cy="22198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B79E7D7-2C12-45D7-8627-D8E67AE32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6" y="4411981"/>
            <a:ext cx="6937057" cy="22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116166"/>
            <a:ext cx="5640210" cy="2540673"/>
            <a:chOff x="43510" y="-764018"/>
            <a:chExt cx="11280419" cy="5081345"/>
          </a:xfrm>
        </p:grpSpPr>
        <p:sp>
          <p:nvSpPr>
            <p:cNvPr id="430" name="Shape 430"/>
            <p:cNvSpPr/>
            <p:nvPr/>
          </p:nvSpPr>
          <p:spPr>
            <a:xfrm>
              <a:off x="43510" y="-76401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1"/>
              <a:ext cx="6904583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States – </a:t>
              </a: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62359" y="212605"/>
            <a:ext cx="5640210" cy="3742748"/>
            <a:chOff x="-400050" y="286098"/>
            <a:chExt cx="11280419" cy="7485495"/>
          </a:xfrm>
        </p:grpSpPr>
        <p:sp>
          <p:nvSpPr>
            <p:cNvPr id="430" name="Shape 430"/>
            <p:cNvSpPr/>
            <p:nvPr/>
          </p:nvSpPr>
          <p:spPr>
            <a:xfrm>
              <a:off x="-400050" y="28609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8993487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</a:t>
              </a:r>
              <a:r>
                <a:rPr lang="fr-CH" sz="1400" spc="300" dirty="0" err="1"/>
                <a:t>Kingdom</a:t>
              </a:r>
              <a:r>
                <a:rPr lang="fr-CH" sz="1400" spc="300" dirty="0"/>
                <a:t> – 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Johnson, Emily </a:t>
              </a:r>
              <a:r>
                <a:rPr lang="fr-CH" sz="1200" dirty="0" err="1"/>
                <a:t>Maitlis</a:t>
              </a:r>
              <a:r>
                <a:rPr lang="fr-CH" sz="1200" dirty="0"/>
                <a:t>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3AFA6-6851-457C-9706-FB69C939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97599"/>
            <a:ext cx="6834397" cy="2187007"/>
          </a:xfrm>
          <a:prstGeom prst="rect">
            <a:avLst/>
          </a:prstGeom>
        </p:spPr>
      </p:pic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1FFDE5A4-773B-4CD8-B889-C790E98B6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58716"/>
            <a:ext cx="6834397" cy="2187007"/>
          </a:xfrm>
          <a:prstGeom prst="rect">
            <a:avLst/>
          </a:prstGeom>
        </p:spPr>
      </p:pic>
      <p:pic>
        <p:nvPicPr>
          <p:cNvPr id="12" name="Image 11" descr="Une image contenant photo, debout, homme, groupe&#10;&#10;Description générée automatiquement">
            <a:extLst>
              <a:ext uri="{FF2B5EF4-FFF2-40B4-BE49-F238E27FC236}">
                <a16:creationId xmlns:a16="http://schemas.microsoft.com/office/drawing/2014/main" id="{30DAA3D4-342A-4389-82DD-F1BCEC0ED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554827"/>
            <a:ext cx="6834397" cy="21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116166"/>
            <a:ext cx="5640210" cy="2540673"/>
            <a:chOff x="43510" y="-764018"/>
            <a:chExt cx="11280419" cy="5081345"/>
          </a:xfrm>
        </p:grpSpPr>
        <p:sp>
          <p:nvSpPr>
            <p:cNvPr id="430" name="Shape 430"/>
            <p:cNvSpPr/>
            <p:nvPr/>
          </p:nvSpPr>
          <p:spPr>
            <a:xfrm>
              <a:off x="43510" y="-76401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1"/>
              <a:ext cx="7380867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</a:t>
              </a:r>
              <a:r>
                <a:rPr lang="fr-CH" sz="1400" spc="300" dirty="0" err="1"/>
                <a:t>Kingdom</a:t>
              </a:r>
              <a:r>
                <a:rPr lang="fr-CH" sz="1400" spc="300" dirty="0"/>
                <a:t> – </a:t>
              </a: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CD9AB4EB-FF2F-4320-A70F-1913FA54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505921"/>
            <a:ext cx="10056990" cy="32182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422D5F-012F-4319-BD30-B4063C2A7E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r="31875"/>
          <a:stretch/>
        </p:blipFill>
        <p:spPr>
          <a:xfrm>
            <a:off x="6096000" y="417201"/>
            <a:ext cx="43529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4" y="294612"/>
            <a:ext cx="5640210" cy="2609883"/>
            <a:chOff x="0" y="450112"/>
            <a:chExt cx="11280419" cy="5219765"/>
          </a:xfrm>
        </p:grpSpPr>
        <p:sp>
          <p:nvSpPr>
            <p:cNvPr id="430" name="Shape 430"/>
            <p:cNvSpPr/>
            <p:nvPr/>
          </p:nvSpPr>
          <p:spPr>
            <a:xfrm>
              <a:off x="0" y="450112"/>
              <a:ext cx="11280419" cy="251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1680590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/>
                <a:t>Germany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 Lisa and Lena, </a:t>
              </a:r>
              <a:r>
                <a:rPr lang="fr-CH" sz="1200" dirty="0" err="1"/>
                <a:t>Süddeutsche</a:t>
              </a:r>
              <a:r>
                <a:rPr lang="fr-CH" sz="1200" dirty="0"/>
                <a:t> Zeitung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2EE3D3AC-5EC2-4878-AFB4-92BBE1E8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4" y="294612"/>
            <a:ext cx="5640210" cy="2813016"/>
            <a:chOff x="0" y="450112"/>
            <a:chExt cx="11280419" cy="5626031"/>
          </a:xfrm>
        </p:grpSpPr>
        <p:sp>
          <p:nvSpPr>
            <p:cNvPr id="430" name="Shape 430"/>
            <p:cNvSpPr/>
            <p:nvPr/>
          </p:nvSpPr>
          <p:spPr>
            <a:xfrm>
              <a:off x="0" y="450112"/>
              <a:ext cx="11280419" cy="251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</a:t>
              </a:r>
              <a:r>
                <a:rPr lang="fr-CH" sz="5050" dirty="0" err="1"/>
                <a:t>across</a:t>
              </a:r>
              <a:r>
                <a:rPr lang="fr-CH" sz="5050" dirty="0"/>
                <a:t> countries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4409284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/>
                <a:t>US vs. UK vs. Germany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Comparison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</a:t>
              </a:r>
              <a:r>
                <a:rPr lang="fr-CH" sz="1200" dirty="0" err="1"/>
                <a:t>strategy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9" name="Image 8" descr="Une image contenant eau, plage&#10;&#10;Description générée automatiquement">
            <a:extLst>
              <a:ext uri="{FF2B5EF4-FFF2-40B4-BE49-F238E27FC236}">
                <a16:creationId xmlns:a16="http://schemas.microsoft.com/office/drawing/2014/main" id="{CED1812C-8902-43C0-9B78-FE3B288D8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51" y="1008191"/>
            <a:ext cx="6349949" cy="2031983"/>
          </a:xfrm>
          <a:prstGeom prst="rect">
            <a:avLst/>
          </a:prstGeom>
        </p:spPr>
      </p:pic>
      <p:pic>
        <p:nvPicPr>
          <p:cNvPr id="10" name="Image 9" descr="Une image contenant miroir&#10;&#10;Description générée automatiquement">
            <a:extLst>
              <a:ext uri="{FF2B5EF4-FFF2-40B4-BE49-F238E27FC236}">
                <a16:creationId xmlns:a16="http://schemas.microsoft.com/office/drawing/2014/main" id="{CB36D26E-14CC-43F7-AE2C-88F43048B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51" y="3040174"/>
            <a:ext cx="6349949" cy="20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Donal Trump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1B550A-A702-4F49-B843-D0EFA23C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905875" y="3733923"/>
            <a:ext cx="2933700" cy="2923707"/>
          </a:xfrm>
          <a:prstGeom prst="rect">
            <a:avLst/>
          </a:prstGeom>
        </p:spPr>
      </p:pic>
      <p:pic>
        <p:nvPicPr>
          <p:cNvPr id="5" name="Image 4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7E611FB5-05CE-4822-899F-9F0E3BE74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10885"/>
            <a:ext cx="6165075" cy="19728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4A2ED-5850-407A-8698-8B838A20D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950194"/>
            <a:ext cx="7993800" cy="2558016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A8BB05D-CC56-4D61-90C6-520664B139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1" r="37832"/>
          <a:stretch/>
        </p:blipFill>
        <p:spPr>
          <a:xfrm>
            <a:off x="6737465" y="309066"/>
            <a:ext cx="2725649" cy="35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Ellen </a:t>
              </a:r>
              <a:r>
                <a:rPr lang="fr-CH" sz="5050" dirty="0" err="1"/>
                <a:t>DeGeneres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65ACF3-DC4C-4BDF-835D-24297016D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1" r="38125"/>
          <a:stretch/>
        </p:blipFill>
        <p:spPr>
          <a:xfrm>
            <a:off x="457608" y="2073600"/>
            <a:ext cx="272415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USA </a:t>
              </a:r>
              <a:r>
                <a:rPr lang="fr-CH" sz="5050" dirty="0" err="1"/>
                <a:t>Today</a:t>
              </a:r>
              <a:r>
                <a:rPr lang="fr-CH" sz="5050" dirty="0"/>
                <a:t> </a:t>
              </a:r>
              <a:r>
                <a:rPr lang="fr-CH" sz="5050" dirty="0" err="1"/>
                <a:t>Health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71F026-F59C-4B00-B772-EA5B6773B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3" r="40547"/>
          <a:stretch/>
        </p:blipFill>
        <p:spPr>
          <a:xfrm>
            <a:off x="683888" y="2025975"/>
            <a:ext cx="20288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4392170-7254-4AC5-AAAA-49341283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5" r="35175"/>
          <a:stretch/>
        </p:blipFill>
        <p:spPr>
          <a:xfrm>
            <a:off x="6118365" y="120702"/>
            <a:ext cx="3152775" cy="3901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6395AC-6D79-4F74-96AD-154FA1F0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34905"/>
          <a:stretch/>
        </p:blipFill>
        <p:spPr>
          <a:xfrm>
            <a:off x="8238629" y="2956560"/>
            <a:ext cx="3546902" cy="3901440"/>
          </a:xfrm>
          <a:prstGeom prst="rect">
            <a:avLst/>
          </a:prstGeom>
        </p:spPr>
      </p:pic>
      <p:pic>
        <p:nvPicPr>
          <p:cNvPr id="8" name="Image 7" descr="Une image contenant capture d’écran, bateau&#10;&#10;Description générée automatiquement">
            <a:extLst>
              <a:ext uri="{FF2B5EF4-FFF2-40B4-BE49-F238E27FC236}">
                <a16:creationId xmlns:a16="http://schemas.microsoft.com/office/drawing/2014/main" id="{F0CBF740-AC4D-470A-B58C-BBA1299C7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1567811"/>
            <a:ext cx="5664975" cy="181279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135865-C03E-45F1-9C5F-4CD71B721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4139343"/>
            <a:ext cx="8129550" cy="26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Emily </a:t>
              </a:r>
              <a:r>
                <a:rPr lang="fr-CH" sz="5050" dirty="0" err="1"/>
                <a:t>Maitlis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bateau, eau, groupe, oiseau&#10;&#10;Description générée automatiquement">
            <a:extLst>
              <a:ext uri="{FF2B5EF4-FFF2-40B4-BE49-F238E27FC236}">
                <a16:creationId xmlns:a16="http://schemas.microsoft.com/office/drawing/2014/main" id="{AA54F410-C8F0-4CF1-A2B1-CA86F5C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8" y="1425617"/>
            <a:ext cx="7229475" cy="231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CF3CE-101F-46D0-BCB0-DEEFB364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r="33672"/>
          <a:stretch/>
        </p:blipFill>
        <p:spPr>
          <a:xfrm>
            <a:off x="8629362" y="3258288"/>
            <a:ext cx="3426189" cy="353492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F3CE-4952-45CD-B740-A16B46938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2188"/>
          <a:stretch/>
        </p:blipFill>
        <p:spPr>
          <a:xfrm>
            <a:off x="8067267" y="169671"/>
            <a:ext cx="3429000" cy="3336148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16A30EB-6C65-4D07-9D90-01F275974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9" y="3895963"/>
            <a:ext cx="847725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BBC </a:t>
              </a:r>
              <a:r>
                <a:rPr lang="fr-CH" sz="5050" dirty="0" err="1"/>
                <a:t>Health</a:t>
              </a:r>
              <a:r>
                <a:rPr lang="fr-CH" sz="5050" dirty="0"/>
                <a:t> News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bateau, oiseau, troupeau, table&#10;&#10;Description générée automatiquement">
            <a:extLst>
              <a:ext uri="{FF2B5EF4-FFF2-40B4-BE49-F238E27FC236}">
                <a16:creationId xmlns:a16="http://schemas.microsoft.com/office/drawing/2014/main" id="{294A15C5-E0DF-42E6-A8F8-6ADFB454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9981"/>
            <a:ext cx="7178769" cy="2297206"/>
          </a:xfrm>
          <a:prstGeom prst="rect">
            <a:avLst/>
          </a:prstGeom>
        </p:spPr>
      </p:pic>
      <p:pic>
        <p:nvPicPr>
          <p:cNvPr id="11" name="Image 10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942B7024-6CCB-44C6-84BB-62D88B068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20559" r="35941" b="18525"/>
          <a:stretch/>
        </p:blipFill>
        <p:spPr>
          <a:xfrm>
            <a:off x="7865528" y="3683727"/>
            <a:ext cx="4326472" cy="305810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80F3DC-EFAB-462B-8B91-6B611D77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3878472"/>
            <a:ext cx="7779525" cy="24894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7FFFA6-7EAB-488C-B409-E715A3B69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048"/>
          <a:stretch/>
        </p:blipFill>
        <p:spPr>
          <a:xfrm>
            <a:off x="7754680" y="698169"/>
            <a:ext cx="3391264" cy="3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050645"/>
            <a:chOff x="-36514" y="2486086"/>
            <a:chExt cx="22084620" cy="10101287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2659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  <a:endParaRPr lang="en-US" sz="1200" u="sng" dirty="0">
                <a:latin typeface="PT Sans"/>
              </a:endParaRP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third hub and interesting change of strategy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of the three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1988175"/>
            <a:chOff x="-2" y="1693528"/>
            <a:chExt cx="12153081" cy="3976349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Actions 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8898589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Specific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measures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taken</a:t>
              </a:r>
              <a:r>
                <a:rPr lang="fr-CH" sz="1400" spc="300" dirty="0"/>
                <a:t> by </a:t>
              </a:r>
              <a:r>
                <a:rPr lang="fr-CH" sz="1400" spc="300" dirty="0" err="1"/>
                <a:t>each</a:t>
              </a:r>
              <a:r>
                <a:rPr lang="fr-CH" sz="1400" spc="300" dirty="0"/>
                <a:t> country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757</Words>
  <Application>Microsoft Office PowerPoint</Application>
  <PresentationFormat>Grand écran</PresentationFormat>
  <Paragraphs>186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7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Alexia Chabaud</cp:lastModifiedBy>
  <cp:revision>59</cp:revision>
  <dcterms:created xsi:type="dcterms:W3CDTF">2020-04-30T12:03:56Z</dcterms:created>
  <dcterms:modified xsi:type="dcterms:W3CDTF">2020-05-12T17:17:49Z</dcterms:modified>
</cp:coreProperties>
</file>