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4" r:id="rId5"/>
    <p:sldId id="276" r:id="rId6"/>
    <p:sldId id="280" r:id="rId7"/>
    <p:sldId id="283" r:id="rId8"/>
    <p:sldId id="285" r:id="rId9"/>
    <p:sldId id="287" r:id="rId10"/>
    <p:sldId id="294" r:id="rId11"/>
    <p:sldId id="290" r:id="rId12"/>
    <p:sldId id="291" r:id="rId13"/>
    <p:sldId id="292" r:id="rId14"/>
    <p:sldId id="293" r:id="rId15"/>
    <p:sldId id="289" r:id="rId16"/>
    <p:sldId id="286" r:id="rId17"/>
    <p:sldId id="270" r:id="rId18"/>
    <p:sldId id="256" r:id="rId19"/>
    <p:sldId id="295" r:id="rId20"/>
    <p:sldId id="296" r:id="rId21"/>
    <p:sldId id="29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7A2"/>
    <a:srgbClr val="FFFFFF"/>
    <a:srgbClr val="000000"/>
    <a:srgbClr val="007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FC0D-554C-4C6F-803A-2A2A2A1D6B9C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EA8BB-FB99-47C5-A111-7E7FEAA7A2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045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353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537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6721-D306-4B2B-BDA5-47409344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CFDDFD-FEDF-4510-A1C6-EF35297A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3B3A4-B368-47A5-A4A5-77BCEA3C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3B979-91DF-4355-B7F3-D0B33E22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E0921-5CE9-4964-8685-64F5351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8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817AA-210E-4212-9AF0-CA9180B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CB4AF7-1E16-467F-B21B-A2195837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1AC94-0D29-4D1D-B72C-3FE26BF2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504C3-E697-43D0-85AD-9C020F5F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5C550-EF86-48AC-AC47-305FE357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59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70A013-8839-41DA-BDC6-B2A487FA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0D33A9-A0E0-4560-BF52-3402FBD8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564F0-325D-4E20-87D2-095EA592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D18E4-3EAB-4033-912D-7A3FA97E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CBB51-7BCD-41F5-9AA3-49CA5BE8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55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8849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9BFF3-1299-413B-9E69-7C3E00E2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04F7B-9567-4FB5-85BC-5289A44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31C8E-791F-491C-92FC-E158337E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4FE44-562F-49BE-81AD-9032536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7753F-F801-4F64-93BC-73D872EA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31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C8E3D-0E44-4F8D-853D-D8682424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D0632-2F3A-4F64-A7CE-030B2A96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1CFA4-D9AA-48D8-99D3-046CDED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8AF4B-4DD3-4A96-974B-BDB8D9C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29CEC-F2B1-45D2-AFA7-3EBFC30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82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E4983-C042-403E-911C-5CA9DDBC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6B8E6-EF5B-48AB-9DC7-877DD69D5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98A40-E464-4D25-B440-E0DD1EC3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7F0D2F-6C96-4FEC-9448-B731EDC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D8D4F-325A-4EEF-ADCF-78F736AD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B10F1-898B-47A7-A4A7-DD8B4829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4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1CF9-59D1-456E-B61D-24B211CB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BE789-EB8A-4079-BB67-0BA53EDC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017FCF-ED14-4BF0-BBF8-B1914E1F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9380E7-31A4-468F-8C53-42303B68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6EFFC-458C-4B69-A65D-FF8DBB65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98B5B5-2276-4079-B75F-6496A74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46FCDF-FF0C-4F3B-AB7F-94EF9B5E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7329E9-6F01-479B-A120-7F6C0CF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7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28D93-B288-45BC-9BDA-B026DF3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4F5A4E-D8AD-48E5-9F3E-238D8E9A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F68FC4-6E50-4785-87AC-CC79144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1205C-F454-4D49-A1AB-F3B08DA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43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E42C8B-9517-4D7A-BF02-66B7FCFE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2E7CCC-5073-47A6-8150-1520218C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94FA6C-31FE-425F-B01E-3B7B352E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1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06B8D-5BB9-428F-9909-4C9822A0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181E0-0227-4AD4-A05B-2BC7F49C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8458A-A1A4-456D-A0EA-F7DAA5E6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6B5A25-0AC8-4284-B5AE-F5EAA56A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E443E-236B-4084-8E29-3A16711B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CECFE-DF6E-41FB-B2F0-BDC8B5D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084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59EA4-E3B3-430E-8F27-3816C6D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26AC5B-FE98-4534-9672-F0DEF69B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9ED35-6D39-4BF3-BD96-ED59E1B7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BB212E-8121-476D-8AAA-5E8AA285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BC91F-0507-44A4-A022-AAE8497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D963E-26C3-4454-AF8F-67B9D67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6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2DDC34-942E-4F85-BAFB-56BC6FB9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3E94A3-1460-4B8B-856C-D9DC9F11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66BCA-668A-48BC-965C-22EB71C5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9751-BD6C-4399-B088-8DD8399288A9}" type="datetimeFigureOut">
              <a:rPr lang="fr-CH" smtClean="0"/>
              <a:t>10.05.2020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118E5-86A9-45A1-9574-8E50B89B2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8FE46-2E2C-40E4-9BC0-B5334C40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1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405187" y="1800226"/>
            <a:ext cx="5381625" cy="3069618"/>
          </a:xfrm>
          <a:prstGeom prst="rect">
            <a:avLst/>
          </a:prstGeom>
          <a:ln w="38100">
            <a:solidFill>
              <a:srgbClr val="C597A2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5" name="Shape 55"/>
          <p:cNvSpPr/>
          <p:nvPr/>
        </p:nvSpPr>
        <p:spPr>
          <a:xfrm>
            <a:off x="6912745" y="6306970"/>
            <a:ext cx="5114157" cy="295274"/>
          </a:xfrm>
          <a:prstGeom prst="rect">
            <a:avLst/>
          </a:prstGeom>
          <a:solidFill>
            <a:srgbClr val="FFFFFF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900" cap="all" spc="1884">
                <a:solidFill>
                  <a:srgbClr val="C496A2"/>
                </a:solidFill>
              </a:defRPr>
            </a:lvl1pPr>
          </a:lstStyle>
          <a:p>
            <a:r>
              <a:rPr lang="fr-CH" sz="1450" spc="300" dirty="0">
                <a:solidFill>
                  <a:schemeClr val="bg1"/>
                </a:solidFill>
              </a:rPr>
              <a:t>F. Boeglin, A. Chabaud, K. Donmez, R. Hug</a:t>
            </a:r>
            <a:endParaRPr sz="1450" spc="300" dirty="0">
              <a:solidFill>
                <a:schemeClr val="bg1"/>
              </a:solidFill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3200472" y="2153898"/>
            <a:ext cx="5791055" cy="1883553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sz="148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Coronavirus Perception and Evolution</a:t>
            </a: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EED34298-7898-4417-B7A7-2A72D73AB384}"/>
              </a:ext>
            </a:extLst>
          </p:cNvPr>
          <p:cNvSpPr txBox="1">
            <a:spLocks/>
          </p:cNvSpPr>
          <p:nvPr/>
        </p:nvSpPr>
        <p:spPr>
          <a:xfrm>
            <a:off x="3624297" y="4143473"/>
            <a:ext cx="4943403" cy="495300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800" kern="12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Term Project - Web Data &amp; Digital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116166"/>
            <a:ext cx="5640210" cy="3420081"/>
            <a:chOff x="43510" y="-764018"/>
            <a:chExt cx="11280419" cy="6840161"/>
          </a:xfrm>
        </p:grpSpPr>
        <p:sp>
          <p:nvSpPr>
            <p:cNvPr id="430" name="Shape 430"/>
            <p:cNvSpPr/>
            <p:nvPr/>
          </p:nvSpPr>
          <p:spPr>
            <a:xfrm>
              <a:off x="43510" y="-764018"/>
              <a:ext cx="11280419" cy="2517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2959784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States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7175619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Trump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Ellen </a:t>
              </a:r>
              <a:r>
                <a:rPr lang="fr-CH" sz="1200" dirty="0" err="1"/>
                <a:t>DeGeneres</a:t>
              </a:r>
              <a:r>
                <a:rPr lang="fr-CH" sz="1200" dirty="0"/>
                <a:t>, USA </a:t>
              </a:r>
              <a:r>
                <a:rPr lang="fr-CH" sz="1200" dirty="0" err="1"/>
                <a:t>Today</a:t>
              </a:r>
              <a:r>
                <a:rPr lang="fr-CH" sz="1200" dirty="0"/>
                <a:t> </a:t>
              </a:r>
              <a:r>
                <a:rPr lang="fr-CH" sz="1200" dirty="0" err="1"/>
                <a:t>Health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05FCAE-3C2D-4975-8EAC-AF6D43458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42" y="748058"/>
            <a:ext cx="6937056" cy="22198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3D5E77-9F51-46B0-9410-5D650EAED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42" y="2671071"/>
            <a:ext cx="6937056" cy="22198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B79E7D7-2C12-45D7-8627-D8E67AE32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6" y="4411981"/>
            <a:ext cx="6937057" cy="22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4" y="294612"/>
            <a:ext cx="5640210" cy="2609883"/>
            <a:chOff x="0" y="450112"/>
            <a:chExt cx="11280419" cy="5219765"/>
          </a:xfrm>
        </p:grpSpPr>
        <p:sp>
          <p:nvSpPr>
            <p:cNvPr id="430" name="Shape 430"/>
            <p:cNvSpPr/>
            <p:nvPr/>
          </p:nvSpPr>
          <p:spPr>
            <a:xfrm>
              <a:off x="0" y="450112"/>
              <a:ext cx="11280419" cy="2517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3711313"/>
              <a:ext cx="2292422" cy="413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200" spc="300" dirty="0" err="1"/>
                <a:t>Switzerland</a:t>
              </a:r>
              <a:endParaRPr sz="12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Alain Berset, Roger Federer, NZZ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4444ABC-5CCA-4658-AEF0-0FEEC7834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362359" y="212605"/>
            <a:ext cx="5640210" cy="3539615"/>
            <a:chOff x="-400050" y="286098"/>
            <a:chExt cx="11280419" cy="7079229"/>
          </a:xfrm>
        </p:grpSpPr>
        <p:sp>
          <p:nvSpPr>
            <p:cNvPr id="430" name="Shape 430"/>
            <p:cNvSpPr/>
            <p:nvPr/>
          </p:nvSpPr>
          <p:spPr>
            <a:xfrm>
              <a:off x="-400050" y="286098"/>
              <a:ext cx="11280419" cy="2517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79"/>
              <a:ext cx="3436068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</a:t>
              </a:r>
              <a:r>
                <a:rPr lang="fr-CH" sz="1400" spc="300" dirty="0" err="1"/>
                <a:t>Kingdom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Boris Johnson, Liam Payne, BBC </a:t>
              </a:r>
              <a:r>
                <a:rPr lang="fr-CH" sz="1200" dirty="0" err="1"/>
                <a:t>Health</a:t>
              </a:r>
              <a:r>
                <a:rPr lang="fr-CH" sz="1200" dirty="0"/>
                <a:t> News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7F8E92-9811-457E-A4BA-DF3AC975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97" y="791357"/>
            <a:ext cx="7086601" cy="22677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37DC459-1510-476E-8A66-8165D444B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97" y="2719682"/>
            <a:ext cx="7086600" cy="22677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784B3F9-82F8-4438-9511-9B8F5FBFB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97" y="4597043"/>
            <a:ext cx="7086600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4" y="294612"/>
            <a:ext cx="5640210" cy="2609883"/>
            <a:chOff x="0" y="450112"/>
            <a:chExt cx="11280419" cy="5219765"/>
          </a:xfrm>
        </p:grpSpPr>
        <p:sp>
          <p:nvSpPr>
            <p:cNvPr id="430" name="Shape 430"/>
            <p:cNvSpPr/>
            <p:nvPr/>
          </p:nvSpPr>
          <p:spPr>
            <a:xfrm>
              <a:off x="0" y="450112"/>
              <a:ext cx="11280419" cy="2517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by country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3711313"/>
              <a:ext cx="1680590" cy="413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200" spc="300" dirty="0"/>
                <a:t>Germany</a:t>
              </a:r>
              <a:endParaRPr sz="12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Angela Merkel, Lisa and Lena, </a:t>
              </a:r>
              <a:r>
                <a:rPr lang="fr-CH" sz="1200" dirty="0" err="1"/>
                <a:t>Süddeutsche</a:t>
              </a:r>
              <a:r>
                <a:rPr lang="fr-CH" sz="1200" dirty="0"/>
                <a:t> Zeitung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2EE3D3AC-5EC2-4878-AFB4-92BBE1E8F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4" y="294612"/>
            <a:ext cx="5640210" cy="2609883"/>
            <a:chOff x="0" y="450112"/>
            <a:chExt cx="11280419" cy="5219765"/>
          </a:xfrm>
        </p:grpSpPr>
        <p:sp>
          <p:nvSpPr>
            <p:cNvPr id="430" name="Shape 430"/>
            <p:cNvSpPr/>
            <p:nvPr/>
          </p:nvSpPr>
          <p:spPr>
            <a:xfrm>
              <a:off x="0" y="450112"/>
              <a:ext cx="11280419" cy="2517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r>
                <a:rPr lang="fr-CH" sz="5050" dirty="0"/>
                <a:t> </a:t>
              </a:r>
              <a:r>
                <a:rPr lang="fr-CH" sz="5050" dirty="0" err="1"/>
                <a:t>across</a:t>
              </a:r>
              <a:r>
                <a:rPr lang="fr-CH" sz="5050" dirty="0"/>
                <a:t> countries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3711313"/>
              <a:ext cx="7562711" cy="413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200" spc="300" dirty="0"/>
                <a:t>US vs. </a:t>
              </a:r>
              <a:r>
                <a:rPr lang="fr-CH" sz="1200" spc="300" dirty="0" err="1"/>
                <a:t>Switzerland</a:t>
              </a:r>
              <a:r>
                <a:rPr lang="fr-CH" sz="1200" spc="300" dirty="0"/>
                <a:t> vs. UK vs. Germany</a:t>
              </a:r>
              <a:endParaRPr sz="12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Similarities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B95DC03-31F4-49B3-868D-B9272D16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eau, plage&#10;&#10;Description générée automatiquement">
            <a:extLst>
              <a:ext uri="{FF2B5EF4-FFF2-40B4-BE49-F238E27FC236}">
                <a16:creationId xmlns:a16="http://schemas.microsoft.com/office/drawing/2014/main" id="{ECFCDE28-BD0B-40AD-BC27-CCD54E549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97" y="980491"/>
            <a:ext cx="7197328" cy="2303145"/>
          </a:xfrm>
          <a:prstGeom prst="rect">
            <a:avLst/>
          </a:prstGeom>
        </p:spPr>
      </p:pic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21E0FBE4-1DD2-44E7-B4C6-269C8CA7E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3665511"/>
            <a:ext cx="6912494" cy="22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3" y="478170"/>
            <a:ext cx="6076541" cy="2191308"/>
            <a:chOff x="-2" y="1693528"/>
            <a:chExt cx="12153081" cy="4382615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 err="1"/>
                <a:t>Measures</a:t>
              </a:r>
              <a:r>
                <a:rPr lang="fr-CH" sz="5050" dirty="0"/>
                <a:t> </a:t>
              </a:r>
              <a:r>
                <a:rPr lang="fr-CH" sz="5050" dirty="0" err="1"/>
                <a:t>Comparison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3711313"/>
              <a:ext cx="9101595" cy="413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200" spc="300" dirty="0" err="1"/>
                <a:t>Correlation</a:t>
              </a:r>
              <a:r>
                <a:rPr lang="fr-CH" sz="1200" spc="300" dirty="0"/>
                <a:t> </a:t>
              </a:r>
              <a:r>
                <a:rPr lang="fr-CH" sz="1200" spc="300" dirty="0" err="1"/>
                <a:t>with</a:t>
              </a:r>
              <a:r>
                <a:rPr lang="fr-CH" sz="1200" spc="300" dirty="0"/>
                <a:t> the actions </a:t>
              </a:r>
              <a:r>
                <a:rPr lang="fr-CH" sz="1200" spc="300" dirty="0" err="1"/>
                <a:t>taken</a:t>
              </a:r>
              <a:r>
                <a:rPr lang="fr-CH" sz="1200" spc="300" dirty="0"/>
                <a:t> by country</a:t>
              </a:r>
              <a:endParaRPr sz="12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Time to </a:t>
              </a:r>
              <a:r>
                <a:rPr lang="fr-CH" sz="1200" dirty="0" err="1"/>
                <a:t>take</a:t>
              </a:r>
              <a:r>
                <a:rPr lang="fr-CH" sz="1200" dirty="0"/>
                <a:t> the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Correlation</a:t>
              </a:r>
              <a:r>
                <a:rPr lang="fr-CH" sz="1200" dirty="0"/>
                <a:t> </a:t>
              </a:r>
              <a:r>
                <a:rPr lang="fr-CH" sz="1200" dirty="0" err="1"/>
                <a:t>with</a:t>
              </a:r>
              <a:r>
                <a:rPr lang="fr-CH" sz="1200" dirty="0"/>
                <a:t> sentiment and topic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Effectiveness</a:t>
              </a:r>
              <a:r>
                <a:rPr lang="fr-CH" sz="1200" dirty="0"/>
                <a:t> of </a:t>
              </a:r>
              <a:r>
                <a:rPr lang="fr-CH" sz="1200" dirty="0" err="1"/>
                <a:t>measures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15" dirty="0"/>
                <a:t>Can explain to some extent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15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Conclusion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Old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Limited data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Limitations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77852" y="232971"/>
            <a:ext cx="5436296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41643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bg_silver_noise_grey.jpg"/>
          <p:cNvPicPr>
            <a:picLocks/>
          </p:cNvPicPr>
          <p:nvPr/>
        </p:nvPicPr>
        <p:blipFill>
          <a:blip r:embed="rId2"/>
          <a:srcRect l="16822" r="16822"/>
          <a:stretch>
            <a:fillRect/>
          </a:stretch>
        </p:blipFill>
        <p:spPr>
          <a:xfrm>
            <a:off x="7658" y="-4910"/>
            <a:ext cx="4557175" cy="686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g_silver_noise_grey.jpg"/>
          <p:cNvPicPr>
            <a:picLocks/>
          </p:cNvPicPr>
          <p:nvPr/>
        </p:nvPicPr>
        <p:blipFill>
          <a:blip r:embed="rId2"/>
          <a:srcRect t="11778" b="11778"/>
          <a:stretch>
            <a:fillRect/>
          </a:stretch>
        </p:blipFill>
        <p:spPr>
          <a:xfrm>
            <a:off x="7657326" y="464196"/>
            <a:ext cx="4557175" cy="348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g_silver_noise_grey.jpg"/>
          <p:cNvPicPr>
            <a:picLocks/>
          </p:cNvPicPr>
          <p:nvPr/>
        </p:nvPicPr>
        <p:blipFill>
          <a:blip r:embed="rId2"/>
          <a:srcRect t="25757" b="25757"/>
          <a:stretch>
            <a:fillRect/>
          </a:stretch>
        </p:blipFill>
        <p:spPr>
          <a:xfrm>
            <a:off x="5844853" y="4691037"/>
            <a:ext cx="4557176" cy="220958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3336091" y="1736533"/>
            <a:ext cx="5519819" cy="33849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5" name="Shape 305"/>
          <p:cNvSpPr/>
          <p:nvPr/>
        </p:nvSpPr>
        <p:spPr>
          <a:xfrm>
            <a:off x="2739256" y="1217898"/>
            <a:ext cx="6713488" cy="4422205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pSp>
        <p:nvGrpSpPr>
          <p:cNvPr id="308" name="Group 308"/>
          <p:cNvGrpSpPr/>
          <p:nvPr/>
        </p:nvGrpSpPr>
        <p:grpSpPr>
          <a:xfrm>
            <a:off x="4564833" y="2297256"/>
            <a:ext cx="3871343" cy="1668706"/>
            <a:chOff x="442580" y="22884"/>
            <a:chExt cx="7742684" cy="3337411"/>
          </a:xfrm>
        </p:grpSpPr>
        <p:sp>
          <p:nvSpPr>
            <p:cNvPr id="306" name="Shape 306"/>
            <p:cNvSpPr/>
            <p:nvPr/>
          </p:nvSpPr>
          <p:spPr>
            <a:xfrm>
              <a:off x="442580" y="22884"/>
              <a:ext cx="5766322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r">
                <a:defRPr sz="12000" cap="all" spc="959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dirty="0" err="1"/>
                <a:t>Thank</a:t>
              </a:r>
              <a:endParaRPr sz="60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4467065" y="1369366"/>
              <a:ext cx="3718199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12000" i="1" spc="360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i="0" dirty="0"/>
                <a:t>YOU!</a:t>
              </a:r>
              <a:endParaRPr sz="6000" i="0" dirty="0"/>
            </a:p>
          </p:txBody>
        </p:sp>
      </p:grpSp>
      <p:sp>
        <p:nvSpPr>
          <p:cNvPr id="309" name="Shape 309"/>
          <p:cNvSpPr/>
          <p:nvPr/>
        </p:nvSpPr>
        <p:spPr>
          <a:xfrm>
            <a:off x="3483217" y="4070926"/>
            <a:ext cx="3112517" cy="48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914400">
              <a:lnSpc>
                <a:spcPct val="150000"/>
              </a:lnSpc>
              <a:spcBef>
                <a:spcPts val="800"/>
              </a:spcBef>
              <a:defRPr sz="2200" b="1" spc="660">
                <a:solidFill>
                  <a:srgbClr val="000000">
                    <a:alpha val="8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r-CH" sz="1100" dirty="0"/>
              <a:t>ANY QUESTION?</a:t>
            </a:r>
            <a:r>
              <a:rPr sz="11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250259" y="2152228"/>
            <a:ext cx="5144700" cy="188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 fontScale="92500"/>
          </a:bodyPr>
          <a:lstStyle>
            <a:lvl1pPr>
              <a:defRPr sz="15200" cap="all" spc="1367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fr-CH" sz="7600" dirty="0"/>
              <a:t>Appendix</a:t>
            </a:r>
            <a:endParaRPr sz="7600" dirty="0"/>
          </a:p>
        </p:txBody>
      </p:sp>
      <p:sp>
        <p:nvSpPr>
          <p:cNvPr id="51" name="Shape 51"/>
          <p:cNvSpPr/>
          <p:nvPr/>
        </p:nvSpPr>
        <p:spPr>
          <a:xfrm>
            <a:off x="4499999" y="3235341"/>
            <a:ext cx="4441743" cy="1470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>
              <a:defRPr sz="8900">
                <a:solidFill>
                  <a:srgbClr val="FFFFFF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r>
              <a:rPr lang="fr-CH" sz="4450" dirty="0" err="1"/>
              <a:t>Additional</a:t>
            </a:r>
            <a:r>
              <a:rPr lang="fr-CH" sz="4450" dirty="0"/>
              <a:t> data</a:t>
            </a:r>
            <a:endParaRPr sz="445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 err="1"/>
                <a:t>Wordclouds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2959784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States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BEF0AD-155D-4FE7-B378-39BA0640D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1" r="38125"/>
          <a:stretch/>
        </p:blipFill>
        <p:spPr>
          <a:xfrm>
            <a:off x="276225" y="1478280"/>
            <a:ext cx="2724150" cy="3901440"/>
          </a:xfrm>
          <a:prstGeom prst="rect">
            <a:avLst/>
          </a:prstGeom>
        </p:spPr>
      </p:pic>
      <p:sp>
        <p:nvSpPr>
          <p:cNvPr id="9" name="Shape 432">
            <a:extLst>
              <a:ext uri="{FF2B5EF4-FFF2-40B4-BE49-F238E27FC236}">
                <a16:creationId xmlns:a16="http://schemas.microsoft.com/office/drawing/2014/main" id="{DA70FCA4-09FF-4997-AE5E-E00F7704B268}"/>
              </a:ext>
            </a:extLst>
          </p:cNvPr>
          <p:cNvSpPr/>
          <p:nvPr/>
        </p:nvSpPr>
        <p:spPr>
          <a:xfrm>
            <a:off x="911195" y="5592418"/>
            <a:ext cx="1454210" cy="18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ctr"/>
            <a:r>
              <a:rPr lang="fr-CH" sz="1200" dirty="0"/>
              <a:t>Ellen </a:t>
            </a:r>
            <a:r>
              <a:rPr lang="fr-CH" sz="1200" dirty="0" err="1"/>
              <a:t>DeGeneres</a:t>
            </a:r>
            <a:endParaRPr lang="fr-CH" sz="1200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5C5659-8059-4A5D-BDF1-8886DC42DB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7" r="38516"/>
          <a:stretch/>
        </p:blipFill>
        <p:spPr>
          <a:xfrm>
            <a:off x="3321050" y="1478280"/>
            <a:ext cx="2857501" cy="3901440"/>
          </a:xfrm>
          <a:prstGeom prst="rect">
            <a:avLst/>
          </a:prstGeom>
        </p:spPr>
      </p:pic>
      <p:sp>
        <p:nvSpPr>
          <p:cNvPr id="12" name="Shape 432">
            <a:extLst>
              <a:ext uri="{FF2B5EF4-FFF2-40B4-BE49-F238E27FC236}">
                <a16:creationId xmlns:a16="http://schemas.microsoft.com/office/drawing/2014/main" id="{DEFF7EE1-656E-49D3-849C-52AC25A2F860}"/>
              </a:ext>
            </a:extLst>
          </p:cNvPr>
          <p:cNvSpPr/>
          <p:nvPr/>
        </p:nvSpPr>
        <p:spPr>
          <a:xfrm>
            <a:off x="4022695" y="5592418"/>
            <a:ext cx="1454210" cy="18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ctr"/>
            <a:r>
              <a:rPr lang="fr-CH" sz="1200" dirty="0"/>
              <a:t>Donald Trump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53B315-4283-4892-9B95-EE76AE843F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3" r="40547"/>
          <a:stretch/>
        </p:blipFill>
        <p:spPr>
          <a:xfrm>
            <a:off x="6499226" y="1478280"/>
            <a:ext cx="2028825" cy="3901440"/>
          </a:xfrm>
          <a:prstGeom prst="rect">
            <a:avLst/>
          </a:prstGeom>
        </p:spPr>
      </p:pic>
      <p:sp>
        <p:nvSpPr>
          <p:cNvPr id="15" name="Shape 432">
            <a:extLst>
              <a:ext uri="{FF2B5EF4-FFF2-40B4-BE49-F238E27FC236}">
                <a16:creationId xmlns:a16="http://schemas.microsoft.com/office/drawing/2014/main" id="{F18CE8F7-71C4-4B00-9F3E-4BF889AFC2D7}"/>
              </a:ext>
            </a:extLst>
          </p:cNvPr>
          <p:cNvSpPr/>
          <p:nvPr/>
        </p:nvSpPr>
        <p:spPr>
          <a:xfrm>
            <a:off x="6786533" y="5576233"/>
            <a:ext cx="1454210" cy="18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ctr"/>
            <a:r>
              <a:rPr lang="fr-CH" sz="1200" dirty="0"/>
              <a:t>USA </a:t>
            </a:r>
            <a:r>
              <a:rPr lang="fr-CH" sz="1200" dirty="0" err="1"/>
              <a:t>Today</a:t>
            </a:r>
            <a:r>
              <a:rPr lang="fr-CH" sz="1200" dirty="0"/>
              <a:t> </a:t>
            </a:r>
            <a:r>
              <a:rPr lang="fr-CH" sz="1200" dirty="0" err="1"/>
              <a:t>Health</a:t>
            </a:r>
            <a:endParaRPr lang="fr-CH" sz="12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9368100-A6F5-4E10-96AF-F38BFE5298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7" r="38569"/>
          <a:stretch/>
        </p:blipFill>
        <p:spPr>
          <a:xfrm>
            <a:off x="8848725" y="1478280"/>
            <a:ext cx="2724150" cy="3901440"/>
          </a:xfrm>
          <a:prstGeom prst="rect">
            <a:avLst/>
          </a:prstGeom>
        </p:spPr>
      </p:pic>
      <p:sp>
        <p:nvSpPr>
          <p:cNvPr id="18" name="Shape 432">
            <a:extLst>
              <a:ext uri="{FF2B5EF4-FFF2-40B4-BE49-F238E27FC236}">
                <a16:creationId xmlns:a16="http://schemas.microsoft.com/office/drawing/2014/main" id="{734AD325-E438-4C9C-8D06-AD827B4A96EF}"/>
              </a:ext>
            </a:extLst>
          </p:cNvPr>
          <p:cNvSpPr/>
          <p:nvPr/>
        </p:nvSpPr>
        <p:spPr>
          <a:xfrm>
            <a:off x="9483695" y="5592418"/>
            <a:ext cx="1454210" cy="18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ctr"/>
            <a:r>
              <a:rPr lang="fr-CH" sz="1200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7040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565569" y="-40340"/>
            <a:ext cx="5050978" cy="693867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  <a:effectLst>
            <a:outerShdw blurRad="177800" dist="25400" dir="1120549" rotWithShape="0">
              <a:srgbClr val="000000">
                <a:alpha val="18422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8" name="Shape 58"/>
          <p:cNvSpPr/>
          <p:nvPr/>
        </p:nvSpPr>
        <p:spPr>
          <a:xfrm>
            <a:off x="2816401" y="2556829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01</a:t>
            </a:r>
          </a:p>
        </p:txBody>
      </p:sp>
      <p:sp>
        <p:nvSpPr>
          <p:cNvPr id="59" name="Shape 59"/>
          <p:cNvSpPr/>
          <p:nvPr/>
        </p:nvSpPr>
        <p:spPr>
          <a:xfrm>
            <a:off x="2816401" y="3030556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02</a:t>
            </a:r>
          </a:p>
        </p:txBody>
      </p:sp>
      <p:sp>
        <p:nvSpPr>
          <p:cNvPr id="60" name="Shape 60"/>
          <p:cNvSpPr/>
          <p:nvPr/>
        </p:nvSpPr>
        <p:spPr>
          <a:xfrm>
            <a:off x="2816401" y="3504283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03</a:t>
            </a:r>
          </a:p>
        </p:txBody>
      </p:sp>
      <p:sp>
        <p:nvSpPr>
          <p:cNvPr id="61" name="Shape 61"/>
          <p:cNvSpPr/>
          <p:nvPr/>
        </p:nvSpPr>
        <p:spPr>
          <a:xfrm>
            <a:off x="2816401" y="3978010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04</a:t>
            </a:r>
          </a:p>
        </p:txBody>
      </p:sp>
      <p:sp>
        <p:nvSpPr>
          <p:cNvPr id="68" name="Shape 68"/>
          <p:cNvSpPr/>
          <p:nvPr/>
        </p:nvSpPr>
        <p:spPr>
          <a:xfrm>
            <a:off x="3514270" y="295444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4270" y="342900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514270" y="390356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832948" y="260140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Introduction – Coronavirus under the Loop</a:t>
            </a:r>
          </a:p>
        </p:txBody>
      </p:sp>
      <p:sp>
        <p:nvSpPr>
          <p:cNvPr id="75" name="Shape 75"/>
          <p:cNvSpPr/>
          <p:nvPr/>
        </p:nvSpPr>
        <p:spPr>
          <a:xfrm>
            <a:off x="4832948" y="3072803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Network Analysis – Worldwide Air Routes</a:t>
            </a:r>
          </a:p>
        </p:txBody>
      </p:sp>
      <p:sp>
        <p:nvSpPr>
          <p:cNvPr id="76" name="Shape 76"/>
          <p:cNvSpPr/>
          <p:nvPr/>
        </p:nvSpPr>
        <p:spPr>
          <a:xfrm>
            <a:off x="4832948" y="354419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 dirty="0">
                <a:latin typeface="Didot" panose="02000503000000020003" pitchFamily="2" charset="0"/>
              </a:rPr>
              <a:t>Text Mining – Countries’ Reactions </a:t>
            </a:r>
          </a:p>
        </p:txBody>
      </p:sp>
      <p:sp>
        <p:nvSpPr>
          <p:cNvPr id="77" name="Shape 77"/>
          <p:cNvSpPr/>
          <p:nvPr/>
        </p:nvSpPr>
        <p:spPr>
          <a:xfrm>
            <a:off x="4832948" y="4018315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Conclusion &amp; Limitations</a:t>
            </a:r>
          </a:p>
        </p:txBody>
      </p:sp>
      <p:sp>
        <p:nvSpPr>
          <p:cNvPr id="82" name="Shape 82"/>
          <p:cNvSpPr/>
          <p:nvPr/>
        </p:nvSpPr>
        <p:spPr>
          <a:xfrm>
            <a:off x="-913108" y="368458"/>
            <a:ext cx="2757038" cy="658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AG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EN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DA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D42A9D7-F0D6-43A3-ACAE-3DA5DEA5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 err="1"/>
                <a:t>Wordclouds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3436068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United </a:t>
              </a:r>
              <a:r>
                <a:rPr lang="fr-CH" sz="1400" spc="300" dirty="0" err="1"/>
                <a:t>Kingdom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sp>
        <p:nvSpPr>
          <p:cNvPr id="9" name="Shape 432">
            <a:extLst>
              <a:ext uri="{FF2B5EF4-FFF2-40B4-BE49-F238E27FC236}">
                <a16:creationId xmlns:a16="http://schemas.microsoft.com/office/drawing/2014/main" id="{DA70FCA4-09FF-4997-AE5E-E00F7704B268}"/>
              </a:ext>
            </a:extLst>
          </p:cNvPr>
          <p:cNvSpPr/>
          <p:nvPr/>
        </p:nvSpPr>
        <p:spPr>
          <a:xfrm>
            <a:off x="911195" y="5592418"/>
            <a:ext cx="1454210" cy="18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ctr"/>
            <a:r>
              <a:rPr lang="fr-CH" sz="1200" dirty="0"/>
              <a:t>BBC </a:t>
            </a:r>
            <a:r>
              <a:rPr lang="fr-CH" sz="1200" dirty="0" err="1"/>
              <a:t>Health</a:t>
            </a:r>
            <a:endParaRPr lang="fr-CH" sz="1200" dirty="0"/>
          </a:p>
        </p:txBody>
      </p:sp>
      <p:sp>
        <p:nvSpPr>
          <p:cNvPr id="12" name="Shape 432">
            <a:extLst>
              <a:ext uri="{FF2B5EF4-FFF2-40B4-BE49-F238E27FC236}">
                <a16:creationId xmlns:a16="http://schemas.microsoft.com/office/drawing/2014/main" id="{DEFF7EE1-656E-49D3-849C-52AC25A2F860}"/>
              </a:ext>
            </a:extLst>
          </p:cNvPr>
          <p:cNvSpPr/>
          <p:nvPr/>
        </p:nvSpPr>
        <p:spPr>
          <a:xfrm>
            <a:off x="4022695" y="5592418"/>
            <a:ext cx="1454210" cy="18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ctr"/>
            <a:r>
              <a:rPr lang="fr-CH" sz="1200" dirty="0"/>
              <a:t>Boris Johnson</a:t>
            </a:r>
          </a:p>
        </p:txBody>
      </p:sp>
      <p:sp>
        <p:nvSpPr>
          <p:cNvPr id="15" name="Shape 432">
            <a:extLst>
              <a:ext uri="{FF2B5EF4-FFF2-40B4-BE49-F238E27FC236}">
                <a16:creationId xmlns:a16="http://schemas.microsoft.com/office/drawing/2014/main" id="{F18CE8F7-71C4-4B00-9F3E-4BF889AFC2D7}"/>
              </a:ext>
            </a:extLst>
          </p:cNvPr>
          <p:cNvSpPr/>
          <p:nvPr/>
        </p:nvSpPr>
        <p:spPr>
          <a:xfrm>
            <a:off x="6786533" y="5576233"/>
            <a:ext cx="1454210" cy="18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ctr"/>
            <a:r>
              <a:rPr lang="fr-CH" sz="1200" dirty="0"/>
              <a:t>Liam Payne</a:t>
            </a:r>
          </a:p>
        </p:txBody>
      </p:sp>
      <p:sp>
        <p:nvSpPr>
          <p:cNvPr id="18" name="Shape 432">
            <a:extLst>
              <a:ext uri="{FF2B5EF4-FFF2-40B4-BE49-F238E27FC236}">
                <a16:creationId xmlns:a16="http://schemas.microsoft.com/office/drawing/2014/main" id="{734AD325-E438-4C9C-8D06-AD827B4A96EF}"/>
              </a:ext>
            </a:extLst>
          </p:cNvPr>
          <p:cNvSpPr/>
          <p:nvPr/>
        </p:nvSpPr>
        <p:spPr>
          <a:xfrm>
            <a:off x="9483695" y="5592418"/>
            <a:ext cx="1454210" cy="18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algn="ctr"/>
            <a:r>
              <a:rPr lang="fr-CH" sz="1200" dirty="0"/>
              <a:t>General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6C0641-52C6-4828-90AA-1E183E1F2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0" r="37083"/>
          <a:stretch/>
        </p:blipFill>
        <p:spPr>
          <a:xfrm>
            <a:off x="234949" y="1478280"/>
            <a:ext cx="3067050" cy="39014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BD42BA-223C-41BB-BD8F-3F42BDFFAF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6" r="39531"/>
          <a:stretch/>
        </p:blipFill>
        <p:spPr>
          <a:xfrm>
            <a:off x="3563937" y="1478280"/>
            <a:ext cx="2371725" cy="39014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B567790-CBC3-4F09-B80C-9B203C1114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3" r="40573"/>
          <a:stretch/>
        </p:blipFill>
        <p:spPr>
          <a:xfrm>
            <a:off x="6380163" y="1478280"/>
            <a:ext cx="2266950" cy="3901440"/>
          </a:xfrm>
          <a:prstGeom prst="rect">
            <a:avLst/>
          </a:prstGeom>
        </p:spPr>
      </p:pic>
      <p:pic>
        <p:nvPicPr>
          <p:cNvPr id="17" name="Image 1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F128935-151D-4F2C-B992-C48D66BD82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6" r="37734"/>
          <a:stretch/>
        </p:blipFill>
        <p:spPr>
          <a:xfrm>
            <a:off x="8786812" y="1478280"/>
            <a:ext cx="284797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Boris Johnson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FCA40B6-E744-4B28-8988-C132463EB0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8" r="32344"/>
          <a:stretch/>
        </p:blipFill>
        <p:spPr>
          <a:xfrm>
            <a:off x="6626213" y="116166"/>
            <a:ext cx="3746312" cy="3417571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E786719-F21A-4C54-92DB-A6637EF57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3" y="3324264"/>
            <a:ext cx="10679906" cy="3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90"/>
          <p:cNvGrpSpPr/>
          <p:nvPr/>
        </p:nvGrpSpPr>
        <p:grpSpPr>
          <a:xfrm>
            <a:off x="614359" y="792278"/>
            <a:ext cx="6484315" cy="5273444"/>
            <a:chOff x="0" y="0"/>
            <a:chExt cx="12968629" cy="10546887"/>
          </a:xfrm>
        </p:grpSpPr>
        <p:grpSp>
          <p:nvGrpSpPr>
            <p:cNvPr id="88" name="Group 88"/>
            <p:cNvGrpSpPr/>
            <p:nvPr/>
          </p:nvGrpSpPr>
          <p:grpSpPr>
            <a:xfrm>
              <a:off x="179020" y="0"/>
              <a:ext cx="10856383" cy="9463827"/>
              <a:chOff x="0" y="0"/>
              <a:chExt cx="10856382" cy="9463826"/>
            </a:xfrm>
          </p:grpSpPr>
          <p:pic>
            <p:nvPicPr>
              <p:cNvPr id="86" name="bg_silver_noise_grey.jpg"/>
              <p:cNvPicPr>
                <a:picLocks/>
              </p:cNvPicPr>
              <p:nvPr/>
            </p:nvPicPr>
            <p:blipFill>
              <a:blip r:embed="rId2"/>
              <a:srcRect t="13008" b="13008"/>
              <a:stretch>
                <a:fillRect/>
              </a:stretch>
            </p:blipFill>
            <p:spPr>
              <a:xfrm>
                <a:off x="0" y="0"/>
                <a:ext cx="10175799" cy="75284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7" name="Shape 87"/>
              <p:cNvSpPr/>
              <p:nvPr/>
            </p:nvSpPr>
            <p:spPr>
              <a:xfrm>
                <a:off x="1032333" y="1230795"/>
                <a:ext cx="9824050" cy="82330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600"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0" y="6456079"/>
              <a:ext cx="12968630" cy="4090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rmAutofit/>
            </a:bodyPr>
            <a:lstStyle/>
            <a:p>
              <a:pPr defTabSz="168414">
                <a:defRPr sz="12300" i="1" cap="all" spc="1107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4400" dirty="0"/>
                <a:t>Introduction</a:t>
              </a:r>
              <a:endParaRPr sz="4400" dirty="0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844444" y="810831"/>
            <a:ext cx="4686683" cy="4982622"/>
            <a:chOff x="631386" y="0"/>
            <a:chExt cx="9373364" cy="9965243"/>
          </a:xfrm>
        </p:grpSpPr>
        <p:sp>
          <p:nvSpPr>
            <p:cNvPr id="91" name="Shape 91"/>
            <p:cNvSpPr/>
            <p:nvPr/>
          </p:nvSpPr>
          <p:spPr>
            <a:xfrm>
              <a:off x="1929883" y="0"/>
              <a:ext cx="6776370" cy="183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b">
              <a:normAutofit fontScale="92500" lnSpcReduction="10000"/>
            </a:bodyPr>
            <a:lstStyle>
              <a:lvl1pPr defTabSz="328612">
                <a:defRPr sz="12000" b="1" spc="959">
                  <a:solidFill>
                    <a:srgbClr val="C597A2"/>
                  </a:solidFill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en-US" sz="1600" spc="300" dirty="0"/>
                <a:t>How can we use network analysis and text mining to analyze the perception and evolution of Coronavirus?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631386" y="2423040"/>
              <a:ext cx="9373364" cy="7542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 fontScale="92500" lnSpcReduction="10000"/>
            </a:bodyPr>
            <a:lstStyle>
              <a:lvl1pPr algn="l">
                <a:defRPr sz="3000" spc="269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using available information about the spread of the Coronavirus and the measures taken by different countries, we try to see :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Network analysis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what are the similarities between the spread of the virus and the structure of worldwide air routes?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Text Mining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how did the overall sentiment about this pandemic evolve over time, and what were different countries’ reactions?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combining our findings, we develop conclusions about the perception and evolution of Coronavirus between selected countries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4DCFE0DF-031F-4799-B2FF-F8A1AF2C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err="1"/>
                <a:t>OpenFlights</a:t>
              </a:r>
              <a:r>
                <a:rPr lang="en-US" sz="1400" dirty="0"/>
                <a:t> – 2012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59,036 routes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3,209 airports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531 airlines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Directed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Modeling the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Hubs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with Coronavirus map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1982053" y="232971"/>
            <a:ext cx="822789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Network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58">
            <a:extLst>
              <a:ext uri="{FF2B5EF4-FFF2-40B4-BE49-F238E27FC236}">
                <a16:creationId xmlns:a16="http://schemas.microsoft.com/office/drawing/2014/main" id="{B3B96A82-B291-41B2-98EB-1F633129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pSp>
        <p:nvGrpSpPr>
          <p:cNvPr id="60" name="Group 433">
            <a:extLst>
              <a:ext uri="{FF2B5EF4-FFF2-40B4-BE49-F238E27FC236}">
                <a16:creationId xmlns:a16="http://schemas.microsoft.com/office/drawing/2014/main" id="{5D2F590E-F0B3-417C-AD83-93C09B34C7CC}"/>
              </a:ext>
            </a:extLst>
          </p:cNvPr>
          <p:cNvGrpSpPr/>
          <p:nvPr/>
        </p:nvGrpSpPr>
        <p:grpSpPr>
          <a:xfrm>
            <a:off x="775582" y="440070"/>
            <a:ext cx="10423171" cy="2294542"/>
            <a:chOff x="0" y="1693528"/>
            <a:chExt cx="20846340" cy="4589084"/>
          </a:xfrm>
        </p:grpSpPr>
        <p:sp>
          <p:nvSpPr>
            <p:cNvPr id="61" name="Shape 430">
              <a:extLst>
                <a:ext uri="{FF2B5EF4-FFF2-40B4-BE49-F238E27FC236}">
                  <a16:creationId xmlns:a16="http://schemas.microsoft.com/office/drawing/2014/main" id="{8E1A8BD7-04AE-4530-869F-FAA5D954FEC7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Modeling</a:t>
              </a:r>
              <a:endParaRPr sz="5050" dirty="0"/>
            </a:p>
          </p:txBody>
        </p:sp>
        <p:sp>
          <p:nvSpPr>
            <p:cNvPr id="62" name="Shape 431">
              <a:extLst>
                <a:ext uri="{FF2B5EF4-FFF2-40B4-BE49-F238E27FC236}">
                  <a16:creationId xmlns:a16="http://schemas.microsoft.com/office/drawing/2014/main" id="{B1B58FAB-DEB4-4C9C-A034-B0063FEA4DD1}"/>
                </a:ext>
              </a:extLst>
            </p:cNvPr>
            <p:cNvSpPr/>
            <p:nvPr/>
          </p:nvSpPr>
          <p:spPr>
            <a:xfrm>
              <a:off x="38100" y="3152646"/>
              <a:ext cx="4617548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Worldwide air routes</a:t>
              </a:r>
              <a:endParaRPr sz="1400" spc="300" dirty="0"/>
            </a:p>
          </p:txBody>
        </p:sp>
        <p:sp>
          <p:nvSpPr>
            <p:cNvPr id="63" name="Shape 432">
              <a:extLst>
                <a:ext uri="{FF2B5EF4-FFF2-40B4-BE49-F238E27FC236}">
                  <a16:creationId xmlns:a16="http://schemas.microsoft.com/office/drawing/2014/main" id="{7BB487E7-6F26-420B-8125-A7DDE469B692}"/>
                </a:ext>
              </a:extLst>
            </p:cNvPr>
            <p:cNvSpPr/>
            <p:nvPr/>
          </p:nvSpPr>
          <p:spPr>
            <a:xfrm>
              <a:off x="11432821" y="3992754"/>
              <a:ext cx="9413519" cy="2289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Observations</a:t>
              </a:r>
              <a:r>
                <a:rPr lang="en-US" sz="1200" dirty="0"/>
                <a:t>: </a:t>
              </a:r>
              <a:r>
                <a:rPr lang="en-US" sz="1200" dirty="0">
                  <a:latin typeface="PT Sans"/>
                </a:rPr>
                <a:t>Graph density is 0.214, but some areas seem more connected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Mediterranean basin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Europe-US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US-Central America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South-East Asia</a:t>
              </a:r>
              <a:endParaRPr lang="en-US" sz="1200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6370F79-02CC-4AB9-BF0C-A52C138DA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r="11406"/>
          <a:stretch/>
        </p:blipFill>
        <p:spPr>
          <a:xfrm>
            <a:off x="1390650" y="2840394"/>
            <a:ext cx="9410700" cy="3901440"/>
          </a:xfrm>
          <a:prstGeom prst="rect">
            <a:avLst/>
          </a:prstGeom>
        </p:spPr>
      </p:pic>
      <p:sp>
        <p:nvSpPr>
          <p:cNvPr id="11" name="Shape 432">
            <a:extLst>
              <a:ext uri="{FF2B5EF4-FFF2-40B4-BE49-F238E27FC236}">
                <a16:creationId xmlns:a16="http://schemas.microsoft.com/office/drawing/2014/main" id="{89ACFC00-20D3-4F58-92F0-BCE26CEA7C3E}"/>
              </a:ext>
            </a:extLst>
          </p:cNvPr>
          <p:cNvSpPr/>
          <p:nvPr/>
        </p:nvSpPr>
        <p:spPr>
          <a:xfrm>
            <a:off x="775582" y="1589683"/>
            <a:ext cx="4706760" cy="999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Very heavy database</a:t>
            </a:r>
            <a:r>
              <a:rPr lang="en-US" sz="1200" dirty="0"/>
              <a:t>: originally listing the connections between airports, by airlines; grouped by country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Weight of connection</a:t>
            </a:r>
            <a:r>
              <a:rPr lang="en-US" sz="1200" dirty="0"/>
              <a:t>: same connection from different airports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Representation</a:t>
            </a:r>
            <a:r>
              <a:rPr lang="en-US" sz="1200" dirty="0"/>
              <a:t>: only the connections with weight &gt; 5; width of the edges represents weight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D67E27-9B44-4BE0-AB8B-413392DD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15273"/>
              </p:ext>
            </p:extLst>
          </p:nvPr>
        </p:nvGraphicFramePr>
        <p:xfrm>
          <a:off x="4627346" y="1895532"/>
          <a:ext cx="3457165" cy="368425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Hubs Ranking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0,764852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0,700827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0,605118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Canada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0,590904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0,583538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Mexico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0,498101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0,465886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Greece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0,264316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Morocco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0,143263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Austria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0,132506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0,112909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Algeria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0,106361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0,10193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grpSp>
        <p:nvGrpSpPr>
          <p:cNvPr id="9" name="Group 433">
            <a:extLst>
              <a:ext uri="{FF2B5EF4-FFF2-40B4-BE49-F238E27FC236}">
                <a16:creationId xmlns:a16="http://schemas.microsoft.com/office/drawing/2014/main" id="{A7BE225E-CC3E-4FB2-B7F1-4BD58728D642}"/>
              </a:ext>
            </a:extLst>
          </p:cNvPr>
          <p:cNvGrpSpPr/>
          <p:nvPr/>
        </p:nvGrpSpPr>
        <p:grpSpPr>
          <a:xfrm>
            <a:off x="455790" y="487695"/>
            <a:ext cx="5640210" cy="3749940"/>
            <a:chOff x="0" y="1693528"/>
            <a:chExt cx="11280419" cy="7499879"/>
          </a:xfrm>
        </p:grpSpPr>
        <p:sp>
          <p:nvSpPr>
            <p:cNvPr id="10" name="Shape 430">
              <a:extLst>
                <a:ext uri="{FF2B5EF4-FFF2-40B4-BE49-F238E27FC236}">
                  <a16:creationId xmlns:a16="http://schemas.microsoft.com/office/drawing/2014/main" id="{F8FCA081-A227-473A-86E4-4967562A0561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Hubs</a:t>
              </a:r>
            </a:p>
          </p:txBody>
        </p:sp>
        <p:sp>
          <p:nvSpPr>
            <p:cNvPr id="11" name="Shape 431">
              <a:extLst>
                <a:ext uri="{FF2B5EF4-FFF2-40B4-BE49-F238E27FC236}">
                  <a16:creationId xmlns:a16="http://schemas.microsoft.com/office/drawing/2014/main" id="{B7FC5EC2-96F5-4E38-B8A3-F79931FEA571}"/>
                </a:ext>
              </a:extLst>
            </p:cNvPr>
            <p:cNvSpPr/>
            <p:nvPr/>
          </p:nvSpPr>
          <p:spPr>
            <a:xfrm>
              <a:off x="43512" y="3012118"/>
              <a:ext cx="9330501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Central countries for worldwide air routes</a:t>
              </a:r>
            </a:p>
          </p:txBody>
        </p:sp>
        <p:sp>
          <p:nvSpPr>
            <p:cNvPr id="12" name="Shape 432">
              <a:extLst>
                <a:ext uri="{FF2B5EF4-FFF2-40B4-BE49-F238E27FC236}">
                  <a16:creationId xmlns:a16="http://schemas.microsoft.com/office/drawing/2014/main" id="{97F891D1-E050-4F74-ABFF-699EABCC7C39}"/>
                </a:ext>
              </a:extLst>
            </p:cNvPr>
            <p:cNvSpPr/>
            <p:nvPr/>
          </p:nvSpPr>
          <p:spPr>
            <a:xfrm>
              <a:off x="0" y="7193499"/>
              <a:ext cx="7259889" cy="1999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In line with model visualization</a:t>
              </a:r>
              <a:r>
                <a:rPr lang="en-US" sz="1200" dirty="0"/>
                <a:t>: mostly countries in Mediterranean basin + United States &amp; Mexico </a:t>
              </a:r>
            </a:p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Apparent similarity with COVID-19 cases</a:t>
              </a:r>
              <a:r>
                <a:rPr lang="en-US" sz="1200" dirty="0"/>
                <a:t>: 8 of the 14 most touched countries are also among the top 14 worldwide hubs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410B34DC-7F50-4DD4-8D5D-D6193B33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015F3BD-F5B0-4A89-8ACD-E2C6E84C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8529"/>
              </p:ext>
            </p:extLst>
          </p:nvPr>
        </p:nvGraphicFramePr>
        <p:xfrm>
          <a:off x="8303618" y="1895532"/>
          <a:ext cx="3457165" cy="3684252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COVID-19 Cases per one million population*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5661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Ireland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4657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Belgium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4612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4133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Singapore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4072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3623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3502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3229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2711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Portugal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2705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Sweden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2606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Belarus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2530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2488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2051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8D4A41DB-2CFB-4C77-BEAE-7BCA3CA512FE}"/>
              </a:ext>
            </a:extLst>
          </p:cNvPr>
          <p:cNvSpPr txBox="1"/>
          <p:nvPr/>
        </p:nvSpPr>
        <p:spPr>
          <a:xfrm>
            <a:off x="8303617" y="5753100"/>
            <a:ext cx="345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*Of countries with a population over four million; China and Iran excluded</a:t>
            </a:r>
          </a:p>
          <a:p>
            <a:r>
              <a:rPr lang="en-US" sz="1100"/>
              <a:t>As of 11 May 2020 10:39 GMT</a:t>
            </a:r>
          </a:p>
          <a:p>
            <a:r>
              <a:rPr lang="en-US" sz="1100" u="sng"/>
              <a:t>Source</a:t>
            </a:r>
            <a:r>
              <a:rPr lang="en-US" sz="1100"/>
              <a:t>: worldometer</a:t>
            </a:r>
          </a:p>
        </p:txBody>
      </p:sp>
    </p:spTree>
    <p:extLst>
      <p:ext uri="{BB962C8B-B14F-4D97-AF65-F5344CB8AC3E}">
        <p14:creationId xmlns:p14="http://schemas.microsoft.com/office/powerpoint/2010/main" val="31322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37533" y="813480"/>
            <a:ext cx="11042311" cy="5235311"/>
            <a:chOff x="-36514" y="2486086"/>
            <a:chExt cx="22084620" cy="10470619"/>
          </a:xfrm>
        </p:grpSpPr>
        <p:sp>
          <p:nvSpPr>
            <p:cNvPr id="430" name="Shape 430"/>
            <p:cNvSpPr/>
            <p:nvPr/>
          </p:nvSpPr>
          <p:spPr>
            <a:xfrm>
              <a:off x="10767687" y="2486086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algn="r"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Map Comparison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16311" y="3760538"/>
              <a:ext cx="843179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r">
                <a:lnSpc>
                  <a:spcPct val="120000"/>
                </a:lnSpc>
                <a:defRPr sz="2400" spc="647"/>
              </a:pPr>
              <a:r>
                <a:rPr lang="en-US" sz="1400" spc="300"/>
                <a:t>Inferences by comparing the two maps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-36514" y="9928184"/>
              <a:ext cx="7508519" cy="30285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Countries for text mining</a:t>
              </a:r>
              <a:r>
                <a:rPr lang="en-US" sz="1200" dirty="0"/>
                <a:t>: choice of countries based on this network analysis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Germany</a:t>
              </a:r>
              <a:r>
                <a:rPr lang="en-US" sz="1200" dirty="0">
                  <a:latin typeface="PT Sans"/>
                </a:rPr>
                <a:t>: second biggest hub, but not too strongly touched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UK</a:t>
              </a:r>
              <a:r>
                <a:rPr lang="en-US" sz="1200" dirty="0">
                  <a:latin typeface="PT Sans"/>
                </a:rPr>
                <a:t>: big hub and rather strongly touched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US</a:t>
              </a:r>
              <a:r>
                <a:rPr lang="en-US" sz="1200" dirty="0">
                  <a:latin typeface="PT Sans"/>
                </a:rPr>
                <a:t>: main hub and strongly touched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Switzerland</a:t>
              </a:r>
              <a:r>
                <a:rPr lang="en-US" sz="1200" dirty="0">
                  <a:latin typeface="PT Sans"/>
                </a:rPr>
                <a:t>: not the biggest hub, but rather strongly touched</a:t>
              </a:r>
            </a:p>
          </p:txBody>
        </p:sp>
      </p:grp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8E08B84-4165-465E-BE77-B3CBF6C82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11328"/>
          <a:stretch/>
        </p:blipFill>
        <p:spPr>
          <a:xfrm>
            <a:off x="4283192" y="3645795"/>
            <a:ext cx="7770906" cy="3224887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D591A83-58BE-4464-AB90-2BC7E8348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3" y="266683"/>
            <a:ext cx="4881773" cy="34459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3B21062-1ADE-4137-A3C2-EDEF2060C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sp>
        <p:nvSpPr>
          <p:cNvPr id="17" name="Shape 432">
            <a:extLst>
              <a:ext uri="{FF2B5EF4-FFF2-40B4-BE49-F238E27FC236}">
                <a16:creationId xmlns:a16="http://schemas.microsoft.com/office/drawing/2014/main" id="{D58CB940-EC9C-46E4-9434-166A4C0F6BC2}"/>
              </a:ext>
            </a:extLst>
          </p:cNvPr>
          <p:cNvSpPr/>
          <p:nvPr/>
        </p:nvSpPr>
        <p:spPr>
          <a:xfrm>
            <a:off x="5648325" y="1946707"/>
            <a:ext cx="5831519" cy="1203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Similarities</a:t>
            </a:r>
            <a:r>
              <a:rPr lang="en-US" sz="1200" dirty="0"/>
              <a:t>: in general, it seems that there is some correlation between the worldwide air routes and the spread of the Coronavirus</a:t>
            </a:r>
            <a:endParaRPr lang="en-US" sz="1200" b="1" dirty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Multitude of factors</a:t>
            </a:r>
            <a:r>
              <a:rPr lang="en-US" sz="1200" dirty="0"/>
              <a:t>: there are many factors that explain the spread, and the worldwide air routes are only one aspect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Limitations</a:t>
            </a:r>
            <a:r>
              <a:rPr lang="en-US" sz="1200" dirty="0"/>
              <a:t>: our model presents limitations, as our data is static &amp; older vs. a dynamic &amp; constant evolution of the pandemic</a:t>
            </a:r>
          </a:p>
        </p:txBody>
      </p:sp>
    </p:spTree>
    <p:extLst>
      <p:ext uri="{BB962C8B-B14F-4D97-AF65-F5344CB8AC3E}">
        <p14:creationId xmlns:p14="http://schemas.microsoft.com/office/powerpoint/2010/main" val="18636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Opinion leaders’ tweets from selected countries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Switzerland, US, UK, Germany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politician, a national influencer, a news media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Sentiment analysis over time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between opinion leaders in each country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across countries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Measures comparison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36997" y="232971"/>
            <a:ext cx="5565627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23778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24284" y="506745"/>
            <a:ext cx="5640210" cy="2394440"/>
            <a:chOff x="0" y="1693528"/>
            <a:chExt cx="11280419" cy="4788879"/>
          </a:xfrm>
        </p:grpSpPr>
        <p:sp>
          <p:nvSpPr>
            <p:cNvPr id="430" name="Shape 430"/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Sentiment </a:t>
              </a:r>
              <a:r>
                <a:rPr lang="fr-CH" sz="5050" dirty="0" err="1"/>
                <a:t>Analysis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3711313"/>
              <a:ext cx="1978620" cy="413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200" spc="300" dirty="0" err="1"/>
                <a:t>Procedure</a:t>
              </a:r>
              <a:endParaRPr sz="12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1593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Choosing</a:t>
              </a:r>
              <a:r>
                <a:rPr lang="fr-CH" sz="1200" dirty="0"/>
                <a:t> and </a:t>
              </a:r>
              <a:r>
                <a:rPr lang="fr-CH" sz="1200" dirty="0" err="1"/>
                <a:t>getting</a:t>
              </a:r>
              <a:r>
                <a:rPr lang="fr-CH" sz="1200" dirty="0"/>
                <a:t> the data: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February</a:t>
              </a:r>
              <a:r>
                <a:rPr lang="fr-CH" sz="1200" dirty="0"/>
                <a:t> – all the tweets?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Analyzing</a:t>
              </a:r>
              <a:r>
                <a:rPr lang="fr-CH" sz="1200" dirty="0"/>
                <a:t> and </a:t>
              </a:r>
              <a:r>
                <a:rPr lang="fr-CH" sz="1200" dirty="0" err="1"/>
                <a:t>exporting</a:t>
              </a:r>
              <a:r>
                <a:rPr lang="fr-CH" sz="1200" dirty="0"/>
                <a:t> </a:t>
              </a:r>
              <a:r>
                <a:rPr lang="fr-CH" sz="1200" dirty="0" err="1"/>
                <a:t>results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4FCBFFE-A783-489C-B4D6-FA305817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734</Words>
  <Application>Microsoft Office PowerPoint</Application>
  <PresentationFormat>Grand écran</PresentationFormat>
  <Paragraphs>185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3" baseType="lpstr">
      <vt:lpstr>Arial</vt:lpstr>
      <vt:lpstr>Autumn Chant</vt:lpstr>
      <vt:lpstr>Calibri</vt:lpstr>
      <vt:lpstr>Calibri Light</vt:lpstr>
      <vt:lpstr>DejaVu Serif Condensed</vt:lpstr>
      <vt:lpstr>Devanagari MT</vt:lpstr>
      <vt:lpstr>Didot</vt:lpstr>
      <vt:lpstr>Helvetica</vt:lpstr>
      <vt:lpstr>Helvetica Neue</vt:lpstr>
      <vt:lpstr>PT Sans</vt:lpstr>
      <vt:lpstr>Wingdings</vt:lpstr>
      <vt:lpstr>Thème Office</vt:lpstr>
      <vt:lpstr>Coronavirus Perception and Evolution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Spread of a Pandemics</dc:title>
  <dc:creator>Alexia Chabaud</dc:creator>
  <cp:lastModifiedBy>Alexia Chabaud</cp:lastModifiedBy>
  <cp:revision>50</cp:revision>
  <dcterms:created xsi:type="dcterms:W3CDTF">2020-04-30T12:03:56Z</dcterms:created>
  <dcterms:modified xsi:type="dcterms:W3CDTF">2020-05-11T13:47:20Z</dcterms:modified>
</cp:coreProperties>
</file>