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eg"/>
  <Override PartName="/ppt/media/image5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notesSlides/notesSlide2.xml" ContentType="application/vnd.openxmlformats-officedocument.presentationml.notesSlide+xml"/>
  <Override PartName="/ppt/media/image16.jpg" ContentType="image/jpeg"/>
  <Override PartName="/ppt/media/image17.jpg" ContentType="image/jpeg"/>
  <Override PartName="/ppt/media/image18.jpg" ContentType="image/jpeg"/>
  <Override PartName="/ppt/media/image30.jpg" ContentType="image/jpeg"/>
  <Override PartName="/ppt/media/image31.jpg" ContentType="image/jpeg"/>
  <Override PartName="/ppt/media/image32.jpg" ContentType="image/jpeg"/>
  <Override PartName="/ppt/media/image33.jpg" ContentType="image/jpeg"/>
  <Override PartName="/ppt/media/image34.jpg" ContentType="image/jpeg"/>
  <Override PartName="/ppt/media/image35.jpg" ContentType="image/jpeg"/>
  <Override PartName="/ppt/media/image36.jpg" ContentType="image/jpeg"/>
  <Override PartName="/ppt/media/image37.jpg" ContentType="image/jpeg"/>
  <Override PartName="/ppt/media/image38.jpg" ContentType="image/jpeg"/>
  <Override PartName="/ppt/media/image39.jpg" ContentType="image/jpeg"/>
  <Override PartName="/ppt/media/image40.jpg" ContentType="image/jpeg"/>
  <Override PartName="/ppt/media/image41.jpg" ContentType="image/jpeg"/>
  <Override PartName="/ppt/media/image42.jpg" ContentType="image/jpeg"/>
  <Override PartName="/ppt/media/image43.jpg" ContentType="image/jpeg"/>
  <Override PartName="/ppt/media/image44.jpg" ContentType="image/jpeg"/>
  <Override PartName="/ppt/media/image45.jpg" ContentType="image/jpeg"/>
  <Override PartName="/ppt/media/image46.jpg" ContentType="image/jpeg"/>
  <Override PartName="/ppt/media/image47.jpg" ContentType="image/jpeg"/>
  <Override PartName="/ppt/media/image48.jpg" ContentType="image/jpeg"/>
  <Override PartName="/ppt/media/image49.jpg" ContentType="image/jpeg"/>
  <Override PartName="/ppt/media/image50.jpg" ContentType="image/jpeg"/>
  <Override PartName="/ppt/media/image51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59" r:id="rId3"/>
    <p:sldId id="260" r:id="rId4"/>
    <p:sldId id="264" r:id="rId5"/>
    <p:sldId id="276" r:id="rId6"/>
    <p:sldId id="280" r:id="rId7"/>
    <p:sldId id="283" r:id="rId8"/>
    <p:sldId id="285" r:id="rId9"/>
    <p:sldId id="287" r:id="rId10"/>
    <p:sldId id="289" r:id="rId11"/>
    <p:sldId id="294" r:id="rId12"/>
    <p:sldId id="298" r:id="rId13"/>
    <p:sldId id="291" r:id="rId14"/>
    <p:sldId id="299" r:id="rId15"/>
    <p:sldId id="306" r:id="rId16"/>
    <p:sldId id="307" r:id="rId17"/>
    <p:sldId id="293" r:id="rId18"/>
    <p:sldId id="286" r:id="rId19"/>
    <p:sldId id="270" r:id="rId20"/>
    <p:sldId id="256" r:id="rId21"/>
    <p:sldId id="300" r:id="rId22"/>
    <p:sldId id="305" r:id="rId23"/>
    <p:sldId id="302" r:id="rId24"/>
    <p:sldId id="297" r:id="rId25"/>
    <p:sldId id="303" r:id="rId26"/>
    <p:sldId id="304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97A2"/>
    <a:srgbClr val="FFFFFF"/>
    <a:srgbClr val="000000"/>
    <a:srgbClr val="007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2092" autoAdjust="0"/>
  </p:normalViewPr>
  <p:slideViewPr>
    <p:cSldViewPr snapToGrid="0">
      <p:cViewPr>
        <p:scale>
          <a:sx n="97" d="100"/>
          <a:sy n="97" d="100"/>
        </p:scale>
        <p:origin x="567" y="-1791"/>
      </p:cViewPr>
      <p:guideLst/>
    </p:cSldViewPr>
  </p:slideViewPr>
  <p:notesTextViewPr>
    <p:cViewPr>
      <p:scale>
        <a:sx n="1" d="1"/>
        <a:sy n="1" d="1"/>
      </p:scale>
      <p:origin x="0" y="-1797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FC0D-554C-4C6F-803A-2A2A2A1D6B9C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EA8BB-FB99-47C5-A111-7E7FEAA7A2DA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045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v.uk/foreign-travel-advice/italy/coronavirus" TargetMode="External"/><Relationship Id="rId3" Type="http://schemas.openxmlformats.org/officeDocument/2006/relationships/hyperlink" Target="https://www.aljazeera.com/news/2020/01/uk-confirms-coronavirus-cases-200131100102626.html" TargetMode="External"/><Relationship Id="rId7" Type="http://schemas.openxmlformats.org/officeDocument/2006/relationships/hyperlink" Target="https://www.gov.uk/government/news/secretary-of-state-makes-new-regulations-on-coronaviru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diplomatie.gouv.fr/fr/conseils-aux-voyageurs/conseils-par-pays-destination/chine/" TargetMode="External"/><Relationship Id="rId5" Type="http://schemas.openxmlformats.org/officeDocument/2006/relationships/hyperlink" Target="https://www.gov.uk/foreign-travel-advice/china" TargetMode="External"/><Relationship Id="rId4" Type="http://schemas.openxmlformats.org/officeDocument/2006/relationships/hyperlink" Target="https://www.dw.com/en/coronavirus-g7-countries-agree-to-coordinate-response-live-updates/a-52238408" TargetMode="External"/><Relationship Id="rId9" Type="http://schemas.openxmlformats.org/officeDocument/2006/relationships/hyperlink" Target="https://www.theguardian.com/politics/live/2020/mar/23/uk-coronavirus-live-news-latest-boris-johnson-minister-condemns-people-ignoring-two-metre-distance-rule-in-parks-as-very-selfish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353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45379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Emily Mathis </a:t>
            </a:r>
            <a:r>
              <a:rPr lang="de-CH" dirty="0" err="1"/>
              <a:t>asentiment</a:t>
            </a:r>
            <a:r>
              <a:rPr lang="de-CH" dirty="0"/>
              <a:t> </a:t>
            </a:r>
            <a:r>
              <a:rPr lang="de-CH" dirty="0" err="1"/>
              <a:t>evolution</a:t>
            </a:r>
            <a:r>
              <a:rPr lang="de-CH" dirty="0"/>
              <a:t> </a:t>
            </a:r>
            <a:r>
              <a:rPr lang="en-US" dirty="0"/>
              <a:t>develops against the direction of the other (beginning of April)</a:t>
            </a:r>
          </a:p>
          <a:p>
            <a:r>
              <a:rPr lang="en-US" dirty="0"/>
              <a:t>The strongest ups and down are from </a:t>
            </a:r>
            <a:r>
              <a:rPr lang="en-US" dirty="0" err="1"/>
              <a:t>boris</a:t>
            </a:r>
            <a:r>
              <a:rPr lang="en-US" dirty="0"/>
              <a:t> </a:t>
            </a:r>
            <a:r>
              <a:rPr lang="en-US" dirty="0" err="1"/>
              <a:t>johnson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fontAlgn="base"/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January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31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United Kingdom </a:t>
            </a:r>
            <a:r>
              <a:rPr lang="de-CH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confirms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February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Ministries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G7 countries </a:t>
            </a:r>
            <a:r>
              <a:rPr lang="de-CH" sz="1200" b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agree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coordinate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responses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outbreak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de-CH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February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de-CH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United Kingdom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de-CH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France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advise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against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but essential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travel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mainland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China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healt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news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sentiment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evolution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goes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down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util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end of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april</a:t>
            </a:r>
            <a:endParaRPr lang="de-CH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February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United Kingdom </a:t>
            </a:r>
            <a:r>
              <a:rPr lang="de-CH" sz="1200" b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declares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coronavirus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constitutes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serious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imminent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threat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Johnsons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sentiment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rather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goes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up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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maybe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because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he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now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thinks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that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they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have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a plan. </a:t>
            </a:r>
          </a:p>
          <a:p>
            <a:pPr fontAlgn="base"/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March 9 UK </a:t>
            </a:r>
            <a:r>
              <a:rPr lang="de-CH" sz="1200" b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advises</a:t>
            </a:r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against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but essential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travel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Italy</a:t>
            </a:r>
            <a:endParaRPr lang="de-CH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March 23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United Kingdom </a:t>
            </a:r>
            <a:r>
              <a:rPr lang="de-CH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announces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lockdown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the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sentiment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of all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three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graph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drops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! Most of  all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boris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johnson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a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further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reason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for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that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might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be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that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he is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tested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positive on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coronavirus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</a:p>
          <a:p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Boris Johnson</a:t>
            </a:r>
          </a:p>
          <a:p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F27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feb.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irst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post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corona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: </a:t>
            </a:r>
          </a:p>
          <a:p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Going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on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with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tahnking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the 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nhs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and 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asking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everyone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to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stay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at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home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and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keep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2 m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distance</a:t>
            </a:r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March 27: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boris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johnson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teste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corona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-positive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Boris  12-27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april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keine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posts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 Intensivstation</a:t>
            </a:r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corona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reached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still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sentiment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goes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down 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many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people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coronavirus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still a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threat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 </a:t>
            </a:r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Emily </a:t>
            </a:r>
            <a:r>
              <a:rPr lang="de-CH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Maitlis</a:t>
            </a:r>
            <a:endParaRPr lang="de-CH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Downturn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 of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february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uk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declares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coronavirus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a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serous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imminent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threat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 </a:t>
            </a:r>
          </a:p>
          <a:p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Lowest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point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: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mid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march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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Even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goes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up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when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lockdown</a:t>
            </a:r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is </a:t>
            </a:r>
            <a:r>
              <a:rPr lang="de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anounced</a:t>
            </a:r>
            <a:endParaRPr lang="de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dirty="0" err="1"/>
              <a:t>Beginning</a:t>
            </a:r>
            <a:r>
              <a:rPr lang="de-CH" dirty="0"/>
              <a:t> of </a:t>
            </a:r>
            <a:r>
              <a:rPr lang="de-CH" dirty="0" err="1"/>
              <a:t>april</a:t>
            </a:r>
            <a:r>
              <a:rPr lang="de-CH" dirty="0"/>
              <a:t> </a:t>
            </a:r>
            <a:r>
              <a:rPr lang="de-CH" dirty="0" err="1"/>
              <a:t>agein</a:t>
            </a:r>
            <a:r>
              <a:rPr lang="de-CH" dirty="0"/>
              <a:t> down and </a:t>
            </a: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slowly</a:t>
            </a:r>
            <a:r>
              <a:rPr lang="de-CH" dirty="0"/>
              <a:t> but </a:t>
            </a:r>
            <a:r>
              <a:rPr lang="de-CH" dirty="0" err="1"/>
              <a:t>steadyli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again</a:t>
            </a:r>
            <a:endParaRPr lang="de-CH" dirty="0"/>
          </a:p>
          <a:p>
            <a:endParaRPr lang="de-CH" dirty="0"/>
          </a:p>
          <a:p>
            <a:r>
              <a:rPr lang="de-CH" b="1" dirty="0"/>
              <a:t>BBC </a:t>
            </a:r>
            <a:r>
              <a:rPr lang="de-CH" b="1" dirty="0" err="1"/>
              <a:t>health</a:t>
            </a:r>
            <a:r>
              <a:rPr lang="de-CH" b="1" dirty="0"/>
              <a:t>: </a:t>
            </a:r>
          </a:p>
          <a:p>
            <a:r>
              <a:rPr lang="de-CH" dirty="0"/>
              <a:t>Sentiment is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below</a:t>
            </a:r>
            <a:r>
              <a:rPr lang="de-CH" dirty="0"/>
              <a:t> </a:t>
            </a:r>
            <a:r>
              <a:rPr lang="de-CH" dirty="0" err="1"/>
              <a:t>zero</a:t>
            </a:r>
            <a:r>
              <a:rPr lang="de-CH" dirty="0"/>
              <a:t> </a:t>
            </a:r>
            <a:r>
              <a:rPr lang="de-CH" dirty="0" err="1"/>
              <a:t>starting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beginning</a:t>
            </a:r>
            <a:r>
              <a:rPr lang="de-CH" dirty="0"/>
              <a:t> of </a:t>
            </a:r>
            <a:r>
              <a:rPr lang="de-CH" dirty="0" err="1"/>
              <a:t>february</a:t>
            </a:r>
            <a:r>
              <a:rPr lang="de-CH" dirty="0"/>
              <a:t>. </a:t>
            </a:r>
          </a:p>
          <a:p>
            <a:r>
              <a:rPr lang="de-CH" dirty="0"/>
              <a:t>Mai -&gt; </a:t>
            </a:r>
            <a:r>
              <a:rPr lang="de-CH" dirty="0" err="1"/>
              <a:t>anounced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peak</a:t>
            </a:r>
            <a:r>
              <a:rPr lang="de-CH" dirty="0"/>
              <a:t> is </a:t>
            </a:r>
            <a:r>
              <a:rPr lang="de-CH" dirty="0" err="1"/>
              <a:t>reched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sentiment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almost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zero</a:t>
            </a:r>
            <a:r>
              <a:rPr lang="de-CH" dirty="0">
                <a:sym typeface="Wingdings" panose="05000000000000000000" pitchFamily="2" charset="2"/>
              </a:rPr>
              <a:t> and </a:t>
            </a:r>
            <a:r>
              <a:rPr lang="de-CH" dirty="0" err="1">
                <a:sym typeface="Wingdings" panose="05000000000000000000" pitchFamily="2" charset="2"/>
              </a:rPr>
              <a:t>then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it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decreases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>
                <a:sym typeface="Wingdings" panose="05000000000000000000" pitchFamily="2" charset="2"/>
              </a:rPr>
              <a:t>again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EA8BB-FB99-47C5-A111-7E7FEAA7A2DA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344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A6721-D306-4B2B-BDA5-47409344E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CFDDFD-FEDF-4510-A1C6-EF35297A3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03B3A4-B368-47A5-A4A5-77BCEA3C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43B979-91DF-4355-B7F3-D0B33E22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8E0921-5CE9-4964-8685-64F53514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185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817AA-210E-4212-9AF0-CA9180B7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CB4AF7-1E16-467F-B21B-A21958375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A1AC94-0D29-4D1D-B72C-3FE26BF2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A504C3-E697-43D0-85AD-9C020F5F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05C550-EF86-48AC-AC47-305FE357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659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70A013-8839-41DA-BDC6-B2A487FAA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0D33A9-A0E0-4560-BF52-3402FBD8B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2564F0-325D-4E20-87D2-095EA592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8D18E4-3EAB-4033-912D-7A3FA97E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BCBB51-7BCD-41F5-9AA3-49CA5BE8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5558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08849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9BFF3-1299-413B-9E69-7C3E00E2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C04F7B-9567-4FB5-85BC-5289A441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931C8E-791F-491C-92FC-E158337E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24FE44-562F-49BE-81AD-90325366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B7753F-F801-4F64-93BC-73D872EA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331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C8E3D-0E44-4F8D-853D-D8682424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BD0632-2F3A-4F64-A7CE-030B2A96D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E1CFA4-D9AA-48D8-99D3-046CDEDF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E8AF4B-4DD3-4A96-974B-BDB8D9C2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F29CEC-F2B1-45D2-AFA7-3EBFC30D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882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E4983-C042-403E-911C-5CA9DDBC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C6B8E6-EF5B-48AB-9DC7-877DD69D5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D98A40-E464-4D25-B440-E0DD1EC3A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7F0D2F-6C96-4FEC-9448-B731EDC2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BD8D4F-325A-4EEF-ADCF-78F736AD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EB10F1-898B-47A7-A4A7-DD8B4829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347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41CF9-59D1-456E-B61D-24B211CB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ABE789-EB8A-4079-BB67-0BA53EDC5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017FCF-ED14-4BF0-BBF8-B1914E1FD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9380E7-31A4-468F-8C53-42303B684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A6EFFC-458C-4B69-A65D-FF8DBB653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898B5B5-2276-4079-B75F-6496A74B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146FCDF-FF0C-4F3B-AB7F-94EF9B5E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27329E9-6F01-479B-A120-7F6C0CF6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079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28D93-B288-45BC-9BDA-B026DF33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4F5A4E-D8AD-48E5-9F3E-238D8E9A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F68FC4-6E50-4785-87AC-CC791444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B1205C-F454-4D49-A1AB-F3B08DAC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434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E42C8B-9517-4D7A-BF02-66B7FCFE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2E7CCC-5073-47A6-8150-1520218C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94FA6C-31FE-425F-B01E-3B7B352E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14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06B8D-5BB9-428F-9909-4C9822A0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2181E0-0227-4AD4-A05B-2BC7F49C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18458A-A1A4-456D-A0EA-F7DAA5E6A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6B5A25-0AC8-4284-B5AE-F5EAA56A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AE443E-236B-4084-8E29-3A16711B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BCECFE-DF6E-41FB-B2F0-BDC8B5D5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084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59EA4-E3B3-430E-8F27-3816C6DD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26AC5B-FE98-4534-9672-F0DEF69B3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D9ED35-6D39-4BF3-BD96-ED59E1B75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BB212E-8121-476D-8AAA-5E8AA285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BC91F-0507-44A4-A022-AAE84977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1D963E-26C3-4454-AF8F-67B9D674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660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2DDC34-942E-4F85-BAFB-56BC6FB9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3E94A3-1460-4B8B-856C-D9DC9F117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A66BCA-668A-48BC-965C-22EB71C56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19751-BD6C-4399-B088-8DD8399288A9}" type="datetimeFigureOut">
              <a:rPr lang="fr-CH" smtClean="0"/>
              <a:t>13.05.2020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A118E5-86A9-45A1-9574-8E50B89B2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98FE46-2E2C-40E4-9BC0-B5334C40D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95B2B-B3DB-4BBC-BE39-A27E83E1DBB5}" type="slidenum">
              <a:rPr lang="fr-CH" smtClean="0"/>
              <a:t>‹Nr.›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513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jpg"/><Relationship Id="rId11" Type="http://schemas.openxmlformats.org/officeDocument/2006/relationships/image" Target="../media/image23.png"/><Relationship Id="rId5" Type="http://schemas.openxmlformats.org/officeDocument/2006/relationships/image" Target="../media/image17.jp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jp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10.jpg"/><Relationship Id="rId4" Type="http://schemas.openxmlformats.org/officeDocument/2006/relationships/image" Target="../media/image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jpg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jpg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jpg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3405187" y="1800226"/>
            <a:ext cx="5381625" cy="3069618"/>
          </a:xfrm>
          <a:prstGeom prst="rect">
            <a:avLst/>
          </a:prstGeom>
          <a:ln w="38100">
            <a:solidFill>
              <a:srgbClr val="C597A2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55" name="Shape 55"/>
          <p:cNvSpPr/>
          <p:nvPr/>
        </p:nvSpPr>
        <p:spPr>
          <a:xfrm>
            <a:off x="6912745" y="6306970"/>
            <a:ext cx="5114157" cy="295274"/>
          </a:xfrm>
          <a:prstGeom prst="rect">
            <a:avLst/>
          </a:prstGeom>
          <a:solidFill>
            <a:srgbClr val="FFFFFF">
              <a:alpha val="47059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900" cap="all" spc="1884">
                <a:solidFill>
                  <a:srgbClr val="C496A2"/>
                </a:solidFill>
              </a:defRPr>
            </a:lvl1pPr>
          </a:lstStyle>
          <a:p>
            <a:r>
              <a:rPr lang="fr-CH" sz="1450" spc="300" dirty="0">
                <a:solidFill>
                  <a:schemeClr val="bg1"/>
                </a:solidFill>
              </a:rPr>
              <a:t>F. Boeglin, A. Chabaud, K. Donmez, R. Hug</a:t>
            </a:r>
            <a:endParaRPr sz="1450" spc="300" dirty="0">
              <a:solidFill>
                <a:schemeClr val="bg1"/>
              </a:solidFill>
            </a:endParaRPr>
          </a:p>
        </p:txBody>
      </p:sp>
      <p:sp>
        <p:nvSpPr>
          <p:cNvPr id="54" name="Shape 54"/>
          <p:cNvSpPr>
            <a:spLocks noGrp="1"/>
          </p:cNvSpPr>
          <p:nvPr>
            <p:ph type="title" idx="4294967295"/>
          </p:nvPr>
        </p:nvSpPr>
        <p:spPr>
          <a:xfrm>
            <a:off x="3200472" y="2153898"/>
            <a:ext cx="5791055" cy="1883553"/>
          </a:xfrm>
          <a:prstGeom prst="rect">
            <a:avLst/>
          </a:prstGeom>
          <a:solidFill>
            <a:schemeClr val="bg1">
              <a:alpha val="43922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sz="14800">
                <a:solidFill>
                  <a:srgbClr val="C496A2"/>
                </a:solidFill>
                <a:latin typeface="Autumn Chant"/>
                <a:ea typeface="Autumn Chant"/>
                <a:cs typeface="Autumn Chant"/>
                <a:sym typeface="Autumn Chant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Coronavirus Perception and Evolution</a:t>
            </a:r>
          </a:p>
        </p:txBody>
      </p:sp>
      <p:sp>
        <p:nvSpPr>
          <p:cNvPr id="6" name="Shape 54">
            <a:extLst>
              <a:ext uri="{FF2B5EF4-FFF2-40B4-BE49-F238E27FC236}">
                <a16:creationId xmlns:a16="http://schemas.microsoft.com/office/drawing/2014/main" id="{EED34298-7898-4417-B7A7-2A72D73AB384}"/>
              </a:ext>
            </a:extLst>
          </p:cNvPr>
          <p:cNvSpPr txBox="1">
            <a:spLocks/>
          </p:cNvSpPr>
          <p:nvPr/>
        </p:nvSpPr>
        <p:spPr>
          <a:xfrm>
            <a:off x="3624297" y="4143473"/>
            <a:ext cx="4943403" cy="495300"/>
          </a:xfrm>
          <a:prstGeom prst="rect">
            <a:avLst/>
          </a:prstGeom>
          <a:solidFill>
            <a:schemeClr val="bg1">
              <a:alpha val="43922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800" kern="1200">
                <a:solidFill>
                  <a:srgbClr val="C496A2"/>
                </a:solidFill>
                <a:latin typeface="Autumn Chant"/>
                <a:ea typeface="Autumn Chant"/>
                <a:cs typeface="Autumn Chant"/>
                <a:sym typeface="Autumn Chant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</a:rPr>
              <a:t>Term Project - Web Data &amp; Digital Analytics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 thruBlk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562383" y="478170"/>
            <a:ext cx="6076541" cy="1988175"/>
            <a:chOff x="-2" y="1693528"/>
            <a:chExt cx="12153081" cy="3976349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Countries’ Actions 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2" y="2967980"/>
              <a:ext cx="8898589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Specific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measures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taken</a:t>
              </a:r>
              <a:r>
                <a:rPr lang="fr-CH" sz="1400" spc="300" dirty="0"/>
                <a:t> by </a:t>
              </a:r>
              <a:r>
                <a:rPr lang="fr-CH" sz="1400" spc="300" dirty="0" err="1"/>
                <a:t>each</a:t>
              </a:r>
              <a:r>
                <a:rPr lang="fr-CH" sz="1400" spc="300" dirty="0"/>
                <a:t> country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8264367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/>
                <a:t>Time to </a:t>
              </a:r>
              <a:r>
                <a:rPr lang="fr-CH" sz="1200" dirty="0" err="1"/>
                <a:t>take</a:t>
              </a:r>
              <a:r>
                <a:rPr lang="fr-CH" sz="1200" dirty="0"/>
                <a:t> the </a:t>
              </a:r>
              <a:r>
                <a:rPr lang="fr-CH" sz="1200" dirty="0" err="1"/>
                <a:t>measures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Effectiveness</a:t>
              </a:r>
              <a:r>
                <a:rPr lang="fr-CH" sz="1200" dirty="0"/>
                <a:t> of </a:t>
              </a:r>
              <a:r>
                <a:rPr lang="fr-CH" sz="1200" dirty="0" err="1"/>
                <a:t>measures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6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5790" y="266683"/>
            <a:ext cx="5640210" cy="2798373"/>
            <a:chOff x="43510" y="479398"/>
            <a:chExt cx="11280419" cy="5596745"/>
          </a:xfrm>
        </p:grpSpPr>
        <p:sp>
          <p:nvSpPr>
            <p:cNvPr id="430" name="Shape 430"/>
            <p:cNvSpPr/>
            <p:nvPr/>
          </p:nvSpPr>
          <p:spPr>
            <a:xfrm>
              <a:off x="43510" y="47939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United States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2007002"/>
              <a:ext cx="498675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Opinion Leaders’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7175619" cy="1187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/>
                <a:t>Trump (</a:t>
              </a:r>
              <a:r>
                <a:rPr lang="fr-CH" sz="1200" dirty="0" err="1"/>
                <a:t>with</a:t>
              </a:r>
              <a:r>
                <a:rPr lang="fr-CH" sz="1200" dirty="0"/>
                <a:t> retweets), </a:t>
              </a:r>
              <a:r>
                <a:rPr lang="fr-CH" sz="1200" dirty="0" err="1"/>
                <a:t>Oprah</a:t>
              </a:r>
              <a:r>
                <a:rPr lang="fr-CH" sz="1200" dirty="0"/>
                <a:t> Winfrey (</a:t>
              </a:r>
              <a:r>
                <a:rPr lang="fr-CH" sz="1200" dirty="0" err="1"/>
                <a:t>with</a:t>
              </a:r>
              <a:r>
                <a:rPr lang="fr-CH" sz="1200" dirty="0"/>
                <a:t> retweets), USA </a:t>
              </a:r>
              <a:r>
                <a:rPr lang="fr-CH" sz="1200" dirty="0" err="1"/>
                <a:t>Today</a:t>
              </a:r>
              <a:r>
                <a:rPr lang="fr-CH" sz="1200" dirty="0"/>
                <a:t> </a:t>
              </a:r>
              <a:r>
                <a:rPr lang="fr-CH" sz="1200" dirty="0" err="1"/>
                <a:t>Health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Differences</a:t>
              </a:r>
              <a:r>
                <a:rPr lang="fr-CH" sz="1200" dirty="0"/>
                <a:t> &amp; </a:t>
              </a:r>
              <a:r>
                <a:rPr lang="fr-CH" sz="1200" dirty="0" err="1"/>
                <a:t>similarities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1958A7E-3223-4BD3-A74F-AE6280F64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EA37355-D16D-456E-9F71-A7302EA6B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22" y="548353"/>
            <a:ext cx="6937057" cy="22198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3F03B60-DF6C-43F6-A2D8-FAB3AF03F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22" y="2471367"/>
            <a:ext cx="6937057" cy="221985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4E48E97-0ECF-4A0C-A387-95284798E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23" y="4521976"/>
            <a:ext cx="6937056" cy="221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5790" y="417201"/>
            <a:ext cx="5640210" cy="1918965"/>
            <a:chOff x="43510" y="479398"/>
            <a:chExt cx="11280419" cy="3837929"/>
          </a:xfrm>
        </p:grpSpPr>
        <p:sp>
          <p:nvSpPr>
            <p:cNvPr id="430" name="Shape 430"/>
            <p:cNvSpPr/>
            <p:nvPr/>
          </p:nvSpPr>
          <p:spPr>
            <a:xfrm>
              <a:off x="43510" y="47939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United States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2007002"/>
              <a:ext cx="337413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Country’s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0" y="3536215"/>
              <a:ext cx="7175619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Inferences</a:t>
              </a:r>
              <a:r>
                <a:rPr lang="fr-CH" sz="1200" dirty="0"/>
                <a:t> </a:t>
              </a:r>
              <a:r>
                <a:rPr lang="fr-CH" sz="1200" dirty="0" err="1"/>
                <a:t>from</a:t>
              </a:r>
              <a:r>
                <a:rPr lang="fr-CH" sz="1200" dirty="0"/>
                <a:t> </a:t>
              </a:r>
              <a:r>
                <a:rPr lang="fr-CH" sz="1200" dirty="0" err="1"/>
                <a:t>measures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Wordcloud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1958A7E-3223-4BD3-A74F-AE6280F64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D47457E-D4D4-4C79-9C04-6CE657474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227490"/>
            <a:ext cx="10982325" cy="3514344"/>
          </a:xfrm>
          <a:prstGeom prst="rect">
            <a:avLst/>
          </a:prstGeom>
        </p:spPr>
      </p:pic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7752ECC-FC67-431E-B0F8-7EBF135403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9" r="34140"/>
          <a:stretch/>
        </p:blipFill>
        <p:spPr>
          <a:xfrm>
            <a:off x="6557774" y="175916"/>
            <a:ext cx="3452291" cy="368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8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343309" y="266683"/>
            <a:ext cx="5640210" cy="3121040"/>
            <a:chOff x="-400050" y="1529514"/>
            <a:chExt cx="11280419" cy="6242079"/>
          </a:xfrm>
        </p:grpSpPr>
        <p:sp>
          <p:nvSpPr>
            <p:cNvPr id="430" name="Shape 430"/>
            <p:cNvSpPr/>
            <p:nvPr/>
          </p:nvSpPr>
          <p:spPr>
            <a:xfrm>
              <a:off x="-400050" y="1529514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United </a:t>
              </a:r>
              <a:r>
                <a:rPr lang="fr-CH" sz="5050" dirty="0" err="1"/>
                <a:t>Kingdom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400050" y="2991080"/>
              <a:ext cx="498675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Opinion Leaders’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-204138" y="6584215"/>
              <a:ext cx="8264367" cy="1187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/>
                <a:t>Boris Johnson (</a:t>
              </a:r>
              <a:r>
                <a:rPr lang="fr-CH" sz="1200" dirty="0" err="1"/>
                <a:t>only</a:t>
              </a:r>
              <a:r>
                <a:rPr lang="fr-CH" sz="1200" dirty="0"/>
                <a:t> </a:t>
              </a:r>
              <a:r>
                <a:rPr lang="fr-CH" sz="1200" dirty="0" err="1"/>
                <a:t>from</a:t>
              </a:r>
              <a:r>
                <a:rPr lang="fr-CH" sz="1200" dirty="0"/>
                <a:t> </a:t>
              </a:r>
              <a:r>
                <a:rPr lang="fr-CH" sz="1200" dirty="0" err="1"/>
                <a:t>mid</a:t>
              </a:r>
              <a:r>
                <a:rPr lang="fr-CH" sz="1200" dirty="0"/>
                <a:t>-March), Emily </a:t>
              </a:r>
              <a:r>
                <a:rPr lang="fr-CH" sz="1200" dirty="0" err="1"/>
                <a:t>Maitlis</a:t>
              </a:r>
              <a:r>
                <a:rPr lang="fr-CH" sz="1200" dirty="0"/>
                <a:t> (</a:t>
              </a:r>
              <a:r>
                <a:rPr lang="fr-CH" sz="1200" dirty="0" err="1"/>
                <a:t>with</a:t>
              </a:r>
              <a:r>
                <a:rPr lang="fr-CH" sz="1200" dirty="0"/>
                <a:t> retweets), BBC </a:t>
              </a:r>
              <a:r>
                <a:rPr lang="fr-CH" sz="1200" dirty="0" err="1"/>
                <a:t>Health</a:t>
              </a:r>
              <a:r>
                <a:rPr lang="fr-CH" sz="1200" dirty="0"/>
                <a:t> News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Differences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F6DCB3E1-3D44-4043-BC50-C3FBD75FD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533AFA6-6851-457C-9706-FB69C9399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865341"/>
            <a:ext cx="6834397" cy="2187007"/>
          </a:xfrm>
          <a:prstGeom prst="rect">
            <a:avLst/>
          </a:prstGeom>
        </p:spPr>
      </p:pic>
      <p:pic>
        <p:nvPicPr>
          <p:cNvPr id="5" name="Image 4" descr="Une image contenant miroir&#10;&#10;Description générée automatiquement">
            <a:extLst>
              <a:ext uri="{FF2B5EF4-FFF2-40B4-BE49-F238E27FC236}">
                <a16:creationId xmlns:a16="http://schemas.microsoft.com/office/drawing/2014/main" id="{1FFDE5A4-773B-4CD8-B889-C790E98B6F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658716"/>
            <a:ext cx="6834397" cy="2187007"/>
          </a:xfrm>
          <a:prstGeom prst="rect">
            <a:avLst/>
          </a:prstGeom>
        </p:spPr>
      </p:pic>
      <p:pic>
        <p:nvPicPr>
          <p:cNvPr id="12" name="Image 11" descr="Une image contenant photo, debout, homme, groupe&#10;&#10;Description générée automatiquement">
            <a:extLst>
              <a:ext uri="{FF2B5EF4-FFF2-40B4-BE49-F238E27FC236}">
                <a16:creationId xmlns:a16="http://schemas.microsoft.com/office/drawing/2014/main" id="{30DAA3D4-342A-4389-82DD-F1BCEC0ED0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746" y="4670993"/>
            <a:ext cx="6834397" cy="218700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5ABA05A-1C8A-43C4-A7F6-70EAE4BE9B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9962656" y="-1357120"/>
            <a:ext cx="2533991" cy="194241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BE72D8D-06C4-4E24-AEC0-82DA72F270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7018426" y="1150569"/>
            <a:ext cx="1740271" cy="218700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CCCE87B-027C-42B5-B8A5-CE9E0E2E3B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9962656" y="1842701"/>
            <a:ext cx="2384810" cy="69668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59EB296-823E-4814-8148-07A27BE6BE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7287675" y="-1460832"/>
            <a:ext cx="1995743" cy="214984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491A9ED-1DD0-48F6-B4AC-0149F7E29D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5291932" y="-578644"/>
            <a:ext cx="2509839" cy="115728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CB521EF-8C72-478A-B687-C123EF8857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775468" y="-1987434"/>
            <a:ext cx="2055399" cy="218700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1048584-2EC1-4B7B-A455-B39401FB4BC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4372217" y="829600"/>
            <a:ext cx="3793662" cy="248351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99CB2CF-23EA-4BEF-A7EA-7F1E677CB47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9962656" y="3313117"/>
            <a:ext cx="2074290" cy="233992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E15C406-9353-4764-B781-E97C9789364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7082251" y="4106506"/>
            <a:ext cx="2708985" cy="75025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562B03B-914B-4867-9548-1D326277AB1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3736218" y="3861401"/>
            <a:ext cx="2576514" cy="99536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8A42DAB-D064-4EA2-AFC7-55493680312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10232808" y="6067249"/>
            <a:ext cx="3246817" cy="21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0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5790" y="266683"/>
            <a:ext cx="5640210" cy="1918965"/>
            <a:chOff x="43510" y="479398"/>
            <a:chExt cx="11280419" cy="3837929"/>
          </a:xfrm>
        </p:grpSpPr>
        <p:sp>
          <p:nvSpPr>
            <p:cNvPr id="430" name="Shape 430"/>
            <p:cNvSpPr/>
            <p:nvPr/>
          </p:nvSpPr>
          <p:spPr>
            <a:xfrm>
              <a:off x="43510" y="47939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United </a:t>
              </a:r>
              <a:r>
                <a:rPr lang="fr-CH" sz="5050" dirty="0" err="1"/>
                <a:t>Kingdom</a:t>
              </a:r>
              <a:endParaRPr lang="fr-CH"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2007002"/>
              <a:ext cx="337413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Country’s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0" y="3536215"/>
              <a:ext cx="7175619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Inferences</a:t>
              </a:r>
              <a:r>
                <a:rPr lang="fr-CH" sz="1200" dirty="0"/>
                <a:t> </a:t>
              </a:r>
              <a:r>
                <a:rPr lang="fr-CH" sz="1200" dirty="0" err="1"/>
                <a:t>from</a:t>
              </a:r>
              <a:r>
                <a:rPr lang="fr-CH" sz="1200" dirty="0"/>
                <a:t> </a:t>
              </a:r>
              <a:r>
                <a:rPr lang="fr-CH" sz="1200" dirty="0" err="1"/>
                <a:t>measures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Wordcloud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1958A7E-3223-4BD3-A74F-AE6280F64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CD9AB4EB-FF2F-4320-A70F-1913FA541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3505921"/>
            <a:ext cx="10056990" cy="3218237"/>
          </a:xfrm>
          <a:prstGeom prst="rect">
            <a:avLst/>
          </a:prstGeom>
        </p:spPr>
      </p:pic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E422D5F-012F-4319-BD30-B4063C2A7E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22" r="31875"/>
          <a:stretch/>
        </p:blipFill>
        <p:spPr>
          <a:xfrm>
            <a:off x="6096000" y="417201"/>
            <a:ext cx="4352925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8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5790" y="266683"/>
            <a:ext cx="5640210" cy="2917907"/>
            <a:chOff x="-400050" y="1529514"/>
            <a:chExt cx="11280419" cy="5835813"/>
          </a:xfrm>
        </p:grpSpPr>
        <p:sp>
          <p:nvSpPr>
            <p:cNvPr id="430" name="Shape 430"/>
            <p:cNvSpPr/>
            <p:nvPr/>
          </p:nvSpPr>
          <p:spPr>
            <a:xfrm>
              <a:off x="-400050" y="1529514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Germany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400050" y="2991080"/>
              <a:ext cx="498675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Opinion Leaders’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-204138" y="6584215"/>
              <a:ext cx="8264367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/>
                <a:t>Angela Merkel,…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Differences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F6DCB3E1-3D44-4043-BC50-C3FBD75FD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5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5790" y="266683"/>
            <a:ext cx="5640210" cy="1918965"/>
            <a:chOff x="43510" y="479398"/>
            <a:chExt cx="11280419" cy="3837929"/>
          </a:xfrm>
        </p:grpSpPr>
        <p:sp>
          <p:nvSpPr>
            <p:cNvPr id="430" name="Shape 430"/>
            <p:cNvSpPr/>
            <p:nvPr/>
          </p:nvSpPr>
          <p:spPr>
            <a:xfrm>
              <a:off x="43510" y="47939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Germany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2007002"/>
              <a:ext cx="337413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Country’s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0" y="3536215"/>
              <a:ext cx="7175619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Inferences</a:t>
              </a:r>
              <a:r>
                <a:rPr lang="fr-CH" sz="1200" dirty="0"/>
                <a:t> </a:t>
              </a:r>
              <a:r>
                <a:rPr lang="fr-CH" sz="1200" dirty="0" err="1"/>
                <a:t>from</a:t>
              </a:r>
              <a:r>
                <a:rPr lang="fr-CH" sz="1200" dirty="0"/>
                <a:t> </a:t>
              </a:r>
              <a:r>
                <a:rPr lang="fr-CH" sz="1200" dirty="0" err="1"/>
                <a:t>measures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Wordcloud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1958A7E-3223-4BD3-A74F-AE6280F64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74839" y="266683"/>
            <a:ext cx="6106935" cy="2191308"/>
            <a:chOff x="-2" y="1693528"/>
            <a:chExt cx="12213869" cy="4382615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21386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Countries’ </a:t>
              </a:r>
              <a:r>
                <a:rPr lang="fr-CH" sz="5050" dirty="0" err="1"/>
                <a:t>Comparison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0" y="3198582"/>
              <a:ext cx="8133765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Sentiment </a:t>
              </a:r>
              <a:r>
                <a:rPr lang="fr-CH" sz="1400" spc="300" dirty="0" err="1"/>
                <a:t>Analysis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Across</a:t>
              </a:r>
              <a:r>
                <a:rPr lang="fr-CH" sz="1400" spc="300" dirty="0"/>
                <a:t> Countries 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8264367" cy="1187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Similarities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Differences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Comparison</a:t>
              </a:r>
              <a:r>
                <a:rPr lang="fr-CH" sz="1200" dirty="0"/>
                <a:t> </a:t>
              </a:r>
              <a:r>
                <a:rPr lang="fr-CH" sz="1200" dirty="0" err="1"/>
                <a:t>with</a:t>
              </a:r>
              <a:r>
                <a:rPr lang="fr-CH" sz="1200" dirty="0"/>
                <a:t> </a:t>
              </a:r>
              <a:r>
                <a:rPr lang="fr-CH" sz="1200" dirty="0" err="1"/>
                <a:t>strategy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FB95DC03-31F4-49B3-868D-B9272D16F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C471408-BC54-481C-8F4F-09E61C1E8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717" y="913975"/>
            <a:ext cx="7267575" cy="2325624"/>
          </a:xfrm>
          <a:prstGeom prst="rect">
            <a:avLst/>
          </a:prstGeom>
        </p:spPr>
      </p:pic>
      <p:pic>
        <p:nvPicPr>
          <p:cNvPr id="12" name="Image 11" descr="Une image contenant table&#10;&#10;Description générée automatiquement">
            <a:extLst>
              <a:ext uri="{FF2B5EF4-FFF2-40B4-BE49-F238E27FC236}">
                <a16:creationId xmlns:a16="http://schemas.microsoft.com/office/drawing/2014/main" id="{D5D4A005-CC9C-4EE3-ACAE-0549B56F3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2861773"/>
            <a:ext cx="7346167" cy="23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76249" y="1322820"/>
            <a:ext cx="11287125" cy="55345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grpSp>
        <p:nvGrpSpPr>
          <p:cNvPr id="156" name="Group 156"/>
          <p:cNvGrpSpPr/>
          <p:nvPr/>
        </p:nvGrpSpPr>
        <p:grpSpPr>
          <a:xfrm>
            <a:off x="1509275" y="1717670"/>
            <a:ext cx="4200245" cy="4744867"/>
            <a:chOff x="0" y="0"/>
            <a:chExt cx="8400489" cy="9489731"/>
          </a:xfrm>
        </p:grpSpPr>
        <p:sp>
          <p:nvSpPr>
            <p:cNvPr id="148" name="Shape 148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15" dirty="0"/>
                <a:t>Can explain to some extent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sz="1215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 dirty="0"/>
                <a:t>Conclusion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6482481" y="1717670"/>
            <a:ext cx="4200245" cy="4744867"/>
            <a:chOff x="0" y="0"/>
            <a:chExt cx="8400489" cy="9489731"/>
          </a:xfrm>
        </p:grpSpPr>
        <p:sp>
          <p:nvSpPr>
            <p:cNvPr id="157" name="Shape 157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15" dirty="0"/>
                <a:t>Old data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15" dirty="0"/>
                <a:t>Limited data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15" dirty="0"/>
                <a:t>Non-representative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 dirty="0"/>
                <a:t>Limitations</a:t>
              </a:r>
            </a:p>
          </p:txBody>
        </p:sp>
      </p:grpSp>
      <p:sp>
        <p:nvSpPr>
          <p:cNvPr id="166" name="Shape 166"/>
          <p:cNvSpPr/>
          <p:nvPr/>
        </p:nvSpPr>
        <p:spPr>
          <a:xfrm>
            <a:off x="-19461" y="2204"/>
            <a:ext cx="12230922" cy="130311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sp>
        <p:nvSpPr>
          <p:cNvPr id="167" name="Shape 167"/>
          <p:cNvSpPr/>
          <p:nvPr/>
        </p:nvSpPr>
        <p:spPr>
          <a:xfrm>
            <a:off x="3377852" y="232971"/>
            <a:ext cx="5436296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0000" cap="all" spc="1400">
                <a:solidFill>
                  <a:srgbClr val="FFFFFF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r>
              <a:rPr lang="en-US" sz="5000" dirty="0"/>
              <a:t>Final Notes</a:t>
            </a:r>
          </a:p>
        </p:txBody>
      </p:sp>
    </p:spTree>
    <p:extLst>
      <p:ext uri="{BB962C8B-B14F-4D97-AF65-F5344CB8AC3E}">
        <p14:creationId xmlns:p14="http://schemas.microsoft.com/office/powerpoint/2010/main" val="416430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Content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bg_silver_noise_grey.jpg"/>
          <p:cNvPicPr>
            <a:picLocks/>
          </p:cNvPicPr>
          <p:nvPr/>
        </p:nvPicPr>
        <p:blipFill>
          <a:blip r:embed="rId2"/>
          <a:srcRect l="16822" r="16822"/>
          <a:stretch>
            <a:fillRect/>
          </a:stretch>
        </p:blipFill>
        <p:spPr>
          <a:xfrm>
            <a:off x="7658" y="-4910"/>
            <a:ext cx="4557175" cy="686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bg_silver_noise_grey.jpg"/>
          <p:cNvPicPr>
            <a:picLocks/>
          </p:cNvPicPr>
          <p:nvPr/>
        </p:nvPicPr>
        <p:blipFill>
          <a:blip r:embed="rId2"/>
          <a:srcRect t="11778" b="11778"/>
          <a:stretch>
            <a:fillRect/>
          </a:stretch>
        </p:blipFill>
        <p:spPr>
          <a:xfrm>
            <a:off x="7657326" y="464196"/>
            <a:ext cx="4557175" cy="3483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bg_silver_noise_grey.jpg"/>
          <p:cNvPicPr>
            <a:picLocks/>
          </p:cNvPicPr>
          <p:nvPr/>
        </p:nvPicPr>
        <p:blipFill>
          <a:blip r:embed="rId2"/>
          <a:srcRect t="25757" b="25757"/>
          <a:stretch>
            <a:fillRect/>
          </a:stretch>
        </p:blipFill>
        <p:spPr>
          <a:xfrm>
            <a:off x="5844853" y="4691037"/>
            <a:ext cx="4557176" cy="2209580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Shape 304"/>
          <p:cNvSpPr/>
          <p:nvPr/>
        </p:nvSpPr>
        <p:spPr>
          <a:xfrm>
            <a:off x="3336091" y="1736533"/>
            <a:ext cx="5519819" cy="33849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305" name="Shape 305"/>
          <p:cNvSpPr/>
          <p:nvPr/>
        </p:nvSpPr>
        <p:spPr>
          <a:xfrm>
            <a:off x="2739256" y="1217898"/>
            <a:ext cx="6713488" cy="4422205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grpSp>
        <p:nvGrpSpPr>
          <p:cNvPr id="308" name="Group 308"/>
          <p:cNvGrpSpPr/>
          <p:nvPr/>
        </p:nvGrpSpPr>
        <p:grpSpPr>
          <a:xfrm>
            <a:off x="4564833" y="2297256"/>
            <a:ext cx="3871343" cy="1668706"/>
            <a:chOff x="442580" y="22884"/>
            <a:chExt cx="7742684" cy="3337411"/>
          </a:xfrm>
        </p:grpSpPr>
        <p:sp>
          <p:nvSpPr>
            <p:cNvPr id="306" name="Shape 306"/>
            <p:cNvSpPr/>
            <p:nvPr/>
          </p:nvSpPr>
          <p:spPr>
            <a:xfrm>
              <a:off x="442580" y="22884"/>
              <a:ext cx="5766322" cy="19909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r">
                <a:defRPr sz="12000" cap="all" spc="959">
                  <a:latin typeface="Didot"/>
                  <a:ea typeface="Didot"/>
                  <a:cs typeface="Didot"/>
                  <a:sym typeface="Didot"/>
                </a:defRPr>
              </a:lvl1pPr>
            </a:lstStyle>
            <a:p>
              <a:r>
                <a:rPr lang="fr-CH" sz="6000" dirty="0" err="1"/>
                <a:t>Thank</a:t>
              </a:r>
              <a:endParaRPr sz="60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4467065" y="1369366"/>
              <a:ext cx="3718199" cy="19909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l">
                <a:defRPr sz="12000" i="1" spc="360">
                  <a:latin typeface="Didot"/>
                  <a:ea typeface="Didot"/>
                  <a:cs typeface="Didot"/>
                  <a:sym typeface="Didot"/>
                </a:defRPr>
              </a:lvl1pPr>
            </a:lstStyle>
            <a:p>
              <a:r>
                <a:rPr lang="fr-CH" sz="6000" i="0" dirty="0"/>
                <a:t>YOU!</a:t>
              </a:r>
              <a:endParaRPr sz="6000" i="0" dirty="0"/>
            </a:p>
          </p:txBody>
        </p:sp>
      </p:grpSp>
      <p:sp>
        <p:nvSpPr>
          <p:cNvPr id="309" name="Shape 309"/>
          <p:cNvSpPr/>
          <p:nvPr/>
        </p:nvSpPr>
        <p:spPr>
          <a:xfrm>
            <a:off x="3483217" y="4070926"/>
            <a:ext cx="3112517" cy="48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914400">
              <a:lnSpc>
                <a:spcPct val="150000"/>
              </a:lnSpc>
              <a:spcBef>
                <a:spcPts val="800"/>
              </a:spcBef>
              <a:defRPr sz="2200" b="1" spc="660">
                <a:solidFill>
                  <a:srgbClr val="000000">
                    <a:alpha val="8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fr-CH" sz="1100" dirty="0"/>
              <a:t>ANY QUESTION?</a:t>
            </a:r>
            <a:r>
              <a:rPr sz="1100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-565569" y="-40340"/>
            <a:ext cx="5050978" cy="693867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  <a:effectLst>
            <a:outerShdw blurRad="177800" dist="25400" dir="1120549" rotWithShape="0">
              <a:srgbClr val="000000">
                <a:alpha val="18422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58" name="Shape 58"/>
          <p:cNvSpPr/>
          <p:nvPr/>
        </p:nvSpPr>
        <p:spPr>
          <a:xfrm>
            <a:off x="2816401" y="2556829"/>
            <a:ext cx="13443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45720" bIns="45720" anchor="ctr">
            <a:spAutoFit/>
          </a:bodyPr>
          <a:lstStyle>
            <a:lvl1pPr algn="r" defTabSz="1828707">
              <a:defRPr sz="4000">
                <a:solidFill>
                  <a:srgbClr val="FFFFFF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rPr sz="2000" b="1" dirty="0">
                <a:latin typeface="Didot" panose="02000503000000020003" pitchFamily="2" charset="0"/>
              </a:rPr>
              <a:t>01</a:t>
            </a:r>
          </a:p>
        </p:txBody>
      </p:sp>
      <p:sp>
        <p:nvSpPr>
          <p:cNvPr id="59" name="Shape 59"/>
          <p:cNvSpPr/>
          <p:nvPr/>
        </p:nvSpPr>
        <p:spPr>
          <a:xfrm>
            <a:off x="2816401" y="3030556"/>
            <a:ext cx="13443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45720" bIns="45720" anchor="ctr">
            <a:spAutoFit/>
          </a:bodyPr>
          <a:lstStyle>
            <a:lvl1pPr algn="r" defTabSz="1828707">
              <a:defRPr sz="4000">
                <a:solidFill>
                  <a:srgbClr val="FFFFFF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rPr sz="2000" b="1" dirty="0">
                <a:latin typeface="Didot" panose="02000503000000020003" pitchFamily="2" charset="0"/>
              </a:rPr>
              <a:t>02</a:t>
            </a:r>
          </a:p>
        </p:txBody>
      </p:sp>
      <p:sp>
        <p:nvSpPr>
          <p:cNvPr id="60" name="Shape 60"/>
          <p:cNvSpPr/>
          <p:nvPr/>
        </p:nvSpPr>
        <p:spPr>
          <a:xfrm>
            <a:off x="2816401" y="3504283"/>
            <a:ext cx="13443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45720" bIns="45720" anchor="ctr">
            <a:spAutoFit/>
          </a:bodyPr>
          <a:lstStyle>
            <a:lvl1pPr algn="r" defTabSz="1828707">
              <a:defRPr sz="4000">
                <a:solidFill>
                  <a:srgbClr val="FFFFFF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rPr sz="2000" b="1" dirty="0">
                <a:latin typeface="Didot" panose="02000503000000020003" pitchFamily="2" charset="0"/>
              </a:rPr>
              <a:t>03</a:t>
            </a:r>
          </a:p>
        </p:txBody>
      </p:sp>
      <p:sp>
        <p:nvSpPr>
          <p:cNvPr id="61" name="Shape 61"/>
          <p:cNvSpPr/>
          <p:nvPr/>
        </p:nvSpPr>
        <p:spPr>
          <a:xfrm>
            <a:off x="2816401" y="3978010"/>
            <a:ext cx="13443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45720" bIns="45720" anchor="ctr">
            <a:spAutoFit/>
          </a:bodyPr>
          <a:lstStyle>
            <a:lvl1pPr algn="r" defTabSz="1828707">
              <a:defRPr sz="4000">
                <a:solidFill>
                  <a:srgbClr val="FFFFFF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rPr sz="2000" b="1" dirty="0">
                <a:latin typeface="Didot" panose="02000503000000020003" pitchFamily="2" charset="0"/>
              </a:rPr>
              <a:t>04</a:t>
            </a:r>
          </a:p>
        </p:txBody>
      </p:sp>
      <p:sp>
        <p:nvSpPr>
          <p:cNvPr id="68" name="Shape 68"/>
          <p:cNvSpPr/>
          <p:nvPr/>
        </p:nvSpPr>
        <p:spPr>
          <a:xfrm>
            <a:off x="3514270" y="2954440"/>
            <a:ext cx="6192690" cy="1"/>
          </a:xfrm>
          <a:prstGeom prst="line">
            <a:avLst/>
          </a:prstGeom>
          <a:noFill/>
          <a:ln w="38100" cap="flat">
            <a:solidFill>
              <a:srgbClr val="A6A6A6">
                <a:alpha val="36000"/>
              </a:srgbClr>
            </a:solidFill>
            <a:prstDash val="sysDot"/>
            <a:round/>
          </a:ln>
          <a:effectLst/>
        </p:spPr>
        <p:txBody>
          <a:bodyPr wrap="square" lIns="45720" tIns="45720" rIns="45720" bIns="45720" numCol="1" anchor="t">
            <a:noAutofit/>
          </a:bodyPr>
          <a:lstStyle/>
          <a:p>
            <a:pPr defTabSz="914354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514270" y="3429000"/>
            <a:ext cx="6192690" cy="1"/>
          </a:xfrm>
          <a:prstGeom prst="line">
            <a:avLst/>
          </a:prstGeom>
          <a:noFill/>
          <a:ln w="38100" cap="flat">
            <a:solidFill>
              <a:srgbClr val="A6A6A6">
                <a:alpha val="36000"/>
              </a:srgbClr>
            </a:solidFill>
            <a:prstDash val="sysDot"/>
            <a:round/>
          </a:ln>
          <a:effectLst/>
        </p:spPr>
        <p:txBody>
          <a:bodyPr wrap="square" lIns="45720" tIns="45720" rIns="45720" bIns="45720" numCol="1" anchor="t">
            <a:noAutofit/>
          </a:bodyPr>
          <a:lstStyle/>
          <a:p>
            <a:pPr defTabSz="914354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514270" y="3903560"/>
            <a:ext cx="6192690" cy="1"/>
          </a:xfrm>
          <a:prstGeom prst="line">
            <a:avLst/>
          </a:prstGeom>
          <a:noFill/>
          <a:ln w="38100" cap="flat">
            <a:solidFill>
              <a:srgbClr val="A6A6A6">
                <a:alpha val="36000"/>
              </a:srgbClr>
            </a:solidFill>
            <a:prstDash val="sysDot"/>
            <a:round/>
          </a:ln>
          <a:effectLst/>
        </p:spPr>
        <p:txBody>
          <a:bodyPr wrap="square" lIns="45720" tIns="45720" rIns="45720" bIns="45720" numCol="1" anchor="t">
            <a:noAutofit/>
          </a:bodyPr>
          <a:lstStyle/>
          <a:p>
            <a:pPr defTabSz="914354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832948" y="2601408"/>
            <a:ext cx="69127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707">
              <a:defRPr sz="4000">
                <a:solidFill>
                  <a:srgbClr val="C597A2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r>
              <a:rPr lang="en-US" sz="2000">
                <a:latin typeface="Didot" panose="02000503000000020003" pitchFamily="2" charset="0"/>
              </a:rPr>
              <a:t>Introduction – Coronavirus under the Loop</a:t>
            </a:r>
          </a:p>
        </p:txBody>
      </p:sp>
      <p:sp>
        <p:nvSpPr>
          <p:cNvPr id="75" name="Shape 75"/>
          <p:cNvSpPr/>
          <p:nvPr/>
        </p:nvSpPr>
        <p:spPr>
          <a:xfrm>
            <a:off x="4832948" y="3072803"/>
            <a:ext cx="69127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707">
              <a:defRPr sz="4000">
                <a:solidFill>
                  <a:srgbClr val="C597A2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r>
              <a:rPr lang="en-US" sz="2000">
                <a:latin typeface="Didot" panose="02000503000000020003" pitchFamily="2" charset="0"/>
              </a:rPr>
              <a:t>Network Analysis – Worldwide Air Routes</a:t>
            </a:r>
          </a:p>
        </p:txBody>
      </p:sp>
      <p:sp>
        <p:nvSpPr>
          <p:cNvPr id="76" name="Shape 76"/>
          <p:cNvSpPr/>
          <p:nvPr/>
        </p:nvSpPr>
        <p:spPr>
          <a:xfrm>
            <a:off x="4832948" y="3544198"/>
            <a:ext cx="69127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707">
              <a:defRPr sz="4000">
                <a:solidFill>
                  <a:srgbClr val="C597A2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r>
              <a:rPr lang="en-US" sz="2000" dirty="0">
                <a:latin typeface="Didot" panose="02000503000000020003" pitchFamily="2" charset="0"/>
              </a:rPr>
              <a:t>Text Mining – Countries’ Reactions </a:t>
            </a:r>
          </a:p>
        </p:txBody>
      </p:sp>
      <p:sp>
        <p:nvSpPr>
          <p:cNvPr id="77" name="Shape 77"/>
          <p:cNvSpPr/>
          <p:nvPr/>
        </p:nvSpPr>
        <p:spPr>
          <a:xfrm>
            <a:off x="4832948" y="4018315"/>
            <a:ext cx="69127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707">
              <a:defRPr sz="4000">
                <a:solidFill>
                  <a:srgbClr val="C597A2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r>
              <a:rPr lang="en-US" sz="2000">
                <a:latin typeface="Didot" panose="02000503000000020003" pitchFamily="2" charset="0"/>
              </a:rPr>
              <a:t>Conclusion &amp; Limitations</a:t>
            </a:r>
          </a:p>
        </p:txBody>
      </p:sp>
      <p:sp>
        <p:nvSpPr>
          <p:cNvPr id="82" name="Shape 82"/>
          <p:cNvSpPr/>
          <p:nvPr/>
        </p:nvSpPr>
        <p:spPr>
          <a:xfrm>
            <a:off x="-913108" y="368458"/>
            <a:ext cx="2757038" cy="6589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lnSpc>
                <a:spcPct val="80000"/>
              </a:lnSpc>
              <a:defRPr sz="30000" b="1" spc="-300">
                <a:solidFill>
                  <a:srgbClr val="FFFFFF">
                    <a:alpha val="40000"/>
                  </a:srgbClr>
                </a:solidFill>
                <a:latin typeface="Didot"/>
                <a:ea typeface="Didot"/>
                <a:cs typeface="Didot"/>
                <a:sym typeface="Didot"/>
              </a:defRPr>
            </a:pPr>
            <a:r>
              <a:rPr sz="17500" dirty="0"/>
              <a:t>AG</a:t>
            </a:r>
          </a:p>
          <a:p>
            <a:pPr algn="l">
              <a:lnSpc>
                <a:spcPct val="80000"/>
              </a:lnSpc>
              <a:defRPr sz="30000" b="1" spc="-300">
                <a:solidFill>
                  <a:srgbClr val="FFFFFF">
                    <a:alpha val="40000"/>
                  </a:srgbClr>
                </a:solidFill>
                <a:latin typeface="Didot"/>
                <a:ea typeface="Didot"/>
                <a:cs typeface="Didot"/>
                <a:sym typeface="Didot"/>
              </a:defRPr>
            </a:pPr>
            <a:r>
              <a:rPr sz="17500" dirty="0"/>
              <a:t>EN</a:t>
            </a:r>
          </a:p>
          <a:p>
            <a:pPr algn="l">
              <a:lnSpc>
                <a:spcPct val="80000"/>
              </a:lnSpc>
              <a:defRPr sz="30000" b="1" spc="-300">
                <a:solidFill>
                  <a:srgbClr val="FFFFFF">
                    <a:alpha val="40000"/>
                  </a:srgbClr>
                </a:solidFill>
                <a:latin typeface="Didot"/>
                <a:ea typeface="Didot"/>
                <a:cs typeface="Didot"/>
                <a:sym typeface="Didot"/>
              </a:defRPr>
            </a:pPr>
            <a:r>
              <a:rPr sz="17500" dirty="0"/>
              <a:t>DA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D42A9D7-F0D6-43A3-ACAE-3DA5DEA52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3250259" y="2152228"/>
            <a:ext cx="5144700" cy="1883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normAutofit fontScale="92500"/>
          </a:bodyPr>
          <a:lstStyle>
            <a:lvl1pPr>
              <a:defRPr sz="15200" cap="all" spc="1367">
                <a:solidFill>
                  <a:srgbClr val="FFFFFF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r>
              <a:rPr lang="fr-CH" sz="7600" dirty="0"/>
              <a:t>Appendix</a:t>
            </a:r>
            <a:endParaRPr sz="7600" dirty="0"/>
          </a:p>
        </p:txBody>
      </p:sp>
      <p:sp>
        <p:nvSpPr>
          <p:cNvPr id="51" name="Shape 51"/>
          <p:cNvSpPr/>
          <p:nvPr/>
        </p:nvSpPr>
        <p:spPr>
          <a:xfrm>
            <a:off x="4499999" y="3235341"/>
            <a:ext cx="4441743" cy="1470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>
            <a:lvl1pPr>
              <a:defRPr sz="8900">
                <a:solidFill>
                  <a:srgbClr val="FFFFFF"/>
                </a:solidFill>
                <a:latin typeface="Autumn Chant"/>
                <a:ea typeface="Autumn Chant"/>
                <a:cs typeface="Autumn Chant"/>
                <a:sym typeface="Autumn Chant"/>
              </a:defRPr>
            </a:lvl1pPr>
          </a:lstStyle>
          <a:p>
            <a:r>
              <a:rPr lang="fr-CH" sz="4450" dirty="0" err="1"/>
              <a:t>Additional</a:t>
            </a:r>
            <a:r>
              <a:rPr lang="fr-CH" sz="4450" dirty="0"/>
              <a:t> data</a:t>
            </a:r>
            <a:endParaRPr sz="4450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Donal Trump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51021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Wordclouds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D1B550A-A702-4F49-B843-D0EFA23C09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31" r="33359"/>
          <a:stretch/>
        </p:blipFill>
        <p:spPr>
          <a:xfrm>
            <a:off x="8905875" y="3733923"/>
            <a:ext cx="2933700" cy="2923707"/>
          </a:xfrm>
          <a:prstGeom prst="rect">
            <a:avLst/>
          </a:prstGeom>
        </p:spPr>
      </p:pic>
      <p:pic>
        <p:nvPicPr>
          <p:cNvPr id="5" name="Image 4" descr="Une image contenant bateau, capture d’écran, photo, différent&#10;&#10;Description générée automatiquement">
            <a:extLst>
              <a:ext uri="{FF2B5EF4-FFF2-40B4-BE49-F238E27FC236}">
                <a16:creationId xmlns:a16="http://schemas.microsoft.com/office/drawing/2014/main" id="{7E611FB5-05CE-4822-899F-9F0E3BE74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1710885"/>
            <a:ext cx="6165075" cy="197282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BD4A2ED-5850-407A-8698-8B838A20DE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3857625"/>
            <a:ext cx="8283078" cy="265058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DEAA79-AD96-4342-8C1A-7540C2BAB1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7" r="35335"/>
          <a:stretch/>
        </p:blipFill>
        <p:spPr>
          <a:xfrm>
            <a:off x="6534149" y="471135"/>
            <a:ext cx="2693251" cy="29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8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 err="1"/>
                <a:t>Oprah</a:t>
              </a:r>
              <a:r>
                <a:rPr lang="fr-CH" sz="5050" dirty="0"/>
                <a:t> Winfrey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51021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Wordclouds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A8C48F1-8883-474E-B420-7308A6556F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0" r="34687"/>
          <a:stretch/>
        </p:blipFill>
        <p:spPr>
          <a:xfrm>
            <a:off x="8231244" y="2663201"/>
            <a:ext cx="3543300" cy="3901440"/>
          </a:xfrm>
          <a:prstGeom prst="rect">
            <a:avLst/>
          </a:prstGeom>
        </p:spPr>
      </p:pic>
      <p:pic>
        <p:nvPicPr>
          <p:cNvPr id="9" name="Image 8" descr="Une image contenant bateau, assis, photo, différent&#10;&#10;Description générée automatiquement">
            <a:extLst>
              <a:ext uri="{FF2B5EF4-FFF2-40B4-BE49-F238E27FC236}">
                <a16:creationId xmlns:a16="http://schemas.microsoft.com/office/drawing/2014/main" id="{6EC30E84-8FB8-43E1-9D56-8490867DE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5" y="1607064"/>
            <a:ext cx="5693550" cy="1821936"/>
          </a:xfrm>
          <a:prstGeom prst="rect">
            <a:avLst/>
          </a:prstGeom>
        </p:spPr>
      </p:pic>
      <p:pic>
        <p:nvPicPr>
          <p:cNvPr id="14" name="Image 1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163D179-04F1-4B71-8E3E-0A3EF09F206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56" r="38847"/>
          <a:stretch/>
        </p:blipFill>
        <p:spPr>
          <a:xfrm>
            <a:off x="6095999" y="293359"/>
            <a:ext cx="2428875" cy="3565832"/>
          </a:xfrm>
          <a:prstGeom prst="rect">
            <a:avLst/>
          </a:prstGeom>
        </p:spPr>
      </p:pic>
      <p:pic>
        <p:nvPicPr>
          <p:cNvPr id="16" name="Image 1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EB85DD6-B467-400C-87E4-9BB6BB4C7B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5" y="4010024"/>
            <a:ext cx="8198378" cy="262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5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USA </a:t>
              </a:r>
              <a:r>
                <a:rPr lang="fr-CH" sz="5050" dirty="0" err="1"/>
                <a:t>Today</a:t>
              </a:r>
              <a:r>
                <a:rPr lang="fr-CH" sz="5050" dirty="0"/>
                <a:t> </a:t>
              </a:r>
              <a:r>
                <a:rPr lang="fr-CH" sz="5050" dirty="0" err="1"/>
                <a:t>Health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51021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Wordclouds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5" name="Image 4" descr="Une image contenant bateau, assis, photo, différent&#10;&#10;Description générée automatiquement">
            <a:extLst>
              <a:ext uri="{FF2B5EF4-FFF2-40B4-BE49-F238E27FC236}">
                <a16:creationId xmlns:a16="http://schemas.microsoft.com/office/drawing/2014/main" id="{D5544E01-350D-40E1-862D-80F2FAD13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1628280"/>
            <a:ext cx="6727050" cy="215265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2585BD8-FA84-4515-BF31-0D56619704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56" r="39472"/>
          <a:stretch/>
        </p:blipFill>
        <p:spPr>
          <a:xfrm>
            <a:off x="7136346" y="171639"/>
            <a:ext cx="2255104" cy="3408453"/>
          </a:xfrm>
          <a:prstGeom prst="rect">
            <a:avLst/>
          </a:prstGeom>
        </p:spPr>
      </p:pic>
      <p:pic>
        <p:nvPicPr>
          <p:cNvPr id="13" name="Image 12" descr="Une image contenant fleur&#10;&#10;Description générée automatiquement">
            <a:extLst>
              <a:ext uri="{FF2B5EF4-FFF2-40B4-BE49-F238E27FC236}">
                <a16:creationId xmlns:a16="http://schemas.microsoft.com/office/drawing/2014/main" id="{85C4659C-FF05-4949-B266-3CBC535110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98" t="20948" r="35077" b="16553"/>
          <a:stretch/>
        </p:blipFill>
        <p:spPr>
          <a:xfrm>
            <a:off x="8865096" y="3143250"/>
            <a:ext cx="3403104" cy="2943225"/>
          </a:xfrm>
          <a:prstGeom prst="rect">
            <a:avLst/>
          </a:prstGeom>
        </p:spPr>
      </p:pic>
      <p:pic>
        <p:nvPicPr>
          <p:cNvPr id="15" name="Image 1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596AA98-2BBB-4C3F-AB08-3419D7DA41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3980505"/>
            <a:ext cx="8455800" cy="270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5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Boris Johnson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29220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24392170-7254-4AC5-AAAA-49341283A2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5" r="35175"/>
          <a:stretch/>
        </p:blipFill>
        <p:spPr>
          <a:xfrm>
            <a:off x="6118365" y="120702"/>
            <a:ext cx="3152775" cy="39014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C6395AC-6D79-4F74-96AD-154FA1F044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3" r="34905"/>
          <a:stretch/>
        </p:blipFill>
        <p:spPr>
          <a:xfrm>
            <a:off x="8238629" y="2956560"/>
            <a:ext cx="3546902" cy="3901440"/>
          </a:xfrm>
          <a:prstGeom prst="rect">
            <a:avLst/>
          </a:prstGeom>
        </p:spPr>
      </p:pic>
      <p:pic>
        <p:nvPicPr>
          <p:cNvPr id="8" name="Image 7" descr="Une image contenant capture d’écran, bateau&#10;&#10;Description générée automatiquement">
            <a:extLst>
              <a:ext uri="{FF2B5EF4-FFF2-40B4-BE49-F238E27FC236}">
                <a16:creationId xmlns:a16="http://schemas.microsoft.com/office/drawing/2014/main" id="{F0CBF740-AC4D-470A-B58C-BBA1299C73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5" y="1567811"/>
            <a:ext cx="5664975" cy="1812792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7135865-C03E-45F1-9C5F-4CD71B721F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5" y="4139343"/>
            <a:ext cx="8129550" cy="260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9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Emily </a:t>
              </a:r>
              <a:r>
                <a:rPr lang="fr-CH" sz="5050" dirty="0" err="1"/>
                <a:t>Maitlis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29220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4" name="Image 3" descr="Une image contenant bateau, eau, groupe, oiseau&#10;&#10;Description générée automatiquement">
            <a:extLst>
              <a:ext uri="{FF2B5EF4-FFF2-40B4-BE49-F238E27FC236}">
                <a16:creationId xmlns:a16="http://schemas.microsoft.com/office/drawing/2014/main" id="{AA54F410-C8F0-4CF1-A2B1-CA86F5C36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98" y="1425617"/>
            <a:ext cx="7229475" cy="231343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F7CF3CE-101F-46D0-BCB0-DEEFB36462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2" r="33672"/>
          <a:stretch/>
        </p:blipFill>
        <p:spPr>
          <a:xfrm>
            <a:off x="8629362" y="3258288"/>
            <a:ext cx="3426189" cy="3534929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88DF3CE-4952-45CD-B740-A16B46938E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2" r="32188"/>
          <a:stretch/>
        </p:blipFill>
        <p:spPr>
          <a:xfrm>
            <a:off x="8067267" y="169671"/>
            <a:ext cx="3429000" cy="3336148"/>
          </a:xfrm>
          <a:prstGeom prst="rect">
            <a:avLst/>
          </a:prstGeom>
        </p:spPr>
      </p:pic>
      <p:pic>
        <p:nvPicPr>
          <p:cNvPr id="16" name="Image 1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14333F7-F594-4C9B-BD1D-A40B277604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903094"/>
            <a:ext cx="8067267" cy="2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2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BBC </a:t>
              </a:r>
              <a:r>
                <a:rPr lang="fr-CH" sz="5050" dirty="0" err="1"/>
                <a:t>Health</a:t>
              </a:r>
              <a:r>
                <a:rPr lang="fr-CH" sz="5050" dirty="0"/>
                <a:t> News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29220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3" name="Image 2" descr="Une image contenant bateau, oiseau, troupeau, table&#10;&#10;Description générée automatiquement">
            <a:extLst>
              <a:ext uri="{FF2B5EF4-FFF2-40B4-BE49-F238E27FC236}">
                <a16:creationId xmlns:a16="http://schemas.microsoft.com/office/drawing/2014/main" id="{294A15C5-E0DF-42E6-A8F8-6ADFB454F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39981"/>
            <a:ext cx="7178769" cy="2297206"/>
          </a:xfrm>
          <a:prstGeom prst="rect">
            <a:avLst/>
          </a:prstGeom>
        </p:spPr>
      </p:pic>
      <p:pic>
        <p:nvPicPr>
          <p:cNvPr id="11" name="Image 10" descr="Une image contenant oiseau, fleur&#10;&#10;Description générée automatiquement">
            <a:extLst>
              <a:ext uri="{FF2B5EF4-FFF2-40B4-BE49-F238E27FC236}">
                <a16:creationId xmlns:a16="http://schemas.microsoft.com/office/drawing/2014/main" id="{942B7024-6CCB-44C6-84BB-62D88B0688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1" t="20559" r="35941" b="18525"/>
          <a:stretch/>
        </p:blipFill>
        <p:spPr>
          <a:xfrm>
            <a:off x="7865528" y="3683727"/>
            <a:ext cx="4326472" cy="3058107"/>
          </a:xfrm>
          <a:prstGeom prst="rect">
            <a:avLst/>
          </a:prstGeom>
        </p:spPr>
      </p:pic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480F3DC-EFAB-462B-8B91-6B611D77E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32" y="3878472"/>
            <a:ext cx="7779525" cy="248944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87FFFA6-7EAB-488C-B409-E715A3B69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6" r="32048"/>
          <a:stretch/>
        </p:blipFill>
        <p:spPr>
          <a:xfrm>
            <a:off x="7754680" y="698169"/>
            <a:ext cx="3391264" cy="305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8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90"/>
          <p:cNvGrpSpPr/>
          <p:nvPr/>
        </p:nvGrpSpPr>
        <p:grpSpPr>
          <a:xfrm>
            <a:off x="614359" y="792278"/>
            <a:ext cx="6484315" cy="5273444"/>
            <a:chOff x="0" y="0"/>
            <a:chExt cx="12968629" cy="10546887"/>
          </a:xfrm>
        </p:grpSpPr>
        <p:grpSp>
          <p:nvGrpSpPr>
            <p:cNvPr id="88" name="Group 88"/>
            <p:cNvGrpSpPr/>
            <p:nvPr/>
          </p:nvGrpSpPr>
          <p:grpSpPr>
            <a:xfrm>
              <a:off x="179020" y="0"/>
              <a:ext cx="10856383" cy="9463827"/>
              <a:chOff x="0" y="0"/>
              <a:chExt cx="10856382" cy="9463826"/>
            </a:xfrm>
          </p:grpSpPr>
          <p:pic>
            <p:nvPicPr>
              <p:cNvPr id="86" name="bg_silver_noise_grey.jpg"/>
              <p:cNvPicPr>
                <a:picLocks/>
              </p:cNvPicPr>
              <p:nvPr/>
            </p:nvPicPr>
            <p:blipFill>
              <a:blip r:embed="rId2"/>
              <a:srcRect t="13008" b="13008"/>
              <a:stretch>
                <a:fillRect/>
              </a:stretch>
            </p:blipFill>
            <p:spPr>
              <a:xfrm>
                <a:off x="0" y="0"/>
                <a:ext cx="10175799" cy="752843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7" name="Shape 87"/>
              <p:cNvSpPr/>
              <p:nvPr/>
            </p:nvSpPr>
            <p:spPr>
              <a:xfrm>
                <a:off x="1032333" y="1230795"/>
                <a:ext cx="9824050" cy="8233032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 sz="1600"/>
              </a:p>
            </p:txBody>
          </p:sp>
        </p:grpSp>
        <p:sp>
          <p:nvSpPr>
            <p:cNvPr id="89" name="Shape 89"/>
            <p:cNvSpPr/>
            <p:nvPr/>
          </p:nvSpPr>
          <p:spPr>
            <a:xfrm>
              <a:off x="0" y="6456079"/>
              <a:ext cx="12968630" cy="4090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rmAutofit/>
            </a:bodyPr>
            <a:lstStyle/>
            <a:p>
              <a:pPr defTabSz="168414">
                <a:defRPr sz="12300" i="1" cap="all" spc="1107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4400" dirty="0"/>
                <a:t>Introduction</a:t>
              </a:r>
              <a:endParaRPr sz="4400" dirty="0"/>
            </a:p>
          </p:txBody>
        </p:sp>
      </p:grpSp>
      <p:grpSp>
        <p:nvGrpSpPr>
          <p:cNvPr id="95" name="Group 95"/>
          <p:cNvGrpSpPr/>
          <p:nvPr/>
        </p:nvGrpSpPr>
        <p:grpSpPr>
          <a:xfrm>
            <a:off x="6844444" y="810831"/>
            <a:ext cx="4686683" cy="4982622"/>
            <a:chOff x="631386" y="0"/>
            <a:chExt cx="9373364" cy="9965243"/>
          </a:xfrm>
        </p:grpSpPr>
        <p:sp>
          <p:nvSpPr>
            <p:cNvPr id="91" name="Shape 91"/>
            <p:cNvSpPr/>
            <p:nvPr/>
          </p:nvSpPr>
          <p:spPr>
            <a:xfrm>
              <a:off x="1929883" y="0"/>
              <a:ext cx="6776370" cy="1836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b">
              <a:normAutofit fontScale="92500" lnSpcReduction="10000"/>
            </a:bodyPr>
            <a:lstStyle>
              <a:lvl1pPr defTabSz="328612">
                <a:defRPr sz="12000" b="1" spc="959">
                  <a:solidFill>
                    <a:srgbClr val="C597A2"/>
                  </a:solidFill>
                  <a:latin typeface="Didot"/>
                  <a:ea typeface="Didot"/>
                  <a:cs typeface="Didot"/>
                  <a:sym typeface="Didot"/>
                </a:defRPr>
              </a:lvl1pPr>
            </a:lstStyle>
            <a:p>
              <a:r>
                <a:rPr lang="en-US" sz="1600" spc="300" dirty="0"/>
                <a:t>How can we use network analysis and text mining to analyze the perception and evolution of Coronavirus?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631386" y="2423040"/>
              <a:ext cx="9373364" cy="7542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rmAutofit fontScale="92500" lnSpcReduction="10000"/>
            </a:bodyPr>
            <a:lstStyle>
              <a:lvl1pPr algn="l">
                <a:defRPr sz="3000" spc="269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algn="just"/>
              <a:r>
                <a:rPr lang="en-US" sz="1500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By using available information about the spread of the Coronavirus and the measures taken by different countries, we try to see :</a:t>
              </a:r>
            </a:p>
            <a:p>
              <a:pPr algn="just"/>
              <a:endParaRPr lang="en-US" sz="1500" dirty="0">
                <a:latin typeface="DejaVu Serif Condensed" panose="02060606050605020204" pitchFamily="18" charset="0"/>
                <a:ea typeface="DejaVu Serif Condensed" panose="02060606050605020204" pitchFamily="18" charset="0"/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500" b="1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Network analysis</a:t>
              </a:r>
              <a:r>
                <a:rPr lang="en-US" sz="1500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: what are the similarities between the spread of the virus and the structure of worldwide air routes?</a:t>
              </a:r>
            </a:p>
            <a:p>
              <a:pPr algn="just"/>
              <a:endParaRPr lang="en-US" sz="1500" dirty="0">
                <a:latin typeface="DejaVu Serif Condensed" panose="02060606050605020204" pitchFamily="18" charset="0"/>
                <a:ea typeface="DejaVu Serif Condensed" panose="02060606050605020204" pitchFamily="18" charset="0"/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500" b="1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Text Mining</a:t>
              </a:r>
              <a:r>
                <a:rPr lang="en-US" sz="1500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: how did the overall sentiment about this pandemic evolve over time, and what were different countries’ reactions?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endParaRPr lang="en-US" sz="1500" dirty="0">
                <a:latin typeface="DejaVu Serif Condensed" panose="02060606050605020204" pitchFamily="18" charset="0"/>
                <a:ea typeface="DejaVu Serif Condensed" panose="02060606050605020204" pitchFamily="18" charset="0"/>
              </a:endParaRPr>
            </a:p>
            <a:p>
              <a:pPr algn="just"/>
              <a:r>
                <a:rPr lang="en-US" sz="1500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By combining our findings, we develop conclusions about the perception and evolution of Coronavirus between selected countries</a:t>
              </a:r>
            </a:p>
            <a:p>
              <a:pPr algn="just"/>
              <a:endParaRPr lang="en-US" sz="1500" dirty="0">
                <a:latin typeface="DejaVu Serif Condensed" panose="02060606050605020204" pitchFamily="18" charset="0"/>
                <a:ea typeface="DejaVu Serif Condensed" panose="02060606050605020204" pitchFamily="18" charset="0"/>
              </a:endParaRPr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4DCFE0DF-031F-4799-B2FF-F8A1AF2C9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76249" y="1322820"/>
            <a:ext cx="11287125" cy="55345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grpSp>
        <p:nvGrpSpPr>
          <p:cNvPr id="156" name="Group 156"/>
          <p:cNvGrpSpPr/>
          <p:nvPr/>
        </p:nvGrpSpPr>
        <p:grpSpPr>
          <a:xfrm>
            <a:off x="1509275" y="1717670"/>
            <a:ext cx="4200245" cy="4744867"/>
            <a:chOff x="0" y="0"/>
            <a:chExt cx="8400489" cy="9489731"/>
          </a:xfrm>
        </p:grpSpPr>
        <p:sp>
          <p:nvSpPr>
            <p:cNvPr id="148" name="Shape 148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 err="1"/>
                <a:t>OpenFlights</a:t>
              </a:r>
              <a:r>
                <a:rPr lang="en-US" sz="1400" dirty="0"/>
                <a:t> – 2012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59,036 routes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3,209 airports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531 airlines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Directed network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sz="1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/>
                <a:t>The Data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6482481" y="1717670"/>
            <a:ext cx="4200245" cy="4744867"/>
            <a:chOff x="0" y="0"/>
            <a:chExt cx="8400489" cy="9489731"/>
          </a:xfrm>
        </p:grpSpPr>
        <p:sp>
          <p:nvSpPr>
            <p:cNvPr id="157" name="Shape 157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Modeling the network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Hubs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Comparison with Coronavirus map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/>
                <a:t>The Analysis</a:t>
              </a:r>
            </a:p>
          </p:txBody>
        </p:sp>
      </p:grpSp>
      <p:sp>
        <p:nvSpPr>
          <p:cNvPr id="166" name="Shape 166"/>
          <p:cNvSpPr/>
          <p:nvPr/>
        </p:nvSpPr>
        <p:spPr>
          <a:xfrm>
            <a:off x="-19461" y="2204"/>
            <a:ext cx="12230922" cy="130311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sp>
        <p:nvSpPr>
          <p:cNvPr id="167" name="Shape 167"/>
          <p:cNvSpPr/>
          <p:nvPr/>
        </p:nvSpPr>
        <p:spPr>
          <a:xfrm>
            <a:off x="1982053" y="232971"/>
            <a:ext cx="8227894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0000" cap="all" spc="1400">
                <a:solidFill>
                  <a:srgbClr val="FFFFFF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r>
              <a:rPr lang="en-US" sz="5000" dirty="0"/>
              <a:t>Network Analysis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58">
            <a:extLst>
              <a:ext uri="{FF2B5EF4-FFF2-40B4-BE49-F238E27FC236}">
                <a16:creationId xmlns:a16="http://schemas.microsoft.com/office/drawing/2014/main" id="{B3B96A82-B291-41B2-98EB-1F633129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grpSp>
        <p:nvGrpSpPr>
          <p:cNvPr id="60" name="Group 433">
            <a:extLst>
              <a:ext uri="{FF2B5EF4-FFF2-40B4-BE49-F238E27FC236}">
                <a16:creationId xmlns:a16="http://schemas.microsoft.com/office/drawing/2014/main" id="{5D2F590E-F0B3-417C-AD83-93C09B34C7CC}"/>
              </a:ext>
            </a:extLst>
          </p:cNvPr>
          <p:cNvGrpSpPr/>
          <p:nvPr/>
        </p:nvGrpSpPr>
        <p:grpSpPr>
          <a:xfrm>
            <a:off x="775582" y="440070"/>
            <a:ext cx="10423171" cy="2294542"/>
            <a:chOff x="0" y="1693528"/>
            <a:chExt cx="20846340" cy="4589084"/>
          </a:xfrm>
        </p:grpSpPr>
        <p:sp>
          <p:nvSpPr>
            <p:cNvPr id="61" name="Shape 430">
              <a:extLst>
                <a:ext uri="{FF2B5EF4-FFF2-40B4-BE49-F238E27FC236}">
                  <a16:creationId xmlns:a16="http://schemas.microsoft.com/office/drawing/2014/main" id="{8E1A8BD7-04AE-4530-869F-FAA5D954FEC7}"/>
                </a:ext>
              </a:extLst>
            </p:cNvPr>
            <p:cNvSpPr/>
            <p:nvPr/>
          </p:nvSpPr>
          <p:spPr>
            <a:xfrm>
              <a:off x="0" y="169352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Modeling</a:t>
              </a:r>
              <a:endParaRPr sz="5050" dirty="0"/>
            </a:p>
          </p:txBody>
        </p:sp>
        <p:sp>
          <p:nvSpPr>
            <p:cNvPr id="62" name="Shape 431">
              <a:extLst>
                <a:ext uri="{FF2B5EF4-FFF2-40B4-BE49-F238E27FC236}">
                  <a16:creationId xmlns:a16="http://schemas.microsoft.com/office/drawing/2014/main" id="{B1B58FAB-DEB4-4C9C-A034-B0063FEA4DD1}"/>
                </a:ext>
              </a:extLst>
            </p:cNvPr>
            <p:cNvSpPr/>
            <p:nvPr/>
          </p:nvSpPr>
          <p:spPr>
            <a:xfrm>
              <a:off x="38100" y="3152646"/>
              <a:ext cx="4617548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Worldwide air routes</a:t>
              </a:r>
              <a:endParaRPr sz="1400" spc="300" dirty="0"/>
            </a:p>
          </p:txBody>
        </p:sp>
        <p:sp>
          <p:nvSpPr>
            <p:cNvPr id="63" name="Shape 432">
              <a:extLst>
                <a:ext uri="{FF2B5EF4-FFF2-40B4-BE49-F238E27FC236}">
                  <a16:creationId xmlns:a16="http://schemas.microsoft.com/office/drawing/2014/main" id="{7BB487E7-6F26-420B-8125-A7DDE469B692}"/>
                </a:ext>
              </a:extLst>
            </p:cNvPr>
            <p:cNvSpPr/>
            <p:nvPr/>
          </p:nvSpPr>
          <p:spPr>
            <a:xfrm>
              <a:off x="11432821" y="3992754"/>
              <a:ext cx="9413519" cy="22898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 algn="just">
                <a:buFont typeface="Wingdings" panose="05000000000000000000" pitchFamily="2" charset="2"/>
                <a:buChar char="§"/>
              </a:pPr>
              <a:r>
                <a:rPr lang="en-US" sz="1200" b="1" dirty="0"/>
                <a:t>Observations</a:t>
              </a:r>
              <a:r>
                <a:rPr lang="en-US" sz="1200" dirty="0"/>
                <a:t>: </a:t>
              </a:r>
              <a:r>
                <a:rPr lang="en-US" sz="1200" dirty="0">
                  <a:latin typeface="PT Sans"/>
                </a:rPr>
                <a:t>Graph density is 0.214, but some areas seem more connected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PT Sans"/>
                </a:rPr>
                <a:t>Mediterranean basin 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PT Sans"/>
                </a:rPr>
                <a:t>Europe-US 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PT Sans"/>
                </a:rPr>
                <a:t>US-Central America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PT Sans"/>
                </a:rPr>
                <a:t>South-East Asia</a:t>
              </a:r>
              <a:endParaRPr lang="en-US" sz="1200" dirty="0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36370F79-02CC-4AB9-BF0C-A52C138DA0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6" r="11406"/>
          <a:stretch/>
        </p:blipFill>
        <p:spPr>
          <a:xfrm>
            <a:off x="1390650" y="2840394"/>
            <a:ext cx="9410700" cy="3901440"/>
          </a:xfrm>
          <a:prstGeom prst="rect">
            <a:avLst/>
          </a:prstGeom>
        </p:spPr>
      </p:pic>
      <p:sp>
        <p:nvSpPr>
          <p:cNvPr id="11" name="Shape 432">
            <a:extLst>
              <a:ext uri="{FF2B5EF4-FFF2-40B4-BE49-F238E27FC236}">
                <a16:creationId xmlns:a16="http://schemas.microsoft.com/office/drawing/2014/main" id="{89ACFC00-20D3-4F58-92F0-BCE26CEA7C3E}"/>
              </a:ext>
            </a:extLst>
          </p:cNvPr>
          <p:cNvSpPr/>
          <p:nvPr/>
        </p:nvSpPr>
        <p:spPr>
          <a:xfrm>
            <a:off x="775582" y="1589683"/>
            <a:ext cx="4706760" cy="9999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l" defTabSz="1828800">
              <a:lnSpc>
                <a:spcPct val="110000"/>
              </a:lnSpc>
              <a:defRPr sz="24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Very heavy database</a:t>
            </a:r>
            <a:r>
              <a:rPr lang="en-US" sz="1200" dirty="0"/>
              <a:t>: originally listing the connections between airports, by airlines; grouped by country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Weight of connection</a:t>
            </a:r>
            <a:r>
              <a:rPr lang="en-US" sz="1200" dirty="0"/>
              <a:t>: same connection from different airports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Representation</a:t>
            </a:r>
            <a:r>
              <a:rPr lang="en-US" sz="1200" dirty="0"/>
              <a:t>: only the connections with weight &gt; 5; width of the edges represents weight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89D67E27-9B44-4BE0-AB8B-413392DD5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315273"/>
              </p:ext>
            </p:extLst>
          </p:nvPr>
        </p:nvGraphicFramePr>
        <p:xfrm>
          <a:off x="4627346" y="1895532"/>
          <a:ext cx="3457165" cy="3684252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2451444">
                  <a:extLst>
                    <a:ext uri="{9D8B030D-6E8A-4147-A177-3AD203B41FA5}">
                      <a16:colId xmlns:a16="http://schemas.microsoft.com/office/drawing/2014/main" val="1548824715"/>
                    </a:ext>
                  </a:extLst>
                </a:gridCol>
                <a:gridCol w="1005721">
                  <a:extLst>
                    <a:ext uri="{9D8B030D-6E8A-4147-A177-3AD203B41FA5}">
                      <a16:colId xmlns:a16="http://schemas.microsoft.com/office/drawing/2014/main" val="2202671875"/>
                    </a:ext>
                  </a:extLst>
                </a:gridCol>
              </a:tblGrid>
              <a:tr h="28932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noProof="0">
                          <a:effectLst/>
                        </a:rPr>
                        <a:t>Hubs Ranking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C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353474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United States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578159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Germany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0,764852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3976276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United Kingdom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0,700827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672423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France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0,605118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13389157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Canada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0,590904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6094035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Italy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0,583538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72474145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Mexico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0,498101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8054448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Spain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0,465886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13486588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Greece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0,264316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88413303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Morocco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0,143263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52911199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Austria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0,132506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41342861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Netherlands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0,112909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3596137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Algeria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0,106361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7374932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Switzerland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 dirty="0">
                          <a:effectLst/>
                        </a:rPr>
                        <a:t>0,10193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482380"/>
                  </a:ext>
                </a:extLst>
              </a:tr>
            </a:tbl>
          </a:graphicData>
        </a:graphic>
      </p:graphicFrame>
      <p:grpSp>
        <p:nvGrpSpPr>
          <p:cNvPr id="9" name="Group 433">
            <a:extLst>
              <a:ext uri="{FF2B5EF4-FFF2-40B4-BE49-F238E27FC236}">
                <a16:creationId xmlns:a16="http://schemas.microsoft.com/office/drawing/2014/main" id="{A7BE225E-CC3E-4FB2-B7F1-4BD58728D642}"/>
              </a:ext>
            </a:extLst>
          </p:cNvPr>
          <p:cNvGrpSpPr/>
          <p:nvPr/>
        </p:nvGrpSpPr>
        <p:grpSpPr>
          <a:xfrm>
            <a:off x="455790" y="487695"/>
            <a:ext cx="5640210" cy="3749940"/>
            <a:chOff x="0" y="1693528"/>
            <a:chExt cx="11280419" cy="7499879"/>
          </a:xfrm>
        </p:grpSpPr>
        <p:sp>
          <p:nvSpPr>
            <p:cNvPr id="10" name="Shape 430">
              <a:extLst>
                <a:ext uri="{FF2B5EF4-FFF2-40B4-BE49-F238E27FC236}">
                  <a16:creationId xmlns:a16="http://schemas.microsoft.com/office/drawing/2014/main" id="{F8FCA081-A227-473A-86E4-4967562A0561}"/>
                </a:ext>
              </a:extLst>
            </p:cNvPr>
            <p:cNvSpPr/>
            <p:nvPr/>
          </p:nvSpPr>
          <p:spPr>
            <a:xfrm>
              <a:off x="0" y="169352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en-US" sz="5050"/>
                <a:t>Hubs</a:t>
              </a:r>
            </a:p>
          </p:txBody>
        </p:sp>
        <p:sp>
          <p:nvSpPr>
            <p:cNvPr id="11" name="Shape 431">
              <a:extLst>
                <a:ext uri="{FF2B5EF4-FFF2-40B4-BE49-F238E27FC236}">
                  <a16:creationId xmlns:a16="http://schemas.microsoft.com/office/drawing/2014/main" id="{B7FC5EC2-96F5-4E38-B8A3-F79931FEA571}"/>
                </a:ext>
              </a:extLst>
            </p:cNvPr>
            <p:cNvSpPr/>
            <p:nvPr/>
          </p:nvSpPr>
          <p:spPr>
            <a:xfrm>
              <a:off x="43512" y="3012118"/>
              <a:ext cx="9330501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en-US" sz="1400" spc="300"/>
                <a:t>Central countries for worldwide air routes</a:t>
              </a:r>
            </a:p>
          </p:txBody>
        </p:sp>
        <p:sp>
          <p:nvSpPr>
            <p:cNvPr id="12" name="Shape 432">
              <a:extLst>
                <a:ext uri="{FF2B5EF4-FFF2-40B4-BE49-F238E27FC236}">
                  <a16:creationId xmlns:a16="http://schemas.microsoft.com/office/drawing/2014/main" id="{97F891D1-E050-4F74-ABFF-699EABCC7C39}"/>
                </a:ext>
              </a:extLst>
            </p:cNvPr>
            <p:cNvSpPr/>
            <p:nvPr/>
          </p:nvSpPr>
          <p:spPr>
            <a:xfrm>
              <a:off x="0" y="7193499"/>
              <a:ext cx="7259889" cy="1999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 algn="just">
                <a:buFont typeface="Wingdings" panose="05000000000000000000" pitchFamily="2" charset="2"/>
                <a:buChar char="§"/>
              </a:pPr>
              <a:r>
                <a:rPr lang="en-US" sz="1200" b="1" dirty="0"/>
                <a:t>In line with model visualization</a:t>
              </a:r>
              <a:r>
                <a:rPr lang="en-US" sz="1200" dirty="0"/>
                <a:t>: mostly countries in Mediterranean basin + United States &amp; Mexico </a:t>
              </a:r>
            </a:p>
            <a:p>
              <a:pPr marL="171450" indent="-171450" algn="just">
                <a:buFont typeface="Wingdings" panose="05000000000000000000" pitchFamily="2" charset="2"/>
                <a:buChar char="§"/>
              </a:pPr>
              <a:r>
                <a:rPr lang="en-US" sz="1200" b="1" dirty="0"/>
                <a:t>Apparent similarity with COVID-19 cases</a:t>
              </a:r>
              <a:r>
                <a:rPr lang="en-US" sz="1200" dirty="0"/>
                <a:t>: 8 of the 14 most touched countries are also among the top 14 worldwide hubs</a:t>
              </a:r>
            </a:p>
          </p:txBody>
        </p:sp>
      </p:grpSp>
      <p:pic>
        <p:nvPicPr>
          <p:cNvPr id="14" name="Image 13">
            <a:extLst>
              <a:ext uri="{FF2B5EF4-FFF2-40B4-BE49-F238E27FC236}">
                <a16:creationId xmlns:a16="http://schemas.microsoft.com/office/drawing/2014/main" id="{410B34DC-7F50-4DD4-8D5D-D6193B334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B015F3BD-F5B0-4A89-8ACD-E2C6E84C5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438529"/>
              </p:ext>
            </p:extLst>
          </p:nvPr>
        </p:nvGraphicFramePr>
        <p:xfrm>
          <a:off x="8303618" y="1895532"/>
          <a:ext cx="3457165" cy="3684252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451444">
                  <a:extLst>
                    <a:ext uri="{9D8B030D-6E8A-4147-A177-3AD203B41FA5}">
                      <a16:colId xmlns:a16="http://schemas.microsoft.com/office/drawing/2014/main" val="1548824715"/>
                    </a:ext>
                  </a:extLst>
                </a:gridCol>
                <a:gridCol w="1005721">
                  <a:extLst>
                    <a:ext uri="{9D8B030D-6E8A-4147-A177-3AD203B41FA5}">
                      <a16:colId xmlns:a16="http://schemas.microsoft.com/office/drawing/2014/main" val="2202671875"/>
                    </a:ext>
                  </a:extLst>
                </a:gridCol>
              </a:tblGrid>
              <a:tr h="28932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noProof="0">
                          <a:effectLst/>
                        </a:rPr>
                        <a:t>COVID-19 Cases per one million population*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C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353474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Spain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5661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578159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Ireland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4657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3976276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Belgium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4612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672423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United States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4133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13389157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Singapore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4072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6094035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Italy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3623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72474145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Switzerland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3502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8054448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United Kingdom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3229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13486588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France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2711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88413303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Portugal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2705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52911199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Sweden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2606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41342861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Belarus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2530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3596137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Netherlands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2488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7374932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Germany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 dirty="0">
                          <a:effectLst/>
                        </a:rPr>
                        <a:t>2051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482380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8D4A41DB-2CFB-4C77-BEAE-7BCA3CA512FE}"/>
              </a:ext>
            </a:extLst>
          </p:cNvPr>
          <p:cNvSpPr txBox="1"/>
          <p:nvPr/>
        </p:nvSpPr>
        <p:spPr>
          <a:xfrm>
            <a:off x="8303617" y="5753100"/>
            <a:ext cx="3457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*Of countries with a population over four million; China and Iran excluded</a:t>
            </a:r>
          </a:p>
          <a:p>
            <a:r>
              <a:rPr lang="en-US" sz="1100"/>
              <a:t>As of 11 May 2020 10:39 GMT</a:t>
            </a:r>
          </a:p>
          <a:p>
            <a:r>
              <a:rPr lang="en-US" sz="1100" u="sng"/>
              <a:t>Source</a:t>
            </a:r>
            <a:r>
              <a:rPr lang="en-US" sz="1100"/>
              <a:t>: worldometer</a:t>
            </a:r>
          </a:p>
        </p:txBody>
      </p:sp>
    </p:spTree>
    <p:extLst>
      <p:ext uri="{BB962C8B-B14F-4D97-AF65-F5344CB8AC3E}">
        <p14:creationId xmlns:p14="http://schemas.microsoft.com/office/powerpoint/2010/main" val="313220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37533" y="813480"/>
            <a:ext cx="11042311" cy="5050645"/>
            <a:chOff x="-36514" y="2486086"/>
            <a:chExt cx="22084620" cy="10101287"/>
          </a:xfrm>
        </p:grpSpPr>
        <p:sp>
          <p:nvSpPr>
            <p:cNvPr id="430" name="Shape 430"/>
            <p:cNvSpPr/>
            <p:nvPr/>
          </p:nvSpPr>
          <p:spPr>
            <a:xfrm>
              <a:off x="10767687" y="2486086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 algn="r"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en-US" sz="5050"/>
                <a:t>Map Comparison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13616311" y="3760538"/>
              <a:ext cx="8431795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algn="r">
                <a:lnSpc>
                  <a:spcPct val="120000"/>
                </a:lnSpc>
                <a:defRPr sz="2400" spc="647"/>
              </a:pPr>
              <a:r>
                <a:rPr lang="en-US" sz="1400" spc="300"/>
                <a:t>Inferences by comparing the two maps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-36514" y="9928184"/>
              <a:ext cx="7508519" cy="2659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 algn="just">
                <a:buFont typeface="Wingdings" panose="05000000000000000000" pitchFamily="2" charset="2"/>
                <a:buChar char="§"/>
              </a:pPr>
              <a:r>
                <a:rPr lang="en-US" sz="1200" b="1" dirty="0"/>
                <a:t>Countries for text mining</a:t>
              </a:r>
              <a:r>
                <a:rPr lang="en-US" sz="1200" dirty="0"/>
                <a:t>: choice of countries based on this network analysis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u="sng" dirty="0">
                  <a:latin typeface="PT Sans"/>
                </a:rPr>
                <a:t>US</a:t>
              </a:r>
              <a:r>
                <a:rPr lang="en-US" sz="1200" dirty="0">
                  <a:latin typeface="PT Sans"/>
                </a:rPr>
                <a:t>: main hub and strongly touched</a:t>
              </a:r>
              <a:endParaRPr lang="en-US" sz="1200" u="sng" dirty="0">
                <a:latin typeface="PT Sans"/>
              </a:endParaRP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u="sng" dirty="0">
                  <a:latin typeface="PT Sans"/>
                </a:rPr>
                <a:t>Germany</a:t>
              </a:r>
              <a:r>
                <a:rPr lang="en-US" sz="1200" dirty="0">
                  <a:latin typeface="PT Sans"/>
                </a:rPr>
                <a:t>: second biggest hub, but not too strongly touched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u="sng" dirty="0">
                  <a:latin typeface="PT Sans"/>
                </a:rPr>
                <a:t>UK</a:t>
              </a:r>
              <a:r>
                <a:rPr lang="en-US" sz="1200" dirty="0">
                  <a:latin typeface="PT Sans"/>
                </a:rPr>
                <a:t>: third hub and interesting change of strategy</a:t>
              </a:r>
            </a:p>
          </p:txBody>
        </p:sp>
      </p:grpSp>
      <p:pic>
        <p:nvPicPr>
          <p:cNvPr id="3" name="Image 2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C8E08B84-4165-465E-BE77-B3CBF6C823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 r="11328"/>
          <a:stretch/>
        </p:blipFill>
        <p:spPr>
          <a:xfrm>
            <a:off x="4283192" y="3645795"/>
            <a:ext cx="7770906" cy="3224887"/>
          </a:xfrm>
          <a:prstGeom prst="rect">
            <a:avLst/>
          </a:prstGeom>
        </p:spPr>
      </p:pic>
      <p:pic>
        <p:nvPicPr>
          <p:cNvPr id="9" name="Image 8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6D591A83-58BE-4464-AB90-2BC7E8348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3" y="266683"/>
            <a:ext cx="4881773" cy="344595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3B21062-1ADE-4137-A3C2-EDEF2060C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sp>
        <p:nvSpPr>
          <p:cNvPr id="17" name="Shape 432">
            <a:extLst>
              <a:ext uri="{FF2B5EF4-FFF2-40B4-BE49-F238E27FC236}">
                <a16:creationId xmlns:a16="http://schemas.microsoft.com/office/drawing/2014/main" id="{D58CB940-EC9C-46E4-9434-166A4C0F6BC2}"/>
              </a:ext>
            </a:extLst>
          </p:cNvPr>
          <p:cNvSpPr/>
          <p:nvPr/>
        </p:nvSpPr>
        <p:spPr>
          <a:xfrm>
            <a:off x="5648325" y="1946707"/>
            <a:ext cx="5831519" cy="12030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l" defTabSz="1828800">
              <a:lnSpc>
                <a:spcPct val="110000"/>
              </a:lnSpc>
              <a:defRPr sz="24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Similarities</a:t>
            </a:r>
            <a:r>
              <a:rPr lang="en-US" sz="1200" dirty="0"/>
              <a:t>: in general, it seems that there is some correlation between the worldwide air routes and the spread of the Coronavirus</a:t>
            </a:r>
            <a:endParaRPr lang="en-US" sz="1200" b="1" dirty="0"/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Multitude of factors</a:t>
            </a:r>
            <a:r>
              <a:rPr lang="en-US" sz="1200" dirty="0"/>
              <a:t>: there are many factors that explain the spread, and the worldwide air routes are only one aspect 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Limitations</a:t>
            </a:r>
            <a:r>
              <a:rPr lang="en-US" sz="1200" dirty="0"/>
              <a:t>: our model presents limitations, as our data is static &amp; older vs. a dynamic &amp; constant evolution of the pandemic</a:t>
            </a:r>
          </a:p>
        </p:txBody>
      </p:sp>
    </p:spTree>
    <p:extLst>
      <p:ext uri="{BB962C8B-B14F-4D97-AF65-F5344CB8AC3E}">
        <p14:creationId xmlns:p14="http://schemas.microsoft.com/office/powerpoint/2010/main" val="186360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76249" y="1322820"/>
            <a:ext cx="11287125" cy="55345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grpSp>
        <p:nvGrpSpPr>
          <p:cNvPr id="156" name="Group 156"/>
          <p:cNvGrpSpPr/>
          <p:nvPr/>
        </p:nvGrpSpPr>
        <p:grpSpPr>
          <a:xfrm>
            <a:off x="1509275" y="1717670"/>
            <a:ext cx="4200245" cy="4744867"/>
            <a:chOff x="0" y="0"/>
            <a:chExt cx="8400489" cy="9489731"/>
          </a:xfrm>
        </p:grpSpPr>
        <p:sp>
          <p:nvSpPr>
            <p:cNvPr id="148" name="Shape 148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Opinion leaders’ tweets from selected countries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US, UK, Germany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A politician, a national influencer, a news media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/>
                <a:t>The Data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6482481" y="1717670"/>
            <a:ext cx="4200245" cy="4744867"/>
            <a:chOff x="0" y="0"/>
            <a:chExt cx="8400489" cy="9489731"/>
          </a:xfrm>
        </p:grpSpPr>
        <p:sp>
          <p:nvSpPr>
            <p:cNvPr id="157" name="Shape 157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Measures of the three countries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Sentiment analysis over time 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Comparison between opinion leaders in each country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Comparison across countries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/>
                <a:t>The Analysis</a:t>
              </a:r>
            </a:p>
          </p:txBody>
        </p:sp>
      </p:grpSp>
      <p:sp>
        <p:nvSpPr>
          <p:cNvPr id="166" name="Shape 166"/>
          <p:cNvSpPr/>
          <p:nvPr/>
        </p:nvSpPr>
        <p:spPr>
          <a:xfrm>
            <a:off x="-19461" y="2204"/>
            <a:ext cx="12230922" cy="130311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sp>
        <p:nvSpPr>
          <p:cNvPr id="167" name="Shape 167"/>
          <p:cNvSpPr/>
          <p:nvPr/>
        </p:nvSpPr>
        <p:spPr>
          <a:xfrm>
            <a:off x="3336997" y="232971"/>
            <a:ext cx="5565627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0000" cap="all" spc="1400">
                <a:solidFill>
                  <a:srgbClr val="FFFFFF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r>
              <a:rPr lang="en-US" sz="5000" dirty="0"/>
              <a:t>Text Mining</a:t>
            </a:r>
          </a:p>
        </p:txBody>
      </p:sp>
    </p:spTree>
    <p:extLst>
      <p:ext uri="{BB962C8B-B14F-4D97-AF65-F5344CB8AC3E}">
        <p14:creationId xmlns:p14="http://schemas.microsoft.com/office/powerpoint/2010/main" val="237785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524284" y="506745"/>
            <a:ext cx="5640210" cy="5180138"/>
            <a:chOff x="0" y="1693528"/>
            <a:chExt cx="11280419" cy="10360273"/>
          </a:xfrm>
        </p:grpSpPr>
        <p:sp>
          <p:nvSpPr>
            <p:cNvPr id="430" name="Shape 430"/>
            <p:cNvSpPr/>
            <p:nvPr/>
          </p:nvSpPr>
          <p:spPr>
            <a:xfrm>
              <a:off x="0" y="169352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en-US" sz="5050"/>
                <a:t>Sentiment Analysis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2" y="2967980"/>
              <a:ext cx="2195216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en-US" sz="1400" spc="300"/>
                <a:t>Procedure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9080619" cy="7165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b="1"/>
                <a:t>Collecting the data</a:t>
              </a:r>
              <a:r>
                <a:rPr lang="en-US" sz="1200"/>
                <a:t>: 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Limitation in tweet numbers; challenge of finding people who tweet enough but not too much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Taking only tweets between February 1st and May 12th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Sometimes taking retweets when interesting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b="1"/>
                <a:t>Analyzing and exporting the data</a:t>
              </a:r>
              <a:r>
                <a:rPr lang="en-US" sz="1200"/>
                <a:t>: 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Sentiment evolution over time for each person 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General and polarized wordcloud for each person to check for main words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Topic analysis for each person to make sure that Coronavirus is at least one main topic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Aggregated sentiment evolution and polarized wordcloud for countries comparison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b="1"/>
                <a:t>Comparing and making inferences</a:t>
              </a:r>
              <a:r>
                <a:rPr lang="en-US" sz="1200"/>
                <a:t>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Keeping in mind our limitations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Dynamic evolution; spread of the virus inside the country and actions taken over time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b="1"/>
                <a:t>All the graphs are in the appendix</a:t>
              </a:r>
              <a:endParaRPr lang="en-US" sz="1200">
                <a:latin typeface="PT Sans"/>
              </a:endParaRPr>
            </a:p>
            <a:p>
              <a:pPr lvl="1"/>
              <a:endParaRPr lang="en-US" sz="1200">
                <a:latin typeface="PT Sans"/>
              </a:endParaRPr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B4FCBFFE-A783-489C-B4D6-FA305817A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8" name="Image 7" descr="Une image contenant bateau, capture d’écran, photo, différent&#10;&#10;Description générée automatiquement">
            <a:extLst>
              <a:ext uri="{FF2B5EF4-FFF2-40B4-BE49-F238E27FC236}">
                <a16:creationId xmlns:a16="http://schemas.microsoft.com/office/drawing/2014/main" id="{B6921115-EB5F-435E-9AED-0E04401C0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25358"/>
            <a:ext cx="5481466" cy="17540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6DC4552-EBD8-4EE7-8854-BB23CC3CF9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7" r="35335"/>
          <a:stretch/>
        </p:blipFill>
        <p:spPr>
          <a:xfrm>
            <a:off x="6496048" y="2664186"/>
            <a:ext cx="1952625" cy="2144472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F73FDAB-476F-4330-BC4A-C227C2194C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31" r="33359"/>
          <a:stretch/>
        </p:blipFill>
        <p:spPr>
          <a:xfrm>
            <a:off x="8672951" y="2752238"/>
            <a:ext cx="2162175" cy="215481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481EEE3-0542-493E-95DD-9BED95E8E3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145" y="4808658"/>
            <a:ext cx="6041175" cy="193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5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1134</Words>
  <Application>Microsoft Office PowerPoint</Application>
  <PresentationFormat>Breitbild</PresentationFormat>
  <Paragraphs>232</Paragraphs>
  <Slides>26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8" baseType="lpstr">
      <vt:lpstr>Arial</vt:lpstr>
      <vt:lpstr>Autumn Chant</vt:lpstr>
      <vt:lpstr>Calibri</vt:lpstr>
      <vt:lpstr>Calibri Light</vt:lpstr>
      <vt:lpstr>DejaVu Serif Condensed</vt:lpstr>
      <vt:lpstr>Devanagari MT</vt:lpstr>
      <vt:lpstr>Didot</vt:lpstr>
      <vt:lpstr>Helvetica</vt:lpstr>
      <vt:lpstr>Helvetica Neue</vt:lpstr>
      <vt:lpstr>PT Sans</vt:lpstr>
      <vt:lpstr>Wingdings</vt:lpstr>
      <vt:lpstr>Thème Office</vt:lpstr>
      <vt:lpstr>Coronavirus Perception and Evolution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Spread of a Pandemics</dc:title>
  <dc:creator>Alexia Chabaud</dc:creator>
  <cp:lastModifiedBy>Rheija Hug</cp:lastModifiedBy>
  <cp:revision>81</cp:revision>
  <dcterms:created xsi:type="dcterms:W3CDTF">2020-04-30T12:03:56Z</dcterms:created>
  <dcterms:modified xsi:type="dcterms:W3CDTF">2020-05-13T12:12:29Z</dcterms:modified>
</cp:coreProperties>
</file>