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notesSlides/notesSlide2.xml" ContentType="application/vnd.openxmlformats-officedocument.presentationml.notesSlide+xml"/>
  <Override PartName="/ppt/media/image28.jpg" ContentType="image/jpeg"/>
  <Override PartName="/ppt/media/image30.jpg" ContentType="image/jpeg"/>
  <Override PartName="/ppt/media/image31.jpg" ContentType="image/jpeg"/>
  <Override PartName="/ppt/media/image32.jpg" ContentType="image/jpeg"/>
  <Override PartName="/ppt/notesSlides/notesSlide3.xml" ContentType="application/vnd.openxmlformats-officedocument.presentationml.notesSlide+xml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ppt/media/image41.jpg" ContentType="image/jpeg"/>
  <Override PartName="/ppt/media/image42.jpg" ContentType="image/jpeg"/>
  <Override PartName="/ppt/media/image43.jpg" ContentType="image/jpeg"/>
  <Override PartName="/ppt/media/image44.jpg" ContentType="image/jpeg"/>
  <Override PartName="/ppt/media/image45.jpg" ContentType="image/jpeg"/>
  <Override PartName="/ppt/media/image46.jpg" ContentType="image/jpeg"/>
  <Override PartName="/ppt/media/image47.jpg" ContentType="image/jpeg"/>
  <Override PartName="/ppt/media/image48.jpg" ContentType="image/jpeg"/>
  <Override PartName="/ppt/media/image49.jpg" ContentType="image/jpeg"/>
  <Override PartName="/ppt/media/image50.jpg" ContentType="image/jpeg"/>
  <Override PartName="/ppt/media/image51.jpg" ContentType="image/jpeg"/>
  <Override PartName="/ppt/media/image52.jpg" ContentType="image/jpeg"/>
  <Override PartName="/ppt/media/image53.jpg" ContentType="image/jpeg"/>
  <Override PartName="/ppt/media/image5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7" r:id="rId10"/>
    <p:sldId id="289" r:id="rId11"/>
    <p:sldId id="294" r:id="rId12"/>
    <p:sldId id="298" r:id="rId13"/>
    <p:sldId id="291" r:id="rId14"/>
    <p:sldId id="299" r:id="rId15"/>
    <p:sldId id="306" r:id="rId16"/>
    <p:sldId id="307" r:id="rId17"/>
    <p:sldId id="293" r:id="rId18"/>
    <p:sldId id="286" r:id="rId19"/>
    <p:sldId id="270" r:id="rId20"/>
    <p:sldId id="256" r:id="rId21"/>
    <p:sldId id="300" r:id="rId22"/>
    <p:sldId id="305" r:id="rId23"/>
    <p:sldId id="302" r:id="rId24"/>
    <p:sldId id="297" r:id="rId25"/>
    <p:sldId id="303" r:id="rId26"/>
    <p:sldId id="30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796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foreign-travel-advice/italy/coronavirus" TargetMode="External"/><Relationship Id="rId3" Type="http://schemas.openxmlformats.org/officeDocument/2006/relationships/hyperlink" Target="https://www.aljazeera.com/news/2020/01/uk-confirms-coronavirus-cases-200131100102626.html" TargetMode="External"/><Relationship Id="rId7" Type="http://schemas.openxmlformats.org/officeDocument/2006/relationships/hyperlink" Target="https://www.gov.uk/government/news/secretary-of-state-makes-new-regulations-on-coronaviru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iplomatie.gouv.fr/fr/conseils-aux-voyageurs/conseils-par-pays-destination/chine/" TargetMode="External"/><Relationship Id="rId5" Type="http://schemas.openxmlformats.org/officeDocument/2006/relationships/hyperlink" Target="https://www.gov.uk/foreign-travel-advice/china" TargetMode="External"/><Relationship Id="rId4" Type="http://schemas.openxmlformats.org/officeDocument/2006/relationships/hyperlink" Target="https://www.dw.com/en/coronavirus-g7-countries-agree-to-coordinate-response-live-updates/a-52238408" TargetMode="External"/><Relationship Id="rId9" Type="http://schemas.openxmlformats.org/officeDocument/2006/relationships/hyperlink" Target="https://www.theguardian.com/politics/live/2020/mar/23/uk-coronavirus-live-news-latest-boris-johnson-minister-condemns-people-ignoring-two-metre-distance-rule-in-parks-as-very-selfish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https://www.worldometers.info/coronavirus/country/uk/</a:t>
            </a:r>
          </a:p>
          <a:p>
            <a:endParaRPr lang="de-CH" dirty="0"/>
          </a:p>
          <a:p>
            <a:r>
              <a:rPr lang="de-CH" dirty="0"/>
              <a:t>Emily Mathis </a:t>
            </a:r>
            <a:r>
              <a:rPr lang="de-CH" dirty="0" err="1"/>
              <a:t>asentiment</a:t>
            </a:r>
            <a:r>
              <a:rPr lang="de-CH" dirty="0"/>
              <a:t> </a:t>
            </a:r>
            <a:r>
              <a:rPr lang="de-CH" dirty="0" err="1"/>
              <a:t>evolution</a:t>
            </a:r>
            <a:r>
              <a:rPr lang="de-CH" dirty="0"/>
              <a:t> </a:t>
            </a:r>
            <a:r>
              <a:rPr lang="en-US" dirty="0"/>
              <a:t>develops against the direction of the other (beginning of April)</a:t>
            </a:r>
          </a:p>
          <a:p>
            <a:r>
              <a:rPr lang="en-US" dirty="0"/>
              <a:t>The strongest ups and down are from </a:t>
            </a:r>
            <a:r>
              <a:rPr lang="en-US" dirty="0" err="1"/>
              <a:t>boris</a:t>
            </a:r>
            <a:r>
              <a:rPr lang="en-US" dirty="0"/>
              <a:t> </a:t>
            </a:r>
            <a:r>
              <a:rPr lang="en-US" dirty="0" err="1"/>
              <a:t>johnson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de-CH" sz="1600" b="1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January</a:t>
            </a:r>
            <a:r>
              <a:rPr lang="de-CH" sz="1600" b="1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31 United Kingdom </a:t>
            </a:r>
            <a:r>
              <a:rPr lang="de-CH" sz="16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confirms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Ministries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G7 countries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agree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outbreak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de-CH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United Kingdom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de-CH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France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advise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mainland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China. 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healt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news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evolution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util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end of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Kingdom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declares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serious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imminent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Johnsons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rather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maybe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because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now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thinks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they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have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plan. </a:t>
            </a:r>
          </a:p>
          <a:p>
            <a:pPr fontAlgn="base"/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 11 – WHO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Pandemic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fontAlgn="base"/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9 UK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advises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Italy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23 United Kingdom </a:t>
            </a:r>
            <a:r>
              <a:rPr lang="de-CH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announces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graph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drops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! Most of 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reason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might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tested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positive 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Johnson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 27: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teste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-positive 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6. April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im Spital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 12-27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keine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posts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Intensivstation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Situation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country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gets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worse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worse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asks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people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please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follow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rules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(2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distance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… )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still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people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still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Emily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Maitlis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Downturn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declares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serous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imminent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Lowest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point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Even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when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anounced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april</a:t>
            </a:r>
            <a:r>
              <a:rPr lang="de-CH" dirty="0"/>
              <a:t> </a:t>
            </a:r>
            <a:r>
              <a:rPr lang="de-CH" dirty="0" err="1"/>
              <a:t>agein</a:t>
            </a:r>
            <a:r>
              <a:rPr lang="de-CH" dirty="0"/>
              <a:t> down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slowly</a:t>
            </a:r>
            <a:r>
              <a:rPr lang="de-CH" dirty="0"/>
              <a:t> but </a:t>
            </a:r>
            <a:r>
              <a:rPr lang="de-CH" dirty="0" err="1"/>
              <a:t>steadyli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again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BBC </a:t>
            </a:r>
            <a:r>
              <a:rPr lang="de-CH" b="1" dirty="0" err="1"/>
              <a:t>health</a:t>
            </a:r>
            <a:r>
              <a:rPr lang="de-CH" b="1" dirty="0"/>
              <a:t>: </a:t>
            </a:r>
          </a:p>
          <a:p>
            <a:r>
              <a:rPr lang="de-CH" dirty="0"/>
              <a:t>Sentiment is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below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february</a:t>
            </a:r>
            <a:r>
              <a:rPr lang="de-CH" dirty="0"/>
              <a:t>. </a:t>
            </a:r>
          </a:p>
          <a:p>
            <a:r>
              <a:rPr lang="de-CH" dirty="0"/>
              <a:t>Mai -&gt; </a:t>
            </a:r>
            <a:r>
              <a:rPr lang="de-CH" dirty="0" err="1"/>
              <a:t>anounced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peak</a:t>
            </a:r>
            <a:r>
              <a:rPr lang="de-CH" dirty="0"/>
              <a:t> is </a:t>
            </a:r>
            <a:r>
              <a:rPr lang="de-CH" dirty="0" err="1"/>
              <a:t>reched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sentiment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almost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zero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then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decreases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again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A8BB-FB99-47C5-A111-7E7FEAA7A2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44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Mid </a:t>
            </a:r>
            <a:r>
              <a:rPr lang="de-CH" dirty="0" err="1"/>
              <a:t>april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deaths</a:t>
            </a:r>
            <a:r>
              <a:rPr lang="de-CH" dirty="0"/>
              <a:t> in the </a:t>
            </a:r>
            <a:r>
              <a:rPr lang="de-CH" dirty="0" err="1"/>
              <a:t>uk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mai</a:t>
            </a:r>
            <a:r>
              <a:rPr lang="de-CH" dirty="0">
                <a:sym typeface="Wingdings" panose="05000000000000000000" pitchFamily="2" charset="2"/>
              </a:rPr>
              <a:t> 1. </a:t>
            </a:r>
            <a:r>
              <a:rPr lang="de-CH" dirty="0" err="1">
                <a:sym typeface="Wingdings" panose="05000000000000000000" pitchFamily="2" charset="2"/>
              </a:rPr>
              <a:t>peak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reached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From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beginning</a:t>
            </a:r>
            <a:r>
              <a:rPr lang="de-CH" dirty="0">
                <a:sym typeface="Wingdings" panose="05000000000000000000" pitchFamily="2" charset="2"/>
              </a:rPr>
              <a:t> of </a:t>
            </a:r>
            <a:r>
              <a:rPr lang="de-CH" dirty="0" err="1">
                <a:sym typeface="Wingdings" panose="05000000000000000000" pitchFamily="2" charset="2"/>
              </a:rPr>
              <a:t>may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sentiment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starts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again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A8BB-FB99-47C5-A111-7E7FEAA7A2D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38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jp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jpg"/><Relationship Id="rId20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1988175"/>
            <a:chOff x="-2" y="1693528"/>
            <a:chExt cx="12153081" cy="3976349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Actions 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8898589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Specific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measures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taken</a:t>
              </a:r>
              <a:r>
                <a:rPr lang="fr-CH" sz="1400" spc="300" dirty="0"/>
                <a:t> by </a:t>
              </a:r>
              <a:r>
                <a:rPr lang="fr-CH" sz="1400" spc="300" dirty="0" err="1"/>
                <a:t>each</a:t>
              </a:r>
              <a:r>
                <a:rPr lang="fr-CH" sz="1400" spc="300" dirty="0"/>
                <a:t> country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798373"/>
            <a:chOff x="43510" y="479398"/>
            <a:chExt cx="11280419" cy="5596745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</a:t>
              </a:r>
              <a:r>
                <a:rPr lang="fr-CH" sz="1200" dirty="0" err="1"/>
                <a:t>Oprah</a:t>
              </a:r>
              <a:r>
                <a:rPr lang="fr-CH" sz="1200" dirty="0"/>
                <a:t> Winfrey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r>
                <a:rPr lang="fr-CH" sz="1200" dirty="0"/>
                <a:t> &amp; </a:t>
              </a:r>
              <a:r>
                <a:rPr lang="fr-CH" sz="1200" dirty="0" err="1"/>
                <a:t>similarities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7DB6A25-8A1D-44AE-8F8C-82287E198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0" y="417201"/>
            <a:ext cx="6937059" cy="22198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3C64866-A11C-4B57-8621-E89093792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3" y="2471367"/>
            <a:ext cx="6937056" cy="22198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310E545-F782-40C2-A41B-078607EB1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1" y="4521975"/>
            <a:ext cx="6937058" cy="22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417201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B8CC3-5E05-4434-813E-0B788783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4" y="3167599"/>
            <a:ext cx="10982764" cy="35144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3FBF67-2A65-434D-81ED-125C70276E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0" r="38073"/>
          <a:stretch/>
        </p:blipFill>
        <p:spPr>
          <a:xfrm>
            <a:off x="6880741" y="266683"/>
            <a:ext cx="2969619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43309" y="266683"/>
            <a:ext cx="5640210" cy="3121040"/>
            <a:chOff x="-400050" y="1529514"/>
            <a:chExt cx="11280419" cy="6242079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1187378"/>
            </a:xfrm>
            <a:prstGeom prst="rect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 (</a:t>
              </a:r>
              <a:r>
                <a:rPr lang="fr-CH" sz="1200" dirty="0" err="1"/>
                <a:t>only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mid</a:t>
              </a:r>
              <a:r>
                <a:rPr lang="fr-CH" sz="1200" dirty="0"/>
                <a:t>-March), Emily </a:t>
              </a:r>
              <a:r>
                <a:rPr lang="fr-CH" sz="1200" dirty="0" err="1"/>
                <a:t>Maitlis</a:t>
              </a:r>
              <a:r>
                <a:rPr lang="fr-CH" sz="1200" dirty="0"/>
                <a:t>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ABA05A-1C8A-43C4-A7F6-70EAE4BE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62656" y="-1357120"/>
            <a:ext cx="2533991" cy="19424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BE72D8D-06C4-4E24-AEC0-82DA72F27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70121" y="1249071"/>
            <a:ext cx="1740271" cy="21870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CCE87B-027C-42B5-B8A5-CE9E0E2E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30857" y="1682144"/>
            <a:ext cx="3316181" cy="968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9EB296-823E-4814-8148-07A27BE6B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287675" y="-1460832"/>
            <a:ext cx="1995743" cy="21498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91A9ED-1DD0-48F6-B4AC-0149F7E29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291932" y="-578644"/>
            <a:ext cx="2509839" cy="1157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B521EF-8C72-478A-B687-C123EF885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775468" y="-1987434"/>
            <a:ext cx="2055399" cy="21870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1048584-2EC1-4B7B-A455-B39401FB4B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949118" y="1612969"/>
            <a:ext cx="1520453" cy="99536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9CB2CF-23EA-4BEF-A7EA-7F1E677CB4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962656" y="3313117"/>
            <a:ext cx="2074290" cy="23399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15C406-9353-4764-B781-E97C978936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082251" y="4106506"/>
            <a:ext cx="2708985" cy="7502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562B03B-914B-4867-9548-1D326277AB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736218" y="3861401"/>
            <a:ext cx="2576514" cy="99536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8A42DAB-D064-4EA2-AFC7-5549368031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0232808" y="6067249"/>
            <a:ext cx="3246817" cy="21870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1541B44-93CF-49FE-B362-E6A61BA5B8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631706" y="500732"/>
            <a:ext cx="4210968" cy="25502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34F7C41-8322-45C2-948E-3D7049B2E4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72" y="1173961"/>
            <a:ext cx="6801811" cy="217658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6D9A774-F2CF-4C53-BEA2-F926937A36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31706" y="3317645"/>
            <a:ext cx="4615148" cy="292945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02377A2-94A4-42CE-BFE3-AC37C5CD3D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72" y="2836318"/>
            <a:ext cx="6834400" cy="218700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D8CE5B5-7003-4B6B-9B4C-04FDBE71AB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80" y="4670991"/>
            <a:ext cx="6834403" cy="2187009"/>
          </a:xfrm>
          <a:prstGeom prst="rect">
            <a:avLst/>
          </a:prstGeom>
        </p:spPr>
      </p:pic>
      <p:pic>
        <p:nvPicPr>
          <p:cNvPr id="24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187642D-BA73-407B-B145-783A98CF60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706" y="7160752"/>
            <a:ext cx="7346167" cy="2350774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5BE5188-8948-42A0-8A5E-71E975B43BB6}"/>
              </a:ext>
            </a:extLst>
          </p:cNvPr>
          <p:cNvCxnSpPr>
            <a:cxnSpLocks/>
          </p:cNvCxnSpPr>
          <p:nvPr/>
        </p:nvCxnSpPr>
        <p:spPr>
          <a:xfrm>
            <a:off x="6452558" y="997466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13C2FDF-A815-41A1-9363-7C870E34B5AA}"/>
              </a:ext>
            </a:extLst>
          </p:cNvPr>
          <p:cNvSpPr/>
          <p:nvPr/>
        </p:nvSpPr>
        <p:spPr>
          <a:xfrm>
            <a:off x="5318338" y="694065"/>
            <a:ext cx="1789828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First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confirmed</a:t>
            </a:r>
            <a:r>
              <a:rPr lang="de-CH" dirty="0"/>
              <a:t> (31. </a:t>
            </a:r>
            <a:r>
              <a:rPr lang="de-CH" dirty="0" err="1"/>
              <a:t>januar</a:t>
            </a:r>
            <a:r>
              <a:rPr lang="de-CH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B91D6F7-B8F5-48C6-A07F-6AFE45A376D1}"/>
              </a:ext>
            </a:extLst>
          </p:cNvPr>
          <p:cNvCxnSpPr>
            <a:cxnSpLocks/>
          </p:cNvCxnSpPr>
          <p:nvPr/>
        </p:nvCxnSpPr>
        <p:spPr>
          <a:xfrm>
            <a:off x="7948499" y="997466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3A572A4-E959-4D4F-A8B1-87311A91D5E3}"/>
              </a:ext>
            </a:extLst>
          </p:cNvPr>
          <p:cNvSpPr/>
          <p:nvPr/>
        </p:nvSpPr>
        <p:spPr>
          <a:xfrm>
            <a:off x="6639127" y="694065"/>
            <a:ext cx="2409862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advising UK nationals against all but essential international travel (17. March)</a:t>
            </a:r>
            <a:endParaRPr lang="de-CH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7829327-3D2F-4DE2-899C-27D09C1312B2}"/>
              </a:ext>
            </a:extLst>
          </p:cNvPr>
          <p:cNvCxnSpPr>
            <a:cxnSpLocks/>
          </p:cNvCxnSpPr>
          <p:nvPr/>
        </p:nvCxnSpPr>
        <p:spPr>
          <a:xfrm>
            <a:off x="9444440" y="1100508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C9D8BFC-2887-4855-937C-33C187CC2D7E}"/>
              </a:ext>
            </a:extLst>
          </p:cNvPr>
          <p:cNvSpPr/>
          <p:nvPr/>
        </p:nvSpPr>
        <p:spPr>
          <a:xfrm>
            <a:off x="8788832" y="797107"/>
            <a:ext cx="1756097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WHO: </a:t>
            </a:r>
            <a:r>
              <a:rPr lang="de-CH" dirty="0" err="1"/>
              <a:t>Pandemic</a:t>
            </a:r>
            <a:r>
              <a:rPr lang="de-CH" dirty="0"/>
              <a:t> March 11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7F7B5E0-2F09-4E15-99FA-B67B3E6A3130}"/>
              </a:ext>
            </a:extLst>
          </p:cNvPr>
          <p:cNvCxnSpPr>
            <a:cxnSpLocks/>
          </p:cNvCxnSpPr>
          <p:nvPr/>
        </p:nvCxnSpPr>
        <p:spPr>
          <a:xfrm>
            <a:off x="10987549" y="1014270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945ECAA-9FED-4CDD-B114-C699F07782EF}"/>
              </a:ext>
            </a:extLst>
          </p:cNvPr>
          <p:cNvSpPr/>
          <p:nvPr/>
        </p:nvSpPr>
        <p:spPr>
          <a:xfrm>
            <a:off x="10331941" y="710869"/>
            <a:ext cx="1359316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23. March Lock down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86D6F43-AF7A-46F7-A696-388F1C890EB5}"/>
              </a:ext>
            </a:extLst>
          </p:cNvPr>
          <p:cNvCxnSpPr>
            <a:cxnSpLocks/>
          </p:cNvCxnSpPr>
          <p:nvPr/>
        </p:nvCxnSpPr>
        <p:spPr>
          <a:xfrm>
            <a:off x="7187669" y="2105535"/>
            <a:ext cx="0" cy="4347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216B514-5F59-41B8-8B1A-9810B6E968AB}"/>
              </a:ext>
            </a:extLst>
          </p:cNvPr>
          <p:cNvSpPr/>
          <p:nvPr/>
        </p:nvSpPr>
        <p:spPr>
          <a:xfrm>
            <a:off x="6532061" y="1802134"/>
            <a:ext cx="1311215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Social </a:t>
            </a:r>
            <a:r>
              <a:rPr lang="de-CH" dirty="0" err="1"/>
              <a:t>distancing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lang="fr-CH"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8C7611E-AB6D-4633-A29D-A12962ABB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8" y="3294375"/>
            <a:ext cx="10302945" cy="3296942"/>
          </a:xfrm>
          <a:prstGeom prst="rect">
            <a:avLst/>
          </a:prstGeom>
        </p:spPr>
      </p:pic>
      <p:pic>
        <p:nvPicPr>
          <p:cNvPr id="10" name="Image 9" descr="Une image contenant carte&#10;&#10;Description générée automatiquement">
            <a:extLst>
              <a:ext uri="{FF2B5EF4-FFF2-40B4-BE49-F238E27FC236}">
                <a16:creationId xmlns:a16="http://schemas.microsoft.com/office/drawing/2014/main" id="{6B33F4DC-F1FC-4C9A-8DDC-E9C4674D32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4" r="34969"/>
          <a:stretch/>
        </p:blipFill>
        <p:spPr>
          <a:xfrm>
            <a:off x="6096000" y="266683"/>
            <a:ext cx="358781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917907"/>
            <a:chOff x="-400050" y="1529514"/>
            <a:chExt cx="11280419" cy="5835813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74839" y="266683"/>
            <a:ext cx="6106935" cy="2191308"/>
            <a:chOff x="-2" y="1693528"/>
            <a:chExt cx="12213869" cy="4382615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21386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</a:t>
              </a:r>
              <a:r>
                <a:rPr lang="fr-CH" sz="5050" dirty="0" err="1"/>
                <a:t>Comparison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3198582"/>
              <a:ext cx="813376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Sentiment </a:t>
              </a:r>
              <a:r>
                <a:rPr lang="fr-CH" sz="1400" spc="300" dirty="0" err="1"/>
                <a:t>Analysis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Across</a:t>
              </a:r>
              <a:r>
                <a:rPr lang="fr-CH" sz="1400" spc="300" dirty="0"/>
                <a:t> Countries 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Comparison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</a:t>
              </a:r>
              <a:r>
                <a:rPr lang="fr-CH" sz="1200" dirty="0" err="1"/>
                <a:t>strategy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Non-representative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F2006C9-DC43-4962-AE35-7D0B91EC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9" r="37721"/>
          <a:stretch/>
        </p:blipFill>
        <p:spPr>
          <a:xfrm>
            <a:off x="8646290" y="2466268"/>
            <a:ext cx="3324334" cy="4688377"/>
          </a:xfrm>
          <a:prstGeom prst="rect">
            <a:avLst/>
          </a:prstGeom>
        </p:spPr>
      </p:pic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Donal Trump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6" name="Image 15" descr="Une image contenant bateau, groupe, différent, eau&#10;&#10;Description générée automatiquement">
            <a:extLst>
              <a:ext uri="{FF2B5EF4-FFF2-40B4-BE49-F238E27FC236}">
                <a16:creationId xmlns:a16="http://schemas.microsoft.com/office/drawing/2014/main" id="{141F6AB4-05CB-4A78-ABFA-81B42FF64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8" y="1609673"/>
            <a:ext cx="6047517" cy="193520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B7820D6-0F5A-4B5C-95F6-867A6B49C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7" y="3978794"/>
            <a:ext cx="7131042" cy="228193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1C017DB-425F-4CB4-8729-66292E0487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2" r="37710"/>
          <a:stretch/>
        </p:blipFill>
        <p:spPr>
          <a:xfrm>
            <a:off x="6655635" y="417200"/>
            <a:ext cx="2511514" cy="31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Oprah</a:t>
              </a:r>
              <a:r>
                <a:rPr lang="fr-CH" sz="5050" dirty="0"/>
                <a:t> Winfrey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A8C48F1-8883-474E-B420-7308A6556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r="34687"/>
          <a:stretch/>
        </p:blipFill>
        <p:spPr>
          <a:xfrm>
            <a:off x="8231244" y="2663201"/>
            <a:ext cx="3543300" cy="3901440"/>
          </a:xfrm>
          <a:prstGeom prst="rect">
            <a:avLst/>
          </a:prstGeom>
        </p:spPr>
      </p:pic>
      <p:pic>
        <p:nvPicPr>
          <p:cNvPr id="9" name="Image 8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6EC30E84-8FB8-43E1-9D56-8490867DE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1607064"/>
            <a:ext cx="5693550" cy="1821936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63D179-04F1-4B71-8E3E-0A3EF09F20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8847"/>
          <a:stretch/>
        </p:blipFill>
        <p:spPr>
          <a:xfrm>
            <a:off x="6095999" y="293359"/>
            <a:ext cx="2428875" cy="356583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B85DD6-B467-400C-87E4-9BB6BB4C7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4010024"/>
            <a:ext cx="8198378" cy="26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USA </a:t>
              </a:r>
              <a:r>
                <a:rPr lang="fr-CH" sz="5050" dirty="0" err="1"/>
                <a:t>Today</a:t>
              </a:r>
              <a:r>
                <a:rPr lang="fr-CH" sz="5050" dirty="0"/>
                <a:t> </a:t>
              </a:r>
              <a:r>
                <a:rPr lang="fr-CH" sz="5050" dirty="0" err="1"/>
                <a:t>Health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5" name="Image 4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D5544E01-350D-40E1-862D-80F2FAD1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628280"/>
            <a:ext cx="6727050" cy="21526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585BD8-FA84-4515-BF31-0D56619704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9472"/>
          <a:stretch/>
        </p:blipFill>
        <p:spPr>
          <a:xfrm>
            <a:off x="7136346" y="171639"/>
            <a:ext cx="2255104" cy="3408453"/>
          </a:xfrm>
          <a:prstGeom prst="rect">
            <a:avLst/>
          </a:prstGeom>
        </p:spPr>
      </p:pic>
      <p:pic>
        <p:nvPicPr>
          <p:cNvPr id="13" name="Image 12" descr="Une image contenant fleur&#10;&#10;Description générée automatiquement">
            <a:extLst>
              <a:ext uri="{FF2B5EF4-FFF2-40B4-BE49-F238E27FC236}">
                <a16:creationId xmlns:a16="http://schemas.microsoft.com/office/drawing/2014/main" id="{85C4659C-FF05-4949-B266-3CBC53511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8" t="20948" r="35077" b="16553"/>
          <a:stretch/>
        </p:blipFill>
        <p:spPr>
          <a:xfrm>
            <a:off x="8865096" y="3143250"/>
            <a:ext cx="3403104" cy="2943225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596AA98-2BBB-4C3F-AB08-3419D7DA4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3980505"/>
            <a:ext cx="8455800" cy="2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CB28F2-A5ED-4651-888D-3154C3E81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2" r="34874"/>
          <a:stretch/>
        </p:blipFill>
        <p:spPr>
          <a:xfrm>
            <a:off x="8087792" y="3191333"/>
            <a:ext cx="3738623" cy="3901440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FDFA7CA-3E33-411B-97BC-0ACEA92D0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0" r="37425"/>
          <a:stretch/>
        </p:blipFill>
        <p:spPr>
          <a:xfrm>
            <a:off x="6944810" y="116166"/>
            <a:ext cx="2627453" cy="3600109"/>
          </a:xfrm>
          <a:prstGeom prst="rect">
            <a:avLst/>
          </a:prstGeom>
        </p:spPr>
      </p:pic>
      <p:pic>
        <p:nvPicPr>
          <p:cNvPr id="6" name="Image 5" descr="Une image contenant bateau, eau, océan&#10;&#10;Description générée automatiquement">
            <a:extLst>
              <a:ext uri="{FF2B5EF4-FFF2-40B4-BE49-F238E27FC236}">
                <a16:creationId xmlns:a16="http://schemas.microsoft.com/office/drawing/2014/main" id="{93322CB2-DD02-4FB6-AB2C-0F329CCA7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5" y="1577854"/>
            <a:ext cx="6487202" cy="20759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99F3819-002E-4FDD-88C9-EEA60441A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0" y="4059743"/>
            <a:ext cx="7690287" cy="24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Emily </a:t>
              </a:r>
              <a:r>
                <a:rPr lang="fr-CH" sz="5050" dirty="0" err="1"/>
                <a:t>Maitlis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bateau, eau, groupe, oiseau&#10;&#10;Description générée automatiquement">
            <a:extLst>
              <a:ext uri="{FF2B5EF4-FFF2-40B4-BE49-F238E27FC236}">
                <a16:creationId xmlns:a16="http://schemas.microsoft.com/office/drawing/2014/main" id="{AA54F410-C8F0-4CF1-A2B1-CA86F5C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8" y="1425617"/>
            <a:ext cx="7229475" cy="231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CF3CE-101F-46D0-BCB0-DEEFB364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r="33672"/>
          <a:stretch/>
        </p:blipFill>
        <p:spPr>
          <a:xfrm>
            <a:off x="8629362" y="3258288"/>
            <a:ext cx="3426189" cy="353492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F3CE-4952-45CD-B740-A16B46938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2188"/>
          <a:stretch/>
        </p:blipFill>
        <p:spPr>
          <a:xfrm>
            <a:off x="8067267" y="169671"/>
            <a:ext cx="3429000" cy="3336148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4333F7-F594-4C9B-BD1D-A40B2776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903094"/>
            <a:ext cx="8067267" cy="2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BBC </a:t>
              </a:r>
              <a:r>
                <a:rPr lang="fr-CH" sz="5050" dirty="0" err="1"/>
                <a:t>Health</a:t>
              </a:r>
              <a:r>
                <a:rPr lang="fr-CH" sz="5050" dirty="0"/>
                <a:t> News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bateau, oiseau, troupeau, table&#10;&#10;Description générée automatiquement">
            <a:extLst>
              <a:ext uri="{FF2B5EF4-FFF2-40B4-BE49-F238E27FC236}">
                <a16:creationId xmlns:a16="http://schemas.microsoft.com/office/drawing/2014/main" id="{294A15C5-E0DF-42E6-A8F8-6ADFB454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9981"/>
            <a:ext cx="7178769" cy="2297206"/>
          </a:xfrm>
          <a:prstGeom prst="rect">
            <a:avLst/>
          </a:prstGeom>
        </p:spPr>
      </p:pic>
      <p:pic>
        <p:nvPicPr>
          <p:cNvPr id="11" name="Image 10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942B7024-6CCB-44C6-84BB-62D88B068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20559" r="35941" b="18525"/>
          <a:stretch/>
        </p:blipFill>
        <p:spPr>
          <a:xfrm>
            <a:off x="7865528" y="3683727"/>
            <a:ext cx="4326472" cy="305810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80F3DC-EFAB-462B-8B91-6B611D77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3878472"/>
            <a:ext cx="7779525" cy="24894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7FFFA6-7EAB-488C-B409-E715A3B69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048"/>
          <a:stretch/>
        </p:blipFill>
        <p:spPr>
          <a:xfrm>
            <a:off x="7754680" y="698169"/>
            <a:ext cx="3391264" cy="3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050645"/>
            <a:chOff x="-36514" y="2486086"/>
            <a:chExt cx="22084620" cy="10101287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2659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  <a:endParaRPr lang="en-US" sz="1200" u="sng" dirty="0">
                <a:latin typeface="PT Sans"/>
              </a:endParaRP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third hub and interesting change of strategy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of the three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5180138"/>
            <a:chOff x="0" y="1693528"/>
            <a:chExt cx="11280419" cy="10360273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Sentiment Analysis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2195216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Procedure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9080619" cy="7165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Collecting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Limitation in tweet numbers; challenge of finding people who tweet enough but not too much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Taking only tweets between February 1st and May 12th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Sometimes taking retweets when interesting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Analyzing and exporting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Sentiment evolution over time for each person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General and polarized wordcloud for each person to check for main words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Topic analysis for each person to make sure that Coronavirus is at least one main topic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Aggregated sentiment evolution and polarized wordcloud for countries comparison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Comparing and making inferences</a:t>
              </a:r>
              <a:r>
                <a:rPr lang="en-US" sz="1200"/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Keeping in mind our limitations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Dynamic evolution; spread of the virus inside the country and actions taken over time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All the graphs are in the appendix</a:t>
              </a:r>
              <a:endParaRPr lang="en-US" sz="1200">
                <a:latin typeface="PT Sans"/>
              </a:endParaRPr>
            </a:p>
            <a:p>
              <a:pPr lvl="1"/>
              <a:endParaRPr lang="en-US" sz="1200">
                <a:latin typeface="PT Sans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1DED712-5887-47C2-A436-CC90BA834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9" r="37721"/>
          <a:stretch/>
        </p:blipFill>
        <p:spPr>
          <a:xfrm>
            <a:off x="9214765" y="2362145"/>
            <a:ext cx="1912672" cy="2697481"/>
          </a:xfrm>
          <a:prstGeom prst="rect">
            <a:avLst/>
          </a:prstGeom>
        </p:spPr>
      </p:pic>
      <p:pic>
        <p:nvPicPr>
          <p:cNvPr id="17" name="Image 16" descr="Une image contenant bateau, groupe, différent, eau&#10;&#10;Description générée automatiquement">
            <a:extLst>
              <a:ext uri="{FF2B5EF4-FFF2-40B4-BE49-F238E27FC236}">
                <a16:creationId xmlns:a16="http://schemas.microsoft.com/office/drawing/2014/main" id="{1113C221-9C53-451F-9D07-27AF2EE4E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63" y="669357"/>
            <a:ext cx="6047517" cy="19352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F531230-676C-432E-9FC4-7C6AF8903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5" y="4727612"/>
            <a:ext cx="6327505" cy="20248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2E197A4-F598-446A-9FDE-E36BEF6722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2" r="37710"/>
          <a:stretch/>
        </p:blipFill>
        <p:spPr>
          <a:xfrm>
            <a:off x="7105652" y="2716564"/>
            <a:ext cx="1574157" cy="19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937</Words>
  <Application>Microsoft Office PowerPoint</Application>
  <PresentationFormat>Grand écran</PresentationFormat>
  <Paragraphs>244</Paragraphs>
  <Slides>26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8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Alexia Chabaud</cp:lastModifiedBy>
  <cp:revision>104</cp:revision>
  <dcterms:created xsi:type="dcterms:W3CDTF">2020-04-30T12:03:56Z</dcterms:created>
  <dcterms:modified xsi:type="dcterms:W3CDTF">2020-05-13T16:33:53Z</dcterms:modified>
</cp:coreProperties>
</file>