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8" r:id="rId1"/>
    <p:sldMasterId id="2147483910" r:id="rId2"/>
  </p:sldMasterIdLst>
  <p:notesMasterIdLst>
    <p:notesMasterId r:id="rId18"/>
  </p:notesMasterIdLst>
  <p:sldIdLst>
    <p:sldId id="263" r:id="rId3"/>
    <p:sldId id="270" r:id="rId4"/>
    <p:sldId id="267" r:id="rId5"/>
    <p:sldId id="269" r:id="rId6"/>
    <p:sldId id="271" r:id="rId7"/>
    <p:sldId id="272" r:id="rId8"/>
    <p:sldId id="274" r:id="rId9"/>
    <p:sldId id="275" r:id="rId10"/>
    <p:sldId id="278" r:id="rId11"/>
    <p:sldId id="276" r:id="rId12"/>
    <p:sldId id="268" r:id="rId13"/>
    <p:sldId id="279" r:id="rId14"/>
    <p:sldId id="281" r:id="rId15"/>
    <p:sldId id="283" r:id="rId16"/>
    <p:sldId id="273" r:id="rId17"/>
  </p:sldIdLst>
  <p:sldSz cx="24384000" cy="13716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C48"/>
    <a:srgbClr val="00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7" autoAdjust="0"/>
    <p:restoredTop sz="94676"/>
  </p:normalViewPr>
  <p:slideViewPr>
    <p:cSldViewPr>
      <p:cViewPr varScale="1">
        <p:scale>
          <a:sx n="55" d="100"/>
          <a:sy n="55" d="100"/>
        </p:scale>
        <p:origin x="354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6T12:03:32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24,'87'0,"3"0,-18 0,16 0,0 0,-29 0,-1 0,33 0,-23 0,2 0,-9 0,1 0,19 0,1 0,-17 0,0 0,14 0,0 0,-15 0,-3 0,2 0,-2 0,-8 0,-1 0,46 0,-9 0,-1 0,-3 0,-17 0,1 0,0-10,1 7,-1-7,0 10,0 0,-13 0,-3 0,-12 0,-1 0,1 0,-3 0,2 0,-12 0,0 0,0 0,-8 0,19 0,-9 0,1 0,7 0,-18 0,18 0,-18 0,8 0,0 0,-7 0,6 0,1 0,-7 0,17 0,-18 0,8 0,0 0,-8 0,18 0,-17 0,17 0,-18 0,18 0,-18 0,19 0,-19 0,18 9,-8-7,1 7,7-9,-8 9,0-7,9 7,-9-9,0 8,9-6,-19 6,18-8,0 0,5 9,6-7,-9 7,-10-9,9 9,-19-6,18 6,-18-9,8 0,-10 0,0 0,-1 8,1-7,0 7,0-8,-1 0,0 0,0 8,0-6,0 6,0-8,1 0,-1 0,1 0,0 0,-1 0,1 0,-1 0,1 0,-2 0,2 0,-2 0,2 0,-1 0,0 0,0 0,0 0,-1 0,1 0,-1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6T12:03:55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1,'56'0,"-4"0,-11 0,-10 0,7 0,-8 0,1 0,7 0,-18 0,8 0,-10 0,0 0,-1 0,1 8,-1-6,0 5,-1-7,0 0,0 0,1 0,1 0,0 0,-1 0,1 0,0 0,0 0,-1 0,1 8,0-6,-1 6,1-8,0 0,0 0,-1 0,1 0,10 0,-8 0,8 0,-10 8,0-6,-1 6,1-8,10 0,-8 0,8 0,-11 0,1 0,10 9,-8-7,18 7,-18-9,8 0,0 0,2 0,0 0,8 0,-17 0,7 0,-1 0,-6 0,7 0,-11 0,1 0,0 0,0 0,-1 0,0 0,0 0,0 0,0 0,0 0,0 0,1 0,0 0,0 0,-1 0,1 0,0 0,-1 0,1 0,0 0,0 0,-1 0,1 0,0 0,0 0,-1 0,1 0,0 0,-1 0,1 0,0 0,-1 0,1 0,0 0,0 0,-1 0,1 0,0 0,-1 0,1 0,0 0,0 0,-1 0,1 0,0 0,-1 0,1 0,0 0,10 0,-8 0,8 0,-11 0,11 0,-7 0,7 0,-11 0,1 0,0 0,-1 0,1 0,0 0,0 0,-1 0,1 0,0 0,-1 0,1 0,0 0,-1 0,1 0,0 0,-1 0,0 0,0 0,-1 0,2 0,-1 0,0 0,0 0,1 0,0 0,-1 0,11 0,-8 0,8 0,-10 0,0 0,0 0,-1 0,1 0,0 0,-1 0,1 0,0 0,0 0,-1 0,1 0,0 0,-1 0,1 0,-1 0,0 0,0 0,0 0,0 0,0 0,1 0,0 0,-1 0,1 0,0 0,0 0,-1 0,1 0,0 0,-1 0,1 0,0 0,0 0,-1 0,1 0,0 0,-1 0,1 0,0 0,0 0,-1 0,1 0,0 0,-1 0,1 0,0 0,-1 0,1 0,-1 0,1 0,0 0,-1 0,1 0,-1 0,0 7,0-5,0 6,-1-8,0 0,0 0,0 0,1 0,0 0,1 0,0 0,-1 0,0 0,0 0,-1 0,1 0,-2 0,2 0,1 0,-1 0,0 0,0 0,1 0,-1 0,-1 0,2 0,-2 0,1 0,-1 0,1 0,-1 0,-1 0,2 0,-1 0,2 0,0 0,-1 0,1 0,-1 0,-1 0,-1 0,12 0,-8 0,9 0,-10 0,-1 0,-1 0,0 0,0 0,1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840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SHRM = Society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Resource</a:t>
            </a:r>
            <a:r>
              <a:rPr lang="de-DE" dirty="0"/>
              <a:t> Management </a:t>
            </a:r>
          </a:p>
        </p:txBody>
      </p:sp>
    </p:spTree>
    <p:extLst>
      <p:ext uri="{BB962C8B-B14F-4D97-AF65-F5344CB8AC3E}">
        <p14:creationId xmlns:p14="http://schemas.microsoft.com/office/powerpoint/2010/main" val="130242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Drawback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sz="4800" b="0" i="0" u="none" strike="noStrike" kern="1200" dirty="0" err="1">
                <a:solidFill>
                  <a:srgbClr val="000000"/>
                </a:solidFill>
                <a:effectLst/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Column</a:t>
            </a:r>
            <a:r>
              <a:rPr lang="de-DE" sz="4800" b="0" i="0" u="none" strike="noStrike" kern="1200" dirty="0">
                <a:solidFill>
                  <a:srgbClr val="000000"/>
                </a:solidFill>
                <a:effectLst/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r>
              <a:rPr lang="de-DE" sz="4800" b="0" i="0" u="none" strike="noStrike" kern="1200" dirty="0" err="1">
                <a:solidFill>
                  <a:srgbClr val="000000"/>
                </a:solidFill>
                <a:effectLst/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descriptions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34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737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04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1893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07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4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8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9521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r>
              <a:rPr lang="de-DE" altLang="de-DE" sz="1800" dirty="0">
                <a:solidFill>
                  <a:srgbClr val="00618F"/>
                </a:solidFill>
                <a:latin typeface="+mj-lt"/>
              </a:rPr>
              <a:t>16.06.2020</a:t>
            </a: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906" r:id="rId3"/>
    <p:sldLayoutId id="214748390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15. Juni 2020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19999"/>
            <a:ext cx="1836000" cy="214852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5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5" r:id="rId3"/>
    <p:sldLayoutId id="214748391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.png"/><Relationship Id="rId7" Type="http://schemas.openxmlformats.org/officeDocument/2006/relationships/customXml" Target="../ink/ink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an-implementation-and-explanation-of-the-random-forest-in-python-77bf308a9b76" TargetMode="External"/><Relationship Id="rId3" Type="http://schemas.openxmlformats.org/officeDocument/2006/relationships/hyperlink" Target="https://aix360.readthedocs.io/en/latest/lbbe.html#lime-explainers" TargetMode="External"/><Relationship Id="rId7" Type="http://schemas.openxmlformats.org/officeDocument/2006/relationships/hyperlink" Target="https://rpubs.com/rhuebner/HRCodebook-13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huebner/human-resources-data-set" TargetMode="External"/><Relationship Id="rId5" Type="http://schemas.openxmlformats.org/officeDocument/2006/relationships/hyperlink" Target="https://github.com/interpretml/interpret" TargetMode="External"/><Relationship Id="rId4" Type="http://schemas.openxmlformats.org/officeDocument/2006/relationships/hyperlink" Target="https://github.com/IBM/AIX360" TargetMode="External"/><Relationship Id="rId9" Type="http://schemas.openxmlformats.org/officeDocument/2006/relationships/hyperlink" Target="https://de.wikipedia.org/wiki/Kaggle#/media/Datei:Kaggle_logo.p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www.shrm.org/hr-today/news/all-things-work/pages/to-have-and-to-hold.aspx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kaggle.com/rhuebner/human-resources-data-set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www.kaggle.com/rhuebner/human-resources-data-se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hyperlink" Target="https://towardsdatascience.com/an-implementation-and-explanation-of-the-random-forest-in-python-77bf308a9b7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DBMS Praktikum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 Tools </a:t>
            </a:r>
            <a:r>
              <a:rPr lang="de-DE" dirty="0" err="1"/>
              <a:t>for</a:t>
            </a:r>
            <a:r>
              <a:rPr lang="de-DE" dirty="0"/>
              <a:t> a Human </a:t>
            </a:r>
            <a:r>
              <a:rPr lang="de-DE" dirty="0" err="1"/>
              <a:t>Resource</a:t>
            </a:r>
            <a:r>
              <a:rPr lang="de-DE" dirty="0"/>
              <a:t> Dataset </a:t>
            </a:r>
          </a:p>
          <a:p>
            <a:r>
              <a:rPr lang="de-DE" dirty="0"/>
              <a:t>Summer Term 2020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Florian Schauer, Franca Speth </a:t>
            </a:r>
          </a:p>
        </p:txBody>
      </p:sp>
    </p:spTree>
    <p:extLst>
      <p:ext uri="{BB962C8B-B14F-4D97-AF65-F5344CB8AC3E}">
        <p14:creationId xmlns:p14="http://schemas.microsoft.com/office/powerpoint/2010/main" val="406321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B031D0B-6278-FA4D-9E69-6784583A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072" y="7972479"/>
            <a:ext cx="11018319" cy="527140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7C3CF9-2CA1-EB4C-8180-B182A660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CAFE90-27FF-974C-B2E7-42C7CE1C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When</a:t>
            </a:r>
            <a:r>
              <a:rPr lang="de-DE" sz="4800" dirty="0"/>
              <a:t> </a:t>
            </a:r>
            <a:r>
              <a:rPr lang="de-DE" sz="4800" dirty="0" err="1"/>
              <a:t>does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Model </a:t>
            </a:r>
            <a:r>
              <a:rPr lang="de-DE" sz="4800" dirty="0" err="1"/>
              <a:t>make</a:t>
            </a:r>
            <a:r>
              <a:rPr lang="de-DE" sz="4800" dirty="0"/>
              <a:t> </a:t>
            </a:r>
            <a:r>
              <a:rPr lang="de-DE" sz="4800" b="1" dirty="0" err="1"/>
              <a:t>mistakes</a:t>
            </a:r>
            <a:r>
              <a:rPr lang="de-DE" sz="4800" dirty="0"/>
              <a:t>?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680954-10AA-CD49-B611-FAE34492B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1D6459-7E18-E647-A80E-513AFB050066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2654E2F-47AF-8D49-9FDE-F8A3528227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0" b="42159"/>
          <a:stretch/>
        </p:blipFill>
        <p:spPr>
          <a:xfrm>
            <a:off x="19068632" y="371091"/>
            <a:ext cx="1152128" cy="106357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8AAEF65-B143-0040-850E-2A4B8F87540E}"/>
              </a:ext>
            </a:extLst>
          </p:cNvPr>
          <p:cNvSpPr txBox="1"/>
          <p:nvPr/>
        </p:nvSpPr>
        <p:spPr>
          <a:xfrm>
            <a:off x="1957894" y="3072348"/>
            <a:ext cx="9442017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variable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HispanicLationo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seems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have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influence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on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predicting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that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someone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will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stay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active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,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when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in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reality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that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person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terminated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. </a:t>
            </a:r>
          </a:p>
          <a:p>
            <a:endParaRPr lang="de-DE" sz="4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Since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that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specific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variable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is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based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on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race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model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could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biased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.</a:t>
            </a:r>
          </a:p>
          <a:p>
            <a:endParaRPr lang="de-DE" sz="4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Result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excluding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that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variable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from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model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Precision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from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0.89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1.00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class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1 (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terminated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)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change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other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class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leaving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variable out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had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impact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on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overall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accuracy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therefore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variable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can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excluded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from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model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without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 negative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influence</a:t>
            </a:r>
            <a:endParaRPr lang="de-DE" sz="3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AE418E-FD6C-5844-A0FA-9FE7D9A8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072" y="2645676"/>
            <a:ext cx="11018319" cy="50132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1A6712B6-5200-CF42-943A-DB5E4E3BED81}"/>
                  </a:ext>
                </a:extLst>
              </p14:cNvPr>
              <p14:cNvContentPartPr/>
              <p14:nvPr/>
            </p14:nvContentPartPr>
            <p14:xfrm>
              <a:off x="13623120" y="6203634"/>
              <a:ext cx="1793520" cy="486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1A6712B6-5200-CF42-943A-DB5E4E3BE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69120" y="6095994"/>
                <a:ext cx="1901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9CABCB55-88A3-2842-B493-8EDB20855FB2}"/>
                  </a:ext>
                </a:extLst>
              </p14:cNvPr>
              <p14:cNvContentPartPr/>
              <p14:nvPr/>
            </p14:nvContentPartPr>
            <p14:xfrm>
              <a:off x="13662000" y="10641636"/>
              <a:ext cx="1754640" cy="327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9CABCB55-88A3-2842-B493-8EDB20855F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08000" y="10533636"/>
                <a:ext cx="186228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2799B3FC-2386-CA4F-8472-769C9B0CFE54}"/>
              </a:ext>
            </a:extLst>
          </p:cNvPr>
          <p:cNvSpPr txBox="1"/>
          <p:nvPr/>
        </p:nvSpPr>
        <p:spPr>
          <a:xfrm>
            <a:off x="16656496" y="2645676"/>
            <a:ext cx="683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6: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tabular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Lime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Explainer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object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[1]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952334-201E-D445-9F41-BBECDDB25E1B}"/>
              </a:ext>
            </a:extLst>
          </p:cNvPr>
          <p:cNvSpPr txBox="1"/>
          <p:nvPr/>
        </p:nvSpPr>
        <p:spPr>
          <a:xfrm>
            <a:off x="16659080" y="8206241"/>
            <a:ext cx="697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7: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tabular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Lime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Explainer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object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[10]</a:t>
            </a:r>
          </a:p>
        </p:txBody>
      </p:sp>
    </p:spTree>
    <p:extLst>
      <p:ext uri="{BB962C8B-B14F-4D97-AF65-F5344CB8AC3E}">
        <p14:creationId xmlns:p14="http://schemas.microsoft.com/office/powerpoint/2010/main" val="26331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F0933B-D6C4-9D45-98E0-4729B34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9E94A-AFED-AD4E-A02B-A9D13A21E07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135795" y="4841776"/>
            <a:ext cx="10073428" cy="904333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no</a:t>
            </a:r>
            <a:r>
              <a:rPr lang="de-DE" sz="4000" dirty="0"/>
              <a:t> </a:t>
            </a:r>
            <a:r>
              <a:rPr lang="de-DE" sz="4000" dirty="0" err="1"/>
              <a:t>support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float</a:t>
            </a:r>
            <a:r>
              <a:rPr lang="de-DE" sz="4000" dirty="0"/>
              <a:t>, </a:t>
            </a:r>
            <a:r>
              <a:rPr lang="de-DE" sz="4000" dirty="0" err="1"/>
              <a:t>therefore</a:t>
            </a:r>
            <a:r>
              <a:rPr lang="de-DE" sz="4000" dirty="0"/>
              <a:t> </a:t>
            </a:r>
            <a:r>
              <a:rPr lang="de-DE" sz="4000" dirty="0" err="1"/>
              <a:t>possible</a:t>
            </a:r>
            <a:r>
              <a:rPr lang="de-DE" sz="4000" dirty="0"/>
              <a:t> </a:t>
            </a:r>
            <a:r>
              <a:rPr lang="de-DE" sz="4000" dirty="0" err="1"/>
              <a:t>loss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information</a:t>
            </a:r>
            <a:r>
              <a:rPr lang="de-DE" sz="4000" dirty="0"/>
              <a:t> </a:t>
            </a:r>
            <a:r>
              <a:rPr lang="de-DE" sz="4000" dirty="0" err="1"/>
              <a:t>because</a:t>
            </a:r>
            <a:r>
              <a:rPr lang="de-DE" sz="4000" dirty="0"/>
              <a:t> </a:t>
            </a:r>
            <a:r>
              <a:rPr lang="de-DE" sz="4000" dirty="0" err="1"/>
              <a:t>we</a:t>
            </a:r>
            <a:r>
              <a:rPr lang="de-DE" sz="4000" dirty="0"/>
              <a:t> </a:t>
            </a:r>
            <a:r>
              <a:rPr lang="de-DE" sz="4000" dirty="0" err="1"/>
              <a:t>need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round</a:t>
            </a:r>
            <a:r>
              <a:rPr lang="de-DE" sz="4000" dirty="0"/>
              <a:t> variables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usage</a:t>
            </a:r>
            <a:r>
              <a:rPr lang="de-DE" sz="4000" dirty="0"/>
              <a:t> not </a:t>
            </a:r>
            <a:r>
              <a:rPr lang="de-DE" sz="4000" dirty="0" err="1"/>
              <a:t>straight</a:t>
            </a:r>
            <a:r>
              <a:rPr lang="de-DE" sz="4000" dirty="0"/>
              <a:t> </a:t>
            </a:r>
            <a:r>
              <a:rPr lang="de-DE" sz="4000" dirty="0" err="1"/>
              <a:t>forward</a:t>
            </a:r>
            <a:r>
              <a:rPr lang="de-DE" sz="4000" dirty="0"/>
              <a:t>, </a:t>
            </a:r>
            <a:r>
              <a:rPr lang="de-DE" sz="4000" dirty="0" err="1"/>
              <a:t>notebook</a:t>
            </a:r>
            <a:r>
              <a:rPr lang="de-DE" sz="4000" dirty="0"/>
              <a:t> </a:t>
            </a:r>
            <a:r>
              <a:rPr lang="de-DE" sz="4000" dirty="0" err="1"/>
              <a:t>examples</a:t>
            </a:r>
            <a:r>
              <a:rPr lang="de-DE" sz="4000" dirty="0"/>
              <a:t> </a:t>
            </a:r>
            <a:r>
              <a:rPr lang="de-DE" sz="4000" dirty="0" err="1"/>
              <a:t>don‘t</a:t>
            </a:r>
            <a:r>
              <a:rPr lang="de-DE" sz="4000" dirty="0"/>
              <a:t> </a:t>
            </a:r>
            <a:r>
              <a:rPr lang="de-DE" sz="4000" dirty="0" err="1"/>
              <a:t>give</a:t>
            </a:r>
            <a:r>
              <a:rPr lang="de-DE" sz="4000" dirty="0"/>
              <a:t> </a:t>
            </a:r>
            <a:r>
              <a:rPr lang="de-DE" sz="4000" dirty="0" err="1"/>
              <a:t>explanations</a:t>
            </a:r>
            <a:r>
              <a:rPr lang="de-DE" sz="4000" dirty="0"/>
              <a:t> on </a:t>
            </a:r>
            <a:r>
              <a:rPr lang="de-DE" sz="4000" dirty="0" err="1"/>
              <a:t>how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interpret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results</a:t>
            </a:r>
            <a:r>
              <a:rPr lang="de-DE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we</a:t>
            </a:r>
            <a:r>
              <a:rPr lang="de-DE" sz="4000" dirty="0"/>
              <a:t> </a:t>
            </a:r>
            <a:r>
              <a:rPr lang="de-DE" sz="4000" dirty="0" err="1"/>
              <a:t>could</a:t>
            </a:r>
            <a:r>
              <a:rPr lang="de-DE" sz="4000" dirty="0"/>
              <a:t> not </a:t>
            </a:r>
            <a:r>
              <a:rPr lang="de-DE" sz="4000" dirty="0" err="1"/>
              <a:t>include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definition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target</a:t>
            </a:r>
            <a:r>
              <a:rPr lang="de-DE" sz="4000" dirty="0"/>
              <a:t> variables </a:t>
            </a:r>
            <a:r>
              <a:rPr lang="de-DE" sz="4000" dirty="0" err="1"/>
              <a:t>values</a:t>
            </a:r>
            <a:r>
              <a:rPr lang="de-DE" sz="4000" dirty="0"/>
              <a:t> </a:t>
            </a:r>
            <a:r>
              <a:rPr lang="de-DE" sz="4000" dirty="0" err="1"/>
              <a:t>instead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diagrams</a:t>
            </a:r>
            <a:r>
              <a:rPr lang="de-DE" sz="4000" dirty="0"/>
              <a:t> </a:t>
            </a:r>
            <a:r>
              <a:rPr lang="de-DE" sz="4000" dirty="0" err="1"/>
              <a:t>included</a:t>
            </a:r>
            <a:r>
              <a:rPr lang="de-DE" sz="4000" dirty="0"/>
              <a:t> </a:t>
            </a:r>
            <a:r>
              <a:rPr lang="de-DE" sz="4000" dirty="0" err="1"/>
              <a:t>only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integer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class</a:t>
            </a:r>
            <a:r>
              <a:rPr lang="de-DE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including</a:t>
            </a:r>
            <a:r>
              <a:rPr lang="de-DE" sz="4000" dirty="0"/>
              <a:t> a </a:t>
            </a:r>
            <a:r>
              <a:rPr lang="de-DE" sz="4000" dirty="0" err="1"/>
              <a:t>translation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categorical</a:t>
            </a:r>
            <a:r>
              <a:rPr lang="de-DE" sz="4000" dirty="0"/>
              <a:t> variables </a:t>
            </a:r>
            <a:r>
              <a:rPr lang="de-DE" sz="4000" dirty="0" err="1"/>
              <a:t>would</a:t>
            </a:r>
            <a:r>
              <a:rPr lang="de-DE" sz="4000" dirty="0"/>
              <a:t> </a:t>
            </a:r>
            <a:r>
              <a:rPr lang="de-DE" sz="4000" dirty="0" err="1"/>
              <a:t>make</a:t>
            </a:r>
            <a:r>
              <a:rPr lang="de-DE" sz="4000" dirty="0"/>
              <a:t> </a:t>
            </a:r>
            <a:r>
              <a:rPr lang="de-DE" sz="4000" dirty="0" err="1"/>
              <a:t>interpretation</a:t>
            </a:r>
            <a:r>
              <a:rPr lang="de-DE" sz="4000" dirty="0"/>
              <a:t> </a:t>
            </a:r>
            <a:r>
              <a:rPr lang="de-DE" sz="4000" dirty="0" err="1"/>
              <a:t>easier</a:t>
            </a:r>
            <a:r>
              <a:rPr lang="de-DE" sz="4000" dirty="0"/>
              <a:t> (</a:t>
            </a:r>
            <a:r>
              <a:rPr lang="de-DE" sz="4000" dirty="0" err="1"/>
              <a:t>DepID</a:t>
            </a:r>
            <a:r>
              <a:rPr lang="de-DE" sz="4000" dirty="0"/>
              <a:t> 5 = </a:t>
            </a:r>
            <a:r>
              <a:rPr lang="de-DE" sz="4000" dirty="0" err="1"/>
              <a:t>production</a:t>
            </a:r>
            <a:r>
              <a:rPr lang="de-DE" sz="4000" dirty="0"/>
              <a:t>)</a:t>
            </a:r>
          </a:p>
          <a:p>
            <a:endParaRPr lang="de-DE" sz="40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902A96B-CE50-9A47-A5FE-AE154B86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Interpret ML </a:t>
            </a:r>
            <a:r>
              <a:rPr lang="de-DE" sz="4800" dirty="0" err="1"/>
              <a:t>benefits</a:t>
            </a:r>
            <a:r>
              <a:rPr lang="de-DE" sz="4800" dirty="0"/>
              <a:t> </a:t>
            </a:r>
            <a:r>
              <a:rPr lang="de-DE" sz="4800" dirty="0" err="1"/>
              <a:t>and</a:t>
            </a:r>
            <a:r>
              <a:rPr lang="de-DE" sz="4800" dirty="0"/>
              <a:t> </a:t>
            </a:r>
            <a:r>
              <a:rPr lang="de-DE" sz="4800" dirty="0" err="1"/>
              <a:t>improvements</a:t>
            </a:r>
            <a:r>
              <a:rPr lang="de-DE" sz="48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63CA4C-7513-4F42-B557-FD2DEFDD7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F0C47F-3C30-3244-BED1-B9812C6DAC76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231B11-A04F-9E42-969F-E3DFC931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0" b="42159"/>
          <a:stretch/>
        </p:blipFill>
        <p:spPr>
          <a:xfrm>
            <a:off x="19068632" y="371091"/>
            <a:ext cx="1152128" cy="106357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5CB466-2DBA-9942-AE36-557E24BF0C85}"/>
              </a:ext>
            </a:extLst>
          </p:cNvPr>
          <p:cNvSpPr txBox="1">
            <a:spLocks/>
          </p:cNvSpPr>
          <p:nvPr/>
        </p:nvSpPr>
        <p:spPr>
          <a:xfrm>
            <a:off x="1258321" y="4841776"/>
            <a:ext cx="10073428" cy="72595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gives</a:t>
            </a:r>
            <a:r>
              <a:rPr lang="de-DE" sz="4000" dirty="0"/>
              <a:t> a </a:t>
            </a:r>
            <a:r>
              <a:rPr lang="de-DE" sz="4000" dirty="0" err="1"/>
              <a:t>good</a:t>
            </a:r>
            <a:r>
              <a:rPr lang="de-DE" sz="4000" dirty="0"/>
              <a:t> </a:t>
            </a:r>
            <a:r>
              <a:rPr lang="de-DE" sz="4000" dirty="0" err="1"/>
              <a:t>overview</a:t>
            </a:r>
            <a:r>
              <a:rPr lang="de-DE" sz="4000" dirty="0"/>
              <a:t> </a:t>
            </a:r>
            <a:r>
              <a:rPr lang="de-DE" sz="4000" dirty="0" err="1"/>
              <a:t>over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specific</a:t>
            </a:r>
            <a:r>
              <a:rPr lang="de-DE" sz="4000" dirty="0"/>
              <a:t> </a:t>
            </a:r>
            <a:r>
              <a:rPr lang="de-DE" sz="4000" dirty="0" err="1"/>
              <a:t>decisions</a:t>
            </a:r>
            <a:r>
              <a:rPr lang="de-DE" sz="4000" dirty="0"/>
              <a:t> a </a:t>
            </a:r>
            <a:r>
              <a:rPr lang="de-DE" sz="4000" dirty="0" err="1"/>
              <a:t>model</a:t>
            </a:r>
            <a:r>
              <a:rPr lang="de-DE" sz="4000" dirty="0"/>
              <a:t> </a:t>
            </a:r>
            <a:r>
              <a:rPr lang="de-DE" sz="4000" dirty="0" err="1"/>
              <a:t>makes</a:t>
            </a:r>
            <a:r>
              <a:rPr lang="de-DE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possibility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detect</a:t>
            </a:r>
            <a:r>
              <a:rPr lang="de-DE" sz="4000" dirty="0"/>
              <a:t> </a:t>
            </a:r>
            <a:r>
              <a:rPr lang="de-DE" sz="4000" dirty="0" err="1"/>
              <a:t>mistakes</a:t>
            </a:r>
            <a:r>
              <a:rPr lang="de-DE" sz="4000" dirty="0"/>
              <a:t> </a:t>
            </a:r>
            <a:r>
              <a:rPr lang="de-DE" sz="4000" dirty="0" err="1"/>
              <a:t>or</a:t>
            </a:r>
            <a:r>
              <a:rPr lang="de-DE" sz="4000" dirty="0"/>
              <a:t> </a:t>
            </a:r>
            <a:r>
              <a:rPr lang="de-DE" sz="4000" dirty="0" err="1"/>
              <a:t>bias</a:t>
            </a:r>
            <a:r>
              <a:rPr lang="de-DE" sz="4000" dirty="0"/>
              <a:t> in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model</a:t>
            </a:r>
            <a:r>
              <a:rPr lang="de-DE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nice</a:t>
            </a:r>
            <a:r>
              <a:rPr lang="de-DE" sz="4000" dirty="0"/>
              <a:t> </a:t>
            </a:r>
            <a:r>
              <a:rPr lang="de-DE" sz="4000" dirty="0" err="1"/>
              <a:t>visualisation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results</a:t>
            </a:r>
            <a:r>
              <a:rPr lang="de-DE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good</a:t>
            </a:r>
            <a:r>
              <a:rPr lang="de-DE" sz="4000" dirty="0"/>
              <a:t> </a:t>
            </a:r>
            <a:r>
              <a:rPr lang="de-DE" sz="4000" dirty="0" err="1"/>
              <a:t>interpretability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categorical</a:t>
            </a:r>
            <a:r>
              <a:rPr lang="de-DE" sz="4000" dirty="0"/>
              <a:t>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easy </a:t>
            </a:r>
            <a:r>
              <a:rPr lang="de-DE" sz="4000" dirty="0" err="1"/>
              <a:t>usage</a:t>
            </a:r>
            <a:r>
              <a:rPr lang="de-DE" sz="4000" dirty="0"/>
              <a:t> also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general</a:t>
            </a:r>
            <a:r>
              <a:rPr lang="de-DE" sz="4000" dirty="0"/>
              <a:t> </a:t>
            </a:r>
            <a:r>
              <a:rPr lang="de-DE" sz="4000" dirty="0" err="1"/>
              <a:t>overview</a:t>
            </a:r>
            <a:r>
              <a:rPr lang="de-DE" sz="4000" dirty="0"/>
              <a:t> </a:t>
            </a:r>
            <a:r>
              <a:rPr lang="de-DE" sz="4000" dirty="0" err="1"/>
              <a:t>because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/>
              <a:t>can</a:t>
            </a:r>
            <a:r>
              <a:rPr lang="de-DE" sz="4000" dirty="0"/>
              <a:t> </a:t>
            </a:r>
            <a:r>
              <a:rPr lang="de-DE" sz="4000" dirty="0" err="1"/>
              <a:t>use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dropdown</a:t>
            </a:r>
            <a:r>
              <a:rPr lang="de-DE" sz="4000" dirty="0"/>
              <a:t> </a:t>
            </a:r>
            <a:r>
              <a:rPr lang="de-DE" sz="4000" dirty="0" err="1"/>
              <a:t>option</a:t>
            </a:r>
            <a:r>
              <a:rPr lang="de-DE" sz="4000" dirty="0"/>
              <a:t>  </a:t>
            </a:r>
          </a:p>
          <a:p>
            <a:endParaRPr lang="de-DE" sz="4000" dirty="0"/>
          </a:p>
        </p:txBody>
      </p:sp>
      <p:pic>
        <p:nvPicPr>
          <p:cNvPr id="10" name="Grafik 9" descr="Ein Bild, das Gebäude, Zeichnung enthält.&#10;&#10;Automatisch generierte Beschreibung">
            <a:extLst>
              <a:ext uri="{FF2B5EF4-FFF2-40B4-BE49-F238E27FC236}">
                <a16:creationId xmlns:a16="http://schemas.microsoft.com/office/drawing/2014/main" id="{4125F659-EE9D-8E44-9EF2-59DCCE324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01" y="2860755"/>
            <a:ext cx="1520812" cy="144364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52FE407-6981-EA4A-A54C-FC00F46F25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016" y="2681536"/>
            <a:ext cx="1616987" cy="18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4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B6F5760-BC9D-A949-BD72-2D03BBD95E89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58D3014-22A3-42C3-A937-33887AEC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8966B89-7DE2-44EE-A626-DFD887806AF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29" y="3473624"/>
            <a:ext cx="16368571" cy="8208912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ACA756D-FCA4-42BD-A4E1-A83FD9A5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Interpretability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LIME on AIX360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41839-0723-46A2-B967-4627A229A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B5ECCF-1A7F-415E-A527-87CF9F705C62}"/>
              </a:ext>
            </a:extLst>
          </p:cNvPr>
          <p:cNvSpPr txBox="1"/>
          <p:nvPr/>
        </p:nvSpPr>
        <p:spPr>
          <a:xfrm>
            <a:off x="1678832" y="2825552"/>
            <a:ext cx="583264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Interpretation of AIX360 visualization for a specific tuple: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571500" indent="-571500">
              <a:buFont typeface="Wingdings" pitchFamily="2" charset="2"/>
              <a:buChar char="à"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person still active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571500" indent="-571500">
              <a:buFont typeface="Wingdings" pitchFamily="2" charset="2"/>
              <a:buChar char="à"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Manager and diversity   have a significant impact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Diagram has odd scaling</a:t>
            </a:r>
          </a:p>
        </p:txBody>
      </p:sp>
      <p:pic>
        <p:nvPicPr>
          <p:cNvPr id="10" name="Grafik 9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F31878C9-6820-4CA3-B363-3AFBCFDD9B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82" y="593304"/>
            <a:ext cx="1596938" cy="6387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38F6684-874A-B444-8860-51D6B7790843}"/>
              </a:ext>
            </a:extLst>
          </p:cNvPr>
          <p:cNvSpPr txBox="1"/>
          <p:nvPr/>
        </p:nvSpPr>
        <p:spPr>
          <a:xfrm>
            <a:off x="7845634" y="2952894"/>
            <a:ext cx="6504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8: AIX360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tabular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Lime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Explainer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object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290331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58D3014-22A3-42C3-A937-33887AEC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ACA756D-FCA4-42BD-A4E1-A83FD9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</p:spPr>
        <p:txBody>
          <a:bodyPr/>
          <a:lstStyle/>
          <a:p>
            <a:r>
              <a:rPr lang="de-DE" dirty="0" err="1"/>
              <a:t>Interpretability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LIME on AIX360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41839-0723-46A2-B967-4627A229A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</p:spPr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B5ECCF-1A7F-415E-A527-87CF9F705C62}"/>
              </a:ext>
            </a:extLst>
          </p:cNvPr>
          <p:cNvSpPr txBox="1"/>
          <p:nvPr/>
        </p:nvSpPr>
        <p:spPr>
          <a:xfrm>
            <a:off x="1750840" y="2850232"/>
            <a:ext cx="583264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LIME includes a visualization using pyplot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More intuitive chart and better scaling than AIX360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Yet, not as good as the possibilities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offers</a:t>
            </a:r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E614D80-0AD0-49A1-9255-DB41E1F4857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53" y="3620727"/>
            <a:ext cx="16053396" cy="7200800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19D4E60-D892-E648-AF00-8001EADAD831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4" name="Grafik 13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25BD77D7-DAAC-E44D-8D14-483E71DCE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82" y="593304"/>
            <a:ext cx="1596938" cy="6387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73EAC87-DA61-484D-A920-0187EA310AB8}"/>
              </a:ext>
            </a:extLst>
          </p:cNvPr>
          <p:cNvSpPr/>
          <p:nvPr/>
        </p:nvSpPr>
        <p:spPr>
          <a:xfrm>
            <a:off x="9167664" y="2850232"/>
            <a:ext cx="8759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9: AIX360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tabular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Lime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Explainer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object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pyplot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21771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F0933B-D6C4-9D45-98E0-4729B34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9E94A-AFED-AD4E-A02B-A9D13A21E07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488144" y="4841775"/>
            <a:ext cx="10073428" cy="9043333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Systemschrift Normal"/>
              <a:buChar char="✓"/>
            </a:pPr>
            <a:r>
              <a:rPr lang="en-US" sz="4000" dirty="0">
                <a:solidFill>
                  <a:srgbClr val="00B050"/>
                </a:solidFill>
              </a:rPr>
              <a:t>powerful toolbox, but hard to navigate and understand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✓"/>
            </a:pPr>
            <a:r>
              <a:rPr lang="en-US" sz="4000" dirty="0">
                <a:solidFill>
                  <a:srgbClr val="00B050"/>
                </a:solidFill>
              </a:rPr>
              <a:t>supports images, text and tabular for explanation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✓"/>
            </a:pPr>
            <a:r>
              <a:rPr lang="en-US" sz="4000" dirty="0">
                <a:solidFill>
                  <a:srgbClr val="00B050"/>
                </a:solidFill>
              </a:rPr>
              <a:t>works with ranges of the variables for the local model 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✗"/>
            </a:pPr>
            <a:r>
              <a:rPr lang="en-US" sz="4000" dirty="0">
                <a:solidFill>
                  <a:srgbClr val="C00000"/>
                </a:solidFill>
              </a:rPr>
              <a:t>few examples in official GitHub 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✗"/>
            </a:pPr>
            <a:r>
              <a:rPr lang="en-US" sz="4000" dirty="0">
                <a:solidFill>
                  <a:srgbClr val="C00000"/>
                </a:solidFill>
              </a:rPr>
              <a:t>documentation is spare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✗"/>
            </a:pPr>
            <a:r>
              <a:rPr lang="en-US" sz="4000" dirty="0">
                <a:solidFill>
                  <a:srgbClr val="C00000"/>
                </a:solidFill>
              </a:rPr>
              <a:t>only one way for visualization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902A96B-CE50-9A47-A5FE-AE154B86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Interpret ML vs. AIX360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63CA4C-7513-4F42-B557-FD2DEFDD7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231B11-A04F-9E42-969F-E3DFC931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0" b="42159"/>
          <a:stretch/>
        </p:blipFill>
        <p:spPr>
          <a:xfrm>
            <a:off x="5243096" y="3218264"/>
            <a:ext cx="1584176" cy="1462418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B22E38B-DACD-46F7-9AF9-25658656B5C8}"/>
              </a:ext>
            </a:extLst>
          </p:cNvPr>
          <p:cNvSpPr txBox="1">
            <a:spLocks/>
          </p:cNvSpPr>
          <p:nvPr/>
        </p:nvSpPr>
        <p:spPr>
          <a:xfrm>
            <a:off x="2160344" y="4841776"/>
            <a:ext cx="10073428" cy="90433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Systemschrift Normal"/>
              <a:buChar char="✓"/>
            </a:pPr>
            <a:r>
              <a:rPr lang="en-US" altLang="de-DE" sz="4000" dirty="0">
                <a:solidFill>
                  <a:srgbClr val="00B050"/>
                </a:solidFill>
              </a:rPr>
              <a:t>modern website and large GitHub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✓"/>
            </a:pPr>
            <a:r>
              <a:rPr lang="en-US" altLang="de-DE" sz="4000" dirty="0">
                <a:solidFill>
                  <a:srgbClr val="00B050"/>
                </a:solidFill>
              </a:rPr>
              <a:t>easier coding for equivalent results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✓"/>
            </a:pPr>
            <a:r>
              <a:rPr lang="en-US" altLang="de-DE" sz="4000" dirty="0">
                <a:solidFill>
                  <a:srgbClr val="00B050"/>
                </a:solidFill>
              </a:rPr>
              <a:t>many and nice visualization options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✓"/>
            </a:pPr>
            <a:r>
              <a:rPr lang="en-US" altLang="de-DE" sz="4000" dirty="0">
                <a:solidFill>
                  <a:srgbClr val="00B050"/>
                </a:solidFill>
              </a:rPr>
              <a:t>can also be used to compare different models 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✗"/>
            </a:pPr>
            <a:r>
              <a:rPr lang="en-US" altLang="de-DE" sz="4000" dirty="0">
                <a:solidFill>
                  <a:srgbClr val="C00000"/>
                </a:solidFill>
              </a:rPr>
              <a:t>notebooks examples not well explained</a:t>
            </a:r>
          </a:p>
          <a:p>
            <a:pPr marL="571500" indent="-571500">
              <a:lnSpc>
                <a:spcPct val="150000"/>
              </a:lnSpc>
              <a:buFont typeface="Systemschrift Normal"/>
              <a:buChar char="✗"/>
            </a:pPr>
            <a:r>
              <a:rPr lang="en-US" altLang="de-DE" sz="4000" dirty="0">
                <a:solidFill>
                  <a:srgbClr val="C00000"/>
                </a:solidFill>
              </a:rPr>
              <a:t>float variables need to be rounded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Grafik 14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E1A80183-E300-9B48-82AD-130425C863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961" y="3417685"/>
            <a:ext cx="2658943" cy="106357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912ACA4-8810-D941-8E01-B905EE0368C3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6" name="Grafik 15" descr="Ein Bild, das Schild, Spiel enthält.&#10;&#10;Automatisch generierte Beschreibung">
            <a:extLst>
              <a:ext uri="{FF2B5EF4-FFF2-40B4-BE49-F238E27FC236}">
                <a16:creationId xmlns:a16="http://schemas.microsoft.com/office/drawing/2014/main" id="{7F0159B4-8DCD-214A-BDAD-2ED2195BF8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972" y="364942"/>
            <a:ext cx="1075876" cy="10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1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1266806-BDC1-1D4E-884D-AFC70983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05FE7-82DF-4749-AC75-881BF230AAB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algn="just"/>
            <a:r>
              <a:rPr lang="de-DE" sz="3200" dirty="0"/>
              <a:t>All </a:t>
            </a:r>
            <a:r>
              <a:rPr lang="de-DE" sz="3200" dirty="0" err="1"/>
              <a:t>icons</a:t>
            </a:r>
            <a:r>
              <a:rPr lang="de-DE" sz="3200" dirty="0"/>
              <a:t> </a:t>
            </a:r>
            <a:r>
              <a:rPr lang="de-DE" sz="3200" dirty="0" err="1"/>
              <a:t>used</a:t>
            </a:r>
            <a:r>
              <a:rPr lang="de-DE" sz="3200" dirty="0"/>
              <a:t> in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presentation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</a:t>
            </a:r>
            <a:r>
              <a:rPr lang="de-DE" sz="3200" dirty="0" err="1"/>
              <a:t>assesed</a:t>
            </a:r>
            <a:r>
              <a:rPr lang="de-DE" sz="3200" dirty="0"/>
              <a:t> via </a:t>
            </a:r>
            <a:r>
              <a:rPr lang="de-DE" sz="3200" dirty="0">
                <a:hlinkClick r:id="rId2"/>
              </a:rPr>
              <a:t>https://www.flaticon.com</a:t>
            </a:r>
            <a:r>
              <a:rPr lang="de-DE" sz="3200" dirty="0"/>
              <a:t> </a:t>
            </a:r>
          </a:p>
          <a:p>
            <a:pPr algn="just"/>
            <a:r>
              <a:rPr lang="de-DE" sz="3200" dirty="0"/>
              <a:t>AIX360. (2020). </a:t>
            </a:r>
            <a:r>
              <a:rPr lang="de-DE" sz="3200" dirty="0" err="1"/>
              <a:t>Docs</a:t>
            </a:r>
            <a:r>
              <a:rPr lang="de-DE" sz="3200" dirty="0"/>
              <a:t>. URL: </a:t>
            </a:r>
            <a:r>
              <a:rPr lang="de-DE" sz="3200" dirty="0">
                <a:hlinkClick r:id="rId3"/>
              </a:rPr>
              <a:t>https://aix360.readthedocs.io/en/latest/lbbe.html#lime-explainers</a:t>
            </a:r>
            <a:r>
              <a:rPr lang="de-DE" sz="3200" dirty="0"/>
              <a:t> (last access 10.06.2020)</a:t>
            </a:r>
          </a:p>
          <a:p>
            <a:pPr algn="just"/>
            <a:r>
              <a:rPr lang="de-DE" sz="3200" dirty="0"/>
              <a:t>Allen, D. G. (2008). </a:t>
            </a:r>
            <a:r>
              <a:rPr lang="de-DE" sz="3200" i="1" dirty="0" err="1"/>
              <a:t>Retaining</a:t>
            </a:r>
            <a:r>
              <a:rPr lang="de-DE" sz="3200" i="1" dirty="0"/>
              <a:t> </a:t>
            </a:r>
            <a:r>
              <a:rPr lang="de-DE" sz="3200" i="1" dirty="0" err="1"/>
              <a:t>talent</a:t>
            </a:r>
            <a:r>
              <a:rPr lang="de-DE" sz="3200" i="1" dirty="0"/>
              <a:t>: A </a:t>
            </a:r>
            <a:r>
              <a:rPr lang="de-DE" sz="3200" i="1" dirty="0" err="1"/>
              <a:t>guide</a:t>
            </a:r>
            <a:r>
              <a:rPr lang="de-DE" sz="3200" i="1" dirty="0"/>
              <a:t> </a:t>
            </a:r>
            <a:r>
              <a:rPr lang="de-DE" sz="3200" i="1" dirty="0" err="1"/>
              <a:t>to</a:t>
            </a:r>
            <a:r>
              <a:rPr lang="de-DE" sz="3200" i="1" dirty="0"/>
              <a:t> </a:t>
            </a:r>
            <a:r>
              <a:rPr lang="de-DE" sz="3200" i="1" dirty="0" err="1"/>
              <a:t>analyzing</a:t>
            </a:r>
            <a:r>
              <a:rPr lang="de-DE" sz="3200" i="1" dirty="0"/>
              <a:t> and </a:t>
            </a:r>
            <a:r>
              <a:rPr lang="de-DE" sz="3200" i="1" dirty="0" err="1"/>
              <a:t>managing</a:t>
            </a:r>
            <a:r>
              <a:rPr lang="de-DE" sz="3200" i="1" dirty="0"/>
              <a:t> </a:t>
            </a:r>
            <a:r>
              <a:rPr lang="de-DE" sz="3200" i="1" dirty="0" err="1"/>
              <a:t>employee</a:t>
            </a:r>
            <a:r>
              <a:rPr lang="de-DE" sz="3200" i="1" dirty="0"/>
              <a:t> </a:t>
            </a:r>
            <a:r>
              <a:rPr lang="de-DE" sz="3200" i="1" dirty="0" err="1"/>
              <a:t>turnover</a:t>
            </a:r>
            <a:r>
              <a:rPr lang="de-DE" sz="3200" dirty="0"/>
              <a:t>. </a:t>
            </a:r>
          </a:p>
          <a:p>
            <a:pPr algn="just"/>
            <a:r>
              <a:rPr lang="de-DE" sz="3200" dirty="0" err="1"/>
              <a:t>Github</a:t>
            </a:r>
            <a:r>
              <a:rPr lang="de-DE" sz="3200" dirty="0"/>
              <a:t>. (2020). AIX360. </a:t>
            </a:r>
            <a:r>
              <a:rPr lang="de-DE" sz="3200"/>
              <a:t>URL: </a:t>
            </a:r>
            <a:r>
              <a:rPr lang="de-DE" sz="3200">
                <a:hlinkClick r:id="rId4"/>
              </a:rPr>
              <a:t>https://github.com/IBM/AIX360</a:t>
            </a:r>
            <a:r>
              <a:rPr lang="de-DE" sz="3200"/>
              <a:t> last access on 10.06.2020.</a:t>
            </a:r>
            <a:endParaRPr lang="de-DE" sz="3200" dirty="0"/>
          </a:p>
          <a:p>
            <a:pPr algn="just"/>
            <a:r>
              <a:rPr lang="de-DE" sz="3200" dirty="0" err="1"/>
              <a:t>Github</a:t>
            </a:r>
            <a:r>
              <a:rPr lang="de-DE" sz="3200" dirty="0"/>
              <a:t>. (2020). </a:t>
            </a:r>
            <a:r>
              <a:rPr lang="de-DE" sz="3200" dirty="0" err="1"/>
              <a:t>InterpretML</a:t>
            </a:r>
            <a:r>
              <a:rPr lang="de-DE" sz="3200" dirty="0"/>
              <a:t>. URL: </a:t>
            </a:r>
            <a:r>
              <a:rPr lang="de-DE" sz="3200" dirty="0">
                <a:hlinkClick r:id="rId5"/>
              </a:rPr>
              <a:t>https://github.com/interpretml/interpret</a:t>
            </a:r>
            <a:r>
              <a:rPr lang="de-DE" sz="3200" dirty="0"/>
              <a:t> last </a:t>
            </a:r>
            <a:r>
              <a:rPr lang="de-DE" sz="3200" dirty="0" err="1"/>
              <a:t>access</a:t>
            </a:r>
            <a:r>
              <a:rPr lang="de-DE" sz="3200" dirty="0"/>
              <a:t> on 10.06.2020. </a:t>
            </a:r>
          </a:p>
          <a:p>
            <a:pPr algn="just"/>
            <a:r>
              <a:rPr lang="de-DE" sz="3200" dirty="0" err="1"/>
              <a:t>Kaggle</a:t>
            </a:r>
            <a:r>
              <a:rPr lang="de-DE" sz="3200" dirty="0"/>
              <a:t>. (2020). Human Resources Data Set. URL: </a:t>
            </a:r>
            <a:r>
              <a:rPr lang="de-DE" sz="3200" dirty="0">
                <a:hlinkClick r:id="rId6"/>
              </a:rPr>
              <a:t>https://www.kaggle.com/rhuebner/human-resources-data-set</a:t>
            </a:r>
            <a:r>
              <a:rPr lang="de-DE" sz="3200" dirty="0"/>
              <a:t> last </a:t>
            </a:r>
            <a:r>
              <a:rPr lang="de-DE" sz="3200" dirty="0" err="1"/>
              <a:t>access</a:t>
            </a:r>
            <a:r>
              <a:rPr lang="de-DE" sz="3200" dirty="0"/>
              <a:t> on 10.06.2020. </a:t>
            </a:r>
          </a:p>
          <a:p>
            <a:r>
              <a:rPr lang="de-DE" sz="3200" dirty="0" err="1"/>
              <a:t>RPubs</a:t>
            </a:r>
            <a:r>
              <a:rPr lang="de-DE" sz="3200" dirty="0"/>
              <a:t>. (2020). HR Codebook-13. URL: </a:t>
            </a:r>
            <a:r>
              <a:rPr lang="de-DE" sz="3200" dirty="0">
                <a:hlinkClick r:id="rId7"/>
              </a:rPr>
              <a:t>https://rpubs.com/rhuebner/HRCodebook-13</a:t>
            </a:r>
            <a:r>
              <a:rPr lang="de-DE" sz="3200" dirty="0"/>
              <a:t> last </a:t>
            </a:r>
            <a:r>
              <a:rPr lang="de-DE" sz="3200" dirty="0" err="1"/>
              <a:t>access</a:t>
            </a:r>
            <a:r>
              <a:rPr lang="de-DE" sz="3200" dirty="0"/>
              <a:t> on 10.06.2020.</a:t>
            </a:r>
          </a:p>
          <a:p>
            <a:r>
              <a:rPr lang="de-DE" sz="3200" dirty="0"/>
              <a:t>SHRM </a:t>
            </a:r>
            <a:r>
              <a:rPr lang="de-DE" sz="3200" dirty="0" err="1"/>
              <a:t>Foundations</a:t>
            </a:r>
            <a:r>
              <a:rPr lang="de-DE" sz="3200" dirty="0"/>
              <a:t>. Bliss, W. G. (2011). The </a:t>
            </a:r>
            <a:r>
              <a:rPr lang="de-DE" sz="3200" dirty="0" err="1"/>
              <a:t>Advisor-Cost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Employee</a:t>
            </a:r>
            <a:r>
              <a:rPr lang="de-DE" sz="3200" dirty="0"/>
              <a:t> </a:t>
            </a:r>
            <a:r>
              <a:rPr lang="de-DE" sz="3200" dirty="0" err="1"/>
              <a:t>Turnover</a:t>
            </a:r>
            <a:r>
              <a:rPr lang="de-DE" sz="3200" dirty="0"/>
              <a:t>.</a:t>
            </a:r>
          </a:p>
          <a:p>
            <a:r>
              <a:rPr lang="de-DE" sz="3200" dirty="0" err="1"/>
              <a:t>Towards</a:t>
            </a:r>
            <a:r>
              <a:rPr lang="de-DE" sz="3200" dirty="0"/>
              <a:t> Data Science. (2020). An Implementation </a:t>
            </a:r>
            <a:r>
              <a:rPr lang="de-DE" sz="3200" dirty="0" err="1"/>
              <a:t>and</a:t>
            </a:r>
            <a:r>
              <a:rPr lang="de-DE" sz="3200" dirty="0"/>
              <a:t> Explanation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Random </a:t>
            </a:r>
            <a:r>
              <a:rPr lang="de-DE" sz="3200" dirty="0" err="1"/>
              <a:t>Forest</a:t>
            </a:r>
            <a:r>
              <a:rPr lang="de-DE" sz="3200" dirty="0"/>
              <a:t> in Python. URL:  </a:t>
            </a:r>
            <a:r>
              <a:rPr lang="de-DE" sz="3200" dirty="0">
                <a:hlinkClick r:id="rId8"/>
              </a:rPr>
              <a:t>https://towardsdatascience.com/an-implementation-and-explanation-of-the-random-forest-in-python-77bf308a9b76</a:t>
            </a:r>
            <a:r>
              <a:rPr lang="de-DE" sz="3200" dirty="0"/>
              <a:t> last </a:t>
            </a:r>
            <a:r>
              <a:rPr lang="de-DE" sz="3200" dirty="0" err="1"/>
              <a:t>access</a:t>
            </a:r>
            <a:r>
              <a:rPr lang="de-DE" sz="3200" dirty="0"/>
              <a:t> on 10.06.2020.</a:t>
            </a:r>
          </a:p>
          <a:p>
            <a:r>
              <a:rPr lang="de-DE" sz="3200" dirty="0"/>
              <a:t>Wikipedia. Microsoft Logo. URL: https://</a:t>
            </a:r>
            <a:r>
              <a:rPr lang="de-DE" sz="3200" dirty="0" err="1"/>
              <a:t>de.wikipedia.org</a:t>
            </a:r>
            <a:r>
              <a:rPr lang="de-DE" sz="3200" dirty="0"/>
              <a:t>/</a:t>
            </a:r>
            <a:r>
              <a:rPr lang="de-DE" sz="3200" dirty="0" err="1"/>
              <a:t>wiki</a:t>
            </a:r>
            <a:r>
              <a:rPr lang="de-DE" sz="3200" dirty="0"/>
              <a:t>/</a:t>
            </a:r>
            <a:r>
              <a:rPr lang="de-DE" sz="3200" dirty="0" err="1"/>
              <a:t>Datei:Microsoft_logo.svg</a:t>
            </a:r>
            <a:r>
              <a:rPr lang="de-DE" sz="3200" dirty="0"/>
              <a:t> last </a:t>
            </a:r>
            <a:r>
              <a:rPr lang="de-DE" sz="3200" dirty="0" err="1"/>
              <a:t>access</a:t>
            </a:r>
            <a:r>
              <a:rPr lang="de-DE" sz="3200" dirty="0"/>
              <a:t> on 10.06.2020. </a:t>
            </a:r>
          </a:p>
          <a:p>
            <a:r>
              <a:rPr lang="de-DE" sz="3200" dirty="0"/>
              <a:t>Wikipedia. </a:t>
            </a:r>
            <a:r>
              <a:rPr lang="de-DE" sz="3200" dirty="0" err="1"/>
              <a:t>Kaggle</a:t>
            </a:r>
            <a:r>
              <a:rPr lang="de-DE" sz="3200" dirty="0"/>
              <a:t> Logo. URL: </a:t>
            </a:r>
            <a:r>
              <a:rPr lang="de-DE" sz="3200" dirty="0">
                <a:hlinkClick r:id="rId9"/>
              </a:rPr>
              <a:t>https://de.wikipedia.org/wiki/Kaggle#/media/Datei:Kaggle_logo.png</a:t>
            </a:r>
            <a:r>
              <a:rPr lang="de-DE" sz="3200" dirty="0"/>
              <a:t> last </a:t>
            </a:r>
            <a:r>
              <a:rPr lang="de-DE" sz="3200" dirty="0" err="1"/>
              <a:t>access</a:t>
            </a:r>
            <a:r>
              <a:rPr lang="de-DE" sz="3200" dirty="0"/>
              <a:t> on 10.06.2020. </a:t>
            </a:r>
          </a:p>
          <a:p>
            <a:r>
              <a:rPr lang="de-DE" sz="3200" dirty="0"/>
              <a:t> </a:t>
            </a:r>
          </a:p>
          <a:p>
            <a:endParaRPr lang="de-DE" sz="32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20653C6-99E4-C647-B673-542ED0F7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3BC69-0A4F-B142-8355-8EF654312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3882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E370E39F-5CFD-714D-8A27-C131E097A8C8}"/>
              </a:ext>
            </a:extLst>
          </p:cNvPr>
          <p:cNvSpPr/>
          <p:nvPr/>
        </p:nvSpPr>
        <p:spPr bwMode="auto">
          <a:xfrm>
            <a:off x="20184888" y="3833640"/>
            <a:ext cx="2304256" cy="20972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C29543-14CD-0342-A575-270341B825A1}"/>
              </a:ext>
            </a:extLst>
          </p:cNvPr>
          <p:cNvSpPr/>
          <p:nvPr/>
        </p:nvSpPr>
        <p:spPr bwMode="auto">
          <a:xfrm>
            <a:off x="14505147" y="7620376"/>
            <a:ext cx="2304256" cy="20972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FC8E1F5-345A-0A42-9B59-98F05DC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C02B94-53F9-5248-97CE-5875959F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Agenda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A8D12E-73A9-2849-9CD5-4DE5D623D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293756-CB3B-5E49-95F2-7C710B9B439F}"/>
              </a:ext>
            </a:extLst>
          </p:cNvPr>
          <p:cNvSpPr/>
          <p:nvPr/>
        </p:nvSpPr>
        <p:spPr bwMode="auto">
          <a:xfrm>
            <a:off x="2159834" y="3968688"/>
            <a:ext cx="2304256" cy="20972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DE13FF-47CA-F24B-9D0C-5F66BA01557E}"/>
              </a:ext>
            </a:extLst>
          </p:cNvPr>
          <p:cNvSpPr/>
          <p:nvPr/>
        </p:nvSpPr>
        <p:spPr bwMode="auto">
          <a:xfrm>
            <a:off x="4896138" y="5840896"/>
            <a:ext cx="2304256" cy="20972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1" name="Grafik 10" descr="Datenbank">
            <a:extLst>
              <a:ext uri="{FF2B5EF4-FFF2-40B4-BE49-F238E27FC236}">
                <a16:creationId xmlns:a16="http://schemas.microsoft.com/office/drawing/2014/main" id="{D37DC423-A274-7540-AC72-AC1F4124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451" y="6012785"/>
            <a:ext cx="1685034" cy="1685034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D7B1F98-FFC3-8948-AF8D-2B20F9D6528B}"/>
              </a:ext>
            </a:extLst>
          </p:cNvPr>
          <p:cNvSpPr/>
          <p:nvPr/>
        </p:nvSpPr>
        <p:spPr bwMode="auto">
          <a:xfrm>
            <a:off x="7881382" y="7788927"/>
            <a:ext cx="2304256" cy="20972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C83108-737E-164E-9583-C0AB43A7506D}"/>
              </a:ext>
            </a:extLst>
          </p:cNvPr>
          <p:cNvSpPr/>
          <p:nvPr/>
        </p:nvSpPr>
        <p:spPr bwMode="auto">
          <a:xfrm>
            <a:off x="11006429" y="9615094"/>
            <a:ext cx="2304256" cy="20972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25" name="Grafik 24" descr="&quot;Daumen hoch&quot;-Zeichen">
            <a:extLst>
              <a:ext uri="{FF2B5EF4-FFF2-40B4-BE49-F238E27FC236}">
                <a16:creationId xmlns:a16="http://schemas.microsoft.com/office/drawing/2014/main" id="{63E14E94-60ED-DD46-87EA-26DA7DB46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2011" y="9677730"/>
            <a:ext cx="1742988" cy="1742988"/>
          </a:xfrm>
          <a:prstGeom prst="rect">
            <a:avLst/>
          </a:prstGeom>
        </p:spPr>
      </p:pic>
      <p:sp>
        <p:nvSpPr>
          <p:cNvPr id="32" name="Eingebuchteter Richtungspfeil 31">
            <a:extLst>
              <a:ext uri="{FF2B5EF4-FFF2-40B4-BE49-F238E27FC236}">
                <a16:creationId xmlns:a16="http://schemas.microsoft.com/office/drawing/2014/main" id="{328225B6-63E0-674E-807C-D8870D2E9565}"/>
              </a:ext>
            </a:extLst>
          </p:cNvPr>
          <p:cNvSpPr/>
          <p:nvPr/>
        </p:nvSpPr>
        <p:spPr bwMode="auto">
          <a:xfrm rot="2028998">
            <a:off x="4450261" y="5680482"/>
            <a:ext cx="339895" cy="567029"/>
          </a:xfrm>
          <a:prstGeom prst="chevron">
            <a:avLst>
              <a:gd name="adj" fmla="val 69822"/>
            </a:avLst>
          </a:prstGeom>
          <a:solidFill>
            <a:schemeClr val="tx1">
              <a:lumMod val="40000"/>
              <a:lumOff val="60000"/>
            </a:schemeClr>
          </a:solidFill>
          <a:ln w="508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3" name="Eingebuchteter Richtungspfeil 32">
            <a:extLst>
              <a:ext uri="{FF2B5EF4-FFF2-40B4-BE49-F238E27FC236}">
                <a16:creationId xmlns:a16="http://schemas.microsoft.com/office/drawing/2014/main" id="{D047C8B1-EB41-C94E-BF4F-53A4EFF36E6E}"/>
              </a:ext>
            </a:extLst>
          </p:cNvPr>
          <p:cNvSpPr/>
          <p:nvPr/>
        </p:nvSpPr>
        <p:spPr bwMode="auto">
          <a:xfrm rot="2028998">
            <a:off x="7373457" y="7518299"/>
            <a:ext cx="339895" cy="567029"/>
          </a:xfrm>
          <a:prstGeom prst="chevron">
            <a:avLst>
              <a:gd name="adj" fmla="val 69822"/>
            </a:avLst>
          </a:prstGeom>
          <a:solidFill>
            <a:schemeClr val="tx1">
              <a:lumMod val="40000"/>
              <a:lumOff val="60000"/>
            </a:schemeClr>
          </a:solidFill>
          <a:ln w="508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4" name="Eingebuchteter Richtungspfeil 33">
            <a:extLst>
              <a:ext uri="{FF2B5EF4-FFF2-40B4-BE49-F238E27FC236}">
                <a16:creationId xmlns:a16="http://schemas.microsoft.com/office/drawing/2014/main" id="{63A37852-CE17-4149-A7EE-907CA583AD7A}"/>
              </a:ext>
            </a:extLst>
          </p:cNvPr>
          <p:cNvSpPr/>
          <p:nvPr/>
        </p:nvSpPr>
        <p:spPr bwMode="auto">
          <a:xfrm rot="2028998">
            <a:off x="10529062" y="9315287"/>
            <a:ext cx="339895" cy="567029"/>
          </a:xfrm>
          <a:prstGeom prst="chevron">
            <a:avLst>
              <a:gd name="adj" fmla="val 69822"/>
            </a:avLst>
          </a:prstGeom>
          <a:solidFill>
            <a:schemeClr val="tx1">
              <a:lumMod val="40000"/>
              <a:lumOff val="60000"/>
            </a:schemeClr>
          </a:solidFill>
          <a:ln w="508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5" name="Eingebuchteter Richtungspfeil 34">
            <a:extLst>
              <a:ext uri="{FF2B5EF4-FFF2-40B4-BE49-F238E27FC236}">
                <a16:creationId xmlns:a16="http://schemas.microsoft.com/office/drawing/2014/main" id="{337EE010-3459-7A42-97F7-878A60DF7972}"/>
              </a:ext>
            </a:extLst>
          </p:cNvPr>
          <p:cNvSpPr/>
          <p:nvPr/>
        </p:nvSpPr>
        <p:spPr bwMode="auto">
          <a:xfrm rot="19681466">
            <a:off x="13788666" y="9314925"/>
            <a:ext cx="339895" cy="567029"/>
          </a:xfrm>
          <a:prstGeom prst="chevron">
            <a:avLst>
              <a:gd name="adj" fmla="val 69822"/>
            </a:avLst>
          </a:prstGeom>
          <a:solidFill>
            <a:schemeClr val="tx1">
              <a:lumMod val="40000"/>
              <a:lumOff val="60000"/>
            </a:schemeClr>
          </a:solidFill>
          <a:ln w="508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7" name="Eingebuchteter Richtungspfeil 36">
            <a:extLst>
              <a:ext uri="{FF2B5EF4-FFF2-40B4-BE49-F238E27FC236}">
                <a16:creationId xmlns:a16="http://schemas.microsoft.com/office/drawing/2014/main" id="{3C2D0A71-446F-2B45-9EBD-28AAC6B1EC40}"/>
              </a:ext>
            </a:extLst>
          </p:cNvPr>
          <p:cNvSpPr/>
          <p:nvPr/>
        </p:nvSpPr>
        <p:spPr bwMode="auto">
          <a:xfrm rot="19681466">
            <a:off x="16996872" y="7337029"/>
            <a:ext cx="339895" cy="567029"/>
          </a:xfrm>
          <a:prstGeom prst="chevron">
            <a:avLst>
              <a:gd name="adj" fmla="val 69822"/>
            </a:avLst>
          </a:prstGeom>
          <a:solidFill>
            <a:schemeClr val="tx1">
              <a:lumMod val="40000"/>
              <a:lumOff val="60000"/>
            </a:schemeClr>
          </a:solidFill>
          <a:ln w="508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8" name="Eingebuchteter Richtungspfeil 37">
            <a:extLst>
              <a:ext uri="{FF2B5EF4-FFF2-40B4-BE49-F238E27FC236}">
                <a16:creationId xmlns:a16="http://schemas.microsoft.com/office/drawing/2014/main" id="{33254F4D-CED7-F04F-A31C-DDD88D590E5A}"/>
              </a:ext>
            </a:extLst>
          </p:cNvPr>
          <p:cNvSpPr/>
          <p:nvPr/>
        </p:nvSpPr>
        <p:spPr bwMode="auto">
          <a:xfrm rot="19681466">
            <a:off x="19814548" y="5498049"/>
            <a:ext cx="339895" cy="567029"/>
          </a:xfrm>
          <a:prstGeom prst="chevron">
            <a:avLst>
              <a:gd name="adj" fmla="val 69822"/>
            </a:avLst>
          </a:prstGeom>
          <a:solidFill>
            <a:schemeClr val="tx1">
              <a:lumMod val="40000"/>
              <a:lumOff val="60000"/>
            </a:schemeClr>
          </a:solidFill>
          <a:ln w="508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74CF4DE-E6A1-2C4B-AE46-4AADD1B653A3}"/>
              </a:ext>
            </a:extLst>
          </p:cNvPr>
          <p:cNvSpPr txBox="1"/>
          <p:nvPr/>
        </p:nvSpPr>
        <p:spPr>
          <a:xfrm>
            <a:off x="2038872" y="6374380"/>
            <a:ext cx="2304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1. Problem </a:t>
            </a:r>
          </a:p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Definition 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50C8E35-4F28-8145-BB9B-D402428FDFB9}"/>
              </a:ext>
            </a:extLst>
          </p:cNvPr>
          <p:cNvSpPr txBox="1"/>
          <p:nvPr/>
        </p:nvSpPr>
        <p:spPr>
          <a:xfrm>
            <a:off x="4583914" y="8208827"/>
            <a:ext cx="26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2. Data</a:t>
            </a:r>
          </a:p>
          <a:p>
            <a:pPr algn="ctr"/>
            <a:r>
              <a:rPr lang="de-DE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Preparation</a:t>
            </a:r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E7AC152-DDDD-5743-BA53-7FD89060D2AC}"/>
              </a:ext>
            </a:extLst>
          </p:cNvPr>
          <p:cNvSpPr txBox="1"/>
          <p:nvPr/>
        </p:nvSpPr>
        <p:spPr>
          <a:xfrm>
            <a:off x="7600206" y="10146310"/>
            <a:ext cx="2633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3. Model</a:t>
            </a:r>
          </a:p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Training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823DB62-16DA-E943-8D09-88C2C20E49E6}"/>
              </a:ext>
            </a:extLst>
          </p:cNvPr>
          <p:cNvSpPr txBox="1"/>
          <p:nvPr/>
        </p:nvSpPr>
        <p:spPr>
          <a:xfrm>
            <a:off x="10875384" y="11885949"/>
            <a:ext cx="2633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4. Model</a:t>
            </a:r>
          </a:p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Evaluation 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014E358-1686-BD45-98A8-55413F312775}"/>
              </a:ext>
            </a:extLst>
          </p:cNvPr>
          <p:cNvSpPr txBox="1"/>
          <p:nvPr/>
        </p:nvSpPr>
        <p:spPr>
          <a:xfrm>
            <a:off x="14037444" y="10063062"/>
            <a:ext cx="3545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5. Interpret Model </a:t>
            </a:r>
            <a:r>
              <a:rPr lang="de-DE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with</a:t>
            </a:r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InterpretML</a:t>
            </a:r>
            <a:endParaRPr lang="de-DE" sz="40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837EE5C-6731-4945-B80E-C580F0B32A4D}"/>
              </a:ext>
            </a:extLst>
          </p:cNvPr>
          <p:cNvSpPr txBox="1"/>
          <p:nvPr/>
        </p:nvSpPr>
        <p:spPr>
          <a:xfrm>
            <a:off x="19984495" y="6254641"/>
            <a:ext cx="3239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7. </a:t>
            </a:r>
            <a:r>
              <a:rPr lang="de-DE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Comparison</a:t>
            </a:r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of</a:t>
            </a:r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Tools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BE7F88-3D1A-1246-9348-642BB3ED594E}"/>
              </a:ext>
            </a:extLst>
          </p:cNvPr>
          <p:cNvSpPr/>
          <p:nvPr/>
        </p:nvSpPr>
        <p:spPr bwMode="auto">
          <a:xfrm>
            <a:off x="17405320" y="5691703"/>
            <a:ext cx="2304256" cy="20972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52" name="Grafik 51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E9EF302A-7A00-CC4E-AA5E-51C359DD24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736" y="6408128"/>
            <a:ext cx="1829780" cy="731912"/>
          </a:xfrm>
          <a:prstGeom prst="rect">
            <a:avLst/>
          </a:prstGeom>
        </p:spPr>
      </p:pic>
      <p:pic>
        <p:nvPicPr>
          <p:cNvPr id="56" name="Grafik 5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36B5582-1A53-4340-A1BB-0EA95D564F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0" b="42159"/>
          <a:stretch/>
        </p:blipFill>
        <p:spPr>
          <a:xfrm>
            <a:off x="14976493" y="8002563"/>
            <a:ext cx="1444852" cy="1333803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582B42F-FDBA-CC4B-8B9E-6EDE78E4B1E5}"/>
              </a:ext>
            </a:extLst>
          </p:cNvPr>
          <p:cNvSpPr txBox="1"/>
          <p:nvPr/>
        </p:nvSpPr>
        <p:spPr>
          <a:xfrm>
            <a:off x="17166819" y="8134389"/>
            <a:ext cx="3545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6. Interpret Model </a:t>
            </a:r>
            <a:r>
              <a:rPr lang="de-DE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with</a:t>
            </a:r>
            <a:r>
              <a:rPr lang="de-DE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AIX360</a:t>
            </a:r>
          </a:p>
        </p:txBody>
      </p:sp>
      <p:pic>
        <p:nvPicPr>
          <p:cNvPr id="59" name="Grafik 58" descr="Ein Bild, das Schild, Spiel enthält.&#10;&#10;Automatisch generierte Beschreibung">
            <a:extLst>
              <a:ext uri="{FF2B5EF4-FFF2-40B4-BE49-F238E27FC236}">
                <a16:creationId xmlns:a16="http://schemas.microsoft.com/office/drawing/2014/main" id="{6645721A-B808-8F42-B252-A553E03821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8376" y="4132027"/>
            <a:ext cx="1373014" cy="1373014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0238032B-A121-8640-9F96-E671D7513B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414" y="7866112"/>
            <a:ext cx="1917346" cy="1917346"/>
          </a:xfrm>
          <a:prstGeom prst="rect">
            <a:avLst/>
          </a:prstGeom>
        </p:spPr>
      </p:pic>
      <p:pic>
        <p:nvPicPr>
          <p:cNvPr id="63" name="Grafik 6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FEC8581-91E2-2F49-8039-92F2C6B8C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24" y="4058516"/>
            <a:ext cx="1728508" cy="17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6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73E2BC4-9696-4A48-A620-118D81A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Picture: </a:t>
            </a:r>
            <a:r>
              <a:rPr lang="de-DE" dirty="0">
                <a:hlinkClick r:id="rId3"/>
              </a:rPr>
              <a:t>https://www.shrm.org/hr-today/news/all-things-work/pages/to-have-and-to-hold.aspx</a:t>
            </a:r>
            <a:r>
              <a:rPr lang="de-DE" dirty="0"/>
              <a:t>, Allen, D. G. (2008). </a:t>
            </a:r>
            <a:r>
              <a:rPr lang="de-DE" i="1" dirty="0"/>
              <a:t>Retaining talent: A guide to analyzing and managing employee turnover</a:t>
            </a:r>
            <a:r>
              <a:rPr lang="de-DE" dirty="0"/>
              <a:t>. SHRM </a:t>
            </a:r>
            <a:r>
              <a:rPr lang="de-DE" dirty="0" err="1"/>
              <a:t>Foundations</a:t>
            </a:r>
            <a:r>
              <a:rPr lang="de-DE" dirty="0"/>
              <a:t>. Bliss, W. G. (2011). The Advisor-Cost of Employee Turnover.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3E44C0-3731-6941-8C93-BEF7F8CF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Use</a:t>
            </a:r>
            <a:r>
              <a:rPr lang="de-DE" sz="4800" dirty="0"/>
              <a:t> Case </a:t>
            </a:r>
            <a:r>
              <a:rPr lang="de-DE" sz="4800" dirty="0" err="1"/>
              <a:t>and</a:t>
            </a:r>
            <a:r>
              <a:rPr lang="de-DE" sz="4800" dirty="0"/>
              <a:t> Research </a:t>
            </a:r>
            <a:r>
              <a:rPr lang="de-DE" sz="4800" dirty="0" err="1"/>
              <a:t>Question</a:t>
            </a:r>
            <a:r>
              <a:rPr lang="de-DE" sz="48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7BFD08-5126-D94C-9ED8-B7DE60D13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D708405-D640-1F45-8746-4C60CC273E5C}"/>
              </a:ext>
            </a:extLst>
          </p:cNvPr>
          <p:cNvSpPr txBox="1"/>
          <p:nvPr/>
        </p:nvSpPr>
        <p:spPr>
          <a:xfrm>
            <a:off x="4055096" y="10610197"/>
            <a:ext cx="1800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it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possible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predict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whether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an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employee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going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leave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company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? </a:t>
            </a:r>
          </a:p>
          <a:p>
            <a:endParaRPr lang="de-DE" sz="18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How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does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model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make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prediction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? </a:t>
            </a:r>
          </a:p>
        </p:txBody>
      </p:sp>
      <p:sp>
        <p:nvSpPr>
          <p:cNvPr id="13" name="Ovale Legende 12">
            <a:extLst>
              <a:ext uri="{FF2B5EF4-FFF2-40B4-BE49-F238E27FC236}">
                <a16:creationId xmlns:a16="http://schemas.microsoft.com/office/drawing/2014/main" id="{570CDB7E-2B99-5643-A2F9-1D4685F6CCC8}"/>
              </a:ext>
            </a:extLst>
          </p:cNvPr>
          <p:cNvSpPr/>
          <p:nvPr/>
        </p:nvSpPr>
        <p:spPr bwMode="auto">
          <a:xfrm flipH="1">
            <a:off x="1462805" y="2753545"/>
            <a:ext cx="8208528" cy="3722013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Employee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departures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cost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a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company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time,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money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,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and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other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resources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Grafik 14" descr="Männliches Profil">
            <a:extLst>
              <a:ext uri="{FF2B5EF4-FFF2-40B4-BE49-F238E27FC236}">
                <a16:creationId xmlns:a16="http://schemas.microsoft.com/office/drawing/2014/main" id="{E98426DB-EDA3-EB42-AC2E-482F1C991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9872" y="6425952"/>
            <a:ext cx="1368152" cy="13681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05DE904-B386-3648-934E-BB584A5B6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5762" y="5348087"/>
            <a:ext cx="8388238" cy="4678265"/>
          </a:xfrm>
          <a:prstGeom prst="rect">
            <a:avLst/>
          </a:prstGeom>
        </p:spPr>
      </p:pic>
      <p:sp>
        <p:nvSpPr>
          <p:cNvPr id="11" name="Ovale Legende 10">
            <a:extLst>
              <a:ext uri="{FF2B5EF4-FFF2-40B4-BE49-F238E27FC236}">
                <a16:creationId xmlns:a16="http://schemas.microsoft.com/office/drawing/2014/main" id="{CA80771A-D7BE-2C4A-ADD4-698C240ED778}"/>
              </a:ext>
            </a:extLst>
          </p:cNvPr>
          <p:cNvSpPr/>
          <p:nvPr/>
        </p:nvSpPr>
        <p:spPr bwMode="auto">
          <a:xfrm>
            <a:off x="10535816" y="1911851"/>
            <a:ext cx="6686347" cy="3722013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/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Employee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turnover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can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cost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up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to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150%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of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his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/her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annual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income</a:t>
            </a:r>
            <a:r>
              <a:rPr lang="de-DE" sz="4000" dirty="0">
                <a:solidFill>
                  <a:schemeClr val="bg1"/>
                </a:solidFill>
                <a:latin typeface="FrontPage-Regular" pitchFamily="2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Grafik 6" descr="Benutzer">
            <a:extLst>
              <a:ext uri="{FF2B5EF4-FFF2-40B4-BE49-F238E27FC236}">
                <a16:creationId xmlns:a16="http://schemas.microsoft.com/office/drawing/2014/main" id="{28D05B80-CE2C-3642-9FD8-2D559BC48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6690" y="7074024"/>
            <a:ext cx="1880854" cy="188085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3BA470C-A49E-6F46-AC41-B00642B6EFE5}"/>
              </a:ext>
            </a:extLst>
          </p:cNvPr>
          <p:cNvSpPr txBox="1"/>
          <p:nvPr/>
        </p:nvSpPr>
        <p:spPr>
          <a:xfrm>
            <a:off x="5931321" y="8658200"/>
            <a:ext cx="287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SHRM, 2008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494865-8DB8-8A4E-A9BB-8674FA0B0793}"/>
              </a:ext>
            </a:extLst>
          </p:cNvPr>
          <p:cNvSpPr/>
          <p:nvPr/>
        </p:nvSpPr>
        <p:spPr>
          <a:xfrm>
            <a:off x="9959752" y="7650088"/>
            <a:ext cx="3623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W. G. Bliss, 2011 </a:t>
            </a:r>
          </a:p>
        </p:txBody>
      </p:sp>
      <p:pic>
        <p:nvPicPr>
          <p:cNvPr id="20" name="Grafik 19" descr="Ein Bild, das Uhr, Teller enthält.&#10;&#10;Automatisch generierte Beschreibung">
            <a:extLst>
              <a:ext uri="{FF2B5EF4-FFF2-40B4-BE49-F238E27FC236}">
                <a16:creationId xmlns:a16="http://schemas.microsoft.com/office/drawing/2014/main" id="{22FF4DA1-1566-3548-8D41-1E28641413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56" y="10592459"/>
            <a:ext cx="1741287" cy="174128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567C51F-2FB2-D34A-AFAA-A16F53C3ED19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22" name="Grafik 2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4F00F2-2D0F-E548-90FF-ECAC1C2994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538" y="89248"/>
            <a:ext cx="1436904" cy="14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73FF63-B64E-B945-B8C9-549CB6FC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Source </a:t>
            </a:r>
            <a:r>
              <a:rPr lang="de-DE" dirty="0" err="1"/>
              <a:t>of</a:t>
            </a:r>
            <a:r>
              <a:rPr lang="de-DE" dirty="0"/>
              <a:t> Data:  </a:t>
            </a:r>
            <a:r>
              <a:rPr lang="de-DE" dirty="0">
                <a:hlinkClick r:id="rId3"/>
              </a:rPr>
              <a:t>https://www.kaggle.com/rhuebner/human-resources-data-set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001124E-7DE2-9D48-8C46-291CFC2F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Dataset </a:t>
            </a:r>
            <a:r>
              <a:rPr lang="de-DE" sz="4800" dirty="0" err="1"/>
              <a:t>and</a:t>
            </a:r>
            <a:r>
              <a:rPr lang="de-DE" sz="4800" dirty="0"/>
              <a:t> Source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Data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559630-A0F0-A34D-B797-D358C8CD0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pic>
        <p:nvPicPr>
          <p:cNvPr id="11" name="Inhaltsplatzhalter 10" descr="Ein Bild, das Rad, Schild enthält.&#10;&#10;Automatisch generierte Beschreibung">
            <a:extLst>
              <a:ext uri="{FF2B5EF4-FFF2-40B4-BE49-F238E27FC236}">
                <a16:creationId xmlns:a16="http://schemas.microsoft.com/office/drawing/2014/main" id="{F96571AA-FDD7-ED4E-AAC9-0B348B4521B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817" y="2609528"/>
            <a:ext cx="5328592" cy="2058049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DAE0214-994D-E049-AEE0-36B58359F8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42749" y="4841776"/>
            <a:ext cx="1030188" cy="103018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3C9E4DD-1794-2B44-97CA-40D0065EA6F6}"/>
              </a:ext>
            </a:extLst>
          </p:cNvPr>
          <p:cNvSpPr txBox="1"/>
          <p:nvPr/>
        </p:nvSpPr>
        <p:spPr>
          <a:xfrm>
            <a:off x="17997778" y="5296471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Usability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9.4/10</a:t>
            </a:r>
          </a:p>
        </p:txBody>
      </p:sp>
      <p:pic>
        <p:nvPicPr>
          <p:cNvPr id="17" name="Grafik 16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B419AE95-12D4-454F-965F-CCBA7DECA8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610" y="6633252"/>
            <a:ext cx="1087327" cy="108732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0B74CFF-65A0-F04B-9B2E-D52ABA8AFD72}"/>
              </a:ext>
            </a:extLst>
          </p:cNvPr>
          <p:cNvSpPr txBox="1"/>
          <p:nvPr/>
        </p:nvSpPr>
        <p:spPr>
          <a:xfrm>
            <a:off x="16561709" y="8033252"/>
            <a:ext cx="7295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https://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creativecommons.org</a:t>
            </a: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/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licenses</a:t>
            </a: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/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by-sa</a:t>
            </a: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/4.0/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6FEBFB-05F2-0A41-B82C-5EFB5B86CC9E}"/>
              </a:ext>
            </a:extLst>
          </p:cNvPr>
          <p:cNvSpPr txBox="1"/>
          <p:nvPr/>
        </p:nvSpPr>
        <p:spPr>
          <a:xfrm>
            <a:off x="17997778" y="9966538"/>
            <a:ext cx="5000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Code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examples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available</a:t>
            </a:r>
            <a:endParaRPr lang="de-DE" sz="4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1" name="Grafik 20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EAAE581A-114E-8944-B154-F4DD32522C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61709" y="9402179"/>
            <a:ext cx="1285511" cy="128551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2384ECC-819A-3B4B-841F-F26AC678B180}"/>
              </a:ext>
            </a:extLst>
          </p:cNvPr>
          <p:cNvSpPr txBox="1"/>
          <p:nvPr/>
        </p:nvSpPr>
        <p:spPr>
          <a:xfrm>
            <a:off x="17997778" y="7097782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Open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License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92B03680-378A-0E47-8592-A8DE6A513D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387" y="2526224"/>
            <a:ext cx="11967929" cy="527944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E25EC07-6F3E-8E40-BF4D-BC7868DD3E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8869" y="7896481"/>
            <a:ext cx="11967929" cy="5279444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9434929-828A-C442-91CF-D0647953458F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36" name="Grafik 35" descr="Datenbank">
            <a:extLst>
              <a:ext uri="{FF2B5EF4-FFF2-40B4-BE49-F238E27FC236}">
                <a16:creationId xmlns:a16="http://schemas.microsoft.com/office/drawing/2014/main" id="{B6715972-750E-F847-B6A1-95D21346AD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960752" y="240718"/>
            <a:ext cx="1360698" cy="13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57713C-AF02-A241-A2F5-160C0C9A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Dataset </a:t>
            </a:r>
            <a:r>
              <a:rPr lang="de-DE" sz="4800" dirty="0" err="1"/>
              <a:t>and</a:t>
            </a:r>
            <a:r>
              <a:rPr lang="de-DE" sz="4800" dirty="0"/>
              <a:t> Data </a:t>
            </a:r>
            <a:r>
              <a:rPr lang="de-DE" sz="4800" dirty="0" err="1"/>
              <a:t>Preparation</a:t>
            </a:r>
            <a:r>
              <a:rPr lang="de-DE" sz="48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E326CD-C65D-9B4E-A016-2AD072161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251653-7C7F-FE43-93A9-53205378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87" y="2526224"/>
            <a:ext cx="11967929" cy="52794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531D433-D973-0042-9E33-275C5DEF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69" y="7896481"/>
            <a:ext cx="11967929" cy="5279444"/>
          </a:xfrm>
          <a:prstGeom prst="rect">
            <a:avLst/>
          </a:prstGeom>
        </p:spPr>
      </p:pic>
      <p:sp>
        <p:nvSpPr>
          <p:cNvPr id="8" name="Ring 7">
            <a:extLst>
              <a:ext uri="{FF2B5EF4-FFF2-40B4-BE49-F238E27FC236}">
                <a16:creationId xmlns:a16="http://schemas.microsoft.com/office/drawing/2014/main" id="{CE76C828-84AA-1E45-8CCE-458600A95058}"/>
              </a:ext>
            </a:extLst>
          </p:cNvPr>
          <p:cNvSpPr/>
          <p:nvPr/>
        </p:nvSpPr>
        <p:spPr bwMode="auto">
          <a:xfrm>
            <a:off x="13416136" y="11322496"/>
            <a:ext cx="576064" cy="415608"/>
          </a:xfrm>
          <a:prstGeom prst="donut">
            <a:avLst>
              <a:gd name="adj" fmla="val 0"/>
            </a:avLst>
          </a:prstGeom>
          <a:solidFill>
            <a:schemeClr val="accent5"/>
          </a:solidFill>
          <a:ln w="50800" cap="flat" cmpd="sng" algn="ctr">
            <a:solidFill>
              <a:schemeClr val="accent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184C6D-0661-E54D-9D73-25AB87899902}"/>
              </a:ext>
            </a:extLst>
          </p:cNvPr>
          <p:cNvSpPr txBox="1"/>
          <p:nvPr/>
        </p:nvSpPr>
        <p:spPr>
          <a:xfrm>
            <a:off x="15890841" y="2458759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replace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missing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values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-99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DaysLateLast30 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ManagerID</a:t>
            </a:r>
            <a:endParaRPr lang="de-DE" sz="32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E0A9073-DFB2-AE47-9A08-5BE3FAAC1A02}"/>
              </a:ext>
            </a:extLst>
          </p:cNvPr>
          <p:cNvSpPr txBox="1"/>
          <p:nvPr/>
        </p:nvSpPr>
        <p:spPr>
          <a:xfrm>
            <a:off x="15890841" y="4322714"/>
            <a:ext cx="72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round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float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variables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convert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them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integer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PayRate</a:t>
            </a: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EnagagementSurvey</a:t>
            </a:r>
            <a:endParaRPr lang="de-DE" sz="32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B97F55D1-4FF1-6846-9BEE-5E5FA3726451}"/>
              </a:ext>
            </a:extLst>
          </p:cNvPr>
          <p:cNvSpPr/>
          <p:nvPr/>
        </p:nvSpPr>
        <p:spPr bwMode="auto">
          <a:xfrm>
            <a:off x="11543928" y="2541815"/>
            <a:ext cx="1080120" cy="355745"/>
          </a:xfrm>
          <a:prstGeom prst="frame">
            <a:avLst>
              <a:gd name="adj1" fmla="val 0"/>
            </a:avLst>
          </a:prstGeom>
          <a:solidFill>
            <a:schemeClr val="accent3"/>
          </a:solidFill>
          <a:ln w="50800" cap="flat" cmpd="sng" algn="ctr">
            <a:solidFill>
              <a:schemeClr val="accent3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B58605AD-D416-8049-A85D-56CEFF865E0C}"/>
              </a:ext>
            </a:extLst>
          </p:cNvPr>
          <p:cNvSpPr/>
          <p:nvPr/>
        </p:nvSpPr>
        <p:spPr bwMode="auto">
          <a:xfrm>
            <a:off x="5567264" y="7923696"/>
            <a:ext cx="2232248" cy="446472"/>
          </a:xfrm>
          <a:prstGeom prst="frame">
            <a:avLst>
              <a:gd name="adj1" fmla="val 0"/>
            </a:avLst>
          </a:prstGeom>
          <a:solidFill>
            <a:schemeClr val="accent3"/>
          </a:solidFill>
          <a:ln w="50800" cap="flat" cmpd="sng" algn="ctr">
            <a:solidFill>
              <a:schemeClr val="accent3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9D1A6F3-CB55-8F4D-AB79-2D8DE82E99DF}"/>
              </a:ext>
            </a:extLst>
          </p:cNvPr>
          <p:cNvSpPr txBox="1"/>
          <p:nvPr/>
        </p:nvSpPr>
        <p:spPr>
          <a:xfrm>
            <a:off x="15890841" y="6858000"/>
            <a:ext cx="72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dummy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coding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categorical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variables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Sex 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3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HispanicLatino</a:t>
            </a:r>
            <a:endParaRPr lang="de-DE" sz="32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Rahmen 14">
            <a:extLst>
              <a:ext uri="{FF2B5EF4-FFF2-40B4-BE49-F238E27FC236}">
                <a16:creationId xmlns:a16="http://schemas.microsoft.com/office/drawing/2014/main" id="{C00D2405-5739-D446-9D94-E7DBB9CB7AEE}"/>
              </a:ext>
            </a:extLst>
          </p:cNvPr>
          <p:cNvSpPr/>
          <p:nvPr/>
        </p:nvSpPr>
        <p:spPr bwMode="auto">
          <a:xfrm>
            <a:off x="1978869" y="7896481"/>
            <a:ext cx="2232247" cy="446472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9" name="Grafik 18" descr="Ein Bild, das Uhr enthält.&#10;&#10;Automatisch generierte Beschreibung">
            <a:extLst>
              <a:ext uri="{FF2B5EF4-FFF2-40B4-BE49-F238E27FC236}">
                <a16:creationId xmlns:a16="http://schemas.microsoft.com/office/drawing/2014/main" id="{F7524C66-4A6B-1E4D-A2F4-19358714B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200" y="10663584"/>
            <a:ext cx="2459112" cy="2459112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462706B-DDD8-364D-AC46-D883DD54F7BA}"/>
              </a:ext>
            </a:extLst>
          </p:cNvPr>
          <p:cNvSpPr txBox="1"/>
          <p:nvPr/>
        </p:nvSpPr>
        <p:spPr>
          <a:xfrm>
            <a:off x="16451312" y="10731862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Target variable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Termd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  <a:p>
            <a:endParaRPr lang="de-DE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0 = still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working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company</a:t>
            </a:r>
            <a:endParaRPr lang="de-DE" sz="3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1 =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terminated</a:t>
            </a:r>
            <a:endParaRPr lang="de-DE" sz="3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FF7282-041D-8846-9B53-0C5FC81FCE22}"/>
              </a:ext>
            </a:extLst>
          </p:cNvPr>
          <p:cNvSpPr txBox="1"/>
          <p:nvPr/>
        </p:nvSpPr>
        <p:spPr>
          <a:xfrm>
            <a:off x="15890841" y="9163086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Split 80% Training Data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20 % Test Data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A8B8FE-FBC3-3749-AFBA-BDCA7346E829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23" name="Grafik 22" descr="Datenbank">
            <a:extLst>
              <a:ext uri="{FF2B5EF4-FFF2-40B4-BE49-F238E27FC236}">
                <a16:creationId xmlns:a16="http://schemas.microsoft.com/office/drawing/2014/main" id="{91B9C157-AF5D-A843-AA4D-F47600523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60752" y="240718"/>
            <a:ext cx="1360698" cy="1360698"/>
          </a:xfrm>
          <a:prstGeom prst="rect">
            <a:avLst/>
          </a:prstGeom>
        </p:spPr>
      </p:pic>
      <p:sp>
        <p:nvSpPr>
          <p:cNvPr id="24" name="Fußzeilenplatzhalter 1">
            <a:extLst>
              <a:ext uri="{FF2B5EF4-FFF2-40B4-BE49-F238E27FC236}">
                <a16:creationId xmlns:a16="http://schemas.microsoft.com/office/drawing/2014/main" id="{C3BE1BDD-02B9-9645-A670-BB0DCE22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</p:spPr>
        <p:txBody>
          <a:bodyPr/>
          <a:lstStyle/>
          <a:p>
            <a:pPr>
              <a:defRPr/>
            </a:pPr>
            <a:r>
              <a:rPr lang="de-DE" dirty="0"/>
              <a:t>Source </a:t>
            </a:r>
            <a:r>
              <a:rPr lang="de-DE" dirty="0" err="1"/>
              <a:t>of</a:t>
            </a:r>
            <a:r>
              <a:rPr lang="de-DE" dirty="0"/>
              <a:t> Data:  </a:t>
            </a:r>
            <a:r>
              <a:rPr lang="de-DE" dirty="0">
                <a:hlinkClick r:id="rId7"/>
              </a:rPr>
              <a:t>https://www.kaggle.com/rhuebner/human-resources-data-set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88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361A35-BD1F-D742-AA00-62FCBB6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Source: </a:t>
            </a:r>
            <a:r>
              <a:rPr lang="de-DE" dirty="0" err="1"/>
              <a:t>Towards</a:t>
            </a:r>
            <a:r>
              <a:rPr lang="de-DE" dirty="0"/>
              <a:t> Data Science. (2020). An Implementation </a:t>
            </a:r>
            <a:r>
              <a:rPr lang="de-DE" dirty="0" err="1"/>
              <a:t>and</a:t>
            </a:r>
            <a:r>
              <a:rPr lang="de-DE" dirty="0"/>
              <a:t> Explanation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Random </a:t>
            </a:r>
            <a:r>
              <a:rPr lang="de-DE" dirty="0" err="1"/>
              <a:t>Forest</a:t>
            </a:r>
            <a:r>
              <a:rPr lang="de-DE" dirty="0"/>
              <a:t> in Python. URL:  </a:t>
            </a:r>
            <a:r>
              <a:rPr lang="de-DE" dirty="0">
                <a:hlinkClick r:id="rId2"/>
              </a:rPr>
              <a:t>https://towardsdatascience.com/an-implementation-and-explanation-of-the-random-forest-in-python-77bf308a9b76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C22B6-99DB-154E-98CB-CFDE3E6173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945020" y="7650089"/>
            <a:ext cx="8856984" cy="3352108"/>
          </a:xfrm>
        </p:spPr>
        <p:txBody>
          <a:bodyPr/>
          <a:lstStyle/>
          <a:p>
            <a:pPr marL="571500" indent="-571500">
              <a:buBlip>
                <a:blip r:embed="rId3"/>
              </a:buBlip>
            </a:pPr>
            <a:r>
              <a:rPr lang="de-DE" altLang="de-DE" dirty="0"/>
              <a:t>Random sampling of training data points when </a:t>
            </a:r>
            <a:r>
              <a:rPr lang="de-DE" altLang="de-DE" dirty="0" err="1"/>
              <a:t>building</a:t>
            </a:r>
            <a:r>
              <a:rPr lang="de-DE" altLang="de-DE" dirty="0"/>
              <a:t> </a:t>
            </a:r>
            <a:r>
              <a:rPr lang="de-DE" altLang="de-DE" dirty="0" err="1"/>
              <a:t>trees</a:t>
            </a:r>
            <a:endParaRPr lang="de-DE" altLang="de-DE" dirty="0"/>
          </a:p>
          <a:p>
            <a:endParaRPr lang="de-DE" altLang="de-DE" sz="1600" dirty="0"/>
          </a:p>
          <a:p>
            <a:pPr marL="571500" indent="-571500">
              <a:buBlip>
                <a:blip r:embed="rId3"/>
              </a:buBlip>
            </a:pPr>
            <a:r>
              <a:rPr lang="de-DE" altLang="de-DE" dirty="0"/>
              <a:t>Random subsets of features considered when </a:t>
            </a:r>
            <a:r>
              <a:rPr lang="de-DE" altLang="de-DE" dirty="0" err="1"/>
              <a:t>splitting</a:t>
            </a:r>
            <a:r>
              <a:rPr lang="de-DE" altLang="de-DE" dirty="0"/>
              <a:t> </a:t>
            </a:r>
            <a:r>
              <a:rPr lang="de-DE" altLang="de-DE" dirty="0" err="1"/>
              <a:t>nodes</a:t>
            </a:r>
            <a:endParaRPr lang="de-DE" alt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292509-620B-5D43-8BE8-23F12A13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Data Analysis </a:t>
            </a:r>
            <a:r>
              <a:rPr lang="de-DE" sz="4800" dirty="0" err="1"/>
              <a:t>with</a:t>
            </a:r>
            <a:r>
              <a:rPr lang="de-DE" sz="4800" dirty="0"/>
              <a:t> Random </a:t>
            </a:r>
            <a:r>
              <a:rPr lang="de-DE" sz="4800" dirty="0" err="1"/>
              <a:t>Forest</a:t>
            </a:r>
            <a:r>
              <a:rPr lang="de-DE" sz="4800" dirty="0"/>
              <a:t> 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6CDA5-340E-8646-A2A8-1DC92989A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FE9034-3FD0-934B-AA6D-14B6AA590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48" y="3550957"/>
            <a:ext cx="2952328" cy="29523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538239-2EB3-6042-98C3-E942DBAAA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84" y="3853861"/>
            <a:ext cx="2592288" cy="2592288"/>
          </a:xfrm>
          <a:prstGeom prst="rect">
            <a:avLst/>
          </a:prstGeom>
        </p:spPr>
      </p:pic>
      <p:pic>
        <p:nvPicPr>
          <p:cNvPr id="12" name="Grafik 1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2E9B366-2359-2C49-B146-C4EE6E852E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088" y="4021130"/>
            <a:ext cx="10076881" cy="698106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144F5DA-24E7-2445-9BA4-5FB7B1F153AF}"/>
              </a:ext>
            </a:extLst>
          </p:cNvPr>
          <p:cNvSpPr txBox="1"/>
          <p:nvPr/>
        </p:nvSpPr>
        <p:spPr>
          <a:xfrm>
            <a:off x="14424248" y="3145975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Visualisation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Tree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Nr. 80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our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Input Data: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F43C13-3158-F345-8246-A5250F923E2F}"/>
              </a:ext>
            </a:extLst>
          </p:cNvPr>
          <p:cNvSpPr txBox="1"/>
          <p:nvPr/>
        </p:nvSpPr>
        <p:spPr>
          <a:xfrm>
            <a:off x="2542928" y="11776377"/>
            <a:ext cx="13033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Result</a:t>
            </a:r>
            <a:r>
              <a:rPr lang="de-DE" sz="4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4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first</a:t>
            </a:r>
            <a:r>
              <a:rPr lang="de-DE" sz="4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Analysis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100 %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Accuracy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4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Test Data !?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DF4734-C419-6944-89F3-C4798F41B59B}"/>
              </a:ext>
            </a:extLst>
          </p:cNvPr>
          <p:cNvSpPr/>
          <p:nvPr/>
        </p:nvSpPr>
        <p:spPr bwMode="auto">
          <a:xfrm>
            <a:off x="16296456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F54EBD-68B7-0244-AF9F-C3035450497E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39CA9B8-7037-C24D-9EBF-D8636ECBC1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472" y="161256"/>
            <a:ext cx="1440160" cy="1440160"/>
          </a:xfrm>
          <a:prstGeom prst="rect">
            <a:avLst/>
          </a:prstGeom>
        </p:spPr>
      </p:pic>
      <p:pic>
        <p:nvPicPr>
          <p:cNvPr id="18" name="Grafik 17" descr="&quot;Daumen hoch&quot;-Zeichen">
            <a:extLst>
              <a:ext uri="{FF2B5EF4-FFF2-40B4-BE49-F238E27FC236}">
                <a16:creationId xmlns:a16="http://schemas.microsoft.com/office/drawing/2014/main" id="{03E20AE5-0F5B-9F4E-9DAB-574A225C7B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53222" y="152171"/>
            <a:ext cx="1382948" cy="138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2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57665B1-D490-C349-B6F5-7E52AB04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22E50-5E33-BE43-BE6F-8339C196217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894856" y="2970213"/>
            <a:ext cx="6264695" cy="6696099"/>
          </a:xfrm>
        </p:spPr>
        <p:txBody>
          <a:bodyPr/>
          <a:lstStyle/>
          <a:p>
            <a:r>
              <a:rPr lang="de-DE" sz="4000" dirty="0"/>
              <a:t>The variable DayLateLast30 </a:t>
            </a:r>
            <a:r>
              <a:rPr lang="de-DE" sz="4000" dirty="0" err="1"/>
              <a:t>seems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have</a:t>
            </a:r>
            <a:r>
              <a:rPr lang="de-DE" sz="4000" dirty="0"/>
              <a:t> a </a:t>
            </a:r>
            <a:r>
              <a:rPr lang="de-DE" sz="4000" dirty="0" err="1"/>
              <a:t>very</a:t>
            </a:r>
            <a:r>
              <a:rPr lang="de-DE" sz="4000" dirty="0"/>
              <a:t> strong </a:t>
            </a:r>
            <a:r>
              <a:rPr lang="de-DE" sz="4000" dirty="0" err="1"/>
              <a:t>influence</a:t>
            </a:r>
            <a:r>
              <a:rPr lang="de-DE" sz="4000" dirty="0"/>
              <a:t>, but </a:t>
            </a:r>
            <a:r>
              <a:rPr lang="de-DE" sz="4000" b="1" dirty="0" err="1"/>
              <a:t>why</a:t>
            </a:r>
            <a:r>
              <a:rPr lang="de-DE" sz="4000" dirty="0"/>
              <a:t>? </a:t>
            </a:r>
          </a:p>
          <a:p>
            <a:endParaRPr lang="de-DE" sz="4000" dirty="0"/>
          </a:p>
          <a:p>
            <a:r>
              <a:rPr lang="de-DE" sz="4000" dirty="0" err="1"/>
              <a:t>Instead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replacing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missing</a:t>
            </a:r>
            <a:r>
              <a:rPr lang="de-DE" sz="4000" dirty="0"/>
              <a:t> </a:t>
            </a:r>
            <a:r>
              <a:rPr lang="de-DE" sz="4000" dirty="0" err="1"/>
              <a:t>values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that</a:t>
            </a:r>
            <a:r>
              <a:rPr lang="de-DE" sz="4000" dirty="0"/>
              <a:t> variable </a:t>
            </a:r>
            <a:r>
              <a:rPr lang="de-DE" sz="4000" dirty="0" err="1"/>
              <a:t>with</a:t>
            </a:r>
            <a:r>
              <a:rPr lang="de-DE" sz="4000" dirty="0"/>
              <a:t> -99 </a:t>
            </a:r>
            <a:r>
              <a:rPr lang="de-DE" sz="4000" dirty="0" err="1"/>
              <a:t>we</a:t>
            </a:r>
            <a:r>
              <a:rPr lang="de-DE" sz="4000" dirty="0"/>
              <a:t> </a:t>
            </a:r>
            <a:r>
              <a:rPr lang="de-DE" sz="4000" dirty="0" err="1"/>
              <a:t>tried</a:t>
            </a:r>
            <a:r>
              <a:rPr lang="de-DE" sz="4000" dirty="0"/>
              <a:t> </a:t>
            </a:r>
            <a:r>
              <a:rPr lang="de-DE" sz="4000" dirty="0" err="1"/>
              <a:t>droping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data</a:t>
            </a:r>
            <a:r>
              <a:rPr lang="de-DE" sz="4000" dirty="0"/>
              <a:t> </a:t>
            </a:r>
            <a:r>
              <a:rPr lang="de-DE" sz="4000" dirty="0" err="1"/>
              <a:t>with</a:t>
            </a:r>
            <a:r>
              <a:rPr lang="de-DE" sz="4000" dirty="0"/>
              <a:t> </a:t>
            </a:r>
            <a:r>
              <a:rPr lang="de-DE" sz="4000" dirty="0" err="1"/>
              <a:t>missing</a:t>
            </a:r>
            <a:r>
              <a:rPr lang="de-DE" sz="4000" dirty="0"/>
              <a:t> </a:t>
            </a:r>
            <a:r>
              <a:rPr lang="de-DE" sz="4000" dirty="0" err="1"/>
              <a:t>values</a:t>
            </a:r>
            <a:r>
              <a:rPr lang="de-DE" sz="4000" dirty="0"/>
              <a:t>. 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B312536-2A46-4448-A7F8-E1A0DE8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Insights</a:t>
            </a:r>
            <a:r>
              <a:rPr lang="de-DE" sz="4800" dirty="0"/>
              <a:t>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first</a:t>
            </a:r>
            <a:r>
              <a:rPr lang="de-DE" sz="4800" dirty="0"/>
              <a:t> Analysis </a:t>
            </a:r>
            <a:r>
              <a:rPr lang="de-DE" sz="4800" dirty="0" err="1"/>
              <a:t>with</a:t>
            </a:r>
            <a:r>
              <a:rPr lang="de-DE" sz="4800" dirty="0"/>
              <a:t> </a:t>
            </a:r>
            <a:r>
              <a:rPr lang="de-DE" sz="4800" dirty="0" err="1"/>
              <a:t>InterpretML</a:t>
            </a:r>
            <a:r>
              <a:rPr lang="de-DE" sz="48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3CCAAB-DF2D-164C-98C6-DB4FFE6B3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783461-E6BA-FA4D-A065-A0B6B55B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47" y="2984818"/>
            <a:ext cx="14691799" cy="668149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C5E9BA6-5185-1E40-90FF-B0AA5D7D16B8}"/>
              </a:ext>
            </a:extLst>
          </p:cNvPr>
          <p:cNvSpPr/>
          <p:nvPr/>
        </p:nvSpPr>
        <p:spPr>
          <a:xfrm>
            <a:off x="1980599" y="10691418"/>
            <a:ext cx="20490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sz="4000" b="1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Result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: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only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one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class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remained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,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thats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why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the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variable was so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important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and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the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accuracy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reached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100 % </a:t>
            </a:r>
          </a:p>
          <a:p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InterpretML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was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helpful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to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detect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that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the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variable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should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i="1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not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be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used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the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model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because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it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leads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to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lang="de-DE" altLang="de-DE" sz="4000" dirty="0" err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bias</a:t>
            </a:r>
            <a:r>
              <a:rPr lang="de-DE" altLang="de-DE" sz="4000" dirty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rPr>
              <a:t>.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A4B197-3911-4E47-915E-E9917E55A311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4834391-7F2E-6C44-A14A-98AB0F1F69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0" b="42159"/>
          <a:stretch/>
        </p:blipFill>
        <p:spPr>
          <a:xfrm>
            <a:off x="19068632" y="371091"/>
            <a:ext cx="1152128" cy="106357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9AF7404-1AE2-114B-8E5F-309F100DA09D}"/>
              </a:ext>
            </a:extLst>
          </p:cNvPr>
          <p:cNvSpPr/>
          <p:nvPr/>
        </p:nvSpPr>
        <p:spPr bwMode="auto">
          <a:xfrm>
            <a:off x="16440472" y="154661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3" name="Grafik 12" descr="&quot;Daumen hoch&quot;-Zeichen">
            <a:extLst>
              <a:ext uri="{FF2B5EF4-FFF2-40B4-BE49-F238E27FC236}">
                <a16:creationId xmlns:a16="http://schemas.microsoft.com/office/drawing/2014/main" id="{C9A77677-1ECC-F249-8ED6-1F466AEF8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49229" y="196850"/>
            <a:ext cx="1382948" cy="138294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DF92046-7C1E-AC43-A390-0267133B07F0}"/>
              </a:ext>
            </a:extLst>
          </p:cNvPr>
          <p:cNvSpPr txBox="1"/>
          <p:nvPr/>
        </p:nvSpPr>
        <p:spPr>
          <a:xfrm>
            <a:off x="16391532" y="2878396"/>
            <a:ext cx="732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1: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Morris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Sensitivity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model</a:t>
            </a:r>
            <a:endParaRPr lang="de-DE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57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6C2DCF-BF49-AF48-9AFF-60710D17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08346-268D-9B49-B701-07B1380E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894857" y="2970213"/>
            <a:ext cx="9721080" cy="9848850"/>
          </a:xfrm>
        </p:spPr>
        <p:txBody>
          <a:bodyPr/>
          <a:lstStyle/>
          <a:p>
            <a:r>
              <a:rPr lang="de-DE" dirty="0">
                <a:sym typeface="Wingdings" pitchFamily="2" charset="2"/>
              </a:rPr>
              <a:t>Model </a:t>
            </a:r>
            <a:r>
              <a:rPr lang="de-DE" dirty="0" err="1">
                <a:sym typeface="Wingdings" pitchFamily="2" charset="2"/>
              </a:rPr>
              <a:t>information</a:t>
            </a:r>
            <a:r>
              <a:rPr lang="de-DE" dirty="0">
                <a:sym typeface="Wingdings" pitchFamily="2" charset="2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de-DE" dirty="0" err="1"/>
              <a:t>number</a:t>
            </a:r>
            <a:r>
              <a:rPr lang="de-DE" altLang="de-DE" dirty="0"/>
              <a:t> of trees in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forest</a:t>
            </a:r>
            <a:r>
              <a:rPr lang="de-DE" altLang="de-DE" dirty="0"/>
              <a:t> = 100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de-DE" dirty="0"/>
              <a:t>bootstrapping = True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de-DE" dirty="0"/>
              <a:t>Random </a:t>
            </a:r>
            <a:r>
              <a:rPr lang="de-DE" altLang="de-DE" dirty="0" err="1"/>
              <a:t>state</a:t>
            </a:r>
            <a:r>
              <a:rPr lang="de-DE" altLang="de-DE" dirty="0"/>
              <a:t> = 1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 err="1">
                <a:sym typeface="Wingdings" pitchFamily="2" charset="2"/>
              </a:rPr>
              <a:t>Results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prediction</a:t>
            </a:r>
            <a:r>
              <a:rPr lang="de-DE" dirty="0">
                <a:sym typeface="Wingdings" pitchFamily="2" charset="2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itchFamily="2" charset="2"/>
              </a:rPr>
              <a:t>Accuracy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value</a:t>
            </a:r>
            <a:r>
              <a:rPr lang="de-DE" dirty="0">
                <a:sym typeface="Wingdings" pitchFamily="2" charset="2"/>
              </a:rPr>
              <a:t> = 0.77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P</a:t>
            </a:r>
            <a:r>
              <a:rPr lang="de-DE" dirty="0"/>
              <a:t>recision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(</a:t>
            </a:r>
            <a:r>
              <a:rPr lang="de-DE" dirty="0" err="1"/>
              <a:t>class</a:t>
            </a:r>
            <a:r>
              <a:rPr lang="de-DE" dirty="0"/>
              <a:t> 0) = 0.75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P</a:t>
            </a:r>
            <a:r>
              <a:rPr lang="de-DE" dirty="0"/>
              <a:t>recision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terminated</a:t>
            </a:r>
            <a:r>
              <a:rPr lang="de-DE" dirty="0"/>
              <a:t> (</a:t>
            </a:r>
            <a:r>
              <a:rPr lang="de-DE" dirty="0" err="1"/>
              <a:t>class</a:t>
            </a:r>
            <a:r>
              <a:rPr lang="de-DE" dirty="0"/>
              <a:t> 1) = 0.89 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A9962AE-9087-6C44-838D-F4AD3C79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New Model after Bias was </a:t>
            </a:r>
            <a:r>
              <a:rPr lang="de-DE" sz="4800" dirty="0" err="1"/>
              <a:t>detected</a:t>
            </a:r>
            <a:endParaRPr lang="de-DE" sz="4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4F4CDE-1F11-4A46-ACE6-D25EA3A6C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262639-77EB-BC4E-B420-59129B1961C2}"/>
              </a:ext>
            </a:extLst>
          </p:cNvPr>
          <p:cNvSpPr/>
          <p:nvPr/>
        </p:nvSpPr>
        <p:spPr bwMode="auto">
          <a:xfrm>
            <a:off x="16440472" y="154661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9" name="Grafik 8" descr="&quot;Daumen hoch&quot;-Zeichen">
            <a:extLst>
              <a:ext uri="{FF2B5EF4-FFF2-40B4-BE49-F238E27FC236}">
                <a16:creationId xmlns:a16="http://schemas.microsoft.com/office/drawing/2014/main" id="{19215EE2-F29D-464B-A7AB-1E07E1F8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9229" y="196850"/>
            <a:ext cx="1382948" cy="13829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134ED24-939D-8B4C-A445-7B7B1B72A2B7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31A64D8-A01C-9945-8715-F6BD72C6BC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0" b="42159"/>
          <a:stretch/>
        </p:blipFill>
        <p:spPr>
          <a:xfrm>
            <a:off x="19068632" y="371091"/>
            <a:ext cx="1152128" cy="10635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49D285-15EF-3C40-8CCC-C19BA8B2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4527" y="2685327"/>
            <a:ext cx="10655300" cy="5435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B3F5DA-0F2D-7343-91AF-315E4633AD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10" b="11080"/>
          <a:stretch/>
        </p:blipFill>
        <p:spPr>
          <a:xfrm>
            <a:off x="12438700" y="8120927"/>
            <a:ext cx="11051594" cy="487725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E7B7C3C-D9FB-7248-8D5B-BED85D6FEFA5}"/>
              </a:ext>
            </a:extLst>
          </p:cNvPr>
          <p:cNvSpPr txBox="1"/>
          <p:nvPr/>
        </p:nvSpPr>
        <p:spPr>
          <a:xfrm>
            <a:off x="16489479" y="2757796"/>
            <a:ext cx="5351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2: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ROC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Curve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model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without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DaysLateLast30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54B6C5-E2C2-EA45-BCA1-8B7349D3A71B}"/>
              </a:ext>
            </a:extLst>
          </p:cNvPr>
          <p:cNvSpPr txBox="1"/>
          <p:nvPr/>
        </p:nvSpPr>
        <p:spPr>
          <a:xfrm>
            <a:off x="16405341" y="8158346"/>
            <a:ext cx="7508062" cy="84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3: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Morris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Sensitivity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model</a:t>
            </a:r>
            <a:endParaRPr lang="de-DE" sz="24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without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DaysLateLast30</a:t>
            </a:r>
          </a:p>
        </p:txBody>
      </p:sp>
    </p:spTree>
    <p:extLst>
      <p:ext uri="{BB962C8B-B14F-4D97-AF65-F5344CB8AC3E}">
        <p14:creationId xmlns:p14="http://schemas.microsoft.com/office/powerpoint/2010/main" val="219367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6A2E8D1-1C8C-904A-BDEC-F9CA47D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DDA39B-2C30-C242-A8E5-24919955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How</a:t>
            </a:r>
            <a:r>
              <a:rPr lang="de-DE" sz="4800" dirty="0"/>
              <a:t> </a:t>
            </a:r>
            <a:r>
              <a:rPr lang="de-DE" sz="4800" dirty="0" err="1"/>
              <a:t>does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model</a:t>
            </a:r>
            <a:r>
              <a:rPr lang="de-DE" sz="4800" dirty="0"/>
              <a:t> </a:t>
            </a:r>
            <a:r>
              <a:rPr lang="de-DE" sz="4800" dirty="0" err="1"/>
              <a:t>make</a:t>
            </a:r>
            <a:r>
              <a:rPr lang="de-DE" sz="4800" dirty="0"/>
              <a:t> </a:t>
            </a:r>
            <a:r>
              <a:rPr lang="de-DE" sz="4800" b="1" dirty="0" err="1"/>
              <a:t>correct</a:t>
            </a:r>
            <a:r>
              <a:rPr lang="de-DE" sz="4800" dirty="0"/>
              <a:t> </a:t>
            </a:r>
            <a:r>
              <a:rPr lang="de-DE" sz="4800" dirty="0" err="1"/>
              <a:t>predictions</a:t>
            </a:r>
            <a:r>
              <a:rPr lang="de-DE" sz="4800" dirty="0"/>
              <a:t>?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A5857-A573-4843-A58F-6E9F65B71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261820-5ADB-3A4E-A119-A9A69F8D7CEC}"/>
              </a:ext>
            </a:extLst>
          </p:cNvPr>
          <p:cNvSpPr/>
          <p:nvPr/>
        </p:nvSpPr>
        <p:spPr bwMode="auto">
          <a:xfrm>
            <a:off x="18744465" y="109982"/>
            <a:ext cx="1800463" cy="15857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FE4EE9-FDF0-F94E-A896-51EB56DB14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0" b="42159"/>
          <a:stretch/>
        </p:blipFill>
        <p:spPr>
          <a:xfrm>
            <a:off x="19068632" y="371091"/>
            <a:ext cx="1152128" cy="10635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5A07E15-1F1E-5A44-8555-B374281ECD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68" y="2609528"/>
            <a:ext cx="10603519" cy="48245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8360BA9-3122-6546-80A9-EC3E79E62BB2}"/>
              </a:ext>
            </a:extLst>
          </p:cNvPr>
          <p:cNvSpPr txBox="1"/>
          <p:nvPr/>
        </p:nvSpPr>
        <p:spPr>
          <a:xfrm>
            <a:off x="12768064" y="2651919"/>
            <a:ext cx="11243936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i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How</a:t>
            </a:r>
            <a:r>
              <a:rPr lang="de-DE" sz="4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i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4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i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read</a:t>
            </a:r>
            <a:r>
              <a:rPr lang="de-DE" sz="4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i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Lime</a:t>
            </a:r>
            <a:r>
              <a:rPr lang="de-DE" sz="4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i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tabular</a:t>
            </a:r>
            <a:r>
              <a:rPr lang="de-DE" sz="4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i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Diagrams</a:t>
            </a:r>
            <a:r>
              <a:rPr lang="de-DE" sz="4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i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4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4000" i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de-DE" sz="4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</a:t>
            </a:r>
          </a:p>
          <a:p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Predicted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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probability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model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choose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class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1 (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terminated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) </a:t>
            </a:r>
          </a:p>
          <a:p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Actual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value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of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acutal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class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</a:p>
          <a:p>
            <a:endParaRPr lang="de-DE" sz="1600" dirty="0">
              <a:solidFill>
                <a:schemeClr val="tx2">
                  <a:lumMod val="50000"/>
                </a:schemeClr>
              </a:solidFill>
              <a:latin typeface="+mn-lt"/>
              <a:sym typeface="Wingdings" pitchFamily="2" charset="2"/>
            </a:endParaRPr>
          </a:p>
          <a:p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The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bars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show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influence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of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variables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with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linear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model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fit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that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specific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case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. </a:t>
            </a:r>
          </a:p>
          <a:p>
            <a:endParaRPr lang="de-DE" sz="4000" dirty="0">
              <a:solidFill>
                <a:schemeClr val="tx2">
                  <a:lumMod val="50000"/>
                </a:schemeClr>
              </a:solidFill>
              <a:latin typeface="+mn-lt"/>
              <a:sym typeface="Wingdings" pitchFamily="2" charset="2"/>
            </a:endParaRPr>
          </a:p>
          <a:p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Interpretation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of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Diagram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4 (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person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is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still </a:t>
            </a:r>
            <a:r>
              <a:rPr lang="de-DE" sz="4000" b="1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active</a:t>
            </a:r>
            <a:r>
              <a:rPr lang="de-DE" sz="4000" b="1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class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0):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 high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number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special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projects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has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 pos.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influence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(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staying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active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manager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,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pay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rate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being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in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position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 Network Engineer also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lead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staying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active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  <a:p>
            <a:endParaRPr lang="de-DE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Interpretation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of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Diagram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5 (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person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000" b="1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terminated</a:t>
            </a:r>
            <a:r>
              <a:rPr lang="de-DE" sz="4000" b="1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de-DE" sz="4000" dirty="0" err="1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class</a:t>
            </a:r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 1):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special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projects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,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working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in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production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being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sourced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from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diversity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job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fair in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this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case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had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 strong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impact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on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termination</a:t>
            </a:r>
            <a:endParaRPr lang="de-DE" sz="3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A5C3BA-B8E6-4945-87B9-44B96F1A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824" y="7869015"/>
            <a:ext cx="10603520" cy="482453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000B245-6A3A-8644-A345-26D44C1B0A25}"/>
              </a:ext>
            </a:extLst>
          </p:cNvPr>
          <p:cNvSpPr txBox="1"/>
          <p:nvPr/>
        </p:nvSpPr>
        <p:spPr>
          <a:xfrm>
            <a:off x="5207224" y="2579911"/>
            <a:ext cx="683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4: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tabular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Lime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Explainer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object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[3]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01C78D-D349-DD41-85FD-8BE995FBEC2F}"/>
              </a:ext>
            </a:extLst>
          </p:cNvPr>
          <p:cNvSpPr txBox="1"/>
          <p:nvPr/>
        </p:nvSpPr>
        <p:spPr>
          <a:xfrm>
            <a:off x="5063208" y="7866112"/>
            <a:ext cx="697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Diagram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5: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InterpretML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tabular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Lime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Explainer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for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object</a:t>
            </a: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[18]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13F5AA7-18B0-304D-942F-478F3F9592D1}"/>
              </a:ext>
            </a:extLst>
          </p:cNvPr>
          <p:cNvSpPr/>
          <p:nvPr/>
        </p:nvSpPr>
        <p:spPr>
          <a:xfrm>
            <a:off x="12768064" y="11792883"/>
            <a:ext cx="11243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both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predictions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the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two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variables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SpecialProjectCount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and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 </a:t>
            </a:r>
          </a:p>
          <a:p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   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DeptID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appear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to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have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high </a:t>
            </a:r>
            <a:r>
              <a:rPr lang="de-DE" sz="3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influences</a:t>
            </a:r>
            <a:r>
              <a:rPr lang="de-DE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3813190"/>
      </p:ext>
    </p:extLst>
  </p:cSld>
  <p:clrMapOvr>
    <a:masterClrMapping/>
  </p:clrMapOvr>
</p:sld>
</file>

<file path=ppt/theme/theme1.xml><?xml version="1.0" encoding="utf-8"?>
<a:theme xmlns:a="http://schemas.openxmlformats.org/drawingml/2006/main" name="GU-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-Design ohne Goethekopf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1154</Words>
  <Application>Microsoft Office PowerPoint</Application>
  <PresentationFormat>Benutzerdefiniert</PresentationFormat>
  <Paragraphs>171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Avenir Roman</vt:lpstr>
      <vt:lpstr>FrontPage-Regular</vt:lpstr>
      <vt:lpstr>Georgia</vt:lpstr>
      <vt:lpstr>Systemschrift Normal</vt:lpstr>
      <vt:lpstr>Wingdings</vt:lpstr>
      <vt:lpstr>GU-Design</vt:lpstr>
      <vt:lpstr>GU-Design ohne Goethekopf</vt:lpstr>
      <vt:lpstr>DBMS Praktikum </vt:lpstr>
      <vt:lpstr>Agenda </vt:lpstr>
      <vt:lpstr>Use Case and Research Question </vt:lpstr>
      <vt:lpstr>Dataset and Source of the Data</vt:lpstr>
      <vt:lpstr>Dataset and Data Preparation </vt:lpstr>
      <vt:lpstr>Data Analysis with Random Forest  </vt:lpstr>
      <vt:lpstr>Insights of first Analysis with InterpretML </vt:lpstr>
      <vt:lpstr>New Model after Bias was detected</vt:lpstr>
      <vt:lpstr>How does the model make correct predictions? </vt:lpstr>
      <vt:lpstr>When does the Model make mistakes? </vt:lpstr>
      <vt:lpstr>Interpret ML benefits and improvements </vt:lpstr>
      <vt:lpstr>Interpretability with LIME on AIX360</vt:lpstr>
      <vt:lpstr>Interpretability with LIME on AIX360</vt:lpstr>
      <vt:lpstr>Interpret ML vs. AIX360</vt:lpstr>
      <vt:lpstr>List of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Arkadij Schewtschenko</dc:creator>
  <cp:lastModifiedBy>Florian Schauer</cp:lastModifiedBy>
  <cp:revision>162</cp:revision>
  <dcterms:modified xsi:type="dcterms:W3CDTF">2020-06-15T18:15:42Z</dcterms:modified>
</cp:coreProperties>
</file>