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D93EF43-C033-4D42-9E7B-CF6FFC7C727C}">
  <a:tblStyle styleId="{3D93EF43-C033-4D42-9E7B-CF6FFC7C72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Lógica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Proposiciones compuestas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419"/>
              <a:t>Consta de 2 o más proposiciones simples </a:t>
            </a:r>
            <a:r>
              <a:rPr lang="es-419">
                <a:solidFill>
                  <a:schemeClr val="accent5"/>
                </a:solidFill>
              </a:rPr>
              <a:t>unidas por conectivos lógicos</a:t>
            </a:r>
            <a:r>
              <a:rPr lang="es-419"/>
              <a:t>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Nico es humano o Alexa es una inteligencia artificial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		     p 					     q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12" name="Shape 112"/>
          <p:cNvSpPr/>
          <p:nvPr/>
        </p:nvSpPr>
        <p:spPr>
          <a:xfrm rot="-5400000">
            <a:off x="1619250" y="1395200"/>
            <a:ext cx="168000" cy="1591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 rot="-5400000">
            <a:off x="4348050" y="537800"/>
            <a:ext cx="168000" cy="3306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1613650" y="2673725"/>
            <a:ext cx="20730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-419">
                <a:solidFill>
                  <a:schemeClr val="accent5"/>
                </a:solidFill>
              </a:rPr>
              <a:t>Conectivo lógico</a:t>
            </a:r>
          </a:p>
        </p:txBody>
      </p:sp>
      <p:cxnSp>
        <p:nvCxnSpPr>
          <p:cNvPr id="115" name="Shape 115"/>
          <p:cNvCxnSpPr/>
          <p:nvPr/>
        </p:nvCxnSpPr>
        <p:spPr>
          <a:xfrm rot="10800000">
            <a:off x="2650150" y="2064125"/>
            <a:ext cx="0" cy="6501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Conectivos - Negación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Simbolo: </a:t>
            </a:r>
            <a:r>
              <a:rPr b="1" lang="es-419">
                <a:solidFill>
                  <a:srgbClr val="000000"/>
                </a:solidFill>
              </a:rPr>
              <a:t>~</a:t>
            </a:r>
            <a:r>
              <a:rPr lang="es-419"/>
              <a:t> ó </a:t>
            </a:r>
            <a:r>
              <a:rPr b="1" lang="es-419">
                <a:solidFill>
                  <a:srgbClr val="000000"/>
                </a:solidFill>
              </a:rPr>
              <a:t>¬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Ejemplos: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¬ p			“no </a:t>
            </a:r>
            <a:r>
              <a:rPr b="1" lang="es-419"/>
              <a:t>p</a:t>
            </a:r>
            <a:r>
              <a:rPr lang="es-419"/>
              <a:t>”</a:t>
            </a:r>
          </a:p>
          <a:p>
            <a:pPr indent="-228600" lvl="0" marL="457200">
              <a:spcBef>
                <a:spcPts val="0"/>
              </a:spcBef>
            </a:pPr>
            <a:r>
              <a:rPr lang="es-419"/>
              <a:t>~ q			“no </a:t>
            </a:r>
            <a:r>
              <a:rPr b="1" lang="es-419"/>
              <a:t>q</a:t>
            </a:r>
            <a:r>
              <a:rPr lang="es-419"/>
              <a:t>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Conectivos - Conjunción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Simbolo: </a:t>
            </a:r>
            <a:r>
              <a:rPr b="1" lang="es-419">
                <a:solidFill>
                  <a:srgbClr val="000000"/>
                </a:solidFill>
              </a:rPr>
              <a:t>^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Ejemplos: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p</a:t>
            </a:r>
            <a:r>
              <a:rPr lang="es-419"/>
              <a:t> ^ q		“</a:t>
            </a:r>
            <a:r>
              <a:rPr b="1" lang="es-419"/>
              <a:t>p</a:t>
            </a:r>
            <a:r>
              <a:rPr lang="es-419"/>
              <a:t> y </a:t>
            </a:r>
            <a:r>
              <a:rPr b="1" lang="es-419"/>
              <a:t>q</a:t>
            </a:r>
            <a:r>
              <a:rPr lang="es-419"/>
              <a:t>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~ p ^ q		“ no </a:t>
            </a:r>
            <a:r>
              <a:rPr b="1" lang="es-419"/>
              <a:t>p</a:t>
            </a:r>
            <a:r>
              <a:rPr lang="es-419"/>
              <a:t> y </a:t>
            </a:r>
            <a:r>
              <a:rPr b="1" lang="es-419"/>
              <a:t>q</a:t>
            </a:r>
            <a:r>
              <a:rPr lang="es-419"/>
              <a:t>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Conectivos - Disyunción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Simbolo: </a:t>
            </a:r>
            <a:r>
              <a:rPr b="1" lang="es-419">
                <a:solidFill>
                  <a:srgbClr val="000000"/>
                </a:solidFill>
              </a:rPr>
              <a:t>∨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Ejemplos: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p ∨ q		“</a:t>
            </a:r>
            <a:r>
              <a:rPr b="1" lang="es-419"/>
              <a:t>p</a:t>
            </a:r>
            <a:r>
              <a:rPr lang="es-419"/>
              <a:t> y </a:t>
            </a:r>
            <a:r>
              <a:rPr b="1" lang="es-419"/>
              <a:t>q</a:t>
            </a:r>
            <a:r>
              <a:rPr lang="es-419"/>
              <a:t>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p ∨ </a:t>
            </a:r>
            <a:r>
              <a:rPr lang="es-419"/>
              <a:t>~</a:t>
            </a:r>
            <a:r>
              <a:rPr lang="es-419"/>
              <a:t>q		“ </a:t>
            </a:r>
            <a:r>
              <a:rPr b="1" lang="es-419"/>
              <a:t>p</a:t>
            </a:r>
            <a:r>
              <a:rPr lang="es-419"/>
              <a:t> o no </a:t>
            </a:r>
            <a:r>
              <a:rPr b="1" lang="es-419"/>
              <a:t>q</a:t>
            </a:r>
            <a:r>
              <a:rPr lang="es-419"/>
              <a:t>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¬</a:t>
            </a:r>
            <a:r>
              <a:rPr lang="es-419"/>
              <a:t>p ∨ q ^ r	“no </a:t>
            </a:r>
            <a:r>
              <a:rPr b="1" lang="es-419"/>
              <a:t>p</a:t>
            </a:r>
            <a:r>
              <a:rPr lang="es-419"/>
              <a:t> o </a:t>
            </a:r>
            <a:r>
              <a:rPr b="1" lang="es-419"/>
              <a:t>q</a:t>
            </a:r>
            <a:r>
              <a:rPr lang="es-419"/>
              <a:t> y </a:t>
            </a:r>
            <a:r>
              <a:rPr b="1" lang="es-419"/>
              <a:t>r</a:t>
            </a:r>
            <a:r>
              <a:rPr lang="es-419"/>
              <a:t>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Conectivos - Implicancia lógica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Simbolo: </a:t>
            </a:r>
            <a:r>
              <a:rPr b="1" lang="es-419">
                <a:solidFill>
                  <a:srgbClr val="000000"/>
                </a:solidFill>
              </a:rPr>
              <a:t>⇒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Ejemplos: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p ⇒ q		“</a:t>
            </a:r>
            <a:r>
              <a:rPr b="1" lang="es-419"/>
              <a:t>p</a:t>
            </a:r>
            <a:r>
              <a:rPr lang="es-419"/>
              <a:t> implica </a:t>
            </a:r>
            <a:r>
              <a:rPr b="1" lang="es-419"/>
              <a:t>q</a:t>
            </a:r>
            <a:r>
              <a:rPr lang="es-419"/>
              <a:t>” ó “si </a:t>
            </a:r>
            <a:r>
              <a:rPr b="1" lang="es-419"/>
              <a:t>p</a:t>
            </a:r>
            <a:r>
              <a:rPr lang="es-419"/>
              <a:t> entonces </a:t>
            </a:r>
            <a:r>
              <a:rPr b="1" lang="es-419"/>
              <a:t>q</a:t>
            </a:r>
            <a:r>
              <a:rPr lang="es-419"/>
              <a:t>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~p ⇒ q		</a:t>
            </a:r>
            <a:r>
              <a:rPr lang="es-419"/>
              <a:t>“no </a:t>
            </a:r>
            <a:r>
              <a:rPr b="1" lang="es-419"/>
              <a:t>p</a:t>
            </a:r>
            <a:r>
              <a:rPr lang="es-419"/>
              <a:t> implica </a:t>
            </a:r>
            <a:r>
              <a:rPr b="1" lang="es-419"/>
              <a:t>q</a:t>
            </a:r>
            <a:r>
              <a:rPr lang="es-419"/>
              <a:t>” ó “si no </a:t>
            </a:r>
            <a:r>
              <a:rPr b="1" lang="es-419"/>
              <a:t>p</a:t>
            </a:r>
            <a:r>
              <a:rPr lang="es-419"/>
              <a:t> entonces </a:t>
            </a:r>
            <a:r>
              <a:rPr b="1" lang="es-419"/>
              <a:t>q</a:t>
            </a:r>
            <a:r>
              <a:rPr lang="es-419"/>
              <a:t>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Conectivos - Doble </a:t>
            </a:r>
            <a:r>
              <a:rPr lang="es-419"/>
              <a:t>Implicancia lógica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Simbolo: </a:t>
            </a:r>
            <a:r>
              <a:rPr b="1" lang="es-419">
                <a:solidFill>
                  <a:srgbClr val="000000"/>
                </a:solidFill>
              </a:rPr>
              <a:t>↔ </a:t>
            </a:r>
            <a:r>
              <a:rPr lang="es-419"/>
              <a:t>ó</a:t>
            </a:r>
            <a:r>
              <a:rPr b="1" lang="es-419">
                <a:solidFill>
                  <a:srgbClr val="000000"/>
                </a:solidFill>
              </a:rPr>
              <a:t> ⇔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Ejemplos: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p </a:t>
            </a:r>
            <a:r>
              <a:rPr lang="es-419"/>
              <a:t>↔</a:t>
            </a:r>
            <a:r>
              <a:rPr lang="es-419"/>
              <a:t> q		“</a:t>
            </a:r>
            <a:r>
              <a:rPr b="1" lang="es-419"/>
              <a:t>p</a:t>
            </a:r>
            <a:r>
              <a:rPr lang="es-419"/>
              <a:t> si y solo si </a:t>
            </a:r>
            <a:r>
              <a:rPr b="1" lang="es-419"/>
              <a:t>q</a:t>
            </a:r>
            <a:r>
              <a:rPr lang="es-419"/>
              <a:t>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~p ⇔ q		“no </a:t>
            </a:r>
            <a:r>
              <a:rPr b="1" lang="es-419"/>
              <a:t>p</a:t>
            </a:r>
            <a:r>
              <a:rPr lang="es-419"/>
              <a:t> si y solo si </a:t>
            </a:r>
            <a:r>
              <a:rPr b="1" lang="es-419"/>
              <a:t>q</a:t>
            </a:r>
            <a:r>
              <a:rPr lang="es-419"/>
              <a:t>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Conectivos - Diferencia </a:t>
            </a:r>
            <a:r>
              <a:rPr lang="es-419"/>
              <a:t>simétrica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Simbolo: </a:t>
            </a:r>
            <a:r>
              <a:rPr b="1" lang="es-419">
                <a:solidFill>
                  <a:srgbClr val="000000"/>
                </a:solidFill>
              </a:rPr>
              <a:t>↔ ⊻ </a:t>
            </a:r>
            <a:r>
              <a:rPr lang="es-419"/>
              <a:t>ó</a:t>
            </a:r>
            <a:r>
              <a:rPr b="1" lang="es-419">
                <a:solidFill>
                  <a:srgbClr val="000000"/>
                </a:solidFill>
              </a:rPr>
              <a:t> ⊕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Ejemplos: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p ⊻ q		“</a:t>
            </a:r>
            <a:r>
              <a:rPr b="1" lang="es-419"/>
              <a:t>p</a:t>
            </a:r>
            <a:r>
              <a:rPr lang="es-419"/>
              <a:t> o </a:t>
            </a:r>
            <a:r>
              <a:rPr b="1" lang="es-419"/>
              <a:t>q</a:t>
            </a:r>
            <a:r>
              <a:rPr lang="es-419"/>
              <a:t>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~p ⊕ q		“no </a:t>
            </a:r>
            <a:r>
              <a:rPr b="1" lang="es-419"/>
              <a:t>p</a:t>
            </a:r>
            <a:r>
              <a:rPr lang="es-419"/>
              <a:t> o </a:t>
            </a:r>
            <a:r>
              <a:rPr b="1" lang="es-419"/>
              <a:t>q</a:t>
            </a:r>
            <a:r>
              <a:rPr lang="es-419"/>
              <a:t>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Conectivos - Diferencia simétrica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Simbolo: </a:t>
            </a:r>
            <a:r>
              <a:rPr b="1" lang="es-419">
                <a:solidFill>
                  <a:srgbClr val="000000"/>
                </a:solidFill>
              </a:rPr>
              <a:t>↔ ⊻ </a:t>
            </a:r>
            <a:r>
              <a:rPr lang="es-419"/>
              <a:t>ó</a:t>
            </a:r>
            <a:r>
              <a:rPr b="1" lang="es-419">
                <a:solidFill>
                  <a:srgbClr val="000000"/>
                </a:solidFill>
              </a:rPr>
              <a:t> ⊕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Ejemplos: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p ⊻ q		“</a:t>
            </a:r>
            <a:r>
              <a:rPr b="1" lang="es-419"/>
              <a:t>p</a:t>
            </a:r>
            <a:r>
              <a:rPr lang="es-419"/>
              <a:t> o </a:t>
            </a:r>
            <a:r>
              <a:rPr b="1" lang="es-419"/>
              <a:t>q</a:t>
            </a:r>
            <a:r>
              <a:rPr lang="es-419"/>
              <a:t>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~p ⊕ q		“no </a:t>
            </a:r>
            <a:r>
              <a:rPr b="1" lang="es-419"/>
              <a:t>p</a:t>
            </a:r>
            <a:r>
              <a:rPr lang="es-419"/>
              <a:t> o </a:t>
            </a:r>
            <a:r>
              <a:rPr b="1" lang="es-419"/>
              <a:t>q</a:t>
            </a:r>
            <a:r>
              <a:rPr lang="es-419"/>
              <a:t>”</a:t>
            </a:r>
          </a:p>
        </p:txBody>
      </p:sp>
      <p:pic>
        <p:nvPicPr>
          <p:cNvPr descr=" wtf what obama whatever shrug GIF"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475" y="2024602"/>
            <a:ext cx="2821825" cy="254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Tautología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s-419"/>
              <a:t>Hoy es </a:t>
            </a:r>
            <a:r>
              <a:rPr lang="es-419"/>
              <a:t>miércoles</a:t>
            </a:r>
            <a:r>
              <a:rPr lang="es-419"/>
              <a:t> o hoy no es </a:t>
            </a:r>
            <a:r>
              <a:rPr lang="es-419"/>
              <a:t>miércoles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Tautología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E</a:t>
            </a:r>
            <a:r>
              <a:rPr lang="es-419"/>
              <a:t>s miércoles o no es miércoles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		  </a:t>
            </a:r>
            <a:r>
              <a:rPr lang="es-419"/>
              <a:t>p</a:t>
            </a:r>
            <a:r>
              <a:rPr lang="es-419"/>
              <a:t>	 	∨ ¬		  </a:t>
            </a:r>
            <a:r>
              <a:rPr lang="es-419"/>
              <a:t> 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s-419" sz="2400"/>
              <a:t>Siempre es verdadera</a:t>
            </a:r>
          </a:p>
        </p:txBody>
      </p:sp>
      <p:sp>
        <p:nvSpPr>
          <p:cNvPr id="171" name="Shape 171"/>
          <p:cNvSpPr/>
          <p:nvPr/>
        </p:nvSpPr>
        <p:spPr>
          <a:xfrm rot="-5400000">
            <a:off x="1428725" y="980600"/>
            <a:ext cx="168000" cy="1277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 rot="-5400000">
            <a:off x="3311749" y="989899"/>
            <a:ext cx="168000" cy="1258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1568825" y="216272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Proposición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Oración declarativa que tiene valor de verdad.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Contradición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Es miércoles y no es miércoles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		  p	 	^  ¬		   p</a:t>
            </a:r>
          </a:p>
        </p:txBody>
      </p:sp>
      <p:sp>
        <p:nvSpPr>
          <p:cNvPr id="180" name="Shape 180"/>
          <p:cNvSpPr/>
          <p:nvPr/>
        </p:nvSpPr>
        <p:spPr>
          <a:xfrm rot="-5400000">
            <a:off x="1428725" y="980600"/>
            <a:ext cx="168000" cy="1277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 rot="-5400000">
            <a:off x="3311749" y="989899"/>
            <a:ext cx="168000" cy="1258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Contradición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Es miércoles y no es miércoles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		  p	 	^  ¬		   p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s-419" sz="2400"/>
              <a:t>Siempre es falsa</a:t>
            </a:r>
          </a:p>
        </p:txBody>
      </p:sp>
      <p:sp>
        <p:nvSpPr>
          <p:cNvPr id="188" name="Shape 188"/>
          <p:cNvSpPr/>
          <p:nvPr/>
        </p:nvSpPr>
        <p:spPr>
          <a:xfrm rot="-5400000">
            <a:off x="1428725" y="980600"/>
            <a:ext cx="168000" cy="1277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 rot="-5400000">
            <a:off x="3311749" y="989899"/>
            <a:ext cx="168000" cy="1258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Contingencia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Es miércoles y no está lloviendo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		  p	 	^  ¬		   q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 rot="-5400000">
            <a:off x="1428725" y="980600"/>
            <a:ext cx="168000" cy="1277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 rot="-5400000">
            <a:off x="3389000" y="912649"/>
            <a:ext cx="168000" cy="1413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Contingencia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Es miércoles y no está lloviendo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		  p	 	^  ¬		   q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s-419" sz="2400"/>
              <a:t>Puede ser verdadera o falsa</a:t>
            </a:r>
          </a:p>
        </p:txBody>
      </p:sp>
      <p:sp>
        <p:nvSpPr>
          <p:cNvPr id="204" name="Shape 204"/>
          <p:cNvSpPr/>
          <p:nvPr/>
        </p:nvSpPr>
        <p:spPr>
          <a:xfrm rot="-5400000">
            <a:off x="1428725" y="980600"/>
            <a:ext cx="168000" cy="1277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 rot="-5400000">
            <a:off x="3389000" y="912649"/>
            <a:ext cx="168000" cy="1413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Ejercicios hasta el 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246525" y="450150"/>
            <a:ext cx="66114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3000"/>
              <a:t>Equivalencias</a:t>
            </a:r>
          </a:p>
        </p:txBody>
      </p:sp>
      <p:graphicFrame>
        <p:nvGraphicFramePr>
          <p:cNvPr id="216" name="Shape 216"/>
          <p:cNvGraphicFramePr/>
          <p:nvPr/>
        </p:nvGraphicFramePr>
        <p:xfrm>
          <a:off x="2859600" y="4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{3D93EF43-C033-4D42-9E7B-CF6FFC7C727C}</a:tableStyleId>
              </a:tblPr>
              <a:tblGrid>
                <a:gridCol w="2448475"/>
                <a:gridCol w="3524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419" sz="2400">
                          <a:solidFill>
                            <a:schemeClr val="dk2"/>
                          </a:solidFill>
                        </a:rPr>
                        <a:t>Involución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s-419" sz="2400">
                          <a:solidFill>
                            <a:schemeClr val="dk2"/>
                          </a:solidFill>
                        </a:rPr>
                        <a:t>~(~p) ≡ p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419" sz="2400">
                          <a:solidFill>
                            <a:schemeClr val="dk2"/>
                          </a:solidFill>
                        </a:rPr>
                        <a:t>Idempotencia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419" sz="2400">
                          <a:solidFill>
                            <a:schemeClr val="dk2"/>
                          </a:solidFill>
                        </a:rPr>
                        <a:t>p ^ p ≡ p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s-419" sz="2400">
                          <a:solidFill>
                            <a:schemeClr val="dk2"/>
                          </a:solidFill>
                        </a:rPr>
                        <a:t>p ∨ p ≡ p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419" sz="2400">
                          <a:solidFill>
                            <a:schemeClr val="dk2"/>
                          </a:solidFill>
                        </a:rPr>
                        <a:t>Conmutatividad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s-419" sz="2400">
                          <a:solidFill>
                            <a:schemeClr val="dk2"/>
                          </a:solidFill>
                        </a:rPr>
                        <a:t>p ^ q ≡ q ^ p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s-419" sz="2400">
                          <a:solidFill>
                            <a:schemeClr val="dk2"/>
                          </a:solidFill>
                        </a:rPr>
                        <a:t>p ∨ q ≡ q ∨ p</a:t>
                      </a:r>
                    </a:p>
                  </a:txBody>
                  <a:tcPr marT="91425" marB="91425" marR="91425" marL="91425" anchor="ctr"/>
                </a:tc>
              </a:tr>
              <a:tr h="548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419" sz="2400">
                          <a:solidFill>
                            <a:schemeClr val="dk2"/>
                          </a:solidFill>
                        </a:rPr>
                        <a:t>Asociatividad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s-419" sz="2400">
                          <a:solidFill>
                            <a:schemeClr val="dk2"/>
                          </a:solidFill>
                        </a:rPr>
                        <a:t>p ^ (q ^ r) ≡ (p ^ q) ^ r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419" sz="2400">
                          <a:solidFill>
                            <a:schemeClr val="dk2"/>
                          </a:solidFill>
                        </a:rPr>
                        <a:t>p ∨ (q ∨ r) ≡ (p ∨ q) ∨ r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3000"/>
              <a:t>Equivalencias</a:t>
            </a:r>
          </a:p>
        </p:txBody>
      </p:sp>
      <p:graphicFrame>
        <p:nvGraphicFramePr>
          <p:cNvPr id="222" name="Shape 222"/>
          <p:cNvGraphicFramePr/>
          <p:nvPr/>
        </p:nvGraphicFramePr>
        <p:xfrm>
          <a:off x="790037" y="145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{3D93EF43-C033-4D42-9E7B-CF6FFC7C727C}</a:tableStyleId>
              </a:tblPr>
              <a:tblGrid>
                <a:gridCol w="3246450"/>
                <a:gridCol w="4317475"/>
              </a:tblGrid>
              <a:tr h="109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419" sz="2400">
                          <a:solidFill>
                            <a:schemeClr val="dk2"/>
                          </a:solidFill>
                        </a:rPr>
                        <a:t>Distributividad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2400">
                          <a:solidFill>
                            <a:schemeClr val="dk2"/>
                          </a:solidFill>
                        </a:rPr>
                        <a:t>(p ∨ q) ^ r ≡ (p ∨ r) ^ (q ∨ r)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419" sz="2400">
                          <a:solidFill>
                            <a:schemeClr val="dk2"/>
                          </a:solidFill>
                        </a:rPr>
                        <a:t>(p ^ q) ∨ r ≡ (p ^ r) ∨ (q ^ r) </a:t>
                      </a:r>
                    </a:p>
                  </a:txBody>
                  <a:tcPr marT="91425" marB="91425" marR="91425" marL="91425" anchor="ctr"/>
                </a:tc>
              </a:tr>
              <a:tr h="109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419" sz="2400">
                          <a:solidFill>
                            <a:schemeClr val="dk2"/>
                          </a:solidFill>
                        </a:rPr>
                        <a:t>Leyes de De Morgan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2400">
                          <a:solidFill>
                            <a:schemeClr val="dk2"/>
                          </a:solidFill>
                        </a:rPr>
                        <a:t>¬(</a:t>
                      </a:r>
                      <a:r>
                        <a:rPr lang="es-419" sz="2400">
                          <a:solidFill>
                            <a:schemeClr val="dk2"/>
                          </a:solidFill>
                        </a:rPr>
                        <a:t>p ^ q) ≡ ¬p ∨ ¬q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419" sz="2400">
                          <a:solidFill>
                            <a:schemeClr val="dk2"/>
                          </a:solidFill>
                        </a:rPr>
                        <a:t>¬(p ∨ q) ≡ ¬p ^ ¬q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-419"/>
              <a:t>Existe algún: </a:t>
            </a:r>
            <a:r>
              <a:rPr b="1" i="1" lang="es-419">
                <a:solidFill>
                  <a:srgbClr val="000000"/>
                </a:solidFill>
              </a:rPr>
              <a:t>∃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-419"/>
              <a:t>Existe solo un: </a:t>
            </a:r>
            <a:r>
              <a:rPr b="1" i="1" lang="es-419">
                <a:solidFill>
                  <a:srgbClr val="000000"/>
                </a:solidFill>
              </a:rPr>
              <a:t>∃</a:t>
            </a:r>
            <a:r>
              <a:rPr b="1" i="1" lang="es-419">
                <a:solidFill>
                  <a:srgbClr val="000000"/>
                </a:solidFill>
              </a:rPr>
              <a:t>!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-419"/>
              <a:t>No existe: </a:t>
            </a:r>
            <a:r>
              <a:rPr b="1" i="1" lang="es-419">
                <a:solidFill>
                  <a:srgbClr val="000000"/>
                </a:solidFill>
              </a:rPr>
              <a:t>∄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-419"/>
              <a:t>Para todo: </a:t>
            </a:r>
            <a:r>
              <a:rPr b="1" i="1" lang="es-419">
                <a:solidFill>
                  <a:srgbClr val="000000"/>
                </a:solidFill>
              </a:rPr>
              <a:t>∀</a:t>
            </a:r>
          </a:p>
        </p:txBody>
      </p:sp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Cuantificadores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Proposición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Oración declarativa que tiene valor de verdad: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Hoy es lunes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El </a:t>
            </a:r>
            <a:r>
              <a:rPr lang="es-419"/>
              <a:t>monóxido</a:t>
            </a:r>
            <a:r>
              <a:rPr lang="es-419"/>
              <a:t> de carbono es </a:t>
            </a:r>
            <a:r>
              <a:rPr lang="es-419"/>
              <a:t>tóxico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2 + 2 = 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Proposición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Oración declarativa que tiene valor de verdad.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Está lloviendo?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Borrá el pizarron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Prohibido pasar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Proposición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Oración declarativa que tiene valor de verdad.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 strike="sngStrike"/>
              <a:t>Está lloviendo?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 strike="sngStrike"/>
              <a:t>Borrá el pizarron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 strike="sngStrike"/>
              <a:t>Prohibido pasar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s-419"/>
              <a:t>Proposición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419"/>
              <a:t>Oración declarativa que tiene valor de verdad.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x &lt; 5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El ventrículo del paciente bombea mas de 5 litros por minuto.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Mi compañero de al lado tiene un perro.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Proposición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Oración declarativa que tiene valor de verdad.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x &lt; 5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El ventrículo del paciente bombea mas de 5 litros por minuto.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Mi compañero de al lado tiene un perro.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-419">
                <a:solidFill>
                  <a:schemeClr val="accent5"/>
                </a:solidFill>
              </a:rPr>
              <a:t>Son</a:t>
            </a:r>
            <a:r>
              <a:rPr b="1" lang="es-419">
                <a:solidFill>
                  <a:schemeClr val="accent5"/>
                </a:solidFill>
              </a:rPr>
              <a:t> enunciados abiertos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Proposiciones simples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Se pueden representar con una única variable: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p</a:t>
            </a:r>
            <a:r>
              <a:rPr lang="es-419"/>
              <a:t>: El pasto es verde.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q: X es par.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r: Todos los </a:t>
            </a:r>
            <a:r>
              <a:rPr lang="es-419"/>
              <a:t>números</a:t>
            </a:r>
            <a:r>
              <a:rPr lang="es-419"/>
              <a:t> primos tienen 4 divisores.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Proposiciones compuestas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Consta de 2 o </a:t>
            </a:r>
            <a:r>
              <a:rPr lang="es-419"/>
              <a:t>más</a:t>
            </a:r>
            <a:r>
              <a:rPr lang="es-419"/>
              <a:t> proposiciones simples</a:t>
            </a:r>
            <a:r>
              <a:rPr lang="es-419"/>
              <a:t>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Nico es humano o Alexa es una inteligencia artificial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		     </a:t>
            </a:r>
            <a:r>
              <a:rPr lang="es-419"/>
              <a:t>p</a:t>
            </a:r>
            <a:r>
              <a:rPr lang="es-419"/>
              <a:t> 					     q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 rot="-5400000">
            <a:off x="1619250" y="1395200"/>
            <a:ext cx="168000" cy="1591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rot="-5400000">
            <a:off x="4348050" y="537800"/>
            <a:ext cx="168000" cy="3306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