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63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6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10" Type="http://schemas.openxmlformats.org/officeDocument/2006/relationships/image" Target="../media/image37.png"/><Relationship Id="rId9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Relationship Id="rId6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5" Type="http://schemas.openxmlformats.org/officeDocument/2006/relationships/image" Target="../media/image56.png"/><Relationship Id="rId6" Type="http://schemas.openxmlformats.org/officeDocument/2006/relationships/image" Target="../media/image60.png"/><Relationship Id="rId7" Type="http://schemas.openxmlformats.org/officeDocument/2006/relationships/image" Target="../media/image59.png"/><Relationship Id="rId8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Curso 111 mil Nivelatorio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Sumatorias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Sumatorias - Propiedades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P3: </a:t>
            </a:r>
            <a:r>
              <a:rPr lang="en" sz="1400">
                <a:solidFill>
                  <a:srgbClr val="000000"/>
                </a:solidFill>
              </a:rPr>
              <a:t>La sumatoria de sumas algebraicas se puede descomponer en sumatorias independientes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Ejemplo</a:t>
            </a:r>
            <a:r>
              <a:rPr lang="en" sz="140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0" y="1597587"/>
            <a:ext cx="50863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225" y="3628825"/>
            <a:ext cx="45243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Sumatorias - Propiedades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P4: </a:t>
            </a:r>
            <a:r>
              <a:rPr lang="en" sz="1400">
                <a:solidFill>
                  <a:srgbClr val="000000"/>
                </a:solidFill>
              </a:rPr>
              <a:t>La sumatoria cuyo </a:t>
            </a:r>
            <a:r>
              <a:rPr lang="en" sz="1400">
                <a:solidFill>
                  <a:srgbClr val="000000"/>
                </a:solidFill>
              </a:rPr>
              <a:t>límite</a:t>
            </a:r>
            <a:r>
              <a:rPr lang="en" sz="1400">
                <a:solidFill>
                  <a:srgbClr val="000000"/>
                </a:solidFill>
              </a:rPr>
              <a:t> inferior no es la unidad puede descomponerse de esta manera: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Ejemplo: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87" y="1738300"/>
            <a:ext cx="41814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275" y="3757462"/>
            <a:ext cx="28194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primeros n </a:t>
            </a:r>
            <a:r>
              <a:rPr lang="en"/>
              <a:t>números</a:t>
            </a:r>
            <a:r>
              <a:rPr lang="en"/>
              <a:t> naturales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7" y="1871662"/>
            <a:ext cx="51149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Los primeros n números pares naturales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137" y="1014275"/>
            <a:ext cx="55721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primeros n números impares naturales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800" y="1228712"/>
            <a:ext cx="57531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n primeros números cuadrados perfectos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50" y="971412"/>
            <a:ext cx="56578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n primeros cubos perfectos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2" y="1919287"/>
            <a:ext cx="55530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n primeros cuartos perfectos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2" y="1914525"/>
            <a:ext cx="64293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Los n primeras potencias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2" y="1933575"/>
            <a:ext cx="55149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Escriba con notación  </a:t>
            </a:r>
            <a:r>
              <a:rPr b="1" lang="en">
                <a:solidFill>
                  <a:srgbClr val="000000"/>
                </a:solidFill>
              </a:rPr>
              <a:t>∑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a) 3+9+27+81+…(10 términos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619250"/>
            <a:ext cx="36671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Empecemos con una historia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Érase una vez un niño alemán llamado </a:t>
            </a:r>
            <a:r>
              <a:rPr b="1" lang="en" sz="1400">
                <a:solidFill>
                  <a:srgbClr val="000000"/>
                </a:solidFill>
              </a:rPr>
              <a:t>Carl F. Gauss</a:t>
            </a:r>
            <a:r>
              <a:rPr lang="en" sz="1400">
                <a:solidFill>
                  <a:srgbClr val="000000"/>
                </a:solidFill>
              </a:rPr>
              <a:t>. Cuando tenía diez años, su profesor de la escuela, enojado porque sus alumnos se portaban mal, le puso un problema matemático al pequeño Carl y a sus compañeros.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900">
                <a:solidFill>
                  <a:srgbClr val="0000FF"/>
                </a:solidFill>
              </a:rPr>
              <a:t>“Sumar todos los números  del 1 al  100, es  decir: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900">
                <a:solidFill>
                  <a:srgbClr val="0000FF"/>
                </a:solidFill>
              </a:rPr>
              <a:t>                                     1+2+3+4+5+…+98+99+100”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El profesor se sentó en su silla a leer el diario,confiaba en que tendría horas hasta que los niños sumaran todos los números. Sin embargo, Gauss no tardó ni cinco minutos en ir hacia el profesor y darle el resultado: </a:t>
            </a:r>
            <a:r>
              <a:rPr lang="en" sz="1400">
                <a:solidFill>
                  <a:srgbClr val="0000FF"/>
                </a:solidFill>
              </a:rPr>
              <a:t>5050</a:t>
            </a:r>
            <a:r>
              <a:rPr lang="en" sz="1400">
                <a:solidFill>
                  <a:srgbClr val="000000"/>
                </a:solidFill>
              </a:rPr>
              <a:t>.  </a:t>
            </a:r>
            <a:r>
              <a:rPr lang="en" sz="1400">
                <a:solidFill>
                  <a:srgbClr val="FF0000"/>
                </a:solidFill>
              </a:rPr>
              <a:t>¿Cómo hizo?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Escriba con notación  </a:t>
            </a:r>
            <a:r>
              <a:rPr b="1" lang="en">
                <a:solidFill>
                  <a:srgbClr val="000000"/>
                </a:solidFill>
              </a:rPr>
              <a:t>∑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a) </a:t>
            </a:r>
            <a:r>
              <a:rPr lang="en">
                <a:solidFill>
                  <a:srgbClr val="000000"/>
                </a:solidFill>
              </a:rPr>
              <a:t>2+6+10+14+18…(10 términos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25" y="1649574"/>
            <a:ext cx="4410075" cy="34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425200" y="4646925"/>
            <a:ext cx="572700" cy="2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</a:rPr>
              <a:t>n=1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7" y="1128575"/>
            <a:ext cx="62198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296125"/>
            <a:ext cx="41814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50" y="1101400"/>
            <a:ext cx="52863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629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25" y="1124300"/>
            <a:ext cx="5385394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950" y="4138962"/>
            <a:ext cx="35623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35300" y="1111175"/>
            <a:ext cx="82824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Desarrollar las siguientes sumatorias: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25" y="1721612"/>
            <a:ext cx="10287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200" y="1831162"/>
            <a:ext cx="20193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37" y="2740512"/>
            <a:ext cx="9810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900" y="2912974"/>
            <a:ext cx="1331822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737" y="3680512"/>
            <a:ext cx="17430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7900" y="3871012"/>
            <a:ext cx="27813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35300" y="1111175"/>
            <a:ext cx="82824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Escribe las siguientes expresiones en forma de sumatorias</a:t>
            </a:r>
            <a:r>
              <a:rPr lang="en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75" y="1733450"/>
            <a:ext cx="2946624" cy="4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112" y="1629275"/>
            <a:ext cx="828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75" y="2554575"/>
            <a:ext cx="21336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8112" y="2478362"/>
            <a:ext cx="8572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775" y="3535212"/>
            <a:ext cx="2286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6787" y="3449487"/>
            <a:ext cx="8096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775" y="4529312"/>
            <a:ext cx="2438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6787" y="4395962"/>
            <a:ext cx="15525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35300" y="1111175"/>
            <a:ext cx="82824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Desarrolla</a:t>
            </a:r>
            <a:r>
              <a:rPr lang="en"/>
              <a:t> las siguientes sumatorias: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887" y="3214100"/>
            <a:ext cx="3876675" cy="154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Shape 260"/>
          <p:cNvGrpSpPr/>
          <p:nvPr/>
        </p:nvGrpSpPr>
        <p:grpSpPr>
          <a:xfrm>
            <a:off x="564625" y="1911975"/>
            <a:ext cx="1828800" cy="724375"/>
            <a:chOff x="564625" y="1911975"/>
            <a:chExt cx="1828800" cy="724375"/>
          </a:xfrm>
        </p:grpSpPr>
        <p:pic>
          <p:nvPicPr>
            <p:cNvPr id="261" name="Shape 2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625" y="1911975"/>
              <a:ext cx="1828800" cy="72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Shape 262"/>
            <p:cNvSpPr txBox="1"/>
            <p:nvPr/>
          </p:nvSpPr>
          <p:spPr>
            <a:xfrm>
              <a:off x="866625" y="2455450"/>
              <a:ext cx="400800" cy="1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/>
                <a:t>n=1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3034887" y="1911962"/>
            <a:ext cx="2714625" cy="885825"/>
            <a:chOff x="3034887" y="1911962"/>
            <a:chExt cx="2714625" cy="885825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34887" y="1911962"/>
              <a:ext cx="2714625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4944575" y="2459375"/>
              <a:ext cx="400800" cy="1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n=1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4219425" y="2455450"/>
              <a:ext cx="400800" cy="1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n=1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191050" y="2481300"/>
              <a:ext cx="400800" cy="18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/>
                <a:t>n=1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35300" y="1111175"/>
            <a:ext cx="82824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Desarrolla las siguientes sumatorias: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12" y="2004462"/>
            <a:ext cx="20288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000" y="1999712"/>
            <a:ext cx="28956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287" y="3287262"/>
            <a:ext cx="37814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Gauss y su solución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Gauss tenía que sumar lo siguiente: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 + 2 + 3 + 4 + 5 + 6 + 7 + 8 ...  + 95 + 96 + 97 + 98 + 99 + 100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Se dio cuenta de que reordenar los elementos de esta suma, sumando siempre los simétricos, facilitaba las  cosas.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35300" y="1111175"/>
            <a:ext cx="82824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Hallar: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0" y="1514887"/>
            <a:ext cx="533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87" y="2200512"/>
            <a:ext cx="2124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87" y="3044587"/>
            <a:ext cx="28098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450" y="3119437"/>
            <a:ext cx="24003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301400"/>
            <a:ext cx="8520600" cy="371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Hallar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600"/>
              <a:t>Σ (2j - 1)</a:t>
            </a:r>
            <a:r>
              <a:rPr baseline="30000" lang="en" sz="3600"/>
              <a:t>2 </a:t>
            </a:r>
            <a:r>
              <a:rPr lang="en" sz="3600"/>
              <a:t>=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Σ 3i</a:t>
            </a:r>
            <a:r>
              <a:rPr baseline="30000" lang="en" sz="3600"/>
              <a:t> </a:t>
            </a:r>
            <a:r>
              <a:rPr lang="en" sz="3600"/>
              <a:t>=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aseline="30000" sz="36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293" name="Shape 293"/>
          <p:cNvSpPr txBox="1"/>
          <p:nvPr/>
        </p:nvSpPr>
        <p:spPr>
          <a:xfrm>
            <a:off x="435325" y="2039075"/>
            <a:ext cx="3093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66575" y="2797700"/>
            <a:ext cx="5499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j=1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66575" y="3849000"/>
            <a:ext cx="549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23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43675" y="4464150"/>
            <a:ext cx="492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i=9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30375" y="1179875"/>
            <a:ext cx="85206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Resuelva el siguiente problema: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37" y="1989550"/>
            <a:ext cx="61436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30375" y="1179875"/>
            <a:ext cx="85206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t1 = 5 = 2.1 + 3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t2 = 7 = 2.2 + 2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t3 = 9 = 2.3 +3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tk = 2.k + 3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75" y="1179875"/>
            <a:ext cx="5245475" cy="2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850" y="1569950"/>
            <a:ext cx="21717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375" y="3042100"/>
            <a:ext cx="5026249" cy="3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287" y="3482125"/>
            <a:ext cx="45053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30375" y="1179875"/>
            <a:ext cx="85206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9875"/>
            <a:ext cx="5748225" cy="2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75" y="1689462"/>
            <a:ext cx="14287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375" y="2827950"/>
            <a:ext cx="5748225" cy="53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750" y="2346950"/>
            <a:ext cx="3227001" cy="3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2300" y="3472801"/>
            <a:ext cx="1838125" cy="144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8601" y="3459400"/>
            <a:ext cx="1500457" cy="14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2327" y="3969966"/>
            <a:ext cx="3227000" cy="2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2737300" y="4023350"/>
            <a:ext cx="6960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219050" y="4027775"/>
            <a:ext cx="6960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Gauss y su solución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7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FF"/>
                </a:solidFill>
              </a:rPr>
              <a:t>1 + 2 + 3 + 4 + 5 + 6 + 7 + 8 ...  + 95 + 96 + 97 + 98 + 99 + 100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1 +100 = 101			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2 + 99 = 101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3 + 98 = 101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…					50 veces 101, es decir 50x101= </a:t>
            </a:r>
            <a:r>
              <a:rPr b="1" lang="en" sz="1400">
                <a:solidFill>
                  <a:srgbClr val="FF0000"/>
                </a:solidFill>
              </a:rPr>
              <a:t>5050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48 + 53 = 101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49 + 52 = 101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</a:rPr>
              <a:t>50 + 51 = 101							</a:t>
            </a:r>
            <a:r>
              <a:rPr b="1" lang="en" sz="1400">
                <a:solidFill>
                  <a:srgbClr val="FF0000"/>
                </a:solidFill>
              </a:rPr>
              <a:t>Interesante, no?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602850" y="1729775"/>
            <a:ext cx="309300" cy="2839200"/>
          </a:xfrm>
          <a:prstGeom prst="rightBrace">
            <a:avLst>
              <a:gd fmla="val 89516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Formalizando a </a:t>
            </a:r>
            <a:r>
              <a:rPr lang="en"/>
              <a:t>Gauss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72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FF"/>
                </a:solidFill>
              </a:rPr>
              <a:t>1 + 2 + 3 + 4 + 5 + 6 + 7 + 8 ...  + 95 + 96 + 97 + 98 + 99 + 100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La suma de los primeros n numeros se obtiene: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776537"/>
            <a:ext cx="4876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Resolviendo el problema de Gauss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687" y="2847700"/>
            <a:ext cx="45243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1481137"/>
            <a:ext cx="48768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es una sumatoria?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La </a:t>
            </a:r>
            <a:r>
              <a:rPr b="1" lang="en" sz="1400">
                <a:solidFill>
                  <a:srgbClr val="000000"/>
                </a:solidFill>
              </a:rPr>
              <a:t>sumatoria </a:t>
            </a:r>
            <a:r>
              <a:rPr lang="en" sz="1400">
                <a:solidFill>
                  <a:srgbClr val="000000"/>
                </a:solidFill>
              </a:rPr>
              <a:t>es la operación de la adición de una secuencia de números, el resultado es la suma total.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25" y="2173725"/>
            <a:ext cx="6096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Sumatorias - Propiedades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P1: </a:t>
            </a:r>
            <a:r>
              <a:rPr lang="en" sz="1400">
                <a:solidFill>
                  <a:srgbClr val="000000"/>
                </a:solidFill>
              </a:rPr>
              <a:t>El </a:t>
            </a:r>
            <a:r>
              <a:rPr lang="en" sz="1400">
                <a:solidFill>
                  <a:srgbClr val="000000"/>
                </a:solidFill>
              </a:rPr>
              <a:t>número</a:t>
            </a:r>
            <a:r>
              <a:rPr lang="en" sz="1400">
                <a:solidFill>
                  <a:srgbClr val="000000"/>
                </a:solidFill>
              </a:rPr>
              <a:t> de sumandos o </a:t>
            </a:r>
            <a:r>
              <a:rPr lang="en" sz="1400">
                <a:solidFill>
                  <a:srgbClr val="000000"/>
                </a:solidFill>
              </a:rPr>
              <a:t>términos</a:t>
            </a:r>
            <a:r>
              <a:rPr lang="en" sz="1400">
                <a:solidFill>
                  <a:srgbClr val="000000"/>
                </a:solidFill>
              </a:rPr>
              <a:t> de una sumatoria es igual al </a:t>
            </a:r>
            <a:r>
              <a:rPr lang="en" sz="1400">
                <a:solidFill>
                  <a:srgbClr val="000000"/>
                </a:solidFill>
              </a:rPr>
              <a:t>índice</a:t>
            </a:r>
            <a:r>
              <a:rPr lang="en" sz="1400">
                <a:solidFill>
                  <a:srgbClr val="000000"/>
                </a:solidFill>
              </a:rPr>
              <a:t> superior menos el inferior, </a:t>
            </a:r>
            <a:r>
              <a:rPr lang="en" sz="1400">
                <a:solidFill>
                  <a:srgbClr val="000000"/>
                </a:solidFill>
              </a:rPr>
              <a:t>más</a:t>
            </a:r>
            <a:r>
              <a:rPr lang="en" sz="1400">
                <a:solidFill>
                  <a:srgbClr val="000000"/>
                </a:solidFill>
              </a:rPr>
              <a:t> 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Hallar el número de términos de la siguiente expresión: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7" y="1766887"/>
            <a:ext cx="42005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200" y="3883312"/>
            <a:ext cx="8382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525" y="4171800"/>
            <a:ext cx="25717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Sumatorias - Propiedades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P2: La sumatoria de una constante es igual al producto del número de sumandos por la constante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Hallar la sumatoria de la siguiente </a:t>
            </a:r>
            <a:r>
              <a:rPr lang="en" sz="1400">
                <a:solidFill>
                  <a:srgbClr val="000000"/>
                </a:solidFill>
              </a:rPr>
              <a:t>expresión</a:t>
            </a:r>
            <a:r>
              <a:rPr lang="en" sz="140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100" y="1943100"/>
            <a:ext cx="3257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100" y="3911000"/>
            <a:ext cx="11049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1250" y="4049562"/>
            <a:ext cx="31813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