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0"/>
  </p:normalViewPr>
  <p:slideViewPr>
    <p:cSldViewPr snapToGrid="0" snapToObjects="1">
      <p:cViewPr varScale="1">
        <p:scale>
          <a:sx n="148" d="100"/>
          <a:sy n="148" d="100"/>
        </p:scale>
        <p:origin x="6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‹Nr.›</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rtl="0">
              <a:spcBef>
                <a:spcPts val="0"/>
              </a:spcBef>
              <a:buNone/>
            </a:pPr>
            <a:r>
              <a:rPr lang="en"/>
              <a:t>Curso 111 mil Nivelatorio</a:t>
            </a:r>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lvl="0">
              <a:spcBef>
                <a:spcPts val="0"/>
              </a:spcBef>
              <a:buNone/>
            </a:pPr>
            <a:r>
              <a:rPr lang="en"/>
              <a:t>Lógica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09" name="Shape 10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Conjunción Dadas dos proposiciones p y q, se denomina conjunción de estas proposiciones a la proposición p Λ q (se lee "p y q"), cuya tabla de verdad es: p q p Λ q V V F F V F V F V F F F La tabla que define esta operación, establece que la conjunción es verdadera sólo si lo son las dos proposiciones componentes. En todo otro caso, es falsa. Ejemplos: Sea la declaración: Vemos que está compuesta de dos proposiciones a las que llamaremos p y q, que son p: 5 es un número impar q: 6 es un número par Por ser ambas verdaderas, la conjunción de ellas es verdadera. Ahora bien, sea la declaración: </a:t>
            </a:r>
          </a:p>
          <a:p>
            <a:pPr lvl="0">
              <a:spcBef>
                <a:spcPts val="0"/>
              </a:spcBef>
              <a:buNone/>
            </a:pPr>
            <a:r>
              <a:rPr lang="en"/>
              <a:t>Hoy es el día 3 de noviembre y mañana es el día de 5 de noviembre Esta conjunción es falsa, ya que no pueden ser simultáneamente verdaderas ambas proposiciones.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15" name="Shape 11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Disyunción Dadas dos proposiciones p y q, la disyunción de las proposiciones p y q es la proposición compuesta p</a:t>
            </a:r>
          </a:p>
          <a:p>
            <a:pPr lvl="0">
              <a:spcBef>
                <a:spcPts val="0"/>
              </a:spcBef>
              <a:buNone/>
            </a:pPr>
            <a:r>
              <a:rPr lang="en"/>
              <a:t>p q p ∨ q </a:t>
            </a:r>
          </a:p>
          <a:p>
            <a:pPr lvl="0">
              <a:spcBef>
                <a:spcPts val="0"/>
              </a:spcBef>
              <a:buNone/>
            </a:pPr>
            <a:r>
              <a:rPr lang="en"/>
              <a:t>V V F F V F V F V V V F </a:t>
            </a:r>
          </a:p>
          <a:p>
            <a:pPr lvl="0">
              <a:spcBef>
                <a:spcPts val="0"/>
              </a:spcBef>
              <a:buNone/>
            </a:pPr>
            <a:r>
              <a:rPr lang="en"/>
              <a:t>Ejemplo: Tiro las cosas viejas o que no me sirven. La disyunción compuesta por p y q (p: tiro las cosas viejas, q: tiro las cosas que no me sirven) es verdadera, pues puedo tirar algo viejo, y que además no me sirve.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21" name="Shape 12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Condicional (o implicación) Consideremos el enunciado: "Si apruebas Filosofía, te dejaré ir al viaje de fin de curso". Este enunciado está formado por dos atómicas: p: "Apruebas Filosofía" q: "Te dejaré ir al viaje de fin de curso" Lo que nuestro enunciado original afirma es esto: si p es verdad, entonces q también es verdad, o, dicho de modo más sencillo, si p, entonces q. Se trata de un enunciado condicional cuya formalización es p q, y que se puede leer también como p implica q. En el enunciado p q, se dice que p es el antecedente (o hipótesis) y q el consecuente (o conclusión). El condicional p q se lee "p implica q" o bien "si p, entonces q". Un condicional siempre es verdadero, excepto cuando el antecedente es verdadero y el consecuente falso. Por lo tanto, su valor de verdad queda definido por la siguiente tabla de verdad.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27" name="Shape 12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p q p q V V V V F F F V V F F V</a:t>
            </a:r>
          </a:p>
          <a:p>
            <a:pPr lvl="0">
              <a:spcBef>
                <a:spcPts val="0"/>
              </a:spcBef>
              <a:buNone/>
            </a:pPr>
            <a:r>
              <a:rPr lang="en"/>
              <a:t>En las columnas p y q aparecen las cuatro posibles combinaciones de los valores de verdad para p y q, y en la columna p q aparecen enumerados los valores de verdad de p q para cada una de esas combinaciones. Por ejemplo, la segunda fila de la tabla nos dice que cuando p es verdadero y q falso, el enunciado p q es falso. </a:t>
            </a:r>
          </a:p>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33" name="Shape 13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Importante: Es destacable que la implicación puede ser cierta aunque el consecuente sea falso (q en p q). Así, si no apruebas Filosofía, pero yo no te permito ir al viaje de fin de curso, la implicación "Si apruebas Filosofía, te dejaré ir al viaje de fin de curso" es verdadera. Otras denominaciones para la proposición p q → son: p sólo si q q si p p es condición suficiente para q q es condición necesaria para p Así, una condición necesaria (pero no suficiente) para que un triángulo sea equilátero es que sea un triángulo isósceles y una condición suficiente (pero no necesaria) para que un triángulo sea isósceles es que sea un triángulo equilátero Ser divisible por 2 es condición necesaria para ser divisible por 6, pero no suficiente. Ser divisible por 8 es condición suficiente para ser divisible por 4, pero no necesaria.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39" name="Shape 13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sz="1400" dirty="0" err="1"/>
              <a:t>Ejemplos</a:t>
            </a:r>
            <a:r>
              <a:rPr lang="en" sz="1400" dirty="0"/>
              <a:t> </a:t>
            </a:r>
            <a:r>
              <a:rPr lang="en" sz="1400" dirty="0" err="1"/>
              <a:t>sobre</a:t>
            </a:r>
            <a:r>
              <a:rPr lang="en" sz="1400" dirty="0"/>
              <a:t> el </a:t>
            </a:r>
            <a:r>
              <a:rPr lang="en" sz="1400" dirty="0" err="1"/>
              <a:t>condicional</a:t>
            </a:r>
            <a:r>
              <a:rPr lang="en" sz="1400" dirty="0"/>
              <a:t> Primer </a:t>
            </a:r>
            <a:r>
              <a:rPr lang="en" sz="1400" dirty="0" err="1"/>
              <a:t>ejemplo</a:t>
            </a:r>
            <a:r>
              <a:rPr lang="en" sz="1400" dirty="0"/>
              <a:t>: </a:t>
            </a:r>
            <a:r>
              <a:rPr lang="en" sz="1400" dirty="0" err="1"/>
              <a:t>Verdad</a:t>
            </a:r>
            <a:r>
              <a:rPr lang="en" sz="1400" dirty="0"/>
              <a:t> </a:t>
            </a:r>
            <a:r>
              <a:rPr lang="en" sz="1400" dirty="0" err="1"/>
              <a:t>implica</a:t>
            </a:r>
            <a:r>
              <a:rPr lang="en" sz="1400" dirty="0"/>
              <a:t> </a:t>
            </a:r>
            <a:r>
              <a:rPr lang="en" sz="1400" dirty="0" err="1"/>
              <a:t>verdad</a:t>
            </a:r>
            <a:r>
              <a:rPr lang="en" sz="1400" dirty="0"/>
              <a:t>, </a:t>
            </a:r>
            <a:r>
              <a:rPr lang="en" sz="1400" dirty="0" err="1"/>
              <a:t>es</a:t>
            </a:r>
            <a:r>
              <a:rPr lang="en" sz="1400" dirty="0"/>
              <a:t> </a:t>
            </a:r>
            <a:r>
              <a:rPr lang="en" sz="1400" dirty="0" err="1"/>
              <a:t>cierto</a:t>
            </a:r>
            <a:r>
              <a:rPr lang="en" sz="1400" dirty="0"/>
              <a:t>. Como </a:t>
            </a:r>
            <a:r>
              <a:rPr lang="en" sz="1400" dirty="0" err="1"/>
              <a:t>hemos</a:t>
            </a:r>
            <a:r>
              <a:rPr lang="en" sz="1400" dirty="0"/>
              <a:t> </a:t>
            </a:r>
            <a:r>
              <a:rPr lang="en" sz="1400" dirty="0" err="1"/>
              <a:t>visto</a:t>
            </a:r>
            <a:r>
              <a:rPr lang="en" sz="1400" dirty="0"/>
              <a:t>, </a:t>
            </a:r>
            <a:r>
              <a:rPr lang="en" sz="1400" dirty="0" err="1"/>
              <a:t>si</a:t>
            </a:r>
            <a:r>
              <a:rPr lang="en" sz="1400" dirty="0"/>
              <a:t> p y q son </a:t>
            </a:r>
            <a:r>
              <a:rPr lang="en" sz="1400" dirty="0" err="1"/>
              <a:t>verdad</a:t>
            </a:r>
            <a:r>
              <a:rPr lang="en" sz="1400" dirty="0"/>
              <a:t>, </a:t>
            </a:r>
            <a:r>
              <a:rPr lang="en" sz="1400" dirty="0" err="1"/>
              <a:t>entonces</a:t>
            </a:r>
            <a:r>
              <a:rPr lang="en" sz="1400" dirty="0"/>
              <a:t> p q </a:t>
            </a:r>
            <a:r>
              <a:rPr lang="en" sz="1400" dirty="0" err="1"/>
              <a:t>es</a:t>
            </a:r>
            <a:r>
              <a:rPr lang="en" sz="1400" dirty="0"/>
              <a:t> </a:t>
            </a:r>
            <a:r>
              <a:rPr lang="en" sz="1400" dirty="0" err="1"/>
              <a:t>verdad</a:t>
            </a:r>
            <a:r>
              <a:rPr lang="en" sz="1400" dirty="0"/>
              <a:t>. </a:t>
            </a:r>
            <a:r>
              <a:rPr lang="en" sz="1400" dirty="0" err="1"/>
              <a:t>Por</a:t>
            </a:r>
            <a:r>
              <a:rPr lang="en" sz="1400" dirty="0"/>
              <a:t> </a:t>
            </a:r>
            <a:r>
              <a:rPr lang="en" sz="1400" dirty="0" err="1"/>
              <a:t>ejemplo</a:t>
            </a:r>
            <a:r>
              <a:rPr lang="en" sz="1400" dirty="0"/>
              <a:t>, sea p: "la Tierra </a:t>
            </a:r>
            <a:r>
              <a:rPr lang="en" sz="1400" dirty="0" err="1"/>
              <a:t>es</a:t>
            </a:r>
            <a:r>
              <a:rPr lang="en" sz="1400" dirty="0"/>
              <a:t> </a:t>
            </a:r>
            <a:r>
              <a:rPr lang="en" sz="1400" dirty="0" err="1"/>
              <a:t>redonda</a:t>
            </a:r>
            <a:r>
              <a:rPr lang="en" sz="1400" dirty="0"/>
              <a:t>", y q: "3x5=15". La </a:t>
            </a:r>
            <a:r>
              <a:rPr lang="en" sz="1400" dirty="0" err="1"/>
              <a:t>fórmula</a:t>
            </a:r>
            <a:r>
              <a:rPr lang="en" sz="1400" dirty="0"/>
              <a:t> p q dice que: "Si la Tierra </a:t>
            </a:r>
            <a:r>
              <a:rPr lang="en" sz="1400" dirty="0" err="1"/>
              <a:t>es</a:t>
            </a:r>
            <a:r>
              <a:rPr lang="en" sz="1400" dirty="0"/>
              <a:t> </a:t>
            </a:r>
            <a:r>
              <a:rPr lang="en" sz="1400" dirty="0" err="1"/>
              <a:t>redonda</a:t>
            </a:r>
            <a:r>
              <a:rPr lang="en" sz="1400" dirty="0"/>
              <a:t>, </a:t>
            </a:r>
            <a:r>
              <a:rPr lang="en" sz="1400" dirty="0" err="1"/>
              <a:t>entonces</a:t>
            </a:r>
            <a:r>
              <a:rPr lang="en" sz="1400" dirty="0"/>
              <a:t> 3x5=15". </a:t>
            </a:r>
            <a:r>
              <a:rPr lang="en" sz="1400" dirty="0" err="1"/>
              <a:t>Fíjate</a:t>
            </a:r>
            <a:r>
              <a:rPr lang="en" sz="1400" dirty="0"/>
              <a:t> que </a:t>
            </a:r>
            <a:r>
              <a:rPr lang="en" sz="1400" dirty="0" err="1"/>
              <a:t>los</a:t>
            </a:r>
            <a:r>
              <a:rPr lang="en" sz="1400" dirty="0"/>
              <a:t> dos </a:t>
            </a:r>
            <a:r>
              <a:rPr lang="en" sz="1400" dirty="0" err="1"/>
              <a:t>enunciados</a:t>
            </a:r>
            <a:r>
              <a:rPr lang="en" sz="1400" dirty="0"/>
              <a:t> p y q de </a:t>
            </a:r>
            <a:r>
              <a:rPr lang="en" sz="1400" dirty="0" err="1"/>
              <a:t>este</a:t>
            </a:r>
            <a:r>
              <a:rPr lang="en" sz="1400" dirty="0"/>
              <a:t> </a:t>
            </a:r>
            <a:r>
              <a:rPr lang="en" sz="1400" dirty="0" err="1"/>
              <a:t>ejemplo</a:t>
            </a:r>
            <a:r>
              <a:rPr lang="en" sz="1400" dirty="0"/>
              <a:t> no </a:t>
            </a:r>
            <a:r>
              <a:rPr lang="en" sz="1400" dirty="0" err="1"/>
              <a:t>tienen</a:t>
            </a:r>
            <a:r>
              <a:rPr lang="en" sz="1400" dirty="0"/>
              <a:t> nada que </a:t>
            </a:r>
            <a:r>
              <a:rPr lang="en" sz="1400" dirty="0" err="1"/>
              <a:t>ver</a:t>
            </a:r>
            <a:r>
              <a:rPr lang="en" sz="1400" dirty="0"/>
              <a:t> entre </a:t>
            </a:r>
            <a:r>
              <a:rPr lang="en" sz="1400" dirty="0" err="1"/>
              <a:t>ellos</a:t>
            </a:r>
            <a:r>
              <a:rPr lang="en" sz="1400" dirty="0"/>
              <a:t>. Pero con p q no </a:t>
            </a:r>
            <a:r>
              <a:rPr lang="en" sz="1400" dirty="0" err="1"/>
              <a:t>queremos</a:t>
            </a:r>
            <a:r>
              <a:rPr lang="en" sz="1400" dirty="0"/>
              <a:t> </a:t>
            </a:r>
            <a:r>
              <a:rPr lang="en" sz="1400" dirty="0" err="1"/>
              <a:t>decir</a:t>
            </a:r>
            <a:r>
              <a:rPr lang="en" sz="1400" dirty="0"/>
              <a:t> (no </a:t>
            </a:r>
            <a:r>
              <a:rPr lang="en" sz="1400" dirty="0" err="1"/>
              <a:t>decimos</a:t>
            </a:r>
            <a:r>
              <a:rPr lang="en" sz="1400" dirty="0"/>
              <a:t>) que hay </a:t>
            </a:r>
            <a:r>
              <a:rPr lang="en" sz="1400" dirty="0" err="1"/>
              <a:t>una</a:t>
            </a:r>
            <a:r>
              <a:rPr lang="en" sz="1400" dirty="0"/>
              <a:t> </a:t>
            </a:r>
            <a:r>
              <a:rPr lang="en" sz="1400" dirty="0" err="1"/>
              <a:t>relación</a:t>
            </a:r>
            <a:r>
              <a:rPr lang="en" sz="1400" dirty="0"/>
              <a:t> causal entre ambos </a:t>
            </a:r>
            <a:r>
              <a:rPr lang="en" sz="1400" dirty="0" err="1"/>
              <a:t>enunciados</a:t>
            </a:r>
            <a:r>
              <a:rPr lang="en" sz="1400" dirty="0"/>
              <a:t>. </a:t>
            </a:r>
            <a:r>
              <a:rPr lang="en" sz="1400" dirty="0" err="1"/>
              <a:t>En</a:t>
            </a:r>
            <a:r>
              <a:rPr lang="en" sz="1400" dirty="0"/>
              <a:t> el </a:t>
            </a:r>
            <a:r>
              <a:rPr lang="en" sz="1400" dirty="0" err="1"/>
              <a:t>caso</a:t>
            </a:r>
            <a:r>
              <a:rPr lang="en" sz="1400" dirty="0"/>
              <a:t> de p q </a:t>
            </a:r>
            <a:r>
              <a:rPr lang="en" sz="1400" dirty="0" err="1"/>
              <a:t>siendo</a:t>
            </a:r>
            <a:r>
              <a:rPr lang="en" sz="1400" dirty="0"/>
              <a:t> p: "la Tierra </a:t>
            </a:r>
            <a:r>
              <a:rPr lang="en" sz="1400" dirty="0" err="1"/>
              <a:t>es</a:t>
            </a:r>
            <a:r>
              <a:rPr lang="en" sz="1400" dirty="0"/>
              <a:t> </a:t>
            </a:r>
            <a:r>
              <a:rPr lang="en" sz="1400" dirty="0" err="1"/>
              <a:t>redonda</a:t>
            </a:r>
            <a:r>
              <a:rPr lang="en" sz="1400" dirty="0"/>
              <a:t>", y q: "3x5=15" </a:t>
            </a:r>
            <a:r>
              <a:rPr lang="en" sz="1400" dirty="0" err="1"/>
              <a:t>solamente</a:t>
            </a:r>
            <a:r>
              <a:rPr lang="en" sz="1400" dirty="0"/>
              <a:t> </a:t>
            </a:r>
            <a:r>
              <a:rPr lang="en" sz="1400" dirty="0" err="1"/>
              <a:t>decimos</a:t>
            </a:r>
            <a:r>
              <a:rPr lang="en" sz="1400" dirty="0"/>
              <a:t> que el </a:t>
            </a:r>
            <a:r>
              <a:rPr lang="en" sz="1400" dirty="0" err="1"/>
              <a:t>enunciado</a:t>
            </a:r>
            <a:r>
              <a:rPr lang="en" sz="1400" dirty="0"/>
              <a:t> "Si la Tierra </a:t>
            </a:r>
            <a:r>
              <a:rPr lang="en" sz="1400" dirty="0" err="1"/>
              <a:t>es</a:t>
            </a:r>
            <a:r>
              <a:rPr lang="en" sz="1400" dirty="0"/>
              <a:t> </a:t>
            </a:r>
            <a:r>
              <a:rPr lang="en" sz="1400" dirty="0" err="1"/>
              <a:t>redonda</a:t>
            </a:r>
            <a:r>
              <a:rPr lang="en" sz="1400" dirty="0"/>
              <a:t>, </a:t>
            </a:r>
            <a:r>
              <a:rPr lang="en" sz="1400" dirty="0" err="1"/>
              <a:t>entonces</a:t>
            </a:r>
            <a:r>
              <a:rPr lang="en" sz="1400" dirty="0"/>
              <a:t> 3x5=15" </a:t>
            </a:r>
            <a:r>
              <a:rPr lang="en" sz="1400" dirty="0" err="1"/>
              <a:t>es</a:t>
            </a:r>
            <a:r>
              <a:rPr lang="en" sz="1400" dirty="0"/>
              <a:t> </a:t>
            </a:r>
            <a:r>
              <a:rPr lang="en" sz="1400" dirty="0" err="1"/>
              <a:t>lógicamente</a:t>
            </a:r>
            <a:r>
              <a:rPr lang="en" sz="1400" dirty="0"/>
              <a:t> </a:t>
            </a:r>
            <a:r>
              <a:rPr lang="en" sz="1400" dirty="0" err="1"/>
              <a:t>verdadero</a:t>
            </a:r>
            <a:r>
              <a:rPr lang="en" sz="1400" dirty="0"/>
              <a:t>. Segundo </a:t>
            </a:r>
            <a:r>
              <a:rPr lang="en" sz="1400" dirty="0" err="1"/>
              <a:t>ejemplo</a:t>
            </a:r>
            <a:r>
              <a:rPr lang="en" sz="1400" dirty="0"/>
              <a:t>: </a:t>
            </a:r>
            <a:r>
              <a:rPr lang="en" sz="1400" dirty="0" err="1"/>
              <a:t>Verdad</a:t>
            </a:r>
            <a:r>
              <a:rPr lang="en" sz="1400" dirty="0"/>
              <a:t> no </a:t>
            </a:r>
            <a:r>
              <a:rPr lang="en" sz="1400" dirty="0" err="1"/>
              <a:t>puede</a:t>
            </a:r>
            <a:r>
              <a:rPr lang="en" sz="1400" dirty="0"/>
              <a:t> </a:t>
            </a:r>
            <a:r>
              <a:rPr lang="en" sz="1400" dirty="0" err="1"/>
              <a:t>implicar</a:t>
            </a:r>
            <a:r>
              <a:rPr lang="en" sz="1400" dirty="0"/>
              <a:t> </a:t>
            </a:r>
            <a:r>
              <a:rPr lang="en" sz="1400" dirty="0" err="1"/>
              <a:t>falsedad</a:t>
            </a:r>
            <a:r>
              <a:rPr lang="en" sz="1400" dirty="0"/>
              <a:t>. Si p </a:t>
            </a:r>
            <a:r>
              <a:rPr lang="en" sz="1400" dirty="0" err="1"/>
              <a:t>es</a:t>
            </a:r>
            <a:r>
              <a:rPr lang="en" sz="1400" dirty="0"/>
              <a:t> un </a:t>
            </a:r>
            <a:r>
              <a:rPr lang="en" sz="1400" dirty="0" err="1"/>
              <a:t>enunciado</a:t>
            </a:r>
            <a:r>
              <a:rPr lang="en" sz="1400" dirty="0"/>
              <a:t> </a:t>
            </a:r>
            <a:r>
              <a:rPr lang="en" sz="1400" dirty="0" err="1"/>
              <a:t>verdadero</a:t>
            </a:r>
            <a:r>
              <a:rPr lang="en" sz="1400" dirty="0"/>
              <a:t> y q </a:t>
            </a:r>
            <a:r>
              <a:rPr lang="en" sz="1400" dirty="0" err="1"/>
              <a:t>falso</a:t>
            </a:r>
            <a:r>
              <a:rPr lang="en" sz="1400" dirty="0"/>
              <a:t>, </a:t>
            </a:r>
            <a:r>
              <a:rPr lang="en" sz="1400" dirty="0" err="1"/>
              <a:t>entonces</a:t>
            </a:r>
            <a:r>
              <a:rPr lang="en" sz="1400" dirty="0"/>
              <a:t> p q </a:t>
            </a:r>
            <a:r>
              <a:rPr lang="en" sz="1400" dirty="0" err="1"/>
              <a:t>es</a:t>
            </a:r>
            <a:r>
              <a:rPr lang="en" sz="1400" dirty="0"/>
              <a:t> </a:t>
            </a:r>
            <a:r>
              <a:rPr lang="en" sz="1400" dirty="0" err="1"/>
              <a:t>falso</a:t>
            </a:r>
            <a:r>
              <a:rPr lang="en" sz="1400" dirty="0"/>
              <a:t>. </a:t>
            </a:r>
            <a:r>
              <a:rPr lang="en" sz="1400" dirty="0" err="1"/>
              <a:t>Por</a:t>
            </a:r>
            <a:r>
              <a:rPr lang="en" sz="1400" dirty="0"/>
              <a:t> </a:t>
            </a:r>
            <a:r>
              <a:rPr lang="en" sz="1400" dirty="0" err="1"/>
              <a:t>ejemplo</a:t>
            </a:r>
            <a:r>
              <a:rPr lang="en" sz="1400" dirty="0"/>
              <a:t>: "</a:t>
            </a:r>
            <a:r>
              <a:rPr lang="en" sz="1400" dirty="0" err="1"/>
              <a:t>Cuando</a:t>
            </a:r>
            <a:r>
              <a:rPr lang="en" sz="1400" dirty="0"/>
              <a:t> hay sol, </a:t>
            </a:r>
            <a:r>
              <a:rPr lang="en" sz="1400" dirty="0" err="1"/>
              <a:t>voy</a:t>
            </a:r>
            <a:r>
              <a:rPr lang="en" sz="1400" dirty="0"/>
              <a:t> al monte" </a:t>
            </a:r>
            <a:r>
              <a:rPr lang="en" sz="1400" dirty="0" err="1"/>
              <a:t>En</a:t>
            </a:r>
            <a:r>
              <a:rPr lang="en" sz="1400" dirty="0"/>
              <a:t> </a:t>
            </a:r>
            <a:r>
              <a:rPr lang="en" sz="1400" dirty="0" err="1"/>
              <a:t>este</a:t>
            </a:r>
            <a:r>
              <a:rPr lang="en" sz="1400" dirty="0"/>
              <a:t> </a:t>
            </a:r>
            <a:r>
              <a:rPr lang="en" sz="1400" dirty="0" err="1"/>
              <a:t>caso</a:t>
            </a:r>
            <a:r>
              <a:rPr lang="en" sz="1400" dirty="0"/>
              <a:t> p: "</a:t>
            </a:r>
            <a:r>
              <a:rPr lang="en" sz="1400" dirty="0" err="1"/>
              <a:t>Hace</a:t>
            </a:r>
            <a:r>
              <a:rPr lang="en" sz="1400" dirty="0"/>
              <a:t> sol" y q: "</a:t>
            </a:r>
            <a:r>
              <a:rPr lang="en" sz="1400" dirty="0" err="1"/>
              <a:t>voy</a:t>
            </a:r>
            <a:r>
              <a:rPr lang="en" sz="1400" dirty="0"/>
              <a:t> al monte". </a:t>
            </a:r>
            <a:r>
              <a:rPr lang="en" sz="1400" dirty="0" err="1"/>
              <a:t>En</a:t>
            </a:r>
            <a:r>
              <a:rPr lang="en" sz="1400" dirty="0"/>
              <a:t> </a:t>
            </a:r>
            <a:r>
              <a:rPr lang="en" sz="1400" dirty="0" err="1"/>
              <a:t>otras</a:t>
            </a:r>
            <a:r>
              <a:rPr lang="en" sz="1400" dirty="0"/>
              <a:t> palabras, </a:t>
            </a:r>
            <a:r>
              <a:rPr lang="en" sz="1400" dirty="0" err="1"/>
              <a:t>podemos</a:t>
            </a:r>
            <a:r>
              <a:rPr lang="en" sz="1400" dirty="0"/>
              <a:t> </a:t>
            </a:r>
            <a:r>
              <a:rPr lang="en" sz="1400" dirty="0" err="1"/>
              <a:t>reformular</a:t>
            </a:r>
            <a:r>
              <a:rPr lang="en" sz="1400" dirty="0"/>
              <a:t> </a:t>
            </a:r>
            <a:r>
              <a:rPr lang="en" sz="1400" dirty="0" err="1"/>
              <a:t>nuestra</a:t>
            </a:r>
            <a:r>
              <a:rPr lang="en" sz="1400" dirty="0"/>
              <a:t> </a:t>
            </a:r>
            <a:r>
              <a:rPr lang="en" sz="1400" dirty="0" err="1"/>
              <a:t>frase</a:t>
            </a:r>
            <a:r>
              <a:rPr lang="en" sz="1400" dirty="0"/>
              <a:t> </a:t>
            </a:r>
            <a:r>
              <a:rPr lang="en" sz="1400" dirty="0" err="1"/>
              <a:t>como</a:t>
            </a:r>
            <a:r>
              <a:rPr lang="en" sz="1400" dirty="0"/>
              <a:t> "Si </a:t>
            </a:r>
            <a:r>
              <a:rPr lang="en" sz="1400" dirty="0" err="1"/>
              <a:t>está</a:t>
            </a:r>
            <a:r>
              <a:rPr lang="en" sz="1400" dirty="0"/>
              <a:t> </a:t>
            </a:r>
            <a:r>
              <a:rPr lang="en" sz="1400" dirty="0" err="1"/>
              <a:t>haciendo</a:t>
            </a:r>
            <a:r>
              <a:rPr lang="en" sz="1400" dirty="0"/>
              <a:t> sol, </a:t>
            </a:r>
            <a:r>
              <a:rPr lang="en" sz="1400" dirty="0" err="1"/>
              <a:t>entonces</a:t>
            </a:r>
            <a:r>
              <a:rPr lang="en" sz="1400" dirty="0"/>
              <a:t> </a:t>
            </a:r>
            <a:r>
              <a:rPr lang="en" sz="1400" dirty="0" err="1"/>
              <a:t>estoy</a:t>
            </a:r>
            <a:r>
              <a:rPr lang="en" sz="1400" dirty="0"/>
              <a:t> </a:t>
            </a:r>
            <a:r>
              <a:rPr lang="en" sz="1400" dirty="0" err="1"/>
              <a:t>en</a:t>
            </a:r>
            <a:r>
              <a:rPr lang="en" sz="1400" dirty="0"/>
              <a:t> el monte". Pero hay </a:t>
            </a:r>
            <a:r>
              <a:rPr lang="en" sz="1400" dirty="0" err="1"/>
              <a:t>muchos</a:t>
            </a:r>
            <a:r>
              <a:rPr lang="en" sz="1400" dirty="0"/>
              <a:t> </a:t>
            </a:r>
            <a:r>
              <a:rPr lang="en" sz="1400" dirty="0" err="1"/>
              <a:t>días</a:t>
            </a:r>
            <a:r>
              <a:rPr lang="en" sz="1400" dirty="0"/>
              <a:t> que </a:t>
            </a:r>
            <a:r>
              <a:rPr lang="en" sz="1400" dirty="0" err="1"/>
              <a:t>hace</a:t>
            </a:r>
            <a:r>
              <a:rPr lang="en" sz="1400" dirty="0"/>
              <a:t> sol (p </a:t>
            </a:r>
            <a:r>
              <a:rPr lang="en" sz="1400" dirty="0" err="1"/>
              <a:t>es</a:t>
            </a:r>
            <a:r>
              <a:rPr lang="en" sz="1400" dirty="0"/>
              <a:t> </a:t>
            </a:r>
            <a:r>
              <a:rPr lang="en" sz="1400" dirty="0" err="1"/>
              <a:t>verdadero</a:t>
            </a:r>
            <a:r>
              <a:rPr lang="en" sz="1400" dirty="0"/>
              <a:t>) </a:t>
            </a:r>
            <a:r>
              <a:rPr lang="en" sz="1400" dirty="0" err="1"/>
              <a:t>en</a:t>
            </a:r>
            <a:r>
              <a:rPr lang="en" sz="1400" dirty="0"/>
              <a:t> </a:t>
            </a:r>
            <a:r>
              <a:rPr lang="en" sz="1400" dirty="0" err="1"/>
              <a:t>los</a:t>
            </a:r>
            <a:r>
              <a:rPr lang="en" sz="1400" dirty="0"/>
              <a:t> que no </a:t>
            </a:r>
            <a:r>
              <a:rPr lang="en" sz="1400" dirty="0" err="1"/>
              <a:t>voy</a:t>
            </a:r>
            <a:r>
              <a:rPr lang="en" sz="1400" dirty="0"/>
              <a:t> al monte (q </a:t>
            </a:r>
            <a:r>
              <a:rPr lang="en" sz="1400" dirty="0" err="1"/>
              <a:t>es</a:t>
            </a:r>
            <a:r>
              <a:rPr lang="en" sz="1400" dirty="0"/>
              <a:t> </a:t>
            </a:r>
            <a:r>
              <a:rPr lang="en" sz="1400" dirty="0" err="1"/>
              <a:t>falso</a:t>
            </a:r>
            <a:r>
              <a:rPr lang="en" sz="1400" dirty="0"/>
              <a:t>). </a:t>
            </a:r>
            <a:r>
              <a:rPr lang="en" sz="1400" dirty="0" err="1"/>
              <a:t>En</a:t>
            </a:r>
            <a:r>
              <a:rPr lang="en" sz="1400" dirty="0"/>
              <a:t> </a:t>
            </a:r>
            <a:r>
              <a:rPr lang="en" sz="1400" dirty="0" err="1"/>
              <a:t>esos</a:t>
            </a:r>
            <a:r>
              <a:rPr lang="en" sz="1400" dirty="0"/>
              <a:t> </a:t>
            </a:r>
            <a:r>
              <a:rPr lang="en" sz="1400" dirty="0" err="1"/>
              <a:t>días</a:t>
            </a:r>
            <a:r>
              <a:rPr lang="en" sz="1400" dirty="0"/>
              <a:t> el </a:t>
            </a:r>
            <a:r>
              <a:rPr lang="en" sz="1400" dirty="0" err="1"/>
              <a:t>enunciado</a:t>
            </a:r>
            <a:r>
              <a:rPr lang="en" sz="1400" dirty="0"/>
              <a:t> p q </a:t>
            </a:r>
            <a:r>
              <a:rPr lang="en" sz="1400" dirty="0" err="1"/>
              <a:t>es</a:t>
            </a:r>
            <a:r>
              <a:rPr lang="en" sz="1400" dirty="0"/>
              <a:t> </a:t>
            </a:r>
            <a:r>
              <a:rPr lang="en" sz="1400" dirty="0" err="1"/>
              <a:t>claramente</a:t>
            </a:r>
            <a:r>
              <a:rPr lang="en" sz="1400" dirty="0"/>
              <a:t> </a:t>
            </a:r>
            <a:r>
              <a:rPr lang="en" sz="1400" dirty="0" err="1"/>
              <a:t>falso</a:t>
            </a:r>
            <a:r>
              <a:rPr lang="en" sz="1400" dirty="0"/>
              <a:t>. </a:t>
            </a:r>
            <a:r>
              <a:rPr lang="en" sz="1400" dirty="0" err="1"/>
              <a:t>Fíjate</a:t>
            </a:r>
            <a:r>
              <a:rPr lang="en" sz="1400" dirty="0"/>
              <a:t> que </a:t>
            </a:r>
            <a:r>
              <a:rPr lang="en" sz="1400" dirty="0" err="1"/>
              <a:t>hemos</a:t>
            </a:r>
            <a:r>
              <a:rPr lang="en" sz="1400" dirty="0"/>
              <a:t> </a:t>
            </a:r>
            <a:r>
              <a:rPr lang="en" sz="1400" dirty="0" err="1"/>
              <a:t>interpretado</a:t>
            </a:r>
            <a:r>
              <a:rPr lang="en" sz="1400" dirty="0"/>
              <a:t> "</a:t>
            </a:r>
            <a:r>
              <a:rPr lang="en" sz="1400" dirty="0" err="1"/>
              <a:t>Cuando</a:t>
            </a:r>
            <a:r>
              <a:rPr lang="en" sz="1400" dirty="0"/>
              <a:t> p, q" </a:t>
            </a:r>
            <a:r>
              <a:rPr lang="en" sz="1400" dirty="0" err="1"/>
              <a:t>como</a:t>
            </a:r>
            <a:r>
              <a:rPr lang="en" sz="1400" dirty="0"/>
              <a:t> "Si p, </a:t>
            </a:r>
            <a:r>
              <a:rPr lang="en" sz="1400" dirty="0" err="1"/>
              <a:t>entonces</a:t>
            </a:r>
            <a:r>
              <a:rPr lang="en" sz="1400" dirty="0"/>
              <a:t> q". </a:t>
            </a:r>
            <a:r>
              <a:rPr lang="en" sz="1400" dirty="0" err="1"/>
              <a:t>Tercer</a:t>
            </a:r>
            <a:r>
              <a:rPr lang="en" sz="1400" dirty="0"/>
              <a:t> </a:t>
            </a:r>
            <a:r>
              <a:rPr lang="en" sz="1400" dirty="0" err="1"/>
              <a:t>ejemplo</a:t>
            </a:r>
            <a:r>
              <a:rPr lang="en" sz="1400" dirty="0"/>
              <a:t>: la </a:t>
            </a:r>
            <a:r>
              <a:rPr lang="en" sz="1400" dirty="0" err="1"/>
              <a:t>falsedad</a:t>
            </a:r>
            <a:r>
              <a:rPr lang="en" sz="1400" dirty="0"/>
              <a:t> </a:t>
            </a:r>
            <a:r>
              <a:rPr lang="en" sz="1400" dirty="0" err="1"/>
              <a:t>implica</a:t>
            </a:r>
            <a:r>
              <a:rPr lang="en" sz="1400" dirty="0"/>
              <a:t> </a:t>
            </a:r>
            <a:r>
              <a:rPr lang="en" sz="1400" dirty="0" err="1"/>
              <a:t>cualquier</a:t>
            </a:r>
            <a:r>
              <a:rPr lang="en" sz="1400" dirty="0"/>
              <a:t> </a:t>
            </a:r>
            <a:r>
              <a:rPr lang="en" sz="1400" dirty="0" err="1"/>
              <a:t>cosa</a:t>
            </a:r>
            <a:r>
              <a:rPr lang="en" sz="14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45" name="Shape 14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En las dos últimas filas de la tabla de verdad del condicional observamos que, siendo falso el antecedente, la implicación es falsa sea verdadero o falso el consecuente. Es decir, si p es falso, entonces p q es verdadero sea q verdadero o falso. Por ejemplo: "Si la Tierra es plana, entonces yo he ganado el premio Nobel" En este caso p: "La Tierra es plana", que es un enunciado falso, y q: "He ganado el premio Nobel", y el enunciado p q es verdadero haya ganado el hablante el premio Nobel o no. Lo esencial es que si el antecedente es falso, el condicional será verdadero diga lo que diga el consecuente.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51" name="Shape 15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sz="1400" dirty="0" err="1"/>
              <a:t>Propiedades</a:t>
            </a:r>
            <a:r>
              <a:rPr lang="en" sz="1400" dirty="0"/>
              <a:t> de </a:t>
            </a:r>
            <a:r>
              <a:rPr lang="en" sz="1400" dirty="0" err="1"/>
              <a:t>los</a:t>
            </a:r>
            <a:r>
              <a:rPr lang="en" sz="1400" dirty="0"/>
              <a:t> </a:t>
            </a:r>
            <a:r>
              <a:rPr lang="en" sz="1400" dirty="0" err="1"/>
              <a:t>enunciados</a:t>
            </a:r>
            <a:r>
              <a:rPr lang="en" sz="1400" dirty="0"/>
              <a:t> </a:t>
            </a:r>
            <a:r>
              <a:rPr lang="en" sz="1400" dirty="0" err="1"/>
              <a:t>condicionales</a:t>
            </a:r>
            <a:r>
              <a:rPr lang="en" sz="1400" dirty="0"/>
              <a:t> </a:t>
            </a:r>
            <a:r>
              <a:rPr lang="en" sz="1400" dirty="0" err="1"/>
              <a:t>Ya</a:t>
            </a:r>
            <a:r>
              <a:rPr lang="en" sz="1400" dirty="0"/>
              <a:t> </a:t>
            </a:r>
            <a:r>
              <a:rPr lang="en" sz="1400" dirty="0" err="1"/>
              <a:t>hemos</a:t>
            </a:r>
            <a:r>
              <a:rPr lang="en" sz="1400" dirty="0"/>
              <a:t> </a:t>
            </a:r>
            <a:r>
              <a:rPr lang="en" sz="1400" dirty="0" err="1"/>
              <a:t>visto</a:t>
            </a:r>
            <a:r>
              <a:rPr lang="en" sz="1400" dirty="0"/>
              <a:t> que </a:t>
            </a:r>
            <a:r>
              <a:rPr lang="en" sz="1400" dirty="0" err="1"/>
              <a:t>tanto</a:t>
            </a:r>
            <a:r>
              <a:rPr lang="en" sz="1400" dirty="0"/>
              <a:t> la </a:t>
            </a:r>
            <a:r>
              <a:rPr lang="en" sz="1400" dirty="0" err="1"/>
              <a:t>conjunción</a:t>
            </a:r>
            <a:r>
              <a:rPr lang="en" sz="1400" dirty="0"/>
              <a:t> </a:t>
            </a:r>
            <a:r>
              <a:rPr lang="en" sz="1400" dirty="0" err="1"/>
              <a:t>como</a:t>
            </a:r>
            <a:r>
              <a:rPr lang="en" sz="1400" dirty="0"/>
              <a:t> la </a:t>
            </a:r>
            <a:r>
              <a:rPr lang="en" sz="1400" dirty="0" err="1"/>
              <a:t>disyunción</a:t>
            </a:r>
            <a:r>
              <a:rPr lang="en" sz="1400" dirty="0"/>
              <a:t> </a:t>
            </a:r>
            <a:r>
              <a:rPr lang="en" sz="1400" dirty="0" err="1"/>
              <a:t>tienen</a:t>
            </a:r>
            <a:r>
              <a:rPr lang="en" sz="1400" dirty="0"/>
              <a:t> la </a:t>
            </a:r>
            <a:r>
              <a:rPr lang="en" sz="1400" dirty="0" err="1"/>
              <a:t>propiedad</a:t>
            </a:r>
            <a:r>
              <a:rPr lang="en" sz="1400" dirty="0"/>
              <a:t> </a:t>
            </a:r>
            <a:r>
              <a:rPr lang="en" sz="1400" dirty="0" err="1"/>
              <a:t>conmutativa</a:t>
            </a:r>
            <a:r>
              <a:rPr lang="en" sz="1400" dirty="0"/>
              <a:t>, </a:t>
            </a:r>
            <a:r>
              <a:rPr lang="en" sz="1400" dirty="0" err="1"/>
              <a:t>es</a:t>
            </a:r>
            <a:r>
              <a:rPr lang="en" sz="1400" dirty="0"/>
              <a:t> </a:t>
            </a:r>
            <a:r>
              <a:rPr lang="en" sz="1400" dirty="0" err="1"/>
              <a:t>decir</a:t>
            </a:r>
            <a:r>
              <a:rPr lang="en" sz="1400" dirty="0"/>
              <a:t> el </a:t>
            </a:r>
            <a:r>
              <a:rPr lang="en" sz="1400" dirty="0" err="1"/>
              <a:t>orden</a:t>
            </a:r>
            <a:r>
              <a:rPr lang="en" sz="1400" dirty="0"/>
              <a:t> de </a:t>
            </a:r>
            <a:r>
              <a:rPr lang="en" sz="1400" dirty="0" err="1"/>
              <a:t>los</a:t>
            </a:r>
            <a:r>
              <a:rPr lang="en" sz="1400" dirty="0"/>
              <a:t> </a:t>
            </a:r>
            <a:r>
              <a:rPr lang="en" sz="1400" dirty="0" err="1"/>
              <a:t>enunciados</a:t>
            </a:r>
            <a:r>
              <a:rPr lang="en" sz="1400" dirty="0"/>
              <a:t> de las </a:t>
            </a:r>
            <a:r>
              <a:rPr lang="en" sz="1400" dirty="0" err="1"/>
              <a:t>conjunciones</a:t>
            </a:r>
            <a:r>
              <a:rPr lang="en" sz="1400" dirty="0"/>
              <a:t> o de las </a:t>
            </a:r>
            <a:r>
              <a:rPr lang="en" sz="1400" dirty="0" err="1"/>
              <a:t>disyunciones</a:t>
            </a:r>
            <a:r>
              <a:rPr lang="en" sz="1400" dirty="0"/>
              <a:t> no </a:t>
            </a:r>
            <a:r>
              <a:rPr lang="en" sz="1400" dirty="0" err="1"/>
              <a:t>altera</a:t>
            </a:r>
            <a:r>
              <a:rPr lang="en" sz="1400" dirty="0"/>
              <a:t> </a:t>
            </a:r>
            <a:r>
              <a:rPr lang="en" sz="1400" dirty="0" err="1"/>
              <a:t>su</a:t>
            </a:r>
            <a:r>
              <a:rPr lang="en" sz="1400" dirty="0"/>
              <a:t> valor de </a:t>
            </a:r>
            <a:r>
              <a:rPr lang="en" sz="1400" dirty="0" err="1"/>
              <a:t>verdad</a:t>
            </a:r>
            <a:r>
              <a:rPr lang="en" sz="1400" dirty="0"/>
              <a:t>: </a:t>
            </a:r>
            <a:r>
              <a:rPr lang="en" sz="1400" dirty="0" err="1"/>
              <a:t>es</a:t>
            </a:r>
            <a:r>
              <a:rPr lang="en" sz="1400" dirty="0"/>
              <a:t> lo </a:t>
            </a:r>
            <a:r>
              <a:rPr lang="en" sz="1400" dirty="0" err="1"/>
              <a:t>mismo</a:t>
            </a:r>
            <a:r>
              <a:rPr lang="en" sz="1400" dirty="0"/>
              <a:t> p q que q p, y </a:t>
            </a:r>
            <a:r>
              <a:rPr lang="en" sz="1400" dirty="0" err="1"/>
              <a:t>también</a:t>
            </a:r>
            <a:r>
              <a:rPr lang="en" sz="1400" dirty="0"/>
              <a:t> </a:t>
            </a:r>
            <a:r>
              <a:rPr lang="en" sz="1400" dirty="0" err="1"/>
              <a:t>es</a:t>
            </a:r>
            <a:r>
              <a:rPr lang="en" sz="1400" dirty="0"/>
              <a:t> lo </a:t>
            </a:r>
            <a:r>
              <a:rPr lang="en" sz="1400" dirty="0" err="1"/>
              <a:t>mismo</a:t>
            </a:r>
            <a:r>
              <a:rPr lang="en" sz="1400" dirty="0"/>
              <a:t> p q que q p. El </a:t>
            </a:r>
            <a:r>
              <a:rPr lang="en" sz="1400" dirty="0" err="1"/>
              <a:t>recíproco</a:t>
            </a:r>
            <a:r>
              <a:rPr lang="en" sz="1400" dirty="0"/>
              <a:t> del </a:t>
            </a:r>
            <a:r>
              <a:rPr lang="en" sz="1400" dirty="0" err="1"/>
              <a:t>implicador</a:t>
            </a:r>
            <a:r>
              <a:rPr lang="en" sz="1400" dirty="0"/>
              <a:t> Pero, ¿</a:t>
            </a:r>
            <a:r>
              <a:rPr lang="en" sz="1400" dirty="0" err="1"/>
              <a:t>ocurre</a:t>
            </a:r>
            <a:r>
              <a:rPr lang="en" sz="1400" dirty="0"/>
              <a:t> lo </a:t>
            </a:r>
            <a:r>
              <a:rPr lang="en" sz="1400" dirty="0" err="1"/>
              <a:t>mismo</a:t>
            </a:r>
            <a:r>
              <a:rPr lang="en" sz="1400" dirty="0"/>
              <a:t> con el </a:t>
            </a:r>
            <a:r>
              <a:rPr lang="en" sz="1400" dirty="0" err="1"/>
              <a:t>implicador</a:t>
            </a:r>
            <a:r>
              <a:rPr lang="en" sz="1400" dirty="0"/>
              <a:t>? ¿</a:t>
            </a:r>
            <a:r>
              <a:rPr lang="en" sz="1400" dirty="0" err="1"/>
              <a:t>Es</a:t>
            </a:r>
            <a:r>
              <a:rPr lang="en" sz="1400" dirty="0"/>
              <a:t> lo </a:t>
            </a:r>
            <a:r>
              <a:rPr lang="en" sz="1400" dirty="0" err="1"/>
              <a:t>mismo</a:t>
            </a:r>
            <a:r>
              <a:rPr lang="en" sz="1400" dirty="0"/>
              <a:t> p q que q p? La </a:t>
            </a:r>
            <a:r>
              <a:rPr lang="en" sz="1400" dirty="0" err="1"/>
              <a:t>respuesta</a:t>
            </a:r>
            <a:r>
              <a:rPr lang="en" sz="1400" dirty="0"/>
              <a:t> </a:t>
            </a:r>
            <a:r>
              <a:rPr lang="en" sz="1400" dirty="0" err="1"/>
              <a:t>es</a:t>
            </a:r>
            <a:r>
              <a:rPr lang="en" sz="1400" dirty="0"/>
              <a:t> que no. </a:t>
            </a:r>
            <a:r>
              <a:rPr lang="en" sz="1400" dirty="0" err="1"/>
              <a:t>Veámoslo</a:t>
            </a:r>
            <a:r>
              <a:rPr lang="en" sz="1400" dirty="0"/>
              <a:t> con </a:t>
            </a:r>
            <a:r>
              <a:rPr lang="en" sz="1400" dirty="0" err="1"/>
              <a:t>cierto</a:t>
            </a:r>
            <a:r>
              <a:rPr lang="en" sz="1400" dirty="0"/>
              <a:t> </a:t>
            </a:r>
            <a:r>
              <a:rPr lang="en" sz="1400" dirty="0" err="1"/>
              <a:t>detenimiento</a:t>
            </a:r>
            <a:r>
              <a:rPr lang="en" sz="1400" dirty="0"/>
              <a:t>. Se dice que q p </a:t>
            </a:r>
            <a:r>
              <a:rPr lang="en" sz="1400" dirty="0" err="1"/>
              <a:t>es</a:t>
            </a:r>
            <a:r>
              <a:rPr lang="en" sz="1400" dirty="0"/>
              <a:t> el </a:t>
            </a:r>
            <a:r>
              <a:rPr lang="en" sz="1400" dirty="0" err="1"/>
              <a:t>recíproco</a:t>
            </a:r>
            <a:r>
              <a:rPr lang="en" sz="1400" dirty="0"/>
              <a:t> de p q. El </a:t>
            </a:r>
            <a:r>
              <a:rPr lang="en" sz="1400" dirty="0" err="1"/>
              <a:t>implicador</a:t>
            </a:r>
            <a:r>
              <a:rPr lang="en" sz="1400" dirty="0"/>
              <a:t> no </a:t>
            </a:r>
            <a:r>
              <a:rPr lang="en" sz="1400" dirty="0" err="1"/>
              <a:t>tiene</a:t>
            </a:r>
            <a:r>
              <a:rPr lang="en" sz="1400" dirty="0"/>
              <a:t> la </a:t>
            </a:r>
            <a:r>
              <a:rPr lang="en" sz="1400" dirty="0" err="1"/>
              <a:t>propiedad</a:t>
            </a:r>
            <a:r>
              <a:rPr lang="en" sz="1400" dirty="0"/>
              <a:t> </a:t>
            </a:r>
            <a:r>
              <a:rPr lang="en" sz="1400" dirty="0" err="1"/>
              <a:t>conmutativa</a:t>
            </a:r>
            <a:r>
              <a:rPr lang="en" sz="1400" dirty="0"/>
              <a:t> y </a:t>
            </a:r>
            <a:r>
              <a:rPr lang="en" sz="1400" dirty="0" err="1"/>
              <a:t>esto</a:t>
            </a:r>
            <a:r>
              <a:rPr lang="en" sz="1400" dirty="0"/>
              <a:t> se </a:t>
            </a:r>
            <a:r>
              <a:rPr lang="en" sz="1400" dirty="0" err="1"/>
              <a:t>aprecia</a:t>
            </a:r>
            <a:r>
              <a:rPr lang="en" sz="1400" dirty="0"/>
              <a:t> </a:t>
            </a:r>
            <a:r>
              <a:rPr lang="en" sz="1400" dirty="0" err="1"/>
              <a:t>en</a:t>
            </a:r>
            <a:r>
              <a:rPr lang="en" sz="1400" dirty="0"/>
              <a:t> la </a:t>
            </a:r>
            <a:r>
              <a:rPr lang="en" sz="1400" dirty="0" err="1"/>
              <a:t>comparación</a:t>
            </a:r>
            <a:r>
              <a:rPr lang="en" sz="1400" dirty="0"/>
              <a:t> de las </a:t>
            </a:r>
            <a:r>
              <a:rPr lang="en" sz="1400" dirty="0" err="1"/>
              <a:t>tablas</a:t>
            </a:r>
            <a:r>
              <a:rPr lang="en" sz="1400" dirty="0"/>
              <a:t> de </a:t>
            </a:r>
            <a:r>
              <a:rPr lang="en" sz="1400" dirty="0" err="1"/>
              <a:t>verdad</a:t>
            </a:r>
            <a:r>
              <a:rPr lang="en" sz="1400" dirty="0"/>
              <a:t> de p q y de </a:t>
            </a:r>
            <a:r>
              <a:rPr lang="en" sz="1400" dirty="0" err="1"/>
              <a:t>su</a:t>
            </a:r>
            <a:r>
              <a:rPr lang="en" sz="1400" dirty="0"/>
              <a:t> </a:t>
            </a:r>
            <a:r>
              <a:rPr lang="en" sz="1400" dirty="0" err="1"/>
              <a:t>recíproco</a:t>
            </a:r>
            <a:r>
              <a:rPr lang="en" sz="1400" dirty="0"/>
              <a:t> q p: </a:t>
            </a:r>
            <a:r>
              <a:rPr lang="en" sz="1400" dirty="0" err="1"/>
              <a:t>Valores</a:t>
            </a:r>
            <a:r>
              <a:rPr lang="en" sz="1400" dirty="0"/>
              <a:t> </a:t>
            </a:r>
            <a:r>
              <a:rPr lang="en" sz="1400" dirty="0" err="1"/>
              <a:t>diferentes</a:t>
            </a:r>
            <a:r>
              <a:rPr lang="en" sz="1400" dirty="0"/>
              <a:t> P q p q q p V V V V V F F V F V V F F F V V </a:t>
            </a:r>
            <a:r>
              <a:rPr lang="en" sz="1400" dirty="0" err="1"/>
              <a:t>Veámoslo</a:t>
            </a:r>
            <a:r>
              <a:rPr lang="en" sz="1400" dirty="0"/>
              <a:t> con un </a:t>
            </a:r>
            <a:r>
              <a:rPr lang="en" sz="1400" dirty="0" err="1"/>
              <a:t>ejemplo</a:t>
            </a:r>
            <a:r>
              <a:rPr lang="en" sz="1400" dirty="0"/>
              <a:t>: Sea p el </a:t>
            </a:r>
            <a:r>
              <a:rPr lang="en" sz="1400" dirty="0" err="1"/>
              <a:t>enunciado</a:t>
            </a:r>
            <a:r>
              <a:rPr lang="en" sz="1400" dirty="0"/>
              <a:t> "</a:t>
            </a:r>
            <a:r>
              <a:rPr lang="en" sz="1400" dirty="0" err="1"/>
              <a:t>Llueve</a:t>
            </a:r>
            <a:r>
              <a:rPr lang="en" sz="1400" dirty="0"/>
              <a:t>", y q: "El  </a:t>
            </a:r>
            <a:r>
              <a:rPr lang="en" sz="1400" dirty="0" err="1"/>
              <a:t>suelo</a:t>
            </a:r>
            <a:r>
              <a:rPr lang="en" sz="1400" dirty="0"/>
              <a:t> </a:t>
            </a:r>
            <a:r>
              <a:rPr lang="en" sz="1400" dirty="0" err="1"/>
              <a:t>está</a:t>
            </a:r>
            <a:r>
              <a:rPr lang="en" sz="1400" dirty="0"/>
              <a:t> </a:t>
            </a:r>
            <a:r>
              <a:rPr lang="en" sz="1400" dirty="0" err="1"/>
              <a:t>mojado</a:t>
            </a:r>
            <a:r>
              <a:rPr lang="en" sz="1400" dirty="0"/>
              <a:t>", </a:t>
            </a:r>
            <a:r>
              <a:rPr lang="en" sz="1400" dirty="0" err="1"/>
              <a:t>siendo</a:t>
            </a:r>
            <a:r>
              <a:rPr lang="en" sz="1400" dirty="0"/>
              <a:t>, </a:t>
            </a:r>
            <a:r>
              <a:rPr lang="en" sz="1400" dirty="0" err="1"/>
              <a:t>por</a:t>
            </a:r>
            <a:r>
              <a:rPr lang="en" sz="1400" dirty="0"/>
              <a:t> </a:t>
            </a:r>
            <a:r>
              <a:rPr lang="en" sz="1400" dirty="0" err="1"/>
              <a:t>consiguiente</a:t>
            </a:r>
            <a:r>
              <a:rPr lang="en" sz="1400" dirty="0"/>
              <a:t> p q "Si </a:t>
            </a:r>
            <a:r>
              <a:rPr lang="en" sz="1400" dirty="0" err="1"/>
              <a:t>llueve</a:t>
            </a:r>
            <a:r>
              <a:rPr lang="en" sz="1400" dirty="0"/>
              <a:t>, </a:t>
            </a:r>
            <a:r>
              <a:rPr lang="en" sz="1400" dirty="0" err="1"/>
              <a:t>entonces</a:t>
            </a:r>
            <a:r>
              <a:rPr lang="en" sz="1400" dirty="0"/>
              <a:t> el </a:t>
            </a:r>
            <a:r>
              <a:rPr lang="en" sz="1400" dirty="0" err="1"/>
              <a:t>suelo</a:t>
            </a:r>
            <a:r>
              <a:rPr lang="en" sz="1400" dirty="0"/>
              <a:t> </a:t>
            </a:r>
            <a:r>
              <a:rPr lang="en" sz="1400" dirty="0" err="1"/>
              <a:t>está</a:t>
            </a:r>
            <a:r>
              <a:rPr lang="en" sz="1400" dirty="0"/>
              <a:t> </a:t>
            </a:r>
            <a:r>
              <a:rPr lang="en" sz="1400" dirty="0" err="1"/>
              <a:t>mojado</a:t>
            </a:r>
            <a:r>
              <a:rPr lang="en" sz="1400" dirty="0"/>
              <a:t>". </a:t>
            </a:r>
            <a:r>
              <a:rPr lang="en" sz="1400" dirty="0" err="1"/>
              <a:t>Veamos</a:t>
            </a:r>
            <a:r>
              <a:rPr lang="en" sz="1400" dirty="0"/>
              <a:t> el </a:t>
            </a:r>
            <a:r>
              <a:rPr lang="en" sz="1400" dirty="0" err="1"/>
              <a:t>recíproco</a:t>
            </a:r>
            <a:r>
              <a:rPr lang="en" sz="1400" dirty="0"/>
              <a:t> de </a:t>
            </a:r>
            <a:r>
              <a:rPr lang="en" sz="1400" dirty="0" err="1"/>
              <a:t>este</a:t>
            </a:r>
            <a:r>
              <a:rPr lang="en" sz="1400" dirty="0"/>
              <a:t> </a:t>
            </a:r>
            <a:r>
              <a:rPr lang="en" sz="1400" dirty="0" err="1"/>
              <a:t>enunciado</a:t>
            </a:r>
            <a:r>
              <a:rPr lang="en" sz="1400" dirty="0"/>
              <a:t>: q p: "Si el </a:t>
            </a:r>
            <a:r>
              <a:rPr lang="en" sz="1400" dirty="0" err="1"/>
              <a:t>suelo</a:t>
            </a:r>
            <a:r>
              <a:rPr lang="en" sz="1400" dirty="0"/>
              <a:t> </a:t>
            </a:r>
            <a:r>
              <a:rPr lang="en" sz="1400" dirty="0" err="1"/>
              <a:t>está</a:t>
            </a:r>
            <a:r>
              <a:rPr lang="en" sz="1400" dirty="0"/>
              <a:t> </a:t>
            </a:r>
            <a:r>
              <a:rPr lang="en" sz="1400" dirty="0" err="1"/>
              <a:t>mojado</a:t>
            </a:r>
            <a:r>
              <a:rPr lang="en" sz="1400" dirty="0"/>
              <a:t>, </a:t>
            </a:r>
            <a:r>
              <a:rPr lang="en" sz="1400" dirty="0" err="1"/>
              <a:t>entonces</a:t>
            </a:r>
            <a:r>
              <a:rPr lang="en" sz="1400" dirty="0"/>
              <a:t> </a:t>
            </a:r>
            <a:r>
              <a:rPr lang="en" sz="1400" dirty="0" err="1"/>
              <a:t>llueve</a:t>
            </a:r>
            <a:r>
              <a:rPr lang="en" sz="1400" dirty="0"/>
              <a:t>". </a:t>
            </a:r>
            <a:r>
              <a:rPr lang="en" sz="1400" dirty="0" err="1"/>
              <a:t>Vemos</a:t>
            </a:r>
            <a:r>
              <a:rPr lang="en" sz="1400" dirty="0"/>
              <a:t> que </a:t>
            </a:r>
            <a:r>
              <a:rPr lang="en" sz="1400" dirty="0" err="1"/>
              <a:t>los</a:t>
            </a:r>
            <a:r>
              <a:rPr lang="en" sz="1400" dirty="0"/>
              <a:t> dos </a:t>
            </a:r>
            <a:r>
              <a:rPr lang="en" sz="1400" dirty="0" err="1"/>
              <a:t>enunciados</a:t>
            </a:r>
            <a:r>
              <a:rPr lang="en" sz="1400" dirty="0"/>
              <a:t> no son </a:t>
            </a:r>
            <a:r>
              <a:rPr lang="en" sz="1400" dirty="0" err="1"/>
              <a:t>lógicamente</a:t>
            </a:r>
            <a:r>
              <a:rPr lang="en" sz="1400" dirty="0"/>
              <a:t> </a:t>
            </a:r>
            <a:r>
              <a:rPr lang="en" sz="1400" dirty="0" err="1"/>
              <a:t>equivalentes</a:t>
            </a:r>
            <a:r>
              <a:rPr lang="en" sz="1400" dirty="0"/>
              <a:t>, </a:t>
            </a:r>
            <a:r>
              <a:rPr lang="en" sz="1400" dirty="0" err="1"/>
              <a:t>pues</a:t>
            </a:r>
            <a:r>
              <a:rPr lang="en" sz="1400" dirty="0"/>
              <a:t> </a:t>
            </a:r>
            <a:r>
              <a:rPr lang="en" sz="1400" dirty="0" err="1"/>
              <a:t>si</a:t>
            </a:r>
            <a:r>
              <a:rPr lang="en" sz="1400" dirty="0"/>
              <a:t> p </a:t>
            </a:r>
            <a:r>
              <a:rPr lang="en" sz="1400" dirty="0" err="1"/>
              <a:t>es</a:t>
            </a:r>
            <a:r>
              <a:rPr lang="en" sz="1400" dirty="0"/>
              <a:t> </a:t>
            </a:r>
            <a:r>
              <a:rPr lang="en" sz="1400" dirty="0" err="1"/>
              <a:t>verdadero</a:t>
            </a:r>
            <a:r>
              <a:rPr lang="en" sz="1400" dirty="0"/>
              <a:t>, y q </a:t>
            </a:r>
            <a:r>
              <a:rPr lang="en" sz="1400" dirty="0" err="1"/>
              <a:t>falso</a:t>
            </a:r>
            <a:r>
              <a:rPr lang="en" sz="1400"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57" name="Shape 15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 q ("Si llueve, entonces el suelo está mojado") es necesariamente falso q p ("Si el suelo está mojado, entonces llueve") es verdadero, pues una falsedad implica cualquier cosa manteniendo la verdad del condicional. El contrarrecíproco del implicador Aunque un enunciado condicional y su recíproco no son equivalentes, sí lo son un enunciado condicional y su contrarrecíproco. El contrarrecíproco del enunciado p q es ¬q ¬p (es decir, la negación de cada uno de los enunciados del recíproco). Veámoslo comparando tablas de verdad: Mismos valores p q p q ¬q ¬p ¬q ¬p V V V F F V V F F V F F F V V F V V F F V V V V Comparemos el mismo ejemplo: En el ejemplo anterior donde p: "Llueve", q: "El suelo está mojado", p q "Si llueve, entonces el suelo está mojado". El contrarrecíproco es ¬q ¬p, que significa que "Si el suelo no está mojado, entonces no llueve", que es lógicamente equivalente al enunciado primitivo p q.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63" name="Shape 16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Nota Ejercicio Escribe el recíproco y el contrarrecíproco de los siguientes condicionales (¬p) (s q ) p (r ¬ q) (q Λ h) (¬s Λ ¬t)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Lógica</a:t>
            </a:r>
          </a:p>
        </p:txBody>
      </p:sp>
      <p:sp>
        <p:nvSpPr>
          <p:cNvPr id="61" name="Shape 6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solidFill>
                  <a:srgbClr val="000000"/>
                </a:solidFill>
              </a:rPr>
              <a:t>Lógica Temario propuesto: </a:t>
            </a:r>
          </a:p>
          <a:p>
            <a:pPr lvl="0">
              <a:spcBef>
                <a:spcPts val="0"/>
              </a:spcBef>
              <a:buNone/>
            </a:pPr>
            <a:r>
              <a:rPr lang="en">
                <a:solidFill>
                  <a:srgbClr val="000000"/>
                </a:solidFill>
              </a:rPr>
              <a:t>■ Lógica proposicional. Incluye: </a:t>
            </a:r>
          </a:p>
          <a:p>
            <a:pPr lvl="0">
              <a:spcBef>
                <a:spcPts val="0"/>
              </a:spcBef>
              <a:buNone/>
            </a:pPr>
            <a:r>
              <a:rPr lang="en">
                <a:solidFill>
                  <a:srgbClr val="000000"/>
                </a:solidFill>
              </a:rPr>
              <a:t>□ Conectivos básicos y tablas de verdad. </a:t>
            </a:r>
          </a:p>
          <a:p>
            <a:pPr lvl="0">
              <a:spcBef>
                <a:spcPts val="0"/>
              </a:spcBef>
              <a:buNone/>
            </a:pPr>
            <a:r>
              <a:rPr lang="en">
                <a:solidFill>
                  <a:srgbClr val="000000"/>
                </a:solidFill>
              </a:rPr>
              <a:t>□ Equivalencia lógica: Las leyes de la lógica. </a:t>
            </a:r>
          </a:p>
          <a:p>
            <a:pPr lvl="0">
              <a:spcBef>
                <a:spcPts val="0"/>
              </a:spcBef>
              <a:buNone/>
            </a:pPr>
            <a:r>
              <a:rPr lang="en">
                <a:solidFill>
                  <a:srgbClr val="000000"/>
                </a:solidFill>
              </a:rPr>
              <a:t>□ Implicación lógica: Reglas de inferencia. </a:t>
            </a:r>
          </a:p>
          <a:p>
            <a:pPr lvl="0">
              <a:spcBef>
                <a:spcPts val="0"/>
              </a:spcBef>
              <a:buNone/>
            </a:pPr>
            <a:r>
              <a:rPr lang="en">
                <a:solidFill>
                  <a:srgbClr val="000000"/>
                </a:solidFill>
              </a:rPr>
              <a:t>□ Uso de cuantificadores.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69" name="Shape 16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sz="1400" dirty="0"/>
              <a:t>El </a:t>
            </a:r>
            <a:r>
              <a:rPr lang="en" sz="1400" dirty="0" err="1"/>
              <a:t>bicondicional</a:t>
            </a:r>
            <a:r>
              <a:rPr lang="en" sz="1400" dirty="0"/>
              <a:t> (o </a:t>
            </a:r>
            <a:r>
              <a:rPr lang="en" sz="1400" dirty="0" err="1"/>
              <a:t>coimplicación</a:t>
            </a:r>
            <a:r>
              <a:rPr lang="en" sz="1400" dirty="0"/>
              <a:t>) </a:t>
            </a:r>
            <a:r>
              <a:rPr lang="en" sz="1400" dirty="0" err="1"/>
              <a:t>Ya</a:t>
            </a:r>
            <a:r>
              <a:rPr lang="en" sz="1400" dirty="0"/>
              <a:t> </a:t>
            </a:r>
            <a:r>
              <a:rPr lang="en" sz="1400" dirty="0" err="1"/>
              <a:t>hemos</a:t>
            </a:r>
            <a:r>
              <a:rPr lang="en" sz="1400" dirty="0"/>
              <a:t> </a:t>
            </a:r>
            <a:r>
              <a:rPr lang="en" sz="1400" dirty="0" err="1"/>
              <a:t>comprobado</a:t>
            </a:r>
            <a:r>
              <a:rPr lang="en" sz="1400" dirty="0"/>
              <a:t> que p q no </a:t>
            </a:r>
            <a:r>
              <a:rPr lang="en" sz="1400" dirty="0" err="1"/>
              <a:t>es</a:t>
            </a:r>
            <a:r>
              <a:rPr lang="en" sz="1400" dirty="0"/>
              <a:t> lo </a:t>
            </a:r>
            <a:r>
              <a:rPr lang="en" sz="1400" dirty="0" err="1"/>
              <a:t>mismo</a:t>
            </a:r>
            <a:r>
              <a:rPr lang="en" sz="1400" dirty="0"/>
              <a:t> que q p. </a:t>
            </a:r>
            <a:r>
              <a:rPr lang="en" sz="1400" dirty="0" err="1"/>
              <a:t>Puede</a:t>
            </a:r>
            <a:r>
              <a:rPr lang="en" sz="1400" dirty="0"/>
              <a:t> </a:t>
            </a:r>
            <a:r>
              <a:rPr lang="en" sz="1400" dirty="0" err="1"/>
              <a:t>ocurrir</a:t>
            </a:r>
            <a:r>
              <a:rPr lang="en" sz="1400" dirty="0"/>
              <a:t>, sin embargo, que </a:t>
            </a:r>
            <a:r>
              <a:rPr lang="en" sz="1400" dirty="0" err="1"/>
              <a:t>tanto</a:t>
            </a:r>
            <a:r>
              <a:rPr lang="en" sz="1400" dirty="0"/>
              <a:t> p q </a:t>
            </a:r>
            <a:r>
              <a:rPr lang="en" sz="1400" dirty="0" err="1"/>
              <a:t>como</a:t>
            </a:r>
            <a:r>
              <a:rPr lang="en" sz="1400" dirty="0"/>
              <a:t> q p </a:t>
            </a:r>
            <a:r>
              <a:rPr lang="en" sz="1400" dirty="0" err="1"/>
              <a:t>sean</a:t>
            </a:r>
            <a:r>
              <a:rPr lang="en" sz="1400" dirty="0"/>
              <a:t> </a:t>
            </a:r>
            <a:r>
              <a:rPr lang="en" sz="1400" dirty="0" err="1"/>
              <a:t>verdaderos</a:t>
            </a:r>
            <a:r>
              <a:rPr lang="en" sz="1400" dirty="0"/>
              <a:t>. </a:t>
            </a:r>
            <a:r>
              <a:rPr lang="en" sz="1400" dirty="0" err="1"/>
              <a:t>Por</a:t>
            </a:r>
            <a:r>
              <a:rPr lang="en" sz="1400" dirty="0"/>
              <a:t> </a:t>
            </a:r>
            <a:r>
              <a:rPr lang="en" sz="1400" dirty="0" err="1"/>
              <a:t>ejemplo</a:t>
            </a:r>
            <a:r>
              <a:rPr lang="en" sz="1400" dirty="0"/>
              <a:t>, </a:t>
            </a:r>
            <a:r>
              <a:rPr lang="en" sz="1400" dirty="0" err="1"/>
              <a:t>si</a:t>
            </a:r>
            <a:r>
              <a:rPr lang="en" sz="1400" dirty="0"/>
              <a:t> </a:t>
            </a:r>
            <a:r>
              <a:rPr lang="en" sz="1400" dirty="0" err="1"/>
              <a:t>p:"La</a:t>
            </a:r>
            <a:r>
              <a:rPr lang="en" sz="1400" dirty="0"/>
              <a:t> Tierra </a:t>
            </a:r>
            <a:r>
              <a:rPr lang="en" sz="1400" dirty="0" err="1"/>
              <a:t>es</a:t>
            </a:r>
            <a:r>
              <a:rPr lang="en" sz="1400" dirty="0"/>
              <a:t> </a:t>
            </a:r>
            <a:r>
              <a:rPr lang="en" sz="1400" dirty="0" err="1"/>
              <a:t>cúbica</a:t>
            </a:r>
            <a:r>
              <a:rPr lang="en" sz="1400" dirty="0"/>
              <a:t>", y </a:t>
            </a:r>
            <a:r>
              <a:rPr lang="en" sz="1400" dirty="0" err="1"/>
              <a:t>q:"El</a:t>
            </a:r>
            <a:r>
              <a:rPr lang="en" sz="1400" dirty="0"/>
              <a:t> Sol </a:t>
            </a:r>
            <a:r>
              <a:rPr lang="en" sz="1400" dirty="0" err="1"/>
              <a:t>es</a:t>
            </a:r>
            <a:r>
              <a:rPr lang="en" sz="1400" dirty="0"/>
              <a:t> un </a:t>
            </a:r>
            <a:r>
              <a:rPr lang="en" sz="1400" dirty="0" err="1"/>
              <a:t>planeta</a:t>
            </a:r>
            <a:r>
              <a:rPr lang="en" sz="1400" dirty="0"/>
              <a:t>", </a:t>
            </a:r>
            <a:r>
              <a:rPr lang="en" sz="1400" dirty="0" err="1"/>
              <a:t>entonces</a:t>
            </a:r>
            <a:r>
              <a:rPr lang="en" sz="1400" dirty="0"/>
              <a:t> </a:t>
            </a:r>
            <a:r>
              <a:rPr lang="en" sz="1400" dirty="0" err="1"/>
              <a:t>tanto</a:t>
            </a:r>
            <a:r>
              <a:rPr lang="en" sz="1400" dirty="0"/>
              <a:t> p q </a:t>
            </a:r>
            <a:r>
              <a:rPr lang="en" sz="1400" dirty="0" err="1"/>
              <a:t>como</a:t>
            </a:r>
            <a:r>
              <a:rPr lang="en" sz="1400" dirty="0"/>
              <a:t> q p son </a:t>
            </a:r>
            <a:r>
              <a:rPr lang="en" sz="1400" dirty="0" err="1"/>
              <a:t>verdaderos</a:t>
            </a:r>
            <a:r>
              <a:rPr lang="en" sz="1400" dirty="0"/>
              <a:t>, </a:t>
            </a:r>
            <a:r>
              <a:rPr lang="en" sz="1400" dirty="0" err="1"/>
              <a:t>porque</a:t>
            </a:r>
            <a:r>
              <a:rPr lang="en" sz="1400" dirty="0"/>
              <a:t> </a:t>
            </a:r>
            <a:r>
              <a:rPr lang="en" sz="1400" dirty="0" err="1"/>
              <a:t>tanto</a:t>
            </a:r>
            <a:r>
              <a:rPr lang="en" sz="1400" dirty="0"/>
              <a:t> p </a:t>
            </a:r>
            <a:r>
              <a:rPr lang="en" sz="1400" dirty="0" err="1"/>
              <a:t>como</a:t>
            </a:r>
            <a:r>
              <a:rPr lang="en" sz="1400" dirty="0"/>
              <a:t> q son </a:t>
            </a:r>
            <a:r>
              <a:rPr lang="en" sz="1400" dirty="0" err="1"/>
              <a:t>falsos</a:t>
            </a:r>
            <a:r>
              <a:rPr lang="en" sz="1400" dirty="0"/>
              <a:t>. </a:t>
            </a:r>
            <a:r>
              <a:rPr lang="en" sz="1400" dirty="0" err="1"/>
              <a:t>Es</a:t>
            </a:r>
            <a:r>
              <a:rPr lang="en" sz="1400" dirty="0"/>
              <a:t> </a:t>
            </a:r>
            <a:r>
              <a:rPr lang="en" sz="1400" dirty="0" err="1"/>
              <a:t>necesario</a:t>
            </a:r>
            <a:r>
              <a:rPr lang="en" sz="1400" dirty="0"/>
              <a:t> </a:t>
            </a:r>
            <a:r>
              <a:rPr lang="en" sz="1400" dirty="0" err="1"/>
              <a:t>tener</a:t>
            </a:r>
            <a:r>
              <a:rPr lang="en" sz="1400" dirty="0"/>
              <a:t> </a:t>
            </a:r>
            <a:r>
              <a:rPr lang="en" sz="1400" dirty="0" err="1"/>
              <a:t>esto</a:t>
            </a:r>
            <a:r>
              <a:rPr lang="en" sz="1400" dirty="0"/>
              <a:t> </a:t>
            </a:r>
            <a:r>
              <a:rPr lang="en" sz="1400" dirty="0" err="1"/>
              <a:t>en</a:t>
            </a:r>
            <a:r>
              <a:rPr lang="en" sz="1400" dirty="0"/>
              <a:t> </a:t>
            </a:r>
            <a:r>
              <a:rPr lang="en" sz="1400" dirty="0" err="1"/>
              <a:t>cuenta</a:t>
            </a:r>
            <a:r>
              <a:rPr lang="en" sz="1400" dirty="0"/>
              <a:t> para </a:t>
            </a:r>
            <a:r>
              <a:rPr lang="en" sz="1400" dirty="0" err="1"/>
              <a:t>entender</a:t>
            </a:r>
            <a:r>
              <a:rPr lang="en" sz="1400" dirty="0"/>
              <a:t> </a:t>
            </a:r>
            <a:r>
              <a:rPr lang="en" sz="1400" dirty="0" err="1"/>
              <a:t>bien</a:t>
            </a:r>
            <a:r>
              <a:rPr lang="en" sz="1400" dirty="0"/>
              <a:t> el </a:t>
            </a:r>
            <a:r>
              <a:rPr lang="en" sz="1400" dirty="0" err="1"/>
              <a:t>concepto</a:t>
            </a:r>
            <a:r>
              <a:rPr lang="en" sz="1400" dirty="0"/>
              <a:t> de </a:t>
            </a:r>
            <a:r>
              <a:rPr lang="en" sz="1400" dirty="0" err="1"/>
              <a:t>bicondicional</a:t>
            </a:r>
            <a:r>
              <a:rPr lang="en" sz="1400" dirty="0"/>
              <a:t> Mediante el </a:t>
            </a:r>
            <a:r>
              <a:rPr lang="en" sz="1400" dirty="0" err="1"/>
              <a:t>bicondicional</a:t>
            </a:r>
            <a:r>
              <a:rPr lang="en" sz="1400" dirty="0"/>
              <a:t> lo que </a:t>
            </a:r>
            <a:r>
              <a:rPr lang="en" sz="1400" dirty="0" err="1"/>
              <a:t>queremos</a:t>
            </a:r>
            <a:r>
              <a:rPr lang="en" sz="1400" dirty="0"/>
              <a:t> </a:t>
            </a:r>
            <a:r>
              <a:rPr lang="en" sz="1400" dirty="0" err="1"/>
              <a:t>decir</a:t>
            </a:r>
            <a:r>
              <a:rPr lang="en" sz="1400" dirty="0"/>
              <a:t> </a:t>
            </a:r>
            <a:r>
              <a:rPr lang="en" sz="1400" dirty="0" err="1"/>
              <a:t>es</a:t>
            </a:r>
            <a:r>
              <a:rPr lang="en" sz="1400" dirty="0"/>
              <a:t> que un </a:t>
            </a:r>
            <a:r>
              <a:rPr lang="en" sz="1400" dirty="0" err="1"/>
              <a:t>enunciado</a:t>
            </a:r>
            <a:r>
              <a:rPr lang="en" sz="1400" dirty="0"/>
              <a:t> </a:t>
            </a:r>
            <a:r>
              <a:rPr lang="en" sz="1400" dirty="0" err="1"/>
              <a:t>es</a:t>
            </a:r>
            <a:r>
              <a:rPr lang="en" sz="1400" dirty="0"/>
              <a:t> a la </a:t>
            </a:r>
            <a:r>
              <a:rPr lang="en" sz="1400" dirty="0" err="1"/>
              <a:t>vez</a:t>
            </a:r>
            <a:r>
              <a:rPr lang="en" sz="1400" dirty="0"/>
              <a:t> </a:t>
            </a:r>
            <a:r>
              <a:rPr lang="en" sz="1400" dirty="0" err="1"/>
              <a:t>condición</a:t>
            </a:r>
            <a:r>
              <a:rPr lang="en" sz="1400" dirty="0"/>
              <a:t> </a:t>
            </a:r>
            <a:r>
              <a:rPr lang="en" sz="1400" dirty="0" err="1"/>
              <a:t>necesaria</a:t>
            </a:r>
            <a:r>
              <a:rPr lang="en" sz="1400" dirty="0"/>
              <a:t> y </a:t>
            </a:r>
            <a:r>
              <a:rPr lang="en" sz="1400" dirty="0" err="1"/>
              <a:t>suficiente</a:t>
            </a:r>
            <a:r>
              <a:rPr lang="en" sz="1400" dirty="0"/>
              <a:t> para </a:t>
            </a:r>
            <a:r>
              <a:rPr lang="en" sz="1400" dirty="0" err="1"/>
              <a:t>otro</a:t>
            </a:r>
            <a:r>
              <a:rPr lang="en" sz="1400" dirty="0"/>
              <a:t>. </a:t>
            </a:r>
            <a:r>
              <a:rPr lang="en" sz="1400" dirty="0" err="1"/>
              <a:t>Así</a:t>
            </a:r>
            <a:r>
              <a:rPr lang="en" sz="1400" dirty="0"/>
              <a:t>, </a:t>
            </a:r>
            <a:r>
              <a:rPr lang="en" sz="1400" dirty="0" err="1"/>
              <a:t>si</a:t>
            </a:r>
            <a:r>
              <a:rPr lang="en" sz="1400" dirty="0"/>
              <a:t> </a:t>
            </a:r>
            <a:r>
              <a:rPr lang="en" sz="1400" dirty="0" err="1"/>
              <a:t>digo</a:t>
            </a:r>
            <a:r>
              <a:rPr lang="en" sz="1400" dirty="0"/>
              <a:t> que p: "</a:t>
            </a:r>
            <a:r>
              <a:rPr lang="en" sz="1400" dirty="0" err="1"/>
              <a:t>apruebo</a:t>
            </a:r>
            <a:r>
              <a:rPr lang="en" sz="1400" dirty="0"/>
              <a:t> </a:t>
            </a:r>
            <a:r>
              <a:rPr lang="en" sz="1400" dirty="0" err="1"/>
              <a:t>Filosofía</a:t>
            </a:r>
            <a:r>
              <a:rPr lang="en" sz="1400" dirty="0"/>
              <a:t>" y q: "</a:t>
            </a:r>
            <a:r>
              <a:rPr lang="en" sz="1400" dirty="0" err="1"/>
              <a:t>saco</a:t>
            </a:r>
            <a:r>
              <a:rPr lang="en" sz="1400" dirty="0"/>
              <a:t> un 5 o </a:t>
            </a:r>
            <a:r>
              <a:rPr lang="en" sz="1400" dirty="0" err="1"/>
              <a:t>más</a:t>
            </a:r>
            <a:r>
              <a:rPr lang="en" sz="1400" dirty="0"/>
              <a:t> </a:t>
            </a:r>
            <a:r>
              <a:rPr lang="en" sz="1400" dirty="0" err="1"/>
              <a:t>en</a:t>
            </a:r>
            <a:r>
              <a:rPr lang="en" sz="1400" dirty="0"/>
              <a:t> el </a:t>
            </a:r>
            <a:r>
              <a:rPr lang="en" sz="1400" dirty="0" err="1"/>
              <a:t>examen</a:t>
            </a:r>
            <a:r>
              <a:rPr lang="en" sz="1400" dirty="0"/>
              <a:t> de </a:t>
            </a:r>
            <a:r>
              <a:rPr lang="en" sz="1400" dirty="0" err="1"/>
              <a:t>Lógica</a:t>
            </a:r>
            <a:r>
              <a:rPr lang="en" sz="1400" dirty="0"/>
              <a:t>" la </a:t>
            </a:r>
            <a:r>
              <a:rPr lang="en" sz="1400" dirty="0" err="1"/>
              <a:t>fórmula</a:t>
            </a:r>
            <a:r>
              <a:rPr lang="en" sz="1400" dirty="0"/>
              <a:t> p q </a:t>
            </a:r>
            <a:r>
              <a:rPr lang="en" sz="1400" dirty="0" err="1"/>
              <a:t>significa</a:t>
            </a:r>
            <a:r>
              <a:rPr lang="en" sz="1400" dirty="0"/>
              <a:t> "</a:t>
            </a:r>
            <a:r>
              <a:rPr lang="en" sz="1400" dirty="0" err="1"/>
              <a:t>apruebo</a:t>
            </a:r>
            <a:r>
              <a:rPr lang="en" sz="1400" dirty="0"/>
              <a:t> </a:t>
            </a:r>
            <a:r>
              <a:rPr lang="en" sz="1400" dirty="0" err="1"/>
              <a:t>Filosofía</a:t>
            </a:r>
            <a:r>
              <a:rPr lang="en" sz="1400" dirty="0"/>
              <a:t> </a:t>
            </a:r>
            <a:r>
              <a:rPr lang="en" sz="1400" dirty="0" err="1"/>
              <a:t>si</a:t>
            </a:r>
            <a:r>
              <a:rPr lang="en" sz="1400" dirty="0"/>
              <a:t> y </a:t>
            </a:r>
            <a:r>
              <a:rPr lang="en" sz="1400" dirty="0" err="1"/>
              <a:t>sólo</a:t>
            </a:r>
            <a:r>
              <a:rPr lang="en" sz="1400" dirty="0"/>
              <a:t> </a:t>
            </a:r>
            <a:r>
              <a:rPr lang="en" sz="1400" dirty="0" err="1"/>
              <a:t>si</a:t>
            </a:r>
            <a:r>
              <a:rPr lang="en" sz="1400" dirty="0"/>
              <a:t> </a:t>
            </a:r>
            <a:r>
              <a:rPr lang="en" sz="1400" dirty="0" err="1"/>
              <a:t>saco</a:t>
            </a:r>
            <a:r>
              <a:rPr lang="en" sz="1400" dirty="0"/>
              <a:t> un 5 o </a:t>
            </a:r>
            <a:r>
              <a:rPr lang="en" sz="1400" dirty="0" err="1"/>
              <a:t>más</a:t>
            </a:r>
            <a:r>
              <a:rPr lang="en" sz="1400" dirty="0"/>
              <a:t> </a:t>
            </a:r>
            <a:r>
              <a:rPr lang="en" sz="1400" dirty="0" err="1"/>
              <a:t>en</a:t>
            </a:r>
            <a:r>
              <a:rPr lang="en" sz="1400" dirty="0"/>
              <a:t> el </a:t>
            </a:r>
            <a:r>
              <a:rPr lang="en" sz="1400" dirty="0" err="1"/>
              <a:t>examen</a:t>
            </a:r>
            <a:r>
              <a:rPr lang="en" sz="1400" dirty="0"/>
              <a:t> de </a:t>
            </a:r>
            <a:r>
              <a:rPr lang="en" sz="1400" dirty="0" err="1"/>
              <a:t>Lógica</a:t>
            </a:r>
            <a:r>
              <a:rPr lang="en" sz="1400" dirty="0"/>
              <a:t>". Con </a:t>
            </a:r>
            <a:r>
              <a:rPr lang="en" sz="1400" dirty="0" err="1"/>
              <a:t>este</a:t>
            </a:r>
            <a:r>
              <a:rPr lang="en" sz="1400" dirty="0"/>
              <a:t> "</a:t>
            </a:r>
            <a:r>
              <a:rPr lang="en" sz="1400" dirty="0" err="1"/>
              <a:t>si</a:t>
            </a:r>
            <a:r>
              <a:rPr lang="en" sz="1400" dirty="0"/>
              <a:t> y </a:t>
            </a:r>
            <a:r>
              <a:rPr lang="en" sz="1400" dirty="0" err="1"/>
              <a:t>sólo</a:t>
            </a:r>
            <a:r>
              <a:rPr lang="en" sz="1400" dirty="0"/>
              <a:t> </a:t>
            </a:r>
            <a:r>
              <a:rPr lang="en" sz="1400" dirty="0" err="1"/>
              <a:t>si</a:t>
            </a:r>
            <a:r>
              <a:rPr lang="en" sz="1400" dirty="0"/>
              <a:t>" </a:t>
            </a:r>
            <a:r>
              <a:rPr lang="en" sz="1400" dirty="0" err="1"/>
              <a:t>quiero</a:t>
            </a:r>
            <a:r>
              <a:rPr lang="en" sz="1400" dirty="0"/>
              <a:t> </a:t>
            </a:r>
            <a:r>
              <a:rPr lang="en" sz="1400" dirty="0" err="1"/>
              <a:t>poner</a:t>
            </a:r>
            <a:r>
              <a:rPr lang="en" sz="1400" dirty="0"/>
              <a:t> de </a:t>
            </a:r>
            <a:r>
              <a:rPr lang="en" sz="1400" dirty="0" err="1"/>
              <a:t>manifiesto</a:t>
            </a:r>
            <a:r>
              <a:rPr lang="en" sz="1400" dirty="0"/>
              <a:t> </a:t>
            </a:r>
            <a:r>
              <a:rPr lang="en" sz="1400" dirty="0" err="1"/>
              <a:t>tres</a:t>
            </a:r>
            <a:r>
              <a:rPr lang="en" sz="1400" dirty="0"/>
              <a:t> </a:t>
            </a:r>
            <a:r>
              <a:rPr lang="en" sz="1400" dirty="0" err="1"/>
              <a:t>cosas</a:t>
            </a:r>
            <a:r>
              <a:rPr lang="en" sz="1400" dirty="0"/>
              <a:t>: 1. Al </a:t>
            </a:r>
            <a:r>
              <a:rPr lang="en" sz="1400" dirty="0" err="1"/>
              <a:t>introducir</a:t>
            </a:r>
            <a:r>
              <a:rPr lang="en" sz="1400" dirty="0"/>
              <a:t> el primer </a:t>
            </a:r>
            <a:r>
              <a:rPr lang="en" sz="1400" dirty="0" err="1"/>
              <a:t>condicional</a:t>
            </a:r>
            <a:r>
              <a:rPr lang="en" sz="1400" dirty="0"/>
              <a:t> "</a:t>
            </a:r>
            <a:r>
              <a:rPr lang="en" sz="1400" dirty="0" err="1"/>
              <a:t>si</a:t>
            </a:r>
            <a:r>
              <a:rPr lang="en" sz="1400" dirty="0"/>
              <a:t>" (</a:t>
            </a:r>
            <a:r>
              <a:rPr lang="en" sz="1400" dirty="0" err="1"/>
              <a:t>en</a:t>
            </a:r>
            <a:r>
              <a:rPr lang="en" sz="1400" dirty="0"/>
              <a:t> "</a:t>
            </a:r>
            <a:r>
              <a:rPr lang="en" sz="1400" dirty="0" err="1"/>
              <a:t>si</a:t>
            </a:r>
            <a:r>
              <a:rPr lang="en" sz="1400" dirty="0"/>
              <a:t> y </a:t>
            </a:r>
            <a:r>
              <a:rPr lang="en" sz="1400" dirty="0" err="1"/>
              <a:t>sólo</a:t>
            </a:r>
            <a:r>
              <a:rPr lang="en" sz="1400" dirty="0"/>
              <a:t> </a:t>
            </a:r>
            <a:r>
              <a:rPr lang="en" sz="1400" dirty="0" err="1"/>
              <a:t>si</a:t>
            </a:r>
            <a:r>
              <a:rPr lang="en" sz="1400" dirty="0"/>
              <a:t>"), </a:t>
            </a:r>
            <a:r>
              <a:rPr lang="en" sz="1400" dirty="0" err="1"/>
              <a:t>introduzco</a:t>
            </a:r>
            <a:r>
              <a:rPr lang="en" sz="1400" dirty="0"/>
              <a:t> el </a:t>
            </a:r>
            <a:r>
              <a:rPr lang="en" sz="1400" dirty="0" err="1"/>
              <a:t>antecedente</a:t>
            </a:r>
            <a:r>
              <a:rPr lang="en" sz="1400" dirty="0"/>
              <a:t>, y </a:t>
            </a:r>
            <a:r>
              <a:rPr lang="en" sz="1400" dirty="0" err="1"/>
              <a:t>por</a:t>
            </a:r>
            <a:r>
              <a:rPr lang="en" sz="1400" dirty="0"/>
              <a:t> </a:t>
            </a:r>
            <a:r>
              <a:rPr lang="en" sz="1400" dirty="0" err="1"/>
              <a:t>tanto</a:t>
            </a:r>
            <a:r>
              <a:rPr lang="en" sz="1400" dirty="0"/>
              <a:t> </a:t>
            </a:r>
            <a:r>
              <a:rPr lang="en" sz="1400" dirty="0" err="1"/>
              <a:t>afirmo</a:t>
            </a:r>
            <a:r>
              <a:rPr lang="en" sz="1400" dirty="0"/>
              <a:t> que p q, (</a:t>
            </a:r>
            <a:r>
              <a:rPr lang="en" sz="1400" dirty="0" err="1"/>
              <a:t>es</a:t>
            </a:r>
            <a:r>
              <a:rPr lang="en" sz="1400" dirty="0"/>
              <a:t> </a:t>
            </a:r>
            <a:r>
              <a:rPr lang="en" sz="1400" dirty="0" err="1"/>
              <a:t>decir</a:t>
            </a:r>
            <a:r>
              <a:rPr lang="en" sz="1400" dirty="0"/>
              <a:t> </a:t>
            </a:r>
            <a:r>
              <a:rPr lang="en" sz="1400" dirty="0" err="1"/>
              <a:t>aprobaré</a:t>
            </a:r>
            <a:r>
              <a:rPr lang="en" sz="1400" dirty="0"/>
              <a:t> </a:t>
            </a:r>
            <a:r>
              <a:rPr lang="en" sz="1400" dirty="0" err="1"/>
              <a:t>Filosofía</a:t>
            </a:r>
            <a:r>
              <a:rPr lang="en" sz="1400" dirty="0"/>
              <a:t> </a:t>
            </a:r>
            <a:r>
              <a:rPr lang="en" sz="1400" dirty="0" err="1"/>
              <a:t>si</a:t>
            </a:r>
            <a:r>
              <a:rPr lang="en" sz="1400" dirty="0"/>
              <a:t> </a:t>
            </a:r>
            <a:r>
              <a:rPr lang="en" sz="1400" dirty="0" err="1"/>
              <a:t>saco</a:t>
            </a:r>
            <a:r>
              <a:rPr lang="en" sz="1400" dirty="0"/>
              <a:t> 5 o </a:t>
            </a:r>
            <a:r>
              <a:rPr lang="en" sz="1400" dirty="0" err="1"/>
              <a:t>más</a:t>
            </a:r>
            <a:r>
              <a:rPr lang="en" sz="1400" dirty="0"/>
              <a:t> </a:t>
            </a:r>
            <a:r>
              <a:rPr lang="en" sz="1400" dirty="0" err="1"/>
              <a:t>en</a:t>
            </a:r>
            <a:r>
              <a:rPr lang="en" sz="1400" dirty="0"/>
              <a:t> el </a:t>
            </a:r>
            <a:r>
              <a:rPr lang="en" sz="1400" dirty="0" err="1"/>
              <a:t>examen</a:t>
            </a:r>
            <a:r>
              <a:rPr lang="en" sz="1400" dirty="0"/>
              <a:t> de </a:t>
            </a:r>
            <a:r>
              <a:rPr lang="en" sz="1400" dirty="0" err="1"/>
              <a:t>Lógica</a:t>
            </a:r>
            <a:r>
              <a:rPr lang="en" sz="1400" dirty="0"/>
              <a:t>), 2. Al </a:t>
            </a:r>
            <a:r>
              <a:rPr lang="en" sz="1400" dirty="0" err="1"/>
              <a:t>introducir</a:t>
            </a:r>
            <a:r>
              <a:rPr lang="en" sz="1400" dirty="0"/>
              <a:t> "</a:t>
            </a:r>
            <a:r>
              <a:rPr lang="en" sz="1400" dirty="0" err="1"/>
              <a:t>sólo</a:t>
            </a:r>
            <a:r>
              <a:rPr lang="en" sz="1400" dirty="0"/>
              <a:t> </a:t>
            </a:r>
            <a:r>
              <a:rPr lang="en" sz="1400" dirty="0" err="1"/>
              <a:t>si</a:t>
            </a:r>
            <a:r>
              <a:rPr lang="en" sz="1400" dirty="0"/>
              <a:t>" (</a:t>
            </a:r>
            <a:r>
              <a:rPr lang="en" sz="1400" dirty="0" err="1"/>
              <a:t>en</a:t>
            </a:r>
            <a:r>
              <a:rPr lang="en" sz="1400" dirty="0"/>
              <a:t> "</a:t>
            </a:r>
            <a:r>
              <a:rPr lang="en" sz="1400" dirty="0" err="1"/>
              <a:t>si</a:t>
            </a:r>
            <a:r>
              <a:rPr lang="en" sz="1400" dirty="0"/>
              <a:t> y </a:t>
            </a:r>
            <a:r>
              <a:rPr lang="en" sz="1400" dirty="0" err="1"/>
              <a:t>sólo</a:t>
            </a:r>
            <a:r>
              <a:rPr lang="en" sz="1400" dirty="0"/>
              <a:t> </a:t>
            </a:r>
            <a:r>
              <a:rPr lang="en" sz="1400" dirty="0" err="1"/>
              <a:t>si</a:t>
            </a:r>
            <a:r>
              <a:rPr lang="en" sz="1400" dirty="0"/>
              <a:t>"), </a:t>
            </a:r>
            <a:r>
              <a:rPr lang="en" sz="1400" dirty="0" err="1"/>
              <a:t>introduzco</a:t>
            </a:r>
            <a:r>
              <a:rPr lang="en" sz="1400" dirty="0"/>
              <a:t> el </a:t>
            </a:r>
            <a:r>
              <a:rPr lang="en" sz="1400" dirty="0" err="1"/>
              <a:t>consecuente</a:t>
            </a:r>
            <a:r>
              <a:rPr lang="en" sz="1400" dirty="0"/>
              <a:t>, </a:t>
            </a:r>
            <a:r>
              <a:rPr lang="en" sz="1400" dirty="0" err="1"/>
              <a:t>buscando</a:t>
            </a:r>
            <a:r>
              <a:rPr lang="en" sz="1400" dirty="0"/>
              <a:t> </a:t>
            </a:r>
            <a:r>
              <a:rPr lang="en" sz="1400" dirty="0" err="1"/>
              <a:t>comunicar</a:t>
            </a:r>
            <a:r>
              <a:rPr lang="en" sz="1400" dirty="0"/>
              <a:t> que q p, (</a:t>
            </a:r>
            <a:r>
              <a:rPr lang="en" sz="1400" dirty="0" err="1"/>
              <a:t>es</a:t>
            </a:r>
            <a:r>
              <a:rPr lang="en" sz="1400" dirty="0"/>
              <a:t> </a:t>
            </a:r>
            <a:r>
              <a:rPr lang="en" sz="1400" dirty="0" err="1"/>
              <a:t>decir</a:t>
            </a:r>
            <a:r>
              <a:rPr lang="en" sz="1400" dirty="0"/>
              <a:t>, que </a:t>
            </a:r>
            <a:r>
              <a:rPr lang="en" sz="1400" dirty="0" err="1"/>
              <a:t>si</a:t>
            </a:r>
            <a:r>
              <a:rPr lang="en" sz="1400" dirty="0"/>
              <a:t> </a:t>
            </a:r>
            <a:r>
              <a:rPr lang="en" sz="1400" dirty="0" err="1"/>
              <a:t>saco</a:t>
            </a:r>
            <a:r>
              <a:rPr lang="en" sz="1400" dirty="0"/>
              <a:t> un 5 o </a:t>
            </a:r>
            <a:r>
              <a:rPr lang="en" sz="1400" dirty="0" err="1"/>
              <a:t>más</a:t>
            </a:r>
            <a:r>
              <a:rPr lang="en" sz="1400" dirty="0"/>
              <a:t> </a:t>
            </a:r>
            <a:r>
              <a:rPr lang="en" sz="1400" dirty="0" err="1"/>
              <a:t>en</a:t>
            </a:r>
            <a:r>
              <a:rPr lang="en" sz="1400" dirty="0"/>
              <a:t> el </a:t>
            </a:r>
            <a:r>
              <a:rPr lang="en" sz="1400" dirty="0" err="1"/>
              <a:t>examen</a:t>
            </a:r>
            <a:r>
              <a:rPr lang="en" sz="1400" dirty="0"/>
              <a:t> de </a:t>
            </a:r>
            <a:r>
              <a:rPr lang="en" sz="1400" dirty="0" err="1"/>
              <a:t>Lógica</a:t>
            </a:r>
            <a:r>
              <a:rPr lang="en" sz="1400" dirty="0"/>
              <a:t>, </a:t>
            </a:r>
            <a:r>
              <a:rPr lang="en" sz="1400" dirty="0" err="1"/>
              <a:t>entonces</a:t>
            </a:r>
            <a:r>
              <a:rPr lang="en" sz="1400" dirty="0"/>
              <a:t> </a:t>
            </a:r>
            <a:r>
              <a:rPr lang="en" sz="1400" dirty="0" err="1"/>
              <a:t>apruebo</a:t>
            </a:r>
            <a:r>
              <a:rPr lang="en" sz="1400" dirty="0"/>
              <a:t> la </a:t>
            </a:r>
            <a:r>
              <a:rPr lang="en" sz="1400" dirty="0" err="1"/>
              <a:t>Filosofía</a:t>
            </a:r>
            <a:r>
              <a:rPr lang="en" sz="1400" dirty="0"/>
              <a:t>), y 3. Al </a:t>
            </a:r>
            <a:r>
              <a:rPr lang="en" sz="1400" dirty="0" err="1"/>
              <a:t>utilizar</a:t>
            </a:r>
            <a:r>
              <a:rPr lang="en" sz="1400" dirty="0"/>
              <a:t> el </a:t>
            </a:r>
            <a:r>
              <a:rPr lang="en" sz="1400" dirty="0" err="1"/>
              <a:t>conectivo</a:t>
            </a:r>
            <a:r>
              <a:rPr lang="en" sz="1400" dirty="0"/>
              <a:t> "y" (</a:t>
            </a:r>
            <a:r>
              <a:rPr lang="en" sz="1400" dirty="0" err="1"/>
              <a:t>en</a:t>
            </a:r>
            <a:r>
              <a:rPr lang="en" sz="1400" dirty="0"/>
              <a:t> "</a:t>
            </a:r>
            <a:r>
              <a:rPr lang="en" sz="1400" dirty="0" err="1"/>
              <a:t>si</a:t>
            </a:r>
            <a:r>
              <a:rPr lang="en" sz="1400" dirty="0"/>
              <a:t> y </a:t>
            </a:r>
            <a:r>
              <a:rPr lang="en" sz="1400" dirty="0" err="1"/>
              <a:t>sólo</a:t>
            </a:r>
            <a:r>
              <a:rPr lang="en" sz="1400" dirty="0"/>
              <a:t> </a:t>
            </a:r>
            <a:r>
              <a:rPr lang="en" sz="1400" dirty="0" err="1"/>
              <a:t>si</a:t>
            </a:r>
            <a:r>
              <a:rPr lang="en" sz="1400" dirty="0"/>
              <a:t>"), </a:t>
            </a:r>
            <a:r>
              <a:rPr lang="en" sz="1400" dirty="0" err="1"/>
              <a:t>quiero</a:t>
            </a:r>
            <a:r>
              <a:rPr lang="en" sz="1400" dirty="0"/>
              <a:t> </a:t>
            </a:r>
            <a:r>
              <a:rPr lang="en" sz="1400" dirty="0" err="1"/>
              <a:t>comunicar</a:t>
            </a:r>
            <a:r>
              <a:rPr lang="en" sz="1400" dirty="0"/>
              <a:t> la </a:t>
            </a:r>
            <a:r>
              <a:rPr lang="en" sz="1400" dirty="0" err="1"/>
              <a:t>conjunción</a:t>
            </a:r>
            <a:r>
              <a:rPr lang="en" sz="1400" dirty="0"/>
              <a:t> de p q con q p. </a:t>
            </a:r>
            <a:r>
              <a:rPr lang="en" sz="1400" dirty="0" err="1"/>
              <a:t>Así</a:t>
            </a:r>
            <a:r>
              <a:rPr lang="en" sz="1400" dirty="0"/>
              <a:t> </a:t>
            </a:r>
            <a:r>
              <a:rPr lang="en" sz="1400" dirty="0" err="1"/>
              <a:t>pues</a:t>
            </a:r>
            <a:r>
              <a:rPr lang="en" sz="1400" dirty="0"/>
              <a:t>, el </a:t>
            </a:r>
            <a:r>
              <a:rPr lang="en" sz="1400" dirty="0" err="1"/>
              <a:t>enunciado</a:t>
            </a:r>
            <a:r>
              <a:rPr lang="en" sz="1400" dirty="0"/>
              <a:t> "</a:t>
            </a:r>
            <a:r>
              <a:rPr lang="en" sz="1400" dirty="0" err="1"/>
              <a:t>apruebo</a:t>
            </a:r>
            <a:r>
              <a:rPr lang="en" sz="1400" dirty="0"/>
              <a:t> </a:t>
            </a:r>
            <a:r>
              <a:rPr lang="en" sz="1400" dirty="0" err="1"/>
              <a:t>Filosofía</a:t>
            </a:r>
            <a:r>
              <a:rPr lang="en" sz="1400" dirty="0"/>
              <a:t> </a:t>
            </a:r>
            <a:r>
              <a:rPr lang="en" sz="1400" dirty="0" err="1"/>
              <a:t>si</a:t>
            </a:r>
            <a:r>
              <a:rPr lang="en" sz="1400" dirty="0"/>
              <a:t> y </a:t>
            </a:r>
            <a:r>
              <a:rPr lang="en" sz="1400" dirty="0" err="1"/>
              <a:t>sólo</a:t>
            </a:r>
            <a:r>
              <a:rPr lang="en" sz="1400" dirty="0"/>
              <a:t> </a:t>
            </a:r>
            <a:r>
              <a:rPr lang="en" sz="1400" dirty="0" err="1"/>
              <a:t>si</a:t>
            </a:r>
            <a:r>
              <a:rPr lang="en" sz="1400" dirty="0"/>
              <a:t> </a:t>
            </a:r>
            <a:r>
              <a:rPr lang="en" sz="1400" dirty="0" err="1"/>
              <a:t>saco</a:t>
            </a:r>
            <a:r>
              <a:rPr lang="en" sz="1400" dirty="0"/>
              <a:t> un 5 o </a:t>
            </a:r>
            <a:r>
              <a:rPr lang="en" sz="1400" dirty="0" err="1"/>
              <a:t>más</a:t>
            </a:r>
            <a:r>
              <a:rPr lang="en" sz="1400" dirty="0"/>
              <a:t> </a:t>
            </a:r>
            <a:r>
              <a:rPr lang="en" sz="1400" dirty="0" err="1"/>
              <a:t>en</a:t>
            </a:r>
            <a:r>
              <a:rPr lang="en" sz="1400" dirty="0"/>
              <a:t> el </a:t>
            </a:r>
            <a:r>
              <a:rPr lang="en" sz="1400" dirty="0" err="1"/>
              <a:t>examen</a:t>
            </a:r>
            <a:r>
              <a:rPr lang="en" sz="1400" dirty="0"/>
              <a:t> de </a:t>
            </a:r>
            <a:r>
              <a:rPr lang="en" sz="1400" dirty="0" err="1"/>
              <a:t>Lógica</a:t>
            </a:r>
            <a:r>
              <a:rPr lang="en" sz="1400" dirty="0"/>
              <a:t>" se </a:t>
            </a:r>
            <a:r>
              <a:rPr lang="en" sz="1400" dirty="0" err="1"/>
              <a:t>puede</a:t>
            </a:r>
            <a:r>
              <a:rPr lang="en" sz="1400" dirty="0"/>
              <a:t> </a:t>
            </a:r>
            <a:r>
              <a:rPr lang="en" sz="1400" dirty="0" err="1"/>
              <a:t>formalizar</a:t>
            </a:r>
            <a:r>
              <a:rPr lang="en" sz="1400" dirty="0"/>
              <a:t> de dos </a:t>
            </a:r>
            <a:r>
              <a:rPr lang="en" sz="1400" dirty="0" err="1"/>
              <a:t>formas</a:t>
            </a:r>
            <a:r>
              <a:rPr lang="en" sz="1400" dirty="0"/>
              <a:t> </a:t>
            </a:r>
            <a:r>
              <a:rPr lang="en" sz="1400" dirty="0" err="1"/>
              <a:t>equivalentes</a:t>
            </a:r>
            <a:r>
              <a:rPr lang="en" sz="1400" dirty="0"/>
              <a:t>: (p q) (q p), o </a:t>
            </a:r>
            <a:r>
              <a:rPr lang="en" sz="1400" dirty="0" err="1"/>
              <a:t>bien</a:t>
            </a:r>
            <a:r>
              <a:rPr lang="en" sz="1400" dirty="0"/>
              <a:t> p q.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75" name="Shape 17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En consecuencia, el enunciado p q queda definido por el enunciado (p q) (q p). Por esta razón, el símbolo se llama bicondicional, y la tabla de verdad para p q es la misma que la de (p q) (q p). El bicondicional o coimplicador p q, que se lee "p si y sólo si q" o "p es equivalente a q", se define por la siguiente tabla de verdad: p q p q V V V V F F F V F F F V La doble flecha horizontal es el operador bicondicional Fíjate que de la observación de la tabla de verdad deducimos que para que p q sea verdadera, tanto p como q han de tener los mismos valores de verdad, y en caso contrario es falsa.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Lógica</a:t>
            </a:r>
          </a:p>
        </p:txBody>
      </p:sp>
      <p:sp>
        <p:nvSpPr>
          <p:cNvPr id="67" name="Shape 6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solidFill>
                <a:srgbClr val="000000"/>
              </a:solidFill>
            </a:endParaRPr>
          </a:p>
          <a:p>
            <a:pPr lvl="0">
              <a:spcBef>
                <a:spcPts val="0"/>
              </a:spcBef>
              <a:buNone/>
            </a:pPr>
            <a:r>
              <a:rPr lang="en">
                <a:solidFill>
                  <a:srgbClr val="000000"/>
                </a:solidFill>
              </a:rPr>
              <a:t>Proposición: oración con valor declarativo o informativo, de la cual se puede predicar su verdad o falsedad. </a:t>
            </a:r>
          </a:p>
          <a:p>
            <a:pPr lvl="0">
              <a:spcBef>
                <a:spcPts val="0"/>
              </a:spcBef>
              <a:buNone/>
            </a:pPr>
            <a:endParaRPr>
              <a:solidFill>
                <a:srgbClr val="000000"/>
              </a:solidFill>
            </a:endParaRPr>
          </a:p>
          <a:p>
            <a:pPr lvl="0">
              <a:spcBef>
                <a:spcPts val="0"/>
              </a:spcBef>
              <a:buNone/>
            </a:pPr>
            <a:r>
              <a:rPr lang="en">
                <a:solidFill>
                  <a:srgbClr val="000000"/>
                </a:solidFill>
              </a:rPr>
              <a:t>Una proposición o enunciado es una oración que puede ser falsa o verdadera pero no ambas a la vez. </a:t>
            </a:r>
          </a:p>
          <a:p>
            <a:pPr lvl="0">
              <a:spcBef>
                <a:spcPts val="0"/>
              </a:spcBef>
              <a:buNone/>
            </a:pPr>
            <a:endParaRPr>
              <a:solidFill>
                <a:srgbClr val="000000"/>
              </a:solidFill>
            </a:endParaRPr>
          </a:p>
          <a:p>
            <a:pPr lvl="0">
              <a:spcBef>
                <a:spcPts val="0"/>
              </a:spcBef>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Proposiciones</a:t>
            </a:r>
          </a:p>
        </p:txBody>
      </p:sp>
      <p:sp>
        <p:nvSpPr>
          <p:cNvPr id="73" name="Shape 7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solidFill>
                  <a:srgbClr val="000000"/>
                </a:solidFill>
              </a:rPr>
              <a:t>Por lo general, a las proposiciones se las representa por las letras del alfabeto desde la letra p, es decir, p, q, r, s, t,... etc. </a:t>
            </a:r>
          </a:p>
          <a:p>
            <a:pPr lvl="0">
              <a:spcBef>
                <a:spcPts val="0"/>
              </a:spcBef>
              <a:buNone/>
            </a:pPr>
            <a:r>
              <a:rPr lang="en">
                <a:solidFill>
                  <a:srgbClr val="000000"/>
                </a:solidFill>
              </a:rPr>
              <a:t>Ejemplo:</a:t>
            </a:r>
          </a:p>
          <a:p>
            <a:pPr lvl="0">
              <a:spcBef>
                <a:spcPts val="0"/>
              </a:spcBef>
              <a:buNone/>
            </a:pPr>
            <a:r>
              <a:rPr lang="en">
                <a:solidFill>
                  <a:srgbClr val="000000"/>
                </a:solidFill>
              </a:rPr>
              <a:t>p: 15 + 5 = 21 (F) </a:t>
            </a:r>
          </a:p>
          <a:p>
            <a:pPr lvl="0">
              <a:spcBef>
                <a:spcPts val="0"/>
              </a:spcBef>
              <a:buNone/>
            </a:pPr>
            <a:r>
              <a:rPr lang="en">
                <a:solidFill>
                  <a:srgbClr val="000000"/>
                </a:solidFill>
              </a:rPr>
              <a:t>q: Santa Fe es una provincia Argentina. (V) </a:t>
            </a:r>
          </a:p>
          <a:p>
            <a:pPr lvl="0">
              <a:spcBef>
                <a:spcPts val="0"/>
              </a:spcBef>
              <a:buNone/>
            </a:pPr>
            <a:r>
              <a:rPr lang="en">
                <a:solidFill>
                  <a:srgbClr val="000000"/>
                </a:solidFill>
              </a:rPr>
              <a:t>r: El número 15 es divisible por 3. (V) </a:t>
            </a:r>
          </a:p>
          <a:p>
            <a:pPr lvl="0">
              <a:spcBef>
                <a:spcPts val="0"/>
              </a:spcBef>
              <a:buNone/>
            </a:pPr>
            <a:r>
              <a:rPr lang="en">
                <a:solidFill>
                  <a:srgbClr val="000000"/>
                </a:solidFill>
              </a:rPr>
              <a:t>s: El perro es un ave. (F)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Clr>
                <a:schemeClr val="dk1"/>
              </a:buClr>
              <a:buSzPct val="39285"/>
              <a:buFont typeface="Arial"/>
              <a:buNone/>
            </a:pPr>
            <a:r>
              <a:rPr lang="en"/>
              <a:t>Expresiones No Proposicionales</a:t>
            </a:r>
          </a:p>
        </p:txBody>
      </p:sp>
      <p:sp>
        <p:nvSpPr>
          <p:cNvPr id="79" name="Shape 7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solidFill>
                  <a:srgbClr val="000000"/>
                </a:solidFill>
              </a:rPr>
              <a:t>Son enunciados a los que no se les puede asignar un valor de verdad. Entre ellos tenemos a los exclamativos, interrogativos o imperativos. </a:t>
            </a:r>
          </a:p>
          <a:p>
            <a:pPr lvl="0">
              <a:spcBef>
                <a:spcPts val="0"/>
              </a:spcBef>
              <a:buNone/>
            </a:pPr>
            <a:r>
              <a:rPr lang="en">
                <a:solidFill>
                  <a:srgbClr val="000000"/>
                </a:solidFill>
              </a:rPr>
              <a:t>Así tenemos, por ejemplo: </a:t>
            </a:r>
          </a:p>
          <a:p>
            <a:pPr lvl="0">
              <a:spcBef>
                <a:spcPts val="0"/>
              </a:spcBef>
              <a:buNone/>
            </a:pPr>
            <a:r>
              <a:rPr lang="en">
                <a:solidFill>
                  <a:srgbClr val="000000"/>
                </a:solidFill>
              </a:rPr>
              <a:t>– ¿Cómo te llamas?</a:t>
            </a:r>
          </a:p>
          <a:p>
            <a:pPr lvl="0">
              <a:spcBef>
                <a:spcPts val="0"/>
              </a:spcBef>
              <a:buNone/>
            </a:pPr>
            <a:r>
              <a:rPr lang="en">
                <a:solidFill>
                  <a:srgbClr val="000000"/>
                </a:solidFill>
              </a:rPr>
              <a:t>– Prohibido pasar. </a:t>
            </a:r>
          </a:p>
          <a:p>
            <a:pPr lvl="0">
              <a:spcBef>
                <a:spcPts val="0"/>
              </a:spcBef>
              <a:buNone/>
            </a:pPr>
            <a:r>
              <a:rPr lang="en">
                <a:solidFill>
                  <a:srgbClr val="000000"/>
                </a:solidFill>
              </a:rPr>
              <a:t>– Borra el pizarrón.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Clr>
                <a:schemeClr val="dk1"/>
              </a:buClr>
              <a:buSzPct val="39285"/>
              <a:buFont typeface="Arial"/>
              <a:buNone/>
            </a:pPr>
            <a:r>
              <a:rPr lang="en">
                <a:solidFill>
                  <a:srgbClr val="000000"/>
                </a:solidFill>
              </a:rPr>
              <a:t>Enunciados Abiertos</a:t>
            </a:r>
          </a:p>
        </p:txBody>
      </p:sp>
      <p:sp>
        <p:nvSpPr>
          <p:cNvPr id="85" name="Shape 8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solidFill>
                  <a:srgbClr val="000000"/>
                </a:solidFill>
              </a:rPr>
              <a:t>Si en la proposición: </a:t>
            </a:r>
          </a:p>
          <a:p>
            <a:pPr marL="1828800" lvl="0" indent="457200" rtl="0">
              <a:spcBef>
                <a:spcPts val="0"/>
              </a:spcBef>
              <a:buNone/>
            </a:pPr>
            <a:r>
              <a:rPr lang="en">
                <a:solidFill>
                  <a:srgbClr val="000000"/>
                </a:solidFill>
              </a:rPr>
              <a:t>"cinco es mayor que tres" (en símbolos: 5 &gt; 3)</a:t>
            </a:r>
          </a:p>
          <a:p>
            <a:pPr marL="0" lvl="0" indent="0" rtl="0">
              <a:spcBef>
                <a:spcPts val="0"/>
              </a:spcBef>
              <a:buNone/>
            </a:pPr>
            <a:r>
              <a:rPr lang="en">
                <a:solidFill>
                  <a:srgbClr val="000000"/>
                </a:solidFill>
              </a:rPr>
              <a:t>reemplazamos al número 5 por la letra x, se obtiene la expresión </a:t>
            </a:r>
          </a:p>
          <a:p>
            <a:pPr marL="2286000" lvl="0" indent="0">
              <a:spcBef>
                <a:spcPts val="0"/>
              </a:spcBef>
              <a:buNone/>
            </a:pPr>
            <a:r>
              <a:rPr lang="en">
                <a:solidFill>
                  <a:srgbClr val="000000"/>
                </a:solidFill>
              </a:rPr>
              <a:t>"x es mayor que tres" (x &gt; 3), </a:t>
            </a:r>
          </a:p>
          <a:p>
            <a:pPr lvl="0">
              <a:spcBef>
                <a:spcPts val="0"/>
              </a:spcBef>
              <a:buNone/>
            </a:pPr>
            <a:r>
              <a:rPr lang="en">
                <a:solidFill>
                  <a:srgbClr val="000000"/>
                </a:solidFill>
              </a:rPr>
              <a:t>y si convenimos que x no represente necesariamente al número 5, sino a un número cualquiera, entonces al enunciado x &gt; 3 se le denomina </a:t>
            </a:r>
            <a:r>
              <a:rPr lang="en" b="1">
                <a:solidFill>
                  <a:srgbClr val="000000"/>
                </a:solidFill>
              </a:rPr>
              <a:t>enunciado abierto.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91" name="Shape 9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sz="1400" dirty="0" err="1"/>
              <a:t>Clasificación</a:t>
            </a:r>
            <a:r>
              <a:rPr lang="en" sz="1400" dirty="0"/>
              <a:t> de las </a:t>
            </a:r>
            <a:r>
              <a:rPr lang="en" sz="1400" dirty="0" err="1"/>
              <a:t>Proposiciones</a:t>
            </a:r>
            <a:r>
              <a:rPr lang="en" sz="1400" dirty="0"/>
              <a:t> </a:t>
            </a:r>
          </a:p>
          <a:p>
            <a:pPr lvl="0">
              <a:spcBef>
                <a:spcPts val="0"/>
              </a:spcBef>
              <a:buNone/>
            </a:pPr>
            <a:r>
              <a:rPr lang="en" sz="1400" dirty="0" err="1"/>
              <a:t>Aquellas</a:t>
            </a:r>
            <a:r>
              <a:rPr lang="en" sz="1400" dirty="0"/>
              <a:t> </a:t>
            </a:r>
            <a:r>
              <a:rPr lang="en" sz="1400" dirty="0" err="1"/>
              <a:t>proposiciones</a:t>
            </a:r>
            <a:r>
              <a:rPr lang="en" sz="1400" dirty="0"/>
              <a:t> que </a:t>
            </a:r>
            <a:r>
              <a:rPr lang="en" sz="1400" dirty="0" err="1"/>
              <a:t>constan</a:t>
            </a:r>
            <a:r>
              <a:rPr lang="en" sz="1400" dirty="0"/>
              <a:t> o se las </a:t>
            </a:r>
            <a:r>
              <a:rPr lang="en" sz="1400" dirty="0" err="1"/>
              <a:t>puede</a:t>
            </a:r>
            <a:r>
              <a:rPr lang="en" sz="1400" dirty="0"/>
              <a:t> </a:t>
            </a:r>
            <a:r>
              <a:rPr lang="en" sz="1400" dirty="0" err="1"/>
              <a:t>representar</a:t>
            </a:r>
            <a:r>
              <a:rPr lang="en" sz="1400" dirty="0"/>
              <a:t> </a:t>
            </a:r>
            <a:r>
              <a:rPr lang="en" sz="1400" dirty="0" err="1"/>
              <a:t>por</a:t>
            </a:r>
            <a:r>
              <a:rPr lang="en" sz="1400" dirty="0"/>
              <a:t> </a:t>
            </a:r>
            <a:r>
              <a:rPr lang="en" sz="1400" dirty="0" err="1"/>
              <a:t>una</a:t>
            </a:r>
            <a:r>
              <a:rPr lang="en" sz="1400" dirty="0"/>
              <a:t> sola variable, se </a:t>
            </a:r>
            <a:r>
              <a:rPr lang="en" sz="1400" dirty="0" err="1"/>
              <a:t>llaman</a:t>
            </a:r>
            <a:r>
              <a:rPr lang="en" sz="1400" dirty="0"/>
              <a:t> </a:t>
            </a:r>
            <a:r>
              <a:rPr lang="en" sz="1400" dirty="0" err="1"/>
              <a:t>proposiciones</a:t>
            </a:r>
            <a:r>
              <a:rPr lang="en" sz="1400" dirty="0"/>
              <a:t> simples o </a:t>
            </a:r>
            <a:r>
              <a:rPr lang="en" sz="1400" dirty="0" err="1"/>
              <a:t>atómicas</a:t>
            </a:r>
            <a:r>
              <a:rPr lang="en" sz="1400" dirty="0"/>
              <a:t>. </a:t>
            </a:r>
            <a:r>
              <a:rPr lang="en" sz="1400" dirty="0" err="1"/>
              <a:t>Por</a:t>
            </a:r>
            <a:r>
              <a:rPr lang="en" sz="1400" dirty="0"/>
              <a:t> </a:t>
            </a:r>
            <a:r>
              <a:rPr lang="en" sz="1400" dirty="0" err="1"/>
              <a:t>ejemplo</a:t>
            </a:r>
            <a:r>
              <a:rPr lang="en" sz="1400" dirty="0"/>
              <a:t>, sea la </a:t>
            </a:r>
            <a:r>
              <a:rPr lang="en" sz="1400" dirty="0" err="1"/>
              <a:t>proposición</a:t>
            </a:r>
            <a:r>
              <a:rPr lang="en" sz="1400" dirty="0"/>
              <a:t> "p: 3 + 6 = 9" </a:t>
            </a:r>
            <a:r>
              <a:rPr lang="en" sz="1400" dirty="0" err="1"/>
              <a:t>es</a:t>
            </a:r>
            <a:r>
              <a:rPr lang="en" sz="1400" dirty="0"/>
              <a:t> </a:t>
            </a:r>
            <a:r>
              <a:rPr lang="en" sz="1400" dirty="0" err="1"/>
              <a:t>una</a:t>
            </a:r>
            <a:r>
              <a:rPr lang="en" sz="1400" dirty="0"/>
              <a:t> </a:t>
            </a:r>
            <a:r>
              <a:rPr lang="en" sz="1400" dirty="0" err="1"/>
              <a:t>proposición</a:t>
            </a:r>
            <a:r>
              <a:rPr lang="en" sz="1400" dirty="0"/>
              <a:t> simple o </a:t>
            </a:r>
            <a:r>
              <a:rPr lang="en" sz="1400" dirty="0" err="1"/>
              <a:t>atómica</a:t>
            </a:r>
            <a:r>
              <a:rPr lang="en" sz="1400" dirty="0"/>
              <a:t>. </a:t>
            </a:r>
            <a:r>
              <a:rPr lang="en" sz="1400" dirty="0" err="1"/>
              <a:t>Cuando</a:t>
            </a:r>
            <a:r>
              <a:rPr lang="en" sz="1400" dirty="0"/>
              <a:t> </a:t>
            </a:r>
            <a:r>
              <a:rPr lang="en" sz="1400" dirty="0" err="1"/>
              <a:t>una</a:t>
            </a:r>
            <a:r>
              <a:rPr lang="en" sz="1400" dirty="0"/>
              <a:t> </a:t>
            </a:r>
            <a:r>
              <a:rPr lang="en" sz="1400" dirty="0" err="1"/>
              <a:t>proposición</a:t>
            </a:r>
            <a:r>
              <a:rPr lang="en" sz="1400" dirty="0"/>
              <a:t> </a:t>
            </a:r>
            <a:r>
              <a:rPr lang="en" sz="1400" dirty="0" err="1"/>
              <a:t>consta</a:t>
            </a:r>
            <a:r>
              <a:rPr lang="en" sz="1400" dirty="0"/>
              <a:t> de dos o </a:t>
            </a:r>
            <a:r>
              <a:rPr lang="en" sz="1400" dirty="0" err="1"/>
              <a:t>más</a:t>
            </a:r>
            <a:r>
              <a:rPr lang="en" sz="1400" dirty="0"/>
              <a:t> </a:t>
            </a:r>
            <a:r>
              <a:rPr lang="en" sz="1400" dirty="0" err="1"/>
              <a:t>enunciados</a:t>
            </a:r>
            <a:r>
              <a:rPr lang="en" sz="1400" dirty="0"/>
              <a:t> simples, se le llama </a:t>
            </a:r>
            <a:r>
              <a:rPr lang="en" sz="1400" dirty="0" err="1"/>
              <a:t>proposición</a:t>
            </a:r>
            <a:r>
              <a:rPr lang="en" sz="1400" dirty="0"/>
              <a:t> </a:t>
            </a:r>
            <a:r>
              <a:rPr lang="en" sz="1400" dirty="0" err="1"/>
              <a:t>compuesta</a:t>
            </a:r>
            <a:r>
              <a:rPr lang="en" sz="1400" dirty="0"/>
              <a:t> o molecular. </a:t>
            </a:r>
            <a:r>
              <a:rPr lang="en" sz="1400" dirty="0" err="1"/>
              <a:t>Así</a:t>
            </a:r>
            <a:r>
              <a:rPr lang="en" sz="1400" dirty="0"/>
              <a:t>, </a:t>
            </a:r>
            <a:r>
              <a:rPr lang="en" sz="1400" dirty="0" err="1"/>
              <a:t>por</a:t>
            </a:r>
            <a:r>
              <a:rPr lang="en" sz="1400" dirty="0"/>
              <a:t> </a:t>
            </a:r>
            <a:r>
              <a:rPr lang="en" sz="1400" dirty="0" err="1"/>
              <a:t>ejemplo</a:t>
            </a:r>
            <a:r>
              <a:rPr lang="en" sz="1400" dirty="0"/>
              <a:t>: </a:t>
            </a:r>
            <a:r>
              <a:rPr lang="en" sz="1400" dirty="0" err="1"/>
              <a:t>Encontramos</a:t>
            </a:r>
            <a:r>
              <a:rPr lang="en" sz="1400" dirty="0"/>
              <a:t> dos </a:t>
            </a:r>
            <a:r>
              <a:rPr lang="en" sz="1400" dirty="0" err="1"/>
              <a:t>enunciados</a:t>
            </a:r>
            <a:r>
              <a:rPr lang="en" sz="1400" dirty="0"/>
              <a:t>. El primero (p) </a:t>
            </a:r>
            <a:r>
              <a:rPr lang="en" sz="1400" dirty="0" err="1"/>
              <a:t>nos</a:t>
            </a:r>
            <a:r>
              <a:rPr lang="en" sz="1400" dirty="0"/>
              <a:t> </a:t>
            </a:r>
            <a:r>
              <a:rPr lang="en" sz="1400" dirty="0" err="1"/>
              <a:t>afirma</a:t>
            </a:r>
            <a:r>
              <a:rPr lang="en" sz="1400" dirty="0"/>
              <a:t> que </a:t>
            </a:r>
            <a:r>
              <a:rPr lang="en" sz="1400" dirty="0" err="1"/>
              <a:t>Pitágoras</a:t>
            </a:r>
            <a:r>
              <a:rPr lang="en" sz="1400" dirty="0"/>
              <a:t> era </a:t>
            </a:r>
            <a:r>
              <a:rPr lang="en" sz="1400" dirty="0" err="1"/>
              <a:t>griego</a:t>
            </a:r>
            <a:r>
              <a:rPr lang="en" sz="1400" dirty="0"/>
              <a:t> y el </a:t>
            </a:r>
            <a:r>
              <a:rPr lang="en" sz="1400" dirty="0" err="1"/>
              <a:t>segundo</a:t>
            </a:r>
            <a:r>
              <a:rPr lang="en" sz="1400" dirty="0"/>
              <a:t> (q) que </a:t>
            </a:r>
            <a:r>
              <a:rPr lang="en" sz="1400" dirty="0" err="1"/>
              <a:t>Pitágoras</a:t>
            </a:r>
            <a:r>
              <a:rPr lang="en" sz="1400" dirty="0"/>
              <a:t> era </a:t>
            </a:r>
            <a:r>
              <a:rPr lang="en" sz="1400" dirty="0" err="1"/>
              <a:t>geómetra</a:t>
            </a:r>
            <a:r>
              <a:rPr lang="en" sz="1400" dirty="0"/>
              <a:t> No </a:t>
            </a:r>
            <a:r>
              <a:rPr lang="en" sz="1400" dirty="0" err="1"/>
              <a:t>es</a:t>
            </a:r>
            <a:r>
              <a:rPr lang="en" sz="1400" dirty="0"/>
              <a:t> </a:t>
            </a:r>
            <a:r>
              <a:rPr lang="en" sz="1400" dirty="0" err="1"/>
              <a:t>necesario</a:t>
            </a:r>
            <a:r>
              <a:rPr lang="en" sz="1400" dirty="0"/>
              <a:t> </a:t>
            </a:r>
            <a:r>
              <a:rPr lang="en" sz="1400" dirty="0" err="1"/>
              <a:t>conocer</a:t>
            </a:r>
            <a:r>
              <a:rPr lang="en" sz="1400" dirty="0"/>
              <a:t> </a:t>
            </a:r>
            <a:r>
              <a:rPr lang="en" sz="1400" dirty="0" err="1"/>
              <a:t>si</a:t>
            </a:r>
            <a:r>
              <a:rPr lang="en" sz="1400" dirty="0"/>
              <a:t> </a:t>
            </a:r>
            <a:r>
              <a:rPr lang="en" sz="1400" dirty="0" err="1"/>
              <a:t>una</a:t>
            </a:r>
            <a:r>
              <a:rPr lang="en" sz="1400" dirty="0"/>
              <a:t> </a:t>
            </a:r>
            <a:r>
              <a:rPr lang="en" sz="1400" dirty="0" err="1"/>
              <a:t>afirmación</a:t>
            </a:r>
            <a:r>
              <a:rPr lang="en" sz="1400" dirty="0"/>
              <a:t> </a:t>
            </a:r>
            <a:r>
              <a:rPr lang="en" sz="1400" dirty="0" err="1"/>
              <a:t>es</a:t>
            </a:r>
            <a:r>
              <a:rPr lang="en" sz="1400" dirty="0"/>
              <a:t> </a:t>
            </a:r>
            <a:r>
              <a:rPr lang="en" sz="1400" dirty="0" err="1"/>
              <a:t>verdadera</a:t>
            </a:r>
            <a:r>
              <a:rPr lang="en" sz="1400" dirty="0"/>
              <a:t> o falsa (</a:t>
            </a:r>
            <a:r>
              <a:rPr lang="en" sz="1400" dirty="0" err="1"/>
              <a:t>es</a:t>
            </a:r>
            <a:r>
              <a:rPr lang="en" sz="1400" dirty="0"/>
              <a:t> </a:t>
            </a:r>
            <a:r>
              <a:rPr lang="en" sz="1400" dirty="0" err="1"/>
              <a:t>decir</a:t>
            </a:r>
            <a:r>
              <a:rPr lang="en" sz="1400" dirty="0"/>
              <a:t>, </a:t>
            </a:r>
            <a:r>
              <a:rPr lang="en" sz="1400" dirty="0" err="1"/>
              <a:t>su</a:t>
            </a:r>
            <a:r>
              <a:rPr lang="en" sz="1400" dirty="0"/>
              <a:t> valor de </a:t>
            </a:r>
            <a:r>
              <a:rPr lang="en" sz="1400" dirty="0" err="1"/>
              <a:t>verdad</a:t>
            </a:r>
            <a:r>
              <a:rPr lang="en" sz="1400" dirty="0"/>
              <a:t>) para saber que </a:t>
            </a:r>
            <a:r>
              <a:rPr lang="en" sz="1400" dirty="0" err="1"/>
              <a:t>es</a:t>
            </a:r>
            <a:r>
              <a:rPr lang="en" sz="1400" dirty="0"/>
              <a:t> </a:t>
            </a:r>
            <a:r>
              <a:rPr lang="en" sz="1400" dirty="0" err="1"/>
              <a:t>una</a:t>
            </a:r>
            <a:r>
              <a:rPr lang="en" sz="1400" dirty="0"/>
              <a:t> </a:t>
            </a:r>
            <a:r>
              <a:rPr lang="en" sz="1400" dirty="0" err="1"/>
              <a:t>proposición</a:t>
            </a:r>
            <a:r>
              <a:rPr lang="en" sz="1400" dirty="0"/>
              <a:t>. </a:t>
            </a:r>
            <a:r>
              <a:rPr lang="en" sz="1400" dirty="0" err="1"/>
              <a:t>Por</a:t>
            </a:r>
            <a:r>
              <a:rPr lang="en" sz="1400" dirty="0"/>
              <a:t> </a:t>
            </a:r>
            <a:r>
              <a:rPr lang="en" sz="1400" dirty="0" err="1"/>
              <a:t>ejemplo</a:t>
            </a:r>
            <a:r>
              <a:rPr lang="en" sz="1400" dirty="0"/>
              <a:t>: “Hay </a:t>
            </a:r>
            <a:r>
              <a:rPr lang="en" sz="1400" dirty="0" err="1"/>
              <a:t>vida</a:t>
            </a:r>
            <a:r>
              <a:rPr lang="en" sz="1400" dirty="0"/>
              <a:t> </a:t>
            </a:r>
            <a:r>
              <a:rPr lang="en" sz="1400" dirty="0" err="1"/>
              <a:t>extraterrestre</a:t>
            </a:r>
            <a:r>
              <a:rPr lang="en" sz="1400" dirty="0"/>
              <a:t>” </a:t>
            </a:r>
            <a:r>
              <a:rPr lang="en" sz="1400" dirty="0" err="1"/>
              <a:t>es</a:t>
            </a:r>
            <a:r>
              <a:rPr lang="en" sz="1400" dirty="0"/>
              <a:t> </a:t>
            </a:r>
            <a:r>
              <a:rPr lang="en" sz="1400" dirty="0" err="1"/>
              <a:t>una</a:t>
            </a:r>
            <a:r>
              <a:rPr lang="en" sz="1400" dirty="0"/>
              <a:t> </a:t>
            </a:r>
            <a:r>
              <a:rPr lang="en" sz="1400" dirty="0" err="1"/>
              <a:t>proposición</a:t>
            </a:r>
            <a:r>
              <a:rPr lang="en" sz="1400" dirty="0"/>
              <a:t>, </a:t>
            </a:r>
            <a:r>
              <a:rPr lang="en" sz="1400" dirty="0" err="1"/>
              <a:t>independientemente</a:t>
            </a:r>
            <a:r>
              <a:rPr lang="en" sz="1400" dirty="0"/>
              <a:t> de que </a:t>
            </a:r>
            <a:r>
              <a:rPr lang="en" sz="1400" dirty="0" err="1"/>
              <a:t>algunos</a:t>
            </a:r>
            <a:r>
              <a:rPr lang="en" sz="1400" dirty="0"/>
              <a:t> </a:t>
            </a:r>
            <a:r>
              <a:rPr lang="en" sz="1400" dirty="0" err="1"/>
              <a:t>crean</a:t>
            </a:r>
            <a:r>
              <a:rPr lang="en" sz="1400" dirty="0"/>
              <a:t> que </a:t>
            </a:r>
            <a:r>
              <a:rPr lang="en" sz="1400" dirty="0" err="1"/>
              <a:t>es</a:t>
            </a:r>
            <a:r>
              <a:rPr lang="en" sz="1400" dirty="0"/>
              <a:t> </a:t>
            </a:r>
            <a:r>
              <a:rPr lang="en" sz="1400" dirty="0" err="1"/>
              <a:t>verdadera</a:t>
            </a:r>
            <a:r>
              <a:rPr lang="en" sz="1400" dirty="0"/>
              <a:t> y </a:t>
            </a:r>
            <a:r>
              <a:rPr lang="en" sz="1400" dirty="0" err="1"/>
              <a:t>otros</a:t>
            </a:r>
            <a:r>
              <a:rPr lang="en" sz="1400" dirty="0"/>
              <a:t> que </a:t>
            </a:r>
            <a:r>
              <a:rPr lang="en" sz="1400" dirty="0" err="1"/>
              <a:t>es</a:t>
            </a:r>
            <a:r>
              <a:rPr lang="en" sz="1400" dirty="0"/>
              <a:t> falsa, </a:t>
            </a:r>
            <a:r>
              <a:rPr lang="en" sz="1400" dirty="0" err="1"/>
              <a:t>puesto</a:t>
            </a:r>
            <a:r>
              <a:rPr lang="en" sz="1400" dirty="0"/>
              <a:t> que </a:t>
            </a:r>
            <a:r>
              <a:rPr lang="en" sz="1400" dirty="0" err="1"/>
              <a:t>claramente</a:t>
            </a:r>
            <a:r>
              <a:rPr lang="en" sz="1400" dirty="0"/>
              <a:t> o </a:t>
            </a:r>
            <a:r>
              <a:rPr lang="en" sz="1400" dirty="0" err="1"/>
              <a:t>bien</a:t>
            </a:r>
            <a:r>
              <a:rPr lang="en" sz="1400" dirty="0"/>
              <a:t> </a:t>
            </a:r>
            <a:r>
              <a:rPr lang="en" sz="1400" dirty="0" err="1"/>
              <a:t>existe</a:t>
            </a:r>
            <a:r>
              <a:rPr lang="en" sz="1400" dirty="0"/>
              <a:t> </a:t>
            </a:r>
            <a:r>
              <a:rPr lang="en" sz="1400" dirty="0" err="1"/>
              <a:t>vida</a:t>
            </a:r>
            <a:r>
              <a:rPr lang="en" sz="1400" dirty="0"/>
              <a:t> </a:t>
            </a:r>
            <a:r>
              <a:rPr lang="en" sz="1400" dirty="0" err="1"/>
              <a:t>extraterrestre</a:t>
            </a:r>
            <a:r>
              <a:rPr lang="en" sz="1400" dirty="0"/>
              <a:t> o </a:t>
            </a:r>
            <a:r>
              <a:rPr lang="en" sz="1400" dirty="0" err="1"/>
              <a:t>bien</a:t>
            </a:r>
            <a:r>
              <a:rPr lang="en" sz="1400" dirty="0"/>
              <a:t> no </a:t>
            </a:r>
            <a:r>
              <a:rPr lang="en" sz="1400" dirty="0" err="1"/>
              <a:t>existe</a:t>
            </a:r>
            <a:r>
              <a:rPr lang="en" sz="1400" dirty="0"/>
              <a:t>. </a:t>
            </a:r>
            <a:r>
              <a:rPr lang="en" sz="1400" dirty="0" err="1"/>
              <a:t>Nuestro</a:t>
            </a:r>
            <a:r>
              <a:rPr lang="en" sz="1400" dirty="0"/>
              <a:t> </a:t>
            </a:r>
            <a:r>
              <a:rPr lang="en" sz="1400" dirty="0" err="1"/>
              <a:t>sencillo</a:t>
            </a:r>
            <a:r>
              <a:rPr lang="en" sz="1400" dirty="0"/>
              <a:t> </a:t>
            </a:r>
            <a:r>
              <a:rPr lang="en" sz="1400" dirty="0" err="1"/>
              <a:t>estudio</a:t>
            </a:r>
            <a:r>
              <a:rPr lang="en" sz="1400" dirty="0"/>
              <a:t> de las </a:t>
            </a:r>
            <a:r>
              <a:rPr lang="en" sz="1400" dirty="0" err="1"/>
              <a:t>proposiciones</a:t>
            </a:r>
            <a:r>
              <a:rPr lang="en" sz="1400" dirty="0"/>
              <a:t> no </a:t>
            </a:r>
            <a:r>
              <a:rPr lang="en" sz="1400" dirty="0" err="1"/>
              <a:t>tratará</a:t>
            </a:r>
            <a:r>
              <a:rPr lang="en" sz="1400" dirty="0"/>
              <a:t> de </a:t>
            </a:r>
            <a:r>
              <a:rPr lang="en" sz="1400" dirty="0" err="1"/>
              <a:t>establecer</a:t>
            </a:r>
            <a:r>
              <a:rPr lang="en" sz="1400" dirty="0"/>
              <a:t> el valor de </a:t>
            </a:r>
            <a:r>
              <a:rPr lang="en" sz="1400" dirty="0" err="1"/>
              <a:t>verdad</a:t>
            </a:r>
            <a:r>
              <a:rPr lang="en" sz="1400" dirty="0"/>
              <a:t> de </a:t>
            </a:r>
            <a:r>
              <a:rPr lang="en" sz="1400" dirty="0" err="1"/>
              <a:t>una</a:t>
            </a:r>
            <a:r>
              <a:rPr lang="en" sz="1400" dirty="0"/>
              <a:t> </a:t>
            </a:r>
            <a:r>
              <a:rPr lang="en" sz="1400" dirty="0" err="1"/>
              <a:t>proposición</a:t>
            </a:r>
            <a:r>
              <a:rPr lang="en" sz="1400" dirty="0"/>
              <a:t> dada, lo que </a:t>
            </a:r>
            <a:r>
              <a:rPr lang="en" sz="1400" dirty="0" err="1"/>
              <a:t>muchas</a:t>
            </a:r>
            <a:r>
              <a:rPr lang="en" sz="1400" dirty="0"/>
              <a:t> </a:t>
            </a:r>
            <a:r>
              <a:rPr lang="en" sz="1400" dirty="0" err="1"/>
              <a:t>veces</a:t>
            </a:r>
            <a:r>
              <a:rPr lang="en" sz="1400" dirty="0"/>
              <a:t> </a:t>
            </a:r>
            <a:r>
              <a:rPr lang="en" sz="1400" dirty="0" err="1"/>
              <a:t>es</a:t>
            </a:r>
            <a:r>
              <a:rPr lang="en" sz="1400" dirty="0"/>
              <a:t> </a:t>
            </a:r>
            <a:r>
              <a:rPr lang="en" sz="1400" dirty="0" err="1"/>
              <a:t>tarea</a:t>
            </a:r>
            <a:r>
              <a:rPr lang="en" sz="1400" dirty="0"/>
              <a:t> de </a:t>
            </a:r>
            <a:r>
              <a:rPr lang="en" sz="1400" dirty="0" err="1"/>
              <a:t>los</a:t>
            </a:r>
            <a:r>
              <a:rPr lang="en" sz="1400" dirty="0"/>
              <a:t> </a:t>
            </a:r>
            <a:r>
              <a:rPr lang="en" sz="1400" dirty="0" err="1"/>
              <a:t>científicos</a:t>
            </a:r>
            <a:r>
              <a:rPr lang="en" sz="1400" dirty="0"/>
              <a:t> (“el </a:t>
            </a:r>
            <a:r>
              <a:rPr lang="en" sz="1400" dirty="0" err="1"/>
              <a:t>universo</a:t>
            </a:r>
            <a:r>
              <a:rPr lang="en" sz="1400" dirty="0"/>
              <a:t> se </a:t>
            </a:r>
            <a:r>
              <a:rPr lang="en" sz="1400" dirty="0" err="1"/>
              <a:t>originó</a:t>
            </a:r>
            <a:r>
              <a:rPr lang="en" sz="1400" dirty="0"/>
              <a:t> </a:t>
            </a:r>
            <a:r>
              <a:rPr lang="en" sz="1400" dirty="0" err="1"/>
              <a:t>en</a:t>
            </a:r>
            <a:r>
              <a:rPr lang="en" sz="1400" dirty="0"/>
              <a:t> la gran </a:t>
            </a:r>
            <a:r>
              <a:rPr lang="en" sz="1400" dirty="0" err="1"/>
              <a:t>explosión</a:t>
            </a:r>
            <a:r>
              <a:rPr lang="en" sz="1400" dirty="0"/>
              <a:t>”), </a:t>
            </a:r>
            <a:r>
              <a:rPr lang="en" sz="1400" dirty="0" err="1"/>
              <a:t>los</a:t>
            </a:r>
            <a:r>
              <a:rPr lang="en" sz="1400" dirty="0"/>
              <a:t> </a:t>
            </a:r>
            <a:r>
              <a:rPr lang="en" sz="1400" dirty="0" err="1"/>
              <a:t>filósofos</a:t>
            </a:r>
            <a:r>
              <a:rPr lang="en" sz="1400" dirty="0"/>
              <a:t> (“</a:t>
            </a:r>
            <a:r>
              <a:rPr lang="en" sz="1400" dirty="0" err="1"/>
              <a:t>pienso</a:t>
            </a:r>
            <a:r>
              <a:rPr lang="en" sz="1400" dirty="0"/>
              <a:t>, </a:t>
            </a:r>
            <a:r>
              <a:rPr lang="en" sz="1400" dirty="0" err="1"/>
              <a:t>por</a:t>
            </a:r>
            <a:r>
              <a:rPr lang="en" sz="1400" dirty="0"/>
              <a:t> lo </a:t>
            </a:r>
            <a:r>
              <a:rPr lang="en" sz="1400" dirty="0" err="1"/>
              <a:t>tanto</a:t>
            </a:r>
            <a:r>
              <a:rPr lang="en" sz="1400" dirty="0"/>
              <a:t> </a:t>
            </a:r>
            <a:r>
              <a:rPr lang="en" sz="1400" dirty="0" err="1"/>
              <a:t>existo</a:t>
            </a:r>
            <a:r>
              <a:rPr lang="en" sz="1400" dirty="0"/>
              <a:t>”), </a:t>
            </a:r>
            <a:r>
              <a:rPr lang="en" sz="1400" dirty="0" err="1"/>
              <a:t>los</a:t>
            </a:r>
            <a:r>
              <a:rPr lang="en" sz="1400" dirty="0"/>
              <a:t> </a:t>
            </a:r>
            <a:r>
              <a:rPr lang="en" sz="1400" dirty="0" err="1"/>
              <a:t>jueces</a:t>
            </a:r>
            <a:r>
              <a:rPr lang="en" sz="1400" dirty="0"/>
              <a:t>, o las </a:t>
            </a:r>
            <a:r>
              <a:rPr lang="en" sz="1400" dirty="0" err="1"/>
              <a:t>novias</a:t>
            </a:r>
            <a:r>
              <a:rPr lang="en" sz="1400" dirty="0"/>
              <a:t> y </a:t>
            </a:r>
            <a:r>
              <a:rPr lang="en" sz="1400" dirty="0" err="1"/>
              <a:t>novios</a:t>
            </a:r>
            <a:r>
              <a:rPr lang="en" sz="1400" dirty="0"/>
              <a:t> (“</a:t>
            </a:r>
            <a:r>
              <a:rPr lang="en" sz="1400" dirty="0" err="1"/>
              <a:t>te</a:t>
            </a:r>
            <a:r>
              <a:rPr lang="en" sz="1400" dirty="0"/>
              <a:t> </a:t>
            </a:r>
            <a:r>
              <a:rPr lang="en" sz="1400" dirty="0" err="1"/>
              <a:t>quiero</a:t>
            </a:r>
            <a:r>
              <a:rPr lang="en" sz="1400" dirty="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97" name="Shape 9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Conectivos Lógicos A partir de proposiciones simples es posible generar otras, simples o compuestas. Es decir que se puede operar con proposiciones, y para ello se utilizan ciertos símbolos llamados conectivos lógicos. A continuación vemos una concreta definición de cada uno: 1.2.1 Operaciones Proposicionales Definiremos las operaciones entre proposiciones en el sentido siguiente: dadas dos o más proposiciones, de las que se conoce los valores de verdad, se trata de caracterizar la proposición resultante a través de su valor de verdad. A tal efecto, estudiaremos a continuación el uso y significado de los diferentes conectivos lógicos.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03" name="Shape 10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Negación Dada una proposición p, se denomina la negación de p a otra proposición denotada por ⌐ p (se lee "no p") que le asigna el valor de verdad opuesto al de p. Por ejemplo: p: Diego estudia matemática ⌐ p: Diego no estudia matemática Por lo que nos resulta sencillo construir su tabla de verdad: p ⌐ p V F F V Observamos aquí que al valor V de p, la negación le hace corresponder el valor F, y viceversa. Se trata de una operación unitaria, pues a partir de una proposición se obtiene otra, que es su negación. Ejemplo: La negación de " p: todos los alumnos estudian matemática" es ⌐ p: no todos los alumnos estudian matemática O bien: ⌐ p: no es cierto que todos los alumnos estudian matemática ⌐ p: hay alumnos que no estudian matemática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2874</Words>
  <Application>Microsoft Macintosh PowerPoint</Application>
  <PresentationFormat>Presentación en pantalla (16:9)</PresentationFormat>
  <Paragraphs>54</Paragraphs>
  <Slides>21</Slides>
  <Notes>21</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21</vt:i4>
      </vt:variant>
    </vt:vector>
  </HeadingPairs>
  <TitlesOfParts>
    <vt:vector size="23" baseType="lpstr">
      <vt:lpstr>Arial</vt:lpstr>
      <vt:lpstr>Simple Light</vt:lpstr>
      <vt:lpstr>Curso 111 mil Nivelatorio</vt:lpstr>
      <vt:lpstr>Lógica</vt:lpstr>
      <vt:lpstr>Lógica</vt:lpstr>
      <vt:lpstr>Proposiciones</vt:lpstr>
      <vt:lpstr>Expresiones No Proposicionales</vt:lpstr>
      <vt:lpstr>Enunciados Abiertos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111 mil Nivelatorio</dc:title>
  <cp:lastModifiedBy>Claudio Altamiranda</cp:lastModifiedBy>
  <cp:revision>1</cp:revision>
  <dcterms:modified xsi:type="dcterms:W3CDTF">2017-10-07T09:57:11Z</dcterms:modified>
</cp:coreProperties>
</file>