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34"/>
  </p:notesMasterIdLst>
  <p:handoutMasterIdLst>
    <p:handoutMasterId r:id="rId135"/>
  </p:handoutMasterIdLst>
  <p:sldIdLst>
    <p:sldId id="437" r:id="rId2"/>
    <p:sldId id="438" r:id="rId3"/>
    <p:sldId id="439" r:id="rId4"/>
    <p:sldId id="494" r:id="rId5"/>
    <p:sldId id="256" r:id="rId6"/>
    <p:sldId id="389" r:id="rId7"/>
    <p:sldId id="440" r:id="rId8"/>
    <p:sldId id="391" r:id="rId9"/>
    <p:sldId id="390" r:id="rId10"/>
    <p:sldId id="441" r:id="rId11"/>
    <p:sldId id="524" r:id="rId12"/>
    <p:sldId id="525" r:id="rId13"/>
    <p:sldId id="526" r:id="rId14"/>
    <p:sldId id="527" r:id="rId15"/>
    <p:sldId id="528" r:id="rId16"/>
    <p:sldId id="529" r:id="rId17"/>
    <p:sldId id="523" r:id="rId18"/>
    <p:sldId id="442" r:id="rId19"/>
    <p:sldId id="444" r:id="rId20"/>
    <p:sldId id="445" r:id="rId21"/>
    <p:sldId id="446" r:id="rId22"/>
    <p:sldId id="447" r:id="rId23"/>
    <p:sldId id="448" r:id="rId24"/>
    <p:sldId id="449" r:id="rId25"/>
    <p:sldId id="392" r:id="rId26"/>
    <p:sldId id="353" r:id="rId27"/>
    <p:sldId id="364" r:id="rId28"/>
    <p:sldId id="433" r:id="rId29"/>
    <p:sldId id="365" r:id="rId30"/>
    <p:sldId id="434" r:id="rId31"/>
    <p:sldId id="366" r:id="rId32"/>
    <p:sldId id="435" r:id="rId33"/>
    <p:sldId id="367" r:id="rId34"/>
    <p:sldId id="407" r:id="rId35"/>
    <p:sldId id="368" r:id="rId36"/>
    <p:sldId id="369" r:id="rId37"/>
    <p:sldId id="370" r:id="rId38"/>
    <p:sldId id="371" r:id="rId39"/>
    <p:sldId id="372" r:id="rId40"/>
    <p:sldId id="373" r:id="rId41"/>
    <p:sldId id="393" r:id="rId42"/>
    <p:sldId id="374" r:id="rId43"/>
    <p:sldId id="381" r:id="rId44"/>
    <p:sldId id="375" r:id="rId45"/>
    <p:sldId id="376" r:id="rId46"/>
    <p:sldId id="377" r:id="rId47"/>
    <p:sldId id="530" r:id="rId48"/>
    <p:sldId id="378" r:id="rId49"/>
    <p:sldId id="452" r:id="rId50"/>
    <p:sldId id="531" r:id="rId51"/>
    <p:sldId id="380" r:id="rId52"/>
    <p:sldId id="455" r:id="rId53"/>
    <p:sldId id="511" r:id="rId54"/>
    <p:sldId id="515" r:id="rId55"/>
    <p:sldId id="516" r:id="rId56"/>
    <p:sldId id="517" r:id="rId57"/>
    <p:sldId id="512" r:id="rId58"/>
    <p:sldId id="518" r:id="rId59"/>
    <p:sldId id="519" r:id="rId60"/>
    <p:sldId id="513" r:id="rId61"/>
    <p:sldId id="520" r:id="rId62"/>
    <p:sldId id="521" r:id="rId63"/>
    <p:sldId id="522" r:id="rId64"/>
    <p:sldId id="514" r:id="rId65"/>
    <p:sldId id="382" r:id="rId66"/>
    <p:sldId id="383" r:id="rId67"/>
    <p:sldId id="384" r:id="rId68"/>
    <p:sldId id="379" r:id="rId69"/>
    <p:sldId id="510" r:id="rId70"/>
    <p:sldId id="456" r:id="rId71"/>
    <p:sldId id="450" r:id="rId72"/>
    <p:sldId id="451" r:id="rId73"/>
    <p:sldId id="385" r:id="rId74"/>
    <p:sldId id="491" r:id="rId75"/>
    <p:sldId id="386" r:id="rId76"/>
    <p:sldId id="387" r:id="rId77"/>
    <p:sldId id="476" r:id="rId78"/>
    <p:sldId id="388" r:id="rId79"/>
    <p:sldId id="394" r:id="rId80"/>
    <p:sldId id="453" r:id="rId81"/>
    <p:sldId id="454" r:id="rId82"/>
    <p:sldId id="395" r:id="rId83"/>
    <p:sldId id="532" r:id="rId84"/>
    <p:sldId id="396" r:id="rId85"/>
    <p:sldId id="457" r:id="rId86"/>
    <p:sldId id="414" r:id="rId87"/>
    <p:sldId id="397" r:id="rId88"/>
    <p:sldId id="458" r:id="rId89"/>
    <p:sldId id="404" r:id="rId90"/>
    <p:sldId id="405" r:id="rId91"/>
    <p:sldId id="406" r:id="rId92"/>
    <p:sldId id="260" r:id="rId93"/>
    <p:sldId id="464" r:id="rId94"/>
    <p:sldId id="413" r:id="rId95"/>
    <p:sldId id="465" r:id="rId96"/>
    <p:sldId id="410" r:id="rId97"/>
    <p:sldId id="466" r:id="rId98"/>
    <p:sldId id="411" r:id="rId99"/>
    <p:sldId id="467" r:id="rId100"/>
    <p:sldId id="468" r:id="rId101"/>
    <p:sldId id="412" r:id="rId102"/>
    <p:sldId id="469" r:id="rId103"/>
    <p:sldId id="463" r:id="rId104"/>
    <p:sldId id="473" r:id="rId105"/>
    <p:sldId id="262" r:id="rId106"/>
    <p:sldId id="495" r:id="rId107"/>
    <p:sldId id="496" r:id="rId108"/>
    <p:sldId id="497" r:id="rId109"/>
    <p:sldId id="426" r:id="rId110"/>
    <p:sldId id="477" r:id="rId111"/>
    <p:sldId id="478" r:id="rId112"/>
    <p:sldId id="480" r:id="rId113"/>
    <p:sldId id="508" r:id="rId114"/>
    <p:sldId id="509" r:id="rId115"/>
    <p:sldId id="460" r:id="rId116"/>
    <p:sldId id="481" r:id="rId117"/>
    <p:sldId id="483" r:id="rId118"/>
    <p:sldId id="482" r:id="rId119"/>
    <p:sldId id="505" r:id="rId120"/>
    <p:sldId id="506" r:id="rId121"/>
    <p:sldId id="507" r:id="rId122"/>
    <p:sldId id="427" r:id="rId123"/>
    <p:sldId id="484" r:id="rId124"/>
    <p:sldId id="485" r:id="rId125"/>
    <p:sldId id="486" r:id="rId126"/>
    <p:sldId id="487" r:id="rId127"/>
    <p:sldId id="503" r:id="rId128"/>
    <p:sldId id="504" r:id="rId129"/>
    <p:sldId id="428" r:id="rId130"/>
    <p:sldId id="488" r:id="rId131"/>
    <p:sldId id="489" r:id="rId132"/>
    <p:sldId id="490" r:id="rId133"/>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E443A235-437B-4077-AB4B-171BE4785981}">
          <p14:sldIdLst>
            <p14:sldId id="437"/>
            <p14:sldId id="438"/>
            <p14:sldId id="439"/>
            <p14:sldId id="494"/>
          </p14:sldIdLst>
        </p14:section>
        <p14:section name="Conceptos" id="{51BF9654-125A-B141-8EA5-84C17335F87B}">
          <p14:sldIdLst>
            <p14:sldId id="256"/>
            <p14:sldId id="389"/>
            <p14:sldId id="440"/>
            <p14:sldId id="391"/>
            <p14:sldId id="390"/>
            <p14:sldId id="441"/>
            <p14:sldId id="524"/>
            <p14:sldId id="525"/>
            <p14:sldId id="526"/>
            <p14:sldId id="527"/>
            <p14:sldId id="528"/>
            <p14:sldId id="529"/>
            <p14:sldId id="523"/>
            <p14:sldId id="442"/>
            <p14:sldId id="444"/>
            <p14:sldId id="445"/>
            <p14:sldId id="446"/>
            <p14:sldId id="447"/>
            <p14:sldId id="448"/>
            <p14:sldId id="449"/>
            <p14:sldId id="392"/>
            <p14:sldId id="353"/>
            <p14:sldId id="364"/>
            <p14:sldId id="433"/>
            <p14:sldId id="365"/>
            <p14:sldId id="434"/>
            <p14:sldId id="366"/>
            <p14:sldId id="435"/>
            <p14:sldId id="367"/>
            <p14:sldId id="407"/>
            <p14:sldId id="368"/>
            <p14:sldId id="369"/>
            <p14:sldId id="370"/>
            <p14:sldId id="371"/>
            <p14:sldId id="372"/>
            <p14:sldId id="373"/>
            <p14:sldId id="393"/>
            <p14:sldId id="374"/>
            <p14:sldId id="381"/>
            <p14:sldId id="375"/>
            <p14:sldId id="376"/>
            <p14:sldId id="377"/>
            <p14:sldId id="530"/>
            <p14:sldId id="378"/>
            <p14:sldId id="452"/>
            <p14:sldId id="531"/>
            <p14:sldId id="380"/>
            <p14:sldId id="455"/>
            <p14:sldId id="511"/>
            <p14:sldId id="515"/>
            <p14:sldId id="516"/>
            <p14:sldId id="517"/>
            <p14:sldId id="512"/>
            <p14:sldId id="518"/>
            <p14:sldId id="519"/>
            <p14:sldId id="513"/>
            <p14:sldId id="520"/>
            <p14:sldId id="521"/>
            <p14:sldId id="522"/>
            <p14:sldId id="514"/>
            <p14:sldId id="382"/>
            <p14:sldId id="383"/>
            <p14:sldId id="384"/>
            <p14:sldId id="379"/>
            <p14:sldId id="510"/>
            <p14:sldId id="456"/>
            <p14:sldId id="450"/>
            <p14:sldId id="451"/>
            <p14:sldId id="385"/>
            <p14:sldId id="491"/>
            <p14:sldId id="386"/>
            <p14:sldId id="387"/>
            <p14:sldId id="476"/>
            <p14:sldId id="388"/>
            <p14:sldId id="394"/>
            <p14:sldId id="453"/>
            <p14:sldId id="454"/>
            <p14:sldId id="395"/>
            <p14:sldId id="532"/>
            <p14:sldId id="396"/>
            <p14:sldId id="457"/>
            <p14:sldId id="414"/>
            <p14:sldId id="397"/>
            <p14:sldId id="458"/>
            <p14:sldId id="404"/>
            <p14:sldId id="405"/>
            <p14:sldId id="406"/>
          </p14:sldIdLst>
        </p14:section>
        <p14:section name="Ejercicios" id="{834E32D9-3A73-9C43-B805-E6F6458F6209}">
          <p14:sldIdLst>
            <p14:sldId id="260"/>
            <p14:sldId id="464"/>
            <p14:sldId id="413"/>
            <p14:sldId id="465"/>
            <p14:sldId id="410"/>
            <p14:sldId id="466"/>
            <p14:sldId id="411"/>
            <p14:sldId id="467"/>
            <p14:sldId id="468"/>
            <p14:sldId id="412"/>
            <p14:sldId id="469"/>
            <p14:sldId id="463"/>
            <p14:sldId id="473"/>
          </p14:sldIdLst>
        </p14:section>
        <p14:section name="Resolución" id="{21731FF2-E669-DA4D-8C98-EBA50549C89C}">
          <p14:sldIdLst>
            <p14:sldId id="262"/>
            <p14:sldId id="495"/>
            <p14:sldId id="496"/>
            <p14:sldId id="497"/>
            <p14:sldId id="426"/>
            <p14:sldId id="477"/>
            <p14:sldId id="478"/>
            <p14:sldId id="480"/>
            <p14:sldId id="508"/>
            <p14:sldId id="509"/>
            <p14:sldId id="460"/>
            <p14:sldId id="481"/>
            <p14:sldId id="483"/>
            <p14:sldId id="482"/>
            <p14:sldId id="505"/>
            <p14:sldId id="506"/>
            <p14:sldId id="507"/>
            <p14:sldId id="427"/>
            <p14:sldId id="484"/>
            <p14:sldId id="485"/>
            <p14:sldId id="486"/>
            <p14:sldId id="487"/>
            <p14:sldId id="503"/>
            <p14:sldId id="504"/>
            <p14:sldId id="428"/>
            <p14:sldId id="488"/>
            <p14:sldId id="489"/>
            <p14:sldId id="4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449"/>
    <a:srgbClr val="5A3A92"/>
    <a:srgbClr val="1DC1DC"/>
    <a:srgbClr val="F25B2C"/>
    <a:srgbClr val="FFFFFF"/>
    <a:srgbClr val="019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42" autoAdjust="0"/>
    <p:restoredTop sz="93151"/>
  </p:normalViewPr>
  <p:slideViewPr>
    <p:cSldViewPr snapToGrid="0" snapToObjects="1">
      <p:cViewPr varScale="1">
        <p:scale>
          <a:sx n="60" d="100"/>
          <a:sy n="60" d="100"/>
        </p:scale>
        <p:origin x="72" y="204"/>
      </p:cViewPr>
      <p:guideLst/>
    </p:cSldViewPr>
  </p:slideViewPr>
  <p:notesTextViewPr>
    <p:cViewPr>
      <p:scale>
        <a:sx n="1" d="1"/>
        <a:sy n="1" d="1"/>
      </p:scale>
      <p:origin x="0" y="0"/>
    </p:cViewPr>
  </p:notesTextViewPr>
  <p:notesViewPr>
    <p:cSldViewPr snapToGrid="0" snapToObjects="1">
      <p:cViewPr varScale="1">
        <p:scale>
          <a:sx n="121" d="100"/>
          <a:sy n="121" d="100"/>
        </p:scale>
        <p:origin x="3536"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B6F4-23E1-814D-8DBC-753DCD8F7CD3}" type="datetimeFigureOut">
              <a:rPr lang="es-ES_tradnl" smtClean="0"/>
              <a:t>09/10/2017</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8F0ACC-9D08-B743-BC76-14D8CF8E6938}" type="slidenum">
              <a:rPr lang="es-ES_tradnl" smtClean="0"/>
              <a:t>‹#›</a:t>
            </a:fld>
            <a:endParaRPr lang="es-ES_tradnl"/>
          </a:p>
        </p:txBody>
      </p:sp>
    </p:spTree>
    <p:extLst>
      <p:ext uri="{BB962C8B-B14F-4D97-AF65-F5344CB8AC3E}">
        <p14:creationId xmlns:p14="http://schemas.microsoft.com/office/powerpoint/2010/main" val="274200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28938-2154-AC49-8423-1D92A390099E}" type="datetimeFigureOut">
              <a:rPr lang="es-ES_tradnl" smtClean="0"/>
              <a:t>09/10/2017</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3A042-DB59-4F46-A5FA-899CA8111283}" type="slidenum">
              <a:rPr lang="es-ES_tradnl" smtClean="0"/>
              <a:t>‹#›</a:t>
            </a:fld>
            <a:endParaRPr lang="es-ES_tradnl"/>
          </a:p>
        </p:txBody>
      </p:sp>
    </p:spTree>
    <p:extLst>
      <p:ext uri="{BB962C8B-B14F-4D97-AF65-F5344CB8AC3E}">
        <p14:creationId xmlns:p14="http://schemas.microsoft.com/office/powerpoint/2010/main" val="97350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Rectángulo 13"/>
          <p:cNvSpPr/>
          <p:nvPr userDrawn="1"/>
        </p:nvSpPr>
        <p:spPr>
          <a:xfrm>
            <a:off x="-2881" y="4636859"/>
            <a:ext cx="9146881" cy="1989667"/>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12" name="Imagen 11"/>
          <p:cNvPicPr>
            <a:picLocks noChangeAspect="1"/>
          </p:cNvPicPr>
          <p:nvPr userDrawn="1"/>
        </p:nvPicPr>
        <p:blipFill>
          <a:blip r:embed="rId2"/>
          <a:stretch>
            <a:fillRect/>
          </a:stretch>
        </p:blipFill>
        <p:spPr>
          <a:xfrm>
            <a:off x="4632295" y="1177183"/>
            <a:ext cx="4511710" cy="2531218"/>
          </a:xfrm>
          <a:prstGeom prst="rect">
            <a:avLst/>
          </a:prstGeom>
        </p:spPr>
      </p:pic>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sp>
        <p:nvSpPr>
          <p:cNvPr id="21" name="Rectángulo 20"/>
          <p:cNvSpPr/>
          <p:nvPr userDrawn="1"/>
        </p:nvSpPr>
        <p:spPr>
          <a:xfrm>
            <a:off x="-2885" y="0"/>
            <a:ext cx="1303867" cy="736598"/>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1202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ilmina - Resolución">
    <p:spTree>
      <p:nvGrpSpPr>
        <p:cNvPr id="1" name=""/>
        <p:cNvGrpSpPr/>
        <p:nvPr/>
      </p:nvGrpSpPr>
      <p:grpSpPr>
        <a:xfrm>
          <a:off x="0" y="0"/>
          <a:ext cx="0" cy="0"/>
          <a:chOff x="0" y="0"/>
          <a:chExt cx="0" cy="0"/>
        </a:xfrm>
      </p:grpSpPr>
      <p:sp>
        <p:nvSpPr>
          <p:cNvPr id="4" name="Rectángulo 3"/>
          <p:cNvSpPr/>
          <p:nvPr userDrawn="1"/>
        </p:nvSpPr>
        <p:spPr>
          <a:xfrm>
            <a:off x="32" y="0"/>
            <a:ext cx="9143968" cy="744876"/>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1" y="6575425"/>
            <a:ext cx="3589361" cy="365125"/>
          </a:xfrm>
          <a:prstGeom prst="rect">
            <a:avLst/>
          </a:prstGeom>
        </p:spPr>
        <p:txBody>
          <a:bodyPr/>
          <a:lstStyle>
            <a:lvl1pPr>
              <a:defRPr>
                <a:latin typeface="Arial" charset="0"/>
                <a:ea typeface="Arial" charset="0"/>
                <a:cs typeface="Arial" charset="0"/>
              </a:defRPr>
            </a:lvl1pPr>
          </a:lstStyle>
          <a:p>
            <a:pPr algn="l"/>
            <a:r>
              <a:rPr lang="es-ES" dirty="0">
                <a:solidFill>
                  <a:schemeClr val="bg1"/>
                </a:solidFill>
              </a:rPr>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grpSp>
        <p:nvGrpSpPr>
          <p:cNvPr id="19" name="Agrupar 18"/>
          <p:cNvGrpSpPr/>
          <p:nvPr userDrawn="1"/>
        </p:nvGrpSpPr>
        <p:grpSpPr>
          <a:xfrm>
            <a:off x="301948" y="65315"/>
            <a:ext cx="800089" cy="635901"/>
            <a:chOff x="5701496" y="1402249"/>
            <a:chExt cx="2670843" cy="2122755"/>
          </a:xfrm>
        </p:grpSpPr>
        <p:pic>
          <p:nvPicPr>
            <p:cNvPr id="20" name="Imagen 19"/>
            <p:cNvPicPr>
              <a:picLocks noChangeAspect="1"/>
            </p:cNvPicPr>
            <p:nvPr userDrawn="1"/>
          </p:nvPicPr>
          <p:blipFill>
            <a:blip r:embed="rId2"/>
            <a:stretch>
              <a:fillRect/>
            </a:stretch>
          </p:blipFill>
          <p:spPr>
            <a:xfrm>
              <a:off x="5701496" y="1402249"/>
              <a:ext cx="2670843" cy="2122755"/>
            </a:xfrm>
            <a:prstGeom prst="rect">
              <a:avLst/>
            </a:prstGeom>
          </p:spPr>
        </p:pic>
        <p:sp>
          <p:nvSpPr>
            <p:cNvPr id="21" name="Rectángulo 20"/>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21"/>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ectángulo 22"/>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ectángulo 25"/>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0508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dirty="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dirty="0"/>
              <a:t>Haga clic para modificar el estilo de texto del patrón</a:t>
            </a:r>
          </a:p>
        </p:txBody>
      </p:sp>
      <p:grpSp>
        <p:nvGrpSpPr>
          <p:cNvPr id="13" name="6 Grupo"/>
          <p:cNvGrpSpPr/>
          <p:nvPr userDrawn="1"/>
        </p:nvGrpSpPr>
        <p:grpSpPr>
          <a:xfrm>
            <a:off x="0" y="0"/>
            <a:ext cx="9144000" cy="744278"/>
            <a:chOff x="0" y="0"/>
            <a:chExt cx="9144000" cy="744278"/>
          </a:xfrm>
        </p:grpSpPr>
        <p:pic>
          <p:nvPicPr>
            <p:cNvPr id="14"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5"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7" name="Footer Placeholder 4"/>
          <p:cNvSpPr>
            <a:spLocks noGrp="1"/>
          </p:cNvSpPr>
          <p:nvPr>
            <p:ph type="ftr" sz="quarter" idx="11"/>
          </p:nvPr>
        </p:nvSpPr>
        <p:spPr>
          <a:xfrm>
            <a:off x="0" y="6575425"/>
            <a:ext cx="3671248"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486006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01111"/>
          </a:xfrm>
        </p:spPr>
        <p:txBody>
          <a:bodyPr/>
          <a:lstStyle/>
          <a:p>
            <a:r>
              <a:rPr lang="es-ES_tradnl" dirty="0"/>
              <a:t>Clic para editar título</a:t>
            </a:r>
            <a:endParaRPr lang="en-US" dirty="0"/>
          </a:p>
        </p:txBody>
      </p:sp>
      <p:sp>
        <p:nvSpPr>
          <p:cNvPr id="3" name="Content Placeholder 2"/>
          <p:cNvSpPr>
            <a:spLocks noGrp="1"/>
          </p:cNvSpPr>
          <p:nvPr>
            <p:ph sz="half" idx="1"/>
          </p:nvPr>
        </p:nvSpPr>
        <p:spPr>
          <a:xfrm>
            <a:off x="628650" y="2160000"/>
            <a:ext cx="38862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Content Placeholder 3"/>
          <p:cNvSpPr>
            <a:spLocks noGrp="1"/>
          </p:cNvSpPr>
          <p:nvPr>
            <p:ph sz="half" idx="2"/>
          </p:nvPr>
        </p:nvSpPr>
        <p:spPr>
          <a:xfrm>
            <a:off x="4629150" y="2160000"/>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grpSp>
        <p:nvGrpSpPr>
          <p:cNvPr id="14" name="6 Grupo"/>
          <p:cNvGrpSpPr/>
          <p:nvPr userDrawn="1"/>
        </p:nvGrpSpPr>
        <p:grpSpPr>
          <a:xfrm>
            <a:off x="0" y="0"/>
            <a:ext cx="9144000" cy="744278"/>
            <a:chOff x="0" y="0"/>
            <a:chExt cx="9144000" cy="744278"/>
          </a:xfrm>
        </p:grpSpPr>
        <p:pic>
          <p:nvPicPr>
            <p:cNvPr id="15"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6"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8" name="Footer Placeholder 4"/>
          <p:cNvSpPr>
            <a:spLocks noGrp="1"/>
          </p:cNvSpPr>
          <p:nvPr>
            <p:ph type="ftr" sz="quarter" idx="11"/>
          </p:nvPr>
        </p:nvSpPr>
        <p:spPr>
          <a:xfrm>
            <a:off x="-1" y="6575425"/>
            <a:ext cx="3616657"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9"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70951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810000"/>
            <a:ext cx="7886700" cy="1077811"/>
          </a:xfrm>
        </p:spPr>
        <p:txBody>
          <a:bodyPr/>
          <a:lstStyle/>
          <a:p>
            <a:r>
              <a:rPr lang="es-ES_tradnl" dirty="0"/>
              <a:t>Clic para editar título</a:t>
            </a:r>
            <a:endParaRPr lang="en-US" dirty="0"/>
          </a:p>
        </p:txBody>
      </p:sp>
      <p:sp>
        <p:nvSpPr>
          <p:cNvPr id="3" name="Text Placeholder 2"/>
          <p:cNvSpPr>
            <a:spLocks noGrp="1"/>
          </p:cNvSpPr>
          <p:nvPr>
            <p:ph type="body" idx="1"/>
          </p:nvPr>
        </p:nvSpPr>
        <p:spPr>
          <a:xfrm>
            <a:off x="629842" y="1980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a:t>Haga clic para modificar el estilo de texto del patrón</a:t>
            </a:r>
          </a:p>
        </p:txBody>
      </p:sp>
      <p:sp>
        <p:nvSpPr>
          <p:cNvPr id="4" name="Content Placeholder 3"/>
          <p:cNvSpPr>
            <a:spLocks noGrp="1"/>
          </p:cNvSpPr>
          <p:nvPr>
            <p:ph sz="half" idx="2"/>
          </p:nvPr>
        </p:nvSpPr>
        <p:spPr>
          <a:xfrm>
            <a:off x="629842" y="2880000"/>
            <a:ext cx="3868340" cy="368458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Text Placeholder 4"/>
          <p:cNvSpPr>
            <a:spLocks noGrp="1"/>
          </p:cNvSpPr>
          <p:nvPr>
            <p:ph type="body" sz="quarter" idx="3"/>
          </p:nvPr>
        </p:nvSpPr>
        <p:spPr>
          <a:xfrm>
            <a:off x="4629150" y="1980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880000"/>
            <a:ext cx="3887391" cy="368458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17" name="Footer Placeholder 4"/>
          <p:cNvSpPr>
            <a:spLocks noGrp="1"/>
          </p:cNvSpPr>
          <p:nvPr>
            <p:ph type="ftr" sz="quarter" idx="11"/>
          </p:nvPr>
        </p:nvSpPr>
        <p:spPr>
          <a:xfrm>
            <a:off x="0" y="6575425"/>
            <a:ext cx="3671248" cy="365125"/>
          </a:xfrm>
          <a:prstGeom prst="rect">
            <a:avLst/>
          </a:prstGeom>
        </p:spPr>
        <p:txBody>
          <a:bodyPr/>
          <a:lstStyle>
            <a:lvl1pPr>
              <a:defRPr>
                <a:latin typeface="Arial" charset="0"/>
                <a:ea typeface="Arial" charset="0"/>
                <a:cs typeface="Arial" charset="0"/>
              </a:defRPr>
            </a:lvl1pPr>
          </a:lstStyle>
          <a:p>
            <a:pPr algn="l"/>
            <a:r>
              <a:rPr lang="es-ES" dirty="0">
                <a:solidFill>
                  <a:schemeClr val="bg1"/>
                </a:solidFill>
              </a:rPr>
              <a:t>Módulo 2: Programación Orientada a Objetos</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633612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39054"/>
          </a:xfrm>
        </p:spPr>
        <p:txBody>
          <a:bodyPr/>
          <a:lstStyle/>
          <a:p>
            <a:r>
              <a:rPr lang="es-ES_tradnl" dirty="0"/>
              <a:t>Clic para editar título</a:t>
            </a:r>
            <a:endParaRPr lang="en-US" dirty="0"/>
          </a:p>
        </p:txBody>
      </p:sp>
      <p:sp>
        <p:nvSpPr>
          <p:cNvPr id="13" name="Footer Placeholder 4"/>
          <p:cNvSpPr>
            <a:spLocks noGrp="1"/>
          </p:cNvSpPr>
          <p:nvPr>
            <p:ph type="ftr" sz="quarter" idx="11"/>
          </p:nvPr>
        </p:nvSpPr>
        <p:spPr>
          <a:xfrm>
            <a:off x="0" y="6575425"/>
            <a:ext cx="3889612"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90928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spacio en blanco">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0"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310821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lvl1pPr>
          </a:lstStyle>
          <a:p>
            <a:r>
              <a:rPr lang="es-ES_tradnl" dirty="0"/>
              <a:t>Clic para editar título</a:t>
            </a:r>
            <a:endParaRPr lang="en-US" dirty="0"/>
          </a:p>
        </p:txBody>
      </p:sp>
      <p:sp>
        <p:nvSpPr>
          <p:cNvPr id="3" name="Content Placeholder 2"/>
          <p:cNvSpPr>
            <a:spLocks noGrp="1"/>
          </p:cNvSpPr>
          <p:nvPr>
            <p:ph idx="1"/>
          </p:nvPr>
        </p:nvSpPr>
        <p:spPr>
          <a:xfrm>
            <a:off x="3887391" y="987426"/>
            <a:ext cx="4629150" cy="54895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Text Placeholder 3"/>
          <p:cNvSpPr>
            <a:spLocks noGrp="1"/>
          </p:cNvSpPr>
          <p:nvPr>
            <p:ph type="body" sz="half" idx="2"/>
          </p:nvPr>
        </p:nvSpPr>
        <p:spPr>
          <a:xfrm>
            <a:off x="629841" y="2057400"/>
            <a:ext cx="2949178" cy="441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dirty="0"/>
              <a:t>Haga clic para modificar el estilo de texto del patrón</a:t>
            </a:r>
          </a:p>
        </p:txBody>
      </p:sp>
      <p:sp>
        <p:nvSpPr>
          <p:cNvPr id="15" name="Footer Placeholder 4"/>
          <p:cNvSpPr>
            <a:spLocks noGrp="1"/>
          </p:cNvSpPr>
          <p:nvPr>
            <p:ph type="ftr" sz="quarter" idx="11"/>
          </p:nvPr>
        </p:nvSpPr>
        <p:spPr>
          <a:xfrm>
            <a:off x="-1" y="6575425"/>
            <a:ext cx="3579019"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213475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032932"/>
            <a:ext cx="2949178" cy="1024467"/>
          </a:xfrm>
        </p:spPr>
        <p:txBody>
          <a:bodyPr anchor="b"/>
          <a:lstStyle>
            <a:lvl1pP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3887392" y="987426"/>
            <a:ext cx="4625567" cy="51300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40600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14"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5"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583895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810000"/>
            <a:ext cx="7886700" cy="1101111"/>
          </a:xfrm>
        </p:spPr>
        <p:txBody>
          <a:bodyPr/>
          <a:lstStyle/>
          <a:p>
            <a:r>
              <a:rPr lang="es-ES_tradnl" dirty="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13"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31822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10000"/>
            <a:ext cx="1971675" cy="5765424"/>
          </a:xfrm>
        </p:spPr>
        <p:txBody>
          <a:bodyPr vert="eaVert"/>
          <a:lstStyle/>
          <a:p>
            <a:r>
              <a:rPr lang="es-ES_tradnl" dirty="0"/>
              <a:t>Clic para editar título</a:t>
            </a:r>
            <a:endParaRPr lang="en-US" dirty="0"/>
          </a:p>
        </p:txBody>
      </p:sp>
      <p:sp>
        <p:nvSpPr>
          <p:cNvPr id="3" name="Vertical Text Placeholder 2"/>
          <p:cNvSpPr>
            <a:spLocks noGrp="1"/>
          </p:cNvSpPr>
          <p:nvPr>
            <p:ph type="body" orient="vert" idx="1"/>
          </p:nvPr>
        </p:nvSpPr>
        <p:spPr>
          <a:xfrm>
            <a:off x="628650" y="810000"/>
            <a:ext cx="5800725" cy="5765424"/>
          </a:xfrm>
        </p:spPr>
        <p:txBody>
          <a:bodyPr vert="eaVert"/>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2392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452884" cy="365125"/>
          </a:xfrm>
          <a:prstGeom prst="rect">
            <a:avLst/>
          </a:prstGeom>
        </p:spPr>
        <p:txBody>
          <a:bodyPr/>
          <a:lstStyle>
            <a:lvl1pPr>
              <a:defRPr>
                <a:latin typeface="Arial" charset="0"/>
                <a:ea typeface="Arial" charset="0"/>
                <a:cs typeface="Arial" charset="0"/>
              </a:defRPr>
            </a:lvl1pPr>
          </a:lstStyle>
          <a:p>
            <a:r>
              <a:rPr lang="es-ES"/>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8038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ítulo - Concept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5" name="Imagen 4"/>
          <p:cNvPicPr>
            <a:picLocks noChangeAspect="1"/>
          </p:cNvPicPr>
          <p:nvPr userDrawn="1"/>
        </p:nvPicPr>
        <p:blipFill>
          <a:blip r:embed="rId2"/>
          <a:stretch>
            <a:fillRect/>
          </a:stretch>
        </p:blipFill>
        <p:spPr>
          <a:xfrm>
            <a:off x="5700045" y="1388803"/>
            <a:ext cx="2665272" cy="2106425"/>
          </a:xfrm>
          <a:prstGeom prst="rect">
            <a:avLst/>
          </a:prstGeom>
        </p:spPr>
      </p:pic>
      <p:sp>
        <p:nvSpPr>
          <p:cNvPr id="14" name="Rectángulo 13"/>
          <p:cNvSpPr/>
          <p:nvPr userDrawn="1"/>
        </p:nvSpPr>
        <p:spPr>
          <a:xfrm>
            <a:off x="-2885" y="4636859"/>
            <a:ext cx="9146881" cy="227975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185408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lmina - Concept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1" y="6575425"/>
            <a:ext cx="3343701" cy="365125"/>
          </a:xfrm>
          <a:prstGeom prst="rect">
            <a:avLst/>
          </a:prstGeom>
        </p:spPr>
        <p:txBody>
          <a:bodyPr/>
          <a:lstStyle>
            <a:lvl1pPr>
              <a:defRPr>
                <a:latin typeface="Arial" charset="0"/>
                <a:ea typeface="Arial" charset="0"/>
                <a:cs typeface="Arial" charset="0"/>
              </a:defRPr>
            </a:lvl1pPr>
          </a:lstStyle>
          <a:p>
            <a:pPr algn="l"/>
            <a:r>
              <a:rPr lang="es-ES" dirty="0"/>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0" name="Imagen 9"/>
          <p:cNvPicPr>
            <a:picLocks noChangeAspect="1"/>
          </p:cNvPicPr>
          <p:nvPr userDrawn="1"/>
        </p:nvPicPr>
        <p:blipFill>
          <a:blip r:embed="rId2"/>
          <a:stretch>
            <a:fillRect/>
          </a:stretch>
        </p:blipFill>
        <p:spPr>
          <a:xfrm>
            <a:off x="309997" y="60474"/>
            <a:ext cx="789459" cy="623927"/>
          </a:xfrm>
          <a:prstGeom prst="rect">
            <a:avLst/>
          </a:prstGeom>
        </p:spPr>
      </p:pic>
    </p:spTree>
    <p:extLst>
      <p:ext uri="{BB962C8B-B14F-4D97-AF65-F5344CB8AC3E}">
        <p14:creationId xmlns:p14="http://schemas.microsoft.com/office/powerpoint/2010/main" val="99724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ítulo - Ejercici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7" name="Imagen 6"/>
          <p:cNvPicPr>
            <a:picLocks noChangeAspect="1"/>
          </p:cNvPicPr>
          <p:nvPr userDrawn="1"/>
        </p:nvPicPr>
        <p:blipFill>
          <a:blip r:embed="rId2"/>
          <a:stretch>
            <a:fillRect/>
          </a:stretch>
        </p:blipFill>
        <p:spPr>
          <a:xfrm>
            <a:off x="5703734" y="1402250"/>
            <a:ext cx="2668606" cy="2122755"/>
          </a:xfrm>
          <a:prstGeom prst="rect">
            <a:avLst/>
          </a:prstGeom>
        </p:spPr>
      </p:pic>
      <p:sp>
        <p:nvSpPr>
          <p:cNvPr id="14" name="Rectángulo 13"/>
          <p:cNvSpPr/>
          <p:nvPr userDrawn="1"/>
        </p:nvSpPr>
        <p:spPr>
          <a:xfrm>
            <a:off x="-2881" y="4636859"/>
            <a:ext cx="9146881" cy="22734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3614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Filmina - Ejercici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657600" cy="365125"/>
          </a:xfrm>
          <a:prstGeom prst="rect">
            <a:avLst/>
          </a:prstGeom>
        </p:spPr>
        <p:txBody>
          <a:bodyPr/>
          <a:lstStyle>
            <a:lvl1pPr>
              <a:defRPr>
                <a:latin typeface="Arial" charset="0"/>
                <a:ea typeface="Arial" charset="0"/>
                <a:cs typeface="Arial" charset="0"/>
              </a:defRPr>
            </a:lvl1pPr>
          </a:lstStyle>
          <a:p>
            <a:r>
              <a:rPr lang="es-ES"/>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5" name="Imagen 14"/>
          <p:cNvPicPr>
            <a:picLocks noChangeAspect="1"/>
          </p:cNvPicPr>
          <p:nvPr userDrawn="1"/>
        </p:nvPicPr>
        <p:blipFill>
          <a:blip r:embed="rId2"/>
          <a:stretch>
            <a:fillRect/>
          </a:stretch>
        </p:blipFill>
        <p:spPr>
          <a:xfrm>
            <a:off x="304419" y="65316"/>
            <a:ext cx="795037" cy="632416"/>
          </a:xfrm>
          <a:prstGeom prst="rect">
            <a:avLst/>
          </a:prstGeom>
        </p:spPr>
      </p:pic>
    </p:spTree>
    <p:extLst>
      <p:ext uri="{BB962C8B-B14F-4D97-AF65-F5344CB8AC3E}">
        <p14:creationId xmlns:p14="http://schemas.microsoft.com/office/powerpoint/2010/main" val="202740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ítulo - Repaso">
    <p:spTree>
      <p:nvGrpSpPr>
        <p:cNvPr id="1" name=""/>
        <p:cNvGrpSpPr/>
        <p:nvPr/>
      </p:nvGrpSpPr>
      <p:grpSpPr>
        <a:xfrm>
          <a:off x="0" y="0"/>
          <a:ext cx="0" cy="0"/>
          <a:chOff x="0" y="0"/>
          <a:chExt cx="0" cy="0"/>
        </a:xfrm>
      </p:grpSpPr>
      <p:sp>
        <p:nvSpPr>
          <p:cNvPr id="21" name="Rectángulo 20"/>
          <p:cNvSpPr/>
          <p:nvPr userDrawn="1"/>
        </p:nvSpPr>
        <p:spPr>
          <a:xfrm>
            <a:off x="-2881" y="0"/>
            <a:ext cx="9146881" cy="736598"/>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6" name="Imagen 5"/>
          <p:cNvPicPr>
            <a:picLocks noChangeAspect="1"/>
          </p:cNvPicPr>
          <p:nvPr userDrawn="1"/>
        </p:nvPicPr>
        <p:blipFill>
          <a:blip r:embed="rId2"/>
          <a:stretch>
            <a:fillRect/>
          </a:stretch>
        </p:blipFill>
        <p:spPr>
          <a:xfrm>
            <a:off x="5700045" y="1390912"/>
            <a:ext cx="2672294" cy="2118810"/>
          </a:xfrm>
          <a:prstGeom prst="rect">
            <a:avLst/>
          </a:prstGeom>
        </p:spPr>
      </p:pic>
      <p:sp>
        <p:nvSpPr>
          <p:cNvPr id="14" name="Rectángulo 13"/>
          <p:cNvSpPr/>
          <p:nvPr userDrawn="1"/>
        </p:nvSpPr>
        <p:spPr>
          <a:xfrm>
            <a:off x="-2881" y="4636859"/>
            <a:ext cx="9146881" cy="2285234"/>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4290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ilmina - Repaso">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562066"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0" name="Imagen 9"/>
          <p:cNvPicPr>
            <a:picLocks noChangeAspect="1"/>
          </p:cNvPicPr>
          <p:nvPr userDrawn="1"/>
        </p:nvPicPr>
        <p:blipFill>
          <a:blip r:embed="rId2"/>
          <a:stretch>
            <a:fillRect/>
          </a:stretch>
        </p:blipFill>
        <p:spPr>
          <a:xfrm>
            <a:off x="304420" y="65316"/>
            <a:ext cx="797618" cy="632416"/>
          </a:xfrm>
          <a:prstGeom prst="rect">
            <a:avLst/>
          </a:prstGeom>
        </p:spPr>
      </p:pic>
    </p:spTree>
    <p:extLst>
      <p:ext uri="{BB962C8B-B14F-4D97-AF65-F5344CB8AC3E}">
        <p14:creationId xmlns:p14="http://schemas.microsoft.com/office/powerpoint/2010/main" val="21426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ítulo - Resolución">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sp>
        <p:nvSpPr>
          <p:cNvPr id="14" name="Rectángulo 13"/>
          <p:cNvSpPr/>
          <p:nvPr userDrawn="1"/>
        </p:nvSpPr>
        <p:spPr>
          <a:xfrm>
            <a:off x="-2881" y="4636859"/>
            <a:ext cx="9146881" cy="2273809"/>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2"/>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3"/>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4"/>
          <a:stretch>
            <a:fillRect/>
          </a:stretch>
        </p:blipFill>
        <p:spPr>
          <a:xfrm>
            <a:off x="7120136" y="5339910"/>
            <a:ext cx="1440000" cy="1440000"/>
          </a:xfrm>
          <a:prstGeom prst="rect">
            <a:avLst/>
          </a:prstGeom>
        </p:spPr>
      </p:pic>
      <p:grpSp>
        <p:nvGrpSpPr>
          <p:cNvPr id="5" name="Agrupar 4"/>
          <p:cNvGrpSpPr/>
          <p:nvPr userDrawn="1"/>
        </p:nvGrpSpPr>
        <p:grpSpPr>
          <a:xfrm>
            <a:off x="5701496" y="1402249"/>
            <a:ext cx="2670843" cy="2122755"/>
            <a:chOff x="5701496" y="1402249"/>
            <a:chExt cx="2670843" cy="2122755"/>
          </a:xfrm>
        </p:grpSpPr>
        <p:pic>
          <p:nvPicPr>
            <p:cNvPr id="8" name="Imagen 7"/>
            <p:cNvPicPr>
              <a:picLocks noChangeAspect="1"/>
            </p:cNvPicPr>
            <p:nvPr userDrawn="1"/>
          </p:nvPicPr>
          <p:blipFill>
            <a:blip r:embed="rId5"/>
            <a:stretch>
              <a:fillRect/>
            </a:stretch>
          </p:blipFill>
          <p:spPr>
            <a:xfrm>
              <a:off x="5701496" y="1402249"/>
              <a:ext cx="2670843" cy="2122755"/>
            </a:xfrm>
            <a:prstGeom prst="rect">
              <a:avLst/>
            </a:prstGeom>
          </p:spPr>
        </p:pic>
        <p:sp>
          <p:nvSpPr>
            <p:cNvPr id="4" name="Rectángulo 3"/>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16"/>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ectángulo 17"/>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ángulo 18"/>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1776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10000"/>
            <a:ext cx="7886700" cy="1310313"/>
          </a:xfrm>
          <a:prstGeom prst="rect">
            <a:avLst/>
          </a:prstGeom>
        </p:spPr>
        <p:txBody>
          <a:bodyPr vert="horz" lIns="91440" tIns="45720" rIns="91440" bIns="45720" rtlCol="0" anchor="ctr">
            <a:normAutofit/>
          </a:bodyPr>
          <a:lstStyle/>
          <a:p>
            <a:r>
              <a:rPr lang="es-ES_tradnl" dirty="0"/>
              <a:t>Título del Concepto Explicado</a:t>
            </a:r>
            <a:endParaRPr lang="en-US" dirty="0"/>
          </a:p>
        </p:txBody>
      </p:sp>
      <p:sp>
        <p:nvSpPr>
          <p:cNvPr id="3" name="Text Placeholder 2"/>
          <p:cNvSpPr>
            <a:spLocks noGrp="1"/>
          </p:cNvSpPr>
          <p:nvPr>
            <p:ph type="body" idx="1"/>
          </p:nvPr>
        </p:nvSpPr>
        <p:spPr>
          <a:xfrm>
            <a:off x="628650" y="2160000"/>
            <a:ext cx="7886700" cy="4351338"/>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grpSp>
        <p:nvGrpSpPr>
          <p:cNvPr id="22" name="6 Grupo"/>
          <p:cNvGrpSpPr/>
          <p:nvPr userDrawn="1"/>
        </p:nvGrpSpPr>
        <p:grpSpPr>
          <a:xfrm>
            <a:off x="0" y="0"/>
            <a:ext cx="9144000" cy="744278"/>
            <a:chOff x="0" y="0"/>
            <a:chExt cx="9144000" cy="744278"/>
          </a:xfrm>
        </p:grpSpPr>
        <p:pic>
          <p:nvPicPr>
            <p:cNvPr id="23" name="7 Imagen" descr="logos 111MIL-01.JPG"/>
            <p:cNvPicPr>
              <a:picLocks noChangeAspect="1"/>
            </p:cNvPicPr>
            <p:nvPr/>
          </p:nvPicPr>
          <p:blipFill>
            <a:blip r:embed="rId21" cstate="print"/>
            <a:stretch>
              <a:fillRect/>
            </a:stretch>
          </p:blipFill>
          <p:spPr>
            <a:xfrm>
              <a:off x="0" y="0"/>
              <a:ext cx="1321019" cy="744278"/>
            </a:xfrm>
            <a:prstGeom prst="rect">
              <a:avLst/>
            </a:prstGeom>
          </p:spPr>
        </p:pic>
        <p:pic>
          <p:nvPicPr>
            <p:cNvPr id="24" name="8 Imagen" descr="logos 111MIL-01.JPG"/>
            <p:cNvPicPr>
              <a:picLocks noChangeAspect="1"/>
            </p:cNvPicPr>
            <p:nvPr/>
          </p:nvPicPr>
          <p:blipFill>
            <a:blip r:embed="rId22"/>
            <a:srcRect l="86163"/>
            <a:stretch>
              <a:fillRect/>
            </a:stretch>
          </p:blipFill>
          <p:spPr>
            <a:xfrm>
              <a:off x="1214414" y="0"/>
              <a:ext cx="7929586" cy="744278"/>
            </a:xfrm>
            <a:prstGeom prst="rect">
              <a:avLst/>
            </a:prstGeom>
          </p:spPr>
        </p:pic>
      </p:grpSp>
      <p:pic>
        <p:nvPicPr>
          <p:cNvPr id="28" name="11 Imagen" descr="logos 111MIL-01.JPG"/>
          <p:cNvPicPr>
            <a:picLocks noChangeAspect="1"/>
          </p:cNvPicPr>
          <p:nvPr userDrawn="1"/>
        </p:nvPicPr>
        <p:blipFill>
          <a:blip r:embed="rId22"/>
          <a:srcRect l="86163"/>
          <a:stretch>
            <a:fillRect/>
          </a:stretch>
        </p:blipFill>
        <p:spPr>
          <a:xfrm>
            <a:off x="0" y="6615112"/>
            <a:ext cx="9143968" cy="285752"/>
          </a:xfrm>
          <a:prstGeom prst="rect">
            <a:avLst/>
          </a:prstGeom>
        </p:spPr>
      </p:pic>
      <p:sp>
        <p:nvSpPr>
          <p:cNvPr id="29" name="Footer Placeholder 4"/>
          <p:cNvSpPr>
            <a:spLocks noGrp="1"/>
          </p:cNvSpPr>
          <p:nvPr>
            <p:ph type="ftr" sz="quarter" idx="3"/>
          </p:nvPr>
        </p:nvSpPr>
        <p:spPr>
          <a:xfrm>
            <a:off x="0" y="6575425"/>
            <a:ext cx="3086100" cy="365125"/>
          </a:xfrm>
          <a:prstGeom prst="rect">
            <a:avLst/>
          </a:prstGeom>
        </p:spPr>
        <p:txBody>
          <a:bodyPr anchor="ctr"/>
          <a:lstStyle>
            <a:lvl1pPr>
              <a:defRPr sz="1200">
                <a:solidFill>
                  <a:schemeClr val="bg1"/>
                </a:solidFill>
                <a:latin typeface="Arial" charset="0"/>
                <a:ea typeface="Arial" charset="0"/>
                <a:cs typeface="Arial" charset="0"/>
              </a:defRPr>
            </a:lvl1pPr>
          </a:lstStyle>
          <a:p>
            <a:r>
              <a:rPr lang="es-ES"/>
              <a:t>Módulo 2: Programación Orientada a Objetos</a:t>
            </a:r>
            <a:endParaRPr lang="es-ES_tradnl" dirty="0"/>
          </a:p>
        </p:txBody>
      </p:sp>
      <p:sp>
        <p:nvSpPr>
          <p:cNvPr id="30" name="Slide Number Placeholder 5"/>
          <p:cNvSpPr>
            <a:spLocks noGrp="1"/>
          </p:cNvSpPr>
          <p:nvPr>
            <p:ph type="sldNum" sz="quarter" idx="4"/>
          </p:nvPr>
        </p:nvSpPr>
        <p:spPr>
          <a:xfrm>
            <a:off x="7086568" y="6575424"/>
            <a:ext cx="2057400" cy="365125"/>
          </a:xfrm>
          <a:prstGeom prst="rect">
            <a:avLst/>
          </a:prstGeom>
        </p:spPr>
        <p:txBody>
          <a:bodyPr anchor="ctr"/>
          <a:lstStyle>
            <a:lvl1pPr algn="r">
              <a:defRPr sz="1200">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48394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8" r:id="rId4"/>
    <p:sldLayoutId id="2147483673" r:id="rId5"/>
    <p:sldLayoutId id="2147483677" r:id="rId6"/>
    <p:sldLayoutId id="2147483674" r:id="rId7"/>
    <p:sldLayoutId id="2147483679" r:id="rId8"/>
    <p:sldLayoutId id="2147483675" r:id="rId9"/>
    <p:sldLayoutId id="2147483680" r:id="rId10"/>
    <p:sldLayoutId id="2147483663" r:id="rId11"/>
    <p:sldLayoutId id="2147483664" r:id="rId12"/>
    <p:sldLayoutId id="2147483665" r:id="rId13"/>
    <p:sldLayoutId id="2147483666" r:id="rId14"/>
    <p:sldLayoutId id="2147483672" r:id="rId15"/>
    <p:sldLayoutId id="2147483668" r:id="rId16"/>
    <p:sldLayoutId id="2147483669" r:id="rId17"/>
    <p:sldLayoutId id="2147483670" r:id="rId18"/>
    <p:sldLayoutId id="2147483671" r:id="rId19"/>
  </p:sldLayoutIdLst>
  <p:hf hdr="0" dt="0"/>
  <p:txStyles>
    <p:titleStyle>
      <a:lvl1pPr algn="ctr" defTabSz="914400" rtl="0" eaLnBrk="1" latinLnBrk="0" hangingPunct="1">
        <a:lnSpc>
          <a:spcPct val="90000"/>
        </a:lnSpc>
        <a:spcBef>
          <a:spcPct val="0"/>
        </a:spcBef>
        <a:buNone/>
        <a:defRPr sz="4000" b="0" kern="1200" baseline="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D5EEB77-73FA-4BE8-8E52-1E150E11BE6C}"/>
              </a:ext>
            </a:extLst>
          </p:cNvPr>
          <p:cNvSpPr>
            <a:spLocks noGrp="1"/>
          </p:cNvSpPr>
          <p:nvPr>
            <p:ph type="ctrTitle"/>
          </p:nvPr>
        </p:nvSpPr>
        <p:spPr>
          <a:xfrm>
            <a:off x="-1" y="0"/>
            <a:ext cx="9144001" cy="1427018"/>
          </a:xfrm>
        </p:spPr>
        <p:txBody>
          <a:bodyPr>
            <a:normAutofit/>
          </a:bodyPr>
          <a:lstStyle/>
          <a:p>
            <a:r>
              <a:rPr lang="es-ES" dirty="0"/>
              <a:t>Programación Orientada a Objetos</a:t>
            </a:r>
          </a:p>
        </p:txBody>
      </p:sp>
      <p:sp>
        <p:nvSpPr>
          <p:cNvPr id="7" name="Subtítulo 6">
            <a:extLst>
              <a:ext uri="{FF2B5EF4-FFF2-40B4-BE49-F238E27FC236}">
                <a16:creationId xmlns:a16="http://schemas.microsoft.com/office/drawing/2014/main" id="{D562A29C-35C3-4A6A-931E-E31ADD0741C1}"/>
              </a:ext>
            </a:extLst>
          </p:cNvPr>
          <p:cNvSpPr>
            <a:spLocks noGrp="1"/>
          </p:cNvSpPr>
          <p:nvPr>
            <p:ph type="subTitle" idx="1"/>
          </p:nvPr>
        </p:nvSpPr>
        <p:spPr/>
        <p:txBody>
          <a:bodyPr/>
          <a:lstStyle/>
          <a:p>
            <a:r>
              <a:rPr lang="es-ES" dirty="0"/>
              <a:t>Introducción al Módulo</a:t>
            </a:r>
          </a:p>
        </p:txBody>
      </p:sp>
    </p:spTree>
    <p:extLst>
      <p:ext uri="{BB962C8B-B14F-4D97-AF65-F5344CB8AC3E}">
        <p14:creationId xmlns:p14="http://schemas.microsoft.com/office/powerpoint/2010/main" val="61598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874BE-4816-4EC8-BAD9-E174547995E6}"/>
              </a:ext>
            </a:extLst>
          </p:cNvPr>
          <p:cNvSpPr>
            <a:spLocks noGrp="1"/>
          </p:cNvSpPr>
          <p:nvPr>
            <p:ph type="title"/>
          </p:nvPr>
        </p:nvSpPr>
        <p:spPr/>
        <p:txBody>
          <a:bodyPr/>
          <a:lstStyle/>
          <a:p>
            <a:r>
              <a:rPr lang="es-ES" b="1" dirty="0"/>
              <a:t>Lenguaje Java</a:t>
            </a:r>
            <a:br>
              <a:rPr lang="es-ES" dirty="0"/>
            </a:br>
            <a:r>
              <a:rPr lang="es-ES" sz="2800" i="1" dirty="0"/>
              <a:t>Primeros Pasos</a:t>
            </a:r>
          </a:p>
        </p:txBody>
      </p:sp>
      <p:sp>
        <p:nvSpPr>
          <p:cNvPr id="3" name="Marcador de contenido 2">
            <a:extLst>
              <a:ext uri="{FF2B5EF4-FFF2-40B4-BE49-F238E27FC236}">
                <a16:creationId xmlns:a16="http://schemas.microsoft.com/office/drawing/2014/main" id="{63FA2FE5-AF59-4DD1-8C09-297AC561F573}"/>
              </a:ext>
            </a:extLst>
          </p:cNvPr>
          <p:cNvSpPr>
            <a:spLocks noGrp="1"/>
          </p:cNvSpPr>
          <p:nvPr>
            <p:ph idx="1"/>
          </p:nvPr>
        </p:nvSpPr>
        <p:spPr/>
        <p:txBody>
          <a:bodyPr>
            <a:normAutofit/>
          </a:bodyPr>
          <a:lstStyle/>
          <a:p>
            <a:r>
              <a:rPr lang="es-ES" dirty="0"/>
              <a:t>Antes de continuar, hagamos un ejercicio simple en Java</a:t>
            </a:r>
          </a:p>
          <a:p>
            <a:r>
              <a:rPr lang="es-ES" dirty="0"/>
              <a:t>Necesitamos una aplicación que muestre un arreglo de números de tamaño fijo</a:t>
            </a:r>
          </a:p>
          <a:p>
            <a:r>
              <a:rPr lang="es-ES" dirty="0"/>
              <a:t>No son números al azar, sino que son los números pares del 0 al 100</a:t>
            </a:r>
          </a:p>
          <a:p>
            <a:r>
              <a:rPr lang="es-ES" dirty="0"/>
              <a:t>Antes de listar las tareas, creen un proyecto de </a:t>
            </a:r>
            <a:r>
              <a:rPr lang="es-ES" b="1" dirty="0"/>
              <a:t>aplicación Java </a:t>
            </a:r>
            <a:r>
              <a:rPr lang="es-ES" dirty="0"/>
              <a:t>en NetBeans</a:t>
            </a:r>
          </a:p>
          <a:p>
            <a:endParaRPr lang="es-ES" dirty="0"/>
          </a:p>
        </p:txBody>
      </p:sp>
      <p:sp>
        <p:nvSpPr>
          <p:cNvPr id="4" name="Marcador de pie de página 3">
            <a:extLst>
              <a:ext uri="{FF2B5EF4-FFF2-40B4-BE49-F238E27FC236}">
                <a16:creationId xmlns:a16="http://schemas.microsoft.com/office/drawing/2014/main" id="{3B3E661E-6406-4761-9841-C7D097FC84D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927C7B6-2768-4CCE-9A89-DC1D7E688C00}"/>
              </a:ext>
            </a:extLst>
          </p:cNvPr>
          <p:cNvSpPr>
            <a:spLocks noGrp="1"/>
          </p:cNvSpPr>
          <p:nvPr>
            <p:ph type="sldNum" sz="quarter" idx="12"/>
          </p:nvPr>
        </p:nvSpPr>
        <p:spPr/>
        <p:txBody>
          <a:bodyPr/>
          <a:lstStyle/>
          <a:p>
            <a:fld id="{D802D9E1-0DDA-174F-9155-A972C397A999}" type="slidenum">
              <a:rPr lang="es-ES_tradnl" smtClean="0"/>
              <a:pPr/>
              <a:t>9</a:t>
            </a:fld>
            <a:endParaRPr lang="es-ES_tradnl" dirty="0"/>
          </a:p>
        </p:txBody>
      </p:sp>
    </p:spTree>
    <p:extLst>
      <p:ext uri="{BB962C8B-B14F-4D97-AF65-F5344CB8AC3E}">
        <p14:creationId xmlns:p14="http://schemas.microsoft.com/office/powerpoint/2010/main" val="26230441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988BE-9649-426F-80B9-5C4C4AA1BCB2}"/>
              </a:ext>
            </a:extLst>
          </p:cNvPr>
          <p:cNvSpPr>
            <a:spLocks noGrp="1"/>
          </p:cNvSpPr>
          <p:nvPr>
            <p:ph type="title"/>
          </p:nvPr>
        </p:nvSpPr>
        <p:spPr/>
        <p:txBody>
          <a:bodyPr/>
          <a:lstStyle/>
          <a:p>
            <a:r>
              <a:rPr lang="es-ES" b="1" dirty="0"/>
              <a:t>Curso con Alumnos y Notas</a:t>
            </a:r>
            <a:br>
              <a:rPr lang="es-ES" dirty="0"/>
            </a:br>
            <a:r>
              <a:rPr lang="es-ES" sz="2800" i="1" dirty="0"/>
              <a:t>Tareas Alternativa 2</a:t>
            </a:r>
            <a:endParaRPr lang="es-ES" sz="2800" dirty="0"/>
          </a:p>
        </p:txBody>
      </p:sp>
      <p:sp>
        <p:nvSpPr>
          <p:cNvPr id="3" name="Marcador de contenido 2">
            <a:extLst>
              <a:ext uri="{FF2B5EF4-FFF2-40B4-BE49-F238E27FC236}">
                <a16:creationId xmlns:a16="http://schemas.microsoft.com/office/drawing/2014/main" id="{AB05E629-3042-4181-AC50-003E8B73A758}"/>
              </a:ext>
            </a:extLst>
          </p:cNvPr>
          <p:cNvSpPr>
            <a:spLocks noGrp="1"/>
          </p:cNvSpPr>
          <p:nvPr>
            <p:ph idx="1"/>
          </p:nvPr>
        </p:nvSpPr>
        <p:spPr/>
        <p:txBody>
          <a:bodyPr/>
          <a:lstStyle/>
          <a:p>
            <a:r>
              <a:rPr lang="es-ES" dirty="0"/>
              <a:t>¿Nota o “</a:t>
            </a:r>
            <a:r>
              <a:rPr lang="es-ES" dirty="0" err="1"/>
              <a:t>NotaCurso</a:t>
            </a:r>
            <a:r>
              <a:rPr lang="es-ES" dirty="0"/>
              <a:t>” podría ser un objeto? Si, en el caso de que queramos guardar un Alumno y sus notas por separado, en lugar de poner las notas en la clase Alumno</a:t>
            </a:r>
          </a:p>
          <a:p>
            <a:r>
              <a:rPr lang="es-ES" dirty="0"/>
              <a:t>En ese caso, el Curso tendría un arreglo de </a:t>
            </a:r>
            <a:r>
              <a:rPr lang="es-ES" dirty="0" err="1"/>
              <a:t>NotaCurso</a:t>
            </a:r>
            <a:endParaRPr lang="es-ES" dirty="0"/>
          </a:p>
          <a:p>
            <a:r>
              <a:rPr lang="es-ES" dirty="0"/>
              <a:t>La ventaja es que podemos reusar lo objetos Alumno en otros cursos, sin miedo a pisar notas</a:t>
            </a:r>
          </a:p>
          <a:p>
            <a:endParaRPr lang="es-ES" dirty="0"/>
          </a:p>
        </p:txBody>
      </p:sp>
      <p:sp>
        <p:nvSpPr>
          <p:cNvPr id="4" name="Marcador de pie de página 3">
            <a:extLst>
              <a:ext uri="{FF2B5EF4-FFF2-40B4-BE49-F238E27FC236}">
                <a16:creationId xmlns:a16="http://schemas.microsoft.com/office/drawing/2014/main" id="{9AE8F301-233B-43DB-BEF2-986A6245FBBE}"/>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C348751-8437-4764-8E70-903B135FB1F1}"/>
              </a:ext>
            </a:extLst>
          </p:cNvPr>
          <p:cNvSpPr>
            <a:spLocks noGrp="1"/>
          </p:cNvSpPr>
          <p:nvPr>
            <p:ph type="sldNum" sz="quarter" idx="12"/>
          </p:nvPr>
        </p:nvSpPr>
        <p:spPr/>
        <p:txBody>
          <a:bodyPr/>
          <a:lstStyle/>
          <a:p>
            <a:fld id="{D802D9E1-0DDA-174F-9155-A972C397A999}" type="slidenum">
              <a:rPr lang="es-ES_tradnl" smtClean="0"/>
              <a:pPr/>
              <a:t>99</a:t>
            </a:fld>
            <a:endParaRPr lang="es-ES_tradnl" dirty="0"/>
          </a:p>
        </p:txBody>
      </p:sp>
    </p:spTree>
    <p:extLst>
      <p:ext uri="{BB962C8B-B14F-4D97-AF65-F5344CB8AC3E}">
        <p14:creationId xmlns:p14="http://schemas.microsoft.com/office/powerpoint/2010/main" val="21095279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80BA9-7DEC-47AE-A227-EE820796428E}"/>
              </a:ext>
            </a:extLst>
          </p:cNvPr>
          <p:cNvSpPr>
            <a:spLocks noGrp="1"/>
          </p:cNvSpPr>
          <p:nvPr>
            <p:ph type="title"/>
          </p:nvPr>
        </p:nvSpPr>
        <p:spPr/>
        <p:txBody>
          <a:bodyPr/>
          <a:lstStyle/>
          <a:p>
            <a:r>
              <a:rPr lang="es-ES" b="1" dirty="0"/>
              <a:t>Votación Municipal</a:t>
            </a:r>
          </a:p>
        </p:txBody>
      </p:sp>
      <p:sp>
        <p:nvSpPr>
          <p:cNvPr id="3" name="Marcador de contenido 2">
            <a:extLst>
              <a:ext uri="{FF2B5EF4-FFF2-40B4-BE49-F238E27FC236}">
                <a16:creationId xmlns:a16="http://schemas.microsoft.com/office/drawing/2014/main" id="{69280FB2-A98E-4D9A-9B6A-4658C528BA88}"/>
              </a:ext>
            </a:extLst>
          </p:cNvPr>
          <p:cNvSpPr>
            <a:spLocks noGrp="1"/>
          </p:cNvSpPr>
          <p:nvPr>
            <p:ph idx="1"/>
          </p:nvPr>
        </p:nvSpPr>
        <p:spPr/>
        <p:txBody>
          <a:bodyPr>
            <a:normAutofit/>
          </a:bodyPr>
          <a:lstStyle/>
          <a:p>
            <a:r>
              <a:rPr lang="es-ES" dirty="0"/>
              <a:t>Para las próximas elecciones municipales se les encarga diseñar una aplicación que permita a los ciudadanos realizar un voto digital en una máquina de votación</a:t>
            </a:r>
          </a:p>
          <a:p>
            <a:r>
              <a:rPr lang="es-ES" dirty="0"/>
              <a:t>La máquina de votación permite hacer un recuento de votos por candidato</a:t>
            </a:r>
          </a:p>
          <a:p>
            <a:r>
              <a:rPr lang="es-ES" dirty="0"/>
              <a:t>Cada centro de votación posee 10 máquinas</a:t>
            </a:r>
          </a:p>
          <a:p>
            <a:r>
              <a:rPr lang="es-ES" dirty="0"/>
              <a:t>Se desea hacer un recuento colectivo para determinar el candidato ganador en el centro de votación</a:t>
            </a:r>
          </a:p>
        </p:txBody>
      </p:sp>
      <p:sp>
        <p:nvSpPr>
          <p:cNvPr id="4" name="Marcador de pie de página 3">
            <a:extLst>
              <a:ext uri="{FF2B5EF4-FFF2-40B4-BE49-F238E27FC236}">
                <a16:creationId xmlns:a16="http://schemas.microsoft.com/office/drawing/2014/main" id="{E0FF86BB-71F8-483C-8D0A-6D3C78A9E2A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98EBA72-7F33-4B9F-A676-B408191B41AE}"/>
              </a:ext>
            </a:extLst>
          </p:cNvPr>
          <p:cNvSpPr>
            <a:spLocks noGrp="1"/>
          </p:cNvSpPr>
          <p:nvPr>
            <p:ph type="sldNum" sz="quarter" idx="12"/>
          </p:nvPr>
        </p:nvSpPr>
        <p:spPr/>
        <p:txBody>
          <a:bodyPr/>
          <a:lstStyle/>
          <a:p>
            <a:fld id="{D802D9E1-0DDA-174F-9155-A972C397A999}" type="slidenum">
              <a:rPr lang="es-ES_tradnl" smtClean="0"/>
              <a:pPr/>
              <a:t>100</a:t>
            </a:fld>
            <a:endParaRPr lang="es-ES_tradnl" dirty="0"/>
          </a:p>
        </p:txBody>
      </p:sp>
    </p:spTree>
    <p:extLst>
      <p:ext uri="{BB962C8B-B14F-4D97-AF65-F5344CB8AC3E}">
        <p14:creationId xmlns:p14="http://schemas.microsoft.com/office/powerpoint/2010/main" val="7519414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23226-2C69-4417-8917-502BF7AF06AF}"/>
              </a:ext>
            </a:extLst>
          </p:cNvPr>
          <p:cNvSpPr>
            <a:spLocks noGrp="1"/>
          </p:cNvSpPr>
          <p:nvPr>
            <p:ph type="title"/>
          </p:nvPr>
        </p:nvSpPr>
        <p:spPr/>
        <p:txBody>
          <a:bodyPr/>
          <a:lstStyle/>
          <a:p>
            <a:r>
              <a:rPr lang="es-ES" b="1" dirty="0"/>
              <a:t>Votación Municipal</a:t>
            </a:r>
            <a:br>
              <a:rPr lang="es-ES" b="1" dirty="0"/>
            </a:br>
            <a:r>
              <a:rPr lang="es-ES" sz="2800" i="1" dirty="0"/>
              <a:t>Tareas</a:t>
            </a:r>
          </a:p>
        </p:txBody>
      </p:sp>
      <p:sp>
        <p:nvSpPr>
          <p:cNvPr id="3" name="Marcador de contenido 2">
            <a:extLst>
              <a:ext uri="{FF2B5EF4-FFF2-40B4-BE49-F238E27FC236}">
                <a16:creationId xmlns:a16="http://schemas.microsoft.com/office/drawing/2014/main" id="{19C7DAA2-4D6F-40DC-AEE4-D91254FD6649}"/>
              </a:ext>
            </a:extLst>
          </p:cNvPr>
          <p:cNvSpPr>
            <a:spLocks noGrp="1"/>
          </p:cNvSpPr>
          <p:nvPr>
            <p:ph idx="1"/>
          </p:nvPr>
        </p:nvSpPr>
        <p:spPr/>
        <p:txBody>
          <a:bodyPr>
            <a:normAutofit fontScale="92500" lnSpcReduction="10000"/>
          </a:bodyPr>
          <a:lstStyle/>
          <a:p>
            <a:r>
              <a:rPr lang="es-ES" dirty="0"/>
              <a:t>Identificar los objetos involucrados y sus atributos: la Máquina de Votación, el Centro de Votación, el Candidato (el Votante, si se mantiene registro de quienes votaron)</a:t>
            </a:r>
          </a:p>
          <a:p>
            <a:r>
              <a:rPr lang="es-ES" dirty="0"/>
              <a:t>El Candidato podría tener la cantidad de votos</a:t>
            </a:r>
          </a:p>
          <a:p>
            <a:r>
              <a:rPr lang="es-ES" dirty="0"/>
              <a:t>El Centro de Votación debería tener un conjunto de máquinas</a:t>
            </a:r>
          </a:p>
          <a:p>
            <a:r>
              <a:rPr lang="es-ES" dirty="0"/>
              <a:t>El Centro de Votación recolecta los votos de cada máquina y determina el ganador en ese centro</a:t>
            </a:r>
          </a:p>
          <a:p>
            <a:r>
              <a:rPr lang="es-ES" dirty="0"/>
              <a:t>Crear una clase </a:t>
            </a:r>
            <a:r>
              <a:rPr lang="es-ES" dirty="0" err="1"/>
              <a:t>TestVotación</a:t>
            </a:r>
            <a:r>
              <a:rPr lang="es-ES" dirty="0"/>
              <a:t> con un método </a:t>
            </a:r>
            <a:r>
              <a:rPr lang="es-ES" dirty="0" err="1"/>
              <a:t>main</a:t>
            </a:r>
            <a:r>
              <a:rPr lang="es-ES" dirty="0"/>
              <a:t> que permita simular una votación</a:t>
            </a:r>
          </a:p>
        </p:txBody>
      </p:sp>
      <p:sp>
        <p:nvSpPr>
          <p:cNvPr id="4" name="Marcador de pie de página 3">
            <a:extLst>
              <a:ext uri="{FF2B5EF4-FFF2-40B4-BE49-F238E27FC236}">
                <a16:creationId xmlns:a16="http://schemas.microsoft.com/office/drawing/2014/main" id="{F6627603-C7BF-45DC-A6AC-05EEB6466F36}"/>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96E59A8-F0BF-4AEC-80ED-A369E58E857B}"/>
              </a:ext>
            </a:extLst>
          </p:cNvPr>
          <p:cNvSpPr>
            <a:spLocks noGrp="1"/>
          </p:cNvSpPr>
          <p:nvPr>
            <p:ph type="sldNum" sz="quarter" idx="12"/>
          </p:nvPr>
        </p:nvSpPr>
        <p:spPr/>
        <p:txBody>
          <a:bodyPr/>
          <a:lstStyle/>
          <a:p>
            <a:fld id="{D802D9E1-0DDA-174F-9155-A972C397A999}" type="slidenum">
              <a:rPr lang="es-ES_tradnl" smtClean="0"/>
              <a:pPr/>
              <a:t>101</a:t>
            </a:fld>
            <a:endParaRPr lang="es-ES_tradnl" dirty="0"/>
          </a:p>
        </p:txBody>
      </p:sp>
    </p:spTree>
    <p:extLst>
      <p:ext uri="{BB962C8B-B14F-4D97-AF65-F5344CB8AC3E}">
        <p14:creationId xmlns:p14="http://schemas.microsoft.com/office/powerpoint/2010/main" val="17750642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72B52-6BF2-43D3-986F-CCE5B44CA9E5}"/>
              </a:ext>
            </a:extLst>
          </p:cNvPr>
          <p:cNvSpPr>
            <a:spLocks noGrp="1"/>
          </p:cNvSpPr>
          <p:nvPr>
            <p:ph type="title"/>
          </p:nvPr>
        </p:nvSpPr>
        <p:spPr/>
        <p:txBody>
          <a:bodyPr/>
          <a:lstStyle/>
          <a:p>
            <a:r>
              <a:rPr lang="es-ES" dirty="0"/>
              <a:t>Censo de Edificio</a:t>
            </a:r>
            <a:br>
              <a:rPr lang="es-ES" dirty="0"/>
            </a:br>
            <a:r>
              <a:rPr lang="es-ES" i="1" dirty="0"/>
              <a:t>Enunciado</a:t>
            </a:r>
          </a:p>
        </p:txBody>
      </p:sp>
      <p:sp>
        <p:nvSpPr>
          <p:cNvPr id="3" name="Marcador de contenido 2">
            <a:extLst>
              <a:ext uri="{FF2B5EF4-FFF2-40B4-BE49-F238E27FC236}">
                <a16:creationId xmlns:a16="http://schemas.microsoft.com/office/drawing/2014/main" id="{AB9B408F-320D-4F9D-B0F4-D8F2640C1DB8}"/>
              </a:ext>
            </a:extLst>
          </p:cNvPr>
          <p:cNvSpPr>
            <a:spLocks noGrp="1"/>
          </p:cNvSpPr>
          <p:nvPr>
            <p:ph idx="1"/>
          </p:nvPr>
        </p:nvSpPr>
        <p:spPr/>
        <p:txBody>
          <a:bodyPr>
            <a:normAutofit lnSpcReduction="10000"/>
          </a:bodyPr>
          <a:lstStyle/>
          <a:p>
            <a:r>
              <a:rPr lang="es-ES" dirty="0"/>
              <a:t>En un edificio de 30 pisos, se desea obtener la cantidad promedio de habitantes por departamento para un estudio de impacto ambiental</a:t>
            </a:r>
          </a:p>
          <a:p>
            <a:r>
              <a:rPr lang="es-ES" dirty="0"/>
              <a:t>Cada piso tiene 2 departamentos, excepto los últimos 5 que son pisos enteros</a:t>
            </a:r>
          </a:p>
          <a:p>
            <a:r>
              <a:rPr lang="es-ES" dirty="0"/>
              <a:t>Sus habitantes pueden ser: parejas (2 integrantes), familias (N integrantes), solteros (1 solo habitante)</a:t>
            </a:r>
          </a:p>
          <a:p>
            <a:r>
              <a:rPr lang="es-ES" dirty="0"/>
              <a:t>Algunos departamentos pueden tener mascotas, que se consideran ½ habitante</a:t>
            </a:r>
          </a:p>
          <a:p>
            <a:endParaRPr lang="es-ES" dirty="0"/>
          </a:p>
          <a:p>
            <a:endParaRPr lang="es-ES" dirty="0"/>
          </a:p>
        </p:txBody>
      </p:sp>
      <p:sp>
        <p:nvSpPr>
          <p:cNvPr id="4" name="Marcador de pie de página 3">
            <a:extLst>
              <a:ext uri="{FF2B5EF4-FFF2-40B4-BE49-F238E27FC236}">
                <a16:creationId xmlns:a16="http://schemas.microsoft.com/office/drawing/2014/main" id="{8CCAC9EC-D440-4754-AD5E-5EEB751DC57A}"/>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388E23A-8E04-4AF0-98DF-7E3DF73E8672}"/>
              </a:ext>
            </a:extLst>
          </p:cNvPr>
          <p:cNvSpPr>
            <a:spLocks noGrp="1"/>
          </p:cNvSpPr>
          <p:nvPr>
            <p:ph type="sldNum" sz="quarter" idx="12"/>
          </p:nvPr>
        </p:nvSpPr>
        <p:spPr/>
        <p:txBody>
          <a:bodyPr/>
          <a:lstStyle/>
          <a:p>
            <a:fld id="{D802D9E1-0DDA-174F-9155-A972C397A999}" type="slidenum">
              <a:rPr lang="es-ES_tradnl" smtClean="0"/>
              <a:pPr/>
              <a:t>102</a:t>
            </a:fld>
            <a:endParaRPr lang="es-ES_tradnl" dirty="0"/>
          </a:p>
        </p:txBody>
      </p:sp>
    </p:spTree>
    <p:extLst>
      <p:ext uri="{BB962C8B-B14F-4D97-AF65-F5344CB8AC3E}">
        <p14:creationId xmlns:p14="http://schemas.microsoft.com/office/powerpoint/2010/main" val="16677939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9F32E-3C32-490E-BDCB-4992FDB858EF}"/>
              </a:ext>
            </a:extLst>
          </p:cNvPr>
          <p:cNvSpPr>
            <a:spLocks noGrp="1"/>
          </p:cNvSpPr>
          <p:nvPr>
            <p:ph type="title"/>
          </p:nvPr>
        </p:nvSpPr>
        <p:spPr/>
        <p:txBody>
          <a:bodyPr/>
          <a:lstStyle/>
          <a:p>
            <a:r>
              <a:rPr lang="es-ES" dirty="0"/>
              <a:t>Censo de Edificio</a:t>
            </a:r>
            <a:br>
              <a:rPr lang="es-ES" dirty="0"/>
            </a:br>
            <a:r>
              <a:rPr lang="es-ES" i="1" dirty="0"/>
              <a:t>Tareas</a:t>
            </a:r>
          </a:p>
        </p:txBody>
      </p:sp>
      <p:sp>
        <p:nvSpPr>
          <p:cNvPr id="3" name="Marcador de contenido 2">
            <a:extLst>
              <a:ext uri="{FF2B5EF4-FFF2-40B4-BE49-F238E27FC236}">
                <a16:creationId xmlns:a16="http://schemas.microsoft.com/office/drawing/2014/main" id="{D421B079-688B-408A-A470-2D878A930D6C}"/>
              </a:ext>
            </a:extLst>
          </p:cNvPr>
          <p:cNvSpPr>
            <a:spLocks noGrp="1"/>
          </p:cNvSpPr>
          <p:nvPr>
            <p:ph idx="1"/>
          </p:nvPr>
        </p:nvSpPr>
        <p:spPr/>
        <p:txBody>
          <a:bodyPr>
            <a:normAutofit fontScale="77500" lnSpcReduction="20000"/>
          </a:bodyPr>
          <a:lstStyle/>
          <a:p>
            <a:pPr>
              <a:lnSpc>
                <a:spcPct val="120000"/>
              </a:lnSpc>
            </a:pPr>
            <a:r>
              <a:rPr lang="es-ES" dirty="0"/>
              <a:t>Identificar objetos: Edificio, Piso y Departamento</a:t>
            </a:r>
          </a:p>
          <a:p>
            <a:pPr>
              <a:lnSpc>
                <a:spcPct val="120000"/>
              </a:lnSpc>
            </a:pPr>
            <a:r>
              <a:rPr lang="es-ES" dirty="0"/>
              <a:t>Se podría obviar el Piso, pero puede ser importante para modelar correctamente el edificio, o mostrarlo por pantalla</a:t>
            </a:r>
          </a:p>
          <a:p>
            <a:pPr>
              <a:lnSpc>
                <a:spcPct val="120000"/>
              </a:lnSpc>
            </a:pPr>
            <a:r>
              <a:rPr lang="es-ES" dirty="0"/>
              <a:t>¿Tiene sentido modelar familias, parejas, solteros por separado? En este caso, solo es necesaria la cantidad de personas en el departamento</a:t>
            </a:r>
          </a:p>
          <a:p>
            <a:pPr>
              <a:lnSpc>
                <a:spcPct val="120000"/>
              </a:lnSpc>
            </a:pPr>
            <a:r>
              <a:rPr lang="es-ES" dirty="0"/>
              <a:t>Para el caso de las mascotas se puede tomar como un habitante más o poner otro atributo</a:t>
            </a:r>
          </a:p>
          <a:p>
            <a:pPr>
              <a:lnSpc>
                <a:spcPct val="120000"/>
              </a:lnSpc>
            </a:pPr>
            <a:r>
              <a:rPr lang="es-ES" dirty="0"/>
              <a:t>Si se hace un atributo separado, en el cálculo de la cantidad de habitantes, las mascotas aportan su cantidad dividido 2</a:t>
            </a:r>
          </a:p>
        </p:txBody>
      </p:sp>
      <p:sp>
        <p:nvSpPr>
          <p:cNvPr id="4" name="Marcador de pie de página 3">
            <a:extLst>
              <a:ext uri="{FF2B5EF4-FFF2-40B4-BE49-F238E27FC236}">
                <a16:creationId xmlns:a16="http://schemas.microsoft.com/office/drawing/2014/main" id="{9340EB1F-A5A6-451F-AAE9-4EF262010CB7}"/>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A9CC36E-8B7E-4756-9C25-E03B2BA363C2}"/>
              </a:ext>
            </a:extLst>
          </p:cNvPr>
          <p:cNvSpPr>
            <a:spLocks noGrp="1"/>
          </p:cNvSpPr>
          <p:nvPr>
            <p:ph type="sldNum" sz="quarter" idx="12"/>
          </p:nvPr>
        </p:nvSpPr>
        <p:spPr/>
        <p:txBody>
          <a:bodyPr/>
          <a:lstStyle/>
          <a:p>
            <a:fld id="{D802D9E1-0DDA-174F-9155-A972C397A999}" type="slidenum">
              <a:rPr lang="es-ES_tradnl" smtClean="0"/>
              <a:pPr/>
              <a:t>103</a:t>
            </a:fld>
            <a:endParaRPr lang="es-ES_tradnl" dirty="0"/>
          </a:p>
        </p:txBody>
      </p:sp>
    </p:spTree>
    <p:extLst>
      <p:ext uri="{BB962C8B-B14F-4D97-AF65-F5344CB8AC3E}">
        <p14:creationId xmlns:p14="http://schemas.microsoft.com/office/powerpoint/2010/main" val="5836418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0"/>
            <a:ext cx="9144001" cy="1314450"/>
          </a:xfrm>
        </p:spPr>
        <p:txBody>
          <a:bodyPr>
            <a:normAutofit fontScale="90000"/>
          </a:bodyPr>
          <a:lstStyle/>
          <a:p>
            <a:r>
              <a:rPr lang="es-ES_tradnl" dirty="0"/>
              <a:t>Programación Orientada a Objetos</a:t>
            </a:r>
          </a:p>
        </p:txBody>
      </p:sp>
      <p:sp>
        <p:nvSpPr>
          <p:cNvPr id="3" name="Subtítulo 2"/>
          <p:cNvSpPr>
            <a:spLocks noGrp="1"/>
          </p:cNvSpPr>
          <p:nvPr>
            <p:ph type="subTitle" idx="1"/>
          </p:nvPr>
        </p:nvSpPr>
        <p:spPr/>
        <p:txBody>
          <a:bodyPr/>
          <a:lstStyle/>
          <a:p>
            <a:r>
              <a:rPr lang="es-ES_tradnl" dirty="0"/>
              <a:t>Resolución de Ejercicios</a:t>
            </a:r>
          </a:p>
        </p:txBody>
      </p:sp>
    </p:spTree>
    <p:extLst>
      <p:ext uri="{BB962C8B-B14F-4D97-AF65-F5344CB8AC3E}">
        <p14:creationId xmlns:p14="http://schemas.microsoft.com/office/powerpoint/2010/main" val="9428644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66E5F-AD42-4A87-AF46-AFDB05433E84}"/>
              </a:ext>
            </a:extLst>
          </p:cNvPr>
          <p:cNvSpPr>
            <a:spLocks noGrp="1"/>
          </p:cNvSpPr>
          <p:nvPr>
            <p:ph type="title"/>
          </p:nvPr>
        </p:nvSpPr>
        <p:spPr/>
        <p:txBody>
          <a:bodyPr/>
          <a:lstStyle/>
          <a:p>
            <a:r>
              <a:rPr lang="es-ES" b="1" dirty="0"/>
              <a:t>Ejercicios en NetBeans</a:t>
            </a:r>
            <a:br>
              <a:rPr lang="es-ES" b="1" dirty="0"/>
            </a:br>
            <a:r>
              <a:rPr lang="es-ES" sz="2800" i="1" dirty="0"/>
              <a:t>Introducción</a:t>
            </a:r>
          </a:p>
        </p:txBody>
      </p:sp>
      <p:sp>
        <p:nvSpPr>
          <p:cNvPr id="3" name="Marcador de contenido 2">
            <a:extLst>
              <a:ext uri="{FF2B5EF4-FFF2-40B4-BE49-F238E27FC236}">
                <a16:creationId xmlns:a16="http://schemas.microsoft.com/office/drawing/2014/main" id="{CCF9E932-F611-447C-8EA9-6C3CADAC4A43}"/>
              </a:ext>
            </a:extLst>
          </p:cNvPr>
          <p:cNvSpPr>
            <a:spLocks noGrp="1"/>
          </p:cNvSpPr>
          <p:nvPr>
            <p:ph idx="1"/>
          </p:nvPr>
        </p:nvSpPr>
        <p:spPr/>
        <p:txBody>
          <a:bodyPr>
            <a:normAutofit lnSpcReduction="10000"/>
          </a:bodyPr>
          <a:lstStyle/>
          <a:p>
            <a:r>
              <a:rPr lang="es-ES" dirty="0"/>
              <a:t>Desarrollar los siguientes ejercicios en NetBeans</a:t>
            </a:r>
          </a:p>
          <a:p>
            <a:r>
              <a:rPr lang="es-ES" dirty="0"/>
              <a:t>No es necesario recibir entrada de usuario, aunque queda a decisión de ustedes</a:t>
            </a:r>
          </a:p>
          <a:p>
            <a:r>
              <a:rPr lang="es-ES" dirty="0"/>
              <a:t>En lugar de recibir entrada de usuario, pueden crear objetos en un </a:t>
            </a:r>
            <a:r>
              <a:rPr lang="es-ES" dirty="0" err="1"/>
              <a:t>main</a:t>
            </a:r>
            <a:r>
              <a:rPr lang="es-ES" dirty="0"/>
              <a:t>	 y simular el ejercicio</a:t>
            </a:r>
          </a:p>
          <a:p>
            <a:r>
              <a:rPr lang="es-ES" dirty="0"/>
              <a:t>Recuerden que pueden ir imprimiendo por pantalla lo que el programa va haciendo, de manera que tengan un seguimiento del programa</a:t>
            </a:r>
          </a:p>
          <a:p>
            <a:endParaRPr lang="es-ES" dirty="0"/>
          </a:p>
        </p:txBody>
      </p:sp>
      <p:sp>
        <p:nvSpPr>
          <p:cNvPr id="4" name="Marcador de pie de página 3">
            <a:extLst>
              <a:ext uri="{FF2B5EF4-FFF2-40B4-BE49-F238E27FC236}">
                <a16:creationId xmlns:a16="http://schemas.microsoft.com/office/drawing/2014/main" id="{757B094E-5874-44ED-B1D0-02AA29939480}"/>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4B36043-DD5A-40C2-95FA-BD615BEA4F90}"/>
              </a:ext>
            </a:extLst>
          </p:cNvPr>
          <p:cNvSpPr>
            <a:spLocks noGrp="1"/>
          </p:cNvSpPr>
          <p:nvPr>
            <p:ph type="sldNum" sz="quarter" idx="12"/>
          </p:nvPr>
        </p:nvSpPr>
        <p:spPr/>
        <p:txBody>
          <a:bodyPr/>
          <a:lstStyle/>
          <a:p>
            <a:fld id="{D802D9E1-0DDA-174F-9155-A972C397A999}" type="slidenum">
              <a:rPr lang="es-ES_tradnl" smtClean="0"/>
              <a:pPr/>
              <a:t>105</a:t>
            </a:fld>
            <a:endParaRPr lang="es-ES_tradnl" dirty="0"/>
          </a:p>
        </p:txBody>
      </p:sp>
    </p:spTree>
    <p:extLst>
      <p:ext uri="{BB962C8B-B14F-4D97-AF65-F5344CB8AC3E}">
        <p14:creationId xmlns:p14="http://schemas.microsoft.com/office/powerpoint/2010/main" val="23457017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BF1BC-22E0-4FF6-B8B5-93D74F793F19}"/>
              </a:ext>
            </a:extLst>
          </p:cNvPr>
          <p:cNvSpPr>
            <a:spLocks noGrp="1"/>
          </p:cNvSpPr>
          <p:nvPr>
            <p:ph type="title"/>
          </p:nvPr>
        </p:nvSpPr>
        <p:spPr/>
        <p:txBody>
          <a:bodyPr/>
          <a:lstStyle/>
          <a:p>
            <a:r>
              <a:rPr lang="es-ES" b="1" dirty="0"/>
              <a:t>Crear una clase Persona</a:t>
            </a:r>
            <a:br>
              <a:rPr lang="es-ES" dirty="0"/>
            </a:br>
            <a:r>
              <a:rPr lang="es-ES" sz="2800" i="1" dirty="0"/>
              <a:t>Enunciado</a:t>
            </a:r>
            <a:endParaRPr lang="es-ES" sz="2800" dirty="0"/>
          </a:p>
        </p:txBody>
      </p:sp>
      <p:sp>
        <p:nvSpPr>
          <p:cNvPr id="3" name="Marcador de contenido 2">
            <a:extLst>
              <a:ext uri="{FF2B5EF4-FFF2-40B4-BE49-F238E27FC236}">
                <a16:creationId xmlns:a16="http://schemas.microsoft.com/office/drawing/2014/main" id="{58E770FB-C5EE-4059-8847-E89624A23C0B}"/>
              </a:ext>
            </a:extLst>
          </p:cNvPr>
          <p:cNvSpPr>
            <a:spLocks noGrp="1"/>
          </p:cNvSpPr>
          <p:nvPr>
            <p:ph idx="1"/>
          </p:nvPr>
        </p:nvSpPr>
        <p:spPr/>
        <p:txBody>
          <a:bodyPr/>
          <a:lstStyle/>
          <a:p>
            <a:r>
              <a:rPr lang="es-ES" dirty="0"/>
              <a:t>Crear una clase Persona con los atributos: nombre, ocupación, año de nacimiento</a:t>
            </a:r>
          </a:p>
          <a:p>
            <a:r>
              <a:rPr lang="es-ES" dirty="0"/>
              <a:t>Al crear una nueva persona, permitir al usuario ingresar los diferentes atributos</a:t>
            </a:r>
          </a:p>
          <a:p>
            <a:r>
              <a:rPr lang="es-ES" dirty="0"/>
              <a:t>Calcular la edad (aproximada) de la persona usando el año actual ingresado por el usuario</a:t>
            </a:r>
          </a:p>
          <a:p>
            <a:r>
              <a:rPr lang="es-ES" dirty="0"/>
              <a:t>Ordenar un grupo de Personas por nombre y mostrarlas junto a su edad aproximada por pantalla</a:t>
            </a:r>
          </a:p>
        </p:txBody>
      </p:sp>
      <p:sp>
        <p:nvSpPr>
          <p:cNvPr id="4" name="Marcador de pie de página 3">
            <a:extLst>
              <a:ext uri="{FF2B5EF4-FFF2-40B4-BE49-F238E27FC236}">
                <a16:creationId xmlns:a16="http://schemas.microsoft.com/office/drawing/2014/main" id="{28EF172C-2784-436F-BDB8-66FDD88FF643}"/>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7BC0F472-D706-4243-B4E8-215E9FB4B605}"/>
              </a:ext>
            </a:extLst>
          </p:cNvPr>
          <p:cNvSpPr>
            <a:spLocks noGrp="1"/>
          </p:cNvSpPr>
          <p:nvPr>
            <p:ph type="sldNum" sz="quarter" idx="12"/>
          </p:nvPr>
        </p:nvSpPr>
        <p:spPr/>
        <p:txBody>
          <a:bodyPr/>
          <a:lstStyle/>
          <a:p>
            <a:fld id="{D802D9E1-0DDA-174F-9155-A972C397A999}" type="slidenum">
              <a:rPr lang="es-ES_tradnl" smtClean="0"/>
              <a:pPr/>
              <a:t>106</a:t>
            </a:fld>
            <a:endParaRPr lang="es-ES_tradnl" dirty="0"/>
          </a:p>
        </p:txBody>
      </p:sp>
    </p:spTree>
    <p:extLst>
      <p:ext uri="{BB962C8B-B14F-4D97-AF65-F5344CB8AC3E}">
        <p14:creationId xmlns:p14="http://schemas.microsoft.com/office/powerpoint/2010/main" val="41972488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B8078-EB59-4668-AF40-1854CAC83A71}"/>
              </a:ext>
            </a:extLst>
          </p:cNvPr>
          <p:cNvSpPr>
            <a:spLocks noGrp="1"/>
          </p:cNvSpPr>
          <p:nvPr>
            <p:ph type="title"/>
          </p:nvPr>
        </p:nvSpPr>
        <p:spPr/>
        <p:txBody>
          <a:bodyPr/>
          <a:lstStyle/>
          <a:p>
            <a:r>
              <a:rPr lang="es-ES" b="1" dirty="0"/>
              <a:t>Crear una clase Persona</a:t>
            </a:r>
            <a:br>
              <a:rPr lang="es-ES" b="1" dirty="0"/>
            </a:br>
            <a:r>
              <a:rPr lang="es-ES" sz="2800" i="1" dirty="0"/>
              <a:t>Tareas</a:t>
            </a:r>
          </a:p>
        </p:txBody>
      </p:sp>
      <p:sp>
        <p:nvSpPr>
          <p:cNvPr id="3" name="Marcador de contenido 2">
            <a:extLst>
              <a:ext uri="{FF2B5EF4-FFF2-40B4-BE49-F238E27FC236}">
                <a16:creationId xmlns:a16="http://schemas.microsoft.com/office/drawing/2014/main" id="{AB0E1590-DE35-4DB4-BCA8-13CC1BF5A60A}"/>
              </a:ext>
            </a:extLst>
          </p:cNvPr>
          <p:cNvSpPr>
            <a:spLocks noGrp="1"/>
          </p:cNvSpPr>
          <p:nvPr>
            <p:ph idx="1"/>
          </p:nvPr>
        </p:nvSpPr>
        <p:spPr/>
        <p:txBody>
          <a:bodyPr>
            <a:normAutofit fontScale="92500" lnSpcReduction="10000"/>
          </a:bodyPr>
          <a:lstStyle/>
          <a:p>
            <a:r>
              <a:rPr lang="es-ES" sz="2400" dirty="0"/>
              <a:t>Crear una clase Persona en NetBeans</a:t>
            </a:r>
          </a:p>
          <a:p>
            <a:r>
              <a:rPr lang="es-ES" sz="2400" dirty="0"/>
              <a:t>Agregar atributos a la clase Persona</a:t>
            </a:r>
          </a:p>
          <a:p>
            <a:r>
              <a:rPr lang="es-ES" sz="2400" dirty="0"/>
              <a:t>Agregar un método de cálculo aproximado de edad en Persona. Se puede recibir el año actual por parámetro para hacer el cálculo</a:t>
            </a:r>
          </a:p>
          <a:p>
            <a:r>
              <a:rPr lang="es-ES" sz="2400" dirty="0"/>
              <a:t>Crear una clase </a:t>
            </a:r>
            <a:r>
              <a:rPr lang="es-ES" sz="2400" dirty="0" err="1"/>
              <a:t>TestPersona</a:t>
            </a:r>
            <a:r>
              <a:rPr lang="es-ES" sz="2400" dirty="0"/>
              <a:t> en NetBeans</a:t>
            </a:r>
          </a:p>
          <a:p>
            <a:r>
              <a:rPr lang="es-ES" sz="2400" dirty="0"/>
              <a:t>Agregar un método </a:t>
            </a:r>
            <a:r>
              <a:rPr lang="es-ES" sz="2400" dirty="0" err="1"/>
              <a:t>main</a:t>
            </a:r>
            <a:r>
              <a:rPr lang="es-ES" sz="2400" dirty="0"/>
              <a:t> a </a:t>
            </a:r>
            <a:r>
              <a:rPr lang="es-ES" sz="2400" dirty="0" err="1"/>
              <a:t>TestPersona</a:t>
            </a:r>
            <a:endParaRPr lang="es-ES" sz="2400" dirty="0"/>
          </a:p>
          <a:p>
            <a:r>
              <a:rPr lang="es-ES" sz="2400" dirty="0"/>
              <a:t>Realizar pruebas para calcular aproximadamente la edad</a:t>
            </a:r>
          </a:p>
          <a:p>
            <a:r>
              <a:rPr lang="es-ES" sz="2400" dirty="0"/>
              <a:t>Java provee herramientas para obtener la fecha actual y realizar cálculos con fechas, pero quedan fuera del alcance del curso (¡Pueden buscar en Google para ampliar sus </a:t>
            </a:r>
            <a:r>
              <a:rPr lang="es-ES" sz="2400" dirty="0" err="1"/>
              <a:t>skills</a:t>
            </a:r>
            <a:r>
              <a:rPr lang="es-ES" sz="2400" dirty="0"/>
              <a:t>!)</a:t>
            </a:r>
          </a:p>
        </p:txBody>
      </p:sp>
      <p:sp>
        <p:nvSpPr>
          <p:cNvPr id="4" name="Marcador de pie de página 3">
            <a:extLst>
              <a:ext uri="{FF2B5EF4-FFF2-40B4-BE49-F238E27FC236}">
                <a16:creationId xmlns:a16="http://schemas.microsoft.com/office/drawing/2014/main" id="{D4ACB202-7A10-4335-AD09-75AFAEC9DE45}"/>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4638964-9F4F-4C18-BA09-5CF2CF971C84}"/>
              </a:ext>
            </a:extLst>
          </p:cNvPr>
          <p:cNvSpPr>
            <a:spLocks noGrp="1"/>
          </p:cNvSpPr>
          <p:nvPr>
            <p:ph type="sldNum" sz="quarter" idx="12"/>
          </p:nvPr>
        </p:nvSpPr>
        <p:spPr/>
        <p:txBody>
          <a:bodyPr/>
          <a:lstStyle/>
          <a:p>
            <a:fld id="{D802D9E1-0DDA-174F-9155-A972C397A999}" type="slidenum">
              <a:rPr lang="es-ES_tradnl" smtClean="0"/>
              <a:pPr/>
              <a:t>107</a:t>
            </a:fld>
            <a:endParaRPr lang="es-ES_tradnl" dirty="0"/>
          </a:p>
        </p:txBody>
      </p:sp>
    </p:spTree>
    <p:extLst>
      <p:ext uri="{BB962C8B-B14F-4D97-AF65-F5344CB8AC3E}">
        <p14:creationId xmlns:p14="http://schemas.microsoft.com/office/powerpoint/2010/main" val="8835505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FC36C-9E55-4BF0-BA0A-93FC44F877E7}"/>
              </a:ext>
            </a:extLst>
          </p:cNvPr>
          <p:cNvSpPr>
            <a:spLocks noGrp="1"/>
          </p:cNvSpPr>
          <p:nvPr>
            <p:ph type="title"/>
          </p:nvPr>
        </p:nvSpPr>
        <p:spPr/>
        <p:txBody>
          <a:bodyPr/>
          <a:lstStyle/>
          <a:p>
            <a:r>
              <a:rPr lang="es-ES" b="1" dirty="0"/>
              <a:t>Clase Persona</a:t>
            </a:r>
          </a:p>
        </p:txBody>
      </p:sp>
      <p:sp>
        <p:nvSpPr>
          <p:cNvPr id="3" name="Marcador de contenido 2">
            <a:extLst>
              <a:ext uri="{FF2B5EF4-FFF2-40B4-BE49-F238E27FC236}">
                <a16:creationId xmlns:a16="http://schemas.microsoft.com/office/drawing/2014/main" id="{F135CBFA-386A-4B9D-9079-837D455FE9DA}"/>
              </a:ext>
            </a:extLst>
          </p:cNvPr>
          <p:cNvSpPr>
            <a:spLocks noGrp="1"/>
          </p:cNvSpPr>
          <p:nvPr>
            <p:ph idx="1"/>
          </p:nvPr>
        </p:nvSpPr>
        <p:spPr/>
        <p:txBody>
          <a:bodyPr>
            <a:normAutofit/>
          </a:bodyPr>
          <a:lstStyle/>
          <a:p>
            <a:pPr marL="0" indent="0">
              <a:buNone/>
            </a:pPr>
            <a:r>
              <a:rPr lang="es-ES" altLang="es-ES" sz="2000" dirty="0" err="1">
                <a:solidFill>
                  <a:srgbClr val="0000E6"/>
                </a:solidFill>
                <a:latin typeface="Consolas" panose="020B0609020204030204" pitchFamily="49" charset="0"/>
              </a:rPr>
              <a:t>class</a:t>
            </a:r>
            <a:r>
              <a:rPr lang="es-ES" altLang="es-ES" sz="2000" dirty="0">
                <a:solidFill>
                  <a:srgbClr val="000000"/>
                </a:solidFill>
                <a:latin typeface="Consolas" panose="020B0609020204030204" pitchFamily="49" charset="0"/>
              </a:rPr>
              <a:t> </a:t>
            </a:r>
            <a:r>
              <a:rPr lang="es-ES" altLang="es-ES" sz="2000" b="1" dirty="0">
                <a:solidFill>
                  <a:srgbClr val="000000"/>
                </a:solidFill>
                <a:latin typeface="Consolas" panose="020B0609020204030204" pitchFamily="49" charset="0"/>
              </a:rPr>
              <a:t>Persona</a:t>
            </a:r>
            <a:r>
              <a:rPr lang="es-ES" altLang="es-ES" sz="2000" dirty="0">
                <a:solidFill>
                  <a:srgbClr val="000000"/>
                </a:solidFill>
                <a:latin typeface="Consolas" panose="020B0609020204030204" pitchFamily="49" charset="0"/>
              </a:rPr>
              <a:t> { </a:t>
            </a:r>
          </a:p>
          <a:p>
            <a:pPr marL="0" indent="0">
              <a:buNone/>
            </a:pPr>
            <a:r>
              <a:rPr lang="es-ES" altLang="es-ES" sz="2000" dirty="0">
                <a:solidFill>
                  <a:srgbClr val="0000E6"/>
                </a:solidFill>
                <a:latin typeface="Consolas" panose="020B0609020204030204" pitchFamily="49" charset="0"/>
              </a:rPr>
              <a:t>	</a:t>
            </a:r>
            <a:r>
              <a:rPr lang="es-ES" altLang="es-ES" sz="2000" dirty="0" err="1">
                <a:solidFill>
                  <a:srgbClr val="0000E6"/>
                </a:solidFill>
                <a:latin typeface="Consolas" panose="020B0609020204030204" pitchFamily="49" charset="0"/>
              </a:rPr>
              <a:t>int</a:t>
            </a:r>
            <a:r>
              <a:rPr lang="es-ES" altLang="es-ES" sz="2000" dirty="0">
                <a:solidFill>
                  <a:srgbClr val="000000"/>
                </a:solidFill>
                <a:latin typeface="Consolas" panose="020B0609020204030204" pitchFamily="49" charset="0"/>
              </a:rPr>
              <a:t> </a:t>
            </a:r>
            <a:r>
              <a:rPr lang="es-ES" altLang="es-ES" sz="2000" dirty="0" err="1">
                <a:solidFill>
                  <a:srgbClr val="009900"/>
                </a:solidFill>
                <a:latin typeface="Consolas" panose="020B0609020204030204" pitchFamily="49" charset="0"/>
              </a:rPr>
              <a:t>añoNacimiento</a:t>
            </a:r>
            <a:r>
              <a:rPr lang="es-ES" altLang="es-ES" sz="2000" dirty="0">
                <a:solidFill>
                  <a:srgbClr val="000000"/>
                </a:solidFill>
                <a:latin typeface="Consolas" panose="020B0609020204030204" pitchFamily="49" charset="0"/>
              </a:rPr>
              <a:t>; </a:t>
            </a:r>
          </a:p>
          <a:p>
            <a:pPr marL="0" indent="0">
              <a:buNone/>
            </a:pP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String</a:t>
            </a:r>
            <a:r>
              <a:rPr lang="es-ES" altLang="es-ES" sz="2000" dirty="0">
                <a:solidFill>
                  <a:srgbClr val="000000"/>
                </a:solidFill>
                <a:latin typeface="Consolas" panose="020B0609020204030204" pitchFamily="49" charset="0"/>
              </a:rPr>
              <a:t> </a:t>
            </a:r>
            <a:r>
              <a:rPr lang="es-ES" altLang="es-ES" sz="2000" dirty="0">
                <a:solidFill>
                  <a:srgbClr val="009900"/>
                </a:solidFill>
                <a:latin typeface="Consolas" panose="020B0609020204030204" pitchFamily="49" charset="0"/>
              </a:rPr>
              <a:t>nombre</a:t>
            </a:r>
            <a:r>
              <a:rPr lang="es-ES" altLang="es-ES" sz="2000" dirty="0">
                <a:solidFill>
                  <a:srgbClr val="000000"/>
                </a:solidFill>
                <a:latin typeface="Consolas" panose="020B0609020204030204" pitchFamily="49" charset="0"/>
              </a:rPr>
              <a:t>; </a:t>
            </a:r>
          </a:p>
          <a:p>
            <a:pPr marL="0" indent="0">
              <a:buNone/>
            </a:pPr>
            <a:r>
              <a:rPr lang="es-ES" altLang="es-ES" sz="2000" dirty="0">
                <a:solidFill>
                  <a:srgbClr val="0000E6"/>
                </a:solidFill>
                <a:latin typeface="Consolas" panose="020B0609020204030204" pitchFamily="49" charset="0"/>
              </a:rPr>
              <a:t>	</a:t>
            </a:r>
            <a:r>
              <a:rPr lang="es-ES" altLang="es-ES" sz="2000" dirty="0" err="1">
                <a:solidFill>
                  <a:srgbClr val="0000E6"/>
                </a:solidFill>
                <a:latin typeface="Consolas" panose="020B0609020204030204" pitchFamily="49" charset="0"/>
              </a:rPr>
              <a:t>int</a:t>
            </a:r>
            <a:r>
              <a:rPr lang="es-ES" altLang="es-ES" sz="2000" dirty="0">
                <a:solidFill>
                  <a:srgbClr val="000000"/>
                </a:solidFill>
                <a:latin typeface="Consolas" panose="020B0609020204030204" pitchFamily="49" charset="0"/>
              </a:rPr>
              <a:t> </a:t>
            </a:r>
            <a:r>
              <a:rPr lang="es-ES" altLang="es-ES" sz="2000" b="1" dirty="0" err="1">
                <a:solidFill>
                  <a:srgbClr val="000000"/>
                </a:solidFill>
                <a:latin typeface="Consolas" panose="020B0609020204030204" pitchFamily="49" charset="0"/>
              </a:rPr>
              <a:t>calcularEdadAproximada</a:t>
            </a:r>
            <a:r>
              <a:rPr lang="es-ES" altLang="es-ES" sz="2000" dirty="0">
                <a:solidFill>
                  <a:srgbClr val="000000"/>
                </a:solidFill>
                <a:latin typeface="Consolas" panose="020B0609020204030204" pitchFamily="49" charset="0"/>
              </a:rPr>
              <a:t>(</a:t>
            </a:r>
            <a:r>
              <a:rPr lang="es-ES" altLang="es-ES" sz="2000" dirty="0" err="1">
                <a:solidFill>
                  <a:srgbClr val="0000E6"/>
                </a:solidFill>
                <a:latin typeface="Consolas" panose="020B0609020204030204" pitchFamily="49" charset="0"/>
              </a:rPr>
              <a:t>int</a:t>
            </a: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añoActual</a:t>
            </a:r>
            <a:r>
              <a:rPr lang="es-ES" altLang="es-ES" sz="2000" dirty="0">
                <a:solidFill>
                  <a:srgbClr val="000000"/>
                </a:solidFill>
                <a:latin typeface="Consolas" panose="020B0609020204030204" pitchFamily="49" charset="0"/>
              </a:rPr>
              <a:t>) { </a:t>
            </a:r>
          </a:p>
          <a:p>
            <a:pPr marL="0" indent="0">
              <a:buNone/>
            </a:pPr>
            <a:r>
              <a:rPr lang="es-ES" altLang="es-ES" sz="2000" dirty="0">
                <a:solidFill>
                  <a:srgbClr val="0000E6"/>
                </a:solidFill>
                <a:latin typeface="Consolas" panose="020B0609020204030204" pitchFamily="49" charset="0"/>
              </a:rPr>
              <a:t>		</a:t>
            </a:r>
            <a:r>
              <a:rPr lang="es-ES" altLang="es-ES" sz="2000" dirty="0" err="1">
                <a:solidFill>
                  <a:srgbClr val="0000E6"/>
                </a:solidFill>
                <a:latin typeface="Consolas" panose="020B0609020204030204" pitchFamily="49" charset="0"/>
              </a:rPr>
              <a:t>return</a:t>
            </a: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añoActual</a:t>
            </a:r>
            <a:r>
              <a:rPr lang="es-ES" altLang="es-ES" sz="2000" dirty="0">
                <a:solidFill>
                  <a:srgbClr val="000000"/>
                </a:solidFill>
                <a:latin typeface="Consolas" panose="020B0609020204030204" pitchFamily="49" charset="0"/>
              </a:rPr>
              <a:t> - </a:t>
            </a:r>
            <a:r>
              <a:rPr lang="es-ES" altLang="es-ES" sz="2000" dirty="0" err="1">
                <a:solidFill>
                  <a:srgbClr val="009900"/>
                </a:solidFill>
                <a:latin typeface="Consolas" panose="020B0609020204030204" pitchFamily="49" charset="0"/>
              </a:rPr>
              <a:t>añoNacimiento</a:t>
            </a:r>
            <a:r>
              <a:rPr lang="es-ES" altLang="es-ES" sz="2000" dirty="0">
                <a:solidFill>
                  <a:srgbClr val="000000"/>
                </a:solidFill>
                <a:latin typeface="Consolas" panose="020B0609020204030204" pitchFamily="49" charset="0"/>
              </a:rPr>
              <a:t>; </a:t>
            </a:r>
          </a:p>
          <a:p>
            <a:pPr marL="0" indent="0">
              <a:buNone/>
            </a:pPr>
            <a:r>
              <a:rPr lang="es-ES" altLang="es-ES" sz="2000" dirty="0">
                <a:solidFill>
                  <a:srgbClr val="000000"/>
                </a:solidFill>
                <a:latin typeface="Consolas" panose="020B0609020204030204" pitchFamily="49" charset="0"/>
              </a:rPr>
              <a:t>	} </a:t>
            </a:r>
          </a:p>
          <a:p>
            <a:pPr marL="0" indent="0">
              <a:buNone/>
            </a:pPr>
            <a:r>
              <a:rPr lang="es-ES" altLang="es-ES" sz="2000" dirty="0">
                <a:solidFill>
                  <a:srgbClr val="000000"/>
                </a:solidFill>
                <a:latin typeface="Consolas" panose="020B0609020204030204" pitchFamily="49" charset="0"/>
              </a:rPr>
              <a:t>}</a:t>
            </a:r>
            <a:endParaRPr lang="es-ES" altLang="es-ES" sz="4400" dirty="0">
              <a:latin typeface="Consolas" panose="020B0609020204030204" pitchFamily="49" charset="0"/>
            </a:endParaRPr>
          </a:p>
        </p:txBody>
      </p:sp>
      <p:sp>
        <p:nvSpPr>
          <p:cNvPr id="4" name="Marcador de pie de página 3">
            <a:extLst>
              <a:ext uri="{FF2B5EF4-FFF2-40B4-BE49-F238E27FC236}">
                <a16:creationId xmlns:a16="http://schemas.microsoft.com/office/drawing/2014/main" id="{619AC132-D6B0-47B8-A725-94246D9E7B6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EA7DCED-3010-43E4-AC29-91094FAD5613}"/>
              </a:ext>
            </a:extLst>
          </p:cNvPr>
          <p:cNvSpPr>
            <a:spLocks noGrp="1"/>
          </p:cNvSpPr>
          <p:nvPr>
            <p:ph type="sldNum" sz="quarter" idx="12"/>
          </p:nvPr>
        </p:nvSpPr>
        <p:spPr/>
        <p:txBody>
          <a:bodyPr/>
          <a:lstStyle/>
          <a:p>
            <a:fld id="{D802D9E1-0DDA-174F-9155-A972C397A999}" type="slidenum">
              <a:rPr lang="es-ES_tradnl" smtClean="0"/>
              <a:pPr/>
              <a:t>108</a:t>
            </a:fld>
            <a:endParaRPr lang="es-ES_tradnl" dirty="0"/>
          </a:p>
        </p:txBody>
      </p:sp>
    </p:spTree>
    <p:extLst>
      <p:ext uri="{BB962C8B-B14F-4D97-AF65-F5344CB8AC3E}">
        <p14:creationId xmlns:p14="http://schemas.microsoft.com/office/powerpoint/2010/main" val="1830771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6B111-20FE-4E4C-9097-37FBA9C304B0}"/>
              </a:ext>
            </a:extLst>
          </p:cNvPr>
          <p:cNvSpPr>
            <a:spLocks noGrp="1"/>
          </p:cNvSpPr>
          <p:nvPr>
            <p:ph type="title"/>
          </p:nvPr>
        </p:nvSpPr>
        <p:spPr/>
        <p:txBody>
          <a:bodyPr/>
          <a:lstStyle/>
          <a:p>
            <a:r>
              <a:rPr lang="es-ES" b="1" dirty="0"/>
              <a:t>Lenguaje Java</a:t>
            </a:r>
            <a:br>
              <a:rPr lang="es-ES" dirty="0"/>
            </a:br>
            <a:r>
              <a:rPr lang="es-ES" sz="2800" i="1" dirty="0"/>
              <a:t>Primeros Pasos</a:t>
            </a:r>
            <a:endParaRPr lang="es-AR" dirty="0"/>
          </a:p>
        </p:txBody>
      </p:sp>
      <p:sp>
        <p:nvSpPr>
          <p:cNvPr id="4" name="Marcador de pie de página 3">
            <a:extLst>
              <a:ext uri="{FF2B5EF4-FFF2-40B4-BE49-F238E27FC236}">
                <a16:creationId xmlns:a16="http://schemas.microsoft.com/office/drawing/2014/main" id="{E67BAB4C-8B48-43B5-8CA4-87CC1F5EDCD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E9B7660-7441-42AC-B158-8DCB55C4ADCB}"/>
              </a:ext>
            </a:extLst>
          </p:cNvPr>
          <p:cNvSpPr>
            <a:spLocks noGrp="1"/>
          </p:cNvSpPr>
          <p:nvPr>
            <p:ph type="sldNum" sz="quarter" idx="12"/>
          </p:nvPr>
        </p:nvSpPr>
        <p:spPr/>
        <p:txBody>
          <a:bodyPr/>
          <a:lstStyle/>
          <a:p>
            <a:fld id="{D802D9E1-0DDA-174F-9155-A972C397A999}" type="slidenum">
              <a:rPr lang="es-ES_tradnl" smtClean="0"/>
              <a:pPr/>
              <a:t>10</a:t>
            </a:fld>
            <a:endParaRPr lang="es-ES_tradnl" dirty="0"/>
          </a:p>
        </p:txBody>
      </p:sp>
      <p:pic>
        <p:nvPicPr>
          <p:cNvPr id="6" name="Marcador de contenido 7">
            <a:extLst>
              <a:ext uri="{FF2B5EF4-FFF2-40B4-BE49-F238E27FC236}">
                <a16:creationId xmlns:a16="http://schemas.microsoft.com/office/drawing/2014/main" id="{255E49F8-780E-4AC5-A260-D997808578BC}"/>
              </a:ext>
            </a:extLst>
          </p:cNvPr>
          <p:cNvPicPr>
            <a:picLocks noGrp="1" noChangeAspect="1"/>
          </p:cNvPicPr>
          <p:nvPr>
            <p:ph idx="1"/>
          </p:nvPr>
        </p:nvPicPr>
        <p:blipFill>
          <a:blip r:embed="rId2"/>
          <a:stretch>
            <a:fillRect/>
          </a:stretch>
        </p:blipFill>
        <p:spPr>
          <a:xfrm>
            <a:off x="1393818" y="2160588"/>
            <a:ext cx="6356364" cy="4351337"/>
          </a:xfrm>
          <a:prstGeom prst="rect">
            <a:avLst/>
          </a:prstGeom>
        </p:spPr>
      </p:pic>
    </p:spTree>
    <p:extLst>
      <p:ext uri="{BB962C8B-B14F-4D97-AF65-F5344CB8AC3E}">
        <p14:creationId xmlns:p14="http://schemas.microsoft.com/office/powerpoint/2010/main" val="13063878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3C5FA-4329-4C34-A73F-5F5E1BEB0032}"/>
              </a:ext>
            </a:extLst>
          </p:cNvPr>
          <p:cNvSpPr>
            <a:spLocks noGrp="1"/>
          </p:cNvSpPr>
          <p:nvPr>
            <p:ph type="title"/>
          </p:nvPr>
        </p:nvSpPr>
        <p:spPr/>
        <p:txBody>
          <a:bodyPr/>
          <a:lstStyle/>
          <a:p>
            <a:r>
              <a:rPr lang="es-ES" b="1" dirty="0"/>
              <a:t>Persona</a:t>
            </a:r>
            <a:br>
              <a:rPr lang="es-ES" dirty="0"/>
            </a:br>
            <a:r>
              <a:rPr lang="es-ES" sz="2800" i="1" dirty="0" err="1"/>
              <a:t>TestPersona</a:t>
            </a:r>
            <a:r>
              <a:rPr lang="es-ES" sz="2800" i="1" dirty="0"/>
              <a:t> (método Ejecutar)</a:t>
            </a:r>
          </a:p>
        </p:txBody>
      </p:sp>
      <p:sp>
        <p:nvSpPr>
          <p:cNvPr id="3" name="Marcador de contenido 2">
            <a:extLst>
              <a:ext uri="{FF2B5EF4-FFF2-40B4-BE49-F238E27FC236}">
                <a16:creationId xmlns:a16="http://schemas.microsoft.com/office/drawing/2014/main" id="{652D44A0-8553-422D-B979-0A701D3A68A0}"/>
              </a:ext>
            </a:extLst>
          </p:cNvPr>
          <p:cNvSpPr>
            <a:spLocks noGrp="1"/>
          </p:cNvSpPr>
          <p:nvPr>
            <p:ph idx="1"/>
          </p:nvPr>
        </p:nvSpPr>
        <p:spPr/>
        <p:txBody>
          <a:bodyPr>
            <a:normAutofit fontScale="92500" lnSpcReduction="20000"/>
          </a:bodyPr>
          <a:lstStyle/>
          <a:p>
            <a:pPr marL="0" indent="0">
              <a:buNone/>
            </a:pPr>
            <a:r>
              <a:rPr lang="es-ES" altLang="es-ES" sz="1600" dirty="0" err="1">
                <a:solidFill>
                  <a:srgbClr val="0000E6"/>
                </a:solidFill>
                <a:latin typeface="Consolas" panose="020B0609020204030204" pitchFamily="49" charset="0"/>
              </a:rPr>
              <a:t>void</a:t>
            </a:r>
            <a:r>
              <a:rPr lang="es-ES" altLang="es-ES" sz="1600" dirty="0">
                <a:solidFill>
                  <a:srgbClr val="000000"/>
                </a:solidFill>
                <a:latin typeface="Consolas" panose="020B0609020204030204" pitchFamily="49" charset="0"/>
              </a:rPr>
              <a:t> </a:t>
            </a:r>
            <a:r>
              <a:rPr lang="es-ES" altLang="es-ES" sz="1600" b="1" dirty="0">
                <a:solidFill>
                  <a:srgbClr val="000000"/>
                </a:solidFill>
                <a:latin typeface="Consolas" panose="020B0609020204030204" pitchFamily="49" charset="0"/>
              </a:rPr>
              <a:t>ejecutar</a:t>
            </a:r>
            <a:r>
              <a:rPr lang="es-ES" altLang="es-ES" sz="1600" dirty="0">
                <a:solidFill>
                  <a:srgbClr val="000000"/>
                </a:solidFill>
                <a:latin typeface="Consolas" panose="020B0609020204030204" pitchFamily="49" charset="0"/>
              </a:rPr>
              <a:t>() { </a:t>
            </a:r>
          </a:p>
          <a:p>
            <a:pPr marL="0" indent="0">
              <a:buNone/>
            </a:pPr>
            <a:r>
              <a:rPr lang="es-ES" altLang="es-ES" sz="1600" dirty="0">
                <a:solidFill>
                  <a:srgbClr val="000000"/>
                </a:solidFill>
                <a:latin typeface="Consolas" panose="020B0609020204030204" pitchFamily="49" charset="0"/>
              </a:rPr>
              <a:t>  </a:t>
            </a:r>
            <a:r>
              <a:rPr lang="es-ES" altLang="es-ES" sz="1600" dirty="0" err="1">
                <a:solidFill>
                  <a:srgbClr val="0000E6"/>
                </a:solidFill>
                <a:latin typeface="Consolas" panose="020B0609020204030204" pitchFamily="49" charset="0"/>
              </a:rPr>
              <a:t>int</a:t>
            </a:r>
            <a:r>
              <a:rPr lang="es-ES" altLang="es-ES" sz="1600" dirty="0">
                <a:solidFill>
                  <a:srgbClr val="000000"/>
                </a:solidFill>
                <a:latin typeface="Consolas" panose="020B0609020204030204" pitchFamily="49" charset="0"/>
              </a:rPr>
              <a:t> </a:t>
            </a:r>
            <a:r>
              <a:rPr lang="es-ES" altLang="es-ES" sz="1600" dirty="0" err="1">
                <a:solidFill>
                  <a:srgbClr val="000000"/>
                </a:solidFill>
                <a:latin typeface="Consolas" panose="020B0609020204030204" pitchFamily="49" charset="0"/>
              </a:rPr>
              <a:t>añoActual</a:t>
            </a:r>
            <a:r>
              <a:rPr lang="es-ES" altLang="es-ES" sz="1600" dirty="0">
                <a:solidFill>
                  <a:srgbClr val="000000"/>
                </a:solidFill>
                <a:latin typeface="Consolas" panose="020B0609020204030204" pitchFamily="49" charset="0"/>
              </a:rPr>
              <a:t> = 2017; </a:t>
            </a:r>
          </a:p>
          <a:p>
            <a:pPr marL="0" indent="0">
              <a:buNone/>
            </a:pPr>
            <a:r>
              <a:rPr lang="es-ES" altLang="es-ES" sz="1600" dirty="0">
                <a:solidFill>
                  <a:srgbClr val="000000"/>
                </a:solidFill>
                <a:latin typeface="Consolas" panose="020B0609020204030204" pitchFamily="49" charset="0"/>
              </a:rPr>
              <a:t>  </a:t>
            </a:r>
            <a:r>
              <a:rPr lang="es-ES" altLang="es-ES" sz="1600" dirty="0" err="1">
                <a:solidFill>
                  <a:srgbClr val="000000"/>
                </a:solidFill>
                <a:latin typeface="Consolas" panose="020B0609020204030204" pitchFamily="49" charset="0"/>
              </a:rPr>
              <a:t>String</a:t>
            </a:r>
            <a:r>
              <a:rPr lang="es-ES" altLang="es-ES" sz="1600" dirty="0">
                <a:solidFill>
                  <a:srgbClr val="000000"/>
                </a:solidFill>
                <a:latin typeface="Consolas" panose="020B0609020204030204" pitchFamily="49" charset="0"/>
              </a:rPr>
              <a:t>[] nombres = </a:t>
            </a:r>
            <a:r>
              <a:rPr lang="es-ES" altLang="es-ES" sz="1600" dirty="0">
                <a:solidFill>
                  <a:srgbClr val="0000E6"/>
                </a:solidFill>
                <a:latin typeface="Consolas" panose="020B0609020204030204" pitchFamily="49" charset="0"/>
              </a:rPr>
              <a:t>new</a:t>
            </a:r>
            <a:r>
              <a:rPr lang="es-ES" altLang="es-ES" sz="1600" dirty="0">
                <a:solidFill>
                  <a:srgbClr val="000000"/>
                </a:solidFill>
                <a:latin typeface="Consolas" panose="020B0609020204030204" pitchFamily="49" charset="0"/>
              </a:rPr>
              <a:t> </a:t>
            </a:r>
            <a:r>
              <a:rPr lang="es-ES" altLang="es-ES" sz="1600" dirty="0" err="1">
                <a:solidFill>
                  <a:srgbClr val="000000"/>
                </a:solidFill>
                <a:latin typeface="Consolas" panose="020B0609020204030204" pitchFamily="49" charset="0"/>
              </a:rPr>
              <a:t>String</a:t>
            </a:r>
            <a:r>
              <a:rPr lang="es-ES" altLang="es-ES" sz="1600" dirty="0">
                <a:solidFill>
                  <a:srgbClr val="000000"/>
                </a:solidFill>
                <a:latin typeface="Consolas" panose="020B0609020204030204" pitchFamily="49" charset="0"/>
              </a:rPr>
              <a:t>[]{</a:t>
            </a:r>
            <a:r>
              <a:rPr lang="es-ES" altLang="es-ES" sz="1600" dirty="0">
                <a:solidFill>
                  <a:srgbClr val="CE7B00"/>
                </a:solidFill>
                <a:latin typeface="Consolas" panose="020B0609020204030204" pitchFamily="49" charset="0"/>
              </a:rPr>
              <a:t>"María"</a:t>
            </a:r>
            <a:r>
              <a:rPr lang="es-ES" altLang="es-ES" sz="1600" dirty="0">
                <a:solidFill>
                  <a:srgbClr val="000000"/>
                </a:solidFill>
                <a:latin typeface="Consolas" panose="020B0609020204030204" pitchFamily="49" charset="0"/>
              </a:rPr>
              <a:t>, </a:t>
            </a:r>
            <a:r>
              <a:rPr lang="es-ES" altLang="es-ES" sz="1600" dirty="0">
                <a:solidFill>
                  <a:srgbClr val="CE7B00"/>
                </a:solidFill>
                <a:latin typeface="Consolas" panose="020B0609020204030204" pitchFamily="49" charset="0"/>
              </a:rPr>
              <a:t>"Juan"</a:t>
            </a:r>
            <a:r>
              <a:rPr lang="es-ES" altLang="es-ES" sz="1600" dirty="0">
                <a:solidFill>
                  <a:srgbClr val="000000"/>
                </a:solidFill>
                <a:latin typeface="Consolas" panose="020B0609020204030204" pitchFamily="49" charset="0"/>
              </a:rPr>
              <a:t>, </a:t>
            </a:r>
            <a:r>
              <a:rPr lang="es-ES" altLang="es-ES" sz="1600" dirty="0">
                <a:solidFill>
                  <a:srgbClr val="CE7B00"/>
                </a:solidFill>
                <a:latin typeface="Consolas" panose="020B0609020204030204" pitchFamily="49" charset="0"/>
              </a:rPr>
              <a:t>"Pedro"</a:t>
            </a:r>
            <a:r>
              <a:rPr lang="es-ES" altLang="es-ES" sz="1600" dirty="0">
                <a:solidFill>
                  <a:srgbClr val="000000"/>
                </a:solidFill>
                <a:latin typeface="Consolas" panose="020B0609020204030204" pitchFamily="49" charset="0"/>
              </a:rPr>
              <a:t>, </a:t>
            </a:r>
            <a:r>
              <a:rPr lang="es-ES" altLang="es-ES" sz="1600" dirty="0">
                <a:solidFill>
                  <a:srgbClr val="CE7B00"/>
                </a:solidFill>
                <a:latin typeface="Consolas" panose="020B0609020204030204" pitchFamily="49" charset="0"/>
              </a:rPr>
              <a:t>"Ana"</a:t>
            </a:r>
            <a:r>
              <a:rPr lang="es-ES" altLang="es-ES" sz="1600" dirty="0">
                <a:solidFill>
                  <a:srgbClr val="000000"/>
                </a:solidFill>
                <a:latin typeface="Consolas" panose="020B0609020204030204" pitchFamily="49" charset="0"/>
              </a:rPr>
              <a:t>}; </a:t>
            </a:r>
          </a:p>
          <a:p>
            <a:pPr marL="0" indent="0">
              <a:buNone/>
            </a:pPr>
            <a:r>
              <a:rPr lang="es-ES" altLang="es-ES" sz="1600" dirty="0">
                <a:solidFill>
                  <a:srgbClr val="0000E6"/>
                </a:solidFill>
                <a:latin typeface="Consolas" panose="020B0609020204030204" pitchFamily="49" charset="0"/>
              </a:rPr>
              <a:t>  </a:t>
            </a:r>
            <a:r>
              <a:rPr lang="es-ES" altLang="es-ES" sz="1600" dirty="0" err="1">
                <a:solidFill>
                  <a:srgbClr val="0000E6"/>
                </a:solidFill>
                <a:latin typeface="Consolas" panose="020B0609020204030204" pitchFamily="49" charset="0"/>
              </a:rPr>
              <a:t>int</a:t>
            </a:r>
            <a:r>
              <a:rPr lang="es-ES" altLang="es-ES" sz="1600" dirty="0">
                <a:solidFill>
                  <a:srgbClr val="000000"/>
                </a:solidFill>
                <a:latin typeface="Consolas" panose="020B0609020204030204" pitchFamily="49" charset="0"/>
              </a:rPr>
              <a:t>[] nacimientos = </a:t>
            </a:r>
            <a:r>
              <a:rPr lang="es-ES" altLang="es-ES" sz="1600" dirty="0">
                <a:solidFill>
                  <a:srgbClr val="0000E6"/>
                </a:solidFill>
                <a:latin typeface="Consolas" panose="020B0609020204030204" pitchFamily="49" charset="0"/>
              </a:rPr>
              <a:t>new</a:t>
            </a:r>
            <a:r>
              <a:rPr lang="es-ES" altLang="es-ES" sz="1600" dirty="0">
                <a:solidFill>
                  <a:srgbClr val="000000"/>
                </a:solidFill>
                <a:latin typeface="Consolas" panose="020B0609020204030204" pitchFamily="49" charset="0"/>
              </a:rPr>
              <a:t> </a:t>
            </a:r>
            <a:r>
              <a:rPr lang="es-ES" altLang="es-ES" sz="1600" dirty="0" err="1">
                <a:solidFill>
                  <a:srgbClr val="0000E6"/>
                </a:solidFill>
                <a:latin typeface="Consolas" panose="020B0609020204030204" pitchFamily="49" charset="0"/>
              </a:rPr>
              <a:t>int</a:t>
            </a:r>
            <a:r>
              <a:rPr lang="es-ES" altLang="es-ES" sz="1600" dirty="0">
                <a:solidFill>
                  <a:srgbClr val="000000"/>
                </a:solidFill>
                <a:latin typeface="Consolas" panose="020B0609020204030204" pitchFamily="49" charset="0"/>
              </a:rPr>
              <a:t>[]{2001, 1996, 1986, 1965}; </a:t>
            </a:r>
          </a:p>
          <a:p>
            <a:pPr marL="0" indent="0">
              <a:buNone/>
            </a:pPr>
            <a:r>
              <a:rPr lang="es-ES" altLang="es-ES" sz="1600" dirty="0">
                <a:solidFill>
                  <a:srgbClr val="000000"/>
                </a:solidFill>
                <a:latin typeface="Consolas" panose="020B0609020204030204" pitchFamily="49" charset="0"/>
              </a:rPr>
              <a:t>  Persona[] personas = </a:t>
            </a:r>
            <a:r>
              <a:rPr lang="es-ES" altLang="es-ES" sz="1600" dirty="0">
                <a:solidFill>
                  <a:srgbClr val="0000E6"/>
                </a:solidFill>
                <a:latin typeface="Consolas" panose="020B0609020204030204" pitchFamily="49" charset="0"/>
              </a:rPr>
              <a:t>new</a:t>
            </a:r>
            <a:r>
              <a:rPr lang="es-ES" altLang="es-ES" sz="1600" dirty="0">
                <a:solidFill>
                  <a:srgbClr val="000000"/>
                </a:solidFill>
                <a:latin typeface="Consolas" panose="020B0609020204030204" pitchFamily="49" charset="0"/>
              </a:rPr>
              <a:t>    Persona[</a:t>
            </a:r>
            <a:r>
              <a:rPr lang="es-ES" altLang="es-ES" sz="1600" dirty="0" err="1">
                <a:solidFill>
                  <a:srgbClr val="000000"/>
                </a:solidFill>
                <a:latin typeface="Consolas" panose="020B0609020204030204" pitchFamily="49" charset="0"/>
              </a:rPr>
              <a:t>nombres.</a:t>
            </a:r>
            <a:r>
              <a:rPr lang="es-ES" altLang="es-ES" sz="1600" dirty="0" err="1">
                <a:solidFill>
                  <a:srgbClr val="009900"/>
                </a:solidFill>
                <a:latin typeface="Consolas" panose="020B0609020204030204" pitchFamily="49" charset="0"/>
              </a:rPr>
              <a:t>length</a:t>
            </a:r>
            <a:r>
              <a:rPr lang="es-ES" altLang="es-ES" sz="1600" dirty="0">
                <a:solidFill>
                  <a:srgbClr val="000000"/>
                </a:solidFill>
                <a:latin typeface="Consolas" panose="020B0609020204030204" pitchFamily="49" charset="0"/>
              </a:rPr>
              <a:t>]; </a:t>
            </a:r>
          </a:p>
          <a:p>
            <a:pPr marL="0" indent="0">
              <a:buNone/>
            </a:pPr>
            <a:r>
              <a:rPr lang="es-ES" altLang="es-ES" sz="1600" dirty="0">
                <a:solidFill>
                  <a:srgbClr val="0000E6"/>
                </a:solidFill>
                <a:latin typeface="Consolas" panose="020B0609020204030204" pitchFamily="49" charset="0"/>
              </a:rPr>
              <a:t>  </a:t>
            </a:r>
            <a:r>
              <a:rPr lang="es-ES" altLang="es-ES" sz="1600" dirty="0" err="1">
                <a:solidFill>
                  <a:srgbClr val="0000E6"/>
                </a:solidFill>
                <a:latin typeface="Consolas" panose="020B0609020204030204" pitchFamily="49" charset="0"/>
              </a:rPr>
              <a:t>for</a:t>
            </a:r>
            <a:r>
              <a:rPr lang="es-ES" altLang="es-ES" sz="1600" dirty="0">
                <a:solidFill>
                  <a:srgbClr val="000000"/>
                </a:solidFill>
                <a:latin typeface="Consolas" panose="020B0609020204030204" pitchFamily="49" charset="0"/>
              </a:rPr>
              <a:t> (</a:t>
            </a:r>
            <a:r>
              <a:rPr lang="es-ES" altLang="es-ES" sz="1600" dirty="0" err="1">
                <a:solidFill>
                  <a:srgbClr val="0000E6"/>
                </a:solidFill>
                <a:latin typeface="Consolas" panose="020B0609020204030204" pitchFamily="49" charset="0"/>
              </a:rPr>
              <a:t>int</a:t>
            </a:r>
            <a:r>
              <a:rPr lang="es-ES" altLang="es-ES" sz="1600" dirty="0">
                <a:solidFill>
                  <a:srgbClr val="000000"/>
                </a:solidFill>
                <a:latin typeface="Consolas" panose="020B0609020204030204" pitchFamily="49" charset="0"/>
              </a:rPr>
              <a:t> i = 0; i &lt; </a:t>
            </a:r>
            <a:r>
              <a:rPr lang="es-ES" altLang="es-ES" sz="1600" dirty="0" err="1">
                <a:solidFill>
                  <a:srgbClr val="000000"/>
                </a:solidFill>
                <a:latin typeface="Consolas" panose="020B0609020204030204" pitchFamily="49" charset="0"/>
              </a:rPr>
              <a:t>personas.</a:t>
            </a:r>
            <a:r>
              <a:rPr lang="es-ES" altLang="es-ES" sz="1600" dirty="0" err="1">
                <a:solidFill>
                  <a:srgbClr val="009900"/>
                </a:solidFill>
                <a:latin typeface="Consolas" panose="020B0609020204030204" pitchFamily="49" charset="0"/>
              </a:rPr>
              <a:t>length</a:t>
            </a:r>
            <a:r>
              <a:rPr lang="es-ES" altLang="es-ES" sz="1600" dirty="0">
                <a:solidFill>
                  <a:srgbClr val="000000"/>
                </a:solidFill>
                <a:latin typeface="Consolas" panose="020B0609020204030204" pitchFamily="49" charset="0"/>
              </a:rPr>
              <a:t>; i++) { </a:t>
            </a:r>
          </a:p>
          <a:p>
            <a:pPr marL="457200" lvl="1" indent="0">
              <a:buNone/>
            </a:pPr>
            <a:r>
              <a:rPr lang="es-ES" altLang="es-ES" sz="1700" dirty="0">
                <a:solidFill>
                  <a:srgbClr val="000000"/>
                </a:solidFill>
                <a:latin typeface="Consolas" panose="020B0609020204030204" pitchFamily="49" charset="0"/>
              </a:rPr>
              <a:t>    personas[i] = </a:t>
            </a:r>
            <a:r>
              <a:rPr lang="es-ES" altLang="es-ES" sz="1700" dirty="0">
                <a:solidFill>
                  <a:srgbClr val="0000E6"/>
                </a:solidFill>
                <a:latin typeface="Consolas" panose="020B0609020204030204" pitchFamily="49" charset="0"/>
              </a:rPr>
              <a:t>new</a:t>
            </a:r>
            <a:r>
              <a:rPr lang="es-ES" altLang="es-ES" sz="1700" dirty="0">
                <a:solidFill>
                  <a:srgbClr val="000000"/>
                </a:solidFill>
                <a:latin typeface="Consolas" panose="020B0609020204030204" pitchFamily="49" charset="0"/>
              </a:rPr>
              <a:t> Persona(); </a:t>
            </a:r>
          </a:p>
          <a:p>
            <a:pPr marL="457200" lvl="1" indent="0">
              <a:buNone/>
            </a:pPr>
            <a:r>
              <a:rPr lang="es-ES" altLang="es-ES" sz="1700" dirty="0">
                <a:solidFill>
                  <a:srgbClr val="000000"/>
                </a:solidFill>
                <a:latin typeface="Consolas" panose="020B0609020204030204" pitchFamily="49" charset="0"/>
              </a:rPr>
              <a:t>    personas[i].</a:t>
            </a:r>
            <a:r>
              <a:rPr lang="es-ES" altLang="es-ES" sz="1700" dirty="0">
                <a:solidFill>
                  <a:srgbClr val="009900"/>
                </a:solidFill>
                <a:latin typeface="Consolas" panose="020B0609020204030204" pitchFamily="49" charset="0"/>
              </a:rPr>
              <a:t>nombre</a:t>
            </a:r>
            <a:r>
              <a:rPr lang="es-ES" altLang="es-ES" sz="1700" dirty="0">
                <a:solidFill>
                  <a:srgbClr val="000000"/>
                </a:solidFill>
                <a:latin typeface="Consolas" panose="020B0609020204030204" pitchFamily="49" charset="0"/>
              </a:rPr>
              <a:t> = nombres[i]; </a:t>
            </a:r>
          </a:p>
          <a:p>
            <a:pPr marL="457200" lvl="1" indent="0">
              <a:buNone/>
            </a:pPr>
            <a:r>
              <a:rPr lang="es-ES" altLang="es-ES" sz="1700" dirty="0">
                <a:solidFill>
                  <a:srgbClr val="000000"/>
                </a:solidFill>
                <a:latin typeface="Consolas" panose="020B0609020204030204" pitchFamily="49" charset="0"/>
              </a:rPr>
              <a:t>    personas[i].</a:t>
            </a:r>
            <a:r>
              <a:rPr lang="es-ES" altLang="es-ES" sz="1700" dirty="0" err="1">
                <a:solidFill>
                  <a:srgbClr val="009900"/>
                </a:solidFill>
                <a:latin typeface="Consolas" panose="020B0609020204030204" pitchFamily="49" charset="0"/>
              </a:rPr>
              <a:t>añoNacimiento</a:t>
            </a:r>
            <a:r>
              <a:rPr lang="es-ES" altLang="es-ES" sz="1700" dirty="0">
                <a:solidFill>
                  <a:srgbClr val="000000"/>
                </a:solidFill>
                <a:latin typeface="Consolas" panose="020B0609020204030204" pitchFamily="49" charset="0"/>
              </a:rPr>
              <a:t> = nacimientos[i]; </a:t>
            </a:r>
          </a:p>
          <a:p>
            <a:pPr marL="0" indent="0">
              <a:buNone/>
            </a:pPr>
            <a:r>
              <a:rPr lang="es-ES" altLang="es-ES" sz="1600" dirty="0">
                <a:solidFill>
                  <a:srgbClr val="000000"/>
                </a:solidFill>
                <a:latin typeface="Consolas" panose="020B0609020204030204" pitchFamily="49" charset="0"/>
              </a:rPr>
              <a:t>  } </a:t>
            </a:r>
          </a:p>
          <a:p>
            <a:pPr marL="0" indent="0">
              <a:buNone/>
            </a:pPr>
            <a:r>
              <a:rPr lang="es-ES" altLang="es-ES" sz="1600" dirty="0">
                <a:solidFill>
                  <a:srgbClr val="000000"/>
                </a:solidFill>
                <a:latin typeface="Consolas" panose="020B0609020204030204" pitchFamily="49" charset="0"/>
              </a:rPr>
              <a:t>  ordenar(personas); </a:t>
            </a:r>
          </a:p>
          <a:p>
            <a:pPr marL="0" indent="0">
              <a:buNone/>
            </a:pPr>
            <a:r>
              <a:rPr lang="es-ES" altLang="es-ES" sz="1600" dirty="0">
                <a:solidFill>
                  <a:srgbClr val="0000E6"/>
                </a:solidFill>
                <a:latin typeface="Consolas" panose="020B0609020204030204" pitchFamily="49" charset="0"/>
              </a:rPr>
              <a:t>  </a:t>
            </a:r>
            <a:r>
              <a:rPr lang="es-ES" altLang="es-ES" sz="1600" dirty="0" err="1">
                <a:solidFill>
                  <a:srgbClr val="0000E6"/>
                </a:solidFill>
                <a:latin typeface="Consolas" panose="020B0609020204030204" pitchFamily="49" charset="0"/>
              </a:rPr>
              <a:t>for</a:t>
            </a:r>
            <a:r>
              <a:rPr lang="es-ES" altLang="es-ES" sz="1600" dirty="0">
                <a:solidFill>
                  <a:srgbClr val="000000"/>
                </a:solidFill>
                <a:latin typeface="Consolas" panose="020B0609020204030204" pitchFamily="49" charset="0"/>
              </a:rPr>
              <a:t> (</a:t>
            </a:r>
            <a:r>
              <a:rPr lang="es-ES" altLang="es-ES" sz="1600" dirty="0" err="1">
                <a:solidFill>
                  <a:srgbClr val="0000E6"/>
                </a:solidFill>
                <a:latin typeface="Consolas" panose="020B0609020204030204" pitchFamily="49" charset="0"/>
              </a:rPr>
              <a:t>int</a:t>
            </a:r>
            <a:r>
              <a:rPr lang="es-ES" altLang="es-ES" sz="1600" dirty="0">
                <a:solidFill>
                  <a:srgbClr val="000000"/>
                </a:solidFill>
                <a:latin typeface="Consolas" panose="020B0609020204030204" pitchFamily="49" charset="0"/>
              </a:rPr>
              <a:t> i = 0; i &lt; </a:t>
            </a:r>
            <a:r>
              <a:rPr lang="es-ES" altLang="es-ES" sz="1600" dirty="0" err="1">
                <a:solidFill>
                  <a:srgbClr val="000000"/>
                </a:solidFill>
                <a:latin typeface="Consolas" panose="020B0609020204030204" pitchFamily="49" charset="0"/>
              </a:rPr>
              <a:t>personas.</a:t>
            </a:r>
            <a:r>
              <a:rPr lang="es-ES" altLang="es-ES" sz="1600" dirty="0" err="1">
                <a:solidFill>
                  <a:srgbClr val="009900"/>
                </a:solidFill>
                <a:latin typeface="Consolas" panose="020B0609020204030204" pitchFamily="49" charset="0"/>
              </a:rPr>
              <a:t>length</a:t>
            </a:r>
            <a:r>
              <a:rPr lang="es-ES" altLang="es-ES" sz="1600" dirty="0">
                <a:solidFill>
                  <a:srgbClr val="000000"/>
                </a:solidFill>
                <a:latin typeface="Consolas" panose="020B0609020204030204" pitchFamily="49" charset="0"/>
              </a:rPr>
              <a:t>; i++) </a:t>
            </a:r>
          </a:p>
          <a:p>
            <a:pPr marL="895350" indent="0">
              <a:buNone/>
            </a:pPr>
            <a:r>
              <a:rPr lang="es-ES" altLang="es-ES" sz="1700" dirty="0" err="1">
                <a:solidFill>
                  <a:srgbClr val="000000"/>
                </a:solidFill>
                <a:latin typeface="Consolas" panose="020B0609020204030204" pitchFamily="49" charset="0"/>
              </a:rPr>
              <a:t>System.</a:t>
            </a:r>
            <a:r>
              <a:rPr lang="es-ES" altLang="es-ES" sz="1700" i="1" dirty="0" err="1">
                <a:solidFill>
                  <a:srgbClr val="009900"/>
                </a:solidFill>
                <a:latin typeface="Consolas" panose="020B0609020204030204" pitchFamily="49" charset="0"/>
              </a:rPr>
              <a:t>out</a:t>
            </a:r>
            <a:r>
              <a:rPr lang="es-ES" altLang="es-ES" sz="1700" dirty="0" err="1">
                <a:solidFill>
                  <a:srgbClr val="000000"/>
                </a:solidFill>
                <a:latin typeface="Consolas" panose="020B0609020204030204" pitchFamily="49" charset="0"/>
              </a:rPr>
              <a:t>.println</a:t>
            </a:r>
            <a:r>
              <a:rPr lang="es-ES" altLang="es-ES" sz="1700" dirty="0">
                <a:solidFill>
                  <a:srgbClr val="000000"/>
                </a:solidFill>
                <a:latin typeface="Consolas" panose="020B0609020204030204" pitchFamily="49" charset="0"/>
              </a:rPr>
              <a:t>(personas[i].</a:t>
            </a:r>
            <a:r>
              <a:rPr lang="es-ES" altLang="es-ES" sz="1700" dirty="0">
                <a:solidFill>
                  <a:srgbClr val="009900"/>
                </a:solidFill>
                <a:latin typeface="Consolas" panose="020B0609020204030204" pitchFamily="49" charset="0"/>
              </a:rPr>
              <a:t>nombre</a:t>
            </a:r>
            <a:r>
              <a:rPr lang="es-ES" altLang="es-ES" sz="1700" dirty="0">
                <a:solidFill>
                  <a:srgbClr val="000000"/>
                </a:solidFill>
                <a:latin typeface="Consolas" panose="020B0609020204030204" pitchFamily="49" charset="0"/>
              </a:rPr>
              <a:t> + </a:t>
            </a:r>
            <a:r>
              <a:rPr lang="es-ES" altLang="es-ES" sz="1700" dirty="0">
                <a:solidFill>
                  <a:srgbClr val="CE7B00"/>
                </a:solidFill>
                <a:latin typeface="Consolas" panose="020B0609020204030204" pitchFamily="49" charset="0"/>
              </a:rPr>
              <a:t>", "</a:t>
            </a:r>
            <a:r>
              <a:rPr lang="es-ES" altLang="es-ES" sz="1700" dirty="0">
                <a:solidFill>
                  <a:srgbClr val="000000"/>
                </a:solidFill>
                <a:latin typeface="Consolas" panose="020B0609020204030204" pitchFamily="49" charset="0"/>
              </a:rPr>
              <a:t> + personas[i].</a:t>
            </a:r>
            <a:r>
              <a:rPr lang="es-ES" altLang="es-ES" sz="1700" dirty="0" err="1">
                <a:solidFill>
                  <a:srgbClr val="000000"/>
                </a:solidFill>
                <a:latin typeface="Consolas" panose="020B0609020204030204" pitchFamily="49" charset="0"/>
              </a:rPr>
              <a:t>calcularEdadAproximada</a:t>
            </a:r>
            <a:r>
              <a:rPr lang="es-ES" altLang="es-ES" sz="1700" dirty="0">
                <a:solidFill>
                  <a:srgbClr val="000000"/>
                </a:solidFill>
                <a:latin typeface="Consolas" panose="020B0609020204030204" pitchFamily="49" charset="0"/>
              </a:rPr>
              <a:t>(</a:t>
            </a:r>
            <a:r>
              <a:rPr lang="es-ES" altLang="es-ES" sz="1700" dirty="0" err="1">
                <a:solidFill>
                  <a:srgbClr val="000000"/>
                </a:solidFill>
                <a:latin typeface="Consolas" panose="020B0609020204030204" pitchFamily="49" charset="0"/>
              </a:rPr>
              <a:t>añoActual</a:t>
            </a:r>
            <a:r>
              <a:rPr lang="es-ES" altLang="es-ES" sz="1700" dirty="0">
                <a:solidFill>
                  <a:srgbClr val="000000"/>
                </a:solidFill>
                <a:latin typeface="Consolas" panose="020B0609020204030204" pitchFamily="49" charset="0"/>
              </a:rPr>
              <a:t>)); </a:t>
            </a:r>
          </a:p>
          <a:p>
            <a:pPr marL="0" indent="0">
              <a:buNone/>
            </a:pPr>
            <a:r>
              <a:rPr lang="es-ES" altLang="es-ES" sz="1600" dirty="0">
                <a:solidFill>
                  <a:srgbClr val="000000"/>
                </a:solidFill>
                <a:latin typeface="Consolas" panose="020B0609020204030204" pitchFamily="49" charset="0"/>
              </a:rPr>
              <a:t>}</a:t>
            </a:r>
            <a:r>
              <a:rPr lang="es-ES" altLang="es-ES" sz="1200" dirty="0">
                <a:latin typeface="Consolas" panose="020B0609020204030204" pitchFamily="49" charset="0"/>
              </a:rPr>
              <a:t> </a:t>
            </a:r>
            <a:endParaRPr lang="es-ES" altLang="es-ES" sz="3200" dirty="0">
              <a:latin typeface="Consolas" panose="020B0609020204030204" pitchFamily="49" charset="0"/>
            </a:endParaRPr>
          </a:p>
        </p:txBody>
      </p:sp>
      <p:sp>
        <p:nvSpPr>
          <p:cNvPr id="4" name="Marcador de pie de página 3">
            <a:extLst>
              <a:ext uri="{FF2B5EF4-FFF2-40B4-BE49-F238E27FC236}">
                <a16:creationId xmlns:a16="http://schemas.microsoft.com/office/drawing/2014/main" id="{4B3F1120-CA72-4C97-8798-518F96EC8172}"/>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909303B-9EA7-4C8D-887F-8E5DFCF6E1FF}"/>
              </a:ext>
            </a:extLst>
          </p:cNvPr>
          <p:cNvSpPr>
            <a:spLocks noGrp="1"/>
          </p:cNvSpPr>
          <p:nvPr>
            <p:ph type="sldNum" sz="quarter" idx="12"/>
          </p:nvPr>
        </p:nvSpPr>
        <p:spPr/>
        <p:txBody>
          <a:bodyPr/>
          <a:lstStyle/>
          <a:p>
            <a:fld id="{D802D9E1-0DDA-174F-9155-A972C397A999}" type="slidenum">
              <a:rPr lang="es-ES_tradnl" smtClean="0"/>
              <a:pPr/>
              <a:t>109</a:t>
            </a:fld>
            <a:endParaRPr lang="es-ES_tradnl" dirty="0"/>
          </a:p>
        </p:txBody>
      </p:sp>
    </p:spTree>
    <p:extLst>
      <p:ext uri="{BB962C8B-B14F-4D97-AF65-F5344CB8AC3E}">
        <p14:creationId xmlns:p14="http://schemas.microsoft.com/office/powerpoint/2010/main" val="29303378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4C905-005B-450C-8394-35C21E7E79A8}"/>
              </a:ext>
            </a:extLst>
          </p:cNvPr>
          <p:cNvSpPr>
            <a:spLocks noGrp="1"/>
          </p:cNvSpPr>
          <p:nvPr>
            <p:ph type="title"/>
          </p:nvPr>
        </p:nvSpPr>
        <p:spPr/>
        <p:txBody>
          <a:bodyPr/>
          <a:lstStyle/>
          <a:p>
            <a:r>
              <a:rPr lang="es-ES" b="1" dirty="0"/>
              <a:t>Persona</a:t>
            </a:r>
            <a:br>
              <a:rPr lang="es-ES" dirty="0"/>
            </a:br>
            <a:r>
              <a:rPr lang="es-ES" sz="2800" i="1" dirty="0" err="1"/>
              <a:t>TestPersona</a:t>
            </a:r>
            <a:r>
              <a:rPr lang="es-ES" sz="2800" i="1" dirty="0"/>
              <a:t> (método Ordenar)</a:t>
            </a:r>
            <a:endParaRPr lang="es-ES" sz="2800" dirty="0"/>
          </a:p>
        </p:txBody>
      </p:sp>
      <p:sp>
        <p:nvSpPr>
          <p:cNvPr id="3" name="Marcador de contenido 2">
            <a:extLst>
              <a:ext uri="{FF2B5EF4-FFF2-40B4-BE49-F238E27FC236}">
                <a16:creationId xmlns:a16="http://schemas.microsoft.com/office/drawing/2014/main" id="{8F653984-A6AA-4B8E-ABB2-F2F0DA9324AB}"/>
              </a:ext>
            </a:extLst>
          </p:cNvPr>
          <p:cNvSpPr>
            <a:spLocks noGrp="1"/>
          </p:cNvSpPr>
          <p:nvPr>
            <p:ph idx="1"/>
          </p:nvPr>
        </p:nvSpPr>
        <p:spPr/>
        <p:txBody>
          <a:bodyPr>
            <a:normAutofit fontScale="92500" lnSpcReduction="20000"/>
          </a:bodyPr>
          <a:lstStyle/>
          <a:p>
            <a:pPr marL="0" indent="0">
              <a:buNone/>
            </a:pPr>
            <a:r>
              <a:rPr lang="es-ES" altLang="es-ES" sz="2200" dirty="0" err="1">
                <a:solidFill>
                  <a:srgbClr val="0000E6"/>
                </a:solidFill>
                <a:latin typeface="Consolas" panose="020B0609020204030204" pitchFamily="49" charset="0"/>
              </a:rPr>
              <a:t>void</a:t>
            </a:r>
            <a:r>
              <a:rPr lang="es-ES" altLang="es-ES" sz="2200" dirty="0">
                <a:solidFill>
                  <a:srgbClr val="000000"/>
                </a:solidFill>
                <a:latin typeface="Consolas" panose="020B0609020204030204" pitchFamily="49" charset="0"/>
              </a:rPr>
              <a:t> </a:t>
            </a:r>
            <a:r>
              <a:rPr lang="es-ES" altLang="es-ES" sz="2200" b="1" dirty="0">
                <a:solidFill>
                  <a:srgbClr val="000000"/>
                </a:solidFill>
                <a:latin typeface="Consolas" panose="020B0609020204030204" pitchFamily="49" charset="0"/>
              </a:rPr>
              <a:t>ordenar</a:t>
            </a:r>
            <a:r>
              <a:rPr lang="es-ES" altLang="es-ES" sz="2200" dirty="0">
                <a:solidFill>
                  <a:srgbClr val="000000"/>
                </a:solidFill>
                <a:latin typeface="Consolas" panose="020B0609020204030204" pitchFamily="49" charset="0"/>
              </a:rPr>
              <a:t>(Persona[] personas) { </a:t>
            </a:r>
          </a:p>
          <a:p>
            <a:pPr marL="0" indent="0">
              <a:buNone/>
            </a:pPr>
            <a:r>
              <a:rPr lang="es-ES" altLang="es-ES" sz="2200" dirty="0">
                <a:solidFill>
                  <a:srgbClr val="0000E6"/>
                </a:solidFill>
                <a:latin typeface="Consolas" panose="020B0609020204030204" pitchFamily="49" charset="0"/>
              </a:rPr>
              <a:t>  </a:t>
            </a:r>
            <a:r>
              <a:rPr lang="es-ES" altLang="es-ES" sz="2200" dirty="0" err="1">
                <a:solidFill>
                  <a:srgbClr val="0000E6"/>
                </a:solidFill>
                <a:latin typeface="Consolas" panose="020B0609020204030204" pitchFamily="49" charset="0"/>
              </a:rPr>
              <a:t>for</a:t>
            </a:r>
            <a:r>
              <a:rPr lang="es-ES" altLang="es-ES" sz="2200" dirty="0">
                <a:solidFill>
                  <a:srgbClr val="000000"/>
                </a:solidFill>
                <a:latin typeface="Consolas" panose="020B0609020204030204" pitchFamily="49" charset="0"/>
              </a:rPr>
              <a:t> (</a:t>
            </a:r>
            <a:r>
              <a:rPr lang="es-ES" altLang="es-ES" sz="2200" dirty="0" err="1">
                <a:solidFill>
                  <a:srgbClr val="0000E6"/>
                </a:solidFill>
                <a:latin typeface="Consolas" panose="020B0609020204030204" pitchFamily="49" charset="0"/>
              </a:rPr>
              <a:t>int</a:t>
            </a:r>
            <a:r>
              <a:rPr lang="es-ES" altLang="es-ES" sz="2200" dirty="0">
                <a:solidFill>
                  <a:srgbClr val="000000"/>
                </a:solidFill>
                <a:latin typeface="Consolas" panose="020B0609020204030204" pitchFamily="49" charset="0"/>
              </a:rPr>
              <a:t> i = 0; i &lt; </a:t>
            </a:r>
            <a:r>
              <a:rPr lang="es-ES" altLang="es-ES" sz="2200" dirty="0" err="1">
                <a:solidFill>
                  <a:srgbClr val="000000"/>
                </a:solidFill>
                <a:latin typeface="Consolas" panose="020B0609020204030204" pitchFamily="49" charset="0"/>
              </a:rPr>
              <a:t>personas.</a:t>
            </a:r>
            <a:r>
              <a:rPr lang="es-ES" altLang="es-ES" sz="2200" dirty="0" err="1">
                <a:solidFill>
                  <a:srgbClr val="009900"/>
                </a:solidFill>
                <a:latin typeface="Consolas" panose="020B0609020204030204" pitchFamily="49" charset="0"/>
              </a:rPr>
              <a:t>length</a:t>
            </a:r>
            <a:r>
              <a:rPr lang="es-ES" altLang="es-ES" sz="2200" dirty="0">
                <a:solidFill>
                  <a:srgbClr val="000000"/>
                </a:solidFill>
                <a:latin typeface="Consolas" panose="020B0609020204030204" pitchFamily="49" charset="0"/>
              </a:rPr>
              <a:t>; i++) { </a:t>
            </a:r>
          </a:p>
          <a:p>
            <a:pPr marL="457200" lvl="1" indent="0">
              <a:buNone/>
            </a:pPr>
            <a:r>
              <a:rPr lang="es-ES" altLang="es-ES" sz="2200" dirty="0" err="1">
                <a:solidFill>
                  <a:srgbClr val="000000"/>
                </a:solidFill>
                <a:latin typeface="Consolas" panose="020B0609020204030204" pitchFamily="49" charset="0"/>
              </a:rPr>
              <a:t>String</a:t>
            </a:r>
            <a:r>
              <a:rPr lang="es-ES" altLang="es-ES" sz="2200" dirty="0">
                <a:solidFill>
                  <a:srgbClr val="000000"/>
                </a:solidFill>
                <a:latin typeface="Consolas" panose="020B0609020204030204" pitchFamily="49" charset="0"/>
              </a:rPr>
              <a:t> min = </a:t>
            </a:r>
            <a:r>
              <a:rPr lang="es-ES" altLang="es-ES" sz="2200" dirty="0" err="1">
                <a:solidFill>
                  <a:srgbClr val="0000E6"/>
                </a:solidFill>
                <a:latin typeface="Consolas" panose="020B0609020204030204" pitchFamily="49" charset="0"/>
              </a:rPr>
              <a:t>null</a:t>
            </a:r>
            <a:r>
              <a:rPr lang="es-ES" altLang="es-ES" sz="2200" dirty="0">
                <a:solidFill>
                  <a:srgbClr val="000000"/>
                </a:solidFill>
                <a:latin typeface="Consolas" panose="020B0609020204030204" pitchFamily="49" charset="0"/>
              </a:rPr>
              <a:t>; </a:t>
            </a:r>
          </a:p>
          <a:p>
            <a:pPr marL="457200" lvl="1" indent="0">
              <a:buNone/>
            </a:pPr>
            <a:r>
              <a:rPr lang="es-ES" altLang="es-ES" sz="2200" dirty="0" err="1">
                <a:solidFill>
                  <a:srgbClr val="0000E6"/>
                </a:solidFill>
                <a:latin typeface="Consolas" panose="020B0609020204030204" pitchFamily="49" charset="0"/>
              </a:rPr>
              <a:t>int</a:t>
            </a:r>
            <a:r>
              <a:rPr lang="es-ES" altLang="es-ES" sz="2200" dirty="0">
                <a:solidFill>
                  <a:srgbClr val="000000"/>
                </a:solidFill>
                <a:latin typeface="Consolas" panose="020B0609020204030204" pitchFamily="49" charset="0"/>
              </a:rPr>
              <a:t> </a:t>
            </a:r>
            <a:r>
              <a:rPr lang="es-ES" altLang="es-ES" sz="2200" dirty="0" err="1">
                <a:solidFill>
                  <a:srgbClr val="000000"/>
                </a:solidFill>
                <a:latin typeface="Consolas" panose="020B0609020204030204" pitchFamily="49" charset="0"/>
              </a:rPr>
              <a:t>posMin</a:t>
            </a:r>
            <a:r>
              <a:rPr lang="es-ES" altLang="es-ES" sz="2200" dirty="0">
                <a:solidFill>
                  <a:srgbClr val="000000"/>
                </a:solidFill>
                <a:latin typeface="Consolas" panose="020B0609020204030204" pitchFamily="49" charset="0"/>
              </a:rPr>
              <a:t> = 0; </a:t>
            </a:r>
          </a:p>
          <a:p>
            <a:pPr marL="457200" lvl="1" indent="0">
              <a:buNone/>
            </a:pPr>
            <a:r>
              <a:rPr lang="es-ES" altLang="es-ES" sz="2200" dirty="0" err="1">
                <a:solidFill>
                  <a:srgbClr val="0000E6"/>
                </a:solidFill>
                <a:latin typeface="Consolas" panose="020B0609020204030204" pitchFamily="49" charset="0"/>
              </a:rPr>
              <a:t>for</a:t>
            </a:r>
            <a:r>
              <a:rPr lang="es-ES" altLang="es-ES" sz="2200" dirty="0">
                <a:solidFill>
                  <a:srgbClr val="000000"/>
                </a:solidFill>
                <a:latin typeface="Consolas" panose="020B0609020204030204" pitchFamily="49" charset="0"/>
              </a:rPr>
              <a:t> (</a:t>
            </a:r>
            <a:r>
              <a:rPr lang="es-ES" altLang="es-ES" sz="2200" dirty="0" err="1">
                <a:solidFill>
                  <a:srgbClr val="0000E6"/>
                </a:solidFill>
                <a:latin typeface="Consolas" panose="020B0609020204030204" pitchFamily="49" charset="0"/>
              </a:rPr>
              <a:t>int</a:t>
            </a:r>
            <a:r>
              <a:rPr lang="es-ES" altLang="es-ES" sz="2200" dirty="0">
                <a:solidFill>
                  <a:srgbClr val="000000"/>
                </a:solidFill>
                <a:latin typeface="Consolas" panose="020B0609020204030204" pitchFamily="49" charset="0"/>
              </a:rPr>
              <a:t> j = i; j &lt; </a:t>
            </a:r>
            <a:r>
              <a:rPr lang="es-ES" altLang="es-ES" sz="2200" dirty="0" err="1">
                <a:solidFill>
                  <a:srgbClr val="000000"/>
                </a:solidFill>
                <a:latin typeface="Consolas" panose="020B0609020204030204" pitchFamily="49" charset="0"/>
              </a:rPr>
              <a:t>personas.</a:t>
            </a:r>
            <a:r>
              <a:rPr lang="es-ES" altLang="es-ES" sz="2200" dirty="0" err="1">
                <a:solidFill>
                  <a:srgbClr val="009900"/>
                </a:solidFill>
                <a:latin typeface="Consolas" panose="020B0609020204030204" pitchFamily="49" charset="0"/>
              </a:rPr>
              <a:t>length</a:t>
            </a:r>
            <a:r>
              <a:rPr lang="es-ES" altLang="es-ES" sz="2200" dirty="0">
                <a:solidFill>
                  <a:srgbClr val="000000"/>
                </a:solidFill>
                <a:latin typeface="Consolas" panose="020B0609020204030204" pitchFamily="49" charset="0"/>
              </a:rPr>
              <a:t>; </a:t>
            </a:r>
            <a:r>
              <a:rPr lang="es-ES" altLang="es-ES" sz="2200" dirty="0" err="1">
                <a:solidFill>
                  <a:srgbClr val="000000"/>
                </a:solidFill>
                <a:latin typeface="Consolas" panose="020B0609020204030204" pitchFamily="49" charset="0"/>
              </a:rPr>
              <a:t>j++</a:t>
            </a:r>
            <a:r>
              <a:rPr lang="es-ES" altLang="es-ES" sz="2200" dirty="0">
                <a:solidFill>
                  <a:srgbClr val="000000"/>
                </a:solidFill>
                <a:latin typeface="Consolas" panose="020B0609020204030204" pitchFamily="49" charset="0"/>
              </a:rPr>
              <a:t>) { </a:t>
            </a:r>
          </a:p>
          <a:p>
            <a:pPr marL="914400" lvl="2" indent="0">
              <a:buNone/>
            </a:pPr>
            <a:r>
              <a:rPr lang="es-ES" altLang="es-ES" sz="2200" dirty="0" err="1">
                <a:solidFill>
                  <a:srgbClr val="0000E6"/>
                </a:solidFill>
                <a:latin typeface="Consolas" panose="020B0609020204030204" pitchFamily="49" charset="0"/>
              </a:rPr>
              <a:t>if</a:t>
            </a:r>
            <a:r>
              <a:rPr lang="es-ES" altLang="es-ES" sz="2200" dirty="0">
                <a:solidFill>
                  <a:srgbClr val="000000"/>
                </a:solidFill>
                <a:latin typeface="Consolas" panose="020B0609020204030204" pitchFamily="49" charset="0"/>
              </a:rPr>
              <a:t> (min == </a:t>
            </a:r>
            <a:r>
              <a:rPr lang="es-ES" altLang="es-ES" sz="2200" dirty="0" err="1">
                <a:solidFill>
                  <a:srgbClr val="0000E6"/>
                </a:solidFill>
                <a:latin typeface="Consolas" panose="020B0609020204030204" pitchFamily="49" charset="0"/>
              </a:rPr>
              <a:t>null</a:t>
            </a:r>
            <a:r>
              <a:rPr lang="es-ES" altLang="es-ES" sz="2200" dirty="0">
                <a:solidFill>
                  <a:srgbClr val="000000"/>
                </a:solidFill>
                <a:latin typeface="Consolas" panose="020B0609020204030204" pitchFamily="49" charset="0"/>
              </a:rPr>
              <a:t> || personas[j].</a:t>
            </a:r>
            <a:r>
              <a:rPr lang="es-ES" altLang="es-ES" sz="2200" dirty="0" err="1">
                <a:solidFill>
                  <a:srgbClr val="009900"/>
                </a:solidFill>
                <a:latin typeface="Consolas" panose="020B0609020204030204" pitchFamily="49" charset="0"/>
              </a:rPr>
              <a:t>nombre</a:t>
            </a:r>
            <a:r>
              <a:rPr lang="es-ES" altLang="es-ES" sz="2200" dirty="0" err="1">
                <a:solidFill>
                  <a:srgbClr val="000000"/>
                </a:solidFill>
                <a:latin typeface="Consolas" panose="020B0609020204030204" pitchFamily="49" charset="0"/>
              </a:rPr>
              <a:t>.compareTo</a:t>
            </a:r>
            <a:r>
              <a:rPr lang="es-ES" altLang="es-ES" sz="2200" dirty="0">
                <a:solidFill>
                  <a:srgbClr val="000000"/>
                </a:solidFill>
                <a:latin typeface="Consolas" panose="020B0609020204030204" pitchFamily="49" charset="0"/>
              </a:rPr>
              <a:t>(min) &lt; 0) { </a:t>
            </a:r>
          </a:p>
          <a:p>
            <a:pPr marL="1371600" lvl="3" indent="0">
              <a:buNone/>
            </a:pPr>
            <a:r>
              <a:rPr lang="es-ES" altLang="es-ES" sz="2200" dirty="0">
                <a:solidFill>
                  <a:srgbClr val="000000"/>
                </a:solidFill>
                <a:latin typeface="Consolas" panose="020B0609020204030204" pitchFamily="49" charset="0"/>
              </a:rPr>
              <a:t>min = personas[j].</a:t>
            </a:r>
            <a:r>
              <a:rPr lang="es-ES" altLang="es-ES" sz="2200" dirty="0">
                <a:solidFill>
                  <a:srgbClr val="009900"/>
                </a:solidFill>
                <a:latin typeface="Consolas" panose="020B0609020204030204" pitchFamily="49" charset="0"/>
              </a:rPr>
              <a:t>nombre</a:t>
            </a:r>
            <a:r>
              <a:rPr lang="es-ES" altLang="es-ES" sz="2200" dirty="0">
                <a:solidFill>
                  <a:srgbClr val="000000"/>
                </a:solidFill>
                <a:latin typeface="Consolas" panose="020B0609020204030204" pitchFamily="49" charset="0"/>
              </a:rPr>
              <a:t>; </a:t>
            </a:r>
          </a:p>
          <a:p>
            <a:pPr marL="1371600" lvl="3" indent="0">
              <a:buNone/>
            </a:pPr>
            <a:r>
              <a:rPr lang="es-ES" altLang="es-ES" sz="2200" dirty="0" err="1">
                <a:solidFill>
                  <a:srgbClr val="000000"/>
                </a:solidFill>
                <a:latin typeface="Consolas" panose="020B0609020204030204" pitchFamily="49" charset="0"/>
              </a:rPr>
              <a:t>posMin</a:t>
            </a:r>
            <a:r>
              <a:rPr lang="es-ES" altLang="es-ES" sz="2200" dirty="0">
                <a:solidFill>
                  <a:srgbClr val="000000"/>
                </a:solidFill>
                <a:latin typeface="Consolas" panose="020B0609020204030204" pitchFamily="49" charset="0"/>
              </a:rPr>
              <a:t> = j; </a:t>
            </a:r>
          </a:p>
          <a:p>
            <a:pPr marL="914400" lvl="2" indent="0">
              <a:buNone/>
            </a:pPr>
            <a:r>
              <a:rPr lang="es-ES" altLang="es-ES" sz="2200" dirty="0">
                <a:solidFill>
                  <a:srgbClr val="000000"/>
                </a:solidFill>
                <a:latin typeface="Consolas" panose="020B0609020204030204" pitchFamily="49" charset="0"/>
              </a:rPr>
              <a:t>} </a:t>
            </a:r>
          </a:p>
          <a:p>
            <a:pPr marL="449263" lvl="2" indent="0">
              <a:buNone/>
              <a:tabLst>
                <a:tab pos="900113" algn="l"/>
              </a:tabLst>
            </a:pPr>
            <a:r>
              <a:rPr lang="es-ES" altLang="es-ES" sz="2200" dirty="0">
                <a:solidFill>
                  <a:srgbClr val="000000"/>
                </a:solidFill>
                <a:latin typeface="Consolas" panose="020B0609020204030204" pitchFamily="49" charset="0"/>
              </a:rPr>
              <a:t>} </a:t>
            </a:r>
          </a:p>
          <a:p>
            <a:pPr marL="457200" lvl="1" indent="0">
              <a:buNone/>
            </a:pPr>
            <a:r>
              <a:rPr lang="es-ES" altLang="es-ES" sz="2200" dirty="0">
                <a:solidFill>
                  <a:srgbClr val="000000"/>
                </a:solidFill>
                <a:latin typeface="Consolas" panose="020B0609020204030204" pitchFamily="49" charset="0"/>
              </a:rPr>
              <a:t>intercambiar(personas, i, </a:t>
            </a:r>
            <a:r>
              <a:rPr lang="es-ES" altLang="es-ES" sz="2200" dirty="0" err="1">
                <a:solidFill>
                  <a:srgbClr val="000000"/>
                </a:solidFill>
                <a:latin typeface="Consolas" panose="020B0609020204030204" pitchFamily="49" charset="0"/>
              </a:rPr>
              <a:t>posMin</a:t>
            </a:r>
            <a:r>
              <a:rPr lang="es-ES" altLang="es-ES" sz="2200" dirty="0">
                <a:solidFill>
                  <a:srgbClr val="000000"/>
                </a:solidFill>
                <a:latin typeface="Consolas" panose="020B0609020204030204" pitchFamily="49" charset="0"/>
              </a:rPr>
              <a:t>); </a:t>
            </a:r>
          </a:p>
          <a:p>
            <a:pPr marL="0" lvl="1" indent="0">
              <a:buNone/>
            </a:pPr>
            <a:r>
              <a:rPr lang="es-ES" altLang="es-ES" sz="2200" dirty="0">
                <a:solidFill>
                  <a:srgbClr val="000000"/>
                </a:solidFill>
                <a:latin typeface="Consolas" panose="020B0609020204030204" pitchFamily="49" charset="0"/>
              </a:rPr>
              <a:t>  } </a:t>
            </a:r>
          </a:p>
          <a:p>
            <a:pPr marL="0" indent="0">
              <a:buNone/>
            </a:pPr>
            <a:r>
              <a:rPr lang="es-ES" altLang="es-ES" sz="2200" dirty="0">
                <a:solidFill>
                  <a:srgbClr val="000000"/>
                </a:solidFill>
                <a:latin typeface="Consolas" panose="020B0609020204030204" pitchFamily="49" charset="0"/>
              </a:rPr>
              <a:t>}</a:t>
            </a:r>
            <a:r>
              <a:rPr lang="es-ES" altLang="es-ES" sz="2200" dirty="0">
                <a:latin typeface="Consolas" panose="020B0609020204030204" pitchFamily="49" charset="0"/>
              </a:rPr>
              <a:t> </a:t>
            </a:r>
          </a:p>
          <a:p>
            <a:pPr marL="0" indent="0">
              <a:buNone/>
            </a:pPr>
            <a:endParaRPr lang="es-ES" dirty="0"/>
          </a:p>
        </p:txBody>
      </p:sp>
      <p:sp>
        <p:nvSpPr>
          <p:cNvPr id="4" name="Marcador de pie de página 3">
            <a:extLst>
              <a:ext uri="{FF2B5EF4-FFF2-40B4-BE49-F238E27FC236}">
                <a16:creationId xmlns:a16="http://schemas.microsoft.com/office/drawing/2014/main" id="{4BCC192C-930C-434D-9D97-C1A091426370}"/>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D0CEE11-21BE-42D2-83ED-43AF22382DE6}"/>
              </a:ext>
            </a:extLst>
          </p:cNvPr>
          <p:cNvSpPr>
            <a:spLocks noGrp="1"/>
          </p:cNvSpPr>
          <p:nvPr>
            <p:ph type="sldNum" sz="quarter" idx="12"/>
          </p:nvPr>
        </p:nvSpPr>
        <p:spPr/>
        <p:txBody>
          <a:bodyPr/>
          <a:lstStyle/>
          <a:p>
            <a:fld id="{D802D9E1-0DDA-174F-9155-A972C397A999}" type="slidenum">
              <a:rPr lang="es-ES_tradnl" smtClean="0"/>
              <a:pPr/>
              <a:t>110</a:t>
            </a:fld>
            <a:endParaRPr lang="es-ES_tradnl" dirty="0"/>
          </a:p>
        </p:txBody>
      </p:sp>
    </p:spTree>
    <p:extLst>
      <p:ext uri="{BB962C8B-B14F-4D97-AF65-F5344CB8AC3E}">
        <p14:creationId xmlns:p14="http://schemas.microsoft.com/office/powerpoint/2010/main" val="40773368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56193-1AD6-46A5-A64D-C7E8DA2A1F00}"/>
              </a:ext>
            </a:extLst>
          </p:cNvPr>
          <p:cNvSpPr>
            <a:spLocks noGrp="1"/>
          </p:cNvSpPr>
          <p:nvPr>
            <p:ph type="title"/>
          </p:nvPr>
        </p:nvSpPr>
        <p:spPr/>
        <p:txBody>
          <a:bodyPr/>
          <a:lstStyle/>
          <a:p>
            <a:r>
              <a:rPr lang="es-ES" b="1" dirty="0"/>
              <a:t>Persona</a:t>
            </a:r>
            <a:br>
              <a:rPr lang="es-ES" dirty="0"/>
            </a:br>
            <a:r>
              <a:rPr lang="es-ES" sz="2800" i="1" dirty="0" err="1"/>
              <a:t>TestPersona</a:t>
            </a:r>
            <a:r>
              <a:rPr lang="es-ES" sz="2800" i="1" dirty="0"/>
              <a:t> (método Ordenar)</a:t>
            </a:r>
          </a:p>
        </p:txBody>
      </p:sp>
      <p:sp>
        <p:nvSpPr>
          <p:cNvPr id="3" name="Marcador de contenido 2">
            <a:extLst>
              <a:ext uri="{FF2B5EF4-FFF2-40B4-BE49-F238E27FC236}">
                <a16:creationId xmlns:a16="http://schemas.microsoft.com/office/drawing/2014/main" id="{C8278AE4-9A3F-4327-9E86-A13C71321C11}"/>
              </a:ext>
            </a:extLst>
          </p:cNvPr>
          <p:cNvSpPr>
            <a:spLocks noGrp="1"/>
          </p:cNvSpPr>
          <p:nvPr>
            <p:ph idx="1"/>
          </p:nvPr>
        </p:nvSpPr>
        <p:spPr/>
        <p:txBody>
          <a:bodyPr>
            <a:normAutofit fontScale="92500" lnSpcReduction="10000"/>
          </a:bodyPr>
          <a:lstStyle/>
          <a:p>
            <a:r>
              <a:rPr lang="es-ES" dirty="0"/>
              <a:t>¿Cómo comparar </a:t>
            </a:r>
            <a:r>
              <a:rPr lang="es-ES" dirty="0" err="1"/>
              <a:t>Strings</a:t>
            </a:r>
            <a:r>
              <a:rPr lang="es-ES" dirty="0"/>
              <a:t> (en este caso, nombres)?:</a:t>
            </a:r>
          </a:p>
          <a:p>
            <a:pPr lvl="1"/>
            <a:r>
              <a:rPr lang="es-ES" dirty="0"/>
              <a:t>Se utiliza el método </a:t>
            </a:r>
            <a:r>
              <a:rPr lang="es-ES" dirty="0" err="1"/>
              <a:t>compareTo</a:t>
            </a:r>
            <a:r>
              <a:rPr lang="es-ES" dirty="0"/>
              <a:t> que es parte de la clase </a:t>
            </a:r>
            <a:r>
              <a:rPr lang="es-ES" dirty="0" err="1"/>
              <a:t>String</a:t>
            </a:r>
            <a:endParaRPr lang="es-ES" dirty="0"/>
          </a:p>
          <a:p>
            <a:pPr lvl="1"/>
            <a:r>
              <a:rPr lang="es-ES" dirty="0"/>
              <a:t>Se envía otro </a:t>
            </a:r>
            <a:r>
              <a:rPr lang="es-ES" dirty="0" err="1"/>
              <a:t>String</a:t>
            </a:r>
            <a:r>
              <a:rPr lang="es-ES" dirty="0"/>
              <a:t> como parámetro</a:t>
            </a:r>
          </a:p>
          <a:p>
            <a:pPr lvl="1"/>
            <a:r>
              <a:rPr lang="es-ES" dirty="0"/>
              <a:t>Retorna un valor entero, que puede ser negativo o cero</a:t>
            </a:r>
          </a:p>
          <a:p>
            <a:pPr lvl="1"/>
            <a:r>
              <a:rPr lang="es-ES" dirty="0"/>
              <a:t>Si es cero, los </a:t>
            </a:r>
            <a:r>
              <a:rPr lang="es-ES" dirty="0" err="1"/>
              <a:t>Strings</a:t>
            </a:r>
            <a:r>
              <a:rPr lang="es-ES" dirty="0"/>
              <a:t> son iguales</a:t>
            </a:r>
          </a:p>
          <a:p>
            <a:pPr lvl="1"/>
            <a:r>
              <a:rPr lang="es-ES" dirty="0"/>
              <a:t>Si es negativo, el </a:t>
            </a:r>
            <a:r>
              <a:rPr lang="es-ES" dirty="0" err="1"/>
              <a:t>String</a:t>
            </a:r>
            <a:r>
              <a:rPr lang="es-ES" dirty="0"/>
              <a:t> actual es menor al que se pasa por parámetro</a:t>
            </a:r>
          </a:p>
          <a:p>
            <a:pPr lvl="1"/>
            <a:r>
              <a:rPr lang="es-ES" dirty="0"/>
              <a:t>Si es positivo, el </a:t>
            </a:r>
            <a:r>
              <a:rPr lang="es-ES" dirty="0" err="1"/>
              <a:t>String</a:t>
            </a:r>
            <a:r>
              <a:rPr lang="es-ES" dirty="0"/>
              <a:t> actual es mayor al pasado por parámetro</a:t>
            </a:r>
          </a:p>
          <a:p>
            <a:r>
              <a:rPr lang="es-ES" dirty="0"/>
              <a:t>A lo largo del curso, veremos más en detalle la clase </a:t>
            </a:r>
            <a:r>
              <a:rPr lang="es-ES" dirty="0" err="1"/>
              <a:t>String</a:t>
            </a:r>
            <a:r>
              <a:rPr lang="es-ES" dirty="0"/>
              <a:t> y sus métodos</a:t>
            </a:r>
          </a:p>
        </p:txBody>
      </p:sp>
      <p:sp>
        <p:nvSpPr>
          <p:cNvPr id="4" name="Marcador de pie de página 3">
            <a:extLst>
              <a:ext uri="{FF2B5EF4-FFF2-40B4-BE49-F238E27FC236}">
                <a16:creationId xmlns:a16="http://schemas.microsoft.com/office/drawing/2014/main" id="{AD602FC3-9B15-4131-805A-7054614FA98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777AD34-565E-4D56-B91C-3FE177A557C0}"/>
              </a:ext>
            </a:extLst>
          </p:cNvPr>
          <p:cNvSpPr>
            <a:spLocks noGrp="1"/>
          </p:cNvSpPr>
          <p:nvPr>
            <p:ph type="sldNum" sz="quarter" idx="12"/>
          </p:nvPr>
        </p:nvSpPr>
        <p:spPr/>
        <p:txBody>
          <a:bodyPr/>
          <a:lstStyle/>
          <a:p>
            <a:fld id="{D802D9E1-0DDA-174F-9155-A972C397A999}" type="slidenum">
              <a:rPr lang="es-ES_tradnl" smtClean="0"/>
              <a:pPr/>
              <a:t>111</a:t>
            </a:fld>
            <a:endParaRPr lang="es-ES_tradnl" dirty="0"/>
          </a:p>
        </p:txBody>
      </p:sp>
    </p:spTree>
    <p:extLst>
      <p:ext uri="{BB962C8B-B14F-4D97-AF65-F5344CB8AC3E}">
        <p14:creationId xmlns:p14="http://schemas.microsoft.com/office/powerpoint/2010/main" val="2655105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06ED7-9BB8-4941-A145-9BFEB70E24EF}"/>
              </a:ext>
            </a:extLst>
          </p:cNvPr>
          <p:cNvSpPr>
            <a:spLocks noGrp="1"/>
          </p:cNvSpPr>
          <p:nvPr>
            <p:ph type="title"/>
          </p:nvPr>
        </p:nvSpPr>
        <p:spPr/>
        <p:txBody>
          <a:bodyPr/>
          <a:lstStyle/>
          <a:p>
            <a:r>
              <a:rPr lang="es-ES" b="1" dirty="0"/>
              <a:t>Administrar un Carrito de Compras</a:t>
            </a:r>
          </a:p>
        </p:txBody>
      </p:sp>
      <p:sp>
        <p:nvSpPr>
          <p:cNvPr id="3" name="Marcador de contenido 2">
            <a:extLst>
              <a:ext uri="{FF2B5EF4-FFF2-40B4-BE49-F238E27FC236}">
                <a16:creationId xmlns:a16="http://schemas.microsoft.com/office/drawing/2014/main" id="{7729295C-7D3B-4C2F-B9A7-7810981B8B81}"/>
              </a:ext>
            </a:extLst>
          </p:cNvPr>
          <p:cNvSpPr>
            <a:spLocks noGrp="1"/>
          </p:cNvSpPr>
          <p:nvPr>
            <p:ph idx="1"/>
          </p:nvPr>
        </p:nvSpPr>
        <p:spPr/>
        <p:txBody>
          <a:bodyPr>
            <a:normAutofit lnSpcReduction="10000"/>
          </a:bodyPr>
          <a:lstStyle/>
          <a:p>
            <a:r>
              <a:rPr lang="es-ES" sz="2400" dirty="0"/>
              <a:t>Una empresa de venta de ropa desea comercializar sus productos en internet. Para ellos, se les encarga modelar un </a:t>
            </a:r>
            <a:r>
              <a:rPr lang="es-ES" sz="2400" b="1" dirty="0"/>
              <a:t>carrito de compras</a:t>
            </a:r>
            <a:r>
              <a:rPr lang="es-ES" sz="2400" dirty="0"/>
              <a:t>, donde el usuario va agregando </a:t>
            </a:r>
            <a:r>
              <a:rPr lang="es-ES" sz="2400" b="1" dirty="0"/>
              <a:t>productos</a:t>
            </a:r>
            <a:endParaRPr lang="es-ES" sz="2400" dirty="0"/>
          </a:p>
          <a:p>
            <a:r>
              <a:rPr lang="es-ES" sz="2400" dirty="0"/>
              <a:t>Los productos comprados tienen un costo, un nombre, un código y una cantidad</a:t>
            </a:r>
          </a:p>
          <a:p>
            <a:r>
              <a:rPr lang="es-ES" sz="2400" dirty="0"/>
              <a:t>Algunos productos pueden estar en oferta, con lo cual, hay un valor de descuento fijo que se aplica al producto (se resta al valor del producto)</a:t>
            </a:r>
          </a:p>
          <a:p>
            <a:r>
              <a:rPr lang="es-ES" sz="2400" dirty="0"/>
              <a:t>El carrito tiene una capacidad de 10 productos</a:t>
            </a:r>
          </a:p>
          <a:p>
            <a:r>
              <a:rPr lang="es-ES" sz="2400" dirty="0"/>
              <a:t>Permitir calcular el total del carrito, dado los productos agregados</a:t>
            </a:r>
          </a:p>
        </p:txBody>
      </p:sp>
      <p:sp>
        <p:nvSpPr>
          <p:cNvPr id="4" name="Marcador de pie de página 3">
            <a:extLst>
              <a:ext uri="{FF2B5EF4-FFF2-40B4-BE49-F238E27FC236}">
                <a16:creationId xmlns:a16="http://schemas.microsoft.com/office/drawing/2014/main" id="{C8574A21-4FBE-4C70-B1BA-3FB0C0D3D605}"/>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8845745-82BB-4F0D-B522-6C93D923BB43}"/>
              </a:ext>
            </a:extLst>
          </p:cNvPr>
          <p:cNvSpPr>
            <a:spLocks noGrp="1"/>
          </p:cNvSpPr>
          <p:nvPr>
            <p:ph type="sldNum" sz="quarter" idx="12"/>
          </p:nvPr>
        </p:nvSpPr>
        <p:spPr/>
        <p:txBody>
          <a:bodyPr/>
          <a:lstStyle/>
          <a:p>
            <a:fld id="{D802D9E1-0DDA-174F-9155-A972C397A999}" type="slidenum">
              <a:rPr lang="es-ES_tradnl" smtClean="0"/>
              <a:pPr/>
              <a:t>112</a:t>
            </a:fld>
            <a:endParaRPr lang="es-ES_tradnl" dirty="0"/>
          </a:p>
        </p:txBody>
      </p:sp>
    </p:spTree>
    <p:extLst>
      <p:ext uri="{BB962C8B-B14F-4D97-AF65-F5344CB8AC3E}">
        <p14:creationId xmlns:p14="http://schemas.microsoft.com/office/powerpoint/2010/main" val="2893347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57C20-96FE-47D5-B536-159E2DCFF6F2}"/>
              </a:ext>
            </a:extLst>
          </p:cNvPr>
          <p:cNvSpPr>
            <a:spLocks noGrp="1"/>
          </p:cNvSpPr>
          <p:nvPr>
            <p:ph type="title"/>
          </p:nvPr>
        </p:nvSpPr>
        <p:spPr/>
        <p:txBody>
          <a:bodyPr>
            <a:normAutofit fontScale="90000"/>
          </a:bodyPr>
          <a:lstStyle/>
          <a:p>
            <a:r>
              <a:rPr lang="es-ES" b="1" dirty="0"/>
              <a:t>Administrar un Carrito de Compras</a:t>
            </a:r>
            <a:br>
              <a:rPr lang="es-ES" dirty="0"/>
            </a:br>
            <a:r>
              <a:rPr lang="es-ES" sz="3100" i="1" dirty="0"/>
              <a:t>Tareas</a:t>
            </a:r>
          </a:p>
        </p:txBody>
      </p:sp>
      <p:sp>
        <p:nvSpPr>
          <p:cNvPr id="3" name="Marcador de contenido 2">
            <a:extLst>
              <a:ext uri="{FF2B5EF4-FFF2-40B4-BE49-F238E27FC236}">
                <a16:creationId xmlns:a16="http://schemas.microsoft.com/office/drawing/2014/main" id="{A7949718-B43B-4F51-86C9-CF1B2C7428D2}"/>
              </a:ext>
            </a:extLst>
          </p:cNvPr>
          <p:cNvSpPr>
            <a:spLocks noGrp="1"/>
          </p:cNvSpPr>
          <p:nvPr>
            <p:ph idx="1"/>
          </p:nvPr>
        </p:nvSpPr>
        <p:spPr/>
        <p:txBody>
          <a:bodyPr/>
          <a:lstStyle/>
          <a:p>
            <a:r>
              <a:rPr lang="es-ES" dirty="0"/>
              <a:t>Identificar los objetos involucrados (Carrito de Compras y Producto)</a:t>
            </a:r>
          </a:p>
          <a:p>
            <a:r>
              <a:rPr lang="es-ES" dirty="0"/>
              <a:t>Crear los objetos en NetBeans</a:t>
            </a:r>
          </a:p>
          <a:p>
            <a:r>
              <a:rPr lang="es-ES" dirty="0"/>
              <a:t>Permitir agregar productos al carrito (por ahora utilizaremos arreglos, luego veremos otras estructuras más flexibles)</a:t>
            </a:r>
          </a:p>
          <a:p>
            <a:r>
              <a:rPr lang="es-ES" dirty="0"/>
              <a:t>Simular el agregado de productos al carrito y calcular su costo total, desde un método </a:t>
            </a:r>
            <a:r>
              <a:rPr lang="es-ES" dirty="0" err="1"/>
              <a:t>main</a:t>
            </a:r>
            <a:r>
              <a:rPr lang="es-ES" dirty="0"/>
              <a:t> en una clase llamada </a:t>
            </a:r>
            <a:r>
              <a:rPr lang="es-ES" dirty="0" err="1"/>
              <a:t>TestCarritoDeCompras</a:t>
            </a:r>
            <a:endParaRPr lang="es-ES" dirty="0"/>
          </a:p>
          <a:p>
            <a:endParaRPr lang="es-ES" dirty="0"/>
          </a:p>
          <a:p>
            <a:endParaRPr lang="es-ES" dirty="0"/>
          </a:p>
        </p:txBody>
      </p:sp>
      <p:sp>
        <p:nvSpPr>
          <p:cNvPr id="4" name="Marcador de pie de página 3">
            <a:extLst>
              <a:ext uri="{FF2B5EF4-FFF2-40B4-BE49-F238E27FC236}">
                <a16:creationId xmlns:a16="http://schemas.microsoft.com/office/drawing/2014/main" id="{521B317A-F858-4DC8-B1E9-88B98DFEE212}"/>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5DC46D9-0E21-44E1-8F5A-C8549C5AB108}"/>
              </a:ext>
            </a:extLst>
          </p:cNvPr>
          <p:cNvSpPr>
            <a:spLocks noGrp="1"/>
          </p:cNvSpPr>
          <p:nvPr>
            <p:ph type="sldNum" sz="quarter" idx="12"/>
          </p:nvPr>
        </p:nvSpPr>
        <p:spPr/>
        <p:txBody>
          <a:bodyPr/>
          <a:lstStyle/>
          <a:p>
            <a:fld id="{D802D9E1-0DDA-174F-9155-A972C397A999}" type="slidenum">
              <a:rPr lang="es-ES_tradnl" smtClean="0"/>
              <a:pPr/>
              <a:t>113</a:t>
            </a:fld>
            <a:endParaRPr lang="es-ES_tradnl" dirty="0"/>
          </a:p>
        </p:txBody>
      </p:sp>
    </p:spTree>
    <p:extLst>
      <p:ext uri="{BB962C8B-B14F-4D97-AF65-F5344CB8AC3E}">
        <p14:creationId xmlns:p14="http://schemas.microsoft.com/office/powerpoint/2010/main" val="40400261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FC36C-9E55-4BF0-BA0A-93FC44F877E7}"/>
              </a:ext>
            </a:extLst>
          </p:cNvPr>
          <p:cNvSpPr>
            <a:spLocks noGrp="1"/>
          </p:cNvSpPr>
          <p:nvPr>
            <p:ph type="title"/>
          </p:nvPr>
        </p:nvSpPr>
        <p:spPr/>
        <p:txBody>
          <a:bodyPr/>
          <a:lstStyle/>
          <a:p>
            <a:r>
              <a:rPr lang="es-ES" b="1" dirty="0"/>
              <a:t>Carrito de Compras</a:t>
            </a:r>
            <a:br>
              <a:rPr lang="es-ES" dirty="0"/>
            </a:br>
            <a:r>
              <a:rPr lang="es-ES" sz="2800" i="1" dirty="0"/>
              <a:t>Producto</a:t>
            </a:r>
          </a:p>
        </p:txBody>
      </p:sp>
      <p:sp>
        <p:nvSpPr>
          <p:cNvPr id="3" name="Marcador de contenido 2">
            <a:extLst>
              <a:ext uri="{FF2B5EF4-FFF2-40B4-BE49-F238E27FC236}">
                <a16:creationId xmlns:a16="http://schemas.microsoft.com/office/drawing/2014/main" id="{F135CBFA-386A-4B9D-9079-837D455FE9DA}"/>
              </a:ext>
            </a:extLst>
          </p:cNvPr>
          <p:cNvSpPr>
            <a:spLocks noGrp="1"/>
          </p:cNvSpPr>
          <p:nvPr>
            <p:ph idx="1"/>
          </p:nvPr>
        </p:nvSpPr>
        <p:spPr/>
        <p:txBody>
          <a:bodyPr>
            <a:normAutofit fontScale="92500" lnSpcReduction="20000"/>
          </a:bodyPr>
          <a:lstStyle/>
          <a:p>
            <a:pPr marL="0" indent="0">
              <a:buNone/>
            </a:pPr>
            <a:r>
              <a:rPr lang="es-ES" altLang="es-ES" dirty="0" err="1">
                <a:solidFill>
                  <a:srgbClr val="0000E6"/>
                </a:solidFill>
                <a:latin typeface="Consolas" panose="020B0609020204030204" pitchFamily="49" charset="0"/>
              </a:rPr>
              <a:t>class</a:t>
            </a:r>
            <a:r>
              <a:rPr lang="es-ES" altLang="es-ES" dirty="0">
                <a:solidFill>
                  <a:srgbClr val="000000"/>
                </a:solidFill>
                <a:latin typeface="Consolas" panose="020B0609020204030204" pitchFamily="49" charset="0"/>
              </a:rPr>
              <a:t> </a:t>
            </a:r>
            <a:r>
              <a:rPr lang="es-ES" altLang="es-ES" b="1" dirty="0">
                <a:solidFill>
                  <a:srgbClr val="000000"/>
                </a:solidFill>
                <a:latin typeface="Consolas" panose="020B0609020204030204" pitchFamily="49" charset="0"/>
              </a:rPr>
              <a:t>Producto</a:t>
            </a:r>
            <a:r>
              <a:rPr lang="es-ES" altLang="es-ES" dirty="0">
                <a:solidFill>
                  <a:srgbClr val="000000"/>
                </a:solidFill>
                <a:latin typeface="Consolas" panose="020B0609020204030204" pitchFamily="49" charset="0"/>
              </a:rPr>
              <a:t> { </a:t>
            </a:r>
          </a:p>
          <a:p>
            <a:pPr marL="0" indent="0">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 </a:t>
            </a:r>
            <a:r>
              <a:rPr lang="es-ES" altLang="es-ES" dirty="0">
                <a:solidFill>
                  <a:srgbClr val="009900"/>
                </a:solidFill>
                <a:latin typeface="Consolas" panose="020B0609020204030204" pitchFamily="49" charset="0"/>
              </a:rPr>
              <a:t>costo</a:t>
            </a:r>
            <a:r>
              <a:rPr lang="es-ES" altLang="es-ES" dirty="0">
                <a:solidFill>
                  <a:srgbClr val="000000"/>
                </a:solidFill>
                <a:latin typeface="Consolas" panose="020B0609020204030204" pitchFamily="49" charset="0"/>
              </a:rPr>
              <a:t>; </a:t>
            </a:r>
          </a:p>
          <a:p>
            <a:pPr marL="0" indent="0">
              <a:buNone/>
            </a:pP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String</a:t>
            </a:r>
            <a:r>
              <a:rPr lang="es-ES" altLang="es-ES" dirty="0">
                <a:solidFill>
                  <a:srgbClr val="000000"/>
                </a:solidFill>
                <a:latin typeface="Consolas" panose="020B0609020204030204" pitchFamily="49" charset="0"/>
              </a:rPr>
              <a:t> </a:t>
            </a:r>
            <a:r>
              <a:rPr lang="es-ES" altLang="es-ES" dirty="0">
                <a:solidFill>
                  <a:srgbClr val="009900"/>
                </a:solidFill>
                <a:latin typeface="Consolas" panose="020B0609020204030204" pitchFamily="49" charset="0"/>
              </a:rPr>
              <a:t>nombre</a:t>
            </a:r>
            <a:r>
              <a:rPr lang="es-ES" altLang="es-ES" dirty="0">
                <a:solidFill>
                  <a:srgbClr val="000000"/>
                </a:solidFill>
                <a:latin typeface="Consolas" panose="020B0609020204030204" pitchFamily="49" charset="0"/>
              </a:rPr>
              <a:t>; </a:t>
            </a:r>
          </a:p>
          <a:p>
            <a:pPr marL="0" indent="0">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 </a:t>
            </a:r>
            <a:r>
              <a:rPr lang="es-ES" altLang="es-ES" dirty="0" err="1">
                <a:solidFill>
                  <a:srgbClr val="009900"/>
                </a:solidFill>
                <a:latin typeface="Consolas" panose="020B0609020204030204" pitchFamily="49" charset="0"/>
              </a:rPr>
              <a:t>codigo</a:t>
            </a:r>
            <a:r>
              <a:rPr lang="es-ES" altLang="es-ES" dirty="0">
                <a:solidFill>
                  <a:srgbClr val="000000"/>
                </a:solidFill>
                <a:latin typeface="Consolas" panose="020B0609020204030204" pitchFamily="49" charset="0"/>
              </a:rPr>
              <a:t>; </a:t>
            </a:r>
          </a:p>
          <a:p>
            <a:pPr marL="0" indent="0">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 </a:t>
            </a:r>
            <a:r>
              <a:rPr lang="es-ES" altLang="es-ES" dirty="0">
                <a:solidFill>
                  <a:srgbClr val="009900"/>
                </a:solidFill>
                <a:latin typeface="Consolas" panose="020B0609020204030204" pitchFamily="49" charset="0"/>
              </a:rPr>
              <a:t>descuento</a:t>
            </a:r>
            <a:r>
              <a:rPr lang="es-ES" altLang="es-ES" dirty="0">
                <a:solidFill>
                  <a:srgbClr val="000000"/>
                </a:solidFill>
                <a:latin typeface="Consolas" panose="020B0609020204030204" pitchFamily="49" charset="0"/>
              </a:rPr>
              <a:t>; </a:t>
            </a:r>
          </a:p>
          <a:p>
            <a:pPr marL="0" indent="0">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 </a:t>
            </a:r>
            <a:r>
              <a:rPr lang="es-ES" altLang="es-ES" b="1" dirty="0" err="1">
                <a:solidFill>
                  <a:srgbClr val="000000"/>
                </a:solidFill>
                <a:latin typeface="Consolas" panose="020B0609020204030204" pitchFamily="49" charset="0"/>
              </a:rPr>
              <a:t>getCosto</a:t>
            </a:r>
            <a:r>
              <a:rPr lang="es-ES" altLang="es-ES" dirty="0">
                <a:solidFill>
                  <a:srgbClr val="000000"/>
                </a:solidFill>
                <a:latin typeface="Consolas" panose="020B0609020204030204" pitchFamily="49" charset="0"/>
              </a:rPr>
              <a:t>() { </a:t>
            </a:r>
          </a:p>
          <a:p>
            <a:pPr marL="0" indent="0">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return</a:t>
            </a:r>
            <a:r>
              <a:rPr lang="es-ES" altLang="es-ES" dirty="0">
                <a:solidFill>
                  <a:srgbClr val="000000"/>
                </a:solidFill>
                <a:latin typeface="Consolas" panose="020B0609020204030204" pitchFamily="49" charset="0"/>
              </a:rPr>
              <a:t> </a:t>
            </a:r>
            <a:r>
              <a:rPr lang="es-ES" altLang="es-ES" dirty="0">
                <a:solidFill>
                  <a:srgbClr val="009900"/>
                </a:solidFill>
                <a:latin typeface="Consolas" panose="020B0609020204030204" pitchFamily="49" charset="0"/>
              </a:rPr>
              <a:t>costo</a:t>
            </a:r>
            <a:r>
              <a:rPr lang="es-ES" altLang="es-ES" dirty="0">
                <a:solidFill>
                  <a:srgbClr val="000000"/>
                </a:solidFill>
                <a:latin typeface="Consolas" panose="020B0609020204030204" pitchFamily="49" charset="0"/>
              </a:rPr>
              <a:t> - </a:t>
            </a:r>
            <a:r>
              <a:rPr lang="es-ES" altLang="es-ES" dirty="0">
                <a:solidFill>
                  <a:srgbClr val="009900"/>
                </a:solidFill>
                <a:latin typeface="Consolas" panose="020B0609020204030204" pitchFamily="49" charset="0"/>
              </a:rPr>
              <a:t>descuento</a:t>
            </a:r>
            <a:r>
              <a:rPr lang="es-ES" altLang="es-ES" dirty="0">
                <a:solidFill>
                  <a:srgbClr val="000000"/>
                </a:solidFill>
                <a:latin typeface="Consolas" panose="020B0609020204030204" pitchFamily="49" charset="0"/>
              </a:rPr>
              <a:t>; </a:t>
            </a:r>
          </a:p>
          <a:p>
            <a:pPr marL="0" indent="0">
              <a:buNone/>
            </a:pPr>
            <a:r>
              <a:rPr lang="es-ES" altLang="es-ES" dirty="0">
                <a:solidFill>
                  <a:srgbClr val="000000"/>
                </a:solidFill>
                <a:latin typeface="Consolas" panose="020B0609020204030204" pitchFamily="49" charset="0"/>
              </a:rPr>
              <a:t>  } </a:t>
            </a:r>
          </a:p>
          <a:p>
            <a:pPr marL="0" indent="0">
              <a:buNone/>
            </a:pPr>
            <a:r>
              <a:rPr lang="es-ES" altLang="es-ES" dirty="0">
                <a:solidFill>
                  <a:srgbClr val="000000"/>
                </a:solidFill>
                <a:latin typeface="Consolas" panose="020B0609020204030204" pitchFamily="49" charset="0"/>
              </a:rPr>
              <a:t>} </a:t>
            </a:r>
            <a:br>
              <a:rPr lang="es-ES" altLang="es-ES" sz="2000" dirty="0">
                <a:latin typeface="Consolas" panose="020B0609020204030204" pitchFamily="49" charset="0"/>
              </a:rPr>
            </a:br>
            <a:endParaRPr lang="es-ES" altLang="es-ES" sz="5400" dirty="0">
              <a:latin typeface="Consolas" panose="020B0609020204030204" pitchFamily="49" charset="0"/>
            </a:endParaRPr>
          </a:p>
          <a:p>
            <a:endParaRPr lang="es-ES" dirty="0"/>
          </a:p>
        </p:txBody>
      </p:sp>
      <p:sp>
        <p:nvSpPr>
          <p:cNvPr id="4" name="Marcador de pie de página 3">
            <a:extLst>
              <a:ext uri="{FF2B5EF4-FFF2-40B4-BE49-F238E27FC236}">
                <a16:creationId xmlns:a16="http://schemas.microsoft.com/office/drawing/2014/main" id="{619AC132-D6B0-47B8-A725-94246D9E7B6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EA7DCED-3010-43E4-AC29-91094FAD5613}"/>
              </a:ext>
            </a:extLst>
          </p:cNvPr>
          <p:cNvSpPr>
            <a:spLocks noGrp="1"/>
          </p:cNvSpPr>
          <p:nvPr>
            <p:ph type="sldNum" sz="quarter" idx="12"/>
          </p:nvPr>
        </p:nvSpPr>
        <p:spPr/>
        <p:txBody>
          <a:bodyPr/>
          <a:lstStyle/>
          <a:p>
            <a:fld id="{D802D9E1-0DDA-174F-9155-A972C397A999}" type="slidenum">
              <a:rPr lang="es-ES_tradnl" smtClean="0"/>
              <a:pPr/>
              <a:t>114</a:t>
            </a:fld>
            <a:endParaRPr lang="es-ES_tradnl" dirty="0"/>
          </a:p>
        </p:txBody>
      </p:sp>
    </p:spTree>
    <p:extLst>
      <p:ext uri="{BB962C8B-B14F-4D97-AF65-F5344CB8AC3E}">
        <p14:creationId xmlns:p14="http://schemas.microsoft.com/office/powerpoint/2010/main" val="19927805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FC36C-9E55-4BF0-BA0A-93FC44F877E7}"/>
              </a:ext>
            </a:extLst>
          </p:cNvPr>
          <p:cNvSpPr>
            <a:spLocks noGrp="1"/>
          </p:cNvSpPr>
          <p:nvPr>
            <p:ph type="title"/>
          </p:nvPr>
        </p:nvSpPr>
        <p:spPr/>
        <p:txBody>
          <a:bodyPr/>
          <a:lstStyle/>
          <a:p>
            <a:r>
              <a:rPr lang="es-ES" b="1" dirty="0"/>
              <a:t>Carrito de Compras</a:t>
            </a:r>
            <a:br>
              <a:rPr lang="es-ES" dirty="0"/>
            </a:br>
            <a:r>
              <a:rPr lang="es-ES" sz="2800" i="1" dirty="0" err="1"/>
              <a:t>CarritoDeCompras</a:t>
            </a:r>
            <a:endParaRPr lang="es-ES" sz="2800" i="1" dirty="0"/>
          </a:p>
        </p:txBody>
      </p:sp>
      <p:sp>
        <p:nvSpPr>
          <p:cNvPr id="3" name="Marcador de contenido 2">
            <a:extLst>
              <a:ext uri="{FF2B5EF4-FFF2-40B4-BE49-F238E27FC236}">
                <a16:creationId xmlns:a16="http://schemas.microsoft.com/office/drawing/2014/main" id="{F135CBFA-386A-4B9D-9079-837D455FE9DA}"/>
              </a:ext>
            </a:extLst>
          </p:cNvPr>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ct val="0"/>
              </a:spcAft>
              <a:buNone/>
            </a:pPr>
            <a:r>
              <a:rPr lang="es-ES" altLang="es-ES" sz="1800" dirty="0" err="1">
                <a:solidFill>
                  <a:srgbClr val="0000E6"/>
                </a:solidFill>
                <a:latin typeface="Consolas" panose="020B0609020204030204" pitchFamily="49" charset="0"/>
              </a:rPr>
              <a:t>class</a:t>
            </a:r>
            <a:r>
              <a:rPr lang="es-ES" altLang="es-ES" sz="1800" dirty="0">
                <a:solidFill>
                  <a:srgbClr val="000000"/>
                </a:solidFill>
                <a:latin typeface="Consolas" panose="020B0609020204030204" pitchFamily="49" charset="0"/>
              </a:rPr>
              <a:t> </a:t>
            </a:r>
            <a:r>
              <a:rPr lang="es-ES" altLang="es-ES" sz="1800" b="1" dirty="0" err="1">
                <a:solidFill>
                  <a:srgbClr val="000000"/>
                </a:solidFill>
                <a:latin typeface="Consolas" panose="020B0609020204030204" pitchFamily="49" charset="0"/>
              </a:rPr>
              <a:t>CarritoDeCompras</a:t>
            </a:r>
            <a:r>
              <a:rPr lang="es-ES" altLang="es-ES" sz="1800" dirty="0">
                <a:solidFill>
                  <a:srgbClr val="000000"/>
                </a:solidFill>
                <a:latin typeface="Consolas" panose="020B0609020204030204" pitchFamily="49" charset="0"/>
              </a:rPr>
              <a:t> {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int</a:t>
            </a:r>
            <a:r>
              <a:rPr lang="es-ES" altLang="es-ES" sz="1800" dirty="0">
                <a:solidFill>
                  <a:srgbClr val="000000"/>
                </a:solidFill>
                <a:latin typeface="Consolas" panose="020B0609020204030204" pitchFamily="49" charset="0"/>
              </a:rPr>
              <a:t> </a:t>
            </a:r>
            <a:r>
              <a:rPr lang="es-ES" altLang="es-ES" sz="1800" dirty="0" err="1">
                <a:solidFill>
                  <a:srgbClr val="009900"/>
                </a:solidFill>
                <a:latin typeface="Consolas" panose="020B0609020204030204" pitchFamily="49" charset="0"/>
              </a:rPr>
              <a:t>max</a:t>
            </a:r>
            <a:r>
              <a:rPr lang="es-ES" altLang="es-ES" sz="1800" dirty="0">
                <a:solidFill>
                  <a:srgbClr val="000000"/>
                </a:solidFill>
                <a:latin typeface="Consolas" panose="020B0609020204030204" pitchFamily="49" charset="0"/>
              </a:rPr>
              <a:t> = 10;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int</a:t>
            </a:r>
            <a:r>
              <a:rPr lang="es-ES" altLang="es-ES" sz="1800" dirty="0">
                <a:solidFill>
                  <a:srgbClr val="000000"/>
                </a:solidFill>
                <a:latin typeface="Consolas" panose="020B0609020204030204" pitchFamily="49" charset="0"/>
              </a:rPr>
              <a:t> </a:t>
            </a:r>
            <a:r>
              <a:rPr lang="es-ES" altLang="es-ES" sz="1800" dirty="0">
                <a:solidFill>
                  <a:srgbClr val="009900"/>
                </a:solidFill>
                <a:latin typeface="Consolas" panose="020B0609020204030204" pitchFamily="49" charset="0"/>
              </a:rPr>
              <a:t>numProductos</a:t>
            </a:r>
            <a:r>
              <a:rPr lang="es-ES" altLang="es-ES" sz="1800" dirty="0">
                <a:latin typeface="Consolas" panose="020B0609020204030204" pitchFamily="49" charset="0"/>
              </a:rPr>
              <a:t> = 0</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00"/>
                </a:solidFill>
                <a:latin typeface="Consolas" panose="020B0609020204030204" pitchFamily="49" charset="0"/>
              </a:rPr>
              <a:t>  Producto[] </a:t>
            </a:r>
            <a:r>
              <a:rPr lang="es-ES" altLang="es-ES" sz="1800" dirty="0">
                <a:solidFill>
                  <a:srgbClr val="009900"/>
                </a:solidFill>
                <a:latin typeface="Consolas" panose="020B0609020204030204" pitchFamily="49" charset="0"/>
              </a:rPr>
              <a:t>productos</a:t>
            </a:r>
            <a:r>
              <a:rPr lang="es-ES" altLang="es-ES" sz="1800" dirty="0">
                <a:solidFill>
                  <a:srgbClr val="000000"/>
                </a:solidFill>
                <a:latin typeface="Consolas" panose="020B0609020204030204" pitchFamily="49" charset="0"/>
              </a:rPr>
              <a:t> = </a:t>
            </a:r>
            <a:r>
              <a:rPr lang="es-ES" altLang="es-ES" sz="1800" dirty="0">
                <a:solidFill>
                  <a:srgbClr val="0000E6"/>
                </a:solidFill>
                <a:latin typeface="Consolas" panose="020B0609020204030204" pitchFamily="49" charset="0"/>
              </a:rPr>
              <a:t>new</a:t>
            </a:r>
            <a:r>
              <a:rPr lang="es-ES" altLang="es-ES" sz="1800" dirty="0">
                <a:solidFill>
                  <a:srgbClr val="000000"/>
                </a:solidFill>
                <a:latin typeface="Consolas" panose="020B0609020204030204" pitchFamily="49" charset="0"/>
              </a:rPr>
              <a:t> Producto[</a:t>
            </a:r>
            <a:r>
              <a:rPr lang="es-ES" altLang="es-ES" sz="1800" dirty="0" err="1">
                <a:solidFill>
                  <a:srgbClr val="009900"/>
                </a:solidFill>
                <a:latin typeface="Consolas" panose="020B0609020204030204" pitchFamily="49" charset="0"/>
              </a:rPr>
              <a:t>max</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int</a:t>
            </a:r>
            <a:r>
              <a:rPr lang="es-ES" altLang="es-ES" sz="1800" dirty="0">
                <a:solidFill>
                  <a:srgbClr val="000000"/>
                </a:solidFill>
                <a:latin typeface="Consolas" panose="020B0609020204030204" pitchFamily="49" charset="0"/>
              </a:rPr>
              <a:t>[] </a:t>
            </a:r>
            <a:r>
              <a:rPr lang="es-ES" altLang="es-ES" sz="1800" dirty="0">
                <a:solidFill>
                  <a:srgbClr val="009900"/>
                </a:solidFill>
                <a:latin typeface="Consolas" panose="020B0609020204030204" pitchFamily="49" charset="0"/>
              </a:rPr>
              <a:t>cantidades</a:t>
            </a:r>
            <a:r>
              <a:rPr lang="es-ES" altLang="es-ES" sz="1800" dirty="0">
                <a:solidFill>
                  <a:srgbClr val="000000"/>
                </a:solidFill>
                <a:latin typeface="Consolas" panose="020B0609020204030204" pitchFamily="49" charset="0"/>
              </a:rPr>
              <a:t> = </a:t>
            </a:r>
            <a:r>
              <a:rPr lang="es-ES" altLang="es-ES" sz="1800" dirty="0">
                <a:solidFill>
                  <a:srgbClr val="0000E6"/>
                </a:solidFill>
                <a:latin typeface="Consolas" panose="020B0609020204030204" pitchFamily="49" charset="0"/>
              </a:rPr>
              <a:t>new</a:t>
            </a:r>
            <a:r>
              <a:rPr lang="es-ES" altLang="es-ES" sz="1800" dirty="0">
                <a:solidFill>
                  <a:srgbClr val="000000"/>
                </a:solidFill>
                <a:latin typeface="Consolas" panose="020B0609020204030204" pitchFamily="49" charset="0"/>
              </a:rPr>
              <a:t> </a:t>
            </a:r>
            <a:r>
              <a:rPr lang="es-ES" altLang="es-ES" sz="1800" dirty="0" err="1">
                <a:solidFill>
                  <a:srgbClr val="0000E6"/>
                </a:solidFill>
                <a:latin typeface="Consolas" panose="020B0609020204030204" pitchFamily="49" charset="0"/>
              </a:rPr>
              <a:t>int</a:t>
            </a:r>
            <a:r>
              <a:rPr lang="es-ES" altLang="es-ES" sz="1800" dirty="0">
                <a:solidFill>
                  <a:srgbClr val="000000"/>
                </a:solidFill>
                <a:latin typeface="Consolas" panose="020B0609020204030204" pitchFamily="49" charset="0"/>
              </a:rPr>
              <a:t>[</a:t>
            </a:r>
            <a:r>
              <a:rPr lang="es-ES" altLang="es-ES" sz="1800" dirty="0" err="1">
                <a:solidFill>
                  <a:srgbClr val="009900"/>
                </a:solidFill>
                <a:latin typeface="Consolas" panose="020B0609020204030204" pitchFamily="49" charset="0"/>
              </a:rPr>
              <a:t>max</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int</a:t>
            </a:r>
            <a:r>
              <a:rPr lang="es-ES" altLang="es-ES" sz="1800" dirty="0">
                <a:solidFill>
                  <a:srgbClr val="000000"/>
                </a:solidFill>
                <a:latin typeface="Consolas" panose="020B0609020204030204" pitchFamily="49" charset="0"/>
              </a:rPr>
              <a:t> </a:t>
            </a:r>
            <a:r>
              <a:rPr lang="es-ES" altLang="es-ES" sz="1800" b="1" dirty="0" err="1">
                <a:solidFill>
                  <a:srgbClr val="000000"/>
                </a:solidFill>
                <a:latin typeface="Consolas" panose="020B0609020204030204" pitchFamily="49" charset="0"/>
              </a:rPr>
              <a:t>getCostoTotal</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int</a:t>
            </a:r>
            <a:r>
              <a:rPr lang="es-ES" altLang="es-ES" sz="1800" dirty="0">
                <a:solidFill>
                  <a:srgbClr val="000000"/>
                </a:solidFill>
                <a:latin typeface="Consolas" panose="020B0609020204030204" pitchFamily="49" charset="0"/>
              </a:rPr>
              <a:t> total = 0;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for</a:t>
            </a:r>
            <a:r>
              <a:rPr lang="es-ES" altLang="es-ES" sz="1800" dirty="0">
                <a:solidFill>
                  <a:srgbClr val="000000"/>
                </a:solidFill>
                <a:latin typeface="Consolas" panose="020B0609020204030204" pitchFamily="49" charset="0"/>
              </a:rPr>
              <a:t> (</a:t>
            </a:r>
            <a:r>
              <a:rPr lang="es-ES" altLang="es-ES" sz="1800" dirty="0" err="1">
                <a:solidFill>
                  <a:srgbClr val="0000E6"/>
                </a:solidFill>
                <a:latin typeface="Consolas" panose="020B0609020204030204" pitchFamily="49" charset="0"/>
              </a:rPr>
              <a:t>int</a:t>
            </a:r>
            <a:r>
              <a:rPr lang="es-ES" altLang="es-ES" sz="1800" dirty="0">
                <a:solidFill>
                  <a:srgbClr val="000000"/>
                </a:solidFill>
                <a:latin typeface="Consolas" panose="020B0609020204030204" pitchFamily="49" charset="0"/>
              </a:rPr>
              <a:t> i = 0; i &lt; </a:t>
            </a:r>
            <a:r>
              <a:rPr lang="es-ES" altLang="es-ES" sz="1800" dirty="0" err="1">
                <a:solidFill>
                  <a:srgbClr val="009900"/>
                </a:solidFill>
                <a:latin typeface="Consolas" panose="020B0609020204030204" pitchFamily="49" charset="0"/>
              </a:rPr>
              <a:t>numProductos</a:t>
            </a:r>
            <a:r>
              <a:rPr lang="es-ES" altLang="es-ES" sz="1800" dirty="0">
                <a:solidFill>
                  <a:srgbClr val="000000"/>
                </a:solidFill>
                <a:latin typeface="Consolas" panose="020B0609020204030204" pitchFamily="49" charset="0"/>
              </a:rPr>
              <a:t>; i++) </a:t>
            </a:r>
          </a:p>
          <a:p>
            <a:pPr marL="0" lvl="0" indent="0" eaLnBrk="0" fontAlgn="base" hangingPunct="0">
              <a:lnSpc>
                <a:spcPct val="100000"/>
              </a:lnSpc>
              <a:spcBef>
                <a:spcPct val="0"/>
              </a:spcBef>
              <a:spcAft>
                <a:spcPct val="0"/>
              </a:spcAft>
              <a:buNone/>
            </a:pPr>
            <a:r>
              <a:rPr lang="es-ES" altLang="es-ES" sz="1800" dirty="0">
                <a:solidFill>
                  <a:srgbClr val="000000"/>
                </a:solidFill>
                <a:latin typeface="Consolas" panose="020B0609020204030204" pitchFamily="49" charset="0"/>
              </a:rPr>
              <a:t>      total += </a:t>
            </a:r>
            <a:r>
              <a:rPr lang="es-ES" altLang="es-ES" sz="1800" dirty="0">
                <a:solidFill>
                  <a:srgbClr val="009900"/>
                </a:solidFill>
                <a:latin typeface="Consolas" panose="020B0609020204030204" pitchFamily="49" charset="0"/>
              </a:rPr>
              <a:t>productos</a:t>
            </a:r>
            <a:r>
              <a:rPr lang="es-ES" altLang="es-ES" sz="1800" dirty="0">
                <a:solidFill>
                  <a:srgbClr val="000000"/>
                </a:solidFill>
                <a:latin typeface="Consolas" panose="020B0609020204030204" pitchFamily="49" charset="0"/>
              </a:rPr>
              <a:t>[i].</a:t>
            </a:r>
            <a:r>
              <a:rPr lang="es-ES" altLang="es-ES" sz="1800" dirty="0" err="1">
                <a:solidFill>
                  <a:srgbClr val="000000"/>
                </a:solidFill>
                <a:latin typeface="Consolas" panose="020B0609020204030204" pitchFamily="49" charset="0"/>
              </a:rPr>
              <a:t>getCosto</a:t>
            </a:r>
            <a:r>
              <a:rPr lang="es-ES" altLang="es-ES" sz="1800" dirty="0">
                <a:solidFill>
                  <a:srgbClr val="000000"/>
                </a:solidFill>
                <a:latin typeface="Consolas" panose="020B0609020204030204" pitchFamily="49" charset="0"/>
              </a:rPr>
              <a:t>() * </a:t>
            </a:r>
            <a:r>
              <a:rPr lang="es-ES" altLang="es-ES" sz="1800" dirty="0">
                <a:solidFill>
                  <a:srgbClr val="009900"/>
                </a:solidFill>
                <a:latin typeface="Consolas" panose="020B0609020204030204" pitchFamily="49" charset="0"/>
              </a:rPr>
              <a:t>cantidades</a:t>
            </a:r>
            <a:r>
              <a:rPr lang="es-ES" altLang="es-ES" sz="1800" dirty="0">
                <a:solidFill>
                  <a:srgbClr val="000000"/>
                </a:solidFill>
                <a:latin typeface="Consolas" panose="020B0609020204030204" pitchFamily="49" charset="0"/>
              </a:rPr>
              <a:t>[i]; </a:t>
            </a:r>
          </a:p>
          <a:p>
            <a:pPr marL="0" lvl="0" indent="0" eaLnBrk="0" fontAlgn="base" hangingPunct="0">
              <a:lnSpc>
                <a:spcPct val="100000"/>
              </a:lnSpc>
              <a:spcBef>
                <a:spcPct val="0"/>
              </a:spcBef>
              <a:spcAft>
                <a:spcPct val="0"/>
              </a:spcAft>
              <a:buNone/>
            </a:pPr>
            <a:r>
              <a:rPr lang="es-ES" altLang="es-ES" sz="1800" dirty="0">
                <a:solidFill>
                  <a:srgbClr val="000000"/>
                </a:solidFill>
                <a:latin typeface="Consolas" panose="020B0609020204030204" pitchFamily="49" charset="0"/>
              </a:rPr>
              <a:t>    </a:t>
            </a:r>
            <a:r>
              <a:rPr lang="es-ES" altLang="es-ES" sz="1800" dirty="0" err="1">
                <a:solidFill>
                  <a:srgbClr val="0000E6"/>
                </a:solidFill>
                <a:latin typeface="Consolas" panose="020B0609020204030204" pitchFamily="49" charset="0"/>
              </a:rPr>
              <a:t>return</a:t>
            </a:r>
            <a:r>
              <a:rPr lang="es-ES" altLang="es-ES" sz="1800" dirty="0">
                <a:solidFill>
                  <a:srgbClr val="000000"/>
                </a:solidFill>
                <a:latin typeface="Consolas" panose="020B0609020204030204" pitchFamily="49" charset="0"/>
              </a:rPr>
              <a:t> total; </a:t>
            </a:r>
          </a:p>
          <a:p>
            <a:pPr marL="0" lvl="0" indent="0" eaLnBrk="0" fontAlgn="base" hangingPunct="0">
              <a:lnSpc>
                <a:spcPct val="100000"/>
              </a:lnSpc>
              <a:spcBef>
                <a:spcPct val="0"/>
              </a:spcBef>
              <a:spcAft>
                <a:spcPct val="0"/>
              </a:spcAft>
              <a:buNone/>
            </a:pP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boolean</a:t>
            </a:r>
            <a:r>
              <a:rPr lang="es-ES" altLang="es-ES" sz="1800" dirty="0">
                <a:solidFill>
                  <a:srgbClr val="000000"/>
                </a:solidFill>
                <a:latin typeface="Consolas" panose="020B0609020204030204" pitchFamily="49" charset="0"/>
              </a:rPr>
              <a:t> </a:t>
            </a:r>
            <a:r>
              <a:rPr lang="es-ES" altLang="es-ES" sz="1800" b="1" dirty="0" err="1">
                <a:solidFill>
                  <a:srgbClr val="000000"/>
                </a:solidFill>
                <a:latin typeface="Consolas" panose="020B0609020204030204" pitchFamily="49" charset="0"/>
              </a:rPr>
              <a:t>agregarProducto</a:t>
            </a:r>
            <a:r>
              <a:rPr lang="es-ES" altLang="es-ES" sz="1800" dirty="0">
                <a:solidFill>
                  <a:srgbClr val="000000"/>
                </a:solidFill>
                <a:latin typeface="Consolas" panose="020B0609020204030204" pitchFamily="49" charset="0"/>
              </a:rPr>
              <a:t>(Producto p, </a:t>
            </a:r>
            <a:r>
              <a:rPr lang="es-ES" altLang="es-ES" sz="1800" dirty="0" err="1">
                <a:solidFill>
                  <a:srgbClr val="0000E6"/>
                </a:solidFill>
                <a:latin typeface="Consolas" panose="020B0609020204030204" pitchFamily="49" charset="0"/>
              </a:rPr>
              <a:t>int</a:t>
            </a:r>
            <a:r>
              <a:rPr lang="es-ES" altLang="es-ES" sz="1800" dirty="0">
                <a:solidFill>
                  <a:srgbClr val="000000"/>
                </a:solidFill>
                <a:latin typeface="Consolas" panose="020B0609020204030204" pitchFamily="49" charset="0"/>
              </a:rPr>
              <a:t> cantidad){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if</a:t>
            </a:r>
            <a:r>
              <a:rPr lang="es-ES" altLang="es-ES" sz="1800" dirty="0">
                <a:solidFill>
                  <a:srgbClr val="000000"/>
                </a:solidFill>
                <a:latin typeface="Consolas" panose="020B0609020204030204" pitchFamily="49" charset="0"/>
              </a:rPr>
              <a:t>(</a:t>
            </a:r>
            <a:r>
              <a:rPr lang="es-ES" altLang="es-ES" sz="1800" dirty="0" err="1">
                <a:solidFill>
                  <a:srgbClr val="009900"/>
                </a:solidFill>
                <a:latin typeface="Consolas" panose="020B0609020204030204" pitchFamily="49" charset="0"/>
              </a:rPr>
              <a:t>numProductos</a:t>
            </a:r>
            <a:r>
              <a:rPr lang="es-ES" altLang="es-ES" sz="1800" dirty="0">
                <a:solidFill>
                  <a:srgbClr val="000000"/>
                </a:solidFill>
                <a:latin typeface="Consolas" panose="020B0609020204030204" pitchFamily="49" charset="0"/>
              </a:rPr>
              <a:t>==</a:t>
            </a:r>
            <a:r>
              <a:rPr lang="es-ES" altLang="es-ES" sz="1800" dirty="0" err="1">
                <a:solidFill>
                  <a:srgbClr val="009900"/>
                </a:solidFill>
                <a:latin typeface="Consolas" panose="020B0609020204030204" pitchFamily="49" charset="0"/>
              </a:rPr>
              <a:t>max</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return</a:t>
            </a:r>
            <a:r>
              <a:rPr lang="es-ES" altLang="es-ES" sz="1800" dirty="0">
                <a:solidFill>
                  <a:srgbClr val="000000"/>
                </a:solidFill>
                <a:latin typeface="Consolas" panose="020B0609020204030204" pitchFamily="49" charset="0"/>
              </a:rPr>
              <a:t> </a:t>
            </a:r>
            <a:r>
              <a:rPr lang="es-ES" altLang="es-ES" sz="1800" dirty="0">
                <a:solidFill>
                  <a:srgbClr val="0000E6"/>
                </a:solidFill>
                <a:latin typeface="Consolas" panose="020B0609020204030204" pitchFamily="49" charset="0"/>
              </a:rPr>
              <a:t>false</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9900"/>
                </a:solidFill>
                <a:latin typeface="Consolas" panose="020B0609020204030204" pitchFamily="49" charset="0"/>
              </a:rPr>
              <a:t>    productos</a:t>
            </a:r>
            <a:r>
              <a:rPr lang="es-ES" altLang="es-ES" sz="1800" dirty="0">
                <a:solidFill>
                  <a:srgbClr val="000000"/>
                </a:solidFill>
                <a:latin typeface="Consolas" panose="020B0609020204030204" pitchFamily="49" charset="0"/>
              </a:rPr>
              <a:t>[</a:t>
            </a:r>
            <a:r>
              <a:rPr lang="es-ES" altLang="es-ES" sz="1800" dirty="0" err="1">
                <a:solidFill>
                  <a:srgbClr val="009900"/>
                </a:solidFill>
                <a:latin typeface="Consolas" panose="020B0609020204030204" pitchFamily="49" charset="0"/>
              </a:rPr>
              <a:t>numProductos</a:t>
            </a:r>
            <a:r>
              <a:rPr lang="es-ES" altLang="es-ES" sz="1800" dirty="0">
                <a:solidFill>
                  <a:srgbClr val="000000"/>
                </a:solidFill>
                <a:latin typeface="Consolas" panose="020B0609020204030204" pitchFamily="49" charset="0"/>
              </a:rPr>
              <a:t>] = p; </a:t>
            </a:r>
          </a:p>
          <a:p>
            <a:pPr marL="0" lvl="0" indent="0" eaLnBrk="0" fontAlgn="base" hangingPunct="0">
              <a:lnSpc>
                <a:spcPct val="100000"/>
              </a:lnSpc>
              <a:spcBef>
                <a:spcPct val="0"/>
              </a:spcBef>
              <a:spcAft>
                <a:spcPct val="0"/>
              </a:spcAft>
              <a:buNone/>
            </a:pPr>
            <a:r>
              <a:rPr lang="es-ES" altLang="es-ES" sz="1800" dirty="0">
                <a:solidFill>
                  <a:srgbClr val="009900"/>
                </a:solidFill>
                <a:latin typeface="Consolas" panose="020B0609020204030204" pitchFamily="49" charset="0"/>
              </a:rPr>
              <a:t>    cantidades</a:t>
            </a:r>
            <a:r>
              <a:rPr lang="es-ES" altLang="es-ES" sz="1800" dirty="0">
                <a:solidFill>
                  <a:srgbClr val="000000"/>
                </a:solidFill>
                <a:latin typeface="Consolas" panose="020B0609020204030204" pitchFamily="49" charset="0"/>
              </a:rPr>
              <a:t>[</a:t>
            </a:r>
            <a:r>
              <a:rPr lang="es-ES" altLang="es-ES" sz="1800" dirty="0" err="1">
                <a:solidFill>
                  <a:srgbClr val="009900"/>
                </a:solidFill>
                <a:latin typeface="Consolas" panose="020B0609020204030204" pitchFamily="49" charset="0"/>
              </a:rPr>
              <a:t>numProductos</a:t>
            </a:r>
            <a:r>
              <a:rPr lang="es-ES" altLang="es-ES" sz="1800" dirty="0">
                <a:solidFill>
                  <a:srgbClr val="000000"/>
                </a:solidFill>
                <a:latin typeface="Consolas" panose="020B0609020204030204" pitchFamily="49" charset="0"/>
              </a:rPr>
              <a:t>] = cantidad; </a:t>
            </a:r>
          </a:p>
          <a:p>
            <a:pPr marL="0" lvl="0" indent="0" eaLnBrk="0" fontAlgn="base" hangingPunct="0">
              <a:lnSpc>
                <a:spcPct val="100000"/>
              </a:lnSpc>
              <a:spcBef>
                <a:spcPct val="0"/>
              </a:spcBef>
              <a:spcAft>
                <a:spcPct val="0"/>
              </a:spcAft>
              <a:buNone/>
            </a:pPr>
            <a:r>
              <a:rPr lang="es-ES" altLang="es-ES" sz="1800" dirty="0">
                <a:solidFill>
                  <a:srgbClr val="009900"/>
                </a:solidFill>
                <a:latin typeface="Consolas" panose="020B0609020204030204" pitchFamily="49" charset="0"/>
              </a:rPr>
              <a:t>    </a:t>
            </a:r>
            <a:r>
              <a:rPr lang="es-ES" altLang="es-ES" sz="1800" dirty="0" err="1">
                <a:solidFill>
                  <a:srgbClr val="009900"/>
                </a:solidFill>
                <a:latin typeface="Consolas" panose="020B0609020204030204" pitchFamily="49" charset="0"/>
              </a:rPr>
              <a:t>numProductos</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E6"/>
                </a:solidFill>
                <a:latin typeface="Consolas" panose="020B0609020204030204" pitchFamily="49" charset="0"/>
              </a:rPr>
              <a:t>    </a:t>
            </a:r>
            <a:r>
              <a:rPr lang="es-ES" altLang="es-ES" sz="1800" dirty="0" err="1">
                <a:solidFill>
                  <a:srgbClr val="0000E6"/>
                </a:solidFill>
                <a:latin typeface="Consolas" panose="020B0609020204030204" pitchFamily="49" charset="0"/>
              </a:rPr>
              <a:t>return</a:t>
            </a:r>
            <a:r>
              <a:rPr lang="es-ES" altLang="es-ES" sz="1800" dirty="0">
                <a:solidFill>
                  <a:srgbClr val="000000"/>
                </a:solidFill>
                <a:latin typeface="Consolas" panose="020B0609020204030204" pitchFamily="49" charset="0"/>
              </a:rPr>
              <a:t> </a:t>
            </a:r>
            <a:r>
              <a:rPr lang="es-ES" altLang="es-ES" sz="1800" dirty="0">
                <a:solidFill>
                  <a:srgbClr val="0000E6"/>
                </a:solidFill>
                <a:latin typeface="Consolas" panose="020B0609020204030204" pitchFamily="49" charset="0"/>
              </a:rPr>
              <a:t>true</a:t>
            </a:r>
            <a:r>
              <a:rPr lang="es-ES" altLang="es-ES" sz="18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s-ES" altLang="es-ES" sz="1800" dirty="0">
                <a:solidFill>
                  <a:srgbClr val="000000"/>
                </a:solidFill>
                <a:latin typeface="Consolas" panose="020B0609020204030204" pitchFamily="49" charset="0"/>
              </a:rPr>
              <a:t>  } </a:t>
            </a:r>
          </a:p>
          <a:p>
            <a:pPr marL="0" lvl="0" indent="0" eaLnBrk="0" fontAlgn="base" hangingPunct="0">
              <a:lnSpc>
                <a:spcPct val="100000"/>
              </a:lnSpc>
              <a:spcBef>
                <a:spcPct val="0"/>
              </a:spcBef>
              <a:spcAft>
                <a:spcPct val="0"/>
              </a:spcAft>
              <a:buNone/>
            </a:pPr>
            <a:r>
              <a:rPr lang="es-ES" altLang="es-ES" sz="1800" dirty="0">
                <a:solidFill>
                  <a:srgbClr val="000000"/>
                </a:solidFill>
                <a:latin typeface="Consolas" panose="020B0609020204030204" pitchFamily="49" charset="0"/>
              </a:rPr>
              <a:t>}</a:t>
            </a:r>
            <a:endParaRPr lang="es-ES" sz="1800" dirty="0"/>
          </a:p>
        </p:txBody>
      </p:sp>
      <p:sp>
        <p:nvSpPr>
          <p:cNvPr id="4" name="Marcador de pie de página 3">
            <a:extLst>
              <a:ext uri="{FF2B5EF4-FFF2-40B4-BE49-F238E27FC236}">
                <a16:creationId xmlns:a16="http://schemas.microsoft.com/office/drawing/2014/main" id="{619AC132-D6B0-47B8-A725-94246D9E7B6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EA7DCED-3010-43E4-AC29-91094FAD5613}"/>
              </a:ext>
            </a:extLst>
          </p:cNvPr>
          <p:cNvSpPr>
            <a:spLocks noGrp="1"/>
          </p:cNvSpPr>
          <p:nvPr>
            <p:ph type="sldNum" sz="quarter" idx="12"/>
          </p:nvPr>
        </p:nvSpPr>
        <p:spPr/>
        <p:txBody>
          <a:bodyPr/>
          <a:lstStyle/>
          <a:p>
            <a:fld id="{D802D9E1-0DDA-174F-9155-A972C397A999}" type="slidenum">
              <a:rPr lang="es-ES_tradnl" smtClean="0"/>
              <a:pPr/>
              <a:t>115</a:t>
            </a:fld>
            <a:endParaRPr lang="es-ES_tradnl" dirty="0"/>
          </a:p>
        </p:txBody>
      </p:sp>
    </p:spTree>
    <p:extLst>
      <p:ext uri="{BB962C8B-B14F-4D97-AF65-F5344CB8AC3E}">
        <p14:creationId xmlns:p14="http://schemas.microsoft.com/office/powerpoint/2010/main" val="9482220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ECD2A-3C17-41E7-B240-8B50927A23E5}"/>
              </a:ext>
            </a:extLst>
          </p:cNvPr>
          <p:cNvSpPr>
            <a:spLocks noGrp="1"/>
          </p:cNvSpPr>
          <p:nvPr>
            <p:ph type="title"/>
          </p:nvPr>
        </p:nvSpPr>
        <p:spPr/>
        <p:txBody>
          <a:bodyPr/>
          <a:lstStyle/>
          <a:p>
            <a:r>
              <a:rPr lang="es-ES" b="1" dirty="0"/>
              <a:t>Carrito de Compras</a:t>
            </a:r>
            <a:br>
              <a:rPr lang="es-ES" b="1" dirty="0"/>
            </a:br>
            <a:r>
              <a:rPr lang="es-ES" sz="2800" i="1" dirty="0" err="1"/>
              <a:t>TestCarritoDeCompras</a:t>
            </a:r>
            <a:endParaRPr lang="es-ES" sz="2800" dirty="0"/>
          </a:p>
        </p:txBody>
      </p:sp>
      <p:sp>
        <p:nvSpPr>
          <p:cNvPr id="3" name="Marcador de contenido 2">
            <a:extLst>
              <a:ext uri="{FF2B5EF4-FFF2-40B4-BE49-F238E27FC236}">
                <a16:creationId xmlns:a16="http://schemas.microsoft.com/office/drawing/2014/main" id="{61D08239-7174-4DEE-9EFE-41CA5CF50848}"/>
              </a:ext>
            </a:extLst>
          </p:cNvPr>
          <p:cNvSpPr>
            <a:spLocks noGrp="1"/>
          </p:cNvSpPr>
          <p:nvPr>
            <p:ph idx="1"/>
          </p:nvPr>
        </p:nvSpPr>
        <p:spPr/>
        <p:txBody>
          <a:bodyPr>
            <a:normAutofit fontScale="47500" lnSpcReduction="20000"/>
          </a:bodyPr>
          <a:lstStyle/>
          <a:p>
            <a:pPr marL="0" indent="0">
              <a:lnSpc>
                <a:spcPct val="70000"/>
              </a:lnSpc>
              <a:buNone/>
            </a:pPr>
            <a:r>
              <a:rPr lang="es-ES" altLang="es-ES" dirty="0" err="1">
                <a:solidFill>
                  <a:srgbClr val="0000E6"/>
                </a:solidFill>
                <a:latin typeface="Consolas" panose="020B0609020204030204" pitchFamily="49" charset="0"/>
              </a:rPr>
              <a:t>class</a:t>
            </a:r>
            <a:r>
              <a:rPr lang="es-ES" altLang="es-ES" dirty="0">
                <a:solidFill>
                  <a:srgbClr val="000000"/>
                </a:solidFill>
                <a:latin typeface="Consolas" panose="020B0609020204030204" pitchFamily="49" charset="0"/>
              </a:rPr>
              <a:t> </a:t>
            </a:r>
            <a:r>
              <a:rPr lang="es-ES" altLang="es-ES" b="1" dirty="0" err="1">
                <a:solidFill>
                  <a:srgbClr val="000000"/>
                </a:solidFill>
                <a:latin typeface="Consolas" panose="020B0609020204030204" pitchFamily="49" charset="0"/>
              </a:rPr>
              <a:t>TestCarritoDeCompras</a:t>
            </a:r>
            <a:r>
              <a:rPr lang="es-ES" altLang="es-ES" dirty="0">
                <a:solidFill>
                  <a:srgbClr val="000000"/>
                </a:solidFill>
                <a:latin typeface="Consolas" panose="020B0609020204030204" pitchFamily="49" charset="0"/>
              </a:rPr>
              <a:t> { </a:t>
            </a:r>
          </a:p>
          <a:p>
            <a:pPr marL="0" indent="0">
              <a:lnSpc>
                <a:spcPct val="70000"/>
              </a:lnSpc>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public</a:t>
            </a:r>
            <a:r>
              <a:rPr lang="es-ES" altLang="es-ES" dirty="0">
                <a:solidFill>
                  <a:srgbClr val="000000"/>
                </a:solidFill>
                <a:latin typeface="Consolas" panose="020B0609020204030204" pitchFamily="49" charset="0"/>
              </a:rPr>
              <a:t> </a:t>
            </a:r>
            <a:r>
              <a:rPr lang="es-ES" altLang="es-ES" dirty="0" err="1">
                <a:solidFill>
                  <a:srgbClr val="0000E6"/>
                </a:solidFill>
                <a:latin typeface="Consolas" panose="020B0609020204030204" pitchFamily="49" charset="0"/>
              </a:rPr>
              <a:t>static</a:t>
            </a:r>
            <a:r>
              <a:rPr lang="es-ES" altLang="es-ES" dirty="0">
                <a:solidFill>
                  <a:srgbClr val="000000"/>
                </a:solidFill>
                <a:latin typeface="Consolas" panose="020B0609020204030204" pitchFamily="49" charset="0"/>
              </a:rPr>
              <a:t> </a:t>
            </a:r>
            <a:r>
              <a:rPr lang="es-ES" altLang="es-ES" dirty="0" err="1">
                <a:solidFill>
                  <a:srgbClr val="0000E6"/>
                </a:solidFill>
                <a:latin typeface="Consolas" panose="020B0609020204030204" pitchFamily="49" charset="0"/>
              </a:rPr>
              <a:t>void</a:t>
            </a:r>
            <a:r>
              <a:rPr lang="es-ES" altLang="es-ES" dirty="0">
                <a:solidFill>
                  <a:srgbClr val="000000"/>
                </a:solidFill>
                <a:latin typeface="Consolas" panose="020B0609020204030204" pitchFamily="49" charset="0"/>
              </a:rPr>
              <a:t> </a:t>
            </a:r>
            <a:r>
              <a:rPr lang="es-ES" altLang="es-ES" b="1" i="1" dirty="0" err="1">
                <a:solidFill>
                  <a:srgbClr val="000000"/>
                </a:solidFill>
                <a:latin typeface="Consolas" panose="020B0609020204030204" pitchFamily="49" charset="0"/>
              </a:rPr>
              <a:t>main</a:t>
            </a:r>
            <a:r>
              <a:rPr lang="es-ES" altLang="es-ES" dirty="0">
                <a:solidFill>
                  <a:srgbClr val="000000"/>
                </a:solidFill>
                <a:latin typeface="Consolas" panose="020B0609020204030204" pitchFamily="49" charset="0"/>
              </a:rPr>
              <a:t>(</a:t>
            </a:r>
            <a:r>
              <a:rPr lang="es-ES" altLang="es-ES" dirty="0" err="1">
                <a:solidFill>
                  <a:srgbClr val="000000"/>
                </a:solidFill>
                <a:latin typeface="Consolas" panose="020B0609020204030204" pitchFamily="49" charset="0"/>
              </a:rPr>
              <a:t>String</a:t>
            </a: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args</a:t>
            </a:r>
            <a:r>
              <a:rPr lang="es-ES" altLang="es-ES" dirty="0">
                <a:solidFill>
                  <a:srgbClr val="000000"/>
                </a:solidFill>
                <a:latin typeface="Consolas" panose="020B0609020204030204" pitchFamily="49" charset="0"/>
              </a:rPr>
              <a:t>) { </a:t>
            </a:r>
          </a:p>
          <a:p>
            <a:pPr marL="0" indent="0">
              <a:lnSpc>
                <a:spcPct val="70000"/>
              </a:lnSpc>
              <a:buNone/>
            </a:pP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String</a:t>
            </a:r>
            <a:r>
              <a:rPr lang="es-ES" altLang="es-ES" dirty="0">
                <a:solidFill>
                  <a:srgbClr val="000000"/>
                </a:solidFill>
                <a:latin typeface="Consolas" panose="020B0609020204030204" pitchFamily="49" charset="0"/>
              </a:rPr>
              <a:t>[] nombres = </a:t>
            </a:r>
            <a:r>
              <a:rPr lang="es-ES" altLang="es-ES" dirty="0">
                <a:solidFill>
                  <a:srgbClr val="0000E6"/>
                </a:solidFill>
                <a:latin typeface="Consolas" panose="020B0609020204030204" pitchFamily="49" charset="0"/>
              </a:rPr>
              <a:t>new</a:t>
            </a: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String</a:t>
            </a:r>
            <a:r>
              <a:rPr lang="es-ES" altLang="es-ES" dirty="0">
                <a:solidFill>
                  <a:srgbClr val="000000"/>
                </a:solidFill>
                <a:latin typeface="Consolas" panose="020B0609020204030204" pitchFamily="49" charset="0"/>
              </a:rPr>
              <a:t>[]{</a:t>
            </a:r>
            <a:r>
              <a:rPr lang="es-ES" altLang="es-ES" dirty="0">
                <a:solidFill>
                  <a:srgbClr val="CE7B00"/>
                </a:solidFill>
                <a:latin typeface="Consolas" panose="020B0609020204030204" pitchFamily="49" charset="0"/>
              </a:rPr>
              <a:t>"Leche"</a:t>
            </a:r>
            <a:r>
              <a:rPr lang="es-ES" altLang="es-ES" dirty="0">
                <a:solidFill>
                  <a:srgbClr val="000000"/>
                </a:solidFill>
                <a:latin typeface="Consolas" panose="020B0609020204030204" pitchFamily="49" charset="0"/>
              </a:rPr>
              <a:t>, </a:t>
            </a:r>
            <a:r>
              <a:rPr lang="es-ES" altLang="es-ES" dirty="0">
                <a:solidFill>
                  <a:srgbClr val="CE7B00"/>
                </a:solidFill>
                <a:latin typeface="Consolas" panose="020B0609020204030204" pitchFamily="49" charset="0"/>
              </a:rPr>
              <a:t>"Gaseosa"</a:t>
            </a:r>
            <a:r>
              <a:rPr lang="es-ES" altLang="es-ES" dirty="0">
                <a:solidFill>
                  <a:srgbClr val="000000"/>
                </a:solidFill>
                <a:latin typeface="Consolas" panose="020B0609020204030204" pitchFamily="49" charset="0"/>
              </a:rPr>
              <a:t>, </a:t>
            </a:r>
            <a:r>
              <a:rPr lang="es-ES" altLang="es-ES" dirty="0">
                <a:solidFill>
                  <a:srgbClr val="CE7B00"/>
                </a:solidFill>
                <a:latin typeface="Consolas" panose="020B0609020204030204" pitchFamily="49" charset="0"/>
              </a:rPr>
              <a:t>"Pan"</a:t>
            </a:r>
            <a:r>
              <a:rPr lang="es-ES" altLang="es-ES" dirty="0">
                <a:solidFill>
                  <a:srgbClr val="000000"/>
                </a:solidFill>
                <a:latin typeface="Consolas" panose="020B0609020204030204" pitchFamily="49" charset="0"/>
              </a:rPr>
              <a:t>, </a:t>
            </a:r>
            <a:r>
              <a:rPr lang="es-ES" altLang="es-ES" dirty="0">
                <a:solidFill>
                  <a:srgbClr val="CE7B00"/>
                </a:solidFill>
                <a:latin typeface="Consolas" panose="020B0609020204030204" pitchFamily="49" charset="0"/>
              </a:rPr>
              <a:t>"Carne"</a:t>
            </a:r>
            <a:r>
              <a:rPr lang="es-ES" altLang="es-ES" dirty="0">
                <a:solidFill>
                  <a:srgbClr val="000000"/>
                </a:solidFill>
                <a:latin typeface="Consolas" panose="020B0609020204030204" pitchFamily="49" charset="0"/>
              </a:rPr>
              <a:t>}; </a:t>
            </a:r>
          </a:p>
          <a:p>
            <a:pPr marL="0" indent="0">
              <a:lnSpc>
                <a:spcPct val="70000"/>
              </a:lnSpc>
              <a:buNone/>
            </a:pPr>
            <a:r>
              <a:rPr lang="es-ES" altLang="es-ES" dirty="0">
                <a:solidFill>
                  <a:srgbClr val="000000"/>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 precios = </a:t>
            </a:r>
            <a:r>
              <a:rPr lang="es-ES" altLang="es-ES" dirty="0">
                <a:solidFill>
                  <a:srgbClr val="0000E6"/>
                </a:solidFill>
                <a:latin typeface="Consolas" panose="020B0609020204030204" pitchFamily="49" charset="0"/>
              </a:rPr>
              <a:t>new</a:t>
            </a:r>
            <a:r>
              <a:rPr lang="es-ES" altLang="es-ES" dirty="0">
                <a:solidFill>
                  <a:srgbClr val="000000"/>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[]{20, 30, 25, 100}; </a:t>
            </a:r>
          </a:p>
          <a:p>
            <a:pPr marL="0" indent="0">
              <a:lnSpc>
                <a:spcPct val="70000"/>
              </a:lnSpc>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 descuentos = </a:t>
            </a:r>
            <a:r>
              <a:rPr lang="es-ES" altLang="es-ES" dirty="0">
                <a:solidFill>
                  <a:srgbClr val="0000E6"/>
                </a:solidFill>
                <a:latin typeface="Consolas" panose="020B0609020204030204" pitchFamily="49" charset="0"/>
              </a:rPr>
              <a:t>new</a:t>
            </a:r>
            <a:r>
              <a:rPr lang="es-ES" altLang="es-ES" dirty="0">
                <a:solidFill>
                  <a:srgbClr val="000000"/>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[]{5, 0, 4, 0}; </a:t>
            </a:r>
          </a:p>
          <a:p>
            <a:pPr marL="0" indent="0">
              <a:lnSpc>
                <a:spcPct val="70000"/>
              </a:lnSpc>
              <a:buNone/>
            </a:pPr>
            <a:r>
              <a:rPr lang="es-ES" altLang="es-ES" dirty="0">
                <a:solidFill>
                  <a:srgbClr val="000000"/>
                </a:solidFill>
                <a:latin typeface="Consolas" panose="020B0609020204030204" pitchFamily="49" charset="0"/>
              </a:rPr>
              <a:t>    Producto[] productos = </a:t>
            </a:r>
            <a:r>
              <a:rPr lang="es-ES" altLang="es-ES" dirty="0">
                <a:solidFill>
                  <a:srgbClr val="0000E6"/>
                </a:solidFill>
                <a:latin typeface="Consolas" panose="020B0609020204030204" pitchFamily="49" charset="0"/>
              </a:rPr>
              <a:t>new</a:t>
            </a:r>
            <a:r>
              <a:rPr lang="es-ES" altLang="es-ES" dirty="0">
                <a:solidFill>
                  <a:srgbClr val="000000"/>
                </a:solidFill>
                <a:latin typeface="Consolas" panose="020B0609020204030204" pitchFamily="49" charset="0"/>
              </a:rPr>
              <a:t> Producto[</a:t>
            </a:r>
            <a:r>
              <a:rPr lang="es-ES" altLang="es-ES" dirty="0" err="1">
                <a:solidFill>
                  <a:srgbClr val="000000"/>
                </a:solidFill>
                <a:latin typeface="Consolas" panose="020B0609020204030204" pitchFamily="49" charset="0"/>
              </a:rPr>
              <a:t>nombres.</a:t>
            </a:r>
            <a:r>
              <a:rPr lang="es-ES" altLang="es-ES" dirty="0" err="1">
                <a:solidFill>
                  <a:srgbClr val="009900"/>
                </a:solidFill>
                <a:latin typeface="Consolas" panose="020B0609020204030204" pitchFamily="49" charset="0"/>
              </a:rPr>
              <a:t>length</a:t>
            </a:r>
            <a:r>
              <a:rPr lang="es-ES" altLang="es-ES" dirty="0">
                <a:solidFill>
                  <a:srgbClr val="000000"/>
                </a:solidFill>
                <a:latin typeface="Consolas" panose="020B0609020204030204" pitchFamily="49" charset="0"/>
              </a:rPr>
              <a:t>]; </a:t>
            </a:r>
          </a:p>
          <a:p>
            <a:pPr marL="0" indent="0">
              <a:lnSpc>
                <a:spcPct val="70000"/>
              </a:lnSpc>
              <a:buNone/>
            </a:pPr>
            <a:r>
              <a:rPr lang="es-ES" altLang="es-ES" dirty="0">
                <a:solidFill>
                  <a:srgbClr val="0000E6"/>
                </a:solidFill>
                <a:latin typeface="Consolas" panose="020B0609020204030204" pitchFamily="49" charset="0"/>
              </a:rPr>
              <a:t>    </a:t>
            </a:r>
            <a:r>
              <a:rPr lang="es-ES" altLang="es-ES" dirty="0" err="1">
                <a:solidFill>
                  <a:srgbClr val="0000E6"/>
                </a:solidFill>
                <a:latin typeface="Consolas" panose="020B0609020204030204" pitchFamily="49" charset="0"/>
              </a:rPr>
              <a:t>for</a:t>
            </a:r>
            <a:r>
              <a:rPr lang="es-ES" altLang="es-ES" dirty="0">
                <a:solidFill>
                  <a:srgbClr val="000000"/>
                </a:solidFill>
                <a:latin typeface="Consolas" panose="020B0609020204030204" pitchFamily="49" charset="0"/>
              </a:rPr>
              <a:t> (</a:t>
            </a:r>
            <a:r>
              <a:rPr lang="es-ES" altLang="es-ES" dirty="0" err="1">
                <a:solidFill>
                  <a:srgbClr val="0000E6"/>
                </a:solidFill>
                <a:latin typeface="Consolas" panose="020B0609020204030204" pitchFamily="49" charset="0"/>
              </a:rPr>
              <a:t>int</a:t>
            </a:r>
            <a:r>
              <a:rPr lang="es-ES" altLang="es-ES" dirty="0">
                <a:solidFill>
                  <a:srgbClr val="000000"/>
                </a:solidFill>
                <a:latin typeface="Consolas" panose="020B0609020204030204" pitchFamily="49" charset="0"/>
              </a:rPr>
              <a:t> i = 0; i &lt; </a:t>
            </a:r>
            <a:r>
              <a:rPr lang="es-ES" altLang="es-ES" dirty="0" err="1">
                <a:solidFill>
                  <a:srgbClr val="000000"/>
                </a:solidFill>
                <a:latin typeface="Consolas" panose="020B0609020204030204" pitchFamily="49" charset="0"/>
              </a:rPr>
              <a:t>nombres.</a:t>
            </a:r>
            <a:r>
              <a:rPr lang="es-ES" altLang="es-ES" dirty="0" err="1">
                <a:solidFill>
                  <a:srgbClr val="009900"/>
                </a:solidFill>
                <a:latin typeface="Consolas" panose="020B0609020204030204" pitchFamily="49" charset="0"/>
              </a:rPr>
              <a:t>length</a:t>
            </a:r>
            <a:r>
              <a:rPr lang="es-ES" altLang="es-ES" dirty="0">
                <a:solidFill>
                  <a:srgbClr val="000000"/>
                </a:solidFill>
                <a:latin typeface="Consolas" panose="020B0609020204030204" pitchFamily="49" charset="0"/>
              </a:rPr>
              <a:t>; i++) { </a:t>
            </a:r>
          </a:p>
          <a:p>
            <a:pPr marL="0" indent="0">
              <a:lnSpc>
                <a:spcPct val="70000"/>
              </a:lnSpc>
              <a:buNone/>
            </a:pPr>
            <a:r>
              <a:rPr lang="es-ES" altLang="es-ES" dirty="0">
                <a:solidFill>
                  <a:srgbClr val="000000"/>
                </a:solidFill>
                <a:latin typeface="Consolas" panose="020B0609020204030204" pitchFamily="49" charset="0"/>
              </a:rPr>
              <a:t>      productos[i] = </a:t>
            </a:r>
            <a:r>
              <a:rPr lang="es-ES" altLang="es-ES" dirty="0">
                <a:solidFill>
                  <a:srgbClr val="0000E6"/>
                </a:solidFill>
                <a:latin typeface="Consolas" panose="020B0609020204030204" pitchFamily="49" charset="0"/>
              </a:rPr>
              <a:t>new</a:t>
            </a:r>
            <a:r>
              <a:rPr lang="es-ES" altLang="es-ES" dirty="0">
                <a:solidFill>
                  <a:srgbClr val="000000"/>
                </a:solidFill>
                <a:latin typeface="Consolas" panose="020B0609020204030204" pitchFamily="49" charset="0"/>
              </a:rPr>
              <a:t> Producto(); </a:t>
            </a:r>
          </a:p>
          <a:p>
            <a:pPr marL="0" indent="0">
              <a:lnSpc>
                <a:spcPct val="70000"/>
              </a:lnSpc>
              <a:buNone/>
            </a:pPr>
            <a:r>
              <a:rPr lang="es-ES" altLang="es-ES" dirty="0">
                <a:solidFill>
                  <a:srgbClr val="000000"/>
                </a:solidFill>
                <a:latin typeface="Consolas" panose="020B0609020204030204" pitchFamily="49" charset="0"/>
              </a:rPr>
              <a:t>      productos[i].</a:t>
            </a:r>
            <a:r>
              <a:rPr lang="es-ES" altLang="es-ES" dirty="0">
                <a:solidFill>
                  <a:srgbClr val="009900"/>
                </a:solidFill>
                <a:latin typeface="Consolas" panose="020B0609020204030204" pitchFamily="49" charset="0"/>
              </a:rPr>
              <a:t>nombre</a:t>
            </a:r>
            <a:r>
              <a:rPr lang="es-ES" altLang="es-ES" dirty="0">
                <a:solidFill>
                  <a:srgbClr val="000000"/>
                </a:solidFill>
                <a:latin typeface="Consolas" panose="020B0609020204030204" pitchFamily="49" charset="0"/>
              </a:rPr>
              <a:t> = nombres[i]; </a:t>
            </a:r>
          </a:p>
          <a:p>
            <a:pPr marL="0" indent="0">
              <a:lnSpc>
                <a:spcPct val="70000"/>
              </a:lnSpc>
              <a:buNone/>
            </a:pPr>
            <a:r>
              <a:rPr lang="es-ES" altLang="es-ES" dirty="0">
                <a:solidFill>
                  <a:srgbClr val="000000"/>
                </a:solidFill>
                <a:latin typeface="Consolas" panose="020B0609020204030204" pitchFamily="49" charset="0"/>
              </a:rPr>
              <a:t>      productos[i].</a:t>
            </a:r>
            <a:r>
              <a:rPr lang="es-ES" altLang="es-ES" dirty="0">
                <a:solidFill>
                  <a:srgbClr val="009900"/>
                </a:solidFill>
                <a:latin typeface="Consolas" panose="020B0609020204030204" pitchFamily="49" charset="0"/>
              </a:rPr>
              <a:t>costo</a:t>
            </a:r>
            <a:r>
              <a:rPr lang="es-ES" altLang="es-ES" dirty="0">
                <a:solidFill>
                  <a:srgbClr val="000000"/>
                </a:solidFill>
                <a:latin typeface="Consolas" panose="020B0609020204030204" pitchFamily="49" charset="0"/>
              </a:rPr>
              <a:t> = precios[i]; </a:t>
            </a:r>
          </a:p>
          <a:p>
            <a:pPr marL="0" indent="0">
              <a:lnSpc>
                <a:spcPct val="70000"/>
              </a:lnSpc>
              <a:buNone/>
            </a:pPr>
            <a:r>
              <a:rPr lang="es-ES" altLang="es-ES" dirty="0">
                <a:solidFill>
                  <a:srgbClr val="000000"/>
                </a:solidFill>
                <a:latin typeface="Consolas" panose="020B0609020204030204" pitchFamily="49" charset="0"/>
              </a:rPr>
              <a:t>      productos[i].</a:t>
            </a:r>
            <a:r>
              <a:rPr lang="es-ES" altLang="es-ES" dirty="0">
                <a:solidFill>
                  <a:srgbClr val="009900"/>
                </a:solidFill>
                <a:latin typeface="Consolas" panose="020B0609020204030204" pitchFamily="49" charset="0"/>
              </a:rPr>
              <a:t>descuento</a:t>
            </a:r>
            <a:r>
              <a:rPr lang="es-ES" altLang="es-ES" dirty="0">
                <a:solidFill>
                  <a:srgbClr val="000000"/>
                </a:solidFill>
                <a:latin typeface="Consolas" panose="020B0609020204030204" pitchFamily="49" charset="0"/>
              </a:rPr>
              <a:t> = descuentos[i]; </a:t>
            </a:r>
          </a:p>
          <a:p>
            <a:pPr marL="0" indent="0">
              <a:lnSpc>
                <a:spcPct val="70000"/>
              </a:lnSpc>
              <a:buNone/>
            </a:pPr>
            <a:r>
              <a:rPr lang="es-ES" altLang="es-ES" dirty="0">
                <a:solidFill>
                  <a:srgbClr val="000000"/>
                </a:solidFill>
                <a:latin typeface="Consolas" panose="020B0609020204030204" pitchFamily="49" charset="0"/>
              </a:rPr>
              <a:t>      productos[i].</a:t>
            </a:r>
            <a:r>
              <a:rPr lang="es-ES" altLang="es-ES" dirty="0" err="1">
                <a:solidFill>
                  <a:srgbClr val="009900"/>
                </a:solidFill>
                <a:latin typeface="Consolas" panose="020B0609020204030204" pitchFamily="49" charset="0"/>
              </a:rPr>
              <a:t>codigo</a:t>
            </a:r>
            <a:r>
              <a:rPr lang="es-ES" altLang="es-ES" dirty="0">
                <a:solidFill>
                  <a:srgbClr val="000000"/>
                </a:solidFill>
                <a:latin typeface="Consolas" panose="020B0609020204030204" pitchFamily="49" charset="0"/>
              </a:rPr>
              <a:t> = i;  </a:t>
            </a:r>
          </a:p>
          <a:p>
            <a:pPr marL="0" indent="0">
              <a:lnSpc>
                <a:spcPct val="70000"/>
              </a:lnSpc>
              <a:buNone/>
            </a:pPr>
            <a:r>
              <a:rPr lang="es-ES" altLang="es-ES" dirty="0">
                <a:solidFill>
                  <a:srgbClr val="000000"/>
                </a:solidFill>
                <a:latin typeface="Consolas" panose="020B0609020204030204" pitchFamily="49" charset="0"/>
              </a:rPr>
              <a:t>    } </a:t>
            </a:r>
          </a:p>
          <a:p>
            <a:pPr marL="0" indent="0">
              <a:lnSpc>
                <a:spcPct val="70000"/>
              </a:lnSpc>
              <a:buNone/>
            </a:pP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CarritoDeCompras</a:t>
            </a:r>
            <a:r>
              <a:rPr lang="es-ES" altLang="es-ES" dirty="0">
                <a:solidFill>
                  <a:srgbClr val="000000"/>
                </a:solidFill>
                <a:latin typeface="Consolas" panose="020B0609020204030204" pitchFamily="49" charset="0"/>
              </a:rPr>
              <a:t> carrito = </a:t>
            </a:r>
            <a:r>
              <a:rPr lang="es-ES" altLang="es-ES" dirty="0">
                <a:solidFill>
                  <a:srgbClr val="0000E6"/>
                </a:solidFill>
                <a:latin typeface="Consolas" panose="020B0609020204030204" pitchFamily="49" charset="0"/>
              </a:rPr>
              <a:t>new</a:t>
            </a: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CarritoDeCompras</a:t>
            </a:r>
            <a:r>
              <a:rPr lang="es-ES" altLang="es-ES" dirty="0">
                <a:solidFill>
                  <a:srgbClr val="000000"/>
                </a:solidFill>
                <a:latin typeface="Consolas" panose="020B0609020204030204" pitchFamily="49" charset="0"/>
              </a:rPr>
              <a:t>();</a:t>
            </a:r>
          </a:p>
          <a:p>
            <a:pPr marL="0" indent="0">
              <a:lnSpc>
                <a:spcPct val="70000"/>
              </a:lnSpc>
              <a:buNone/>
            </a:pP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Carrito.agregarProducto</a:t>
            </a:r>
            <a:r>
              <a:rPr lang="es-ES" altLang="es-ES" dirty="0">
                <a:solidFill>
                  <a:srgbClr val="000000"/>
                </a:solidFill>
                <a:latin typeface="Consolas" panose="020B0609020204030204" pitchFamily="49" charset="0"/>
              </a:rPr>
              <a:t>(productos[0], 4); </a:t>
            </a:r>
          </a:p>
          <a:p>
            <a:pPr marL="0" indent="0">
              <a:lnSpc>
                <a:spcPct val="70000"/>
              </a:lnSpc>
              <a:buNone/>
            </a:pP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carrito.agregarProducto</a:t>
            </a:r>
            <a:r>
              <a:rPr lang="es-ES" altLang="es-ES" dirty="0">
                <a:solidFill>
                  <a:srgbClr val="000000"/>
                </a:solidFill>
                <a:latin typeface="Consolas" panose="020B0609020204030204" pitchFamily="49" charset="0"/>
              </a:rPr>
              <a:t>(productos[3], 2); </a:t>
            </a:r>
          </a:p>
          <a:p>
            <a:pPr marL="0" indent="0">
              <a:lnSpc>
                <a:spcPct val="70000"/>
              </a:lnSpc>
              <a:buNone/>
            </a:pPr>
            <a:r>
              <a:rPr lang="es-ES" altLang="es-ES" dirty="0">
                <a:solidFill>
                  <a:srgbClr val="000000"/>
                </a:solidFill>
                <a:latin typeface="Consolas" panose="020B0609020204030204" pitchFamily="49" charset="0"/>
              </a:rPr>
              <a:t>    </a:t>
            </a:r>
            <a:r>
              <a:rPr lang="es-ES" altLang="es-ES" dirty="0" err="1">
                <a:solidFill>
                  <a:srgbClr val="000000"/>
                </a:solidFill>
                <a:latin typeface="Consolas" panose="020B0609020204030204" pitchFamily="49" charset="0"/>
              </a:rPr>
              <a:t>System.</a:t>
            </a:r>
            <a:r>
              <a:rPr lang="es-ES" altLang="es-ES" i="1" dirty="0" err="1">
                <a:solidFill>
                  <a:srgbClr val="009900"/>
                </a:solidFill>
                <a:latin typeface="Consolas" panose="020B0609020204030204" pitchFamily="49" charset="0"/>
              </a:rPr>
              <a:t>out</a:t>
            </a:r>
            <a:r>
              <a:rPr lang="es-ES" altLang="es-ES" dirty="0" err="1">
                <a:solidFill>
                  <a:srgbClr val="000000"/>
                </a:solidFill>
                <a:latin typeface="Consolas" panose="020B0609020204030204" pitchFamily="49" charset="0"/>
              </a:rPr>
              <a:t>.println</a:t>
            </a:r>
            <a:r>
              <a:rPr lang="es-ES" altLang="es-ES" dirty="0">
                <a:solidFill>
                  <a:srgbClr val="000000"/>
                </a:solidFill>
                <a:latin typeface="Consolas" panose="020B0609020204030204" pitchFamily="49" charset="0"/>
              </a:rPr>
              <a:t>(</a:t>
            </a:r>
            <a:r>
              <a:rPr lang="es-ES" altLang="es-ES" dirty="0" err="1">
                <a:solidFill>
                  <a:srgbClr val="000000"/>
                </a:solidFill>
                <a:latin typeface="Consolas" panose="020B0609020204030204" pitchFamily="49" charset="0"/>
              </a:rPr>
              <a:t>carrito.getCostoTotal</a:t>
            </a:r>
            <a:r>
              <a:rPr lang="es-ES" altLang="es-ES" dirty="0">
                <a:solidFill>
                  <a:srgbClr val="000000"/>
                </a:solidFill>
                <a:latin typeface="Consolas" panose="020B0609020204030204" pitchFamily="49" charset="0"/>
              </a:rPr>
              <a:t>()); </a:t>
            </a:r>
          </a:p>
          <a:p>
            <a:pPr marL="0" indent="0">
              <a:lnSpc>
                <a:spcPct val="70000"/>
              </a:lnSpc>
              <a:buNone/>
            </a:pPr>
            <a:r>
              <a:rPr lang="es-ES" altLang="es-ES" dirty="0">
                <a:solidFill>
                  <a:srgbClr val="000000"/>
                </a:solidFill>
                <a:latin typeface="Consolas" panose="020B0609020204030204" pitchFamily="49" charset="0"/>
              </a:rPr>
              <a:t>  } </a:t>
            </a:r>
          </a:p>
          <a:p>
            <a:pPr marL="0" indent="0">
              <a:lnSpc>
                <a:spcPct val="70000"/>
              </a:lnSpc>
              <a:buNone/>
            </a:pPr>
            <a:r>
              <a:rPr lang="es-ES" altLang="es-ES" dirty="0">
                <a:solidFill>
                  <a:srgbClr val="000000"/>
                </a:solidFill>
                <a:latin typeface="Consolas" panose="020B0609020204030204" pitchFamily="49" charset="0"/>
              </a:rPr>
              <a:t>}</a:t>
            </a:r>
            <a:endParaRPr lang="es-ES" dirty="0"/>
          </a:p>
        </p:txBody>
      </p:sp>
      <p:sp>
        <p:nvSpPr>
          <p:cNvPr id="4" name="Marcador de pie de página 3">
            <a:extLst>
              <a:ext uri="{FF2B5EF4-FFF2-40B4-BE49-F238E27FC236}">
                <a16:creationId xmlns:a16="http://schemas.microsoft.com/office/drawing/2014/main" id="{D1CBA06A-BC78-42B2-955A-275C31C4758C}"/>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B3188D5-520D-45DD-89A9-1728E0CD4AF0}"/>
              </a:ext>
            </a:extLst>
          </p:cNvPr>
          <p:cNvSpPr>
            <a:spLocks noGrp="1"/>
          </p:cNvSpPr>
          <p:nvPr>
            <p:ph type="sldNum" sz="quarter" idx="12"/>
          </p:nvPr>
        </p:nvSpPr>
        <p:spPr/>
        <p:txBody>
          <a:bodyPr/>
          <a:lstStyle/>
          <a:p>
            <a:fld id="{D802D9E1-0DDA-174F-9155-A972C397A999}" type="slidenum">
              <a:rPr lang="es-ES_tradnl" smtClean="0"/>
              <a:pPr/>
              <a:t>116</a:t>
            </a:fld>
            <a:endParaRPr lang="es-ES_tradnl" dirty="0"/>
          </a:p>
        </p:txBody>
      </p:sp>
    </p:spTree>
    <p:extLst>
      <p:ext uri="{BB962C8B-B14F-4D97-AF65-F5344CB8AC3E}">
        <p14:creationId xmlns:p14="http://schemas.microsoft.com/office/powerpoint/2010/main" val="5064547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E630B-6E19-412E-B3CD-222F325961E9}"/>
              </a:ext>
            </a:extLst>
          </p:cNvPr>
          <p:cNvSpPr>
            <a:spLocks noGrp="1"/>
          </p:cNvSpPr>
          <p:nvPr>
            <p:ph type="title"/>
          </p:nvPr>
        </p:nvSpPr>
        <p:spPr/>
        <p:txBody>
          <a:bodyPr/>
          <a:lstStyle/>
          <a:p>
            <a:r>
              <a:rPr lang="es-ES" b="1" dirty="0"/>
              <a:t>Carrito de Compras</a:t>
            </a:r>
            <a:br>
              <a:rPr lang="es-ES" b="1" dirty="0"/>
            </a:br>
            <a:r>
              <a:rPr lang="es-ES" sz="2800" i="1" dirty="0"/>
              <a:t>Discusión</a:t>
            </a:r>
            <a:endParaRPr lang="es-ES" sz="2800" dirty="0"/>
          </a:p>
        </p:txBody>
      </p:sp>
      <p:sp>
        <p:nvSpPr>
          <p:cNvPr id="3" name="Marcador de contenido 2">
            <a:extLst>
              <a:ext uri="{FF2B5EF4-FFF2-40B4-BE49-F238E27FC236}">
                <a16:creationId xmlns:a16="http://schemas.microsoft.com/office/drawing/2014/main" id="{750EFDC9-8596-4433-B5B7-7A12A1D88286}"/>
              </a:ext>
            </a:extLst>
          </p:cNvPr>
          <p:cNvSpPr>
            <a:spLocks noGrp="1"/>
          </p:cNvSpPr>
          <p:nvPr>
            <p:ph idx="1"/>
          </p:nvPr>
        </p:nvSpPr>
        <p:spPr/>
        <p:txBody>
          <a:bodyPr/>
          <a:lstStyle/>
          <a:p>
            <a:r>
              <a:rPr lang="es-ES" dirty="0"/>
              <a:t>¿Qué pasa si un programador (un colega, por ejemplo) llama a </a:t>
            </a:r>
            <a:r>
              <a:rPr lang="es-ES" dirty="0" err="1"/>
              <a:t>producto.costo</a:t>
            </a:r>
            <a:r>
              <a:rPr lang="es-ES" dirty="0"/>
              <a:t>, en lugar de </a:t>
            </a:r>
            <a:r>
              <a:rPr lang="es-ES" dirty="0" err="1"/>
              <a:t>producto.getCosto</a:t>
            </a:r>
            <a:r>
              <a:rPr lang="es-ES" dirty="0"/>
              <a:t>()?</a:t>
            </a:r>
          </a:p>
          <a:p>
            <a:r>
              <a:rPr lang="es-ES" dirty="0"/>
              <a:t>¿Por qué la solución propuesta tiene retorna un </a:t>
            </a:r>
            <a:r>
              <a:rPr lang="es-ES" dirty="0" err="1"/>
              <a:t>boolean</a:t>
            </a:r>
            <a:r>
              <a:rPr lang="es-ES" dirty="0"/>
              <a:t> al agregar un producto al carrito?</a:t>
            </a:r>
          </a:p>
          <a:p>
            <a:r>
              <a:rPr lang="es-ES" dirty="0"/>
              <a:t>No es necesario usar el valor de retorno de un método si no nos interesa utilizarlo</a:t>
            </a:r>
          </a:p>
          <a:p>
            <a:r>
              <a:rPr lang="es-ES" dirty="0"/>
              <a:t>Pueden agregar más pruebas al </a:t>
            </a:r>
            <a:r>
              <a:rPr lang="es-ES" dirty="0" err="1"/>
              <a:t>main</a:t>
            </a:r>
            <a:r>
              <a:rPr lang="es-ES" dirty="0"/>
              <a:t> de </a:t>
            </a:r>
            <a:r>
              <a:rPr lang="es-ES" dirty="0" err="1"/>
              <a:t>TestCarritoDeCompras</a:t>
            </a:r>
            <a:endParaRPr lang="es-ES" dirty="0"/>
          </a:p>
          <a:p>
            <a:endParaRPr lang="es-ES" dirty="0"/>
          </a:p>
          <a:p>
            <a:endParaRPr lang="es-ES" dirty="0"/>
          </a:p>
          <a:p>
            <a:endParaRPr lang="es-ES" dirty="0"/>
          </a:p>
        </p:txBody>
      </p:sp>
      <p:sp>
        <p:nvSpPr>
          <p:cNvPr id="4" name="Marcador de pie de página 3">
            <a:extLst>
              <a:ext uri="{FF2B5EF4-FFF2-40B4-BE49-F238E27FC236}">
                <a16:creationId xmlns:a16="http://schemas.microsoft.com/office/drawing/2014/main" id="{4C71EBED-3108-457F-ADB5-061C7AB1A33A}"/>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DF7EC78-608A-4EE0-A0E5-AE5F10B3ACD0}"/>
              </a:ext>
            </a:extLst>
          </p:cNvPr>
          <p:cNvSpPr>
            <a:spLocks noGrp="1"/>
          </p:cNvSpPr>
          <p:nvPr>
            <p:ph type="sldNum" sz="quarter" idx="12"/>
          </p:nvPr>
        </p:nvSpPr>
        <p:spPr/>
        <p:txBody>
          <a:bodyPr/>
          <a:lstStyle/>
          <a:p>
            <a:fld id="{D802D9E1-0DDA-174F-9155-A972C397A999}" type="slidenum">
              <a:rPr lang="es-ES_tradnl" smtClean="0"/>
              <a:pPr/>
              <a:t>117</a:t>
            </a:fld>
            <a:endParaRPr lang="es-ES_tradnl" dirty="0"/>
          </a:p>
        </p:txBody>
      </p:sp>
    </p:spTree>
    <p:extLst>
      <p:ext uri="{BB962C8B-B14F-4D97-AF65-F5344CB8AC3E}">
        <p14:creationId xmlns:p14="http://schemas.microsoft.com/office/powerpoint/2010/main" val="4590726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7FA46-79F2-4FA3-93CE-E5FEDC6A7A9C}"/>
              </a:ext>
            </a:extLst>
          </p:cNvPr>
          <p:cNvSpPr>
            <a:spLocks noGrp="1"/>
          </p:cNvSpPr>
          <p:nvPr>
            <p:ph type="title"/>
          </p:nvPr>
        </p:nvSpPr>
        <p:spPr/>
        <p:txBody>
          <a:bodyPr/>
          <a:lstStyle/>
          <a:p>
            <a:r>
              <a:rPr lang="es-ES" b="1" dirty="0"/>
              <a:t>Curso con Alumnos y Notas</a:t>
            </a:r>
            <a:br>
              <a:rPr lang="es-ES" dirty="0"/>
            </a:br>
            <a:r>
              <a:rPr lang="es-ES" sz="2800" i="1" dirty="0"/>
              <a:t>Enunciado</a:t>
            </a:r>
            <a:endParaRPr lang="es-ES" sz="2800" dirty="0"/>
          </a:p>
        </p:txBody>
      </p:sp>
      <p:sp>
        <p:nvSpPr>
          <p:cNvPr id="3" name="Marcador de contenido 2">
            <a:extLst>
              <a:ext uri="{FF2B5EF4-FFF2-40B4-BE49-F238E27FC236}">
                <a16:creationId xmlns:a16="http://schemas.microsoft.com/office/drawing/2014/main" id="{4FE59C78-003D-422C-85B6-CC8E3700056B}"/>
              </a:ext>
            </a:extLst>
          </p:cNvPr>
          <p:cNvSpPr>
            <a:spLocks noGrp="1"/>
          </p:cNvSpPr>
          <p:nvPr>
            <p:ph idx="1"/>
          </p:nvPr>
        </p:nvSpPr>
        <p:spPr/>
        <p:txBody>
          <a:bodyPr/>
          <a:lstStyle/>
          <a:p>
            <a:r>
              <a:rPr lang="es-ES" dirty="0"/>
              <a:t>Crear una conjunto de clases que permita representar un curso (podría ser el curso de 111mil), un conjunto de Alumnos y que permita asignar notas a dichos alumnos</a:t>
            </a:r>
          </a:p>
          <a:p>
            <a:r>
              <a:rPr lang="es-ES" dirty="0"/>
              <a:t>Cada alumno puede tener 3 notas diferentes: teórica, práctica, conceptual</a:t>
            </a:r>
          </a:p>
          <a:p>
            <a:r>
              <a:rPr lang="es-ES" dirty="0"/>
              <a:t>La nota final es un promedio de dichas notas</a:t>
            </a:r>
          </a:p>
          <a:p>
            <a:r>
              <a:rPr lang="es-ES" dirty="0"/>
              <a:t>Se pretende saber cuántos alumnos obtuvieron 7 o más de nota promedio en un curso dado</a:t>
            </a:r>
          </a:p>
        </p:txBody>
      </p:sp>
      <p:sp>
        <p:nvSpPr>
          <p:cNvPr id="4" name="Marcador de pie de página 3">
            <a:extLst>
              <a:ext uri="{FF2B5EF4-FFF2-40B4-BE49-F238E27FC236}">
                <a16:creationId xmlns:a16="http://schemas.microsoft.com/office/drawing/2014/main" id="{7F617449-10EA-4AC6-BACF-F819E69D9CD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AC2346B-BFBA-487B-9150-67CC4E5ADF24}"/>
              </a:ext>
            </a:extLst>
          </p:cNvPr>
          <p:cNvSpPr>
            <a:spLocks noGrp="1"/>
          </p:cNvSpPr>
          <p:nvPr>
            <p:ph type="sldNum" sz="quarter" idx="12"/>
          </p:nvPr>
        </p:nvSpPr>
        <p:spPr/>
        <p:txBody>
          <a:bodyPr/>
          <a:lstStyle/>
          <a:p>
            <a:fld id="{D802D9E1-0DDA-174F-9155-A972C397A999}" type="slidenum">
              <a:rPr lang="es-ES_tradnl" smtClean="0"/>
              <a:pPr/>
              <a:t>118</a:t>
            </a:fld>
            <a:endParaRPr lang="es-ES_tradnl" dirty="0"/>
          </a:p>
        </p:txBody>
      </p:sp>
    </p:spTree>
    <p:extLst>
      <p:ext uri="{BB962C8B-B14F-4D97-AF65-F5344CB8AC3E}">
        <p14:creationId xmlns:p14="http://schemas.microsoft.com/office/powerpoint/2010/main" val="271033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6B111-20FE-4E4C-9097-37FBA9C304B0}"/>
              </a:ext>
            </a:extLst>
          </p:cNvPr>
          <p:cNvSpPr>
            <a:spLocks noGrp="1"/>
          </p:cNvSpPr>
          <p:nvPr>
            <p:ph type="title"/>
          </p:nvPr>
        </p:nvSpPr>
        <p:spPr/>
        <p:txBody>
          <a:bodyPr/>
          <a:lstStyle/>
          <a:p>
            <a:r>
              <a:rPr lang="es-ES" b="1" dirty="0"/>
              <a:t>Lenguaje Java</a:t>
            </a:r>
            <a:br>
              <a:rPr lang="es-ES" dirty="0"/>
            </a:br>
            <a:r>
              <a:rPr lang="es-ES" sz="2800" i="1" dirty="0"/>
              <a:t>Primeros Pasos</a:t>
            </a:r>
            <a:endParaRPr lang="es-AR" dirty="0"/>
          </a:p>
        </p:txBody>
      </p:sp>
      <p:sp>
        <p:nvSpPr>
          <p:cNvPr id="4" name="Marcador de pie de página 3">
            <a:extLst>
              <a:ext uri="{FF2B5EF4-FFF2-40B4-BE49-F238E27FC236}">
                <a16:creationId xmlns:a16="http://schemas.microsoft.com/office/drawing/2014/main" id="{E67BAB4C-8B48-43B5-8CA4-87CC1F5EDCD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E9B7660-7441-42AC-B158-8DCB55C4ADCB}"/>
              </a:ext>
            </a:extLst>
          </p:cNvPr>
          <p:cNvSpPr>
            <a:spLocks noGrp="1"/>
          </p:cNvSpPr>
          <p:nvPr>
            <p:ph type="sldNum" sz="quarter" idx="12"/>
          </p:nvPr>
        </p:nvSpPr>
        <p:spPr/>
        <p:txBody>
          <a:bodyPr/>
          <a:lstStyle/>
          <a:p>
            <a:fld id="{D802D9E1-0DDA-174F-9155-A972C397A999}" type="slidenum">
              <a:rPr lang="es-ES_tradnl" smtClean="0"/>
              <a:pPr/>
              <a:t>11</a:t>
            </a:fld>
            <a:endParaRPr lang="es-ES_tradnl" dirty="0"/>
          </a:p>
        </p:txBody>
      </p:sp>
      <p:pic>
        <p:nvPicPr>
          <p:cNvPr id="6" name="Marcador de contenido 6">
            <a:extLst>
              <a:ext uri="{FF2B5EF4-FFF2-40B4-BE49-F238E27FC236}">
                <a16:creationId xmlns:a16="http://schemas.microsoft.com/office/drawing/2014/main" id="{33077B70-19CE-4854-8751-4E533627A7CE}"/>
              </a:ext>
            </a:extLst>
          </p:cNvPr>
          <p:cNvPicPr>
            <a:picLocks noGrp="1" noChangeAspect="1"/>
          </p:cNvPicPr>
          <p:nvPr>
            <p:ph idx="1"/>
          </p:nvPr>
        </p:nvPicPr>
        <p:blipFill>
          <a:blip r:embed="rId2"/>
          <a:stretch>
            <a:fillRect/>
          </a:stretch>
        </p:blipFill>
        <p:spPr>
          <a:xfrm>
            <a:off x="1587164" y="2160588"/>
            <a:ext cx="5969671" cy="4351337"/>
          </a:xfrm>
          <a:prstGeom prst="rect">
            <a:avLst/>
          </a:prstGeom>
        </p:spPr>
      </p:pic>
    </p:spTree>
    <p:extLst>
      <p:ext uri="{BB962C8B-B14F-4D97-AF65-F5344CB8AC3E}">
        <p14:creationId xmlns:p14="http://schemas.microsoft.com/office/powerpoint/2010/main" val="31690905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EF3CE-9DB6-4005-B220-4F687849E303}"/>
              </a:ext>
            </a:extLst>
          </p:cNvPr>
          <p:cNvSpPr>
            <a:spLocks noGrp="1"/>
          </p:cNvSpPr>
          <p:nvPr>
            <p:ph type="title"/>
          </p:nvPr>
        </p:nvSpPr>
        <p:spPr/>
        <p:txBody>
          <a:bodyPr/>
          <a:lstStyle/>
          <a:p>
            <a:r>
              <a:rPr lang="es-ES" b="1" dirty="0"/>
              <a:t>Curso con Alumnos y Notas</a:t>
            </a:r>
            <a:r>
              <a:rPr lang="es-ES" b="1" i="1" dirty="0"/>
              <a:t> </a:t>
            </a:r>
            <a:r>
              <a:rPr lang="es-ES" sz="2800" i="1" dirty="0"/>
              <a:t>Tareas Alternativa 1</a:t>
            </a:r>
            <a:endParaRPr lang="es-ES" sz="2800" dirty="0"/>
          </a:p>
        </p:txBody>
      </p:sp>
      <p:sp>
        <p:nvSpPr>
          <p:cNvPr id="3" name="Marcador de contenido 2">
            <a:extLst>
              <a:ext uri="{FF2B5EF4-FFF2-40B4-BE49-F238E27FC236}">
                <a16:creationId xmlns:a16="http://schemas.microsoft.com/office/drawing/2014/main" id="{D7110DA7-27DB-4A6C-BF0D-72CDBFE0ECC7}"/>
              </a:ext>
            </a:extLst>
          </p:cNvPr>
          <p:cNvSpPr>
            <a:spLocks noGrp="1"/>
          </p:cNvSpPr>
          <p:nvPr>
            <p:ph idx="1"/>
          </p:nvPr>
        </p:nvSpPr>
        <p:spPr/>
        <p:txBody>
          <a:bodyPr>
            <a:normAutofit fontScale="62500" lnSpcReduction="20000"/>
          </a:bodyPr>
          <a:lstStyle/>
          <a:p>
            <a:pPr>
              <a:lnSpc>
                <a:spcPct val="120000"/>
              </a:lnSpc>
            </a:pPr>
            <a:r>
              <a:rPr lang="es-ES" dirty="0"/>
              <a:t>Identificar los objetos: Alumno y Curso</a:t>
            </a:r>
          </a:p>
          <a:p>
            <a:pPr>
              <a:lnSpc>
                <a:spcPct val="120000"/>
              </a:lnSpc>
            </a:pPr>
            <a:r>
              <a:rPr lang="es-ES" dirty="0"/>
              <a:t>Agregar atributos a Alumno y a Curso (el curso debería tener un arreglo de alumnos)</a:t>
            </a:r>
          </a:p>
          <a:p>
            <a:pPr>
              <a:lnSpc>
                <a:spcPct val="120000"/>
              </a:lnSpc>
            </a:pPr>
            <a:r>
              <a:rPr lang="es-ES" dirty="0"/>
              <a:t>El Alumno podría tener las 3 notas del curso (siempre y cuando no usemos los mismos alumnos en otros cursos). También pueden modelar las notas como un arreglo</a:t>
            </a:r>
          </a:p>
          <a:p>
            <a:pPr>
              <a:lnSpc>
                <a:spcPct val="120000"/>
              </a:lnSpc>
            </a:pPr>
            <a:r>
              <a:rPr lang="es-ES" dirty="0"/>
              <a:t>El cálculo del promedio debe estar en Alumno</a:t>
            </a:r>
          </a:p>
          <a:p>
            <a:pPr>
              <a:lnSpc>
                <a:spcPct val="120000"/>
              </a:lnSpc>
            </a:pPr>
            <a:r>
              <a:rPr lang="es-ES" dirty="0"/>
              <a:t>La clase Curso se encarga de filtrar los Alumnos con promedio mayor a un valor dado (7 en el ejemplo)</a:t>
            </a:r>
          </a:p>
          <a:p>
            <a:pPr>
              <a:lnSpc>
                <a:spcPct val="120000"/>
              </a:lnSpc>
            </a:pPr>
            <a:r>
              <a:rPr lang="es-ES" dirty="0"/>
              <a:t>Crear un método </a:t>
            </a:r>
            <a:r>
              <a:rPr lang="es-ES" dirty="0" err="1"/>
              <a:t>main</a:t>
            </a:r>
            <a:r>
              <a:rPr lang="es-ES" dirty="0"/>
              <a:t> en una clase </a:t>
            </a:r>
            <a:r>
              <a:rPr lang="es-ES" dirty="0" err="1"/>
              <a:t>TestCurso</a:t>
            </a:r>
            <a:r>
              <a:rPr lang="es-ES" dirty="0"/>
              <a:t> para realizar pruebas con alumnos y mostrar por pantalla los nombres de alumnos con notas &gt;= 7</a:t>
            </a:r>
          </a:p>
        </p:txBody>
      </p:sp>
      <p:sp>
        <p:nvSpPr>
          <p:cNvPr id="4" name="Marcador de pie de página 3">
            <a:extLst>
              <a:ext uri="{FF2B5EF4-FFF2-40B4-BE49-F238E27FC236}">
                <a16:creationId xmlns:a16="http://schemas.microsoft.com/office/drawing/2014/main" id="{B8B40FEE-4DBF-483F-9A33-3FBD997B1BEC}"/>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8D26E61-F95C-4E6B-814A-0D20F96B0636}"/>
              </a:ext>
            </a:extLst>
          </p:cNvPr>
          <p:cNvSpPr>
            <a:spLocks noGrp="1"/>
          </p:cNvSpPr>
          <p:nvPr>
            <p:ph type="sldNum" sz="quarter" idx="12"/>
          </p:nvPr>
        </p:nvSpPr>
        <p:spPr/>
        <p:txBody>
          <a:bodyPr/>
          <a:lstStyle/>
          <a:p>
            <a:fld id="{D802D9E1-0DDA-174F-9155-A972C397A999}" type="slidenum">
              <a:rPr lang="es-ES_tradnl" smtClean="0"/>
              <a:pPr/>
              <a:t>119</a:t>
            </a:fld>
            <a:endParaRPr lang="es-ES_tradnl" dirty="0"/>
          </a:p>
        </p:txBody>
      </p:sp>
    </p:spTree>
    <p:extLst>
      <p:ext uri="{BB962C8B-B14F-4D97-AF65-F5344CB8AC3E}">
        <p14:creationId xmlns:p14="http://schemas.microsoft.com/office/powerpoint/2010/main" val="40121883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988BE-9649-426F-80B9-5C4C4AA1BCB2}"/>
              </a:ext>
            </a:extLst>
          </p:cNvPr>
          <p:cNvSpPr>
            <a:spLocks noGrp="1"/>
          </p:cNvSpPr>
          <p:nvPr>
            <p:ph type="title"/>
          </p:nvPr>
        </p:nvSpPr>
        <p:spPr/>
        <p:txBody>
          <a:bodyPr/>
          <a:lstStyle/>
          <a:p>
            <a:r>
              <a:rPr lang="es-ES" b="1" dirty="0"/>
              <a:t>Curso con Alumnos y Notas</a:t>
            </a:r>
            <a:br>
              <a:rPr lang="es-ES" dirty="0"/>
            </a:br>
            <a:r>
              <a:rPr lang="es-ES" sz="2800" i="1" dirty="0"/>
              <a:t>Tareas Alternativa 2</a:t>
            </a:r>
            <a:endParaRPr lang="es-ES" sz="2800" dirty="0"/>
          </a:p>
        </p:txBody>
      </p:sp>
      <p:sp>
        <p:nvSpPr>
          <p:cNvPr id="3" name="Marcador de contenido 2">
            <a:extLst>
              <a:ext uri="{FF2B5EF4-FFF2-40B4-BE49-F238E27FC236}">
                <a16:creationId xmlns:a16="http://schemas.microsoft.com/office/drawing/2014/main" id="{AB05E629-3042-4181-AC50-003E8B73A758}"/>
              </a:ext>
            </a:extLst>
          </p:cNvPr>
          <p:cNvSpPr>
            <a:spLocks noGrp="1"/>
          </p:cNvSpPr>
          <p:nvPr>
            <p:ph idx="1"/>
          </p:nvPr>
        </p:nvSpPr>
        <p:spPr/>
        <p:txBody>
          <a:bodyPr/>
          <a:lstStyle/>
          <a:p>
            <a:r>
              <a:rPr lang="es-ES" dirty="0"/>
              <a:t>¿Nota o “</a:t>
            </a:r>
            <a:r>
              <a:rPr lang="es-ES" dirty="0" err="1"/>
              <a:t>NotaCurso</a:t>
            </a:r>
            <a:r>
              <a:rPr lang="es-ES" dirty="0"/>
              <a:t>” podría ser un objeto? Si, en el caso de que queramos guardar un Alumno y sus notas por separado, en lugar de poner las notas en la clase Alumno</a:t>
            </a:r>
          </a:p>
          <a:p>
            <a:r>
              <a:rPr lang="es-ES" dirty="0"/>
              <a:t>En ese caso, el Curso tendría un arreglo de </a:t>
            </a:r>
            <a:r>
              <a:rPr lang="es-ES" dirty="0" err="1"/>
              <a:t>NotaCurso</a:t>
            </a:r>
            <a:endParaRPr lang="es-ES" dirty="0"/>
          </a:p>
          <a:p>
            <a:r>
              <a:rPr lang="es-ES" dirty="0"/>
              <a:t>La ventaja es que podemos reusar lo objetos Alumno en otros cursos, sin miedo a pisar notas</a:t>
            </a:r>
          </a:p>
          <a:p>
            <a:endParaRPr lang="es-ES" dirty="0"/>
          </a:p>
        </p:txBody>
      </p:sp>
      <p:sp>
        <p:nvSpPr>
          <p:cNvPr id="4" name="Marcador de pie de página 3">
            <a:extLst>
              <a:ext uri="{FF2B5EF4-FFF2-40B4-BE49-F238E27FC236}">
                <a16:creationId xmlns:a16="http://schemas.microsoft.com/office/drawing/2014/main" id="{9AE8F301-233B-43DB-BEF2-986A6245FBBE}"/>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C348751-8437-4764-8E70-903B135FB1F1}"/>
              </a:ext>
            </a:extLst>
          </p:cNvPr>
          <p:cNvSpPr>
            <a:spLocks noGrp="1"/>
          </p:cNvSpPr>
          <p:nvPr>
            <p:ph type="sldNum" sz="quarter" idx="12"/>
          </p:nvPr>
        </p:nvSpPr>
        <p:spPr/>
        <p:txBody>
          <a:bodyPr/>
          <a:lstStyle/>
          <a:p>
            <a:fld id="{D802D9E1-0DDA-174F-9155-A972C397A999}" type="slidenum">
              <a:rPr lang="es-ES_tradnl" smtClean="0"/>
              <a:pPr/>
              <a:t>120</a:t>
            </a:fld>
            <a:endParaRPr lang="es-ES_tradnl" dirty="0"/>
          </a:p>
        </p:txBody>
      </p:sp>
    </p:spTree>
    <p:extLst>
      <p:ext uri="{BB962C8B-B14F-4D97-AF65-F5344CB8AC3E}">
        <p14:creationId xmlns:p14="http://schemas.microsoft.com/office/powerpoint/2010/main" val="1079925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38C1F-B7B7-4BE4-A53E-C428A7D7E047}"/>
              </a:ext>
            </a:extLst>
          </p:cNvPr>
          <p:cNvSpPr>
            <a:spLocks noGrp="1"/>
          </p:cNvSpPr>
          <p:nvPr>
            <p:ph type="title"/>
          </p:nvPr>
        </p:nvSpPr>
        <p:spPr/>
        <p:txBody>
          <a:bodyPr/>
          <a:lstStyle/>
          <a:p>
            <a:r>
              <a:rPr lang="es-ES" b="1" dirty="0"/>
              <a:t>Curso con Alumnos y Notas</a:t>
            </a:r>
            <a:br>
              <a:rPr lang="es-ES" b="1" dirty="0"/>
            </a:br>
            <a:r>
              <a:rPr lang="es-ES" sz="2800" i="1" dirty="0"/>
              <a:t>Alumno y NotaAlumno</a:t>
            </a:r>
          </a:p>
        </p:txBody>
      </p:sp>
      <p:sp>
        <p:nvSpPr>
          <p:cNvPr id="3" name="Marcador de contenido 2">
            <a:extLst>
              <a:ext uri="{FF2B5EF4-FFF2-40B4-BE49-F238E27FC236}">
                <a16:creationId xmlns:a16="http://schemas.microsoft.com/office/drawing/2014/main" id="{9F935F34-4DBA-43BB-9771-79EF289A0C9F}"/>
              </a:ext>
            </a:extLst>
          </p:cNvPr>
          <p:cNvSpPr>
            <a:spLocks noGrp="1"/>
          </p:cNvSpPr>
          <p:nvPr>
            <p:ph idx="1"/>
          </p:nvPr>
        </p:nvSpPr>
        <p:spPr>
          <a:xfrm>
            <a:off x="368592" y="2120315"/>
            <a:ext cx="7886700" cy="4351338"/>
          </a:xfrm>
        </p:spPr>
        <p:txBody>
          <a:bodyPr>
            <a:normAutofit/>
          </a:bodyPr>
          <a:lstStyle/>
          <a:p>
            <a:pPr marL="0" indent="0">
              <a:buNone/>
            </a:pPr>
            <a:r>
              <a:rPr lang="x-none" altLang="x-none" sz="2000" dirty="0">
                <a:solidFill>
                  <a:srgbClr val="0000E6"/>
                </a:solidFill>
                <a:latin typeface="Consolas" panose="020B0609020204030204" pitchFamily="49" charset="0"/>
              </a:rPr>
              <a:t>class</a:t>
            </a:r>
            <a:r>
              <a:rPr lang="x-none" altLang="x-none" sz="2000" dirty="0">
                <a:solidFill>
                  <a:srgbClr val="000000"/>
                </a:solidFill>
                <a:latin typeface="Consolas" panose="020B0609020204030204" pitchFamily="49" charset="0"/>
              </a:rPr>
              <a:t> </a:t>
            </a:r>
            <a:r>
              <a:rPr lang="x-none" altLang="x-none" sz="2000" b="1" dirty="0">
                <a:solidFill>
                  <a:srgbClr val="000000"/>
                </a:solidFill>
                <a:latin typeface="Consolas" panose="020B0609020204030204" pitchFamily="49" charset="0"/>
              </a:rPr>
              <a:t>Alumno</a:t>
            </a:r>
            <a:r>
              <a:rPr lang="x-none" altLang="x-none" sz="2000" dirty="0">
                <a:solidFill>
                  <a:srgbClr val="000000"/>
                </a:solidFill>
                <a:latin typeface="Consolas" panose="020B0609020204030204" pitchFamily="49" charset="0"/>
              </a:rPr>
              <a:t> { </a:t>
            </a:r>
          </a:p>
          <a:p>
            <a:pPr marL="0" indent="0">
              <a:buNone/>
            </a:pPr>
            <a:r>
              <a:rPr lang="x-none" altLang="x-none" sz="2000" dirty="0">
                <a:solidFill>
                  <a:srgbClr val="000000"/>
                </a:solidFill>
                <a:latin typeface="Consolas" panose="020B0609020204030204" pitchFamily="49" charset="0"/>
              </a:rPr>
              <a:t>  String </a:t>
            </a:r>
            <a:r>
              <a:rPr lang="x-none" altLang="x-none" sz="2000" dirty="0">
                <a:solidFill>
                  <a:srgbClr val="009900"/>
                </a:solidFill>
                <a:latin typeface="Consolas" panose="020B0609020204030204" pitchFamily="49" charset="0"/>
              </a:rPr>
              <a:t>nombre</a:t>
            </a:r>
            <a:r>
              <a:rPr lang="x-none" altLang="x-none" sz="2000" dirty="0">
                <a:solidFill>
                  <a:srgbClr val="000000"/>
                </a:solidFill>
                <a:latin typeface="Consolas" panose="020B0609020204030204" pitchFamily="49" charset="0"/>
              </a:rPr>
              <a:t>; </a:t>
            </a:r>
          </a:p>
          <a:p>
            <a:pPr marL="0" indent="0">
              <a:buNone/>
            </a:pPr>
            <a:r>
              <a:rPr lang="x-none" altLang="x-none" sz="2000" dirty="0">
                <a:solidFill>
                  <a:srgbClr val="0000E6"/>
                </a:solidFill>
                <a:latin typeface="Consolas" panose="020B0609020204030204" pitchFamily="49" charset="0"/>
              </a:rPr>
              <a:t>  int</a:t>
            </a:r>
            <a:r>
              <a:rPr lang="x-none" altLang="x-none" sz="2000" dirty="0">
                <a:solidFill>
                  <a:srgbClr val="000000"/>
                </a:solidFill>
                <a:latin typeface="Consolas" panose="020B0609020204030204" pitchFamily="49" charset="0"/>
              </a:rPr>
              <a:t> </a:t>
            </a:r>
            <a:r>
              <a:rPr lang="x-none" altLang="x-none" sz="2000" dirty="0">
                <a:solidFill>
                  <a:srgbClr val="009900"/>
                </a:solidFill>
                <a:latin typeface="Consolas" panose="020B0609020204030204" pitchFamily="49" charset="0"/>
              </a:rPr>
              <a:t>dni</a:t>
            </a:r>
            <a:r>
              <a:rPr lang="x-none" altLang="x-none" sz="2000" dirty="0">
                <a:solidFill>
                  <a:srgbClr val="000000"/>
                </a:solidFill>
                <a:latin typeface="Consolas" panose="020B0609020204030204" pitchFamily="49" charset="0"/>
              </a:rPr>
              <a:t>; </a:t>
            </a:r>
          </a:p>
          <a:p>
            <a:pPr marL="0" indent="0">
              <a:buNone/>
            </a:pPr>
            <a:r>
              <a:rPr lang="x-none" altLang="x-none" sz="2000" dirty="0">
                <a:solidFill>
                  <a:srgbClr val="0000E6"/>
                </a:solidFill>
                <a:latin typeface="Consolas" panose="020B0609020204030204" pitchFamily="49" charset="0"/>
              </a:rPr>
              <a:t>  int</a:t>
            </a:r>
            <a:r>
              <a:rPr lang="x-none" altLang="x-none" sz="2000" dirty="0">
                <a:solidFill>
                  <a:srgbClr val="000000"/>
                </a:solidFill>
                <a:latin typeface="Consolas" panose="020B0609020204030204" pitchFamily="49" charset="0"/>
              </a:rPr>
              <a:t> </a:t>
            </a:r>
            <a:r>
              <a:rPr lang="x-none" altLang="x-none" sz="2000" dirty="0">
                <a:solidFill>
                  <a:srgbClr val="009900"/>
                </a:solidFill>
                <a:latin typeface="Consolas" panose="020B0609020204030204" pitchFamily="49" charset="0"/>
              </a:rPr>
              <a:t>edad</a:t>
            </a:r>
            <a:r>
              <a:rPr lang="x-none" altLang="x-none" sz="2000" dirty="0">
                <a:solidFill>
                  <a:srgbClr val="000000"/>
                </a:solidFill>
                <a:latin typeface="Consolas" panose="020B0609020204030204" pitchFamily="49" charset="0"/>
              </a:rPr>
              <a:t>; </a:t>
            </a:r>
          </a:p>
          <a:p>
            <a:pPr marL="0" indent="0">
              <a:buNone/>
            </a:pPr>
            <a:r>
              <a:rPr lang="x-none" altLang="x-none" sz="2000" dirty="0">
                <a:solidFill>
                  <a:srgbClr val="000000"/>
                </a:solidFill>
                <a:latin typeface="Consolas" panose="020B0609020204030204" pitchFamily="49" charset="0"/>
              </a:rPr>
              <a:t>}</a:t>
            </a:r>
            <a:endParaRPr lang="es-ES" sz="2000" dirty="0">
              <a:latin typeface="Consolas" panose="020B0609020204030204" pitchFamily="49" charset="0"/>
            </a:endParaRPr>
          </a:p>
        </p:txBody>
      </p:sp>
      <p:sp>
        <p:nvSpPr>
          <p:cNvPr id="4" name="Marcador de pie de página 3">
            <a:extLst>
              <a:ext uri="{FF2B5EF4-FFF2-40B4-BE49-F238E27FC236}">
                <a16:creationId xmlns:a16="http://schemas.microsoft.com/office/drawing/2014/main" id="{C88D56FB-98FC-457B-BD68-FFF9D0C96BCF}"/>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9F20500D-D095-4E35-ABAE-651A870C1548}"/>
              </a:ext>
            </a:extLst>
          </p:cNvPr>
          <p:cNvSpPr>
            <a:spLocks noGrp="1"/>
          </p:cNvSpPr>
          <p:nvPr>
            <p:ph type="sldNum" sz="quarter" idx="12"/>
          </p:nvPr>
        </p:nvSpPr>
        <p:spPr/>
        <p:txBody>
          <a:bodyPr/>
          <a:lstStyle/>
          <a:p>
            <a:fld id="{D802D9E1-0DDA-174F-9155-A972C397A999}" type="slidenum">
              <a:rPr lang="es-ES_tradnl" smtClean="0"/>
              <a:pPr/>
              <a:t>121</a:t>
            </a:fld>
            <a:endParaRPr lang="es-ES_tradnl" dirty="0"/>
          </a:p>
        </p:txBody>
      </p:sp>
      <p:sp>
        <p:nvSpPr>
          <p:cNvPr id="10" name="TextBox 9">
            <a:extLst>
              <a:ext uri="{FF2B5EF4-FFF2-40B4-BE49-F238E27FC236}">
                <a16:creationId xmlns:a16="http://schemas.microsoft.com/office/drawing/2014/main" id="{8AE4B50B-CCE8-40DD-BE8A-9CBAB2AB7D27}"/>
              </a:ext>
            </a:extLst>
          </p:cNvPr>
          <p:cNvSpPr txBox="1"/>
          <p:nvPr/>
        </p:nvSpPr>
        <p:spPr>
          <a:xfrm>
            <a:off x="3690029" y="2120315"/>
            <a:ext cx="5554608" cy="4862870"/>
          </a:xfrm>
          <a:prstGeom prst="rect">
            <a:avLst/>
          </a:prstGeom>
          <a:noFill/>
        </p:spPr>
        <p:txBody>
          <a:bodyPr wrap="square" rtlCol="0">
            <a:spAutoFit/>
          </a:bodyPr>
          <a:lstStyle/>
          <a:p>
            <a:r>
              <a:rPr lang="x-none" altLang="x-none" dirty="0">
                <a:solidFill>
                  <a:srgbClr val="0000E6"/>
                </a:solidFill>
                <a:latin typeface="Consolas" panose="020B0609020204030204" pitchFamily="49" charset="0"/>
              </a:rPr>
              <a:t>class</a:t>
            </a:r>
            <a:r>
              <a:rPr lang="x-none" altLang="x-none" dirty="0">
                <a:solidFill>
                  <a:srgbClr val="000000"/>
                </a:solidFill>
                <a:latin typeface="Consolas" panose="020B0609020204030204" pitchFamily="49" charset="0"/>
              </a:rPr>
              <a:t> </a:t>
            </a:r>
            <a:r>
              <a:rPr lang="x-none" altLang="x-none" b="1" dirty="0">
                <a:solidFill>
                  <a:srgbClr val="000000"/>
                </a:solidFill>
                <a:latin typeface="Consolas" panose="020B0609020204030204" pitchFamily="49" charset="0"/>
              </a:rPr>
              <a:t>NotaAlumno</a:t>
            </a:r>
            <a:r>
              <a:rPr lang="x-none" altLang="x-none" dirty="0">
                <a:solidFill>
                  <a:srgbClr val="000000"/>
                </a:solidFill>
                <a:latin typeface="Consolas" panose="020B0609020204030204" pitchFamily="49" charset="0"/>
              </a:rPr>
              <a:t> { </a:t>
            </a:r>
          </a:p>
          <a:p>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maxNotas</a:t>
            </a:r>
            <a:r>
              <a:rPr lang="x-none" altLang="x-none" dirty="0">
                <a:solidFill>
                  <a:srgbClr val="000000"/>
                </a:solidFill>
                <a:latin typeface="Consolas" panose="020B0609020204030204" pitchFamily="49" charset="0"/>
              </a:rPr>
              <a:t> = 3; </a:t>
            </a:r>
          </a:p>
          <a:p>
            <a:r>
              <a:rPr lang="x-none" altLang="x-none" dirty="0">
                <a:solidFill>
                  <a:srgbClr val="000000"/>
                </a:solidFill>
                <a:latin typeface="Consolas" panose="020B0609020204030204" pitchFamily="49" charset="0"/>
              </a:rPr>
              <a:t>  Alumno </a:t>
            </a:r>
            <a:r>
              <a:rPr lang="x-none" altLang="x-none" dirty="0">
                <a:solidFill>
                  <a:srgbClr val="009900"/>
                </a:solidFill>
                <a:latin typeface="Consolas" panose="020B0609020204030204" pitchFamily="49" charset="0"/>
              </a:rPr>
              <a:t>alumno</a:t>
            </a:r>
            <a:r>
              <a:rPr lang="x-none" altLang="x-none" dirty="0">
                <a:solidFill>
                  <a:srgbClr val="000000"/>
                </a:solidFill>
                <a:latin typeface="Consolas" panose="020B0609020204030204" pitchFamily="49" charset="0"/>
              </a:rPr>
              <a:t>;</a:t>
            </a:r>
          </a:p>
          <a:p>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 = </a:t>
            </a:r>
            <a:r>
              <a:rPr lang="x-none" altLang="x-none" dirty="0">
                <a:solidFill>
                  <a:srgbClr val="0000E6"/>
                </a:solidFill>
                <a:latin typeface="Consolas" panose="020B0609020204030204" pitchFamily="49" charset="0"/>
              </a:rPr>
              <a:t>new</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maxNotas</a:t>
            </a:r>
            <a:r>
              <a:rPr lang="x-none" altLang="x-none" dirty="0">
                <a:solidFill>
                  <a:srgbClr val="000000"/>
                </a:solidFill>
                <a:latin typeface="Consolas" panose="020B0609020204030204" pitchFamily="49" charset="0"/>
              </a:rPr>
              <a:t>]; </a:t>
            </a:r>
          </a:p>
          <a:p>
            <a:r>
              <a:rPr lang="x-none" altLang="x-none" dirty="0">
                <a:solidFill>
                  <a:srgbClr val="0000E6"/>
                </a:solidFill>
                <a:latin typeface="Consolas" panose="020B0609020204030204" pitchFamily="49" charset="0"/>
              </a:rPr>
              <a:t>  public</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void</a:t>
            </a:r>
            <a:r>
              <a:rPr lang="x-none" altLang="x-none" dirty="0">
                <a:solidFill>
                  <a:srgbClr val="000000"/>
                </a:solidFill>
                <a:latin typeface="Consolas" panose="020B0609020204030204" pitchFamily="49" charset="0"/>
              </a:rPr>
              <a:t> </a:t>
            </a:r>
            <a:r>
              <a:rPr lang="x-none" altLang="x-none" b="1" dirty="0">
                <a:solidFill>
                  <a:srgbClr val="000000"/>
                </a:solidFill>
                <a:latin typeface="Consolas" panose="020B0609020204030204" pitchFamily="49" charset="0"/>
              </a:rPr>
              <a:t>ponerNota</a:t>
            </a:r>
            <a:r>
              <a:rPr lang="x-none" altLang="x-none" dirty="0">
                <a:solidFill>
                  <a:srgbClr val="000000"/>
                </a:solidFill>
                <a:latin typeface="Consolas" panose="020B0609020204030204" pitchFamily="49" charset="0"/>
              </a:rPr>
              <a:t>(</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nota, </a:t>
            </a:r>
          </a:p>
          <a:p>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pos) { </a:t>
            </a:r>
          </a:p>
          <a:p>
            <a:r>
              <a:rPr lang="x-none" altLang="x-none" dirty="0">
                <a:solidFill>
                  <a:srgbClr val="009900"/>
                </a:solidFill>
                <a:latin typeface="Consolas" panose="020B0609020204030204" pitchFamily="49" charset="0"/>
              </a:rPr>
              <a:t>    notas</a:t>
            </a:r>
            <a:r>
              <a:rPr lang="x-none" altLang="x-none" dirty="0">
                <a:solidFill>
                  <a:srgbClr val="000000"/>
                </a:solidFill>
                <a:latin typeface="Consolas" panose="020B0609020204030204" pitchFamily="49" charset="0"/>
              </a:rPr>
              <a:t>[pos] = nota; </a:t>
            </a:r>
          </a:p>
          <a:p>
            <a:r>
              <a:rPr lang="x-none" altLang="x-none" dirty="0">
                <a:solidFill>
                  <a:srgbClr val="000000"/>
                </a:solidFill>
                <a:latin typeface="Consolas" panose="020B0609020204030204" pitchFamily="49" charset="0"/>
              </a:rPr>
              <a:t>  } </a:t>
            </a:r>
          </a:p>
          <a:p>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a:t>
            </a:r>
            <a:r>
              <a:rPr lang="x-none" altLang="x-none" b="1" dirty="0">
                <a:solidFill>
                  <a:srgbClr val="000000"/>
                </a:solidFill>
                <a:latin typeface="Consolas" panose="020B0609020204030204" pitchFamily="49" charset="0"/>
              </a:rPr>
              <a:t>getPromedio</a:t>
            </a:r>
            <a:r>
              <a:rPr lang="x-none" altLang="x-none" dirty="0">
                <a:solidFill>
                  <a:srgbClr val="000000"/>
                </a:solidFill>
                <a:latin typeface="Consolas" panose="020B0609020204030204" pitchFamily="49" charset="0"/>
              </a:rPr>
              <a:t>(){ </a:t>
            </a:r>
          </a:p>
          <a:p>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suma = 0; </a:t>
            </a:r>
          </a:p>
          <a:p>
            <a:r>
              <a:rPr lang="x-none" altLang="x-none" dirty="0">
                <a:solidFill>
                  <a:srgbClr val="0000E6"/>
                </a:solidFill>
                <a:latin typeface="Consolas" panose="020B0609020204030204" pitchFamily="49" charset="0"/>
              </a:rPr>
              <a:t>    for</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i = 0; i &lt; </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length</a:t>
            </a:r>
            <a:r>
              <a:rPr lang="x-none" altLang="x-none" dirty="0">
                <a:solidFill>
                  <a:srgbClr val="000000"/>
                </a:solidFill>
                <a:latin typeface="Consolas" panose="020B0609020204030204" pitchFamily="49" charset="0"/>
              </a:rPr>
              <a:t>; i++)</a:t>
            </a:r>
          </a:p>
          <a:p>
            <a:r>
              <a:rPr lang="x-none" altLang="x-none" dirty="0">
                <a:solidFill>
                  <a:srgbClr val="000000"/>
                </a:solidFill>
                <a:latin typeface="Consolas" panose="020B0609020204030204" pitchFamily="49" charset="0"/>
              </a:rPr>
              <a:t>      suma+=</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[i]; </a:t>
            </a:r>
          </a:p>
          <a:p>
            <a:r>
              <a:rPr lang="x-none" altLang="x-none" dirty="0">
                <a:solidFill>
                  <a:srgbClr val="0000E6"/>
                </a:solidFill>
                <a:latin typeface="Consolas" panose="020B0609020204030204" pitchFamily="49" charset="0"/>
              </a:rPr>
              <a:t>    return</a:t>
            </a:r>
            <a:r>
              <a:rPr lang="x-none" altLang="x-none" dirty="0">
                <a:solidFill>
                  <a:srgbClr val="000000"/>
                </a:solidFill>
                <a:latin typeface="Consolas" panose="020B0609020204030204" pitchFamily="49" charset="0"/>
              </a:rPr>
              <a:t> suma / </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length</a:t>
            </a:r>
            <a:r>
              <a:rPr lang="x-none" altLang="x-none" dirty="0">
                <a:solidFill>
                  <a:srgbClr val="000000"/>
                </a:solidFill>
                <a:latin typeface="Consolas" panose="020B0609020204030204" pitchFamily="49" charset="0"/>
              </a:rPr>
              <a:t>; } </a:t>
            </a:r>
          </a:p>
          <a:p>
            <a:r>
              <a:rPr lang="x-none" altLang="x-none" dirty="0">
                <a:solidFill>
                  <a:srgbClr val="000000"/>
                </a:solidFill>
                <a:latin typeface="Consolas" panose="020B0609020204030204" pitchFamily="49" charset="0"/>
              </a:rPr>
              <a:t>} </a:t>
            </a:r>
            <a:br>
              <a:rPr lang="x-none" altLang="x-none" sz="800" dirty="0"/>
            </a:br>
            <a:endParaRPr lang="x-none" altLang="x-none" sz="4000" dirty="0">
              <a:latin typeface="Arial" panose="020B0604020202020204" pitchFamily="34" charset="0"/>
            </a:endParaRPr>
          </a:p>
          <a:p>
            <a:endParaRPr lang="x-none" dirty="0"/>
          </a:p>
        </p:txBody>
      </p:sp>
    </p:spTree>
    <p:extLst>
      <p:ext uri="{BB962C8B-B14F-4D97-AF65-F5344CB8AC3E}">
        <p14:creationId xmlns:p14="http://schemas.microsoft.com/office/powerpoint/2010/main" val="32342250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B0C0-BFC4-4A4B-99C7-86160ACA9624}"/>
              </a:ext>
            </a:extLst>
          </p:cNvPr>
          <p:cNvSpPr>
            <a:spLocks noGrp="1"/>
          </p:cNvSpPr>
          <p:nvPr>
            <p:ph type="title"/>
          </p:nvPr>
        </p:nvSpPr>
        <p:spPr/>
        <p:txBody>
          <a:bodyPr/>
          <a:lstStyle/>
          <a:p>
            <a:r>
              <a:rPr lang="es-ES" b="1" dirty="0"/>
              <a:t>Curso con Alumnos y Notas</a:t>
            </a:r>
            <a:br>
              <a:rPr lang="es-ES" b="1" dirty="0"/>
            </a:br>
            <a:r>
              <a:rPr lang="es-ES" sz="2800" i="1" dirty="0"/>
              <a:t>Curso (primer parte)</a:t>
            </a:r>
            <a:endParaRPr lang="x-none" sz="2800" dirty="0"/>
          </a:p>
        </p:txBody>
      </p:sp>
      <p:sp>
        <p:nvSpPr>
          <p:cNvPr id="3" name="Content Placeholder 2">
            <a:extLst>
              <a:ext uri="{FF2B5EF4-FFF2-40B4-BE49-F238E27FC236}">
                <a16:creationId xmlns:a16="http://schemas.microsoft.com/office/drawing/2014/main" id="{CDC28462-F03F-46F8-BC63-67FB2C9637B2}"/>
              </a:ext>
            </a:extLst>
          </p:cNvPr>
          <p:cNvSpPr>
            <a:spLocks noGrp="1"/>
          </p:cNvSpPr>
          <p:nvPr>
            <p:ph idx="1"/>
          </p:nvPr>
        </p:nvSpPr>
        <p:spPr/>
        <p:txBody>
          <a:bodyPr>
            <a:normAutofit fontScale="47500" lnSpcReduction="20000"/>
          </a:bodyPr>
          <a:lstStyle/>
          <a:p>
            <a:pPr marL="0" indent="0">
              <a:buNone/>
            </a:pPr>
            <a:r>
              <a:rPr lang="x-none" altLang="x-none" dirty="0">
                <a:solidFill>
                  <a:srgbClr val="0000E6"/>
                </a:solidFill>
                <a:latin typeface="Consolas" panose="020B0609020204030204" pitchFamily="49" charset="0"/>
              </a:rPr>
              <a:t>class</a:t>
            </a:r>
            <a:r>
              <a:rPr lang="x-none" altLang="x-none" dirty="0">
                <a:solidFill>
                  <a:srgbClr val="000000"/>
                </a:solidFill>
                <a:latin typeface="Consolas" panose="020B0609020204030204" pitchFamily="49" charset="0"/>
              </a:rPr>
              <a:t> </a:t>
            </a:r>
            <a:r>
              <a:rPr lang="x-none" altLang="x-none" b="1" dirty="0">
                <a:solidFill>
                  <a:srgbClr val="000000"/>
                </a:solidFill>
                <a:latin typeface="Consolas" panose="020B0609020204030204" pitchFamily="49" charset="0"/>
              </a:rPr>
              <a:t>Curso</a:t>
            </a:r>
            <a:r>
              <a:rPr lang="x-none" altLang="x-none" dirty="0">
                <a:solidFill>
                  <a:srgbClr val="000000"/>
                </a:solidFill>
                <a:latin typeface="Consolas" panose="020B0609020204030204" pitchFamily="49" charset="0"/>
              </a:rPr>
              <a:t> { </a:t>
            </a:r>
          </a:p>
          <a:p>
            <a:pPr marL="0" indent="0">
              <a:buNone/>
            </a:pPr>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maxAlumnos</a:t>
            </a:r>
            <a:r>
              <a:rPr lang="x-none" altLang="x-none" dirty="0">
                <a:solidFill>
                  <a:srgbClr val="000000"/>
                </a:solidFill>
                <a:latin typeface="Consolas" panose="020B0609020204030204" pitchFamily="49" charset="0"/>
              </a:rPr>
              <a:t> = 10; </a:t>
            </a:r>
          </a:p>
          <a:p>
            <a:pPr marL="0" indent="0">
              <a:buNone/>
            </a:pPr>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numAlumnos</a:t>
            </a:r>
            <a:r>
              <a:rPr lang="x-none" altLang="x-none" dirty="0">
                <a:solidFill>
                  <a:srgbClr val="000000"/>
                </a:solidFill>
                <a:latin typeface="Consolas" panose="020B0609020204030204" pitchFamily="49" charset="0"/>
              </a:rPr>
              <a:t> = 0; </a:t>
            </a:r>
          </a:p>
          <a:p>
            <a:pPr marL="0" indent="0">
              <a:buNone/>
            </a:pPr>
            <a:r>
              <a:rPr lang="x-none" altLang="x-none" dirty="0">
                <a:solidFill>
                  <a:srgbClr val="000000"/>
                </a:solidFill>
                <a:latin typeface="Consolas" panose="020B0609020204030204" pitchFamily="49" charset="0"/>
              </a:rPr>
              <a:t>  NotaAlumno[] </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 = </a:t>
            </a:r>
            <a:r>
              <a:rPr lang="x-none" altLang="x-none" dirty="0">
                <a:solidFill>
                  <a:srgbClr val="0000E6"/>
                </a:solidFill>
                <a:latin typeface="Consolas" panose="020B0609020204030204" pitchFamily="49" charset="0"/>
              </a:rPr>
              <a:t>new</a:t>
            </a:r>
            <a:r>
              <a:rPr lang="x-none" altLang="x-none" dirty="0">
                <a:solidFill>
                  <a:srgbClr val="000000"/>
                </a:solidFill>
                <a:latin typeface="Consolas" panose="020B0609020204030204" pitchFamily="49" charset="0"/>
              </a:rPr>
              <a:t> NotaAlumno[10]; </a:t>
            </a:r>
          </a:p>
          <a:p>
            <a:pPr marL="0" indent="0">
              <a:buNone/>
            </a:pPr>
            <a:r>
              <a:rPr lang="x-none" altLang="x-none" dirty="0">
                <a:solidFill>
                  <a:srgbClr val="0000E6"/>
                </a:solidFill>
                <a:latin typeface="Consolas" panose="020B0609020204030204" pitchFamily="49" charset="0"/>
              </a:rPr>
              <a:t>  void</a:t>
            </a:r>
            <a:r>
              <a:rPr lang="x-none" altLang="x-none" dirty="0">
                <a:solidFill>
                  <a:srgbClr val="000000"/>
                </a:solidFill>
                <a:latin typeface="Consolas" panose="020B0609020204030204" pitchFamily="49" charset="0"/>
              </a:rPr>
              <a:t> </a:t>
            </a:r>
            <a:r>
              <a:rPr lang="x-none" altLang="x-none" b="1" dirty="0">
                <a:solidFill>
                  <a:srgbClr val="000000"/>
                </a:solidFill>
                <a:latin typeface="Consolas" panose="020B0609020204030204" pitchFamily="49" charset="0"/>
              </a:rPr>
              <a:t>agregarAlumno</a:t>
            </a:r>
            <a:r>
              <a:rPr lang="x-none" altLang="x-none" dirty="0">
                <a:solidFill>
                  <a:srgbClr val="000000"/>
                </a:solidFill>
                <a:latin typeface="Consolas" panose="020B0609020204030204" pitchFamily="49" charset="0"/>
              </a:rPr>
              <a:t>(Alumno a){ </a:t>
            </a:r>
          </a:p>
          <a:p>
            <a:pPr marL="0" indent="0">
              <a:buNone/>
            </a:pPr>
            <a:r>
              <a:rPr lang="x-none" altLang="x-none" dirty="0">
                <a:solidFill>
                  <a:srgbClr val="009900"/>
                </a:solidFill>
                <a:latin typeface="Consolas" panose="020B0609020204030204" pitchFamily="49" charset="0"/>
              </a:rPr>
              <a:t>    notas</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numAlumnos</a:t>
            </a:r>
            <a:r>
              <a:rPr lang="x-none" altLang="x-none" dirty="0">
                <a:solidFill>
                  <a:srgbClr val="000000"/>
                </a:solidFill>
                <a:latin typeface="Consolas" panose="020B0609020204030204" pitchFamily="49" charset="0"/>
              </a:rPr>
              <a:t>] = </a:t>
            </a:r>
            <a:r>
              <a:rPr lang="x-none" altLang="x-none" dirty="0">
                <a:solidFill>
                  <a:srgbClr val="0000E6"/>
                </a:solidFill>
                <a:latin typeface="Consolas" panose="020B0609020204030204" pitchFamily="49" charset="0"/>
              </a:rPr>
              <a:t>new</a:t>
            </a:r>
            <a:r>
              <a:rPr lang="x-none" altLang="x-none" dirty="0">
                <a:solidFill>
                  <a:srgbClr val="000000"/>
                </a:solidFill>
                <a:latin typeface="Consolas" panose="020B0609020204030204" pitchFamily="49" charset="0"/>
              </a:rPr>
              <a:t> NotaAlumno(); </a:t>
            </a:r>
          </a:p>
          <a:p>
            <a:pPr marL="0" indent="0">
              <a:buNone/>
            </a:pPr>
            <a:r>
              <a:rPr lang="x-none" altLang="x-none" dirty="0">
                <a:solidFill>
                  <a:srgbClr val="009900"/>
                </a:solidFill>
                <a:latin typeface="Consolas" panose="020B0609020204030204" pitchFamily="49" charset="0"/>
              </a:rPr>
              <a:t>    notas</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numAlumnos</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alumno</a:t>
            </a:r>
            <a:r>
              <a:rPr lang="x-none" altLang="x-none" dirty="0">
                <a:solidFill>
                  <a:srgbClr val="000000"/>
                </a:solidFill>
                <a:latin typeface="Consolas" panose="020B0609020204030204" pitchFamily="49" charset="0"/>
              </a:rPr>
              <a:t> = a; </a:t>
            </a:r>
          </a:p>
          <a:p>
            <a:pPr marL="0" indent="0">
              <a:buNone/>
            </a:pPr>
            <a:r>
              <a:rPr lang="x-none" altLang="x-none" dirty="0">
                <a:solidFill>
                  <a:srgbClr val="009900"/>
                </a:solidFill>
                <a:latin typeface="Consolas" panose="020B0609020204030204" pitchFamily="49" charset="0"/>
              </a:rPr>
              <a:t>    numAlumnos</a:t>
            </a:r>
            <a:r>
              <a:rPr lang="x-none" altLang="x-none" dirty="0">
                <a:solidFill>
                  <a:srgbClr val="000000"/>
                </a:solidFill>
                <a:latin typeface="Consolas" panose="020B0609020204030204" pitchFamily="49" charset="0"/>
              </a:rPr>
              <a:t>++; </a:t>
            </a:r>
          </a:p>
          <a:p>
            <a:pPr marL="0" indent="0">
              <a:buNone/>
            </a:pPr>
            <a:r>
              <a:rPr lang="x-none" altLang="x-none" dirty="0">
                <a:solidFill>
                  <a:srgbClr val="000000"/>
                </a:solidFill>
                <a:latin typeface="Consolas" panose="020B0609020204030204" pitchFamily="49" charset="0"/>
              </a:rPr>
              <a:t>  } </a:t>
            </a:r>
          </a:p>
          <a:p>
            <a:pPr marL="0" indent="0">
              <a:buNone/>
            </a:pPr>
            <a:r>
              <a:rPr lang="x-none" altLang="x-none" dirty="0">
                <a:solidFill>
                  <a:srgbClr val="000000"/>
                </a:solidFill>
                <a:latin typeface="Consolas" panose="020B0609020204030204" pitchFamily="49" charset="0"/>
              </a:rPr>
              <a:t>  NotaAlumno </a:t>
            </a:r>
            <a:r>
              <a:rPr lang="x-none" altLang="x-none" b="1" dirty="0">
                <a:solidFill>
                  <a:srgbClr val="000000"/>
                </a:solidFill>
                <a:latin typeface="Consolas" panose="020B0609020204030204" pitchFamily="49" charset="0"/>
              </a:rPr>
              <a:t>obtenerNotasAlumno</a:t>
            </a:r>
            <a:r>
              <a:rPr lang="x-none" altLang="x-none" dirty="0">
                <a:solidFill>
                  <a:srgbClr val="000000"/>
                </a:solidFill>
                <a:latin typeface="Consolas" panose="020B0609020204030204" pitchFamily="49" charset="0"/>
              </a:rPr>
              <a:t>(Alumno a){ </a:t>
            </a:r>
          </a:p>
          <a:p>
            <a:pPr marL="0" indent="0">
              <a:buNone/>
            </a:pPr>
            <a:r>
              <a:rPr lang="x-none" altLang="x-none" dirty="0">
                <a:solidFill>
                  <a:srgbClr val="0000E6"/>
                </a:solidFill>
                <a:latin typeface="Consolas" panose="020B0609020204030204" pitchFamily="49" charset="0"/>
              </a:rPr>
              <a:t>    for</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i = 0; i &lt; </a:t>
            </a:r>
            <a:r>
              <a:rPr lang="x-none" altLang="x-none" dirty="0">
                <a:solidFill>
                  <a:srgbClr val="009900"/>
                </a:solidFill>
                <a:latin typeface="Consolas" panose="020B0609020204030204" pitchFamily="49" charset="0"/>
              </a:rPr>
              <a:t>numAlumnos</a:t>
            </a:r>
            <a:r>
              <a:rPr lang="x-none" altLang="x-none" dirty="0">
                <a:solidFill>
                  <a:srgbClr val="000000"/>
                </a:solidFill>
                <a:latin typeface="Consolas" panose="020B0609020204030204" pitchFamily="49" charset="0"/>
              </a:rPr>
              <a:t>; i++) </a:t>
            </a:r>
          </a:p>
          <a:p>
            <a:pPr marL="0" indent="0">
              <a:buNone/>
            </a:pPr>
            <a:r>
              <a:rPr lang="x-none" altLang="x-none" dirty="0">
                <a:solidFill>
                  <a:srgbClr val="0000E6"/>
                </a:solidFill>
                <a:latin typeface="Consolas" panose="020B0609020204030204" pitchFamily="49" charset="0"/>
              </a:rPr>
              <a:t>    if</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[i].</a:t>
            </a:r>
            <a:r>
              <a:rPr lang="x-none" altLang="x-none" dirty="0">
                <a:solidFill>
                  <a:srgbClr val="009900"/>
                </a:solidFill>
                <a:latin typeface="Consolas" panose="020B0609020204030204" pitchFamily="49" charset="0"/>
              </a:rPr>
              <a:t>alumno</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dni</a:t>
            </a:r>
            <a:r>
              <a:rPr lang="x-none" altLang="x-none" dirty="0">
                <a:solidFill>
                  <a:srgbClr val="000000"/>
                </a:solidFill>
                <a:latin typeface="Consolas" panose="020B0609020204030204" pitchFamily="49" charset="0"/>
              </a:rPr>
              <a:t>==a.</a:t>
            </a:r>
            <a:r>
              <a:rPr lang="x-none" altLang="x-none" dirty="0">
                <a:solidFill>
                  <a:srgbClr val="009900"/>
                </a:solidFill>
                <a:latin typeface="Consolas" panose="020B0609020204030204" pitchFamily="49" charset="0"/>
              </a:rPr>
              <a:t>dni</a:t>
            </a:r>
            <a:r>
              <a:rPr lang="x-none" altLang="x-none" dirty="0">
                <a:solidFill>
                  <a:srgbClr val="000000"/>
                </a:solidFill>
                <a:latin typeface="Consolas" panose="020B0609020204030204" pitchFamily="49" charset="0"/>
              </a:rPr>
              <a:t>) </a:t>
            </a:r>
          </a:p>
          <a:p>
            <a:pPr marL="0" indent="0">
              <a:buNone/>
            </a:pPr>
            <a:r>
              <a:rPr lang="x-none" altLang="x-none" dirty="0">
                <a:solidFill>
                  <a:srgbClr val="0000E6"/>
                </a:solidFill>
                <a:latin typeface="Consolas" panose="020B0609020204030204" pitchFamily="49" charset="0"/>
              </a:rPr>
              <a:t>      return</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[i]; </a:t>
            </a:r>
          </a:p>
          <a:p>
            <a:pPr marL="0" indent="0">
              <a:buNone/>
            </a:pPr>
            <a:r>
              <a:rPr lang="x-none" altLang="x-none" dirty="0">
                <a:solidFill>
                  <a:srgbClr val="0000E6"/>
                </a:solidFill>
                <a:latin typeface="Consolas" panose="020B0609020204030204" pitchFamily="49" charset="0"/>
              </a:rPr>
              <a:t>    return</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null</a:t>
            </a:r>
            <a:r>
              <a:rPr lang="x-none" altLang="x-none" dirty="0">
                <a:solidFill>
                  <a:srgbClr val="000000"/>
                </a:solidFill>
                <a:latin typeface="Consolas" panose="020B0609020204030204" pitchFamily="49" charset="0"/>
              </a:rPr>
              <a:t>; </a:t>
            </a:r>
          </a:p>
          <a:p>
            <a:pPr marL="0" indent="0">
              <a:buNone/>
            </a:pPr>
            <a:r>
              <a:rPr lang="x-none" altLang="x-none" dirty="0">
                <a:solidFill>
                  <a:srgbClr val="000000"/>
                </a:solidFill>
                <a:latin typeface="Consolas" panose="020B0609020204030204" pitchFamily="49" charset="0"/>
              </a:rPr>
              <a:t>  }</a:t>
            </a:r>
          </a:p>
          <a:p>
            <a:pPr marL="0" indent="0">
              <a:buNone/>
            </a:pPr>
            <a:r>
              <a:rPr lang="x-none" altLang="x-none" dirty="0">
                <a:solidFill>
                  <a:srgbClr val="000000"/>
                </a:solidFill>
                <a:latin typeface="Consolas" panose="020B0609020204030204" pitchFamily="49" charset="0"/>
              </a:rPr>
              <a:t>//Continua…</a:t>
            </a:r>
          </a:p>
        </p:txBody>
      </p:sp>
      <p:sp>
        <p:nvSpPr>
          <p:cNvPr id="4" name="Footer Placeholder 3">
            <a:extLst>
              <a:ext uri="{FF2B5EF4-FFF2-40B4-BE49-F238E27FC236}">
                <a16:creationId xmlns:a16="http://schemas.microsoft.com/office/drawing/2014/main" id="{2180EA02-AADD-46A8-8621-9AE27EA8FFC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Slide Number Placeholder 4">
            <a:extLst>
              <a:ext uri="{FF2B5EF4-FFF2-40B4-BE49-F238E27FC236}">
                <a16:creationId xmlns:a16="http://schemas.microsoft.com/office/drawing/2014/main" id="{E344FBA7-E87D-4F7B-8CA4-88D925EF69CB}"/>
              </a:ext>
            </a:extLst>
          </p:cNvPr>
          <p:cNvSpPr>
            <a:spLocks noGrp="1"/>
          </p:cNvSpPr>
          <p:nvPr>
            <p:ph type="sldNum" sz="quarter" idx="12"/>
          </p:nvPr>
        </p:nvSpPr>
        <p:spPr/>
        <p:txBody>
          <a:bodyPr/>
          <a:lstStyle/>
          <a:p>
            <a:fld id="{D802D9E1-0DDA-174F-9155-A972C397A999}" type="slidenum">
              <a:rPr lang="es-ES_tradnl" smtClean="0"/>
              <a:pPr/>
              <a:t>122</a:t>
            </a:fld>
            <a:endParaRPr lang="es-ES_tradnl" dirty="0"/>
          </a:p>
        </p:txBody>
      </p:sp>
    </p:spTree>
    <p:extLst>
      <p:ext uri="{BB962C8B-B14F-4D97-AF65-F5344CB8AC3E}">
        <p14:creationId xmlns:p14="http://schemas.microsoft.com/office/powerpoint/2010/main" val="23273956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B0C0-BFC4-4A4B-99C7-86160ACA9624}"/>
              </a:ext>
            </a:extLst>
          </p:cNvPr>
          <p:cNvSpPr>
            <a:spLocks noGrp="1"/>
          </p:cNvSpPr>
          <p:nvPr>
            <p:ph type="title"/>
          </p:nvPr>
        </p:nvSpPr>
        <p:spPr/>
        <p:txBody>
          <a:bodyPr/>
          <a:lstStyle/>
          <a:p>
            <a:r>
              <a:rPr lang="es-ES" b="1" dirty="0"/>
              <a:t>Curso con Alumnos y Notas</a:t>
            </a:r>
            <a:br>
              <a:rPr lang="es-ES" b="1" dirty="0"/>
            </a:br>
            <a:r>
              <a:rPr lang="es-ES" sz="2800" i="1" dirty="0"/>
              <a:t>Curso (segunda parte)</a:t>
            </a:r>
            <a:endParaRPr lang="x-none" sz="2800" dirty="0"/>
          </a:p>
        </p:txBody>
      </p:sp>
      <p:sp>
        <p:nvSpPr>
          <p:cNvPr id="3" name="Content Placeholder 2">
            <a:extLst>
              <a:ext uri="{FF2B5EF4-FFF2-40B4-BE49-F238E27FC236}">
                <a16:creationId xmlns:a16="http://schemas.microsoft.com/office/drawing/2014/main" id="{CDC28462-F03F-46F8-BC63-67FB2C9637B2}"/>
              </a:ext>
            </a:extLst>
          </p:cNvPr>
          <p:cNvSpPr>
            <a:spLocks noGrp="1"/>
          </p:cNvSpPr>
          <p:nvPr>
            <p:ph idx="1"/>
          </p:nvPr>
        </p:nvSpPr>
        <p:spPr/>
        <p:txBody>
          <a:bodyPr>
            <a:normAutofit fontScale="55000" lnSpcReduction="20000"/>
          </a:bodyPr>
          <a:lstStyle/>
          <a:p>
            <a:pPr marL="0" indent="0">
              <a:buNone/>
            </a:pPr>
            <a:r>
              <a:rPr lang="x-none" altLang="x-none" dirty="0">
                <a:solidFill>
                  <a:srgbClr val="000000"/>
                </a:solidFill>
                <a:latin typeface="Consolas" panose="020B0609020204030204" pitchFamily="49" charset="0"/>
              </a:rPr>
              <a:t>  NotaAlumno[] </a:t>
            </a:r>
            <a:r>
              <a:rPr lang="x-none" altLang="x-none" b="1" dirty="0">
                <a:solidFill>
                  <a:srgbClr val="000000"/>
                </a:solidFill>
                <a:latin typeface="Consolas" panose="020B0609020204030204" pitchFamily="49" charset="0"/>
              </a:rPr>
              <a:t>filtrarAlumnos</a:t>
            </a:r>
            <a:r>
              <a:rPr lang="x-none" altLang="x-none" dirty="0">
                <a:solidFill>
                  <a:srgbClr val="000000"/>
                </a:solidFill>
                <a:latin typeface="Consolas" panose="020B0609020204030204" pitchFamily="49" charset="0"/>
              </a:rPr>
              <a:t>(</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notaBase) {</a:t>
            </a:r>
          </a:p>
          <a:p>
            <a:pPr marL="0" indent="0">
              <a:buNone/>
            </a:pPr>
            <a:r>
              <a:rPr lang="x-none" altLang="x-none" dirty="0">
                <a:solidFill>
                  <a:srgbClr val="000000"/>
                </a:solidFill>
                <a:latin typeface="Consolas" panose="020B0609020204030204" pitchFamily="49" charset="0"/>
              </a:rPr>
              <a:t>    NotaAlumno[] filtrados = </a:t>
            </a:r>
            <a:r>
              <a:rPr lang="x-none" altLang="x-none" dirty="0">
                <a:solidFill>
                  <a:srgbClr val="0000E6"/>
                </a:solidFill>
                <a:latin typeface="Consolas" panose="020B0609020204030204" pitchFamily="49" charset="0"/>
              </a:rPr>
              <a:t>new</a:t>
            </a:r>
            <a:r>
              <a:rPr lang="x-none" altLang="x-none" dirty="0">
                <a:solidFill>
                  <a:srgbClr val="000000"/>
                </a:solidFill>
                <a:latin typeface="Consolas" panose="020B0609020204030204" pitchFamily="49" charset="0"/>
              </a:rPr>
              <a:t> NotaAlumno[</a:t>
            </a:r>
            <a:r>
              <a:rPr lang="x-none" altLang="x-none" dirty="0">
                <a:solidFill>
                  <a:srgbClr val="009900"/>
                </a:solidFill>
                <a:latin typeface="Consolas" panose="020B0609020204030204" pitchFamily="49" charset="0"/>
              </a:rPr>
              <a:t>numAlumnos</a:t>
            </a:r>
            <a:r>
              <a:rPr lang="x-none" altLang="x-none" dirty="0">
                <a:solidFill>
                  <a:srgbClr val="000000"/>
                </a:solidFill>
                <a:latin typeface="Consolas" panose="020B0609020204030204" pitchFamily="49" charset="0"/>
              </a:rPr>
              <a:t>]; </a:t>
            </a:r>
          </a:p>
          <a:p>
            <a:pPr marL="0" indent="0">
              <a:buNone/>
            </a:pPr>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numFiltrados = 0; </a:t>
            </a:r>
          </a:p>
          <a:p>
            <a:pPr marL="0" indent="0">
              <a:buNone/>
            </a:pPr>
            <a:r>
              <a:rPr lang="x-none" altLang="x-none" dirty="0">
                <a:solidFill>
                  <a:srgbClr val="0000E6"/>
                </a:solidFill>
                <a:latin typeface="Consolas" panose="020B0609020204030204" pitchFamily="49" charset="0"/>
              </a:rPr>
              <a:t>    for</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i = 0; i &lt; </a:t>
            </a:r>
            <a:r>
              <a:rPr lang="x-none" altLang="x-none" dirty="0">
                <a:solidFill>
                  <a:srgbClr val="009900"/>
                </a:solidFill>
                <a:latin typeface="Consolas" panose="020B0609020204030204" pitchFamily="49" charset="0"/>
              </a:rPr>
              <a:t>numAlumnos</a:t>
            </a:r>
            <a:r>
              <a:rPr lang="x-none" altLang="x-none" dirty="0">
                <a:solidFill>
                  <a:srgbClr val="000000"/>
                </a:solidFill>
                <a:latin typeface="Consolas" panose="020B0609020204030204" pitchFamily="49" charset="0"/>
              </a:rPr>
              <a:t>; i++) </a:t>
            </a:r>
          </a:p>
          <a:p>
            <a:pPr marL="0" indent="0">
              <a:buNone/>
            </a:pPr>
            <a:r>
              <a:rPr lang="x-none" altLang="x-none" dirty="0">
                <a:solidFill>
                  <a:srgbClr val="0000E6"/>
                </a:solidFill>
                <a:latin typeface="Consolas" panose="020B0609020204030204" pitchFamily="49" charset="0"/>
              </a:rPr>
              <a:t>       if</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[i].getPromedio() &gt;= notaBase){ </a:t>
            </a:r>
          </a:p>
          <a:p>
            <a:pPr marL="0" indent="0">
              <a:buNone/>
            </a:pPr>
            <a:r>
              <a:rPr lang="x-none" altLang="x-none" dirty="0">
                <a:solidFill>
                  <a:srgbClr val="000000"/>
                </a:solidFill>
                <a:latin typeface="Consolas" panose="020B0609020204030204" pitchFamily="49" charset="0"/>
              </a:rPr>
              <a:t>         filtrados[numFiltrados] = </a:t>
            </a:r>
            <a:r>
              <a:rPr lang="x-none" altLang="x-none" dirty="0">
                <a:solidFill>
                  <a:srgbClr val="009900"/>
                </a:solidFill>
                <a:latin typeface="Consolas" panose="020B0609020204030204" pitchFamily="49" charset="0"/>
              </a:rPr>
              <a:t>notas</a:t>
            </a:r>
            <a:r>
              <a:rPr lang="x-none" altLang="x-none" dirty="0">
                <a:solidFill>
                  <a:srgbClr val="000000"/>
                </a:solidFill>
                <a:latin typeface="Consolas" panose="020B0609020204030204" pitchFamily="49" charset="0"/>
              </a:rPr>
              <a:t>[i]; </a:t>
            </a:r>
          </a:p>
          <a:p>
            <a:pPr marL="0" indent="0">
              <a:buNone/>
            </a:pPr>
            <a:r>
              <a:rPr lang="x-none" altLang="x-none" dirty="0">
                <a:solidFill>
                  <a:srgbClr val="000000"/>
                </a:solidFill>
                <a:latin typeface="Consolas" panose="020B0609020204030204" pitchFamily="49" charset="0"/>
              </a:rPr>
              <a:t>         numFiltrados++; </a:t>
            </a:r>
          </a:p>
          <a:p>
            <a:pPr marL="0" indent="0">
              <a:buNone/>
            </a:pPr>
            <a:r>
              <a:rPr lang="x-none" altLang="x-none" dirty="0">
                <a:solidFill>
                  <a:srgbClr val="000000"/>
                </a:solidFill>
                <a:latin typeface="Consolas" panose="020B0609020204030204" pitchFamily="49" charset="0"/>
              </a:rPr>
              <a:t>       } </a:t>
            </a:r>
          </a:p>
          <a:p>
            <a:pPr marL="0" indent="0">
              <a:buNone/>
            </a:pPr>
            <a:r>
              <a:rPr lang="x-none" altLang="x-none" dirty="0">
                <a:solidFill>
                  <a:srgbClr val="000000"/>
                </a:solidFill>
                <a:latin typeface="Consolas" panose="020B0609020204030204" pitchFamily="49" charset="0"/>
              </a:rPr>
              <a:t>    NotaAlumno[] resultado = </a:t>
            </a:r>
            <a:r>
              <a:rPr lang="x-none" altLang="x-none" dirty="0">
                <a:solidFill>
                  <a:srgbClr val="0000E6"/>
                </a:solidFill>
                <a:latin typeface="Consolas" panose="020B0609020204030204" pitchFamily="49" charset="0"/>
              </a:rPr>
              <a:t>new</a:t>
            </a:r>
            <a:r>
              <a:rPr lang="x-none" altLang="x-none" dirty="0">
                <a:solidFill>
                  <a:srgbClr val="000000"/>
                </a:solidFill>
                <a:latin typeface="Consolas" panose="020B0609020204030204" pitchFamily="49" charset="0"/>
              </a:rPr>
              <a:t> NotaAlumno[numFiltrados]; </a:t>
            </a:r>
          </a:p>
          <a:p>
            <a:pPr marL="0" indent="0">
              <a:buNone/>
            </a:pPr>
            <a:r>
              <a:rPr lang="x-none" altLang="x-none" dirty="0">
                <a:solidFill>
                  <a:srgbClr val="0000E6"/>
                </a:solidFill>
                <a:latin typeface="Consolas" panose="020B0609020204030204" pitchFamily="49" charset="0"/>
              </a:rPr>
              <a:t>    for</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i = 0; i &lt; numFiltrados; i++) </a:t>
            </a:r>
          </a:p>
          <a:p>
            <a:pPr marL="0" indent="0">
              <a:buNone/>
            </a:pPr>
            <a:r>
              <a:rPr lang="x-none" altLang="x-none" dirty="0">
                <a:solidFill>
                  <a:srgbClr val="000000"/>
                </a:solidFill>
                <a:latin typeface="Consolas" panose="020B0609020204030204" pitchFamily="49" charset="0"/>
              </a:rPr>
              <a:t>        resultado[i] = filtrados[i]; </a:t>
            </a:r>
          </a:p>
          <a:p>
            <a:pPr marL="0" indent="0">
              <a:buNone/>
            </a:pPr>
            <a:r>
              <a:rPr lang="x-none" altLang="x-none" dirty="0">
                <a:solidFill>
                  <a:srgbClr val="0000E6"/>
                </a:solidFill>
                <a:latin typeface="Consolas" panose="020B0609020204030204" pitchFamily="49" charset="0"/>
              </a:rPr>
              <a:t>     return</a:t>
            </a:r>
            <a:r>
              <a:rPr lang="x-none" altLang="x-none" dirty="0">
                <a:solidFill>
                  <a:srgbClr val="000000"/>
                </a:solidFill>
                <a:latin typeface="Consolas" panose="020B0609020204030204" pitchFamily="49" charset="0"/>
              </a:rPr>
              <a:t> resultado; </a:t>
            </a:r>
          </a:p>
          <a:p>
            <a:pPr marL="0" indent="0">
              <a:buNone/>
            </a:pPr>
            <a:r>
              <a:rPr lang="x-none" altLang="x-none" dirty="0">
                <a:solidFill>
                  <a:srgbClr val="000000"/>
                </a:solidFill>
                <a:latin typeface="Consolas" panose="020B0609020204030204" pitchFamily="49" charset="0"/>
              </a:rPr>
              <a:t>  }</a:t>
            </a:r>
          </a:p>
          <a:p>
            <a:pPr marL="0" indent="0">
              <a:buNone/>
            </a:pPr>
            <a:r>
              <a:rPr lang="x-none" dirty="0">
                <a:solidFill>
                  <a:srgbClr val="000000"/>
                </a:solidFill>
                <a:latin typeface="Consolas" panose="020B0609020204030204" pitchFamily="49" charset="0"/>
              </a:rPr>
              <a:t>} // Fin clase Curso</a:t>
            </a:r>
            <a:endParaRPr lang="x-none" dirty="0">
              <a:latin typeface="Consolas" panose="020B0609020204030204" pitchFamily="49" charset="0"/>
            </a:endParaRPr>
          </a:p>
        </p:txBody>
      </p:sp>
      <p:sp>
        <p:nvSpPr>
          <p:cNvPr id="4" name="Footer Placeholder 3">
            <a:extLst>
              <a:ext uri="{FF2B5EF4-FFF2-40B4-BE49-F238E27FC236}">
                <a16:creationId xmlns:a16="http://schemas.microsoft.com/office/drawing/2014/main" id="{2180EA02-AADD-46A8-8621-9AE27EA8FFC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Slide Number Placeholder 4">
            <a:extLst>
              <a:ext uri="{FF2B5EF4-FFF2-40B4-BE49-F238E27FC236}">
                <a16:creationId xmlns:a16="http://schemas.microsoft.com/office/drawing/2014/main" id="{E344FBA7-E87D-4F7B-8CA4-88D925EF69CB}"/>
              </a:ext>
            </a:extLst>
          </p:cNvPr>
          <p:cNvSpPr>
            <a:spLocks noGrp="1"/>
          </p:cNvSpPr>
          <p:nvPr>
            <p:ph type="sldNum" sz="quarter" idx="12"/>
          </p:nvPr>
        </p:nvSpPr>
        <p:spPr/>
        <p:txBody>
          <a:bodyPr/>
          <a:lstStyle/>
          <a:p>
            <a:fld id="{D802D9E1-0DDA-174F-9155-A972C397A999}" type="slidenum">
              <a:rPr lang="es-ES_tradnl" smtClean="0"/>
              <a:pPr/>
              <a:t>123</a:t>
            </a:fld>
            <a:endParaRPr lang="es-ES_tradnl" dirty="0"/>
          </a:p>
        </p:txBody>
      </p:sp>
    </p:spTree>
    <p:extLst>
      <p:ext uri="{BB962C8B-B14F-4D97-AF65-F5344CB8AC3E}">
        <p14:creationId xmlns:p14="http://schemas.microsoft.com/office/powerpoint/2010/main" val="35954690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D6AC-8B92-4AC5-985A-27B0A81EAC65}"/>
              </a:ext>
            </a:extLst>
          </p:cNvPr>
          <p:cNvSpPr>
            <a:spLocks noGrp="1"/>
          </p:cNvSpPr>
          <p:nvPr>
            <p:ph type="title"/>
          </p:nvPr>
        </p:nvSpPr>
        <p:spPr/>
        <p:txBody>
          <a:bodyPr/>
          <a:lstStyle/>
          <a:p>
            <a:r>
              <a:rPr lang="es-ES" b="1" dirty="0"/>
              <a:t>Curso con Alumnos y Notas</a:t>
            </a:r>
            <a:br>
              <a:rPr lang="es-ES" b="1" dirty="0"/>
            </a:br>
            <a:r>
              <a:rPr lang="es-ES" sz="2800" i="1" dirty="0" err="1"/>
              <a:t>TestCurso</a:t>
            </a:r>
            <a:r>
              <a:rPr lang="es-ES" sz="2800" i="1" dirty="0"/>
              <a:t> (primera parte)</a:t>
            </a:r>
            <a:endParaRPr lang="x-none" sz="2800" dirty="0"/>
          </a:p>
        </p:txBody>
      </p:sp>
      <p:sp>
        <p:nvSpPr>
          <p:cNvPr id="3" name="Content Placeholder 2">
            <a:extLst>
              <a:ext uri="{FF2B5EF4-FFF2-40B4-BE49-F238E27FC236}">
                <a16:creationId xmlns:a16="http://schemas.microsoft.com/office/drawing/2014/main" id="{13998216-E3EF-447A-A3F9-D58FDF70B850}"/>
              </a:ext>
            </a:extLst>
          </p:cNvPr>
          <p:cNvSpPr>
            <a:spLocks noGrp="1"/>
          </p:cNvSpPr>
          <p:nvPr>
            <p:ph idx="1"/>
          </p:nvPr>
        </p:nvSpPr>
        <p:spPr>
          <a:xfrm>
            <a:off x="603483" y="2172200"/>
            <a:ext cx="8263680" cy="4351338"/>
          </a:xfrm>
        </p:spPr>
        <p:txBody>
          <a:bodyPr>
            <a:normAutofit lnSpcReduction="10000"/>
          </a:bodyPr>
          <a:lstStyle/>
          <a:p>
            <a:pPr marL="0" indent="0">
              <a:buNone/>
            </a:pPr>
            <a:r>
              <a:rPr lang="x-none" altLang="x-none" sz="1600" dirty="0">
                <a:solidFill>
                  <a:srgbClr val="0000E6"/>
                </a:solidFill>
                <a:latin typeface="Consolas" panose="020B0609020204030204" pitchFamily="49" charset="0"/>
              </a:rPr>
              <a:t>public</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class</a:t>
            </a:r>
            <a:r>
              <a:rPr lang="x-none" altLang="x-none" sz="1600" dirty="0">
                <a:solidFill>
                  <a:srgbClr val="000000"/>
                </a:solidFill>
                <a:latin typeface="Consolas" panose="020B0609020204030204" pitchFamily="49" charset="0"/>
              </a:rPr>
              <a:t> </a:t>
            </a:r>
            <a:r>
              <a:rPr lang="x-none" altLang="x-none" sz="1600" b="1" dirty="0">
                <a:solidFill>
                  <a:srgbClr val="000000"/>
                </a:solidFill>
                <a:latin typeface="Consolas" panose="020B0609020204030204" pitchFamily="49" charset="0"/>
              </a:rPr>
              <a:t>TestCurso</a:t>
            </a:r>
            <a:r>
              <a:rPr lang="x-none" altLang="x-none" sz="1600" dirty="0">
                <a:solidFill>
                  <a:srgbClr val="000000"/>
                </a:solidFill>
                <a:latin typeface="Consolas" panose="020B0609020204030204" pitchFamily="49" charset="0"/>
              </a:rPr>
              <a:t> { </a:t>
            </a:r>
          </a:p>
          <a:p>
            <a:pPr marL="0" indent="0">
              <a:buNone/>
            </a:pPr>
            <a:r>
              <a:rPr lang="x-none" altLang="x-none" sz="1600" dirty="0">
                <a:solidFill>
                  <a:srgbClr val="0000E6"/>
                </a:solidFill>
                <a:latin typeface="Consolas" panose="020B0609020204030204" pitchFamily="49" charset="0"/>
              </a:rPr>
              <a:t>  public</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static</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void</a:t>
            </a:r>
            <a:r>
              <a:rPr lang="x-none" altLang="x-none" sz="1600" dirty="0">
                <a:solidFill>
                  <a:srgbClr val="000000"/>
                </a:solidFill>
                <a:latin typeface="Consolas" panose="020B0609020204030204" pitchFamily="49" charset="0"/>
              </a:rPr>
              <a:t> </a:t>
            </a:r>
            <a:r>
              <a:rPr lang="x-none" altLang="x-none" sz="1600" b="1" i="1" dirty="0">
                <a:solidFill>
                  <a:srgbClr val="000000"/>
                </a:solidFill>
                <a:latin typeface="Consolas" panose="020B0609020204030204" pitchFamily="49" charset="0"/>
              </a:rPr>
              <a:t>main</a:t>
            </a:r>
            <a:r>
              <a:rPr lang="x-none" altLang="x-none" sz="1600" dirty="0">
                <a:solidFill>
                  <a:srgbClr val="000000"/>
                </a:solidFill>
                <a:latin typeface="Consolas" panose="020B0609020204030204" pitchFamily="49" charset="0"/>
              </a:rPr>
              <a:t>(String[] args) { </a:t>
            </a:r>
          </a:p>
          <a:p>
            <a:pPr marL="0" indent="0">
              <a:buNone/>
            </a:pPr>
            <a:r>
              <a:rPr lang="x-none" altLang="x-none" sz="1600" dirty="0">
                <a:solidFill>
                  <a:srgbClr val="000000"/>
                </a:solidFill>
                <a:latin typeface="Consolas" panose="020B0609020204030204" pitchFamily="49" charset="0"/>
              </a:rPr>
              <a:t>    String[] nombres =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String[]{</a:t>
            </a:r>
            <a:r>
              <a:rPr lang="x-none" altLang="x-none" sz="1600" dirty="0">
                <a:solidFill>
                  <a:srgbClr val="CE7B00"/>
                </a:solidFill>
                <a:latin typeface="Consolas" panose="020B0609020204030204" pitchFamily="49" charset="0"/>
              </a:rPr>
              <a:t>"Maria"</a:t>
            </a:r>
            <a:r>
              <a:rPr lang="x-none" altLang="x-none" sz="1600" dirty="0">
                <a:solidFill>
                  <a:srgbClr val="000000"/>
                </a:solidFill>
                <a:latin typeface="Consolas" panose="020B0609020204030204" pitchFamily="49" charset="0"/>
              </a:rPr>
              <a:t>, </a:t>
            </a:r>
            <a:r>
              <a:rPr lang="x-none" altLang="x-none" sz="1600" dirty="0">
                <a:solidFill>
                  <a:srgbClr val="CE7B00"/>
                </a:solidFill>
                <a:latin typeface="Consolas" panose="020B0609020204030204" pitchFamily="49" charset="0"/>
              </a:rPr>
              <a:t>"Juan"</a:t>
            </a:r>
            <a:r>
              <a:rPr lang="x-none" altLang="x-none" sz="1600" dirty="0">
                <a:solidFill>
                  <a:srgbClr val="000000"/>
                </a:solidFill>
                <a:latin typeface="Consolas" panose="020B0609020204030204" pitchFamily="49" charset="0"/>
              </a:rPr>
              <a:t>, </a:t>
            </a:r>
            <a:r>
              <a:rPr lang="x-none" altLang="x-none" sz="1600" dirty="0">
                <a:solidFill>
                  <a:srgbClr val="CE7B00"/>
                </a:solidFill>
                <a:latin typeface="Consolas" panose="020B0609020204030204" pitchFamily="49" charset="0"/>
              </a:rPr>
              <a:t>"Pedro"</a:t>
            </a:r>
            <a:r>
              <a:rPr lang="x-none" altLang="x-none" sz="1600" dirty="0">
                <a:solidFill>
                  <a:srgbClr val="000000"/>
                </a:solidFill>
                <a:latin typeface="Consolas" panose="020B0609020204030204" pitchFamily="49" charset="0"/>
              </a:rPr>
              <a:t>, </a:t>
            </a:r>
            <a:r>
              <a:rPr lang="x-none" altLang="x-none" sz="1600" dirty="0">
                <a:solidFill>
                  <a:srgbClr val="CE7B00"/>
                </a:solidFill>
                <a:latin typeface="Consolas" panose="020B0609020204030204" pitchFamily="49" charset="0"/>
              </a:rPr>
              <a:t>"Ana"</a:t>
            </a:r>
            <a:r>
              <a:rPr lang="x-none" altLang="x-none" sz="1600" dirty="0">
                <a:solidFill>
                  <a:srgbClr val="000000"/>
                </a:solidFill>
                <a:latin typeface="Consolas" panose="020B0609020204030204" pitchFamily="49" charset="0"/>
              </a:rPr>
              <a:t>}; </a:t>
            </a:r>
          </a:p>
          <a:p>
            <a:pPr marL="0" indent="0">
              <a:buNone/>
            </a:pPr>
            <a:r>
              <a:rPr lang="x-none" altLang="x-none" sz="1600" dirty="0">
                <a:solidFill>
                  <a:srgbClr val="0000E6"/>
                </a:solidFill>
                <a:latin typeface="Consolas" panose="020B0609020204030204" pitchFamily="49" charset="0"/>
              </a:rPr>
              <a:t>    int</a:t>
            </a:r>
            <a:r>
              <a:rPr lang="x-none" altLang="x-none" sz="1600" dirty="0">
                <a:solidFill>
                  <a:srgbClr val="000000"/>
                </a:solidFill>
                <a:latin typeface="Consolas" panose="020B0609020204030204" pitchFamily="49" charset="0"/>
              </a:rPr>
              <a:t>[] dnis =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[]{1, 2, 3, 4}; </a:t>
            </a:r>
          </a:p>
          <a:p>
            <a:pPr marL="0" indent="0">
              <a:buNone/>
            </a:pPr>
            <a:r>
              <a:rPr lang="x-none" altLang="x-none" sz="1600" dirty="0">
                <a:solidFill>
                  <a:srgbClr val="0000E6"/>
                </a:solidFill>
                <a:latin typeface="Consolas" panose="020B0609020204030204" pitchFamily="49" charset="0"/>
              </a:rPr>
              <a:t>    int</a:t>
            </a:r>
            <a:r>
              <a:rPr lang="x-none" altLang="x-none" sz="1600" dirty="0">
                <a:solidFill>
                  <a:srgbClr val="000000"/>
                </a:solidFill>
                <a:latin typeface="Consolas" panose="020B0609020204030204" pitchFamily="49" charset="0"/>
              </a:rPr>
              <a:t>[] edades =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[]{20, 19, 18, 35}; </a:t>
            </a:r>
          </a:p>
          <a:p>
            <a:pPr marL="0" indent="0">
              <a:buNone/>
            </a:pPr>
            <a:r>
              <a:rPr lang="x-none" altLang="x-none" sz="1600" dirty="0">
                <a:solidFill>
                  <a:srgbClr val="0000E6"/>
                </a:solidFill>
                <a:latin typeface="Consolas" panose="020B0609020204030204" pitchFamily="49" charset="0"/>
              </a:rPr>
              <a:t>    int</a:t>
            </a:r>
            <a:r>
              <a:rPr lang="x-none" altLang="x-none" sz="1600" dirty="0">
                <a:solidFill>
                  <a:srgbClr val="000000"/>
                </a:solidFill>
                <a:latin typeface="Consolas" panose="020B0609020204030204" pitchFamily="49" charset="0"/>
              </a:rPr>
              <a:t>[][] notas =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 </a:t>
            </a:r>
          </a:p>
          <a:p>
            <a:pPr marL="0" indent="0">
              <a:buNone/>
            </a:pP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[]{6, 7, 1}, </a:t>
            </a:r>
          </a:p>
          <a:p>
            <a:pPr marL="0" indent="0">
              <a:buNone/>
            </a:pP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[]{1, 10, 4}, </a:t>
            </a:r>
          </a:p>
          <a:p>
            <a:pPr marL="0" indent="0">
              <a:buNone/>
            </a:pPr>
            <a:r>
              <a:rPr lang="x-none" altLang="x-none" sz="1600" dirty="0">
                <a:solidFill>
                  <a:srgbClr val="0000E6"/>
                </a:solidFill>
                <a:latin typeface="Consolas" panose="020B0609020204030204" pitchFamily="49" charset="0"/>
              </a:rPr>
              <a:t>      new</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[]{7, 6, 9}, </a:t>
            </a:r>
          </a:p>
          <a:p>
            <a:pPr marL="0" indent="0">
              <a:buNone/>
            </a:pPr>
            <a:r>
              <a:rPr lang="x-none" altLang="x-none" sz="1600" dirty="0">
                <a:solidFill>
                  <a:srgbClr val="0000E6"/>
                </a:solidFill>
                <a:latin typeface="Consolas" panose="020B0609020204030204" pitchFamily="49" charset="0"/>
              </a:rPr>
              <a:t>      new</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[]{6, 10, 10} </a:t>
            </a:r>
          </a:p>
          <a:p>
            <a:pPr marL="0" indent="0">
              <a:buNone/>
            </a:pPr>
            <a:r>
              <a:rPr lang="x-none" altLang="x-none" sz="1600" dirty="0">
                <a:solidFill>
                  <a:srgbClr val="000000"/>
                </a:solidFill>
                <a:latin typeface="Consolas" panose="020B0609020204030204" pitchFamily="49" charset="0"/>
              </a:rPr>
              <a:t>    }; </a:t>
            </a:r>
          </a:p>
          <a:p>
            <a:pPr marL="0" indent="0">
              <a:buNone/>
            </a:pPr>
            <a:r>
              <a:rPr lang="x-none" altLang="x-none" sz="1600" dirty="0">
                <a:solidFill>
                  <a:srgbClr val="000000"/>
                </a:solidFill>
                <a:latin typeface="Consolas" panose="020B0609020204030204" pitchFamily="49" charset="0"/>
              </a:rPr>
              <a:t>    Curso curso =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Curso(); </a:t>
            </a:r>
          </a:p>
          <a:p>
            <a:pPr marL="0" indent="0">
              <a:buNone/>
            </a:pPr>
            <a:r>
              <a:rPr lang="x-none" altLang="x-none" sz="1600" dirty="0">
                <a:solidFill>
                  <a:srgbClr val="000000"/>
                </a:solidFill>
                <a:latin typeface="Consolas" panose="020B0609020204030204" pitchFamily="49" charset="0"/>
              </a:rPr>
              <a:t>    //El main continua…</a:t>
            </a:r>
          </a:p>
        </p:txBody>
      </p:sp>
      <p:sp>
        <p:nvSpPr>
          <p:cNvPr id="4" name="Footer Placeholder 3">
            <a:extLst>
              <a:ext uri="{FF2B5EF4-FFF2-40B4-BE49-F238E27FC236}">
                <a16:creationId xmlns:a16="http://schemas.microsoft.com/office/drawing/2014/main" id="{7F000E1A-56BD-4474-932C-49093EB0F3FC}"/>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Slide Number Placeholder 4">
            <a:extLst>
              <a:ext uri="{FF2B5EF4-FFF2-40B4-BE49-F238E27FC236}">
                <a16:creationId xmlns:a16="http://schemas.microsoft.com/office/drawing/2014/main" id="{966BB6C3-4DAF-4471-8C31-DAB7EE517440}"/>
              </a:ext>
            </a:extLst>
          </p:cNvPr>
          <p:cNvSpPr>
            <a:spLocks noGrp="1"/>
          </p:cNvSpPr>
          <p:nvPr>
            <p:ph type="sldNum" sz="quarter" idx="12"/>
          </p:nvPr>
        </p:nvSpPr>
        <p:spPr/>
        <p:txBody>
          <a:bodyPr/>
          <a:lstStyle/>
          <a:p>
            <a:fld id="{D802D9E1-0DDA-174F-9155-A972C397A999}" type="slidenum">
              <a:rPr lang="es-ES_tradnl" smtClean="0"/>
              <a:pPr/>
              <a:t>124</a:t>
            </a:fld>
            <a:endParaRPr lang="es-ES_tradnl" dirty="0"/>
          </a:p>
        </p:txBody>
      </p:sp>
    </p:spTree>
    <p:extLst>
      <p:ext uri="{BB962C8B-B14F-4D97-AF65-F5344CB8AC3E}">
        <p14:creationId xmlns:p14="http://schemas.microsoft.com/office/powerpoint/2010/main" val="9903170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E357-6E69-4B7D-B60E-9EDD7C39470E}"/>
              </a:ext>
            </a:extLst>
          </p:cNvPr>
          <p:cNvSpPr>
            <a:spLocks noGrp="1"/>
          </p:cNvSpPr>
          <p:nvPr>
            <p:ph type="title"/>
          </p:nvPr>
        </p:nvSpPr>
        <p:spPr/>
        <p:txBody>
          <a:bodyPr/>
          <a:lstStyle/>
          <a:p>
            <a:r>
              <a:rPr lang="es-ES" b="1" dirty="0"/>
              <a:t>Curso con Alumnos y Notas</a:t>
            </a:r>
            <a:br>
              <a:rPr lang="es-ES" b="1" dirty="0"/>
            </a:br>
            <a:r>
              <a:rPr lang="es-ES" sz="2800" i="1" dirty="0"/>
              <a:t>TestCurso (segunda parte)</a:t>
            </a:r>
            <a:endParaRPr lang="x-none" sz="2800" dirty="0"/>
          </a:p>
        </p:txBody>
      </p:sp>
      <p:sp>
        <p:nvSpPr>
          <p:cNvPr id="3" name="Content Placeholder 2">
            <a:extLst>
              <a:ext uri="{FF2B5EF4-FFF2-40B4-BE49-F238E27FC236}">
                <a16:creationId xmlns:a16="http://schemas.microsoft.com/office/drawing/2014/main" id="{F8CBFA7B-9016-4DA7-87DA-CD6D7028F14F}"/>
              </a:ext>
            </a:extLst>
          </p:cNvPr>
          <p:cNvSpPr>
            <a:spLocks noGrp="1"/>
          </p:cNvSpPr>
          <p:nvPr>
            <p:ph idx="1"/>
          </p:nvPr>
        </p:nvSpPr>
        <p:spPr/>
        <p:txBody>
          <a:bodyPr>
            <a:normAutofit fontScale="47500" lnSpcReduction="20000"/>
          </a:bodyPr>
          <a:lstStyle/>
          <a:p>
            <a:pPr marL="0" indent="0">
              <a:buNone/>
            </a:pPr>
            <a:r>
              <a:rPr lang="x-none" altLang="x-none" dirty="0">
                <a:solidFill>
                  <a:srgbClr val="0000E6"/>
                </a:solidFill>
                <a:latin typeface="Consolas" panose="020B0609020204030204" pitchFamily="49" charset="0"/>
              </a:rPr>
              <a:t>    for</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i = 0; i &lt; nombres.</a:t>
            </a:r>
            <a:r>
              <a:rPr lang="x-none" altLang="x-none" dirty="0">
                <a:solidFill>
                  <a:srgbClr val="009900"/>
                </a:solidFill>
                <a:latin typeface="Consolas" panose="020B0609020204030204" pitchFamily="49" charset="0"/>
              </a:rPr>
              <a:t>length</a:t>
            </a:r>
            <a:r>
              <a:rPr lang="x-none" altLang="x-none" dirty="0">
                <a:solidFill>
                  <a:srgbClr val="000000"/>
                </a:solidFill>
                <a:latin typeface="Consolas" panose="020B0609020204030204" pitchFamily="49" charset="0"/>
              </a:rPr>
              <a:t>; i++) { </a:t>
            </a:r>
          </a:p>
          <a:p>
            <a:pPr marL="0" indent="0">
              <a:buNone/>
            </a:pPr>
            <a:r>
              <a:rPr lang="x-none" altLang="x-none" dirty="0">
                <a:solidFill>
                  <a:srgbClr val="000000"/>
                </a:solidFill>
                <a:latin typeface="Consolas" panose="020B0609020204030204" pitchFamily="49" charset="0"/>
              </a:rPr>
              <a:t>      Alumno alumno = </a:t>
            </a:r>
            <a:r>
              <a:rPr lang="x-none" altLang="x-none" dirty="0">
                <a:solidFill>
                  <a:srgbClr val="0000E6"/>
                </a:solidFill>
                <a:latin typeface="Consolas" panose="020B0609020204030204" pitchFamily="49" charset="0"/>
              </a:rPr>
              <a:t>new</a:t>
            </a:r>
            <a:r>
              <a:rPr lang="x-none" altLang="x-none" dirty="0">
                <a:solidFill>
                  <a:srgbClr val="000000"/>
                </a:solidFill>
                <a:latin typeface="Consolas" panose="020B0609020204030204" pitchFamily="49" charset="0"/>
              </a:rPr>
              <a:t> Alumno(); </a:t>
            </a:r>
          </a:p>
          <a:p>
            <a:pPr marL="0" indent="0">
              <a:buNone/>
            </a:pPr>
            <a:r>
              <a:rPr lang="x-none" altLang="x-none" dirty="0">
                <a:solidFill>
                  <a:srgbClr val="000000"/>
                </a:solidFill>
                <a:latin typeface="Consolas" panose="020B0609020204030204" pitchFamily="49" charset="0"/>
              </a:rPr>
              <a:t>      alumno.</a:t>
            </a:r>
            <a:r>
              <a:rPr lang="x-none" altLang="x-none" dirty="0">
                <a:solidFill>
                  <a:srgbClr val="009900"/>
                </a:solidFill>
                <a:latin typeface="Consolas" panose="020B0609020204030204" pitchFamily="49" charset="0"/>
              </a:rPr>
              <a:t>nombre</a:t>
            </a:r>
            <a:r>
              <a:rPr lang="x-none" altLang="x-none" dirty="0">
                <a:solidFill>
                  <a:srgbClr val="000000"/>
                </a:solidFill>
                <a:latin typeface="Consolas" panose="020B0609020204030204" pitchFamily="49" charset="0"/>
              </a:rPr>
              <a:t> = nombres[i]; </a:t>
            </a:r>
          </a:p>
          <a:p>
            <a:pPr marL="0" indent="0">
              <a:buNone/>
            </a:pPr>
            <a:r>
              <a:rPr lang="x-none" altLang="x-none" dirty="0">
                <a:solidFill>
                  <a:srgbClr val="000000"/>
                </a:solidFill>
                <a:latin typeface="Consolas" panose="020B0609020204030204" pitchFamily="49" charset="0"/>
              </a:rPr>
              <a:t>      alumno.</a:t>
            </a:r>
            <a:r>
              <a:rPr lang="x-none" altLang="x-none" dirty="0">
                <a:solidFill>
                  <a:srgbClr val="009900"/>
                </a:solidFill>
                <a:latin typeface="Consolas" panose="020B0609020204030204" pitchFamily="49" charset="0"/>
              </a:rPr>
              <a:t>edad</a:t>
            </a:r>
            <a:r>
              <a:rPr lang="x-none" altLang="x-none" dirty="0">
                <a:solidFill>
                  <a:srgbClr val="000000"/>
                </a:solidFill>
                <a:latin typeface="Consolas" panose="020B0609020204030204" pitchFamily="49" charset="0"/>
              </a:rPr>
              <a:t> = edades[i]; </a:t>
            </a:r>
          </a:p>
          <a:p>
            <a:pPr marL="0" indent="0">
              <a:buNone/>
            </a:pPr>
            <a:r>
              <a:rPr lang="x-none" altLang="x-none" dirty="0">
                <a:solidFill>
                  <a:srgbClr val="000000"/>
                </a:solidFill>
                <a:latin typeface="Consolas" panose="020B0609020204030204" pitchFamily="49" charset="0"/>
              </a:rPr>
              <a:t>      alumno.</a:t>
            </a:r>
            <a:r>
              <a:rPr lang="x-none" altLang="x-none" dirty="0">
                <a:solidFill>
                  <a:srgbClr val="009900"/>
                </a:solidFill>
                <a:latin typeface="Consolas" panose="020B0609020204030204" pitchFamily="49" charset="0"/>
              </a:rPr>
              <a:t>dni</a:t>
            </a:r>
            <a:r>
              <a:rPr lang="x-none" altLang="x-none" dirty="0">
                <a:solidFill>
                  <a:srgbClr val="000000"/>
                </a:solidFill>
                <a:latin typeface="Consolas" panose="020B0609020204030204" pitchFamily="49" charset="0"/>
              </a:rPr>
              <a:t> = dnis[i];</a:t>
            </a:r>
          </a:p>
          <a:p>
            <a:pPr marL="0" indent="0">
              <a:buNone/>
            </a:pPr>
            <a:r>
              <a:rPr lang="x-none" altLang="x-none" dirty="0">
                <a:solidFill>
                  <a:srgbClr val="000000"/>
                </a:solidFill>
                <a:latin typeface="Consolas" panose="020B0609020204030204" pitchFamily="49" charset="0"/>
              </a:rPr>
              <a:t>      curso.agregarAlumno(alumno); </a:t>
            </a:r>
          </a:p>
          <a:p>
            <a:pPr marL="0" indent="0">
              <a:buNone/>
            </a:pPr>
            <a:r>
              <a:rPr lang="x-none" altLang="x-none" dirty="0">
                <a:solidFill>
                  <a:srgbClr val="000000"/>
                </a:solidFill>
                <a:latin typeface="Consolas" panose="020B0609020204030204" pitchFamily="49" charset="0"/>
              </a:rPr>
              <a:t>      NotaAlumno notasAlumno = curso.obtenerNotasAlumno(alumno); </a:t>
            </a:r>
          </a:p>
          <a:p>
            <a:pPr marL="0" indent="0">
              <a:buNone/>
            </a:pPr>
            <a:r>
              <a:rPr lang="x-none" altLang="x-none" dirty="0">
                <a:solidFill>
                  <a:srgbClr val="0000E6"/>
                </a:solidFill>
                <a:latin typeface="Consolas" panose="020B0609020204030204" pitchFamily="49" charset="0"/>
              </a:rPr>
              <a:t>      for</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notaActual = 0; notaActual &lt; notas[i].</a:t>
            </a:r>
            <a:r>
              <a:rPr lang="x-none" altLang="x-none" dirty="0">
                <a:solidFill>
                  <a:srgbClr val="009900"/>
                </a:solidFill>
                <a:latin typeface="Consolas" panose="020B0609020204030204" pitchFamily="49" charset="0"/>
              </a:rPr>
              <a:t>length</a:t>
            </a:r>
            <a:r>
              <a:rPr lang="x-none" altLang="x-none" dirty="0">
                <a:solidFill>
                  <a:srgbClr val="000000"/>
                </a:solidFill>
                <a:latin typeface="Consolas" panose="020B0609020204030204" pitchFamily="49" charset="0"/>
              </a:rPr>
              <a:t>; notaActual++) </a:t>
            </a:r>
          </a:p>
          <a:p>
            <a:pPr marL="0" indent="0">
              <a:buNone/>
            </a:pPr>
            <a:r>
              <a:rPr lang="x-none" altLang="x-none" dirty="0">
                <a:solidFill>
                  <a:srgbClr val="000000"/>
                </a:solidFill>
                <a:latin typeface="Consolas" panose="020B0609020204030204" pitchFamily="49" charset="0"/>
              </a:rPr>
              <a:t>        notasAlumno.ponerNota(notas[i][notaActual], notaActual); </a:t>
            </a:r>
          </a:p>
          <a:p>
            <a:pPr marL="0" indent="0">
              <a:buNone/>
            </a:pPr>
            <a:r>
              <a:rPr lang="x-none" altLang="x-none" dirty="0">
                <a:solidFill>
                  <a:srgbClr val="000000"/>
                </a:solidFill>
                <a:latin typeface="Consolas" panose="020B0609020204030204" pitchFamily="49" charset="0"/>
              </a:rPr>
              <a:t>    } </a:t>
            </a:r>
          </a:p>
          <a:p>
            <a:pPr marL="0" indent="0">
              <a:buNone/>
            </a:pPr>
            <a:r>
              <a:rPr lang="x-none" altLang="x-none" dirty="0">
                <a:solidFill>
                  <a:srgbClr val="000000"/>
                </a:solidFill>
                <a:latin typeface="Consolas" panose="020B0609020204030204" pitchFamily="49" charset="0"/>
              </a:rPr>
              <a:t>    NotaAlumno[] filtrados = curso.filtrarAlumnos(7); </a:t>
            </a:r>
          </a:p>
          <a:p>
            <a:pPr marL="0" indent="0">
              <a:buNone/>
            </a:pPr>
            <a:r>
              <a:rPr lang="x-none" altLang="x-none" dirty="0">
                <a:solidFill>
                  <a:srgbClr val="0000E6"/>
                </a:solidFill>
                <a:latin typeface="Consolas" panose="020B0609020204030204" pitchFamily="49" charset="0"/>
              </a:rPr>
              <a:t>    for</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i = 0; i &lt; filtrados.</a:t>
            </a:r>
            <a:r>
              <a:rPr lang="x-none" altLang="x-none" dirty="0">
                <a:solidFill>
                  <a:srgbClr val="009900"/>
                </a:solidFill>
                <a:latin typeface="Consolas" panose="020B0609020204030204" pitchFamily="49" charset="0"/>
              </a:rPr>
              <a:t>length</a:t>
            </a:r>
            <a:r>
              <a:rPr lang="x-none" altLang="x-none" dirty="0">
                <a:solidFill>
                  <a:srgbClr val="000000"/>
                </a:solidFill>
                <a:latin typeface="Consolas" panose="020B0609020204030204" pitchFamily="49" charset="0"/>
              </a:rPr>
              <a:t>; i++)</a:t>
            </a:r>
          </a:p>
          <a:p>
            <a:pPr marL="0" indent="0">
              <a:buNone/>
            </a:pPr>
            <a:r>
              <a:rPr lang="x-none" altLang="x-none" dirty="0">
                <a:solidFill>
                  <a:srgbClr val="000000"/>
                </a:solidFill>
                <a:latin typeface="Consolas" panose="020B0609020204030204" pitchFamily="49" charset="0"/>
              </a:rPr>
              <a:t>      System.</a:t>
            </a:r>
            <a:r>
              <a:rPr lang="x-none" altLang="x-none" i="1" dirty="0">
                <a:solidFill>
                  <a:srgbClr val="009900"/>
                </a:solidFill>
                <a:latin typeface="Consolas" panose="020B0609020204030204" pitchFamily="49" charset="0"/>
              </a:rPr>
              <a:t>out</a:t>
            </a:r>
            <a:r>
              <a:rPr lang="x-none" altLang="x-none" dirty="0">
                <a:solidFill>
                  <a:srgbClr val="000000"/>
                </a:solidFill>
                <a:latin typeface="Consolas" panose="020B0609020204030204" pitchFamily="49" charset="0"/>
              </a:rPr>
              <a:t>.println(filtrado[i].</a:t>
            </a:r>
            <a:r>
              <a:rPr lang="x-none" altLang="x-none" dirty="0">
                <a:solidFill>
                  <a:srgbClr val="009900"/>
                </a:solidFill>
                <a:latin typeface="Consolas" panose="020B0609020204030204" pitchFamily="49" charset="0"/>
              </a:rPr>
              <a:t>alumno</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nombre</a:t>
            </a:r>
            <a:r>
              <a:rPr lang="x-none" altLang="x-none" dirty="0">
                <a:solidFill>
                  <a:srgbClr val="000000"/>
                </a:solidFill>
                <a:latin typeface="Consolas" panose="020B0609020204030204" pitchFamily="49" charset="0"/>
              </a:rPr>
              <a:t> + </a:t>
            </a:r>
            <a:r>
              <a:rPr lang="x-none" altLang="x-none" dirty="0">
                <a:solidFill>
                  <a:srgbClr val="CE7B00"/>
                </a:solidFill>
                <a:latin typeface="Consolas" panose="020B0609020204030204" pitchFamily="49" charset="0"/>
              </a:rPr>
              <a:t>": "</a:t>
            </a:r>
            <a:r>
              <a:rPr lang="x-none" altLang="x-none" dirty="0">
                <a:solidFill>
                  <a:srgbClr val="000000"/>
                </a:solidFill>
                <a:latin typeface="Consolas" panose="020B0609020204030204" pitchFamily="49" charset="0"/>
              </a:rPr>
              <a:t> </a:t>
            </a:r>
          </a:p>
          <a:p>
            <a:pPr marL="0" indent="0">
              <a:buNone/>
            </a:pPr>
            <a:r>
              <a:rPr lang="x-none" altLang="x-none" dirty="0">
                <a:solidFill>
                  <a:srgbClr val="000000"/>
                </a:solidFill>
                <a:latin typeface="Consolas" panose="020B0609020204030204" pitchFamily="49" charset="0"/>
              </a:rPr>
              <a:t>		   + filtrado[i].getPromedio()); </a:t>
            </a:r>
          </a:p>
          <a:p>
            <a:pPr marL="0" indent="0">
              <a:buNone/>
            </a:pPr>
            <a:r>
              <a:rPr lang="x-none" altLang="x-none" dirty="0">
                <a:solidFill>
                  <a:srgbClr val="000000"/>
                </a:solidFill>
                <a:latin typeface="Consolas" panose="020B0609020204030204" pitchFamily="49" charset="0"/>
              </a:rPr>
              <a:t>  } //Fin del main</a:t>
            </a:r>
          </a:p>
          <a:p>
            <a:pPr marL="0" indent="0">
              <a:buNone/>
            </a:pPr>
            <a:r>
              <a:rPr lang="x-none" altLang="x-none" dirty="0">
                <a:solidFill>
                  <a:srgbClr val="000000"/>
                </a:solidFill>
                <a:latin typeface="Consolas" panose="020B0609020204030204" pitchFamily="49" charset="0"/>
              </a:rPr>
              <a:t>}</a:t>
            </a:r>
            <a:r>
              <a:rPr lang="x-none" altLang="x-none" dirty="0">
                <a:latin typeface="Consolas" panose="020B0609020204030204" pitchFamily="49" charset="0"/>
              </a:rPr>
              <a:t> //Fin de la clase TestCurso</a:t>
            </a:r>
          </a:p>
          <a:p>
            <a:pPr marL="0" indent="0">
              <a:buNone/>
            </a:pPr>
            <a:endParaRPr lang="x-none" dirty="0"/>
          </a:p>
        </p:txBody>
      </p:sp>
      <p:sp>
        <p:nvSpPr>
          <p:cNvPr id="4" name="Footer Placeholder 3">
            <a:extLst>
              <a:ext uri="{FF2B5EF4-FFF2-40B4-BE49-F238E27FC236}">
                <a16:creationId xmlns:a16="http://schemas.microsoft.com/office/drawing/2014/main" id="{10E509D1-C339-4C35-B00B-8B24DEFFE044}"/>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Slide Number Placeholder 4">
            <a:extLst>
              <a:ext uri="{FF2B5EF4-FFF2-40B4-BE49-F238E27FC236}">
                <a16:creationId xmlns:a16="http://schemas.microsoft.com/office/drawing/2014/main" id="{8DA4CC8A-22E8-4F45-B151-C70C69A31DCA}"/>
              </a:ext>
            </a:extLst>
          </p:cNvPr>
          <p:cNvSpPr>
            <a:spLocks noGrp="1"/>
          </p:cNvSpPr>
          <p:nvPr>
            <p:ph type="sldNum" sz="quarter" idx="12"/>
          </p:nvPr>
        </p:nvSpPr>
        <p:spPr/>
        <p:txBody>
          <a:bodyPr/>
          <a:lstStyle/>
          <a:p>
            <a:fld id="{D802D9E1-0DDA-174F-9155-A972C397A999}" type="slidenum">
              <a:rPr lang="es-ES_tradnl" smtClean="0"/>
              <a:pPr/>
              <a:t>125</a:t>
            </a:fld>
            <a:endParaRPr lang="es-ES_tradnl" dirty="0"/>
          </a:p>
        </p:txBody>
      </p:sp>
    </p:spTree>
    <p:extLst>
      <p:ext uri="{BB962C8B-B14F-4D97-AF65-F5344CB8AC3E}">
        <p14:creationId xmlns:p14="http://schemas.microsoft.com/office/powerpoint/2010/main" val="10327523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80BA9-7DEC-47AE-A227-EE820796428E}"/>
              </a:ext>
            </a:extLst>
          </p:cNvPr>
          <p:cNvSpPr>
            <a:spLocks noGrp="1"/>
          </p:cNvSpPr>
          <p:nvPr>
            <p:ph type="title"/>
          </p:nvPr>
        </p:nvSpPr>
        <p:spPr/>
        <p:txBody>
          <a:bodyPr/>
          <a:lstStyle/>
          <a:p>
            <a:r>
              <a:rPr lang="es-ES" b="1" dirty="0"/>
              <a:t>Votación Municipal</a:t>
            </a:r>
          </a:p>
        </p:txBody>
      </p:sp>
      <p:sp>
        <p:nvSpPr>
          <p:cNvPr id="3" name="Marcador de contenido 2">
            <a:extLst>
              <a:ext uri="{FF2B5EF4-FFF2-40B4-BE49-F238E27FC236}">
                <a16:creationId xmlns:a16="http://schemas.microsoft.com/office/drawing/2014/main" id="{69280FB2-A98E-4D9A-9B6A-4658C528BA88}"/>
              </a:ext>
            </a:extLst>
          </p:cNvPr>
          <p:cNvSpPr>
            <a:spLocks noGrp="1"/>
          </p:cNvSpPr>
          <p:nvPr>
            <p:ph idx="1"/>
          </p:nvPr>
        </p:nvSpPr>
        <p:spPr/>
        <p:txBody>
          <a:bodyPr>
            <a:normAutofit/>
          </a:bodyPr>
          <a:lstStyle/>
          <a:p>
            <a:r>
              <a:rPr lang="es-ES" dirty="0"/>
              <a:t>Para las próximas elecciones municipales se les encarga diseñar una aplicación que permita a los ciudadanos realizar un voto digital en una máquina de votación</a:t>
            </a:r>
          </a:p>
          <a:p>
            <a:r>
              <a:rPr lang="es-ES" dirty="0"/>
              <a:t>La máquina de votación permite hacer un recuento de votos por candidato</a:t>
            </a:r>
          </a:p>
          <a:p>
            <a:r>
              <a:rPr lang="es-ES" dirty="0"/>
              <a:t>Cada centro de votación posee 10 máquinas</a:t>
            </a:r>
          </a:p>
          <a:p>
            <a:r>
              <a:rPr lang="es-ES" dirty="0"/>
              <a:t>Se desea hacer un recuento colectivo para determinar el candidato ganador en el centro de votación</a:t>
            </a:r>
          </a:p>
        </p:txBody>
      </p:sp>
      <p:sp>
        <p:nvSpPr>
          <p:cNvPr id="4" name="Marcador de pie de página 3">
            <a:extLst>
              <a:ext uri="{FF2B5EF4-FFF2-40B4-BE49-F238E27FC236}">
                <a16:creationId xmlns:a16="http://schemas.microsoft.com/office/drawing/2014/main" id="{E0FF86BB-71F8-483C-8D0A-6D3C78A9E2A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98EBA72-7F33-4B9F-A676-B408191B41AE}"/>
              </a:ext>
            </a:extLst>
          </p:cNvPr>
          <p:cNvSpPr>
            <a:spLocks noGrp="1"/>
          </p:cNvSpPr>
          <p:nvPr>
            <p:ph type="sldNum" sz="quarter" idx="12"/>
          </p:nvPr>
        </p:nvSpPr>
        <p:spPr/>
        <p:txBody>
          <a:bodyPr/>
          <a:lstStyle/>
          <a:p>
            <a:fld id="{D802D9E1-0DDA-174F-9155-A972C397A999}" type="slidenum">
              <a:rPr lang="es-ES_tradnl" smtClean="0"/>
              <a:pPr/>
              <a:t>126</a:t>
            </a:fld>
            <a:endParaRPr lang="es-ES_tradnl" dirty="0"/>
          </a:p>
        </p:txBody>
      </p:sp>
    </p:spTree>
    <p:extLst>
      <p:ext uri="{BB962C8B-B14F-4D97-AF65-F5344CB8AC3E}">
        <p14:creationId xmlns:p14="http://schemas.microsoft.com/office/powerpoint/2010/main" val="14203349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23226-2C69-4417-8917-502BF7AF06AF}"/>
              </a:ext>
            </a:extLst>
          </p:cNvPr>
          <p:cNvSpPr>
            <a:spLocks noGrp="1"/>
          </p:cNvSpPr>
          <p:nvPr>
            <p:ph type="title"/>
          </p:nvPr>
        </p:nvSpPr>
        <p:spPr/>
        <p:txBody>
          <a:bodyPr/>
          <a:lstStyle/>
          <a:p>
            <a:r>
              <a:rPr lang="es-ES" b="1" dirty="0"/>
              <a:t>Votación Municipal</a:t>
            </a:r>
            <a:br>
              <a:rPr lang="es-ES" b="1" dirty="0"/>
            </a:br>
            <a:r>
              <a:rPr lang="es-ES" sz="2800" i="1" dirty="0"/>
              <a:t>Tareas</a:t>
            </a:r>
          </a:p>
        </p:txBody>
      </p:sp>
      <p:sp>
        <p:nvSpPr>
          <p:cNvPr id="3" name="Marcador de contenido 2">
            <a:extLst>
              <a:ext uri="{FF2B5EF4-FFF2-40B4-BE49-F238E27FC236}">
                <a16:creationId xmlns:a16="http://schemas.microsoft.com/office/drawing/2014/main" id="{19C7DAA2-4D6F-40DC-AEE4-D91254FD6649}"/>
              </a:ext>
            </a:extLst>
          </p:cNvPr>
          <p:cNvSpPr>
            <a:spLocks noGrp="1"/>
          </p:cNvSpPr>
          <p:nvPr>
            <p:ph idx="1"/>
          </p:nvPr>
        </p:nvSpPr>
        <p:spPr/>
        <p:txBody>
          <a:bodyPr>
            <a:normAutofit fontScale="92500" lnSpcReduction="10000"/>
          </a:bodyPr>
          <a:lstStyle/>
          <a:p>
            <a:r>
              <a:rPr lang="es-ES" dirty="0"/>
              <a:t>Identificar los objetos involucrados y sus atributos: la Máquina de Votación, el Centro de Votación, el Candidato (el Votante, si se mantiene registro de quienes votaron)</a:t>
            </a:r>
          </a:p>
          <a:p>
            <a:r>
              <a:rPr lang="es-ES" dirty="0"/>
              <a:t>El Candidato podría tener la cantidad de votos</a:t>
            </a:r>
          </a:p>
          <a:p>
            <a:r>
              <a:rPr lang="es-ES" dirty="0"/>
              <a:t>El Centro de Votación debería tener un conjunto de máquinas</a:t>
            </a:r>
          </a:p>
          <a:p>
            <a:r>
              <a:rPr lang="es-ES" dirty="0"/>
              <a:t>El Centro de Votación recolecta los votos de cada máquina y determina el ganador en ese centro</a:t>
            </a:r>
          </a:p>
          <a:p>
            <a:r>
              <a:rPr lang="es-ES" dirty="0"/>
              <a:t>Crear una clase </a:t>
            </a:r>
            <a:r>
              <a:rPr lang="es-ES" dirty="0" err="1"/>
              <a:t>TestVotación</a:t>
            </a:r>
            <a:r>
              <a:rPr lang="es-ES" dirty="0"/>
              <a:t> con un método </a:t>
            </a:r>
            <a:r>
              <a:rPr lang="es-ES" dirty="0" err="1"/>
              <a:t>main</a:t>
            </a:r>
            <a:r>
              <a:rPr lang="es-ES" dirty="0"/>
              <a:t> que permita simular una votación</a:t>
            </a:r>
          </a:p>
        </p:txBody>
      </p:sp>
      <p:sp>
        <p:nvSpPr>
          <p:cNvPr id="4" name="Marcador de pie de página 3">
            <a:extLst>
              <a:ext uri="{FF2B5EF4-FFF2-40B4-BE49-F238E27FC236}">
                <a16:creationId xmlns:a16="http://schemas.microsoft.com/office/drawing/2014/main" id="{F6627603-C7BF-45DC-A6AC-05EEB6466F36}"/>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96E59A8-F0BF-4AEC-80ED-A369E58E857B}"/>
              </a:ext>
            </a:extLst>
          </p:cNvPr>
          <p:cNvSpPr>
            <a:spLocks noGrp="1"/>
          </p:cNvSpPr>
          <p:nvPr>
            <p:ph type="sldNum" sz="quarter" idx="12"/>
          </p:nvPr>
        </p:nvSpPr>
        <p:spPr/>
        <p:txBody>
          <a:bodyPr/>
          <a:lstStyle/>
          <a:p>
            <a:fld id="{D802D9E1-0DDA-174F-9155-A972C397A999}" type="slidenum">
              <a:rPr lang="es-ES_tradnl" smtClean="0"/>
              <a:pPr/>
              <a:t>127</a:t>
            </a:fld>
            <a:endParaRPr lang="es-ES_tradnl" dirty="0"/>
          </a:p>
        </p:txBody>
      </p:sp>
    </p:spTree>
    <p:extLst>
      <p:ext uri="{BB962C8B-B14F-4D97-AF65-F5344CB8AC3E}">
        <p14:creationId xmlns:p14="http://schemas.microsoft.com/office/powerpoint/2010/main" val="31189160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D4913-8EE2-444A-B2F2-95788EAD49AE}"/>
              </a:ext>
            </a:extLst>
          </p:cNvPr>
          <p:cNvSpPr>
            <a:spLocks noGrp="1"/>
          </p:cNvSpPr>
          <p:nvPr>
            <p:ph type="title"/>
          </p:nvPr>
        </p:nvSpPr>
        <p:spPr/>
        <p:txBody>
          <a:bodyPr/>
          <a:lstStyle/>
          <a:p>
            <a:r>
              <a:rPr lang="es-ES" b="1" dirty="0"/>
              <a:t>Votación Municipal</a:t>
            </a:r>
            <a:br>
              <a:rPr lang="es-ES" b="1" dirty="0"/>
            </a:br>
            <a:r>
              <a:rPr lang="es-ES" sz="2800" i="1" dirty="0"/>
              <a:t>Candidato y MáquinaVotación</a:t>
            </a:r>
          </a:p>
        </p:txBody>
      </p:sp>
      <p:sp>
        <p:nvSpPr>
          <p:cNvPr id="3" name="Marcador de contenido 2">
            <a:extLst>
              <a:ext uri="{FF2B5EF4-FFF2-40B4-BE49-F238E27FC236}">
                <a16:creationId xmlns:a16="http://schemas.microsoft.com/office/drawing/2014/main" id="{7BCF452A-74D9-44E2-9966-FA9EE916298F}"/>
              </a:ext>
            </a:extLst>
          </p:cNvPr>
          <p:cNvSpPr>
            <a:spLocks noGrp="1"/>
          </p:cNvSpPr>
          <p:nvPr>
            <p:ph idx="1"/>
          </p:nvPr>
        </p:nvSpPr>
        <p:spPr>
          <a:xfrm>
            <a:off x="0" y="2172200"/>
            <a:ext cx="7886700" cy="4351338"/>
          </a:xfrm>
        </p:spPr>
        <p:txBody>
          <a:bodyPr/>
          <a:lstStyle/>
          <a:p>
            <a:pPr marL="0" indent="0">
              <a:buNone/>
            </a:pPr>
            <a:r>
              <a:rPr lang="x-none" altLang="x-none" sz="1600" dirty="0">
                <a:solidFill>
                  <a:srgbClr val="0000E6"/>
                </a:solidFill>
                <a:latin typeface="Consolas" panose="020B0609020204030204" pitchFamily="49" charset="0"/>
              </a:rPr>
              <a:t>public</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class</a:t>
            </a:r>
            <a:r>
              <a:rPr lang="x-none" altLang="x-none" sz="1600" dirty="0">
                <a:solidFill>
                  <a:srgbClr val="000000"/>
                </a:solidFill>
                <a:latin typeface="Consolas" panose="020B0609020204030204" pitchFamily="49" charset="0"/>
              </a:rPr>
              <a:t> </a:t>
            </a:r>
            <a:r>
              <a:rPr lang="x-none" altLang="x-none" sz="1600" b="1" dirty="0">
                <a:solidFill>
                  <a:srgbClr val="000000"/>
                </a:solidFill>
                <a:latin typeface="Consolas" panose="020B0609020204030204" pitchFamily="49" charset="0"/>
              </a:rPr>
              <a:t>Candidato</a:t>
            </a:r>
            <a:r>
              <a:rPr lang="x-none" altLang="x-none" sz="1600" dirty="0">
                <a:solidFill>
                  <a:srgbClr val="000000"/>
                </a:solidFill>
                <a:latin typeface="Consolas" panose="020B0609020204030204" pitchFamily="49" charset="0"/>
              </a:rPr>
              <a:t> { </a:t>
            </a:r>
          </a:p>
          <a:p>
            <a:pPr marL="0" indent="0">
              <a:buNone/>
            </a:pPr>
            <a:r>
              <a:rPr lang="x-none" altLang="x-none" sz="1600" dirty="0">
                <a:solidFill>
                  <a:srgbClr val="0000E6"/>
                </a:solidFill>
                <a:latin typeface="Consolas" panose="020B0609020204030204" pitchFamily="49" charset="0"/>
              </a:rPr>
              <a:t>  int</a:t>
            </a:r>
            <a:r>
              <a:rPr lang="x-none" altLang="x-none" sz="1600" dirty="0">
                <a:solidFill>
                  <a:srgbClr val="000000"/>
                </a:solidFill>
                <a:latin typeface="Consolas" panose="020B0609020204030204" pitchFamily="49" charset="0"/>
              </a:rPr>
              <a:t> </a:t>
            </a:r>
            <a:r>
              <a:rPr lang="x-none" altLang="x-none" sz="1600" dirty="0">
                <a:solidFill>
                  <a:srgbClr val="009900"/>
                </a:solidFill>
                <a:latin typeface="Consolas" panose="020B0609020204030204" pitchFamily="49" charset="0"/>
              </a:rPr>
              <a:t>numVotos</a:t>
            </a:r>
            <a:r>
              <a:rPr lang="x-none" altLang="x-none" sz="1600" dirty="0">
                <a:solidFill>
                  <a:srgbClr val="000000"/>
                </a:solidFill>
                <a:latin typeface="Consolas" panose="020B0609020204030204" pitchFamily="49" charset="0"/>
              </a:rPr>
              <a:t> = 0; </a:t>
            </a:r>
          </a:p>
          <a:p>
            <a:pPr marL="0" indent="0">
              <a:buNone/>
            </a:pPr>
            <a:r>
              <a:rPr lang="x-none" altLang="x-none" sz="1600" dirty="0">
                <a:solidFill>
                  <a:srgbClr val="000000"/>
                </a:solidFill>
                <a:latin typeface="Consolas" panose="020B0609020204030204" pitchFamily="49" charset="0"/>
              </a:rPr>
              <a:t>  String </a:t>
            </a:r>
            <a:r>
              <a:rPr lang="x-none" altLang="x-none" sz="1600" dirty="0">
                <a:solidFill>
                  <a:srgbClr val="009900"/>
                </a:solidFill>
                <a:latin typeface="Consolas" panose="020B0609020204030204" pitchFamily="49" charset="0"/>
              </a:rPr>
              <a:t>nombre</a:t>
            </a:r>
            <a:r>
              <a:rPr lang="x-none" altLang="x-none" sz="1600" dirty="0">
                <a:solidFill>
                  <a:srgbClr val="000000"/>
                </a:solidFill>
                <a:latin typeface="Consolas" panose="020B0609020204030204" pitchFamily="49" charset="0"/>
              </a:rPr>
              <a:t>; </a:t>
            </a:r>
          </a:p>
          <a:p>
            <a:pPr marL="0" indent="0">
              <a:buNone/>
            </a:pPr>
            <a:r>
              <a:rPr lang="x-none" altLang="x-none" sz="1600" dirty="0">
                <a:solidFill>
                  <a:srgbClr val="000000"/>
                </a:solidFill>
                <a:latin typeface="Consolas" panose="020B0609020204030204" pitchFamily="49" charset="0"/>
              </a:rPr>
              <a:t>}</a:t>
            </a:r>
            <a:br>
              <a:rPr lang="x-none" altLang="x-none" sz="800" dirty="0"/>
            </a:br>
            <a:endParaRPr lang="x-none" altLang="x-none" sz="5400" dirty="0">
              <a:latin typeface="Arial" panose="020B0604020202020204" pitchFamily="34" charset="0"/>
            </a:endParaRPr>
          </a:p>
          <a:p>
            <a:pPr marL="0" indent="0">
              <a:buNone/>
            </a:pPr>
            <a:endParaRPr lang="es-ES" dirty="0"/>
          </a:p>
        </p:txBody>
      </p:sp>
      <p:sp>
        <p:nvSpPr>
          <p:cNvPr id="4" name="Marcador de pie de página 3">
            <a:extLst>
              <a:ext uri="{FF2B5EF4-FFF2-40B4-BE49-F238E27FC236}">
                <a16:creationId xmlns:a16="http://schemas.microsoft.com/office/drawing/2014/main" id="{0D88A35D-32A7-48C6-8283-2EAB57CB023E}"/>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299239E-B60E-4ACB-98FF-1B29F7C66DCB}"/>
              </a:ext>
            </a:extLst>
          </p:cNvPr>
          <p:cNvSpPr>
            <a:spLocks noGrp="1"/>
          </p:cNvSpPr>
          <p:nvPr>
            <p:ph type="sldNum" sz="quarter" idx="12"/>
          </p:nvPr>
        </p:nvSpPr>
        <p:spPr/>
        <p:txBody>
          <a:bodyPr/>
          <a:lstStyle/>
          <a:p>
            <a:fld id="{D802D9E1-0DDA-174F-9155-A972C397A999}" type="slidenum">
              <a:rPr lang="es-ES_tradnl" smtClean="0"/>
              <a:pPr/>
              <a:t>128</a:t>
            </a:fld>
            <a:endParaRPr lang="es-ES_tradnl" dirty="0"/>
          </a:p>
        </p:txBody>
      </p:sp>
      <p:sp>
        <p:nvSpPr>
          <p:cNvPr id="10" name="TextBox 9">
            <a:extLst>
              <a:ext uri="{FF2B5EF4-FFF2-40B4-BE49-F238E27FC236}">
                <a16:creationId xmlns:a16="http://schemas.microsoft.com/office/drawing/2014/main" id="{1D9AF8AD-6F2C-403E-971F-B71FED062A9D}"/>
              </a:ext>
            </a:extLst>
          </p:cNvPr>
          <p:cNvSpPr txBox="1"/>
          <p:nvPr/>
        </p:nvSpPr>
        <p:spPr>
          <a:xfrm>
            <a:off x="3304134" y="2120313"/>
            <a:ext cx="5689388" cy="4031873"/>
          </a:xfrm>
          <a:prstGeom prst="rect">
            <a:avLst/>
          </a:prstGeom>
          <a:noFill/>
        </p:spPr>
        <p:txBody>
          <a:bodyPr wrap="square" rtlCol="0">
            <a:spAutoFit/>
          </a:bodyPr>
          <a:lstStyle/>
          <a:p>
            <a:r>
              <a:rPr lang="x-none" altLang="x-none" sz="1600" dirty="0">
                <a:solidFill>
                  <a:srgbClr val="0000E6"/>
                </a:solidFill>
                <a:latin typeface="Consolas" panose="020B0609020204030204" pitchFamily="49" charset="0"/>
              </a:rPr>
              <a:t>public</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class</a:t>
            </a:r>
            <a:r>
              <a:rPr lang="x-none" altLang="x-none" sz="1600" dirty="0">
                <a:solidFill>
                  <a:srgbClr val="000000"/>
                </a:solidFill>
                <a:latin typeface="Consolas" panose="020B0609020204030204" pitchFamily="49" charset="0"/>
              </a:rPr>
              <a:t> </a:t>
            </a:r>
            <a:r>
              <a:rPr lang="x-none" altLang="x-none" sz="1600" b="1" dirty="0">
                <a:solidFill>
                  <a:srgbClr val="000000"/>
                </a:solidFill>
                <a:latin typeface="Consolas" panose="020B0609020204030204" pitchFamily="49" charset="0"/>
              </a:rPr>
              <a:t>MaquinaVotacion</a:t>
            </a:r>
            <a:r>
              <a:rPr lang="x-none" altLang="x-none" sz="1600" dirty="0">
                <a:solidFill>
                  <a:srgbClr val="000000"/>
                </a:solidFill>
                <a:latin typeface="Consolas" panose="020B0609020204030204" pitchFamily="49" charset="0"/>
              </a:rPr>
              <a:t> { </a:t>
            </a:r>
          </a:p>
          <a:p>
            <a:r>
              <a:rPr lang="x-none" altLang="x-none" sz="1600" dirty="0">
                <a:solidFill>
                  <a:srgbClr val="0000E6"/>
                </a:solidFill>
                <a:latin typeface="Consolas" panose="020B0609020204030204" pitchFamily="49" charset="0"/>
              </a:rPr>
              <a:t>  int</a:t>
            </a:r>
            <a:r>
              <a:rPr lang="x-none" altLang="x-none" sz="1600" dirty="0">
                <a:solidFill>
                  <a:srgbClr val="000000"/>
                </a:solidFill>
                <a:latin typeface="Consolas" panose="020B0609020204030204" pitchFamily="49" charset="0"/>
              </a:rPr>
              <a:t> </a:t>
            </a:r>
            <a:r>
              <a:rPr lang="x-none" altLang="x-none" sz="1600" dirty="0">
                <a:solidFill>
                  <a:srgbClr val="009900"/>
                </a:solidFill>
                <a:latin typeface="Consolas" panose="020B0609020204030204" pitchFamily="49" charset="0"/>
              </a:rPr>
              <a:t>maxCandidatos</a:t>
            </a:r>
            <a:r>
              <a:rPr lang="x-none" altLang="x-none" sz="1600" dirty="0">
                <a:solidFill>
                  <a:srgbClr val="000000"/>
                </a:solidFill>
                <a:latin typeface="Consolas" panose="020B0609020204030204" pitchFamily="49" charset="0"/>
              </a:rPr>
              <a:t> = 10; </a:t>
            </a:r>
          </a:p>
          <a:p>
            <a:r>
              <a:rPr lang="x-none" altLang="x-none" sz="1600" dirty="0">
                <a:solidFill>
                  <a:srgbClr val="0000E6"/>
                </a:solidFill>
                <a:latin typeface="Consolas" panose="020B0609020204030204" pitchFamily="49" charset="0"/>
              </a:rPr>
              <a:t>  int</a:t>
            </a:r>
            <a:r>
              <a:rPr lang="x-none" altLang="x-none" sz="1600" dirty="0">
                <a:solidFill>
                  <a:srgbClr val="000000"/>
                </a:solidFill>
                <a:latin typeface="Consolas" panose="020B0609020204030204" pitchFamily="49" charset="0"/>
              </a:rPr>
              <a:t> </a:t>
            </a:r>
            <a:r>
              <a:rPr lang="x-none" altLang="x-none" sz="1600" dirty="0">
                <a:solidFill>
                  <a:srgbClr val="009900"/>
                </a:solidFill>
                <a:latin typeface="Consolas" panose="020B0609020204030204" pitchFamily="49" charset="0"/>
              </a:rPr>
              <a:t>numCandidatos</a:t>
            </a:r>
            <a:r>
              <a:rPr lang="x-none" altLang="x-none" sz="1600" dirty="0">
                <a:solidFill>
                  <a:srgbClr val="000000"/>
                </a:solidFill>
                <a:latin typeface="Consolas" panose="020B0609020204030204" pitchFamily="49" charset="0"/>
              </a:rPr>
              <a:t> = 0; </a:t>
            </a:r>
          </a:p>
          <a:p>
            <a:r>
              <a:rPr lang="x-none" altLang="x-none" sz="1600" dirty="0">
                <a:solidFill>
                  <a:srgbClr val="000000"/>
                </a:solidFill>
                <a:latin typeface="Consolas" panose="020B0609020204030204" pitchFamily="49" charset="0"/>
              </a:rPr>
              <a:t>  Candidato[] </a:t>
            </a:r>
            <a:r>
              <a:rPr lang="x-none" altLang="x-none" sz="1600" dirty="0">
                <a:solidFill>
                  <a:srgbClr val="009900"/>
                </a:solidFill>
                <a:latin typeface="Consolas" panose="020B0609020204030204" pitchFamily="49" charset="0"/>
              </a:rPr>
              <a:t>candidatos</a:t>
            </a:r>
            <a:r>
              <a:rPr lang="x-none" altLang="x-none" sz="1600" dirty="0">
                <a:solidFill>
                  <a:srgbClr val="000000"/>
                </a:solidFill>
                <a:latin typeface="Consolas" panose="020B0609020204030204" pitchFamily="49" charset="0"/>
              </a:rPr>
              <a:t> = </a:t>
            </a:r>
          </a:p>
          <a:p>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Candidato[</a:t>
            </a:r>
            <a:r>
              <a:rPr lang="x-none" altLang="x-none" sz="1600" dirty="0">
                <a:solidFill>
                  <a:srgbClr val="009900"/>
                </a:solidFill>
                <a:latin typeface="Consolas" panose="020B0609020204030204" pitchFamily="49" charset="0"/>
              </a:rPr>
              <a:t>maxCandidatos</a:t>
            </a:r>
            <a:r>
              <a:rPr lang="x-none" altLang="x-none" sz="1600" dirty="0">
                <a:solidFill>
                  <a:srgbClr val="000000"/>
                </a:solidFill>
                <a:latin typeface="Consolas" panose="020B0609020204030204" pitchFamily="49" charset="0"/>
              </a:rPr>
              <a:t>]; </a:t>
            </a:r>
          </a:p>
          <a:p>
            <a:r>
              <a:rPr lang="x-none" altLang="x-none" sz="1600" dirty="0">
                <a:solidFill>
                  <a:srgbClr val="0000E6"/>
                </a:solidFill>
                <a:latin typeface="Consolas" panose="020B0609020204030204" pitchFamily="49" charset="0"/>
              </a:rPr>
              <a:t>  void</a:t>
            </a:r>
            <a:r>
              <a:rPr lang="x-none" altLang="x-none" sz="1600" dirty="0">
                <a:solidFill>
                  <a:srgbClr val="000000"/>
                </a:solidFill>
                <a:latin typeface="Consolas" panose="020B0609020204030204" pitchFamily="49" charset="0"/>
              </a:rPr>
              <a:t> </a:t>
            </a:r>
            <a:r>
              <a:rPr lang="x-none" altLang="x-none" sz="1600" b="1" dirty="0">
                <a:solidFill>
                  <a:srgbClr val="000000"/>
                </a:solidFill>
                <a:latin typeface="Consolas" panose="020B0609020204030204" pitchFamily="49" charset="0"/>
              </a:rPr>
              <a:t>agregarCandidato</a:t>
            </a:r>
            <a:r>
              <a:rPr lang="x-none" altLang="x-none" sz="1600" dirty="0">
                <a:solidFill>
                  <a:srgbClr val="000000"/>
                </a:solidFill>
                <a:latin typeface="Consolas" panose="020B0609020204030204" pitchFamily="49" charset="0"/>
              </a:rPr>
              <a:t>(String nombre){ </a:t>
            </a:r>
          </a:p>
          <a:p>
            <a:r>
              <a:rPr lang="x-none" altLang="x-none" sz="1600" dirty="0">
                <a:solidFill>
                  <a:srgbClr val="009900"/>
                </a:solidFill>
                <a:latin typeface="Consolas" panose="020B0609020204030204" pitchFamily="49" charset="0"/>
              </a:rPr>
              <a:t>    candidatos</a:t>
            </a:r>
            <a:r>
              <a:rPr lang="x-none" altLang="x-none" sz="1600" dirty="0">
                <a:solidFill>
                  <a:srgbClr val="000000"/>
                </a:solidFill>
                <a:latin typeface="Consolas" panose="020B0609020204030204" pitchFamily="49" charset="0"/>
              </a:rPr>
              <a:t>[</a:t>
            </a:r>
            <a:r>
              <a:rPr lang="x-none" altLang="x-none" sz="1600" dirty="0">
                <a:solidFill>
                  <a:srgbClr val="009900"/>
                </a:solidFill>
                <a:latin typeface="Consolas" panose="020B0609020204030204" pitchFamily="49" charset="0"/>
              </a:rPr>
              <a:t>numCandidatos</a:t>
            </a:r>
            <a:r>
              <a:rPr lang="x-none" altLang="x-none" sz="1600" dirty="0">
                <a:solidFill>
                  <a:srgbClr val="000000"/>
                </a:solidFill>
                <a:latin typeface="Consolas" panose="020B0609020204030204" pitchFamily="49" charset="0"/>
              </a:rPr>
              <a:t>] = </a:t>
            </a:r>
            <a:r>
              <a:rPr lang="x-none" altLang="x-none" sz="1600" dirty="0">
                <a:solidFill>
                  <a:srgbClr val="0000E6"/>
                </a:solidFill>
                <a:latin typeface="Consolas" panose="020B0609020204030204" pitchFamily="49" charset="0"/>
              </a:rPr>
              <a:t>new</a:t>
            </a:r>
            <a:r>
              <a:rPr lang="x-none" altLang="x-none" sz="1600" dirty="0">
                <a:solidFill>
                  <a:srgbClr val="000000"/>
                </a:solidFill>
                <a:latin typeface="Consolas" panose="020B0609020204030204" pitchFamily="49" charset="0"/>
              </a:rPr>
              <a:t> Candidato(); </a:t>
            </a:r>
          </a:p>
          <a:p>
            <a:r>
              <a:rPr lang="x-none" altLang="x-none" sz="1600" dirty="0">
                <a:solidFill>
                  <a:srgbClr val="009900"/>
                </a:solidFill>
                <a:latin typeface="Consolas" panose="020B0609020204030204" pitchFamily="49" charset="0"/>
              </a:rPr>
              <a:t>    candidatos</a:t>
            </a:r>
            <a:r>
              <a:rPr lang="x-none" altLang="x-none" sz="1600" dirty="0">
                <a:solidFill>
                  <a:srgbClr val="000000"/>
                </a:solidFill>
                <a:latin typeface="Consolas" panose="020B0609020204030204" pitchFamily="49" charset="0"/>
              </a:rPr>
              <a:t>[</a:t>
            </a:r>
            <a:r>
              <a:rPr lang="x-none" altLang="x-none" sz="1600" dirty="0">
                <a:solidFill>
                  <a:srgbClr val="009900"/>
                </a:solidFill>
                <a:latin typeface="Consolas" panose="020B0609020204030204" pitchFamily="49" charset="0"/>
              </a:rPr>
              <a:t>numCandidatos</a:t>
            </a:r>
            <a:r>
              <a:rPr lang="x-none" altLang="x-none" sz="1600" dirty="0">
                <a:solidFill>
                  <a:srgbClr val="000000"/>
                </a:solidFill>
                <a:latin typeface="Consolas" panose="020B0609020204030204" pitchFamily="49" charset="0"/>
              </a:rPr>
              <a:t>].</a:t>
            </a:r>
            <a:r>
              <a:rPr lang="x-none" altLang="x-none" sz="1600" dirty="0">
                <a:solidFill>
                  <a:srgbClr val="009900"/>
                </a:solidFill>
                <a:latin typeface="Consolas" panose="020B0609020204030204" pitchFamily="49" charset="0"/>
              </a:rPr>
              <a:t>nombre</a:t>
            </a:r>
            <a:r>
              <a:rPr lang="x-none" altLang="x-none" sz="1600" dirty="0">
                <a:solidFill>
                  <a:srgbClr val="000000"/>
                </a:solidFill>
                <a:latin typeface="Consolas" panose="020B0609020204030204" pitchFamily="49" charset="0"/>
              </a:rPr>
              <a:t> = nombre; </a:t>
            </a:r>
          </a:p>
          <a:p>
            <a:r>
              <a:rPr lang="x-none" altLang="x-none" sz="1600" dirty="0">
                <a:solidFill>
                  <a:srgbClr val="009900"/>
                </a:solidFill>
                <a:latin typeface="Consolas" panose="020B0609020204030204" pitchFamily="49" charset="0"/>
              </a:rPr>
              <a:t>    numCandidatos</a:t>
            </a:r>
            <a:r>
              <a:rPr lang="x-none" altLang="x-none" sz="1600" dirty="0">
                <a:solidFill>
                  <a:srgbClr val="000000"/>
                </a:solidFill>
                <a:latin typeface="Consolas" panose="020B0609020204030204" pitchFamily="49" charset="0"/>
              </a:rPr>
              <a:t>++; </a:t>
            </a:r>
          </a:p>
          <a:p>
            <a:r>
              <a:rPr lang="x-none" altLang="x-none" sz="1600" dirty="0">
                <a:solidFill>
                  <a:srgbClr val="000000"/>
                </a:solidFill>
                <a:latin typeface="Consolas" panose="020B0609020204030204" pitchFamily="49" charset="0"/>
              </a:rPr>
              <a:t>  } </a:t>
            </a:r>
          </a:p>
          <a:p>
            <a:r>
              <a:rPr lang="x-none" altLang="x-none" sz="1600" dirty="0">
                <a:solidFill>
                  <a:srgbClr val="0000E6"/>
                </a:solidFill>
                <a:latin typeface="Consolas" panose="020B0609020204030204" pitchFamily="49" charset="0"/>
              </a:rPr>
              <a:t>  void</a:t>
            </a:r>
            <a:r>
              <a:rPr lang="x-none" altLang="x-none" sz="1600" dirty="0">
                <a:solidFill>
                  <a:srgbClr val="000000"/>
                </a:solidFill>
                <a:latin typeface="Consolas" panose="020B0609020204030204" pitchFamily="49" charset="0"/>
              </a:rPr>
              <a:t> </a:t>
            </a:r>
            <a:r>
              <a:rPr lang="x-none" altLang="x-none" sz="1600" b="1" dirty="0">
                <a:solidFill>
                  <a:srgbClr val="000000"/>
                </a:solidFill>
                <a:latin typeface="Consolas" panose="020B0609020204030204" pitchFamily="49" charset="0"/>
              </a:rPr>
              <a:t>agregarVoto</a:t>
            </a:r>
            <a:r>
              <a:rPr lang="x-none" altLang="x-none" sz="1600" dirty="0">
                <a:solidFill>
                  <a:srgbClr val="000000"/>
                </a:solidFill>
                <a:latin typeface="Consolas" panose="020B0609020204030204" pitchFamily="49" charset="0"/>
              </a:rPr>
              <a:t>(String nombre){ </a:t>
            </a:r>
          </a:p>
          <a:p>
            <a:r>
              <a:rPr lang="x-none" altLang="x-none" sz="1600" dirty="0">
                <a:solidFill>
                  <a:srgbClr val="0000E6"/>
                </a:solidFill>
                <a:latin typeface="Consolas" panose="020B0609020204030204" pitchFamily="49" charset="0"/>
              </a:rPr>
              <a:t>    for</a:t>
            </a:r>
            <a:r>
              <a:rPr lang="x-none" altLang="x-none" sz="1600" dirty="0">
                <a:solidFill>
                  <a:srgbClr val="000000"/>
                </a:solidFill>
                <a:latin typeface="Consolas" panose="020B0609020204030204" pitchFamily="49" charset="0"/>
              </a:rPr>
              <a:t> (</a:t>
            </a:r>
            <a:r>
              <a:rPr lang="x-none" altLang="x-none" sz="1600" dirty="0">
                <a:solidFill>
                  <a:srgbClr val="0000E6"/>
                </a:solidFill>
                <a:latin typeface="Consolas" panose="020B0609020204030204" pitchFamily="49" charset="0"/>
              </a:rPr>
              <a:t>int</a:t>
            </a:r>
            <a:r>
              <a:rPr lang="x-none" altLang="x-none" sz="1600" dirty="0">
                <a:solidFill>
                  <a:srgbClr val="000000"/>
                </a:solidFill>
                <a:latin typeface="Consolas" panose="020B0609020204030204" pitchFamily="49" charset="0"/>
              </a:rPr>
              <a:t> i = 0; i &lt; </a:t>
            </a:r>
            <a:r>
              <a:rPr lang="x-none" altLang="x-none" sz="1600" dirty="0">
                <a:solidFill>
                  <a:srgbClr val="009900"/>
                </a:solidFill>
                <a:latin typeface="Consolas" panose="020B0609020204030204" pitchFamily="49" charset="0"/>
              </a:rPr>
              <a:t>numCandidatos</a:t>
            </a:r>
            <a:r>
              <a:rPr lang="x-none" altLang="x-none" sz="1600" dirty="0">
                <a:solidFill>
                  <a:srgbClr val="000000"/>
                </a:solidFill>
                <a:latin typeface="Consolas" panose="020B0609020204030204" pitchFamily="49" charset="0"/>
              </a:rPr>
              <a:t>; i++) </a:t>
            </a:r>
          </a:p>
          <a:p>
            <a:r>
              <a:rPr lang="x-none" altLang="x-none" sz="1600" dirty="0">
                <a:solidFill>
                  <a:srgbClr val="0000E6"/>
                </a:solidFill>
                <a:latin typeface="Consolas" panose="020B0609020204030204" pitchFamily="49" charset="0"/>
              </a:rPr>
              <a:t>      if</a:t>
            </a:r>
            <a:r>
              <a:rPr lang="x-none" altLang="x-none" sz="1600" dirty="0">
                <a:solidFill>
                  <a:srgbClr val="000000"/>
                </a:solidFill>
                <a:latin typeface="Consolas" panose="020B0609020204030204" pitchFamily="49" charset="0"/>
              </a:rPr>
              <a:t>(</a:t>
            </a:r>
            <a:r>
              <a:rPr lang="x-none" altLang="x-none" sz="1600" dirty="0">
                <a:solidFill>
                  <a:srgbClr val="009900"/>
                </a:solidFill>
                <a:latin typeface="Consolas" panose="020B0609020204030204" pitchFamily="49" charset="0"/>
              </a:rPr>
              <a:t>candidatos</a:t>
            </a:r>
            <a:r>
              <a:rPr lang="x-none" altLang="x-none" sz="1600" dirty="0">
                <a:solidFill>
                  <a:srgbClr val="000000"/>
                </a:solidFill>
                <a:latin typeface="Consolas" panose="020B0609020204030204" pitchFamily="49" charset="0"/>
              </a:rPr>
              <a:t>[i].</a:t>
            </a:r>
            <a:r>
              <a:rPr lang="x-none" altLang="x-none" sz="1600" dirty="0">
                <a:solidFill>
                  <a:srgbClr val="009900"/>
                </a:solidFill>
                <a:latin typeface="Consolas" panose="020B0609020204030204" pitchFamily="49" charset="0"/>
              </a:rPr>
              <a:t>nombre</a:t>
            </a:r>
            <a:r>
              <a:rPr lang="x-none" altLang="x-none" sz="1600" dirty="0">
                <a:solidFill>
                  <a:srgbClr val="000000"/>
                </a:solidFill>
                <a:latin typeface="Consolas" panose="020B0609020204030204" pitchFamily="49" charset="0"/>
              </a:rPr>
              <a:t>.equals(nombre)) </a:t>
            </a:r>
          </a:p>
          <a:p>
            <a:r>
              <a:rPr lang="x-none" altLang="x-none" sz="1600" dirty="0">
                <a:solidFill>
                  <a:srgbClr val="009900"/>
                </a:solidFill>
                <a:latin typeface="Consolas" panose="020B0609020204030204" pitchFamily="49" charset="0"/>
              </a:rPr>
              <a:t>        candidatos</a:t>
            </a:r>
            <a:r>
              <a:rPr lang="x-none" altLang="x-none" sz="1600" dirty="0">
                <a:solidFill>
                  <a:srgbClr val="000000"/>
                </a:solidFill>
                <a:latin typeface="Consolas" panose="020B0609020204030204" pitchFamily="49" charset="0"/>
              </a:rPr>
              <a:t>[i].</a:t>
            </a:r>
            <a:r>
              <a:rPr lang="x-none" altLang="x-none" sz="1600" dirty="0">
                <a:solidFill>
                  <a:srgbClr val="009900"/>
                </a:solidFill>
                <a:latin typeface="Consolas" panose="020B0609020204030204" pitchFamily="49" charset="0"/>
              </a:rPr>
              <a:t>numVotos</a:t>
            </a:r>
            <a:r>
              <a:rPr lang="x-none" altLang="x-none" sz="1600" dirty="0">
                <a:solidFill>
                  <a:srgbClr val="000000"/>
                </a:solidFill>
                <a:latin typeface="Consolas" panose="020B0609020204030204" pitchFamily="49" charset="0"/>
              </a:rPr>
              <a:t>++; </a:t>
            </a:r>
          </a:p>
          <a:p>
            <a:r>
              <a:rPr lang="x-none" altLang="x-none" sz="1600" dirty="0">
                <a:solidFill>
                  <a:srgbClr val="000000"/>
                </a:solidFill>
                <a:latin typeface="Consolas" panose="020B0609020204030204" pitchFamily="49" charset="0"/>
              </a:rPr>
              <a:t>  } </a:t>
            </a:r>
          </a:p>
          <a:p>
            <a:r>
              <a:rPr lang="x-none" altLang="x-none" sz="1600" dirty="0">
                <a:solidFill>
                  <a:srgbClr val="000000"/>
                </a:solidFill>
                <a:latin typeface="Consolas" panose="020B0609020204030204" pitchFamily="49" charset="0"/>
              </a:rPr>
              <a:t>}</a:t>
            </a:r>
            <a:endParaRPr lang="x-none" dirty="0"/>
          </a:p>
        </p:txBody>
      </p:sp>
    </p:spTree>
    <p:extLst>
      <p:ext uri="{BB962C8B-B14F-4D97-AF65-F5344CB8AC3E}">
        <p14:creationId xmlns:p14="http://schemas.microsoft.com/office/powerpoint/2010/main" val="262269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6B111-20FE-4E4C-9097-37FBA9C304B0}"/>
              </a:ext>
            </a:extLst>
          </p:cNvPr>
          <p:cNvSpPr>
            <a:spLocks noGrp="1"/>
          </p:cNvSpPr>
          <p:nvPr>
            <p:ph type="title"/>
          </p:nvPr>
        </p:nvSpPr>
        <p:spPr/>
        <p:txBody>
          <a:bodyPr/>
          <a:lstStyle/>
          <a:p>
            <a:r>
              <a:rPr lang="es-ES" b="1" dirty="0"/>
              <a:t>Lenguaje Java</a:t>
            </a:r>
            <a:br>
              <a:rPr lang="es-ES" dirty="0"/>
            </a:br>
            <a:r>
              <a:rPr lang="es-ES" sz="2800" i="1" dirty="0"/>
              <a:t>Creamos un Proyecto llamado Pares</a:t>
            </a:r>
            <a:endParaRPr lang="es-AR" dirty="0"/>
          </a:p>
        </p:txBody>
      </p:sp>
      <p:sp>
        <p:nvSpPr>
          <p:cNvPr id="4" name="Marcador de pie de página 3">
            <a:extLst>
              <a:ext uri="{FF2B5EF4-FFF2-40B4-BE49-F238E27FC236}">
                <a16:creationId xmlns:a16="http://schemas.microsoft.com/office/drawing/2014/main" id="{E67BAB4C-8B48-43B5-8CA4-87CC1F5EDCD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E9B7660-7441-42AC-B158-8DCB55C4ADCB}"/>
              </a:ext>
            </a:extLst>
          </p:cNvPr>
          <p:cNvSpPr>
            <a:spLocks noGrp="1"/>
          </p:cNvSpPr>
          <p:nvPr>
            <p:ph type="sldNum" sz="quarter" idx="12"/>
          </p:nvPr>
        </p:nvSpPr>
        <p:spPr/>
        <p:txBody>
          <a:bodyPr/>
          <a:lstStyle/>
          <a:p>
            <a:fld id="{D802D9E1-0DDA-174F-9155-A972C397A999}" type="slidenum">
              <a:rPr lang="es-ES_tradnl" smtClean="0"/>
              <a:pPr/>
              <a:t>12</a:t>
            </a:fld>
            <a:endParaRPr lang="es-ES_tradnl" dirty="0"/>
          </a:p>
        </p:txBody>
      </p:sp>
      <p:pic>
        <p:nvPicPr>
          <p:cNvPr id="8" name="Marcador de contenido 5">
            <a:extLst>
              <a:ext uri="{FF2B5EF4-FFF2-40B4-BE49-F238E27FC236}">
                <a16:creationId xmlns:a16="http://schemas.microsoft.com/office/drawing/2014/main" id="{81F4E9CE-4E7C-4759-94E6-EA525B88DDA3}"/>
              </a:ext>
            </a:extLst>
          </p:cNvPr>
          <p:cNvPicPr>
            <a:picLocks noGrp="1" noChangeAspect="1"/>
          </p:cNvPicPr>
          <p:nvPr>
            <p:ph idx="1"/>
          </p:nvPr>
        </p:nvPicPr>
        <p:blipFill>
          <a:blip r:embed="rId2"/>
          <a:stretch>
            <a:fillRect/>
          </a:stretch>
        </p:blipFill>
        <p:spPr>
          <a:xfrm>
            <a:off x="628650" y="2384571"/>
            <a:ext cx="7886700" cy="3903371"/>
          </a:xfrm>
          <a:prstGeom prst="rect">
            <a:avLst/>
          </a:prstGeom>
        </p:spPr>
      </p:pic>
    </p:spTree>
    <p:extLst>
      <p:ext uri="{BB962C8B-B14F-4D97-AF65-F5344CB8AC3E}">
        <p14:creationId xmlns:p14="http://schemas.microsoft.com/office/powerpoint/2010/main" val="4559445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C0CC-AAEA-4274-AF5B-A1F8DAC84615}"/>
              </a:ext>
            </a:extLst>
          </p:cNvPr>
          <p:cNvSpPr>
            <a:spLocks noGrp="1"/>
          </p:cNvSpPr>
          <p:nvPr>
            <p:ph type="title"/>
          </p:nvPr>
        </p:nvSpPr>
        <p:spPr/>
        <p:txBody>
          <a:bodyPr/>
          <a:lstStyle/>
          <a:p>
            <a:r>
              <a:rPr lang="es-ES" b="1" dirty="0"/>
              <a:t>Votación Municipal</a:t>
            </a:r>
            <a:br>
              <a:rPr lang="es-ES" dirty="0"/>
            </a:br>
            <a:r>
              <a:rPr lang="es-ES" sz="2800" i="1" dirty="0"/>
              <a:t>CentroVotacion (primer parte)</a:t>
            </a:r>
            <a:endParaRPr lang="x-none" sz="2800" dirty="0"/>
          </a:p>
        </p:txBody>
      </p:sp>
      <p:sp>
        <p:nvSpPr>
          <p:cNvPr id="3" name="Content Placeholder 2">
            <a:extLst>
              <a:ext uri="{FF2B5EF4-FFF2-40B4-BE49-F238E27FC236}">
                <a16:creationId xmlns:a16="http://schemas.microsoft.com/office/drawing/2014/main" id="{14CC874B-3482-4747-87D1-FCDB0CD093D2}"/>
              </a:ext>
            </a:extLst>
          </p:cNvPr>
          <p:cNvSpPr>
            <a:spLocks noGrp="1"/>
          </p:cNvSpPr>
          <p:nvPr>
            <p:ph idx="1"/>
          </p:nvPr>
        </p:nvSpPr>
        <p:spPr/>
        <p:txBody>
          <a:bodyPr>
            <a:normAutofit fontScale="70000" lnSpcReduction="20000"/>
          </a:bodyPr>
          <a:lstStyle/>
          <a:p>
            <a:pPr marL="0" indent="0">
              <a:buNone/>
            </a:pPr>
            <a:r>
              <a:rPr lang="x-none" altLang="x-none" dirty="0">
                <a:solidFill>
                  <a:srgbClr val="0000E6"/>
                </a:solidFill>
                <a:latin typeface="Consolas" panose="020B0609020204030204" pitchFamily="49" charset="0"/>
              </a:rPr>
              <a:t>public</a:t>
            </a: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class</a:t>
            </a:r>
            <a:r>
              <a:rPr lang="x-none" altLang="x-none" dirty="0">
                <a:solidFill>
                  <a:srgbClr val="000000"/>
                </a:solidFill>
                <a:latin typeface="Consolas" panose="020B0609020204030204" pitchFamily="49" charset="0"/>
              </a:rPr>
              <a:t> </a:t>
            </a:r>
            <a:r>
              <a:rPr lang="x-none" altLang="x-none" b="1" dirty="0">
                <a:solidFill>
                  <a:srgbClr val="000000"/>
                </a:solidFill>
                <a:latin typeface="Consolas" panose="020B0609020204030204" pitchFamily="49" charset="0"/>
              </a:rPr>
              <a:t>CentroVotacion</a:t>
            </a:r>
            <a:r>
              <a:rPr lang="x-none" altLang="x-none" dirty="0">
                <a:solidFill>
                  <a:srgbClr val="000000"/>
                </a:solidFill>
                <a:latin typeface="Consolas" panose="020B0609020204030204" pitchFamily="49" charset="0"/>
              </a:rPr>
              <a:t> { </a:t>
            </a:r>
          </a:p>
          <a:p>
            <a:pPr marL="0" indent="0">
              <a:buNone/>
            </a:pPr>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maxMaquinas</a:t>
            </a:r>
            <a:r>
              <a:rPr lang="x-none" altLang="x-none" dirty="0">
                <a:solidFill>
                  <a:srgbClr val="000000"/>
                </a:solidFill>
                <a:latin typeface="Consolas" panose="020B0609020204030204" pitchFamily="49" charset="0"/>
              </a:rPr>
              <a:t> = 10; </a:t>
            </a:r>
          </a:p>
          <a:p>
            <a:pPr marL="0" indent="0">
              <a:buNone/>
            </a:pPr>
            <a:r>
              <a:rPr lang="x-none" altLang="x-none" dirty="0">
                <a:solidFill>
                  <a:srgbClr val="0000E6"/>
                </a:solidFill>
                <a:latin typeface="Consolas" panose="020B0609020204030204" pitchFamily="49" charset="0"/>
              </a:rPr>
              <a:t>  int</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numMaquinas</a:t>
            </a:r>
            <a:r>
              <a:rPr lang="x-none" altLang="x-none" dirty="0">
                <a:solidFill>
                  <a:srgbClr val="000000"/>
                </a:solidFill>
                <a:latin typeface="Consolas" panose="020B0609020204030204" pitchFamily="49" charset="0"/>
              </a:rPr>
              <a:t> = 0;</a:t>
            </a:r>
          </a:p>
          <a:p>
            <a:pPr marL="0" indent="0">
              <a:buNone/>
            </a:pPr>
            <a:r>
              <a:rPr lang="x-none" altLang="x-none" dirty="0">
                <a:solidFill>
                  <a:srgbClr val="000000"/>
                </a:solidFill>
                <a:latin typeface="Consolas" panose="020B0609020204030204" pitchFamily="49" charset="0"/>
              </a:rPr>
              <a:t>  MaquinaVotacion[] </a:t>
            </a:r>
            <a:r>
              <a:rPr lang="x-none" altLang="x-none" dirty="0">
                <a:solidFill>
                  <a:srgbClr val="009900"/>
                </a:solidFill>
                <a:latin typeface="Consolas" panose="020B0609020204030204" pitchFamily="49" charset="0"/>
              </a:rPr>
              <a:t>maquinas</a:t>
            </a:r>
            <a:r>
              <a:rPr lang="x-none" altLang="x-none" dirty="0">
                <a:solidFill>
                  <a:srgbClr val="000000"/>
                </a:solidFill>
                <a:latin typeface="Consolas" panose="020B0609020204030204" pitchFamily="49" charset="0"/>
              </a:rPr>
              <a:t> = </a:t>
            </a:r>
            <a:r>
              <a:rPr lang="x-none" altLang="x-none" dirty="0">
                <a:solidFill>
                  <a:srgbClr val="0000E6"/>
                </a:solidFill>
                <a:latin typeface="Consolas" panose="020B0609020204030204" pitchFamily="49" charset="0"/>
              </a:rPr>
              <a:t>new</a:t>
            </a:r>
            <a:r>
              <a:rPr lang="x-none" altLang="x-none" dirty="0">
                <a:solidFill>
                  <a:srgbClr val="000000"/>
                </a:solidFill>
                <a:latin typeface="Consolas" panose="020B0609020204030204" pitchFamily="49" charset="0"/>
              </a:rPr>
              <a:t>   MaquinaVotacion[</a:t>
            </a:r>
            <a:r>
              <a:rPr lang="x-none" altLang="x-none" dirty="0">
                <a:solidFill>
                  <a:srgbClr val="009900"/>
                </a:solidFill>
                <a:latin typeface="Consolas" panose="020B0609020204030204" pitchFamily="49" charset="0"/>
              </a:rPr>
              <a:t>maxMaquinas</a:t>
            </a:r>
            <a:r>
              <a:rPr lang="x-none" altLang="x-none" dirty="0">
                <a:solidFill>
                  <a:srgbClr val="000000"/>
                </a:solidFill>
                <a:latin typeface="Consolas" panose="020B0609020204030204" pitchFamily="49" charset="0"/>
              </a:rPr>
              <a:t>]; </a:t>
            </a:r>
          </a:p>
          <a:p>
            <a:pPr marL="0" indent="0">
              <a:buNone/>
            </a:pPr>
            <a:r>
              <a:rPr lang="x-none" altLang="x-none" dirty="0">
                <a:solidFill>
                  <a:srgbClr val="000000"/>
                </a:solidFill>
                <a:latin typeface="Consolas" panose="020B0609020204030204" pitchFamily="49" charset="0"/>
              </a:rPr>
              <a:t>  </a:t>
            </a:r>
            <a:r>
              <a:rPr lang="x-none" altLang="x-none" dirty="0">
                <a:solidFill>
                  <a:srgbClr val="0000E6"/>
                </a:solidFill>
                <a:latin typeface="Consolas" panose="020B0609020204030204" pitchFamily="49" charset="0"/>
              </a:rPr>
              <a:t>void</a:t>
            </a:r>
            <a:r>
              <a:rPr lang="x-none" altLang="x-none" dirty="0">
                <a:solidFill>
                  <a:srgbClr val="000000"/>
                </a:solidFill>
                <a:latin typeface="Consolas" panose="020B0609020204030204" pitchFamily="49" charset="0"/>
              </a:rPr>
              <a:t> </a:t>
            </a:r>
            <a:r>
              <a:rPr lang="x-none" altLang="x-none" b="1" dirty="0">
                <a:solidFill>
                  <a:srgbClr val="000000"/>
                </a:solidFill>
                <a:latin typeface="Consolas" panose="020B0609020204030204" pitchFamily="49" charset="0"/>
              </a:rPr>
              <a:t>agregarMaquina</a:t>
            </a:r>
            <a:r>
              <a:rPr lang="x-none" altLang="x-none" dirty="0">
                <a:solidFill>
                  <a:srgbClr val="000000"/>
                </a:solidFill>
                <a:latin typeface="Consolas" panose="020B0609020204030204" pitchFamily="49" charset="0"/>
              </a:rPr>
              <a:t>(MaquinaVotacion maquina) {   </a:t>
            </a:r>
          </a:p>
          <a:p>
            <a:pPr marL="0" indent="0">
              <a:buNone/>
            </a:pP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maquinas</a:t>
            </a:r>
            <a:r>
              <a:rPr lang="x-none" altLang="x-none" dirty="0">
                <a:solidFill>
                  <a:srgbClr val="000000"/>
                </a:solidFill>
                <a:latin typeface="Consolas" panose="020B0609020204030204" pitchFamily="49" charset="0"/>
              </a:rPr>
              <a:t>[</a:t>
            </a:r>
            <a:r>
              <a:rPr lang="x-none" altLang="x-none" dirty="0">
                <a:solidFill>
                  <a:srgbClr val="009900"/>
                </a:solidFill>
                <a:latin typeface="Consolas" panose="020B0609020204030204" pitchFamily="49" charset="0"/>
              </a:rPr>
              <a:t>numMaquinas</a:t>
            </a:r>
            <a:r>
              <a:rPr lang="x-none" altLang="x-none" dirty="0">
                <a:solidFill>
                  <a:srgbClr val="000000"/>
                </a:solidFill>
                <a:latin typeface="Consolas" panose="020B0609020204030204" pitchFamily="49" charset="0"/>
              </a:rPr>
              <a:t>] = maquina;   </a:t>
            </a:r>
          </a:p>
          <a:p>
            <a:pPr marL="0" indent="0">
              <a:buNone/>
            </a:pPr>
            <a:r>
              <a:rPr lang="x-none" altLang="x-none" dirty="0">
                <a:solidFill>
                  <a:srgbClr val="009900"/>
                </a:solidFill>
                <a:latin typeface="Consolas" panose="020B0609020204030204" pitchFamily="49" charset="0"/>
              </a:rPr>
              <a:t>    numMaquinas</a:t>
            </a:r>
            <a:r>
              <a:rPr lang="x-none" altLang="x-none" dirty="0">
                <a:solidFill>
                  <a:srgbClr val="000000"/>
                </a:solidFill>
                <a:latin typeface="Consolas" panose="020B0609020204030204" pitchFamily="49" charset="0"/>
              </a:rPr>
              <a:t>++; </a:t>
            </a:r>
          </a:p>
          <a:p>
            <a:pPr marL="0" indent="0">
              <a:buNone/>
            </a:pPr>
            <a:r>
              <a:rPr lang="x-none" altLang="x-none" dirty="0">
                <a:solidFill>
                  <a:srgbClr val="000000"/>
                </a:solidFill>
                <a:latin typeface="Consolas" panose="020B0609020204030204" pitchFamily="49" charset="0"/>
              </a:rPr>
              <a:t>  } </a:t>
            </a:r>
          </a:p>
          <a:p>
            <a:pPr marL="0" indent="0">
              <a:buNone/>
            </a:pPr>
            <a:r>
              <a:rPr lang="x-none" altLang="x-none" dirty="0">
                <a:solidFill>
                  <a:srgbClr val="000000"/>
                </a:solidFill>
                <a:latin typeface="Consolas" panose="020B0609020204030204" pitchFamily="49" charset="0"/>
              </a:rPr>
              <a:t>  MaquinaVotacion </a:t>
            </a:r>
            <a:r>
              <a:rPr lang="x-none" altLang="x-none" b="1" dirty="0">
                <a:solidFill>
                  <a:srgbClr val="000000"/>
                </a:solidFill>
                <a:latin typeface="Consolas" panose="020B0609020204030204" pitchFamily="49" charset="0"/>
              </a:rPr>
              <a:t>obtenerMaquina</a:t>
            </a:r>
            <a:r>
              <a:rPr lang="x-none" altLang="x-none" dirty="0">
                <a:solidFill>
                  <a:srgbClr val="000000"/>
                </a:solidFill>
                <a:latin typeface="Consolas" panose="020B0609020204030204" pitchFamily="49" charset="0"/>
              </a:rPr>
              <a:t>(</a:t>
            </a:r>
            <a:r>
              <a:rPr lang="x-none" altLang="x-none" dirty="0">
                <a:solidFill>
                  <a:srgbClr val="0000E6"/>
                </a:solidFill>
                <a:latin typeface="Consolas" panose="020B0609020204030204" pitchFamily="49" charset="0"/>
              </a:rPr>
              <a:t>int</a:t>
            </a:r>
            <a:r>
              <a:rPr lang="x-none" altLang="x-none" dirty="0">
                <a:solidFill>
                  <a:srgbClr val="000000"/>
                </a:solidFill>
                <a:latin typeface="Consolas" panose="020B0609020204030204" pitchFamily="49" charset="0"/>
              </a:rPr>
              <a:t> pos) { </a:t>
            </a:r>
          </a:p>
          <a:p>
            <a:pPr marL="0" indent="0">
              <a:buNone/>
            </a:pPr>
            <a:r>
              <a:rPr lang="x-none" altLang="x-none" dirty="0">
                <a:solidFill>
                  <a:srgbClr val="0000E6"/>
                </a:solidFill>
                <a:latin typeface="Consolas" panose="020B0609020204030204" pitchFamily="49" charset="0"/>
              </a:rPr>
              <a:t>    return</a:t>
            </a:r>
            <a:r>
              <a:rPr lang="x-none" altLang="x-none" dirty="0">
                <a:solidFill>
                  <a:srgbClr val="000000"/>
                </a:solidFill>
                <a:latin typeface="Consolas" panose="020B0609020204030204" pitchFamily="49" charset="0"/>
              </a:rPr>
              <a:t> </a:t>
            </a:r>
            <a:r>
              <a:rPr lang="x-none" altLang="x-none" dirty="0">
                <a:solidFill>
                  <a:srgbClr val="009900"/>
                </a:solidFill>
                <a:latin typeface="Consolas" panose="020B0609020204030204" pitchFamily="49" charset="0"/>
              </a:rPr>
              <a:t>maquinas</a:t>
            </a:r>
            <a:r>
              <a:rPr lang="x-none" altLang="x-none" dirty="0">
                <a:solidFill>
                  <a:srgbClr val="000000"/>
                </a:solidFill>
                <a:latin typeface="Consolas" panose="020B0609020204030204" pitchFamily="49" charset="0"/>
              </a:rPr>
              <a:t>[pos]; </a:t>
            </a:r>
          </a:p>
          <a:p>
            <a:pPr marL="0" indent="0">
              <a:buNone/>
            </a:pPr>
            <a:r>
              <a:rPr lang="x-none" altLang="x-none" dirty="0">
                <a:solidFill>
                  <a:srgbClr val="000000"/>
                </a:solidFill>
                <a:latin typeface="Consolas" panose="020B0609020204030204" pitchFamily="49" charset="0"/>
              </a:rPr>
              <a:t>  }</a:t>
            </a:r>
          </a:p>
          <a:p>
            <a:pPr marL="0" indent="0">
              <a:buNone/>
            </a:pPr>
            <a:r>
              <a:rPr lang="x-none" dirty="0">
                <a:solidFill>
                  <a:srgbClr val="000000"/>
                </a:solidFill>
                <a:latin typeface="Consolas" panose="020B0609020204030204" pitchFamily="49" charset="0"/>
              </a:rPr>
              <a:t>//Continúa…</a:t>
            </a:r>
            <a:endParaRPr lang="x-none" dirty="0">
              <a:latin typeface="Consolas" panose="020B0609020204030204" pitchFamily="49" charset="0"/>
            </a:endParaRPr>
          </a:p>
        </p:txBody>
      </p:sp>
      <p:sp>
        <p:nvSpPr>
          <p:cNvPr id="4" name="Footer Placeholder 3">
            <a:extLst>
              <a:ext uri="{FF2B5EF4-FFF2-40B4-BE49-F238E27FC236}">
                <a16:creationId xmlns:a16="http://schemas.microsoft.com/office/drawing/2014/main" id="{F0376DBE-18C8-495C-888F-11475D2D0BE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Slide Number Placeholder 4">
            <a:extLst>
              <a:ext uri="{FF2B5EF4-FFF2-40B4-BE49-F238E27FC236}">
                <a16:creationId xmlns:a16="http://schemas.microsoft.com/office/drawing/2014/main" id="{3801EA1A-9FD3-49F1-9828-EF6B2F0446E4}"/>
              </a:ext>
            </a:extLst>
          </p:cNvPr>
          <p:cNvSpPr>
            <a:spLocks noGrp="1"/>
          </p:cNvSpPr>
          <p:nvPr>
            <p:ph type="sldNum" sz="quarter" idx="12"/>
          </p:nvPr>
        </p:nvSpPr>
        <p:spPr/>
        <p:txBody>
          <a:bodyPr/>
          <a:lstStyle/>
          <a:p>
            <a:fld id="{D802D9E1-0DDA-174F-9155-A972C397A999}" type="slidenum">
              <a:rPr lang="es-ES_tradnl" smtClean="0"/>
              <a:pPr/>
              <a:t>129</a:t>
            </a:fld>
            <a:endParaRPr lang="es-ES_tradnl" dirty="0"/>
          </a:p>
        </p:txBody>
      </p:sp>
      <p:sp>
        <p:nvSpPr>
          <p:cNvPr id="6" name="Rectangle 1">
            <a:extLst>
              <a:ext uri="{FF2B5EF4-FFF2-40B4-BE49-F238E27FC236}">
                <a16:creationId xmlns:a16="http://schemas.microsoft.com/office/drawing/2014/main" id="{F2F53D93-620F-4F5B-9673-FA0595F3D1D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2611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C0CC-AAEA-4274-AF5B-A1F8DAC84615}"/>
              </a:ext>
            </a:extLst>
          </p:cNvPr>
          <p:cNvSpPr>
            <a:spLocks noGrp="1"/>
          </p:cNvSpPr>
          <p:nvPr>
            <p:ph type="title"/>
          </p:nvPr>
        </p:nvSpPr>
        <p:spPr/>
        <p:txBody>
          <a:bodyPr/>
          <a:lstStyle/>
          <a:p>
            <a:r>
              <a:rPr lang="es-ES" b="1" dirty="0"/>
              <a:t>Votación Municipal</a:t>
            </a:r>
            <a:br>
              <a:rPr lang="es-ES" dirty="0"/>
            </a:br>
            <a:r>
              <a:rPr lang="es-ES" sz="2800" i="1" dirty="0"/>
              <a:t>CentroVotacion (segunda parte)</a:t>
            </a:r>
            <a:endParaRPr lang="x-none" sz="2800" dirty="0"/>
          </a:p>
        </p:txBody>
      </p:sp>
      <p:sp>
        <p:nvSpPr>
          <p:cNvPr id="3" name="Content Placeholder 2">
            <a:extLst>
              <a:ext uri="{FF2B5EF4-FFF2-40B4-BE49-F238E27FC236}">
                <a16:creationId xmlns:a16="http://schemas.microsoft.com/office/drawing/2014/main" id="{14CC874B-3482-4747-87D1-FCDB0CD093D2}"/>
              </a:ext>
            </a:extLst>
          </p:cNvPr>
          <p:cNvSpPr>
            <a:spLocks noGrp="1"/>
          </p:cNvSpPr>
          <p:nvPr>
            <p:ph idx="1"/>
          </p:nvPr>
        </p:nvSpPr>
        <p:spPr>
          <a:xfrm>
            <a:off x="628650" y="2172200"/>
            <a:ext cx="7886700" cy="4351338"/>
          </a:xfrm>
        </p:spPr>
        <p:txBody>
          <a:bodyPr>
            <a:normAutofit fontScale="92500" lnSpcReduction="20000"/>
          </a:bodyPr>
          <a:lstStyle/>
          <a:p>
            <a:pPr marL="0" indent="0">
              <a:lnSpc>
                <a:spcPct val="60000"/>
              </a:lnSpc>
              <a:buNone/>
            </a:pPr>
            <a:r>
              <a:rPr lang="x-none" altLang="x-none" sz="1100" dirty="0">
                <a:solidFill>
                  <a:srgbClr val="000000"/>
                </a:solidFill>
                <a:latin typeface="Consolas" panose="020B0609020204030204" pitchFamily="49" charset="0"/>
              </a:rPr>
              <a:t>  </a:t>
            </a:r>
            <a:r>
              <a:rPr lang="x-none" altLang="x-none" sz="1400" dirty="0">
                <a:solidFill>
                  <a:srgbClr val="000000"/>
                </a:solidFill>
                <a:latin typeface="Consolas" panose="020B0609020204030204" pitchFamily="49" charset="0"/>
              </a:rPr>
              <a:t>Candidato </a:t>
            </a:r>
            <a:r>
              <a:rPr lang="x-none" altLang="x-none" sz="1400" b="1" dirty="0">
                <a:solidFill>
                  <a:srgbClr val="000000"/>
                </a:solidFill>
                <a:latin typeface="Consolas" panose="020B0609020204030204" pitchFamily="49" charset="0"/>
              </a:rPr>
              <a:t>obtenerGanador</a:t>
            </a:r>
            <a:r>
              <a:rPr lang="x-none" altLang="x-none" sz="1400" dirty="0">
                <a:solidFill>
                  <a:srgbClr val="000000"/>
                </a:solidFill>
                <a:latin typeface="Consolas" panose="020B0609020204030204" pitchFamily="49" charset="0"/>
              </a:rPr>
              <a:t>() { </a:t>
            </a:r>
          </a:p>
          <a:p>
            <a:pPr marL="0" indent="0">
              <a:lnSpc>
                <a:spcPct val="60000"/>
              </a:lnSpc>
              <a:buNone/>
            </a:pPr>
            <a:r>
              <a:rPr lang="x-none" altLang="x-none" sz="1400" dirty="0">
                <a:solidFill>
                  <a:srgbClr val="0000E6"/>
                </a:solidFill>
                <a:latin typeface="Consolas" panose="020B0609020204030204" pitchFamily="49" charset="0"/>
              </a:rPr>
              <a:t>    int</a:t>
            </a:r>
            <a:r>
              <a:rPr lang="x-none" altLang="x-none" sz="1400" dirty="0">
                <a:solidFill>
                  <a:srgbClr val="000000"/>
                </a:solidFill>
                <a:latin typeface="Consolas" panose="020B0609020204030204" pitchFamily="49" charset="0"/>
              </a:rPr>
              <a:t> maxCandidatos = 10; </a:t>
            </a:r>
          </a:p>
          <a:p>
            <a:pPr marL="0" indent="0">
              <a:lnSpc>
                <a:spcPct val="60000"/>
              </a:lnSpc>
              <a:buNone/>
            </a:pPr>
            <a:r>
              <a:rPr lang="x-none" altLang="x-none" sz="1400" dirty="0">
                <a:solidFill>
                  <a:srgbClr val="0000E6"/>
                </a:solidFill>
                <a:latin typeface="Consolas" panose="020B0609020204030204" pitchFamily="49" charset="0"/>
              </a:rPr>
              <a:t>    int</a:t>
            </a:r>
            <a:r>
              <a:rPr lang="x-none" altLang="x-none" sz="1400" dirty="0">
                <a:solidFill>
                  <a:srgbClr val="000000"/>
                </a:solidFill>
                <a:latin typeface="Consolas" panose="020B0609020204030204" pitchFamily="49" charset="0"/>
              </a:rPr>
              <a:t> tamanioUnion = 0; </a:t>
            </a:r>
          </a:p>
          <a:p>
            <a:pPr marL="0" indent="0">
              <a:lnSpc>
                <a:spcPct val="60000"/>
              </a:lnSpc>
              <a:buNone/>
            </a:pPr>
            <a:r>
              <a:rPr lang="x-none" altLang="x-none" sz="1400" dirty="0">
                <a:solidFill>
                  <a:srgbClr val="000000"/>
                </a:solidFill>
                <a:latin typeface="Consolas" panose="020B0609020204030204" pitchFamily="49" charset="0"/>
              </a:rPr>
              <a:t>    Candidato[] union = </a:t>
            </a:r>
            <a:r>
              <a:rPr lang="x-none" altLang="x-none" sz="1400" dirty="0">
                <a:solidFill>
                  <a:srgbClr val="0000E6"/>
                </a:solidFill>
                <a:latin typeface="Consolas" panose="020B0609020204030204" pitchFamily="49" charset="0"/>
              </a:rPr>
              <a:t>new</a:t>
            </a:r>
            <a:r>
              <a:rPr lang="x-none" altLang="x-none" sz="1400" dirty="0">
                <a:solidFill>
                  <a:srgbClr val="000000"/>
                </a:solidFill>
                <a:latin typeface="Consolas" panose="020B0609020204030204" pitchFamily="49" charset="0"/>
              </a:rPr>
              <a:t> Candidato[maxCandidatos]; </a:t>
            </a:r>
          </a:p>
          <a:p>
            <a:pPr marL="0" indent="0">
              <a:lnSpc>
                <a:spcPct val="60000"/>
              </a:lnSpc>
              <a:buNone/>
            </a:pPr>
            <a:r>
              <a:rPr lang="x-none" altLang="x-none" sz="1400" dirty="0">
                <a:solidFill>
                  <a:srgbClr val="0000E6"/>
                </a:solidFill>
                <a:latin typeface="Consolas" panose="020B0609020204030204" pitchFamily="49" charset="0"/>
              </a:rPr>
              <a:t>    for</a:t>
            </a:r>
            <a:r>
              <a:rPr lang="x-none" altLang="x-none" sz="1400" dirty="0">
                <a:solidFill>
                  <a:srgbClr val="000000"/>
                </a:solidFill>
                <a:latin typeface="Consolas" panose="020B0609020204030204" pitchFamily="49" charset="0"/>
              </a:rPr>
              <a:t> (</a:t>
            </a:r>
            <a:r>
              <a:rPr lang="x-none" altLang="x-none" sz="1400" dirty="0">
                <a:solidFill>
                  <a:srgbClr val="0000E6"/>
                </a:solidFill>
                <a:latin typeface="Consolas" panose="020B0609020204030204" pitchFamily="49" charset="0"/>
              </a:rPr>
              <a:t>int</a:t>
            </a:r>
            <a:r>
              <a:rPr lang="x-none" altLang="x-none" sz="1400" dirty="0">
                <a:solidFill>
                  <a:srgbClr val="000000"/>
                </a:solidFill>
                <a:latin typeface="Consolas" panose="020B0609020204030204" pitchFamily="49" charset="0"/>
              </a:rPr>
              <a:t> i = 0; i &lt; </a:t>
            </a:r>
            <a:r>
              <a:rPr lang="x-none" altLang="x-none" sz="1400" dirty="0">
                <a:solidFill>
                  <a:srgbClr val="009900"/>
                </a:solidFill>
                <a:latin typeface="Consolas" panose="020B0609020204030204" pitchFamily="49" charset="0"/>
              </a:rPr>
              <a:t>numMaquinas</a:t>
            </a:r>
            <a:r>
              <a:rPr lang="x-none" altLang="x-none" sz="1400" dirty="0">
                <a:solidFill>
                  <a:srgbClr val="000000"/>
                </a:solidFill>
                <a:latin typeface="Consolas" panose="020B0609020204030204" pitchFamily="49" charset="0"/>
              </a:rPr>
              <a:t>; i++) { </a:t>
            </a:r>
          </a:p>
          <a:p>
            <a:pPr marL="0" indent="0">
              <a:lnSpc>
                <a:spcPct val="60000"/>
              </a:lnSpc>
              <a:buNone/>
            </a:pPr>
            <a:r>
              <a:rPr lang="x-none" altLang="x-none" sz="1400" dirty="0">
                <a:solidFill>
                  <a:srgbClr val="000000"/>
                </a:solidFill>
                <a:latin typeface="Consolas" panose="020B0609020204030204" pitchFamily="49" charset="0"/>
              </a:rPr>
              <a:t>      Candidato[] candidatosMaquina = </a:t>
            </a:r>
            <a:r>
              <a:rPr lang="x-none" altLang="x-none" sz="1400" dirty="0">
                <a:solidFill>
                  <a:srgbClr val="009900"/>
                </a:solidFill>
                <a:latin typeface="Consolas" panose="020B0609020204030204" pitchFamily="49" charset="0"/>
              </a:rPr>
              <a:t>maquinas</a:t>
            </a:r>
            <a:r>
              <a:rPr lang="x-none" altLang="x-none" sz="1400" dirty="0">
                <a:solidFill>
                  <a:srgbClr val="000000"/>
                </a:solidFill>
                <a:latin typeface="Consolas" panose="020B0609020204030204" pitchFamily="49" charset="0"/>
              </a:rPr>
              <a:t>[i].</a:t>
            </a:r>
            <a:r>
              <a:rPr lang="x-none" altLang="x-none" sz="1400" dirty="0">
                <a:solidFill>
                  <a:srgbClr val="009900"/>
                </a:solidFill>
                <a:latin typeface="Consolas" panose="020B0609020204030204" pitchFamily="49" charset="0"/>
              </a:rPr>
              <a:t>candidatos</a:t>
            </a:r>
            <a:r>
              <a:rPr lang="x-none" altLang="x-none" sz="1400" dirty="0">
                <a:solidFill>
                  <a:srgbClr val="000000"/>
                </a:solidFill>
                <a:latin typeface="Consolas" panose="020B0609020204030204" pitchFamily="49" charset="0"/>
              </a:rPr>
              <a:t>; </a:t>
            </a:r>
          </a:p>
          <a:p>
            <a:pPr marL="0" indent="0">
              <a:lnSpc>
                <a:spcPct val="60000"/>
              </a:lnSpc>
              <a:buNone/>
            </a:pPr>
            <a:r>
              <a:rPr lang="x-none" altLang="x-none" sz="1400" dirty="0">
                <a:solidFill>
                  <a:srgbClr val="0000E6"/>
                </a:solidFill>
                <a:latin typeface="Consolas" panose="020B0609020204030204" pitchFamily="49" charset="0"/>
              </a:rPr>
              <a:t>      for</a:t>
            </a:r>
            <a:r>
              <a:rPr lang="x-none" altLang="x-none" sz="1400" dirty="0">
                <a:solidFill>
                  <a:srgbClr val="000000"/>
                </a:solidFill>
                <a:latin typeface="Consolas" panose="020B0609020204030204" pitchFamily="49" charset="0"/>
              </a:rPr>
              <a:t> (</a:t>
            </a:r>
            <a:r>
              <a:rPr lang="x-none" altLang="x-none" sz="1400" dirty="0">
                <a:solidFill>
                  <a:srgbClr val="0000E6"/>
                </a:solidFill>
                <a:latin typeface="Consolas" panose="020B0609020204030204" pitchFamily="49" charset="0"/>
              </a:rPr>
              <a:t>int</a:t>
            </a:r>
            <a:r>
              <a:rPr lang="x-none" altLang="x-none" sz="1400" dirty="0">
                <a:solidFill>
                  <a:srgbClr val="000000"/>
                </a:solidFill>
                <a:latin typeface="Consolas" panose="020B0609020204030204" pitchFamily="49" charset="0"/>
              </a:rPr>
              <a:t> j = 0; j &lt; </a:t>
            </a:r>
            <a:r>
              <a:rPr lang="x-none" altLang="x-none" sz="1400" dirty="0">
                <a:solidFill>
                  <a:srgbClr val="009900"/>
                </a:solidFill>
                <a:latin typeface="Consolas" panose="020B0609020204030204" pitchFamily="49" charset="0"/>
              </a:rPr>
              <a:t>maquinas</a:t>
            </a:r>
            <a:r>
              <a:rPr lang="x-none" altLang="x-none" sz="1400" dirty="0">
                <a:solidFill>
                  <a:srgbClr val="000000"/>
                </a:solidFill>
                <a:latin typeface="Consolas" panose="020B0609020204030204" pitchFamily="49" charset="0"/>
              </a:rPr>
              <a:t>[i].</a:t>
            </a:r>
            <a:r>
              <a:rPr lang="x-none" altLang="x-none" sz="1400" dirty="0">
                <a:solidFill>
                  <a:srgbClr val="009900"/>
                </a:solidFill>
                <a:latin typeface="Consolas" panose="020B0609020204030204" pitchFamily="49" charset="0"/>
              </a:rPr>
              <a:t>numCandidatos</a:t>
            </a:r>
            <a:r>
              <a:rPr lang="x-none" altLang="x-none" sz="1400" dirty="0">
                <a:solidFill>
                  <a:srgbClr val="000000"/>
                </a:solidFill>
                <a:latin typeface="Consolas" panose="020B0609020204030204" pitchFamily="49" charset="0"/>
              </a:rPr>
              <a:t>; j++) { </a:t>
            </a:r>
          </a:p>
          <a:p>
            <a:pPr marL="0" indent="0">
              <a:lnSpc>
                <a:spcPct val="60000"/>
              </a:lnSpc>
              <a:buNone/>
            </a:pPr>
            <a:r>
              <a:rPr lang="x-none" altLang="x-none" sz="1400" dirty="0">
                <a:solidFill>
                  <a:srgbClr val="000000"/>
                </a:solidFill>
                <a:latin typeface="Consolas" panose="020B0609020204030204" pitchFamily="49" charset="0"/>
              </a:rPr>
              <a:t>        Candidato candidato = candidatosMaquina[j]; </a:t>
            </a:r>
          </a:p>
          <a:p>
            <a:pPr marL="0" indent="0">
              <a:lnSpc>
                <a:spcPct val="60000"/>
              </a:lnSpc>
              <a:buNone/>
            </a:pPr>
            <a:r>
              <a:rPr lang="x-none" altLang="x-none" sz="1400" dirty="0">
                <a:solidFill>
                  <a:srgbClr val="0000E6"/>
                </a:solidFill>
                <a:latin typeface="Consolas" panose="020B0609020204030204" pitchFamily="49" charset="0"/>
              </a:rPr>
              <a:t>        if</a:t>
            </a:r>
            <a:r>
              <a:rPr lang="x-none" altLang="x-none" sz="1400" dirty="0">
                <a:solidFill>
                  <a:srgbClr val="000000"/>
                </a:solidFill>
                <a:latin typeface="Consolas" panose="020B0609020204030204" pitchFamily="49" charset="0"/>
              </a:rPr>
              <a:t> (!unirVotos(candidato, union, tamanioUnion)) { </a:t>
            </a:r>
          </a:p>
          <a:p>
            <a:pPr marL="0" indent="0">
              <a:lnSpc>
                <a:spcPct val="60000"/>
              </a:lnSpc>
              <a:buNone/>
            </a:pPr>
            <a:r>
              <a:rPr lang="x-none" altLang="x-none" sz="1400" dirty="0">
                <a:solidFill>
                  <a:srgbClr val="000000"/>
                </a:solidFill>
                <a:latin typeface="Consolas" panose="020B0609020204030204" pitchFamily="49" charset="0"/>
              </a:rPr>
              <a:t>           union[tamanioUnion] = candidato; </a:t>
            </a:r>
          </a:p>
          <a:p>
            <a:pPr marL="0" indent="0">
              <a:lnSpc>
                <a:spcPct val="60000"/>
              </a:lnSpc>
              <a:buNone/>
            </a:pPr>
            <a:r>
              <a:rPr lang="x-none" altLang="x-none" sz="1400" dirty="0">
                <a:solidFill>
                  <a:srgbClr val="000000"/>
                </a:solidFill>
                <a:latin typeface="Consolas" panose="020B0609020204030204" pitchFamily="49" charset="0"/>
              </a:rPr>
              <a:t>           tamanioUnion++; </a:t>
            </a:r>
          </a:p>
          <a:p>
            <a:pPr marL="0" indent="0">
              <a:lnSpc>
                <a:spcPct val="60000"/>
              </a:lnSpc>
              <a:buNone/>
            </a:pPr>
            <a:r>
              <a:rPr lang="x-none" altLang="x-none" sz="1400" dirty="0">
                <a:solidFill>
                  <a:srgbClr val="000000"/>
                </a:solidFill>
                <a:latin typeface="Consolas" panose="020B0609020204030204" pitchFamily="49" charset="0"/>
              </a:rPr>
              <a:t>        }</a:t>
            </a:r>
          </a:p>
          <a:p>
            <a:pPr marL="0" indent="0">
              <a:lnSpc>
                <a:spcPct val="60000"/>
              </a:lnSpc>
              <a:buNone/>
            </a:pPr>
            <a:r>
              <a:rPr lang="x-none" altLang="x-none" sz="1400" dirty="0">
                <a:solidFill>
                  <a:srgbClr val="000000"/>
                </a:solidFill>
                <a:latin typeface="Consolas" panose="020B0609020204030204" pitchFamily="49" charset="0"/>
              </a:rPr>
              <a:t>      } </a:t>
            </a:r>
          </a:p>
          <a:p>
            <a:pPr marL="0" indent="0">
              <a:lnSpc>
                <a:spcPct val="60000"/>
              </a:lnSpc>
              <a:buNone/>
            </a:pPr>
            <a:r>
              <a:rPr lang="x-none" altLang="x-none" sz="1400" dirty="0">
                <a:solidFill>
                  <a:srgbClr val="000000"/>
                </a:solidFill>
                <a:latin typeface="Consolas" panose="020B0609020204030204" pitchFamily="49" charset="0"/>
              </a:rPr>
              <a:t>    }</a:t>
            </a:r>
          </a:p>
          <a:p>
            <a:pPr marL="0" indent="0">
              <a:lnSpc>
                <a:spcPct val="60000"/>
              </a:lnSpc>
              <a:buNone/>
            </a:pPr>
            <a:r>
              <a:rPr lang="x-none" altLang="x-none" sz="1400" dirty="0">
                <a:solidFill>
                  <a:srgbClr val="000000"/>
                </a:solidFill>
                <a:latin typeface="Consolas" panose="020B0609020204030204" pitchFamily="49" charset="0"/>
              </a:rPr>
              <a:t>    Candidato max = </a:t>
            </a:r>
            <a:r>
              <a:rPr lang="x-none" altLang="x-none" sz="1400" dirty="0">
                <a:solidFill>
                  <a:srgbClr val="0000E6"/>
                </a:solidFill>
                <a:latin typeface="Consolas" panose="020B0609020204030204" pitchFamily="49" charset="0"/>
              </a:rPr>
              <a:t>null</a:t>
            </a:r>
            <a:r>
              <a:rPr lang="x-none" altLang="x-none" sz="1400" dirty="0">
                <a:solidFill>
                  <a:srgbClr val="000000"/>
                </a:solidFill>
                <a:latin typeface="Consolas" panose="020B0609020204030204" pitchFamily="49" charset="0"/>
              </a:rPr>
              <a:t>; </a:t>
            </a:r>
          </a:p>
          <a:p>
            <a:pPr marL="0" indent="0">
              <a:lnSpc>
                <a:spcPct val="60000"/>
              </a:lnSpc>
              <a:buNone/>
            </a:pPr>
            <a:r>
              <a:rPr lang="x-none" altLang="x-none" sz="1400" dirty="0">
                <a:solidFill>
                  <a:srgbClr val="0000E6"/>
                </a:solidFill>
                <a:latin typeface="Consolas" panose="020B0609020204030204" pitchFamily="49" charset="0"/>
              </a:rPr>
              <a:t>    for</a:t>
            </a:r>
            <a:r>
              <a:rPr lang="x-none" altLang="x-none" sz="1400" dirty="0">
                <a:solidFill>
                  <a:srgbClr val="000000"/>
                </a:solidFill>
                <a:latin typeface="Consolas" panose="020B0609020204030204" pitchFamily="49" charset="0"/>
              </a:rPr>
              <a:t> (</a:t>
            </a:r>
            <a:r>
              <a:rPr lang="x-none" altLang="x-none" sz="1400" dirty="0">
                <a:solidFill>
                  <a:srgbClr val="0000E6"/>
                </a:solidFill>
                <a:latin typeface="Consolas" panose="020B0609020204030204" pitchFamily="49" charset="0"/>
              </a:rPr>
              <a:t>int</a:t>
            </a:r>
            <a:r>
              <a:rPr lang="x-none" altLang="x-none" sz="1400" dirty="0">
                <a:solidFill>
                  <a:srgbClr val="000000"/>
                </a:solidFill>
                <a:latin typeface="Consolas" panose="020B0609020204030204" pitchFamily="49" charset="0"/>
              </a:rPr>
              <a:t> i = 0; i &lt; tamanioUnion; i++) </a:t>
            </a:r>
          </a:p>
          <a:p>
            <a:pPr marL="0" indent="0">
              <a:lnSpc>
                <a:spcPct val="60000"/>
              </a:lnSpc>
              <a:buNone/>
            </a:pPr>
            <a:r>
              <a:rPr lang="x-none" altLang="x-none" sz="1400" dirty="0">
                <a:solidFill>
                  <a:srgbClr val="0000E6"/>
                </a:solidFill>
                <a:latin typeface="Consolas" panose="020B0609020204030204" pitchFamily="49" charset="0"/>
              </a:rPr>
              <a:t>      if</a:t>
            </a:r>
            <a:r>
              <a:rPr lang="x-none" altLang="x-none" sz="1400" dirty="0">
                <a:solidFill>
                  <a:srgbClr val="000000"/>
                </a:solidFill>
                <a:latin typeface="Consolas" panose="020B0609020204030204" pitchFamily="49" charset="0"/>
              </a:rPr>
              <a:t> (max == </a:t>
            </a:r>
            <a:r>
              <a:rPr lang="x-none" altLang="x-none" sz="1400" dirty="0">
                <a:solidFill>
                  <a:srgbClr val="0000E6"/>
                </a:solidFill>
                <a:latin typeface="Consolas" panose="020B0609020204030204" pitchFamily="49" charset="0"/>
              </a:rPr>
              <a:t>null</a:t>
            </a:r>
            <a:r>
              <a:rPr lang="x-none" altLang="x-none" sz="1400" dirty="0">
                <a:solidFill>
                  <a:srgbClr val="000000"/>
                </a:solidFill>
                <a:latin typeface="Consolas" panose="020B0609020204030204" pitchFamily="49" charset="0"/>
              </a:rPr>
              <a:t> || max.</a:t>
            </a:r>
            <a:r>
              <a:rPr lang="x-none" altLang="x-none" sz="1400" dirty="0">
                <a:solidFill>
                  <a:srgbClr val="009900"/>
                </a:solidFill>
                <a:latin typeface="Consolas" panose="020B0609020204030204" pitchFamily="49" charset="0"/>
              </a:rPr>
              <a:t>numVotos</a:t>
            </a:r>
            <a:r>
              <a:rPr lang="x-none" altLang="x-none" sz="1400" dirty="0">
                <a:solidFill>
                  <a:srgbClr val="000000"/>
                </a:solidFill>
                <a:latin typeface="Consolas" panose="020B0609020204030204" pitchFamily="49" charset="0"/>
              </a:rPr>
              <a:t> &lt; union[i].</a:t>
            </a:r>
            <a:r>
              <a:rPr lang="x-none" altLang="x-none" sz="1400" dirty="0">
                <a:solidFill>
                  <a:srgbClr val="009900"/>
                </a:solidFill>
                <a:latin typeface="Consolas" panose="020B0609020204030204" pitchFamily="49" charset="0"/>
              </a:rPr>
              <a:t>numVotos</a:t>
            </a:r>
            <a:r>
              <a:rPr lang="x-none" altLang="x-none" sz="1400" dirty="0">
                <a:solidFill>
                  <a:srgbClr val="000000"/>
                </a:solidFill>
                <a:latin typeface="Consolas" panose="020B0609020204030204" pitchFamily="49" charset="0"/>
              </a:rPr>
              <a:t>) </a:t>
            </a:r>
          </a:p>
          <a:p>
            <a:pPr marL="0" indent="0">
              <a:lnSpc>
                <a:spcPct val="60000"/>
              </a:lnSpc>
              <a:buNone/>
            </a:pPr>
            <a:r>
              <a:rPr lang="x-none" altLang="x-none" sz="1400" dirty="0">
                <a:solidFill>
                  <a:srgbClr val="000000"/>
                </a:solidFill>
                <a:latin typeface="Consolas" panose="020B0609020204030204" pitchFamily="49" charset="0"/>
              </a:rPr>
              <a:t>        max = union[i];        </a:t>
            </a:r>
          </a:p>
          <a:p>
            <a:pPr marL="0" indent="0">
              <a:lnSpc>
                <a:spcPct val="60000"/>
              </a:lnSpc>
              <a:buNone/>
            </a:pPr>
            <a:r>
              <a:rPr lang="x-none" altLang="x-none" sz="1400" dirty="0">
                <a:solidFill>
                  <a:srgbClr val="0000E6"/>
                </a:solidFill>
                <a:latin typeface="Consolas" panose="020B0609020204030204" pitchFamily="49" charset="0"/>
              </a:rPr>
              <a:t>    return</a:t>
            </a:r>
            <a:r>
              <a:rPr lang="x-none" altLang="x-none" sz="1400" dirty="0">
                <a:solidFill>
                  <a:srgbClr val="000000"/>
                </a:solidFill>
                <a:latin typeface="Consolas" panose="020B0609020204030204" pitchFamily="49" charset="0"/>
              </a:rPr>
              <a:t> max; </a:t>
            </a:r>
          </a:p>
          <a:p>
            <a:pPr marL="0" indent="0">
              <a:lnSpc>
                <a:spcPct val="60000"/>
              </a:lnSpc>
              <a:buNone/>
            </a:pPr>
            <a:r>
              <a:rPr lang="x-none" altLang="x-none" sz="1400" dirty="0">
                <a:solidFill>
                  <a:srgbClr val="000000"/>
                </a:solidFill>
                <a:latin typeface="Consolas" panose="020B0609020204030204" pitchFamily="49" charset="0"/>
              </a:rPr>
              <a:t>  } </a:t>
            </a:r>
            <a:endParaRPr lang="x-none" altLang="x-none" sz="10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F0376DBE-18C8-495C-888F-11475D2D0BE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Slide Number Placeholder 4">
            <a:extLst>
              <a:ext uri="{FF2B5EF4-FFF2-40B4-BE49-F238E27FC236}">
                <a16:creationId xmlns:a16="http://schemas.microsoft.com/office/drawing/2014/main" id="{3801EA1A-9FD3-49F1-9828-EF6B2F0446E4}"/>
              </a:ext>
            </a:extLst>
          </p:cNvPr>
          <p:cNvSpPr>
            <a:spLocks noGrp="1"/>
          </p:cNvSpPr>
          <p:nvPr>
            <p:ph type="sldNum" sz="quarter" idx="12"/>
          </p:nvPr>
        </p:nvSpPr>
        <p:spPr/>
        <p:txBody>
          <a:bodyPr/>
          <a:lstStyle/>
          <a:p>
            <a:fld id="{D802D9E1-0DDA-174F-9155-A972C397A999}" type="slidenum">
              <a:rPr lang="es-ES_tradnl" smtClean="0"/>
              <a:pPr/>
              <a:t>130</a:t>
            </a:fld>
            <a:endParaRPr lang="es-ES_tradnl" dirty="0"/>
          </a:p>
        </p:txBody>
      </p:sp>
    </p:spTree>
    <p:extLst>
      <p:ext uri="{BB962C8B-B14F-4D97-AF65-F5344CB8AC3E}">
        <p14:creationId xmlns:p14="http://schemas.microsoft.com/office/powerpoint/2010/main" val="13659745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C0CC-AAEA-4274-AF5B-A1F8DAC84615}"/>
              </a:ext>
            </a:extLst>
          </p:cNvPr>
          <p:cNvSpPr>
            <a:spLocks noGrp="1"/>
          </p:cNvSpPr>
          <p:nvPr>
            <p:ph type="title"/>
          </p:nvPr>
        </p:nvSpPr>
        <p:spPr/>
        <p:txBody>
          <a:bodyPr/>
          <a:lstStyle/>
          <a:p>
            <a:r>
              <a:rPr lang="es-ES" b="1" dirty="0"/>
              <a:t>Votación Municipal</a:t>
            </a:r>
            <a:br>
              <a:rPr lang="es-ES" b="1" dirty="0"/>
            </a:br>
            <a:r>
              <a:rPr lang="es-ES" sz="2800" i="1" dirty="0"/>
              <a:t>CentroVotacion (tercer parte)</a:t>
            </a:r>
            <a:endParaRPr lang="x-none" sz="2800" dirty="0"/>
          </a:p>
        </p:txBody>
      </p:sp>
      <p:sp>
        <p:nvSpPr>
          <p:cNvPr id="3" name="Content Placeholder 2">
            <a:extLst>
              <a:ext uri="{FF2B5EF4-FFF2-40B4-BE49-F238E27FC236}">
                <a16:creationId xmlns:a16="http://schemas.microsoft.com/office/drawing/2014/main" id="{14CC874B-3482-4747-87D1-FCDB0CD093D2}"/>
              </a:ext>
            </a:extLst>
          </p:cNvPr>
          <p:cNvSpPr>
            <a:spLocks noGrp="1"/>
          </p:cNvSpPr>
          <p:nvPr>
            <p:ph idx="1"/>
          </p:nvPr>
        </p:nvSpPr>
        <p:spPr>
          <a:xfrm>
            <a:off x="628650" y="2172200"/>
            <a:ext cx="7886700" cy="4351338"/>
          </a:xfrm>
        </p:spPr>
        <p:txBody>
          <a:bodyPr>
            <a:normAutofit fontScale="85000" lnSpcReduction="20000"/>
          </a:bodyPr>
          <a:lstStyle/>
          <a:p>
            <a:pPr marL="0" indent="0">
              <a:lnSpc>
                <a:spcPct val="100000"/>
              </a:lnSpc>
              <a:buNone/>
            </a:pPr>
            <a:r>
              <a:rPr lang="x-none" altLang="x-none" sz="2000" dirty="0">
                <a:solidFill>
                  <a:srgbClr val="0000E6"/>
                </a:solidFill>
                <a:latin typeface="Consolas" panose="020B0609020204030204" pitchFamily="49" charset="0"/>
              </a:rPr>
              <a:t> boolean</a:t>
            </a:r>
            <a:r>
              <a:rPr lang="x-none" altLang="x-none" sz="2000" dirty="0">
                <a:solidFill>
                  <a:srgbClr val="000000"/>
                </a:solidFill>
                <a:latin typeface="Consolas" panose="020B0609020204030204" pitchFamily="49" charset="0"/>
              </a:rPr>
              <a:t> </a:t>
            </a:r>
            <a:r>
              <a:rPr lang="x-none" altLang="x-none" sz="2000" b="1" dirty="0">
                <a:solidFill>
                  <a:srgbClr val="000000"/>
                </a:solidFill>
                <a:latin typeface="Consolas" panose="020B0609020204030204" pitchFamily="49" charset="0"/>
              </a:rPr>
              <a:t>unirVotos</a:t>
            </a:r>
            <a:r>
              <a:rPr lang="x-none" altLang="x-none" sz="2000" dirty="0">
                <a:solidFill>
                  <a:srgbClr val="000000"/>
                </a:solidFill>
                <a:latin typeface="Consolas" panose="020B0609020204030204" pitchFamily="49" charset="0"/>
              </a:rPr>
              <a:t>(Candidato candidato, </a:t>
            </a:r>
          </a:p>
          <a:p>
            <a:pPr marL="0" indent="0">
              <a:lnSpc>
                <a:spcPct val="100000"/>
              </a:lnSpc>
              <a:buNone/>
            </a:pPr>
            <a:r>
              <a:rPr lang="x-none" altLang="x-none" sz="2000" dirty="0">
                <a:solidFill>
                  <a:srgbClr val="000000"/>
                </a:solidFill>
                <a:latin typeface="Consolas" panose="020B0609020204030204" pitchFamily="49" charset="0"/>
              </a:rPr>
              <a:t>                   Candidato[] union, </a:t>
            </a:r>
          </a:p>
          <a:p>
            <a:pPr marL="0" indent="0">
              <a:lnSpc>
                <a:spcPct val="100000"/>
              </a:lnSpc>
              <a:buNone/>
            </a:pPr>
            <a:r>
              <a:rPr lang="x-none" altLang="x-none" sz="2000" dirty="0">
                <a:solidFill>
                  <a:srgbClr val="0000E6"/>
                </a:solidFill>
                <a:latin typeface="Consolas" panose="020B0609020204030204" pitchFamily="49" charset="0"/>
              </a:rPr>
              <a:t>                   int</a:t>
            </a:r>
            <a:r>
              <a:rPr lang="x-none" altLang="x-none" sz="2000" dirty="0">
                <a:solidFill>
                  <a:srgbClr val="000000"/>
                </a:solidFill>
                <a:latin typeface="Consolas" panose="020B0609020204030204" pitchFamily="49" charset="0"/>
              </a:rPr>
              <a:t> tamanioUnion) { </a:t>
            </a:r>
          </a:p>
          <a:p>
            <a:pPr marL="0" indent="0">
              <a:lnSpc>
                <a:spcPct val="100000"/>
              </a:lnSpc>
              <a:buNone/>
            </a:pPr>
            <a:r>
              <a:rPr lang="x-none" altLang="x-none" sz="2000" dirty="0">
                <a:solidFill>
                  <a:srgbClr val="0000E6"/>
                </a:solidFill>
                <a:latin typeface="Consolas" panose="020B0609020204030204" pitchFamily="49" charset="0"/>
              </a:rPr>
              <a:t>    boolean</a:t>
            </a:r>
            <a:r>
              <a:rPr lang="x-none" altLang="x-none" sz="2000" dirty="0">
                <a:solidFill>
                  <a:srgbClr val="000000"/>
                </a:solidFill>
                <a:latin typeface="Consolas" panose="020B0609020204030204" pitchFamily="49" charset="0"/>
              </a:rPr>
              <a:t> encontrado = </a:t>
            </a:r>
            <a:r>
              <a:rPr lang="x-none" altLang="x-none" sz="2000" dirty="0">
                <a:solidFill>
                  <a:srgbClr val="0000E6"/>
                </a:solidFill>
                <a:latin typeface="Consolas" panose="020B0609020204030204" pitchFamily="49" charset="0"/>
              </a:rPr>
              <a:t>false</a:t>
            </a:r>
            <a:r>
              <a:rPr lang="x-none" altLang="x-none" sz="2000" dirty="0">
                <a:solidFill>
                  <a:srgbClr val="000000"/>
                </a:solidFill>
                <a:latin typeface="Consolas" panose="020B0609020204030204" pitchFamily="49" charset="0"/>
              </a:rPr>
              <a:t>; </a:t>
            </a:r>
          </a:p>
          <a:p>
            <a:pPr marL="0" indent="0">
              <a:lnSpc>
                <a:spcPct val="100000"/>
              </a:lnSpc>
              <a:buNone/>
            </a:pPr>
            <a:r>
              <a:rPr lang="x-none" altLang="x-none" sz="2000" dirty="0">
                <a:solidFill>
                  <a:srgbClr val="0000E6"/>
                </a:solidFill>
                <a:latin typeface="Consolas" panose="020B0609020204030204" pitchFamily="49" charset="0"/>
              </a:rPr>
              <a:t>    for</a:t>
            </a:r>
            <a:r>
              <a:rPr lang="x-none" altLang="x-none" sz="2000" dirty="0">
                <a:solidFill>
                  <a:srgbClr val="000000"/>
                </a:solidFill>
                <a:latin typeface="Consolas" panose="020B0609020204030204" pitchFamily="49" charset="0"/>
              </a:rPr>
              <a:t> (</a:t>
            </a:r>
            <a:r>
              <a:rPr lang="x-none" altLang="x-none" sz="2000" dirty="0">
                <a:solidFill>
                  <a:srgbClr val="0000E6"/>
                </a:solidFill>
                <a:latin typeface="Consolas" panose="020B0609020204030204" pitchFamily="49" charset="0"/>
              </a:rPr>
              <a:t>int</a:t>
            </a:r>
            <a:r>
              <a:rPr lang="x-none" altLang="x-none" sz="2000" dirty="0">
                <a:solidFill>
                  <a:srgbClr val="000000"/>
                </a:solidFill>
                <a:latin typeface="Consolas" panose="020B0609020204030204" pitchFamily="49" charset="0"/>
              </a:rPr>
              <a:t> k = 0; k &lt; tamanioUnion &amp;&amp; !encontrado; k++) { </a:t>
            </a:r>
          </a:p>
          <a:p>
            <a:pPr marL="0" indent="0">
              <a:lnSpc>
                <a:spcPct val="100000"/>
              </a:lnSpc>
              <a:buNone/>
            </a:pPr>
            <a:r>
              <a:rPr lang="x-none" altLang="x-none" sz="2000" dirty="0">
                <a:solidFill>
                  <a:srgbClr val="0000E6"/>
                </a:solidFill>
                <a:latin typeface="Consolas" panose="020B0609020204030204" pitchFamily="49" charset="0"/>
              </a:rPr>
              <a:t>      if</a:t>
            </a:r>
            <a:r>
              <a:rPr lang="x-none" altLang="x-none" sz="2000" dirty="0">
                <a:solidFill>
                  <a:srgbClr val="000000"/>
                </a:solidFill>
                <a:latin typeface="Consolas" panose="020B0609020204030204" pitchFamily="49" charset="0"/>
              </a:rPr>
              <a:t> (union[k].</a:t>
            </a:r>
            <a:r>
              <a:rPr lang="x-none" altLang="x-none" sz="2000" dirty="0">
                <a:solidFill>
                  <a:srgbClr val="009900"/>
                </a:solidFill>
                <a:latin typeface="Consolas" panose="020B0609020204030204" pitchFamily="49" charset="0"/>
              </a:rPr>
              <a:t>nombre</a:t>
            </a:r>
            <a:r>
              <a:rPr lang="x-none" altLang="x-none" sz="2000" dirty="0">
                <a:solidFill>
                  <a:srgbClr val="000000"/>
                </a:solidFill>
                <a:latin typeface="Consolas" panose="020B0609020204030204" pitchFamily="49" charset="0"/>
              </a:rPr>
              <a:t>.equals(candidato.</a:t>
            </a:r>
            <a:r>
              <a:rPr lang="x-none" altLang="x-none" sz="2000" dirty="0">
                <a:solidFill>
                  <a:srgbClr val="009900"/>
                </a:solidFill>
                <a:latin typeface="Consolas" panose="020B0609020204030204" pitchFamily="49" charset="0"/>
              </a:rPr>
              <a:t>nombre</a:t>
            </a:r>
            <a:r>
              <a:rPr lang="x-none" altLang="x-none" sz="2000" dirty="0">
                <a:solidFill>
                  <a:srgbClr val="000000"/>
                </a:solidFill>
                <a:latin typeface="Consolas" panose="020B0609020204030204" pitchFamily="49" charset="0"/>
              </a:rPr>
              <a:t>)) { </a:t>
            </a:r>
          </a:p>
          <a:p>
            <a:pPr marL="0" indent="0">
              <a:lnSpc>
                <a:spcPct val="100000"/>
              </a:lnSpc>
              <a:buNone/>
            </a:pPr>
            <a:r>
              <a:rPr lang="x-none" altLang="x-none" sz="2000" dirty="0">
                <a:solidFill>
                  <a:srgbClr val="000000"/>
                </a:solidFill>
                <a:latin typeface="Consolas" panose="020B0609020204030204" pitchFamily="49" charset="0"/>
              </a:rPr>
              <a:t>        union[k].</a:t>
            </a:r>
            <a:r>
              <a:rPr lang="x-none" altLang="x-none" sz="2000" dirty="0">
                <a:solidFill>
                  <a:srgbClr val="009900"/>
                </a:solidFill>
                <a:latin typeface="Consolas" panose="020B0609020204030204" pitchFamily="49" charset="0"/>
              </a:rPr>
              <a:t>numVotos</a:t>
            </a:r>
            <a:r>
              <a:rPr lang="x-none" altLang="x-none" sz="2000" dirty="0">
                <a:solidFill>
                  <a:srgbClr val="000000"/>
                </a:solidFill>
                <a:latin typeface="Consolas" panose="020B0609020204030204" pitchFamily="49" charset="0"/>
              </a:rPr>
              <a:t> += candidato.</a:t>
            </a:r>
            <a:r>
              <a:rPr lang="x-none" altLang="x-none" sz="2000" dirty="0">
                <a:solidFill>
                  <a:srgbClr val="009900"/>
                </a:solidFill>
                <a:latin typeface="Consolas" panose="020B0609020204030204" pitchFamily="49" charset="0"/>
              </a:rPr>
              <a:t>numVotos</a:t>
            </a:r>
            <a:r>
              <a:rPr lang="x-none" altLang="x-none" sz="2000" dirty="0">
                <a:solidFill>
                  <a:srgbClr val="000000"/>
                </a:solidFill>
                <a:latin typeface="Consolas" panose="020B0609020204030204" pitchFamily="49" charset="0"/>
              </a:rPr>
              <a:t>; </a:t>
            </a:r>
          </a:p>
          <a:p>
            <a:pPr marL="0" indent="0">
              <a:lnSpc>
                <a:spcPct val="100000"/>
              </a:lnSpc>
              <a:buNone/>
            </a:pPr>
            <a:r>
              <a:rPr lang="x-none" altLang="x-none" sz="2000" dirty="0">
                <a:solidFill>
                  <a:srgbClr val="000000"/>
                </a:solidFill>
                <a:latin typeface="Consolas" panose="020B0609020204030204" pitchFamily="49" charset="0"/>
              </a:rPr>
              <a:t>        encontrado = </a:t>
            </a:r>
            <a:r>
              <a:rPr lang="x-none" altLang="x-none" sz="2000" dirty="0">
                <a:solidFill>
                  <a:srgbClr val="0000E6"/>
                </a:solidFill>
                <a:latin typeface="Consolas" panose="020B0609020204030204" pitchFamily="49" charset="0"/>
              </a:rPr>
              <a:t>true</a:t>
            </a:r>
            <a:r>
              <a:rPr lang="x-none" altLang="x-none" sz="2000" dirty="0">
                <a:solidFill>
                  <a:srgbClr val="000000"/>
                </a:solidFill>
                <a:latin typeface="Consolas" panose="020B0609020204030204" pitchFamily="49" charset="0"/>
              </a:rPr>
              <a:t>;   </a:t>
            </a:r>
          </a:p>
          <a:p>
            <a:pPr marL="0" indent="0">
              <a:lnSpc>
                <a:spcPct val="100000"/>
              </a:lnSpc>
              <a:buNone/>
            </a:pPr>
            <a:r>
              <a:rPr lang="x-none" altLang="x-none" sz="2000" dirty="0">
                <a:solidFill>
                  <a:srgbClr val="000000"/>
                </a:solidFill>
                <a:latin typeface="Consolas" panose="020B0609020204030204" pitchFamily="49" charset="0"/>
              </a:rPr>
              <a:t>      }</a:t>
            </a:r>
          </a:p>
          <a:p>
            <a:pPr marL="0" indent="0">
              <a:lnSpc>
                <a:spcPct val="100000"/>
              </a:lnSpc>
              <a:buNone/>
            </a:pPr>
            <a:r>
              <a:rPr lang="x-none" altLang="x-none" sz="2000" dirty="0">
                <a:solidFill>
                  <a:srgbClr val="000000"/>
                </a:solidFill>
                <a:latin typeface="Consolas" panose="020B0609020204030204" pitchFamily="49" charset="0"/>
              </a:rPr>
              <a:t>    } </a:t>
            </a:r>
          </a:p>
          <a:p>
            <a:pPr marL="0" indent="0">
              <a:lnSpc>
                <a:spcPct val="100000"/>
              </a:lnSpc>
              <a:buNone/>
            </a:pPr>
            <a:r>
              <a:rPr lang="x-none" altLang="x-none" sz="2000" dirty="0">
                <a:solidFill>
                  <a:srgbClr val="0000E6"/>
                </a:solidFill>
                <a:latin typeface="Consolas" panose="020B0609020204030204" pitchFamily="49" charset="0"/>
              </a:rPr>
              <a:t>    return</a:t>
            </a:r>
            <a:r>
              <a:rPr lang="x-none" altLang="x-none" sz="2000" dirty="0">
                <a:solidFill>
                  <a:srgbClr val="000000"/>
                </a:solidFill>
                <a:latin typeface="Consolas" panose="020B0609020204030204" pitchFamily="49" charset="0"/>
              </a:rPr>
              <a:t> encontrado; </a:t>
            </a:r>
          </a:p>
          <a:p>
            <a:pPr marL="0" indent="0">
              <a:lnSpc>
                <a:spcPct val="100000"/>
              </a:lnSpc>
              <a:buNone/>
            </a:pPr>
            <a:r>
              <a:rPr lang="x-none" altLang="x-none" sz="2000" dirty="0">
                <a:solidFill>
                  <a:srgbClr val="000000"/>
                </a:solidFill>
                <a:latin typeface="Consolas" panose="020B0609020204030204" pitchFamily="49" charset="0"/>
              </a:rPr>
              <a:t>  }</a:t>
            </a:r>
          </a:p>
          <a:p>
            <a:pPr marL="0" indent="0">
              <a:lnSpc>
                <a:spcPct val="100000"/>
              </a:lnSpc>
              <a:buNone/>
            </a:pPr>
            <a:r>
              <a:rPr lang="x-none" altLang="x-none" sz="2000" dirty="0">
                <a:solidFill>
                  <a:srgbClr val="000000"/>
                </a:solidFill>
                <a:latin typeface="Consolas" panose="020B0609020204030204" pitchFamily="49" charset="0"/>
              </a:rPr>
              <a:t>} //Fin clase CentroVotacion</a:t>
            </a:r>
            <a:endParaRPr lang="x-none" altLang="x-none" sz="18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F0376DBE-18C8-495C-888F-11475D2D0BE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Slide Number Placeholder 4">
            <a:extLst>
              <a:ext uri="{FF2B5EF4-FFF2-40B4-BE49-F238E27FC236}">
                <a16:creationId xmlns:a16="http://schemas.microsoft.com/office/drawing/2014/main" id="{3801EA1A-9FD3-49F1-9828-EF6B2F0446E4}"/>
              </a:ext>
            </a:extLst>
          </p:cNvPr>
          <p:cNvSpPr>
            <a:spLocks noGrp="1"/>
          </p:cNvSpPr>
          <p:nvPr>
            <p:ph type="sldNum" sz="quarter" idx="12"/>
          </p:nvPr>
        </p:nvSpPr>
        <p:spPr/>
        <p:txBody>
          <a:bodyPr/>
          <a:lstStyle/>
          <a:p>
            <a:fld id="{D802D9E1-0DDA-174F-9155-A972C397A999}" type="slidenum">
              <a:rPr lang="es-ES_tradnl" smtClean="0"/>
              <a:pPr/>
              <a:t>131</a:t>
            </a:fld>
            <a:endParaRPr lang="es-ES_tradnl" dirty="0"/>
          </a:p>
        </p:txBody>
      </p:sp>
    </p:spTree>
    <p:extLst>
      <p:ext uri="{BB962C8B-B14F-4D97-AF65-F5344CB8AC3E}">
        <p14:creationId xmlns:p14="http://schemas.microsoft.com/office/powerpoint/2010/main" val="391856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6B111-20FE-4E4C-9097-37FBA9C304B0}"/>
              </a:ext>
            </a:extLst>
          </p:cNvPr>
          <p:cNvSpPr>
            <a:spLocks noGrp="1"/>
          </p:cNvSpPr>
          <p:nvPr>
            <p:ph type="title"/>
          </p:nvPr>
        </p:nvSpPr>
        <p:spPr/>
        <p:txBody>
          <a:bodyPr/>
          <a:lstStyle/>
          <a:p>
            <a:r>
              <a:rPr lang="es-ES" b="1" dirty="0"/>
              <a:t>Lenguaje Java</a:t>
            </a:r>
            <a:br>
              <a:rPr lang="es-ES" dirty="0"/>
            </a:br>
            <a:r>
              <a:rPr lang="es-ES" sz="2800" i="1" dirty="0"/>
              <a:t>Primeros Pasos</a:t>
            </a:r>
            <a:endParaRPr lang="es-AR" dirty="0"/>
          </a:p>
        </p:txBody>
      </p:sp>
      <p:sp>
        <p:nvSpPr>
          <p:cNvPr id="4" name="Marcador de pie de página 3">
            <a:extLst>
              <a:ext uri="{FF2B5EF4-FFF2-40B4-BE49-F238E27FC236}">
                <a16:creationId xmlns:a16="http://schemas.microsoft.com/office/drawing/2014/main" id="{E67BAB4C-8B48-43B5-8CA4-87CC1F5EDCD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E9B7660-7441-42AC-B158-8DCB55C4ADCB}"/>
              </a:ext>
            </a:extLst>
          </p:cNvPr>
          <p:cNvSpPr>
            <a:spLocks noGrp="1"/>
          </p:cNvSpPr>
          <p:nvPr>
            <p:ph type="sldNum" sz="quarter" idx="12"/>
          </p:nvPr>
        </p:nvSpPr>
        <p:spPr/>
        <p:txBody>
          <a:bodyPr/>
          <a:lstStyle/>
          <a:p>
            <a:fld id="{D802D9E1-0DDA-174F-9155-A972C397A999}" type="slidenum">
              <a:rPr lang="es-ES_tradnl" smtClean="0"/>
              <a:pPr/>
              <a:t>13</a:t>
            </a:fld>
            <a:endParaRPr lang="es-ES_tradnl" dirty="0"/>
          </a:p>
        </p:txBody>
      </p:sp>
      <p:pic>
        <p:nvPicPr>
          <p:cNvPr id="9" name="Marcador de contenido 8">
            <a:extLst>
              <a:ext uri="{FF2B5EF4-FFF2-40B4-BE49-F238E27FC236}">
                <a16:creationId xmlns:a16="http://schemas.microsoft.com/office/drawing/2014/main" id="{1A722478-7E5C-4725-B8E4-67E5EEE628EE}"/>
              </a:ext>
            </a:extLst>
          </p:cNvPr>
          <p:cNvPicPr>
            <a:picLocks noGrp="1" noChangeAspect="1"/>
          </p:cNvPicPr>
          <p:nvPr>
            <p:ph idx="1"/>
          </p:nvPr>
        </p:nvPicPr>
        <p:blipFill>
          <a:blip r:embed="rId2"/>
          <a:stretch>
            <a:fillRect/>
          </a:stretch>
        </p:blipFill>
        <p:spPr>
          <a:xfrm>
            <a:off x="1419393" y="2160588"/>
            <a:ext cx="6305214" cy="4351337"/>
          </a:xfrm>
          <a:prstGeom prst="rect">
            <a:avLst/>
          </a:prstGeom>
        </p:spPr>
      </p:pic>
    </p:spTree>
    <p:extLst>
      <p:ext uri="{BB962C8B-B14F-4D97-AF65-F5344CB8AC3E}">
        <p14:creationId xmlns:p14="http://schemas.microsoft.com/office/powerpoint/2010/main" val="290502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6B111-20FE-4E4C-9097-37FBA9C304B0}"/>
              </a:ext>
            </a:extLst>
          </p:cNvPr>
          <p:cNvSpPr>
            <a:spLocks noGrp="1"/>
          </p:cNvSpPr>
          <p:nvPr>
            <p:ph type="title"/>
          </p:nvPr>
        </p:nvSpPr>
        <p:spPr/>
        <p:txBody>
          <a:bodyPr/>
          <a:lstStyle/>
          <a:p>
            <a:r>
              <a:rPr lang="es-ES" b="1" dirty="0"/>
              <a:t>Lenguaje Java</a:t>
            </a:r>
            <a:br>
              <a:rPr lang="es-ES" dirty="0"/>
            </a:br>
            <a:r>
              <a:rPr lang="es-ES" sz="2800" i="1" dirty="0"/>
              <a:t>Primeros Pasos</a:t>
            </a:r>
            <a:endParaRPr lang="es-AR" dirty="0"/>
          </a:p>
        </p:txBody>
      </p:sp>
      <p:sp>
        <p:nvSpPr>
          <p:cNvPr id="4" name="Marcador de pie de página 3">
            <a:extLst>
              <a:ext uri="{FF2B5EF4-FFF2-40B4-BE49-F238E27FC236}">
                <a16:creationId xmlns:a16="http://schemas.microsoft.com/office/drawing/2014/main" id="{E67BAB4C-8B48-43B5-8CA4-87CC1F5EDCD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E9B7660-7441-42AC-B158-8DCB55C4ADCB}"/>
              </a:ext>
            </a:extLst>
          </p:cNvPr>
          <p:cNvSpPr>
            <a:spLocks noGrp="1"/>
          </p:cNvSpPr>
          <p:nvPr>
            <p:ph type="sldNum" sz="quarter" idx="12"/>
          </p:nvPr>
        </p:nvSpPr>
        <p:spPr/>
        <p:txBody>
          <a:bodyPr/>
          <a:lstStyle/>
          <a:p>
            <a:fld id="{D802D9E1-0DDA-174F-9155-A972C397A999}" type="slidenum">
              <a:rPr lang="es-ES_tradnl" smtClean="0"/>
              <a:pPr/>
              <a:t>14</a:t>
            </a:fld>
            <a:endParaRPr lang="es-ES_tradnl" dirty="0"/>
          </a:p>
        </p:txBody>
      </p:sp>
      <p:sp>
        <p:nvSpPr>
          <p:cNvPr id="6" name="Marcador de contenido 5">
            <a:extLst>
              <a:ext uri="{FF2B5EF4-FFF2-40B4-BE49-F238E27FC236}">
                <a16:creationId xmlns:a16="http://schemas.microsoft.com/office/drawing/2014/main" id="{1B9C2349-9B5B-4029-90B6-B5FECD46A35B}"/>
              </a:ext>
            </a:extLst>
          </p:cNvPr>
          <p:cNvSpPr>
            <a:spLocks noGrp="1"/>
          </p:cNvSpPr>
          <p:nvPr>
            <p:ph idx="1"/>
          </p:nvPr>
        </p:nvSpPr>
        <p:spPr/>
        <p:txBody>
          <a:bodyPr/>
          <a:lstStyle/>
          <a:p>
            <a:r>
              <a:rPr lang="es-AR" dirty="0"/>
              <a:t>En el método </a:t>
            </a:r>
            <a:r>
              <a:rPr lang="es-AR" dirty="0" err="1"/>
              <a:t>main</a:t>
            </a:r>
            <a:r>
              <a:rPr lang="es-AR" dirty="0"/>
              <a:t> de la clase Pares, creada automáticamente por NetBeans, agregamos el siguiente código:</a:t>
            </a:r>
          </a:p>
          <a:p>
            <a:pPr marL="0" indent="0">
              <a:buNone/>
            </a:pPr>
            <a:r>
              <a:rPr lang="es-AR" dirty="0"/>
              <a:t>	</a:t>
            </a:r>
          </a:p>
        </p:txBody>
      </p:sp>
      <p:sp>
        <p:nvSpPr>
          <p:cNvPr id="7" name="Rectángulo 6">
            <a:extLst>
              <a:ext uri="{FF2B5EF4-FFF2-40B4-BE49-F238E27FC236}">
                <a16:creationId xmlns:a16="http://schemas.microsoft.com/office/drawing/2014/main" id="{E7125CA4-341F-433F-B1CD-9637226FECBD}"/>
              </a:ext>
            </a:extLst>
          </p:cNvPr>
          <p:cNvSpPr/>
          <p:nvPr/>
        </p:nvSpPr>
        <p:spPr>
          <a:xfrm>
            <a:off x="1232034" y="3649016"/>
            <a:ext cx="7283316" cy="2862322"/>
          </a:xfrm>
          <a:prstGeom prst="rect">
            <a:avLst/>
          </a:prstGeom>
        </p:spPr>
        <p:txBody>
          <a:bodyPr wrap="square">
            <a:spAutoFit/>
          </a:bodyPr>
          <a:lstStyle/>
          <a:p>
            <a:r>
              <a:rPr lang="en-US" sz="2000" dirty="0">
                <a:solidFill>
                  <a:srgbClr val="0000E6"/>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E6"/>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Pares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E6"/>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E6"/>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a:solidFill>
                  <a:srgbClr val="0000E6"/>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b="1" i="1" dirty="0">
                <a:solidFill>
                  <a:srgbClr val="000000"/>
                </a:solidFill>
                <a:latin typeface="Consolas" panose="020B0609020204030204" pitchFamily="49" charset="0"/>
              </a:rPr>
              <a:t>main</a:t>
            </a:r>
            <a:r>
              <a:rPr lang="en-US" sz="2000" dirty="0">
                <a:solidFill>
                  <a:srgbClr val="000000"/>
                </a:solidFill>
                <a:latin typeface="Consolas" panose="020B0609020204030204" pitchFamily="49" charset="0"/>
              </a:rPr>
              <a:t>(String[] </a:t>
            </a:r>
            <a:r>
              <a:rPr lang="en-US" sz="2000" dirty="0" err="1">
                <a:solidFill>
                  <a:srgbClr val="000000"/>
                </a:solidFill>
                <a:latin typeface="Consolas" panose="020B0609020204030204" pitchFamily="49" charset="0"/>
              </a:rPr>
              <a:t>args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E6"/>
                </a:solidFill>
                <a:latin typeface="Consolas" panose="020B0609020204030204" pitchFamily="49" charset="0"/>
              </a:rPr>
              <a:t>int</a:t>
            </a:r>
            <a:r>
              <a:rPr lang="en-US" sz="2000" dirty="0">
                <a:solidFill>
                  <a:srgbClr val="000000"/>
                </a:solidFill>
                <a:latin typeface="Consolas" panose="020B0609020204030204" pitchFamily="49" charset="0"/>
              </a:rPr>
              <a:t>[] pares = </a:t>
            </a:r>
            <a:r>
              <a:rPr lang="en-US" sz="2000" dirty="0">
                <a:solidFill>
                  <a:srgbClr val="0000E6"/>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E6"/>
                </a:solidFill>
                <a:latin typeface="Consolas" panose="020B0609020204030204" pitchFamily="49" charset="0"/>
              </a:rPr>
              <a:t>int</a:t>
            </a:r>
            <a:r>
              <a:rPr lang="en-US" sz="2000" dirty="0">
                <a:solidFill>
                  <a:srgbClr val="000000"/>
                </a:solidFill>
                <a:latin typeface="Consolas" panose="020B0609020204030204" pitchFamily="49" charset="0"/>
              </a:rPr>
              <a:t>[51];        </a:t>
            </a:r>
          </a:p>
          <a:p>
            <a:r>
              <a:rPr lang="en-US" sz="2000" dirty="0">
                <a:solidFill>
                  <a:srgbClr val="000000"/>
                </a:solidFill>
                <a:latin typeface="Consolas" panose="020B0609020204030204" pitchFamily="49" charset="0"/>
              </a:rPr>
              <a:t>        </a:t>
            </a:r>
            <a:r>
              <a:rPr lang="en-US" sz="2000" dirty="0">
                <a:solidFill>
                  <a:srgbClr val="0000E6"/>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err="1">
                <a:solidFill>
                  <a:srgbClr val="0000E6"/>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0;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&lt; </a:t>
            </a:r>
            <a:r>
              <a:rPr lang="en-US" sz="2000" dirty="0" err="1">
                <a:solidFill>
                  <a:srgbClr val="000000"/>
                </a:solidFill>
                <a:latin typeface="Consolas" panose="020B0609020204030204" pitchFamily="49" charset="0"/>
              </a:rPr>
              <a:t>pares.</a:t>
            </a:r>
            <a:r>
              <a:rPr lang="en-US" sz="2000" dirty="0" err="1">
                <a:solidFill>
                  <a:srgbClr val="009900"/>
                </a:solidFill>
                <a:latin typeface="Consolas" panose="020B0609020204030204" pitchFamily="49" charset="0"/>
              </a:rPr>
              <a:t>length</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pares[</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*2;        </a:t>
            </a:r>
          </a:p>
          <a:p>
            <a:r>
              <a:rPr lang="en-US" sz="2000" dirty="0">
                <a:solidFill>
                  <a:srgbClr val="000000"/>
                </a:solidFill>
                <a:latin typeface="Consolas" panose="020B0609020204030204" pitchFamily="49" charset="0"/>
              </a:rPr>
              <a:t>        </a:t>
            </a:r>
            <a:r>
              <a:rPr lang="en-US" sz="2000" dirty="0">
                <a:solidFill>
                  <a:srgbClr val="0000E6"/>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err="1">
                <a:solidFill>
                  <a:srgbClr val="0000E6"/>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0;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&lt; </a:t>
            </a:r>
            <a:r>
              <a:rPr lang="en-US" sz="2000" dirty="0" err="1">
                <a:solidFill>
                  <a:srgbClr val="000000"/>
                </a:solidFill>
                <a:latin typeface="Consolas" panose="020B0609020204030204" pitchFamily="49" charset="0"/>
              </a:rPr>
              <a:t>pares.</a:t>
            </a:r>
            <a:r>
              <a:rPr lang="en-US" sz="2000" dirty="0" err="1">
                <a:solidFill>
                  <a:srgbClr val="009900"/>
                </a:solidFill>
                <a:latin typeface="Consolas" panose="020B0609020204030204" pitchFamily="49" charset="0"/>
              </a:rPr>
              <a:t>length</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System.</a:t>
            </a:r>
            <a:r>
              <a:rPr lang="en-US" sz="2000" i="1" dirty="0" err="1">
                <a:solidFill>
                  <a:srgbClr val="009900"/>
                </a:solidFill>
                <a:latin typeface="Consolas" panose="020B0609020204030204" pitchFamily="49" charset="0"/>
              </a:rPr>
              <a:t>out</a:t>
            </a:r>
            <a:r>
              <a:rPr lang="en-US" sz="2000" dirty="0" err="1">
                <a:solidFill>
                  <a:srgbClr val="000000"/>
                </a:solidFill>
                <a:latin typeface="Consolas" panose="020B0609020204030204" pitchFamily="49" charset="0"/>
              </a:rPr>
              <a:t>.println</a:t>
            </a:r>
            <a:r>
              <a:rPr lang="en-US" sz="2000" dirty="0">
                <a:solidFill>
                  <a:srgbClr val="000000"/>
                </a:solidFill>
                <a:latin typeface="Consolas" panose="020B0609020204030204" pitchFamily="49" charset="0"/>
              </a:rPr>
              <a:t>(pares[</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5221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6B111-20FE-4E4C-9097-37FBA9C304B0}"/>
              </a:ext>
            </a:extLst>
          </p:cNvPr>
          <p:cNvSpPr>
            <a:spLocks noGrp="1"/>
          </p:cNvSpPr>
          <p:nvPr>
            <p:ph type="title"/>
          </p:nvPr>
        </p:nvSpPr>
        <p:spPr/>
        <p:txBody>
          <a:bodyPr/>
          <a:lstStyle/>
          <a:p>
            <a:r>
              <a:rPr lang="es-ES" b="1" dirty="0"/>
              <a:t>Lenguaje Java</a:t>
            </a:r>
            <a:br>
              <a:rPr lang="es-ES" dirty="0"/>
            </a:br>
            <a:r>
              <a:rPr lang="es-ES" sz="2800" i="1" dirty="0"/>
              <a:t>Primeros Pasos</a:t>
            </a:r>
            <a:endParaRPr lang="es-AR" dirty="0"/>
          </a:p>
        </p:txBody>
      </p:sp>
      <p:sp>
        <p:nvSpPr>
          <p:cNvPr id="4" name="Marcador de pie de página 3">
            <a:extLst>
              <a:ext uri="{FF2B5EF4-FFF2-40B4-BE49-F238E27FC236}">
                <a16:creationId xmlns:a16="http://schemas.microsoft.com/office/drawing/2014/main" id="{E67BAB4C-8B48-43B5-8CA4-87CC1F5EDCD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E9B7660-7441-42AC-B158-8DCB55C4ADCB}"/>
              </a:ext>
            </a:extLst>
          </p:cNvPr>
          <p:cNvSpPr>
            <a:spLocks noGrp="1"/>
          </p:cNvSpPr>
          <p:nvPr>
            <p:ph type="sldNum" sz="quarter" idx="12"/>
          </p:nvPr>
        </p:nvSpPr>
        <p:spPr/>
        <p:txBody>
          <a:bodyPr/>
          <a:lstStyle/>
          <a:p>
            <a:fld id="{D802D9E1-0DDA-174F-9155-A972C397A999}" type="slidenum">
              <a:rPr lang="es-ES_tradnl" smtClean="0"/>
              <a:pPr/>
              <a:t>15</a:t>
            </a:fld>
            <a:endParaRPr lang="es-ES_tradnl" dirty="0"/>
          </a:p>
        </p:txBody>
      </p:sp>
      <p:sp>
        <p:nvSpPr>
          <p:cNvPr id="6" name="Marcador de contenido 5">
            <a:extLst>
              <a:ext uri="{FF2B5EF4-FFF2-40B4-BE49-F238E27FC236}">
                <a16:creationId xmlns:a16="http://schemas.microsoft.com/office/drawing/2014/main" id="{1B9C2349-9B5B-4029-90B6-B5FECD46A35B}"/>
              </a:ext>
            </a:extLst>
          </p:cNvPr>
          <p:cNvSpPr>
            <a:spLocks noGrp="1"/>
          </p:cNvSpPr>
          <p:nvPr>
            <p:ph idx="1"/>
          </p:nvPr>
        </p:nvSpPr>
        <p:spPr/>
        <p:txBody>
          <a:bodyPr>
            <a:normAutofit fontScale="77500" lnSpcReduction="20000"/>
          </a:bodyPr>
          <a:lstStyle/>
          <a:p>
            <a:pPr>
              <a:lnSpc>
                <a:spcPct val="120000"/>
              </a:lnSpc>
            </a:pPr>
            <a:r>
              <a:rPr lang="es-AR" dirty="0"/>
              <a:t>En primer lugar, creamos un arreglo de 51 posiciones (para incluir los números pares del 0 al 100):</a:t>
            </a:r>
          </a:p>
          <a:p>
            <a:pPr marL="457200" lvl="1" indent="0">
              <a:lnSpc>
                <a:spcPct val="120000"/>
              </a:lnSpc>
              <a:buNone/>
            </a:pPr>
            <a:r>
              <a:rPr lang="en-US" dirty="0">
                <a:solidFill>
                  <a:srgbClr val="000000"/>
                </a:solidFill>
                <a:latin typeface="Consolas" panose="020B0609020204030204" pitchFamily="49" charset="0"/>
              </a:rPr>
              <a:t> </a:t>
            </a:r>
            <a:r>
              <a:rPr lang="en-US" sz="2600" dirty="0" err="1">
                <a:solidFill>
                  <a:srgbClr val="0000E6"/>
                </a:solidFill>
                <a:latin typeface="Consolas" panose="020B0609020204030204" pitchFamily="49" charset="0"/>
              </a:rPr>
              <a:t>int</a:t>
            </a:r>
            <a:r>
              <a:rPr lang="en-US" sz="2600" dirty="0">
                <a:solidFill>
                  <a:srgbClr val="000000"/>
                </a:solidFill>
                <a:latin typeface="Consolas" panose="020B0609020204030204" pitchFamily="49" charset="0"/>
              </a:rPr>
              <a:t>[] pares = </a:t>
            </a:r>
            <a:r>
              <a:rPr lang="en-US" sz="2600" dirty="0">
                <a:solidFill>
                  <a:srgbClr val="0000E6"/>
                </a:solidFill>
                <a:latin typeface="Consolas" panose="020B0609020204030204" pitchFamily="49" charset="0"/>
              </a:rPr>
              <a:t>new</a:t>
            </a:r>
            <a:r>
              <a:rPr lang="en-US" sz="2600" dirty="0">
                <a:solidFill>
                  <a:srgbClr val="000000"/>
                </a:solidFill>
                <a:latin typeface="Consolas" panose="020B0609020204030204" pitchFamily="49" charset="0"/>
              </a:rPr>
              <a:t> </a:t>
            </a:r>
            <a:r>
              <a:rPr lang="en-US" sz="2600" dirty="0" err="1">
                <a:solidFill>
                  <a:srgbClr val="0000E6"/>
                </a:solidFill>
                <a:latin typeface="Consolas" panose="020B0609020204030204" pitchFamily="49" charset="0"/>
              </a:rPr>
              <a:t>int</a:t>
            </a:r>
            <a:r>
              <a:rPr lang="en-US" sz="2600" dirty="0">
                <a:solidFill>
                  <a:srgbClr val="000000"/>
                </a:solidFill>
                <a:latin typeface="Consolas" panose="020B0609020204030204" pitchFamily="49" charset="0"/>
              </a:rPr>
              <a:t>[51];</a:t>
            </a:r>
          </a:p>
          <a:p>
            <a:pPr>
              <a:lnSpc>
                <a:spcPct val="120000"/>
              </a:lnSpc>
            </a:pPr>
            <a:r>
              <a:rPr lang="en-US" dirty="0" err="1"/>
              <a:t>Luego</a:t>
            </a:r>
            <a:r>
              <a:rPr lang="en-US" dirty="0"/>
              <a:t> </a:t>
            </a:r>
            <a:r>
              <a:rPr lang="es-AR" dirty="0"/>
              <a:t>llenamos dicho arreglo con los números pares (simplemente multiplicamos cada posición por 2):</a:t>
            </a:r>
          </a:p>
          <a:p>
            <a:pPr marL="457200" lvl="1" indent="0">
              <a:lnSpc>
                <a:spcPct val="120000"/>
              </a:lnSpc>
              <a:buNone/>
            </a:pPr>
            <a:r>
              <a:rPr lang="en-US" sz="2600" dirty="0">
                <a:solidFill>
                  <a:srgbClr val="000000"/>
                </a:solidFill>
                <a:latin typeface="Consolas" panose="020B0609020204030204" pitchFamily="49" charset="0"/>
              </a:rPr>
              <a:t> </a:t>
            </a:r>
            <a:r>
              <a:rPr lang="en-US" sz="2600" dirty="0">
                <a:solidFill>
                  <a:srgbClr val="0000E6"/>
                </a:solidFill>
                <a:latin typeface="Consolas" panose="020B0609020204030204" pitchFamily="49" charset="0"/>
              </a:rPr>
              <a:t>for</a:t>
            </a:r>
            <a:r>
              <a:rPr lang="en-US" sz="2600" dirty="0">
                <a:solidFill>
                  <a:srgbClr val="000000"/>
                </a:solidFill>
                <a:latin typeface="Consolas" panose="020B0609020204030204" pitchFamily="49" charset="0"/>
              </a:rPr>
              <a:t> (</a:t>
            </a:r>
            <a:r>
              <a:rPr lang="en-US" sz="2600" dirty="0" err="1">
                <a:solidFill>
                  <a:srgbClr val="0000E6"/>
                </a:solidFill>
                <a:latin typeface="Consolas" panose="020B0609020204030204" pitchFamily="49" charset="0"/>
              </a:rPr>
              <a:t>int</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i</a:t>
            </a:r>
            <a:r>
              <a:rPr lang="en-US" sz="2600" dirty="0">
                <a:solidFill>
                  <a:srgbClr val="000000"/>
                </a:solidFill>
                <a:latin typeface="Consolas" panose="020B0609020204030204" pitchFamily="49" charset="0"/>
              </a:rPr>
              <a:t> = 0; </a:t>
            </a:r>
            <a:r>
              <a:rPr lang="en-US" sz="2600" dirty="0" err="1">
                <a:solidFill>
                  <a:srgbClr val="000000"/>
                </a:solidFill>
                <a:latin typeface="Consolas" panose="020B0609020204030204" pitchFamily="49" charset="0"/>
              </a:rPr>
              <a:t>i</a:t>
            </a:r>
            <a:r>
              <a:rPr lang="en-US" sz="2600" dirty="0">
                <a:solidFill>
                  <a:srgbClr val="000000"/>
                </a:solidFill>
                <a:latin typeface="Consolas" panose="020B0609020204030204" pitchFamily="49" charset="0"/>
              </a:rPr>
              <a:t> &lt; </a:t>
            </a:r>
            <a:r>
              <a:rPr lang="en-US" sz="2600" dirty="0" err="1">
                <a:solidFill>
                  <a:srgbClr val="000000"/>
                </a:solidFill>
                <a:latin typeface="Consolas" panose="020B0609020204030204" pitchFamily="49" charset="0"/>
              </a:rPr>
              <a:t>pares.</a:t>
            </a:r>
            <a:r>
              <a:rPr lang="en-US" sz="2600" dirty="0" err="1">
                <a:solidFill>
                  <a:srgbClr val="009900"/>
                </a:solidFill>
                <a:latin typeface="Consolas" panose="020B0609020204030204" pitchFamily="49" charset="0"/>
              </a:rPr>
              <a:t>length</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i</a:t>
            </a:r>
            <a:r>
              <a:rPr lang="en-US" sz="2600" dirty="0">
                <a:solidFill>
                  <a:srgbClr val="000000"/>
                </a:solidFill>
                <a:latin typeface="Consolas" panose="020B0609020204030204" pitchFamily="49" charset="0"/>
              </a:rPr>
              <a:t>++)</a:t>
            </a:r>
          </a:p>
          <a:p>
            <a:pPr marL="457200" lvl="1" indent="0">
              <a:lnSpc>
                <a:spcPct val="120000"/>
              </a:lnSpc>
              <a:buNone/>
            </a:pPr>
            <a:r>
              <a:rPr lang="en-US" sz="2600" dirty="0">
                <a:solidFill>
                  <a:srgbClr val="000000"/>
                </a:solidFill>
                <a:latin typeface="Consolas" panose="020B0609020204030204" pitchFamily="49" charset="0"/>
              </a:rPr>
              <a:t>   pares[</a:t>
            </a:r>
            <a:r>
              <a:rPr lang="en-US" sz="2600" dirty="0" err="1">
                <a:solidFill>
                  <a:srgbClr val="000000"/>
                </a:solidFill>
                <a:latin typeface="Consolas" panose="020B0609020204030204" pitchFamily="49" charset="0"/>
              </a:rPr>
              <a:t>i</a:t>
            </a:r>
            <a:r>
              <a:rPr lang="en-US" sz="2600" dirty="0">
                <a:solidFill>
                  <a:srgbClr val="000000"/>
                </a:solidFill>
                <a:latin typeface="Consolas" panose="020B0609020204030204" pitchFamily="49" charset="0"/>
              </a:rPr>
              <a:t>] = </a:t>
            </a:r>
            <a:r>
              <a:rPr lang="en-US" sz="2600" dirty="0" err="1">
                <a:solidFill>
                  <a:srgbClr val="000000"/>
                </a:solidFill>
                <a:latin typeface="Consolas" panose="020B0609020204030204" pitchFamily="49" charset="0"/>
              </a:rPr>
              <a:t>i</a:t>
            </a:r>
            <a:r>
              <a:rPr lang="en-US" sz="2600" dirty="0">
                <a:solidFill>
                  <a:srgbClr val="000000"/>
                </a:solidFill>
                <a:latin typeface="Consolas" panose="020B0609020204030204" pitchFamily="49" charset="0"/>
              </a:rPr>
              <a:t>*2; </a:t>
            </a:r>
            <a:r>
              <a:rPr lang="en-US" sz="1800" dirty="0">
                <a:solidFill>
                  <a:srgbClr val="000000"/>
                </a:solidFill>
                <a:latin typeface="Consolas" panose="020B0609020204030204" pitchFamily="49" charset="0"/>
              </a:rPr>
              <a:t>      </a:t>
            </a:r>
          </a:p>
          <a:p>
            <a:pPr>
              <a:lnSpc>
                <a:spcPct val="120000"/>
              </a:lnSpc>
            </a:pPr>
            <a:r>
              <a:rPr lang="es-AR" dirty="0"/>
              <a:t>Finalmente, mostramos el arreglo por pantalla utilizando la funcionalidad </a:t>
            </a:r>
            <a:r>
              <a:rPr lang="es-AR" b="1" dirty="0" err="1"/>
              <a:t>println</a:t>
            </a:r>
            <a:endParaRPr lang="es-AR" b="1" dirty="0"/>
          </a:p>
          <a:p>
            <a:pPr marL="457200" lvl="1" indent="0">
              <a:lnSpc>
                <a:spcPct val="120000"/>
              </a:lnSpc>
              <a:buNone/>
            </a:pPr>
            <a:r>
              <a:rPr lang="en-US" sz="2300" dirty="0">
                <a:solidFill>
                  <a:srgbClr val="0000E6"/>
                </a:solidFill>
                <a:latin typeface="Consolas" panose="020B0609020204030204" pitchFamily="49" charset="0"/>
              </a:rPr>
              <a:t>for</a:t>
            </a:r>
            <a:r>
              <a:rPr lang="en-US" sz="2300" dirty="0">
                <a:solidFill>
                  <a:srgbClr val="000000"/>
                </a:solidFill>
                <a:latin typeface="Consolas" panose="020B0609020204030204" pitchFamily="49" charset="0"/>
              </a:rPr>
              <a:t> (</a:t>
            </a:r>
            <a:r>
              <a:rPr lang="en-US" sz="2300" dirty="0" err="1">
                <a:solidFill>
                  <a:srgbClr val="0000E6"/>
                </a:solidFill>
                <a:latin typeface="Consolas" panose="020B0609020204030204" pitchFamily="49" charset="0"/>
              </a:rPr>
              <a:t>int</a:t>
            </a: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i</a:t>
            </a:r>
            <a:r>
              <a:rPr lang="en-US" sz="2300" dirty="0">
                <a:solidFill>
                  <a:srgbClr val="000000"/>
                </a:solidFill>
                <a:latin typeface="Consolas" panose="020B0609020204030204" pitchFamily="49" charset="0"/>
              </a:rPr>
              <a:t> = 0; </a:t>
            </a:r>
            <a:r>
              <a:rPr lang="en-US" sz="2300" dirty="0" err="1">
                <a:solidFill>
                  <a:srgbClr val="000000"/>
                </a:solidFill>
                <a:latin typeface="Consolas" panose="020B0609020204030204" pitchFamily="49" charset="0"/>
              </a:rPr>
              <a:t>i</a:t>
            </a:r>
            <a:r>
              <a:rPr lang="en-US" sz="2300" dirty="0">
                <a:solidFill>
                  <a:srgbClr val="000000"/>
                </a:solidFill>
                <a:latin typeface="Consolas" panose="020B0609020204030204" pitchFamily="49" charset="0"/>
              </a:rPr>
              <a:t> &lt; </a:t>
            </a:r>
            <a:r>
              <a:rPr lang="en-US" sz="2300" dirty="0" err="1">
                <a:solidFill>
                  <a:srgbClr val="000000"/>
                </a:solidFill>
                <a:latin typeface="Consolas" panose="020B0609020204030204" pitchFamily="49" charset="0"/>
              </a:rPr>
              <a:t>pares.</a:t>
            </a:r>
            <a:r>
              <a:rPr lang="en-US" sz="2300" dirty="0" err="1">
                <a:solidFill>
                  <a:srgbClr val="009900"/>
                </a:solidFill>
                <a:latin typeface="Consolas" panose="020B0609020204030204" pitchFamily="49" charset="0"/>
              </a:rPr>
              <a:t>length</a:t>
            </a: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i</a:t>
            </a:r>
            <a:r>
              <a:rPr lang="en-US" sz="2300" dirty="0">
                <a:solidFill>
                  <a:srgbClr val="000000"/>
                </a:solidFill>
                <a:latin typeface="Consolas" panose="020B0609020204030204" pitchFamily="49" charset="0"/>
              </a:rPr>
              <a:t>++)</a:t>
            </a:r>
          </a:p>
          <a:p>
            <a:pPr marL="457200" lvl="1" indent="0">
              <a:lnSpc>
                <a:spcPct val="120000"/>
              </a:lnSpc>
              <a:buNone/>
            </a:pP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System.</a:t>
            </a:r>
            <a:r>
              <a:rPr lang="en-US" sz="2300" i="1" dirty="0" err="1">
                <a:solidFill>
                  <a:srgbClr val="009900"/>
                </a:solidFill>
                <a:latin typeface="Consolas" panose="020B0609020204030204" pitchFamily="49" charset="0"/>
              </a:rPr>
              <a:t>out</a:t>
            </a:r>
            <a:r>
              <a:rPr lang="en-US" sz="2300" dirty="0" err="1">
                <a:solidFill>
                  <a:srgbClr val="000000"/>
                </a:solidFill>
                <a:latin typeface="Consolas" panose="020B0609020204030204" pitchFamily="49" charset="0"/>
              </a:rPr>
              <a:t>.println</a:t>
            </a:r>
            <a:r>
              <a:rPr lang="en-US" sz="2300" dirty="0">
                <a:solidFill>
                  <a:srgbClr val="000000"/>
                </a:solidFill>
                <a:latin typeface="Consolas" panose="020B0609020204030204" pitchFamily="49" charset="0"/>
              </a:rPr>
              <a:t>(pares[</a:t>
            </a:r>
            <a:r>
              <a:rPr lang="en-US" sz="2300" dirty="0" err="1">
                <a:solidFill>
                  <a:srgbClr val="000000"/>
                </a:solidFill>
                <a:latin typeface="Consolas" panose="020B0609020204030204" pitchFamily="49" charset="0"/>
              </a:rPr>
              <a:t>i</a:t>
            </a:r>
            <a:r>
              <a:rPr lang="en-US" sz="2300" dirty="0">
                <a:solidFill>
                  <a:srgbClr val="000000"/>
                </a:solidFill>
                <a:latin typeface="Consolas" panose="020B0609020204030204" pitchFamily="49" charset="0"/>
              </a:rPr>
              <a:t>]);</a:t>
            </a:r>
            <a:endParaRPr lang="es-AR" sz="2600" dirty="0"/>
          </a:p>
        </p:txBody>
      </p:sp>
    </p:spTree>
    <p:extLst>
      <p:ext uri="{BB962C8B-B14F-4D97-AF65-F5344CB8AC3E}">
        <p14:creationId xmlns:p14="http://schemas.microsoft.com/office/powerpoint/2010/main" val="364838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874BE-4816-4EC8-BAD9-E174547995E6}"/>
              </a:ext>
            </a:extLst>
          </p:cNvPr>
          <p:cNvSpPr>
            <a:spLocks noGrp="1"/>
          </p:cNvSpPr>
          <p:nvPr>
            <p:ph type="title"/>
          </p:nvPr>
        </p:nvSpPr>
        <p:spPr/>
        <p:txBody>
          <a:bodyPr/>
          <a:lstStyle/>
          <a:p>
            <a:r>
              <a:rPr lang="es-ES" b="1" dirty="0"/>
              <a:t>Lenguaje Java</a:t>
            </a:r>
            <a:br>
              <a:rPr lang="es-ES" dirty="0"/>
            </a:br>
            <a:r>
              <a:rPr lang="es-ES" sz="2800" i="1" dirty="0"/>
              <a:t>Primeros Pasos</a:t>
            </a:r>
          </a:p>
        </p:txBody>
      </p:sp>
      <p:sp>
        <p:nvSpPr>
          <p:cNvPr id="3" name="Marcador de contenido 2">
            <a:extLst>
              <a:ext uri="{FF2B5EF4-FFF2-40B4-BE49-F238E27FC236}">
                <a16:creationId xmlns:a16="http://schemas.microsoft.com/office/drawing/2014/main" id="{63FA2FE5-AF59-4DD1-8C09-297AC561F573}"/>
              </a:ext>
            </a:extLst>
          </p:cNvPr>
          <p:cNvSpPr>
            <a:spLocks noGrp="1"/>
          </p:cNvSpPr>
          <p:nvPr>
            <p:ph idx="1"/>
          </p:nvPr>
        </p:nvSpPr>
        <p:spPr/>
        <p:txBody>
          <a:bodyPr>
            <a:normAutofit/>
          </a:bodyPr>
          <a:lstStyle/>
          <a:p>
            <a:r>
              <a:rPr lang="es-ES" dirty="0"/>
              <a:t>Esta vez, hagamos una aplicación con un grado mayor de complejidad</a:t>
            </a:r>
          </a:p>
          <a:p>
            <a:r>
              <a:rPr lang="es-ES" dirty="0"/>
              <a:t>Necesitamos una aplicación que lea 4 números del usuario y los muestre ordenados de menor a mayor</a:t>
            </a:r>
          </a:p>
          <a:p>
            <a:r>
              <a:rPr lang="es-ES" dirty="0"/>
              <a:t>En primer lugar, creen un proyecto de </a:t>
            </a:r>
            <a:r>
              <a:rPr lang="es-ES" dirty="0" err="1"/>
              <a:t>apliación</a:t>
            </a:r>
            <a:r>
              <a:rPr lang="es-ES" dirty="0"/>
              <a:t> Java en NetBeans</a:t>
            </a:r>
          </a:p>
          <a:p>
            <a:endParaRPr lang="es-ES" dirty="0"/>
          </a:p>
        </p:txBody>
      </p:sp>
      <p:sp>
        <p:nvSpPr>
          <p:cNvPr id="4" name="Marcador de pie de página 3">
            <a:extLst>
              <a:ext uri="{FF2B5EF4-FFF2-40B4-BE49-F238E27FC236}">
                <a16:creationId xmlns:a16="http://schemas.microsoft.com/office/drawing/2014/main" id="{3B3E661E-6406-4761-9841-C7D097FC84D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927C7B6-2768-4CCE-9A89-DC1D7E688C00}"/>
              </a:ext>
            </a:extLst>
          </p:cNvPr>
          <p:cNvSpPr>
            <a:spLocks noGrp="1"/>
          </p:cNvSpPr>
          <p:nvPr>
            <p:ph type="sldNum" sz="quarter" idx="12"/>
          </p:nvPr>
        </p:nvSpPr>
        <p:spPr/>
        <p:txBody>
          <a:bodyPr/>
          <a:lstStyle/>
          <a:p>
            <a:fld id="{D802D9E1-0DDA-174F-9155-A972C397A999}" type="slidenum">
              <a:rPr lang="es-ES_tradnl" smtClean="0"/>
              <a:pPr/>
              <a:t>16</a:t>
            </a:fld>
            <a:endParaRPr lang="es-ES_tradnl" dirty="0"/>
          </a:p>
        </p:txBody>
      </p:sp>
    </p:spTree>
    <p:extLst>
      <p:ext uri="{BB962C8B-B14F-4D97-AF65-F5344CB8AC3E}">
        <p14:creationId xmlns:p14="http://schemas.microsoft.com/office/powerpoint/2010/main" val="12214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C92AC-3798-4FB9-83C1-76E67193A74E}"/>
              </a:ext>
            </a:extLst>
          </p:cNvPr>
          <p:cNvSpPr>
            <a:spLocks noGrp="1"/>
          </p:cNvSpPr>
          <p:nvPr>
            <p:ph type="title"/>
          </p:nvPr>
        </p:nvSpPr>
        <p:spPr/>
        <p:txBody>
          <a:bodyPr/>
          <a:lstStyle/>
          <a:p>
            <a:r>
              <a:rPr lang="es-ES" b="1" dirty="0"/>
              <a:t>Lenguaje Java</a:t>
            </a:r>
            <a:br>
              <a:rPr lang="es-ES" dirty="0"/>
            </a:br>
            <a:r>
              <a:rPr lang="es-ES" sz="2800" i="1" dirty="0"/>
              <a:t>Primeros Pasos</a:t>
            </a:r>
            <a:endParaRPr lang="es-ES" sz="2800" dirty="0"/>
          </a:p>
        </p:txBody>
      </p:sp>
      <p:sp>
        <p:nvSpPr>
          <p:cNvPr id="3" name="Marcador de contenido 2">
            <a:extLst>
              <a:ext uri="{FF2B5EF4-FFF2-40B4-BE49-F238E27FC236}">
                <a16:creationId xmlns:a16="http://schemas.microsoft.com/office/drawing/2014/main" id="{77E2E724-30AE-4853-97D3-05531D89E9E3}"/>
              </a:ext>
            </a:extLst>
          </p:cNvPr>
          <p:cNvSpPr>
            <a:spLocks noGrp="1"/>
          </p:cNvSpPr>
          <p:nvPr>
            <p:ph idx="1"/>
          </p:nvPr>
        </p:nvSpPr>
        <p:spPr/>
        <p:txBody>
          <a:bodyPr/>
          <a:lstStyle/>
          <a:p>
            <a:r>
              <a:rPr lang="es-ES" dirty="0"/>
              <a:t>Listemos nuestras tareas:</a:t>
            </a:r>
          </a:p>
          <a:p>
            <a:pPr lvl="1"/>
            <a:r>
              <a:rPr lang="es-ES" sz="2800" dirty="0"/>
              <a:t>Se debe crear una clase principal, por ejemplo </a:t>
            </a:r>
            <a:r>
              <a:rPr lang="es-ES" sz="2800" dirty="0" err="1"/>
              <a:t>OrdenadorNumeros</a:t>
            </a:r>
            <a:r>
              <a:rPr lang="es-ES" sz="2800" dirty="0"/>
              <a:t> en NetBeans con un método estático </a:t>
            </a:r>
            <a:r>
              <a:rPr lang="es-ES" sz="2800" dirty="0" err="1"/>
              <a:t>main</a:t>
            </a:r>
            <a:r>
              <a:rPr lang="es-ES" sz="2800" dirty="0"/>
              <a:t> (el punto de entrada de la aplicación)</a:t>
            </a:r>
          </a:p>
          <a:p>
            <a:pPr lvl="1"/>
            <a:r>
              <a:rPr lang="es-ES" sz="2800" dirty="0"/>
              <a:t>Solicitar al usuario que ingrese 4 números</a:t>
            </a:r>
          </a:p>
          <a:p>
            <a:pPr lvl="1"/>
            <a:r>
              <a:rPr lang="es-ES" sz="2800" dirty="0"/>
              <a:t>Ordenarlos utilizando un algoritmo de ordenamiento, por ejemplo, el algoritmo de selección</a:t>
            </a:r>
          </a:p>
          <a:p>
            <a:pPr lvl="1"/>
            <a:r>
              <a:rPr lang="es-ES" sz="2800" dirty="0"/>
              <a:t>Mostrar el resultado por pantalla</a:t>
            </a:r>
            <a:endParaRPr lang="es-ES" dirty="0"/>
          </a:p>
        </p:txBody>
      </p:sp>
      <p:sp>
        <p:nvSpPr>
          <p:cNvPr id="4" name="Marcador de pie de página 3">
            <a:extLst>
              <a:ext uri="{FF2B5EF4-FFF2-40B4-BE49-F238E27FC236}">
                <a16:creationId xmlns:a16="http://schemas.microsoft.com/office/drawing/2014/main" id="{80410641-1FFD-44B3-BB92-62A87D9C7926}"/>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E65E066A-4F1F-43D0-AD50-5FF41BB2BD0C}"/>
              </a:ext>
            </a:extLst>
          </p:cNvPr>
          <p:cNvSpPr>
            <a:spLocks noGrp="1"/>
          </p:cNvSpPr>
          <p:nvPr>
            <p:ph type="sldNum" sz="quarter" idx="12"/>
          </p:nvPr>
        </p:nvSpPr>
        <p:spPr/>
        <p:txBody>
          <a:bodyPr/>
          <a:lstStyle/>
          <a:p>
            <a:fld id="{D802D9E1-0DDA-174F-9155-A972C397A999}" type="slidenum">
              <a:rPr lang="es-ES_tradnl" smtClean="0"/>
              <a:pPr/>
              <a:t>17</a:t>
            </a:fld>
            <a:endParaRPr lang="es-ES_tradnl" dirty="0"/>
          </a:p>
        </p:txBody>
      </p:sp>
    </p:spTree>
    <p:extLst>
      <p:ext uri="{BB962C8B-B14F-4D97-AF65-F5344CB8AC3E}">
        <p14:creationId xmlns:p14="http://schemas.microsoft.com/office/powerpoint/2010/main" val="58159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73EC805-6A91-4F13-8CB4-5E2AE9ECD535}"/>
              </a:ext>
            </a:extLst>
          </p:cNvPr>
          <p:cNvSpPr>
            <a:spLocks noGrp="1"/>
          </p:cNvSpPr>
          <p:nvPr>
            <p:ph type="title"/>
          </p:nvPr>
        </p:nvSpPr>
        <p:spPr/>
        <p:txBody>
          <a:bodyPr/>
          <a:lstStyle/>
          <a:p>
            <a:r>
              <a:rPr lang="es-ES" b="1" dirty="0"/>
              <a:t>Crear una aplicación simple que ordene números en Java</a:t>
            </a:r>
          </a:p>
        </p:txBody>
      </p:sp>
      <p:sp>
        <p:nvSpPr>
          <p:cNvPr id="5" name="Marcador de contenido 4">
            <a:extLst>
              <a:ext uri="{FF2B5EF4-FFF2-40B4-BE49-F238E27FC236}">
                <a16:creationId xmlns:a16="http://schemas.microsoft.com/office/drawing/2014/main" id="{5ECB75EB-20EF-4A9C-B100-3434BE3BCFC1}"/>
              </a:ext>
            </a:extLst>
          </p:cNvPr>
          <p:cNvSpPr>
            <a:spLocks noGrp="1"/>
          </p:cNvSpPr>
          <p:nvPr>
            <p:ph idx="1"/>
          </p:nvPr>
        </p:nvSpPr>
        <p:spPr/>
        <p:txBody>
          <a:bodyPr/>
          <a:lstStyle/>
          <a:p>
            <a:r>
              <a:rPr lang="es-ES" dirty="0"/>
              <a:t>Primero, declaramos la clase principal, con un método </a:t>
            </a:r>
            <a:r>
              <a:rPr lang="es-ES" dirty="0" err="1"/>
              <a:t>main</a:t>
            </a:r>
            <a:r>
              <a:rPr lang="es-ES" dirty="0"/>
              <a:t>:</a:t>
            </a:r>
          </a:p>
          <a:p>
            <a:pPr marL="0" indent="0">
              <a:buNone/>
            </a:pPr>
            <a:endParaRPr lang="es-ES" altLang="es-ES" sz="2000" dirty="0">
              <a:solidFill>
                <a:srgbClr val="0000E6"/>
              </a:solidFill>
              <a:latin typeface="Consolas" panose="020B0609020204030204" pitchFamily="49" charset="0"/>
            </a:endParaRPr>
          </a:p>
          <a:p>
            <a:pPr marL="0" indent="0">
              <a:buNone/>
            </a:pPr>
            <a:r>
              <a:rPr lang="es-ES" altLang="es-ES" sz="2000" dirty="0" err="1">
                <a:solidFill>
                  <a:srgbClr val="0000E6"/>
                </a:solidFill>
                <a:latin typeface="Consolas" panose="020B0609020204030204" pitchFamily="49" charset="0"/>
              </a:rPr>
              <a:t>public</a:t>
            </a:r>
            <a:r>
              <a:rPr lang="es-ES" altLang="es-ES" sz="2000" dirty="0">
                <a:solidFill>
                  <a:srgbClr val="000000"/>
                </a:solidFill>
                <a:latin typeface="Consolas" panose="020B0609020204030204" pitchFamily="49" charset="0"/>
              </a:rPr>
              <a:t> </a:t>
            </a:r>
            <a:r>
              <a:rPr lang="es-ES" altLang="es-ES" sz="2000" dirty="0" err="1">
                <a:solidFill>
                  <a:srgbClr val="0000E6"/>
                </a:solidFill>
                <a:latin typeface="Consolas" panose="020B0609020204030204" pitchFamily="49" charset="0"/>
              </a:rPr>
              <a:t>class</a:t>
            </a:r>
            <a:r>
              <a:rPr lang="es-ES" altLang="es-ES" sz="2000" dirty="0">
                <a:solidFill>
                  <a:srgbClr val="000000"/>
                </a:solidFill>
                <a:latin typeface="Consolas" panose="020B0609020204030204" pitchFamily="49" charset="0"/>
              </a:rPr>
              <a:t> </a:t>
            </a:r>
            <a:r>
              <a:rPr lang="es-ES" altLang="es-ES" sz="2000" b="1" dirty="0" err="1">
                <a:solidFill>
                  <a:srgbClr val="000000"/>
                </a:solidFill>
                <a:latin typeface="Consolas" panose="020B0609020204030204" pitchFamily="49" charset="0"/>
              </a:rPr>
              <a:t>OrdenadorNumeros</a:t>
            </a:r>
            <a:r>
              <a:rPr lang="es-ES" altLang="es-ES" sz="2000" dirty="0">
                <a:solidFill>
                  <a:srgbClr val="000000"/>
                </a:solidFill>
                <a:latin typeface="Consolas" panose="020B0609020204030204" pitchFamily="49" charset="0"/>
              </a:rPr>
              <a:t> { </a:t>
            </a:r>
          </a:p>
          <a:p>
            <a:pPr marL="0" indent="0">
              <a:buNone/>
            </a:pPr>
            <a:r>
              <a:rPr lang="es-ES" altLang="es-ES" sz="2000" dirty="0">
                <a:solidFill>
                  <a:srgbClr val="0000E6"/>
                </a:solidFill>
                <a:latin typeface="Consolas" panose="020B0609020204030204" pitchFamily="49" charset="0"/>
              </a:rPr>
              <a:t> </a:t>
            </a:r>
            <a:r>
              <a:rPr lang="es-ES" altLang="es-ES" sz="2000" dirty="0" err="1">
                <a:solidFill>
                  <a:srgbClr val="0000E6"/>
                </a:solidFill>
                <a:latin typeface="Consolas" panose="020B0609020204030204" pitchFamily="49" charset="0"/>
              </a:rPr>
              <a:t>public</a:t>
            </a:r>
            <a:r>
              <a:rPr lang="es-ES" altLang="es-ES" sz="2000" dirty="0">
                <a:solidFill>
                  <a:srgbClr val="000000"/>
                </a:solidFill>
                <a:latin typeface="Consolas" panose="020B0609020204030204" pitchFamily="49" charset="0"/>
              </a:rPr>
              <a:t> </a:t>
            </a:r>
            <a:r>
              <a:rPr lang="es-ES" altLang="es-ES" sz="2000" dirty="0" err="1">
                <a:solidFill>
                  <a:srgbClr val="0000E6"/>
                </a:solidFill>
                <a:latin typeface="Consolas" panose="020B0609020204030204" pitchFamily="49" charset="0"/>
              </a:rPr>
              <a:t>static</a:t>
            </a:r>
            <a:r>
              <a:rPr lang="es-ES" altLang="es-ES" sz="2000" dirty="0">
                <a:solidFill>
                  <a:srgbClr val="000000"/>
                </a:solidFill>
                <a:latin typeface="Consolas" panose="020B0609020204030204" pitchFamily="49" charset="0"/>
              </a:rPr>
              <a:t> </a:t>
            </a:r>
            <a:r>
              <a:rPr lang="es-ES" altLang="es-ES" sz="2000" dirty="0" err="1">
                <a:solidFill>
                  <a:srgbClr val="0000E6"/>
                </a:solidFill>
                <a:latin typeface="Consolas" panose="020B0609020204030204" pitchFamily="49" charset="0"/>
              </a:rPr>
              <a:t>void</a:t>
            </a:r>
            <a:r>
              <a:rPr lang="es-ES" altLang="es-ES" sz="2000" dirty="0">
                <a:solidFill>
                  <a:srgbClr val="000000"/>
                </a:solidFill>
                <a:latin typeface="Consolas" panose="020B0609020204030204" pitchFamily="49" charset="0"/>
              </a:rPr>
              <a:t> </a:t>
            </a:r>
            <a:r>
              <a:rPr lang="es-ES" altLang="es-ES" sz="2000" b="1" i="1" dirty="0" err="1">
                <a:solidFill>
                  <a:srgbClr val="000000"/>
                </a:solidFill>
                <a:latin typeface="Consolas" panose="020B0609020204030204" pitchFamily="49" charset="0"/>
              </a:rPr>
              <a:t>main</a:t>
            </a:r>
            <a:r>
              <a:rPr lang="es-ES" altLang="es-ES" sz="2000" dirty="0">
                <a:solidFill>
                  <a:srgbClr val="000000"/>
                </a:solidFill>
                <a:latin typeface="Consolas" panose="020B0609020204030204" pitchFamily="49" charset="0"/>
              </a:rPr>
              <a:t>(</a:t>
            </a:r>
            <a:r>
              <a:rPr lang="es-ES" altLang="es-ES" sz="2000" dirty="0" err="1">
                <a:solidFill>
                  <a:srgbClr val="000000"/>
                </a:solidFill>
                <a:latin typeface="Consolas" panose="020B0609020204030204" pitchFamily="49" charset="0"/>
              </a:rPr>
              <a:t>String</a:t>
            </a: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args</a:t>
            </a:r>
            <a:r>
              <a:rPr lang="es-ES" altLang="es-ES" sz="2000" dirty="0">
                <a:solidFill>
                  <a:srgbClr val="000000"/>
                </a:solidFill>
                <a:latin typeface="Consolas" panose="020B0609020204030204" pitchFamily="49" charset="0"/>
              </a:rPr>
              <a:t>) {     </a:t>
            </a:r>
          </a:p>
          <a:p>
            <a:pPr marL="0" indent="0">
              <a:buNone/>
            </a:pP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OrdenadorNumeros</a:t>
            </a:r>
            <a:r>
              <a:rPr lang="es-ES" altLang="es-ES" sz="2000" dirty="0">
                <a:solidFill>
                  <a:srgbClr val="000000"/>
                </a:solidFill>
                <a:latin typeface="Consolas" panose="020B0609020204030204" pitchFamily="49" charset="0"/>
              </a:rPr>
              <a:t> ordenador = </a:t>
            </a:r>
            <a:r>
              <a:rPr lang="es-ES" altLang="es-ES" sz="2000" dirty="0">
                <a:solidFill>
                  <a:srgbClr val="0000E6"/>
                </a:solidFill>
                <a:latin typeface="Consolas" panose="020B0609020204030204" pitchFamily="49" charset="0"/>
              </a:rPr>
              <a:t>new </a:t>
            </a:r>
            <a:r>
              <a:rPr lang="es-ES" altLang="es-ES" sz="2000" dirty="0" err="1">
                <a:solidFill>
                  <a:srgbClr val="000000"/>
                </a:solidFill>
                <a:latin typeface="Consolas" panose="020B0609020204030204" pitchFamily="49" charset="0"/>
              </a:rPr>
              <a:t>OrdenadorNumeros</a:t>
            </a:r>
            <a:r>
              <a:rPr lang="es-ES" altLang="es-ES" sz="2000" dirty="0">
                <a:solidFill>
                  <a:srgbClr val="000000"/>
                </a:solidFill>
                <a:latin typeface="Consolas" panose="020B0609020204030204" pitchFamily="49" charset="0"/>
              </a:rPr>
              <a:t>();</a:t>
            </a:r>
          </a:p>
          <a:p>
            <a:pPr marL="0" indent="0">
              <a:buNone/>
            </a:pP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ordenador.ejecutar</a:t>
            </a:r>
            <a:r>
              <a:rPr lang="es-ES" altLang="es-ES" sz="2000" dirty="0">
                <a:solidFill>
                  <a:srgbClr val="000000"/>
                </a:solidFill>
                <a:latin typeface="Consolas" panose="020B0609020204030204" pitchFamily="49" charset="0"/>
              </a:rPr>
              <a:t>(); </a:t>
            </a:r>
          </a:p>
          <a:p>
            <a:pPr marL="0" indent="0">
              <a:buNone/>
            </a:pPr>
            <a:r>
              <a:rPr lang="es-ES" altLang="es-ES" sz="2000" dirty="0">
                <a:solidFill>
                  <a:srgbClr val="000000"/>
                </a:solidFill>
                <a:latin typeface="Consolas" panose="020B0609020204030204" pitchFamily="49" charset="0"/>
              </a:rPr>
              <a:t> }</a:t>
            </a:r>
          </a:p>
          <a:p>
            <a:pPr marL="0" indent="0">
              <a:buNone/>
            </a:pPr>
            <a:r>
              <a:rPr lang="es-ES" altLang="es-ES" sz="2000" dirty="0">
                <a:solidFill>
                  <a:srgbClr val="000000"/>
                </a:solidFill>
                <a:latin typeface="Consolas" panose="020B0609020204030204" pitchFamily="49" charset="0"/>
              </a:rPr>
              <a:t> …</a:t>
            </a:r>
          </a:p>
          <a:p>
            <a:pPr marL="0" indent="0">
              <a:buNone/>
            </a:pPr>
            <a:r>
              <a:rPr lang="es-ES" altLang="es-ES" sz="2000" dirty="0">
                <a:solidFill>
                  <a:srgbClr val="000000"/>
                </a:solidFill>
                <a:latin typeface="Consolas" panose="020B0609020204030204" pitchFamily="49" charset="0"/>
              </a:rPr>
              <a:t>} </a:t>
            </a:r>
            <a:endParaRPr lang="es-ES" altLang="es-ES" sz="4400" dirty="0">
              <a:latin typeface="Consolas" panose="020B0609020204030204" pitchFamily="49" charset="0"/>
            </a:endParaRPr>
          </a:p>
          <a:p>
            <a:pPr marL="0" indent="0">
              <a:buNone/>
            </a:pPr>
            <a:endParaRPr lang="es-ES" dirty="0">
              <a:solidFill>
                <a:srgbClr val="0070C0"/>
              </a:solidFill>
            </a:endParaRPr>
          </a:p>
        </p:txBody>
      </p:sp>
      <p:sp>
        <p:nvSpPr>
          <p:cNvPr id="6" name="Marcador de pie de página 5">
            <a:extLst>
              <a:ext uri="{FF2B5EF4-FFF2-40B4-BE49-F238E27FC236}">
                <a16:creationId xmlns:a16="http://schemas.microsoft.com/office/drawing/2014/main" id="{4F0069E7-FC9C-4102-AA0C-F55E27CB17ED}"/>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7" name="Marcador de número de diapositiva 6">
            <a:extLst>
              <a:ext uri="{FF2B5EF4-FFF2-40B4-BE49-F238E27FC236}">
                <a16:creationId xmlns:a16="http://schemas.microsoft.com/office/drawing/2014/main" id="{B26CDC8B-C2EE-4370-9413-775621E534FB}"/>
              </a:ext>
            </a:extLst>
          </p:cNvPr>
          <p:cNvSpPr>
            <a:spLocks noGrp="1"/>
          </p:cNvSpPr>
          <p:nvPr>
            <p:ph type="sldNum" sz="quarter" idx="12"/>
          </p:nvPr>
        </p:nvSpPr>
        <p:spPr/>
        <p:txBody>
          <a:bodyPr/>
          <a:lstStyle/>
          <a:p>
            <a:fld id="{D802D9E1-0DDA-174F-9155-A972C397A999}" type="slidenum">
              <a:rPr lang="es-ES_tradnl" smtClean="0"/>
              <a:pPr/>
              <a:t>18</a:t>
            </a:fld>
            <a:endParaRPr lang="es-ES_tradnl" dirty="0"/>
          </a:p>
        </p:txBody>
      </p:sp>
    </p:spTree>
    <p:extLst>
      <p:ext uri="{BB962C8B-B14F-4D97-AF65-F5344CB8AC3E}">
        <p14:creationId xmlns:p14="http://schemas.microsoft.com/office/powerpoint/2010/main" val="107306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EBE31-2240-4903-B7F6-4E4B7A14CCF6}"/>
              </a:ext>
            </a:extLst>
          </p:cNvPr>
          <p:cNvSpPr>
            <a:spLocks noGrp="1"/>
          </p:cNvSpPr>
          <p:nvPr>
            <p:ph type="title"/>
          </p:nvPr>
        </p:nvSpPr>
        <p:spPr>
          <a:xfrm>
            <a:off x="240633" y="900000"/>
            <a:ext cx="8639416" cy="1220315"/>
          </a:xfrm>
        </p:spPr>
        <p:txBody>
          <a:bodyPr>
            <a:normAutofit fontScale="90000"/>
          </a:bodyPr>
          <a:lstStyle/>
          <a:p>
            <a:r>
              <a:rPr lang="es-ES" sz="4400" b="1" dirty="0"/>
              <a:t>Programación Orientada a Objetos</a:t>
            </a:r>
            <a:br>
              <a:rPr lang="es-ES" sz="4400" b="1" dirty="0"/>
            </a:br>
            <a:r>
              <a:rPr lang="es-ES" sz="3100" i="1" dirty="0"/>
              <a:t>Objetivo</a:t>
            </a:r>
          </a:p>
        </p:txBody>
      </p:sp>
      <p:sp>
        <p:nvSpPr>
          <p:cNvPr id="3" name="Marcador de contenido 2">
            <a:extLst>
              <a:ext uri="{FF2B5EF4-FFF2-40B4-BE49-F238E27FC236}">
                <a16:creationId xmlns:a16="http://schemas.microsoft.com/office/drawing/2014/main" id="{F2CACE76-B05E-493A-9C2E-1C9B814A92A9}"/>
              </a:ext>
            </a:extLst>
          </p:cNvPr>
          <p:cNvSpPr>
            <a:spLocks noGrp="1"/>
          </p:cNvSpPr>
          <p:nvPr>
            <p:ph idx="1"/>
          </p:nvPr>
        </p:nvSpPr>
        <p:spPr/>
        <p:txBody>
          <a:bodyPr>
            <a:normAutofit/>
          </a:bodyPr>
          <a:lstStyle/>
          <a:p>
            <a:r>
              <a:rPr lang="es-ES" dirty="0"/>
              <a:t>Programar en el lenguaje Java, un </a:t>
            </a:r>
            <a:r>
              <a:rPr lang="es-ES" b="1" dirty="0"/>
              <a:t>lenguaje orientado a objetos</a:t>
            </a:r>
            <a:r>
              <a:rPr lang="es-ES" dirty="0"/>
              <a:t>, de amplio uso en la industria del software</a:t>
            </a:r>
          </a:p>
          <a:p>
            <a:r>
              <a:rPr lang="es-ES" dirty="0"/>
              <a:t>Incorporar </a:t>
            </a:r>
            <a:r>
              <a:rPr lang="es-ES" b="1" dirty="0"/>
              <a:t>buenas prácticas </a:t>
            </a:r>
            <a:r>
              <a:rPr lang="es-ES" dirty="0"/>
              <a:t>de programación</a:t>
            </a:r>
            <a:r>
              <a:rPr lang="es-ES" b="1" dirty="0"/>
              <a:t> y convenciones de uso</a:t>
            </a:r>
            <a:r>
              <a:rPr lang="es-ES" dirty="0"/>
              <a:t> en Java</a:t>
            </a:r>
          </a:p>
          <a:p>
            <a:r>
              <a:rPr lang="es-ES" dirty="0"/>
              <a:t>Desarrollar aplicaciones utilizando el paradigma de </a:t>
            </a:r>
            <a:r>
              <a:rPr lang="es-ES" b="1" dirty="0"/>
              <a:t>programación orientada a objetos</a:t>
            </a:r>
            <a:endParaRPr lang="es-ES" dirty="0"/>
          </a:p>
          <a:p>
            <a:r>
              <a:rPr lang="es-ES" dirty="0"/>
              <a:t>Detectar en un problema dado, distintos </a:t>
            </a:r>
            <a:r>
              <a:rPr lang="es-ES" b="1" dirty="0"/>
              <a:t>objetos</a:t>
            </a:r>
            <a:r>
              <a:rPr lang="es-ES" dirty="0"/>
              <a:t>, sus </a:t>
            </a:r>
            <a:r>
              <a:rPr lang="es-ES" b="1" dirty="0"/>
              <a:t>atributos</a:t>
            </a:r>
            <a:r>
              <a:rPr lang="es-ES" dirty="0"/>
              <a:t> y sus </a:t>
            </a:r>
            <a:r>
              <a:rPr lang="es-ES" b="1" dirty="0"/>
              <a:t>interacciones</a:t>
            </a:r>
          </a:p>
          <a:p>
            <a:endParaRPr lang="es-ES" dirty="0"/>
          </a:p>
        </p:txBody>
      </p:sp>
      <p:sp>
        <p:nvSpPr>
          <p:cNvPr id="4" name="Marcador de pie de página 3">
            <a:extLst>
              <a:ext uri="{FF2B5EF4-FFF2-40B4-BE49-F238E27FC236}">
                <a16:creationId xmlns:a16="http://schemas.microsoft.com/office/drawing/2014/main" id="{9C5ACAAB-EEF0-45B4-979C-BC39C9132690}"/>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31D9D56-8236-45AF-8D6A-8032A291D324}"/>
              </a:ext>
            </a:extLst>
          </p:cNvPr>
          <p:cNvSpPr>
            <a:spLocks noGrp="1"/>
          </p:cNvSpPr>
          <p:nvPr>
            <p:ph type="sldNum" sz="quarter" idx="12"/>
          </p:nvPr>
        </p:nvSpPr>
        <p:spPr/>
        <p:txBody>
          <a:bodyPr/>
          <a:lstStyle/>
          <a:p>
            <a:fld id="{D802D9E1-0DDA-174F-9155-A972C397A999}" type="slidenum">
              <a:rPr lang="es-ES_tradnl" smtClean="0"/>
              <a:pPr/>
              <a:t>1</a:t>
            </a:fld>
            <a:endParaRPr lang="es-ES_tradnl" dirty="0"/>
          </a:p>
        </p:txBody>
      </p:sp>
    </p:spTree>
    <p:extLst>
      <p:ext uri="{BB962C8B-B14F-4D97-AF65-F5344CB8AC3E}">
        <p14:creationId xmlns:p14="http://schemas.microsoft.com/office/powerpoint/2010/main" val="4001719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EBAB7-F916-4E3C-ACBD-DE2578102CBF}"/>
              </a:ext>
            </a:extLst>
          </p:cNvPr>
          <p:cNvSpPr>
            <a:spLocks noGrp="1"/>
          </p:cNvSpPr>
          <p:nvPr>
            <p:ph type="title"/>
          </p:nvPr>
        </p:nvSpPr>
        <p:spPr/>
        <p:txBody>
          <a:bodyPr/>
          <a:lstStyle/>
          <a:p>
            <a:r>
              <a:rPr lang="es-ES" b="1" dirty="0"/>
              <a:t>Ordenador de Números</a:t>
            </a:r>
            <a:br>
              <a:rPr lang="es-ES" dirty="0"/>
            </a:br>
            <a:r>
              <a:rPr lang="es-ES" sz="2800" i="1" dirty="0"/>
              <a:t>Método ejecutar</a:t>
            </a:r>
          </a:p>
        </p:txBody>
      </p:sp>
      <p:sp>
        <p:nvSpPr>
          <p:cNvPr id="3" name="Marcador de contenido 2">
            <a:extLst>
              <a:ext uri="{FF2B5EF4-FFF2-40B4-BE49-F238E27FC236}">
                <a16:creationId xmlns:a16="http://schemas.microsoft.com/office/drawing/2014/main" id="{C4D8BA28-FD82-4E02-8304-863167219714}"/>
              </a:ext>
            </a:extLst>
          </p:cNvPr>
          <p:cNvSpPr>
            <a:spLocks noGrp="1"/>
          </p:cNvSpPr>
          <p:nvPr>
            <p:ph idx="1"/>
          </p:nvPr>
        </p:nvSpPr>
        <p:spPr/>
        <p:txBody>
          <a:bodyPr>
            <a:normAutofit fontScale="70000" lnSpcReduction="20000"/>
          </a:bodyPr>
          <a:lstStyle/>
          <a:p>
            <a:pPr eaLnBrk="0" fontAlgn="base" hangingPunct="0">
              <a:lnSpc>
                <a:spcPct val="120000"/>
              </a:lnSpc>
              <a:spcBef>
                <a:spcPct val="0"/>
              </a:spcBef>
              <a:spcAft>
                <a:spcPct val="0"/>
              </a:spcAft>
            </a:pPr>
            <a:r>
              <a:rPr lang="es-ES" altLang="es-ES" dirty="0"/>
              <a:t>El método ejecutar es, efectivamente, donde comenzamos el código de la app</a:t>
            </a:r>
          </a:p>
          <a:p>
            <a:pPr eaLnBrk="0" fontAlgn="base" hangingPunct="0">
              <a:lnSpc>
                <a:spcPct val="120000"/>
              </a:lnSpc>
              <a:spcBef>
                <a:spcPct val="0"/>
              </a:spcBef>
              <a:spcAft>
                <a:spcPct val="0"/>
              </a:spcAft>
            </a:pPr>
            <a:r>
              <a:rPr lang="es-ES" altLang="es-ES" dirty="0"/>
              <a:t>En este caso usamos la clase Scanner de Java para leer uno a uno los números a ordenar (4 en total)</a:t>
            </a:r>
          </a:p>
          <a:p>
            <a:pPr eaLnBrk="0" fontAlgn="base" hangingPunct="0">
              <a:lnSpc>
                <a:spcPct val="120000"/>
              </a:lnSpc>
              <a:spcBef>
                <a:spcPct val="0"/>
              </a:spcBef>
              <a:spcAft>
                <a:spcPct val="0"/>
              </a:spcAft>
            </a:pPr>
            <a:r>
              <a:rPr lang="es-ES" altLang="es-ES" dirty="0"/>
              <a:t>Para usarla, se debe escribir “</a:t>
            </a:r>
            <a:r>
              <a:rPr lang="es-ES" altLang="es-ES" b="1" dirty="0" err="1"/>
              <a:t>import</a:t>
            </a:r>
            <a:r>
              <a:rPr lang="es-ES" altLang="es-ES" b="1" dirty="0"/>
              <a:t> </a:t>
            </a:r>
            <a:r>
              <a:rPr lang="es-ES" altLang="es-ES" b="1" dirty="0" err="1"/>
              <a:t>java.util.Scanner</a:t>
            </a:r>
            <a:r>
              <a:rPr lang="es-ES" altLang="es-ES" b="1" dirty="0"/>
              <a:t>;</a:t>
            </a:r>
            <a:r>
              <a:rPr lang="es-ES" altLang="es-ES" dirty="0"/>
              <a:t>” al principio del archivo</a:t>
            </a:r>
          </a:p>
          <a:p>
            <a:pPr marL="0" lvl="0" indent="0" eaLnBrk="0" fontAlgn="base" hangingPunct="0">
              <a:lnSpc>
                <a:spcPct val="100000"/>
              </a:lnSpc>
              <a:spcBef>
                <a:spcPct val="0"/>
              </a:spcBef>
              <a:spcAft>
                <a:spcPct val="0"/>
              </a:spcAft>
              <a:buNone/>
            </a:pPr>
            <a:endParaRPr lang="es-ES" altLang="es-ES" sz="2400" dirty="0">
              <a:solidFill>
                <a:srgbClr val="0000E6"/>
              </a:solidFill>
              <a:latin typeface="Monospaced"/>
            </a:endParaRPr>
          </a:p>
          <a:p>
            <a:pPr marL="0" lvl="0" indent="0" eaLnBrk="0" fontAlgn="base" hangingPunct="0">
              <a:lnSpc>
                <a:spcPct val="100000"/>
              </a:lnSpc>
              <a:spcBef>
                <a:spcPct val="0"/>
              </a:spcBef>
              <a:spcAft>
                <a:spcPct val="0"/>
              </a:spcAft>
              <a:buNone/>
            </a:pPr>
            <a:r>
              <a:rPr lang="es-ES" altLang="es-ES" sz="2400" dirty="0" err="1">
                <a:solidFill>
                  <a:srgbClr val="0000E6"/>
                </a:solidFill>
                <a:latin typeface="Monospaced"/>
              </a:rPr>
              <a:t>void</a:t>
            </a:r>
            <a:r>
              <a:rPr lang="es-ES" altLang="es-ES" sz="2400" dirty="0">
                <a:solidFill>
                  <a:srgbClr val="000000"/>
                </a:solidFill>
                <a:latin typeface="Monospaced"/>
              </a:rPr>
              <a:t> </a:t>
            </a:r>
            <a:r>
              <a:rPr lang="es-ES" altLang="es-ES" sz="2400" b="1" dirty="0">
                <a:solidFill>
                  <a:srgbClr val="000000"/>
                </a:solidFill>
                <a:latin typeface="Monospaced"/>
              </a:rPr>
              <a:t>ejecutar</a:t>
            </a:r>
            <a:r>
              <a:rPr lang="es-ES" altLang="es-ES" sz="2400" dirty="0">
                <a:solidFill>
                  <a:srgbClr val="000000"/>
                </a:solidFill>
                <a:latin typeface="Monospaced"/>
              </a:rPr>
              <a:t>() {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    Scanner </a:t>
            </a:r>
            <a:r>
              <a:rPr lang="es-ES" altLang="es-ES" sz="2400" dirty="0" err="1">
                <a:solidFill>
                  <a:srgbClr val="000000"/>
                </a:solidFill>
                <a:latin typeface="Monospaced"/>
              </a:rPr>
              <a:t>scanner</a:t>
            </a:r>
            <a:r>
              <a:rPr lang="es-ES" altLang="es-ES" sz="2400" dirty="0">
                <a:solidFill>
                  <a:srgbClr val="000000"/>
                </a:solidFill>
                <a:latin typeface="Monospaced"/>
              </a:rPr>
              <a:t> = </a:t>
            </a:r>
            <a:r>
              <a:rPr lang="es-ES" altLang="es-ES" sz="2400" dirty="0">
                <a:solidFill>
                  <a:srgbClr val="0000E6"/>
                </a:solidFill>
                <a:latin typeface="Monospaced"/>
              </a:rPr>
              <a:t>new</a:t>
            </a:r>
            <a:r>
              <a:rPr lang="es-ES" altLang="es-ES" sz="2400" dirty="0">
                <a:solidFill>
                  <a:srgbClr val="000000"/>
                </a:solidFill>
                <a:latin typeface="Monospaced"/>
              </a:rPr>
              <a:t> Scanner(System.</a:t>
            </a:r>
            <a:r>
              <a:rPr lang="es-ES" altLang="es-ES" sz="2400" i="1" dirty="0">
                <a:solidFill>
                  <a:srgbClr val="009900"/>
                </a:solidFill>
                <a:latin typeface="Monospaced"/>
              </a:rPr>
              <a:t>in</a:t>
            </a:r>
            <a:r>
              <a:rPr lang="es-ES" altLang="es-ES" sz="2400" dirty="0">
                <a:solidFill>
                  <a:srgbClr val="000000"/>
                </a:solidFill>
                <a:latin typeface="Monospaced"/>
              </a:rPr>
              <a:t>);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    </a:t>
            </a:r>
            <a:r>
              <a:rPr lang="es-ES" altLang="es-ES" sz="2400" dirty="0" err="1">
                <a:solidFill>
                  <a:srgbClr val="0000E6"/>
                </a:solidFill>
                <a:latin typeface="Monospaced"/>
              </a:rPr>
              <a:t>int</a:t>
            </a:r>
            <a:r>
              <a:rPr lang="es-ES" altLang="es-ES" sz="2400" dirty="0">
                <a:solidFill>
                  <a:srgbClr val="000000"/>
                </a:solidFill>
                <a:latin typeface="Monospaced"/>
              </a:rPr>
              <a:t>[] valores = </a:t>
            </a:r>
            <a:r>
              <a:rPr lang="es-ES" altLang="es-ES" sz="2400" dirty="0">
                <a:solidFill>
                  <a:srgbClr val="0000E6"/>
                </a:solidFill>
                <a:latin typeface="Monospaced"/>
              </a:rPr>
              <a:t>new</a:t>
            </a:r>
            <a:r>
              <a:rPr lang="es-ES" altLang="es-ES" sz="2400" dirty="0">
                <a:solidFill>
                  <a:srgbClr val="000000"/>
                </a:solidFill>
                <a:latin typeface="Monospaced"/>
              </a:rPr>
              <a:t> </a:t>
            </a:r>
            <a:r>
              <a:rPr lang="es-ES" altLang="es-ES" sz="2400" dirty="0" err="1">
                <a:solidFill>
                  <a:srgbClr val="0000E6"/>
                </a:solidFill>
                <a:latin typeface="Monospaced"/>
              </a:rPr>
              <a:t>int</a:t>
            </a:r>
            <a:r>
              <a:rPr lang="es-ES" altLang="es-ES" sz="2400" dirty="0">
                <a:solidFill>
                  <a:srgbClr val="000000"/>
                </a:solidFill>
                <a:latin typeface="Monospaced"/>
              </a:rPr>
              <a:t>[4];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    </a:t>
            </a:r>
            <a:r>
              <a:rPr lang="es-ES" altLang="es-ES" sz="2400" dirty="0" err="1">
                <a:solidFill>
                  <a:srgbClr val="0000E6"/>
                </a:solidFill>
                <a:latin typeface="Monospaced"/>
              </a:rPr>
              <a:t>for</a:t>
            </a:r>
            <a:r>
              <a:rPr lang="es-ES" altLang="es-ES" sz="2400" dirty="0">
                <a:solidFill>
                  <a:srgbClr val="000000"/>
                </a:solidFill>
                <a:latin typeface="Monospaced"/>
              </a:rPr>
              <a:t> (</a:t>
            </a:r>
            <a:r>
              <a:rPr lang="es-ES" altLang="es-ES" sz="2400" dirty="0" err="1">
                <a:solidFill>
                  <a:srgbClr val="0000E6"/>
                </a:solidFill>
                <a:latin typeface="Monospaced"/>
              </a:rPr>
              <a:t>int</a:t>
            </a:r>
            <a:r>
              <a:rPr lang="es-ES" altLang="es-ES" sz="2400" dirty="0">
                <a:solidFill>
                  <a:srgbClr val="000000"/>
                </a:solidFill>
                <a:latin typeface="Monospaced"/>
              </a:rPr>
              <a:t> i = 0; i &lt; </a:t>
            </a:r>
            <a:r>
              <a:rPr lang="es-ES" altLang="es-ES" sz="2400" dirty="0" err="1">
                <a:solidFill>
                  <a:srgbClr val="000000"/>
                </a:solidFill>
                <a:latin typeface="Monospaced"/>
              </a:rPr>
              <a:t>valores.</a:t>
            </a:r>
            <a:r>
              <a:rPr lang="es-ES" altLang="es-ES" sz="2400" dirty="0" err="1">
                <a:solidFill>
                  <a:srgbClr val="009900"/>
                </a:solidFill>
                <a:latin typeface="Monospaced"/>
              </a:rPr>
              <a:t>length</a:t>
            </a:r>
            <a:r>
              <a:rPr lang="es-ES" altLang="es-ES" sz="2400" dirty="0">
                <a:solidFill>
                  <a:srgbClr val="000000"/>
                </a:solidFill>
                <a:latin typeface="Monospaced"/>
              </a:rPr>
              <a:t>; i++)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        valores[i] = </a:t>
            </a:r>
            <a:r>
              <a:rPr lang="es-ES" altLang="es-ES" sz="2400" dirty="0" err="1">
                <a:solidFill>
                  <a:srgbClr val="000000"/>
                </a:solidFill>
                <a:latin typeface="Monospaced"/>
              </a:rPr>
              <a:t>scanner.nextInt</a:t>
            </a:r>
            <a:r>
              <a:rPr lang="es-ES" altLang="es-ES" sz="2400" dirty="0">
                <a:solidFill>
                  <a:srgbClr val="000000"/>
                </a:solidFill>
                <a:latin typeface="Monospaced"/>
              </a:rPr>
              <a:t>();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    ordenar(valores);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    </a:t>
            </a:r>
            <a:r>
              <a:rPr lang="es-ES" altLang="es-ES" sz="2400" dirty="0" err="1">
                <a:solidFill>
                  <a:srgbClr val="0000E6"/>
                </a:solidFill>
                <a:latin typeface="Monospaced"/>
              </a:rPr>
              <a:t>for</a:t>
            </a:r>
            <a:r>
              <a:rPr lang="es-ES" altLang="es-ES" sz="2400" dirty="0">
                <a:solidFill>
                  <a:srgbClr val="000000"/>
                </a:solidFill>
                <a:latin typeface="Monospaced"/>
              </a:rPr>
              <a:t> (</a:t>
            </a:r>
            <a:r>
              <a:rPr lang="es-ES" altLang="es-ES" sz="2400" dirty="0" err="1">
                <a:solidFill>
                  <a:srgbClr val="0000E6"/>
                </a:solidFill>
                <a:latin typeface="Monospaced"/>
              </a:rPr>
              <a:t>int</a:t>
            </a:r>
            <a:r>
              <a:rPr lang="es-ES" altLang="es-ES" sz="2400" dirty="0">
                <a:solidFill>
                  <a:srgbClr val="000000"/>
                </a:solidFill>
                <a:latin typeface="Monospaced"/>
              </a:rPr>
              <a:t> i = 0; i &lt; </a:t>
            </a:r>
            <a:r>
              <a:rPr lang="es-ES" altLang="es-ES" sz="2400" dirty="0" err="1">
                <a:solidFill>
                  <a:srgbClr val="000000"/>
                </a:solidFill>
                <a:latin typeface="Monospaced"/>
              </a:rPr>
              <a:t>valores.</a:t>
            </a:r>
            <a:r>
              <a:rPr lang="es-ES" altLang="es-ES" sz="2400" dirty="0" err="1">
                <a:solidFill>
                  <a:srgbClr val="009900"/>
                </a:solidFill>
                <a:latin typeface="Monospaced"/>
              </a:rPr>
              <a:t>length</a:t>
            </a:r>
            <a:r>
              <a:rPr lang="es-ES" altLang="es-ES" sz="2400" dirty="0">
                <a:solidFill>
                  <a:srgbClr val="000000"/>
                </a:solidFill>
                <a:latin typeface="Monospaced"/>
              </a:rPr>
              <a:t>; i++)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        </a:t>
            </a:r>
            <a:r>
              <a:rPr lang="es-ES" altLang="es-ES" sz="2400" dirty="0" err="1">
                <a:solidFill>
                  <a:srgbClr val="000000"/>
                </a:solidFill>
                <a:latin typeface="Monospaced"/>
              </a:rPr>
              <a:t>System.</a:t>
            </a:r>
            <a:r>
              <a:rPr lang="es-ES" altLang="es-ES" sz="2400" i="1" dirty="0" err="1">
                <a:solidFill>
                  <a:srgbClr val="009900"/>
                </a:solidFill>
                <a:latin typeface="Monospaced"/>
              </a:rPr>
              <a:t>out</a:t>
            </a:r>
            <a:r>
              <a:rPr lang="es-ES" altLang="es-ES" sz="2400" dirty="0" err="1">
                <a:solidFill>
                  <a:srgbClr val="000000"/>
                </a:solidFill>
                <a:latin typeface="Monospaced"/>
              </a:rPr>
              <a:t>.print</a:t>
            </a:r>
            <a:r>
              <a:rPr lang="es-ES" altLang="es-ES" sz="2400" dirty="0">
                <a:solidFill>
                  <a:srgbClr val="000000"/>
                </a:solidFill>
                <a:latin typeface="Monospaced"/>
              </a:rPr>
              <a:t>(valores[i] + </a:t>
            </a:r>
            <a:r>
              <a:rPr lang="es-ES" altLang="es-ES" sz="2400" dirty="0">
                <a:solidFill>
                  <a:srgbClr val="CE7B00"/>
                </a:solidFill>
                <a:latin typeface="Monospaced"/>
              </a:rPr>
              <a:t>"</a:t>
            </a:r>
            <a:r>
              <a:rPr lang="es-ES" altLang="es-ES" sz="2400" dirty="0">
                <a:solidFill>
                  <a:srgbClr val="000000"/>
                </a:solidFill>
                <a:latin typeface="Monospaced"/>
              </a:rPr>
              <a:t> </a:t>
            </a:r>
            <a:r>
              <a:rPr lang="es-ES" altLang="es-ES" sz="2400" dirty="0">
                <a:solidFill>
                  <a:srgbClr val="CE7B00"/>
                </a:solidFill>
                <a:latin typeface="Monospaced"/>
              </a:rPr>
              <a:t>"</a:t>
            </a:r>
            <a:r>
              <a:rPr lang="es-ES" altLang="es-ES" sz="2400" dirty="0">
                <a:solidFill>
                  <a:srgbClr val="000000"/>
                </a:solidFill>
                <a:latin typeface="Monospaced"/>
              </a:rPr>
              <a:t>); </a:t>
            </a:r>
          </a:p>
          <a:p>
            <a:pPr marL="0" lvl="0" indent="0" eaLnBrk="0" fontAlgn="base" hangingPunct="0">
              <a:lnSpc>
                <a:spcPct val="100000"/>
              </a:lnSpc>
              <a:spcBef>
                <a:spcPct val="0"/>
              </a:spcBef>
              <a:spcAft>
                <a:spcPct val="0"/>
              </a:spcAft>
              <a:buNone/>
            </a:pPr>
            <a:r>
              <a:rPr lang="es-ES" altLang="es-ES" sz="2400" dirty="0">
                <a:solidFill>
                  <a:srgbClr val="000000"/>
                </a:solidFill>
                <a:latin typeface="Monospaced"/>
              </a:rPr>
              <a:t>}</a:t>
            </a:r>
            <a:r>
              <a:rPr lang="es-ES" altLang="es-ES" sz="1800" dirty="0">
                <a:solidFill>
                  <a:prstClr val="black"/>
                </a:solidFill>
              </a:rPr>
              <a:t> </a:t>
            </a:r>
            <a:endParaRPr lang="es-ES" dirty="0">
              <a:solidFill>
                <a:srgbClr val="0070C0"/>
              </a:solidFill>
            </a:endParaRPr>
          </a:p>
        </p:txBody>
      </p:sp>
      <p:sp>
        <p:nvSpPr>
          <p:cNvPr id="4" name="Marcador de pie de página 3">
            <a:extLst>
              <a:ext uri="{FF2B5EF4-FFF2-40B4-BE49-F238E27FC236}">
                <a16:creationId xmlns:a16="http://schemas.microsoft.com/office/drawing/2014/main" id="{771259BC-8DCF-4B92-8471-7C16237D9B1B}"/>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E1A044F8-916F-4159-9139-A837EBF0181A}"/>
              </a:ext>
            </a:extLst>
          </p:cNvPr>
          <p:cNvSpPr>
            <a:spLocks noGrp="1"/>
          </p:cNvSpPr>
          <p:nvPr>
            <p:ph type="sldNum" sz="quarter" idx="12"/>
          </p:nvPr>
        </p:nvSpPr>
        <p:spPr/>
        <p:txBody>
          <a:bodyPr/>
          <a:lstStyle/>
          <a:p>
            <a:fld id="{D802D9E1-0DDA-174F-9155-A972C397A999}" type="slidenum">
              <a:rPr lang="es-ES_tradnl" smtClean="0"/>
              <a:pPr/>
              <a:t>19</a:t>
            </a:fld>
            <a:endParaRPr lang="es-ES_tradnl" dirty="0"/>
          </a:p>
        </p:txBody>
      </p:sp>
    </p:spTree>
    <p:extLst>
      <p:ext uri="{BB962C8B-B14F-4D97-AF65-F5344CB8AC3E}">
        <p14:creationId xmlns:p14="http://schemas.microsoft.com/office/powerpoint/2010/main" val="2252875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81F5F-ED89-48DE-AB83-733E2A754061}"/>
              </a:ext>
            </a:extLst>
          </p:cNvPr>
          <p:cNvSpPr>
            <a:spLocks noGrp="1"/>
          </p:cNvSpPr>
          <p:nvPr>
            <p:ph type="title"/>
          </p:nvPr>
        </p:nvSpPr>
        <p:spPr/>
        <p:txBody>
          <a:bodyPr/>
          <a:lstStyle/>
          <a:p>
            <a:r>
              <a:rPr lang="es-ES" b="1" dirty="0"/>
              <a:t>Ordenador de Números</a:t>
            </a:r>
            <a:br>
              <a:rPr lang="es-ES" dirty="0"/>
            </a:br>
            <a:r>
              <a:rPr lang="es-ES" sz="2800" i="1" dirty="0"/>
              <a:t>Método ejecutar</a:t>
            </a:r>
          </a:p>
        </p:txBody>
      </p:sp>
      <p:sp>
        <p:nvSpPr>
          <p:cNvPr id="3" name="Marcador de contenido 2">
            <a:extLst>
              <a:ext uri="{FF2B5EF4-FFF2-40B4-BE49-F238E27FC236}">
                <a16:creationId xmlns:a16="http://schemas.microsoft.com/office/drawing/2014/main" id="{55E8794A-AFA6-4EEC-9CE8-245CB089312F}"/>
              </a:ext>
            </a:extLst>
          </p:cNvPr>
          <p:cNvSpPr>
            <a:spLocks noGrp="1"/>
          </p:cNvSpPr>
          <p:nvPr>
            <p:ph idx="1"/>
          </p:nvPr>
        </p:nvSpPr>
        <p:spPr/>
        <p:txBody>
          <a:bodyPr>
            <a:normAutofit fontScale="92500" lnSpcReduction="10000"/>
          </a:bodyPr>
          <a:lstStyle/>
          <a:p>
            <a:pPr marL="0" indent="0">
              <a:buNone/>
            </a:pPr>
            <a:r>
              <a:rPr lang="es-ES" dirty="0"/>
              <a:t>Leer 4 enteros por consola (Pestaña Output de NetBeans):</a:t>
            </a:r>
          </a:p>
          <a:p>
            <a:r>
              <a:rPr lang="es-ES" dirty="0"/>
              <a:t>Creamos un Scanner que lea del </a:t>
            </a:r>
            <a:r>
              <a:rPr lang="es-ES" b="1" dirty="0"/>
              <a:t>canal de entrada de texto </a:t>
            </a:r>
            <a:r>
              <a:rPr lang="es-ES" dirty="0"/>
              <a:t>(System.in):</a:t>
            </a:r>
          </a:p>
          <a:p>
            <a:pPr marL="0" lvl="0" indent="0" algn="ctr" eaLnBrk="0" fontAlgn="base" hangingPunct="0">
              <a:lnSpc>
                <a:spcPct val="100000"/>
              </a:lnSpc>
              <a:spcBef>
                <a:spcPct val="0"/>
              </a:spcBef>
              <a:spcAft>
                <a:spcPct val="0"/>
              </a:spcAft>
              <a:buNone/>
            </a:pPr>
            <a:r>
              <a:rPr lang="es-ES" altLang="es-ES" dirty="0">
                <a:solidFill>
                  <a:srgbClr val="000000"/>
                </a:solidFill>
                <a:latin typeface="Consolas" panose="020B0609020204030204" pitchFamily="49" charset="0"/>
              </a:rPr>
              <a:t> Scanner </a:t>
            </a:r>
            <a:r>
              <a:rPr lang="es-ES" altLang="es-ES" dirty="0" err="1">
                <a:solidFill>
                  <a:srgbClr val="000000"/>
                </a:solidFill>
                <a:latin typeface="Consolas" panose="020B0609020204030204" pitchFamily="49" charset="0"/>
              </a:rPr>
              <a:t>scanner</a:t>
            </a:r>
            <a:r>
              <a:rPr lang="es-ES" altLang="es-ES" dirty="0">
                <a:solidFill>
                  <a:srgbClr val="000000"/>
                </a:solidFill>
                <a:latin typeface="Consolas" panose="020B0609020204030204" pitchFamily="49" charset="0"/>
              </a:rPr>
              <a:t> = </a:t>
            </a:r>
            <a:r>
              <a:rPr lang="es-ES" altLang="es-ES" dirty="0">
                <a:solidFill>
                  <a:srgbClr val="0000E6"/>
                </a:solidFill>
                <a:latin typeface="Consolas" panose="020B0609020204030204" pitchFamily="49" charset="0"/>
              </a:rPr>
              <a:t>new</a:t>
            </a:r>
            <a:r>
              <a:rPr lang="es-ES" altLang="es-ES" dirty="0">
                <a:solidFill>
                  <a:srgbClr val="000000"/>
                </a:solidFill>
                <a:latin typeface="Consolas" panose="020B0609020204030204" pitchFamily="49" charset="0"/>
              </a:rPr>
              <a:t> Scanner(System.</a:t>
            </a:r>
            <a:r>
              <a:rPr lang="es-ES" altLang="es-ES" i="1" dirty="0">
                <a:solidFill>
                  <a:srgbClr val="009900"/>
                </a:solidFill>
                <a:latin typeface="Consolas" panose="020B0609020204030204" pitchFamily="49" charset="0"/>
              </a:rPr>
              <a:t>in</a:t>
            </a:r>
            <a:r>
              <a:rPr lang="es-ES" altLang="es-ES" dirty="0">
                <a:solidFill>
                  <a:srgbClr val="000000"/>
                </a:solidFill>
                <a:latin typeface="Consolas" panose="020B0609020204030204" pitchFamily="49" charset="0"/>
              </a:rPr>
              <a:t>); </a:t>
            </a:r>
          </a:p>
          <a:p>
            <a:pPr eaLnBrk="0" fontAlgn="base" hangingPunct="0">
              <a:lnSpc>
                <a:spcPct val="100000"/>
              </a:lnSpc>
              <a:spcBef>
                <a:spcPct val="0"/>
              </a:spcBef>
              <a:spcAft>
                <a:spcPct val="0"/>
              </a:spcAft>
            </a:pPr>
            <a:r>
              <a:rPr lang="es-ES" altLang="es-ES" sz="3000" dirty="0">
                <a:solidFill>
                  <a:srgbClr val="000000"/>
                </a:solidFill>
                <a:latin typeface="Monospaced"/>
              </a:rPr>
              <a:t>Leemos en un arreglo de 4 posiciones los 4 enteros que ingresa el usuario (el Scanner espera al salto de línea del usuario):</a:t>
            </a:r>
          </a:p>
          <a:p>
            <a:pPr marL="0" lvl="0" indent="0" eaLnBrk="0" fontAlgn="base" hangingPunct="0">
              <a:lnSpc>
                <a:spcPct val="100000"/>
              </a:lnSpc>
              <a:spcBef>
                <a:spcPct val="0"/>
              </a:spcBef>
              <a:spcAft>
                <a:spcPct val="0"/>
              </a:spcAft>
              <a:buNone/>
            </a:pPr>
            <a:r>
              <a:rPr lang="es-ES" altLang="es-ES" sz="2800" dirty="0">
                <a:solidFill>
                  <a:srgbClr val="0000E6"/>
                </a:solidFill>
                <a:latin typeface="Consolas" panose="020B0609020204030204" pitchFamily="49" charset="0"/>
              </a:rPr>
              <a:t>  </a:t>
            </a:r>
            <a:r>
              <a:rPr lang="es-ES" altLang="es-ES" sz="2800" dirty="0" err="1">
                <a:solidFill>
                  <a:srgbClr val="0000E6"/>
                </a:solidFill>
                <a:latin typeface="Consolas" panose="020B0609020204030204" pitchFamily="49" charset="0"/>
              </a:rPr>
              <a:t>int</a:t>
            </a:r>
            <a:r>
              <a:rPr lang="es-ES" altLang="es-ES" sz="2800" dirty="0">
                <a:solidFill>
                  <a:srgbClr val="000000"/>
                </a:solidFill>
                <a:latin typeface="Consolas" panose="020B0609020204030204" pitchFamily="49" charset="0"/>
              </a:rPr>
              <a:t>[] valores = </a:t>
            </a:r>
            <a:r>
              <a:rPr lang="es-ES" altLang="es-ES" sz="2800" dirty="0">
                <a:solidFill>
                  <a:srgbClr val="0000E6"/>
                </a:solidFill>
                <a:latin typeface="Consolas" panose="020B0609020204030204" pitchFamily="49" charset="0"/>
              </a:rPr>
              <a:t>new</a:t>
            </a:r>
            <a:r>
              <a:rPr lang="es-ES" altLang="es-ES" sz="2800" dirty="0">
                <a:solidFill>
                  <a:srgbClr val="000000"/>
                </a:solidFill>
                <a:latin typeface="Consolas" panose="020B0609020204030204" pitchFamily="49" charset="0"/>
              </a:rPr>
              <a:t> </a:t>
            </a:r>
            <a:r>
              <a:rPr lang="es-ES" altLang="es-ES" sz="2800" dirty="0" err="1">
                <a:solidFill>
                  <a:srgbClr val="0000E6"/>
                </a:solidFill>
                <a:latin typeface="Consolas" panose="020B0609020204030204" pitchFamily="49" charset="0"/>
              </a:rPr>
              <a:t>int</a:t>
            </a:r>
            <a:r>
              <a:rPr lang="es-ES" altLang="es-ES" sz="2800" dirty="0">
                <a:solidFill>
                  <a:srgbClr val="000000"/>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s-ES" altLang="es-ES" dirty="0">
                <a:solidFill>
                  <a:srgbClr val="000000"/>
                </a:solidFill>
                <a:latin typeface="Consolas" panose="020B0609020204030204" pitchFamily="49" charset="0"/>
              </a:rPr>
              <a:t> </a:t>
            </a:r>
            <a:r>
              <a:rPr lang="es-ES" altLang="es-ES" sz="2800" dirty="0">
                <a:solidFill>
                  <a:srgbClr val="000000"/>
                </a:solidFill>
                <a:latin typeface="Consolas" panose="020B0609020204030204" pitchFamily="49" charset="0"/>
              </a:rPr>
              <a:t> </a:t>
            </a:r>
            <a:r>
              <a:rPr lang="es-ES" altLang="es-ES" sz="2800" dirty="0" err="1">
                <a:solidFill>
                  <a:srgbClr val="0000E6"/>
                </a:solidFill>
                <a:latin typeface="Consolas" panose="020B0609020204030204" pitchFamily="49" charset="0"/>
              </a:rPr>
              <a:t>for</a:t>
            </a:r>
            <a:r>
              <a:rPr lang="es-ES" altLang="es-ES" sz="2800" dirty="0">
                <a:solidFill>
                  <a:srgbClr val="000000"/>
                </a:solidFill>
                <a:latin typeface="Consolas" panose="020B0609020204030204" pitchFamily="49" charset="0"/>
              </a:rPr>
              <a:t> (</a:t>
            </a:r>
            <a:r>
              <a:rPr lang="es-ES" altLang="es-ES" sz="2800" dirty="0" err="1">
                <a:solidFill>
                  <a:srgbClr val="0000E6"/>
                </a:solidFill>
                <a:latin typeface="Consolas" panose="020B0609020204030204" pitchFamily="49" charset="0"/>
              </a:rPr>
              <a:t>int</a:t>
            </a:r>
            <a:r>
              <a:rPr lang="es-ES" altLang="es-ES" sz="2800" dirty="0">
                <a:solidFill>
                  <a:srgbClr val="000000"/>
                </a:solidFill>
                <a:latin typeface="Consolas" panose="020B0609020204030204" pitchFamily="49" charset="0"/>
              </a:rPr>
              <a:t> i = 0; i &lt; </a:t>
            </a:r>
            <a:r>
              <a:rPr lang="es-ES" altLang="es-ES" sz="2800" dirty="0" err="1">
                <a:solidFill>
                  <a:srgbClr val="000000"/>
                </a:solidFill>
                <a:latin typeface="Consolas" panose="020B0609020204030204" pitchFamily="49" charset="0"/>
              </a:rPr>
              <a:t>valores.</a:t>
            </a:r>
            <a:r>
              <a:rPr lang="es-ES" altLang="es-ES" sz="2800" dirty="0" err="1">
                <a:solidFill>
                  <a:srgbClr val="009900"/>
                </a:solidFill>
                <a:latin typeface="Consolas" panose="020B0609020204030204" pitchFamily="49" charset="0"/>
              </a:rPr>
              <a:t>length</a:t>
            </a:r>
            <a:r>
              <a:rPr lang="es-ES" altLang="es-ES" sz="2800" dirty="0">
                <a:solidFill>
                  <a:srgbClr val="000000"/>
                </a:solidFill>
                <a:latin typeface="Consolas" panose="020B0609020204030204" pitchFamily="49" charset="0"/>
              </a:rPr>
              <a:t>; i++) </a:t>
            </a:r>
            <a:r>
              <a:rPr lang="es-ES" altLang="es-ES" dirty="0">
                <a:solidFill>
                  <a:srgbClr val="000000"/>
                </a:solidFill>
                <a:latin typeface="Consolas" panose="020B0609020204030204" pitchFamily="49" charset="0"/>
              </a:rPr>
              <a:t>	</a:t>
            </a:r>
            <a:r>
              <a:rPr lang="es-ES" altLang="es-ES" sz="2800" dirty="0">
                <a:solidFill>
                  <a:srgbClr val="000000"/>
                </a:solidFill>
                <a:latin typeface="Consolas" panose="020B0609020204030204" pitchFamily="49" charset="0"/>
              </a:rPr>
              <a:t>valores[i] = </a:t>
            </a:r>
            <a:r>
              <a:rPr lang="es-ES" altLang="es-ES" sz="2800" dirty="0" err="1">
                <a:solidFill>
                  <a:srgbClr val="000000"/>
                </a:solidFill>
                <a:latin typeface="Consolas" panose="020B0609020204030204" pitchFamily="49" charset="0"/>
              </a:rPr>
              <a:t>scanner.nextInt</a:t>
            </a:r>
            <a:r>
              <a:rPr lang="es-ES" altLang="es-ES" sz="2800" dirty="0">
                <a:solidFill>
                  <a:srgbClr val="000000"/>
                </a:solidFill>
                <a:latin typeface="Consolas" panose="020B0609020204030204" pitchFamily="49" charset="0"/>
              </a:rPr>
              <a:t>(); </a:t>
            </a:r>
            <a:endParaRPr lang="es-ES" altLang="es-ES" dirty="0">
              <a:solidFill>
                <a:srgbClr val="000000"/>
              </a:solidFill>
              <a:latin typeface="Consolas" panose="020B0609020204030204" pitchFamily="49" charset="0"/>
            </a:endParaRPr>
          </a:p>
        </p:txBody>
      </p:sp>
      <p:sp>
        <p:nvSpPr>
          <p:cNvPr id="4" name="Marcador de pie de página 3">
            <a:extLst>
              <a:ext uri="{FF2B5EF4-FFF2-40B4-BE49-F238E27FC236}">
                <a16:creationId xmlns:a16="http://schemas.microsoft.com/office/drawing/2014/main" id="{50884DDF-A16C-40A9-BA22-AC951100891E}"/>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A53B894-E3DC-4AA5-B84E-D5DCF51A2FE6}"/>
              </a:ext>
            </a:extLst>
          </p:cNvPr>
          <p:cNvSpPr>
            <a:spLocks noGrp="1"/>
          </p:cNvSpPr>
          <p:nvPr>
            <p:ph type="sldNum" sz="quarter" idx="12"/>
          </p:nvPr>
        </p:nvSpPr>
        <p:spPr/>
        <p:txBody>
          <a:bodyPr/>
          <a:lstStyle/>
          <a:p>
            <a:fld id="{D802D9E1-0DDA-174F-9155-A972C397A999}" type="slidenum">
              <a:rPr lang="es-ES_tradnl" smtClean="0"/>
              <a:pPr/>
              <a:t>20</a:t>
            </a:fld>
            <a:endParaRPr lang="es-ES_tradnl" dirty="0"/>
          </a:p>
        </p:txBody>
      </p:sp>
    </p:spTree>
    <p:extLst>
      <p:ext uri="{BB962C8B-B14F-4D97-AF65-F5344CB8AC3E}">
        <p14:creationId xmlns:p14="http://schemas.microsoft.com/office/powerpoint/2010/main" val="1941084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C4E58-1890-4A04-86A1-378B23802563}"/>
              </a:ext>
            </a:extLst>
          </p:cNvPr>
          <p:cNvSpPr>
            <a:spLocks noGrp="1"/>
          </p:cNvSpPr>
          <p:nvPr>
            <p:ph type="title"/>
          </p:nvPr>
        </p:nvSpPr>
        <p:spPr/>
        <p:txBody>
          <a:bodyPr>
            <a:normAutofit fontScale="90000"/>
          </a:bodyPr>
          <a:lstStyle/>
          <a:p>
            <a:r>
              <a:rPr lang="es-ES" b="1" dirty="0"/>
              <a:t>Ordenador de Números</a:t>
            </a:r>
            <a:br>
              <a:rPr lang="es-ES" dirty="0"/>
            </a:br>
            <a:r>
              <a:rPr lang="es-ES" sz="3100" i="1" dirty="0" err="1"/>
              <a:t>Modularización</a:t>
            </a:r>
            <a:r>
              <a:rPr lang="es-ES" sz="3100" i="1" dirty="0"/>
              <a:t> del Algoritmo de Ordenamiento</a:t>
            </a:r>
            <a:endParaRPr lang="es-ES" dirty="0"/>
          </a:p>
        </p:txBody>
      </p:sp>
      <p:sp>
        <p:nvSpPr>
          <p:cNvPr id="3" name="Marcador de contenido 2">
            <a:extLst>
              <a:ext uri="{FF2B5EF4-FFF2-40B4-BE49-F238E27FC236}">
                <a16:creationId xmlns:a16="http://schemas.microsoft.com/office/drawing/2014/main" id="{A0736D69-901B-4520-BB47-04A1B1E52FA0}"/>
              </a:ext>
            </a:extLst>
          </p:cNvPr>
          <p:cNvSpPr>
            <a:spLocks noGrp="1"/>
          </p:cNvSpPr>
          <p:nvPr>
            <p:ph idx="1"/>
          </p:nvPr>
        </p:nvSpPr>
        <p:spPr/>
        <p:txBody>
          <a:bodyPr>
            <a:normAutofit fontScale="55000" lnSpcReduction="20000"/>
          </a:bodyPr>
          <a:lstStyle/>
          <a:p>
            <a:pPr>
              <a:lnSpc>
                <a:spcPct val="120000"/>
              </a:lnSpc>
            </a:pPr>
            <a:r>
              <a:rPr lang="es-ES" dirty="0"/>
              <a:t>Para simplificar el método ejecutar quitamos el algoritmo de ordenamiento y lo pusimos en otro método. De esta manera, también lo podemos reusar desde alguna otra sección de código:</a:t>
            </a:r>
          </a:p>
          <a:p>
            <a:pPr marL="914400" lvl="2" indent="0">
              <a:lnSpc>
                <a:spcPts val="1800"/>
              </a:lnSpc>
              <a:buNone/>
            </a:pPr>
            <a:r>
              <a:rPr lang="es-ES" altLang="es-ES" sz="3000" dirty="0" err="1">
                <a:solidFill>
                  <a:srgbClr val="0000E6"/>
                </a:solidFill>
                <a:latin typeface="Monospaced"/>
              </a:rPr>
              <a:t>void</a:t>
            </a:r>
            <a:r>
              <a:rPr lang="es-ES" altLang="es-ES" sz="3000" dirty="0">
                <a:solidFill>
                  <a:srgbClr val="000000"/>
                </a:solidFill>
                <a:latin typeface="Monospaced"/>
              </a:rPr>
              <a:t> </a:t>
            </a:r>
            <a:r>
              <a:rPr lang="es-ES" altLang="es-ES" sz="3000" b="1" dirty="0">
                <a:solidFill>
                  <a:srgbClr val="000000"/>
                </a:solidFill>
                <a:latin typeface="Monospaced"/>
              </a:rPr>
              <a:t>ordenar</a:t>
            </a:r>
            <a:r>
              <a:rPr lang="es-ES" altLang="es-ES" sz="3000" dirty="0">
                <a:solidFill>
                  <a:srgbClr val="000000"/>
                </a:solidFill>
                <a:latin typeface="Monospaced"/>
              </a:rPr>
              <a:t>(</a:t>
            </a:r>
            <a:r>
              <a:rPr lang="es-ES" altLang="es-ES" sz="3000" dirty="0" err="1">
                <a:solidFill>
                  <a:srgbClr val="0000E6"/>
                </a:solidFill>
                <a:latin typeface="Monospaced"/>
              </a:rPr>
              <a:t>int</a:t>
            </a:r>
            <a:r>
              <a:rPr lang="es-ES" altLang="es-ES" sz="3000" dirty="0">
                <a:solidFill>
                  <a:srgbClr val="000000"/>
                </a:solidFill>
                <a:latin typeface="Monospaced"/>
              </a:rPr>
              <a:t>[] valores) { </a:t>
            </a:r>
          </a:p>
          <a:p>
            <a:pPr marL="914400" lvl="2" indent="0">
              <a:lnSpc>
                <a:spcPts val="1800"/>
              </a:lnSpc>
              <a:buNone/>
            </a:pPr>
            <a:r>
              <a:rPr lang="es-ES" altLang="es-ES" sz="3000" dirty="0">
                <a:solidFill>
                  <a:srgbClr val="0000E6"/>
                </a:solidFill>
                <a:latin typeface="Monospaced"/>
              </a:rPr>
              <a:t>    </a:t>
            </a:r>
            <a:r>
              <a:rPr lang="es-ES" altLang="es-ES" sz="3000" dirty="0" err="1">
                <a:solidFill>
                  <a:srgbClr val="0000E6"/>
                </a:solidFill>
                <a:latin typeface="Monospaced"/>
              </a:rPr>
              <a:t>for</a:t>
            </a:r>
            <a:r>
              <a:rPr lang="es-ES" altLang="es-ES" sz="3000" dirty="0">
                <a:solidFill>
                  <a:srgbClr val="000000"/>
                </a:solidFill>
                <a:latin typeface="Monospaced"/>
              </a:rPr>
              <a:t> (</a:t>
            </a:r>
            <a:r>
              <a:rPr lang="es-ES" altLang="es-ES" sz="3000" dirty="0" err="1">
                <a:solidFill>
                  <a:srgbClr val="0000E6"/>
                </a:solidFill>
                <a:latin typeface="Monospaced"/>
              </a:rPr>
              <a:t>int</a:t>
            </a:r>
            <a:r>
              <a:rPr lang="es-ES" altLang="es-ES" sz="3000" dirty="0">
                <a:solidFill>
                  <a:srgbClr val="000000"/>
                </a:solidFill>
                <a:latin typeface="Monospaced"/>
              </a:rPr>
              <a:t> i = 0; i &lt; </a:t>
            </a:r>
            <a:r>
              <a:rPr lang="es-ES" altLang="es-ES" sz="3000" dirty="0" err="1">
                <a:solidFill>
                  <a:srgbClr val="000000"/>
                </a:solidFill>
                <a:latin typeface="Monospaced"/>
              </a:rPr>
              <a:t>valores.</a:t>
            </a:r>
            <a:r>
              <a:rPr lang="es-ES" altLang="es-ES" sz="3000" dirty="0" err="1">
                <a:solidFill>
                  <a:srgbClr val="009900"/>
                </a:solidFill>
                <a:latin typeface="Monospaced"/>
              </a:rPr>
              <a:t>length</a:t>
            </a:r>
            <a:r>
              <a:rPr lang="es-ES" altLang="es-ES" sz="3000" dirty="0">
                <a:solidFill>
                  <a:srgbClr val="000000"/>
                </a:solidFill>
                <a:latin typeface="Monospaced"/>
              </a:rPr>
              <a:t>; i++) { </a:t>
            </a:r>
          </a:p>
          <a:p>
            <a:pPr marL="914400" lvl="2" indent="0">
              <a:lnSpc>
                <a:spcPts val="1800"/>
              </a:lnSpc>
              <a:buNone/>
            </a:pPr>
            <a:r>
              <a:rPr lang="es-ES" altLang="es-ES" sz="3000" dirty="0">
                <a:solidFill>
                  <a:srgbClr val="000000"/>
                </a:solidFill>
                <a:latin typeface="Monospaced"/>
              </a:rPr>
              <a:t>         </a:t>
            </a:r>
            <a:r>
              <a:rPr lang="es-ES" altLang="es-ES" sz="3000" dirty="0" err="1">
                <a:solidFill>
                  <a:srgbClr val="0000E6"/>
                </a:solidFill>
                <a:latin typeface="Monospaced"/>
              </a:rPr>
              <a:t>int</a:t>
            </a:r>
            <a:r>
              <a:rPr lang="es-ES" altLang="es-ES" sz="3000" dirty="0">
                <a:solidFill>
                  <a:srgbClr val="000000"/>
                </a:solidFill>
                <a:latin typeface="Monospaced"/>
              </a:rPr>
              <a:t> min = </a:t>
            </a:r>
            <a:r>
              <a:rPr lang="es-ES" altLang="es-ES" sz="3000" dirty="0" err="1">
                <a:solidFill>
                  <a:srgbClr val="000000"/>
                </a:solidFill>
                <a:latin typeface="Monospaced"/>
              </a:rPr>
              <a:t>Integer.</a:t>
            </a:r>
            <a:r>
              <a:rPr lang="es-ES" altLang="es-ES" sz="3000" i="1" dirty="0" err="1">
                <a:solidFill>
                  <a:srgbClr val="009900"/>
                </a:solidFill>
                <a:latin typeface="Monospaced"/>
              </a:rPr>
              <a:t>MAX_VALUE</a:t>
            </a:r>
            <a:r>
              <a:rPr lang="es-ES" altLang="es-ES" sz="3000" dirty="0">
                <a:solidFill>
                  <a:srgbClr val="000000"/>
                </a:solidFill>
                <a:latin typeface="Monospaced"/>
              </a:rPr>
              <a:t>; </a:t>
            </a:r>
          </a:p>
          <a:p>
            <a:pPr marL="914400" lvl="2" indent="0">
              <a:lnSpc>
                <a:spcPts val="1800"/>
              </a:lnSpc>
              <a:buNone/>
            </a:pPr>
            <a:r>
              <a:rPr lang="es-ES" altLang="es-ES" sz="3000" dirty="0">
                <a:solidFill>
                  <a:srgbClr val="0000E6"/>
                </a:solidFill>
                <a:latin typeface="Monospaced"/>
              </a:rPr>
              <a:t>         </a:t>
            </a:r>
            <a:r>
              <a:rPr lang="es-ES" altLang="es-ES" sz="3000" dirty="0" err="1">
                <a:solidFill>
                  <a:srgbClr val="0000E6"/>
                </a:solidFill>
                <a:latin typeface="Monospaced"/>
              </a:rPr>
              <a:t>int</a:t>
            </a:r>
            <a:r>
              <a:rPr lang="es-ES" altLang="es-ES" sz="3000" dirty="0">
                <a:solidFill>
                  <a:srgbClr val="000000"/>
                </a:solidFill>
                <a:latin typeface="Monospaced"/>
              </a:rPr>
              <a:t> </a:t>
            </a:r>
            <a:r>
              <a:rPr lang="es-ES" altLang="es-ES" sz="3000" dirty="0" err="1">
                <a:solidFill>
                  <a:srgbClr val="000000"/>
                </a:solidFill>
                <a:latin typeface="Monospaced"/>
              </a:rPr>
              <a:t>posMin</a:t>
            </a:r>
            <a:r>
              <a:rPr lang="es-ES" altLang="es-ES" sz="3000" dirty="0">
                <a:solidFill>
                  <a:srgbClr val="000000"/>
                </a:solidFill>
                <a:latin typeface="Monospaced"/>
              </a:rPr>
              <a:t> = 0; </a:t>
            </a:r>
          </a:p>
          <a:p>
            <a:pPr marL="914400" lvl="2" indent="0">
              <a:lnSpc>
                <a:spcPts val="1800"/>
              </a:lnSpc>
              <a:buNone/>
            </a:pPr>
            <a:r>
              <a:rPr lang="es-ES" altLang="es-ES" sz="3000" dirty="0">
                <a:solidFill>
                  <a:srgbClr val="0000E6"/>
                </a:solidFill>
                <a:latin typeface="Monospaced"/>
              </a:rPr>
              <a:t>         </a:t>
            </a:r>
            <a:r>
              <a:rPr lang="es-ES" altLang="es-ES" sz="3000" dirty="0" err="1">
                <a:solidFill>
                  <a:srgbClr val="0000E6"/>
                </a:solidFill>
                <a:latin typeface="Monospaced"/>
              </a:rPr>
              <a:t>for</a:t>
            </a:r>
            <a:r>
              <a:rPr lang="es-ES" altLang="es-ES" sz="3000" dirty="0">
                <a:solidFill>
                  <a:srgbClr val="000000"/>
                </a:solidFill>
                <a:latin typeface="Monospaced"/>
              </a:rPr>
              <a:t> (</a:t>
            </a:r>
            <a:r>
              <a:rPr lang="es-ES" altLang="es-ES" sz="3000" dirty="0" err="1">
                <a:solidFill>
                  <a:srgbClr val="0000E6"/>
                </a:solidFill>
                <a:latin typeface="Monospaced"/>
              </a:rPr>
              <a:t>int</a:t>
            </a:r>
            <a:r>
              <a:rPr lang="es-ES" altLang="es-ES" sz="3000" dirty="0">
                <a:solidFill>
                  <a:srgbClr val="000000"/>
                </a:solidFill>
                <a:latin typeface="Monospaced"/>
              </a:rPr>
              <a:t> j = i; j &lt; </a:t>
            </a:r>
            <a:r>
              <a:rPr lang="es-ES" altLang="es-ES" sz="3000" dirty="0" err="1">
                <a:solidFill>
                  <a:srgbClr val="000000"/>
                </a:solidFill>
                <a:latin typeface="Monospaced"/>
              </a:rPr>
              <a:t>valores.</a:t>
            </a:r>
            <a:r>
              <a:rPr lang="es-ES" altLang="es-ES" sz="3000" dirty="0" err="1">
                <a:solidFill>
                  <a:srgbClr val="009900"/>
                </a:solidFill>
                <a:latin typeface="Monospaced"/>
              </a:rPr>
              <a:t>length</a:t>
            </a:r>
            <a:r>
              <a:rPr lang="es-ES" altLang="es-ES" sz="3000" dirty="0">
                <a:solidFill>
                  <a:srgbClr val="000000"/>
                </a:solidFill>
                <a:latin typeface="Monospaced"/>
              </a:rPr>
              <a:t>; </a:t>
            </a:r>
            <a:r>
              <a:rPr lang="es-ES" altLang="es-ES" sz="3000" dirty="0" err="1">
                <a:solidFill>
                  <a:srgbClr val="000000"/>
                </a:solidFill>
                <a:latin typeface="Monospaced"/>
              </a:rPr>
              <a:t>j++</a:t>
            </a:r>
            <a:r>
              <a:rPr lang="es-ES" altLang="es-ES" sz="3000" dirty="0">
                <a:solidFill>
                  <a:srgbClr val="000000"/>
                </a:solidFill>
                <a:latin typeface="Monospaced"/>
              </a:rPr>
              <a:t>) </a:t>
            </a:r>
          </a:p>
          <a:p>
            <a:pPr marL="914400" lvl="2" indent="0">
              <a:lnSpc>
                <a:spcPts val="1800"/>
              </a:lnSpc>
              <a:buNone/>
            </a:pPr>
            <a:r>
              <a:rPr lang="es-ES" altLang="es-ES" sz="3000" dirty="0">
                <a:solidFill>
                  <a:srgbClr val="000000"/>
                </a:solidFill>
                <a:latin typeface="Monospaced"/>
              </a:rPr>
              <a:t>             </a:t>
            </a:r>
            <a:r>
              <a:rPr lang="es-ES" altLang="es-ES" sz="3000" dirty="0" err="1">
                <a:solidFill>
                  <a:srgbClr val="0000E6"/>
                </a:solidFill>
                <a:latin typeface="Monospaced"/>
              </a:rPr>
              <a:t>if</a:t>
            </a:r>
            <a:r>
              <a:rPr lang="es-ES" altLang="es-ES" sz="3000" dirty="0">
                <a:solidFill>
                  <a:srgbClr val="000000"/>
                </a:solidFill>
                <a:latin typeface="Monospaced"/>
              </a:rPr>
              <a:t> (valores[j] &lt; min) { </a:t>
            </a:r>
          </a:p>
          <a:p>
            <a:pPr marL="914400" lvl="2" indent="0">
              <a:lnSpc>
                <a:spcPts val="1800"/>
              </a:lnSpc>
              <a:buNone/>
            </a:pPr>
            <a:r>
              <a:rPr lang="es-ES" altLang="es-ES" sz="3000" dirty="0">
                <a:solidFill>
                  <a:srgbClr val="000000"/>
                </a:solidFill>
                <a:latin typeface="Monospaced"/>
              </a:rPr>
              <a:t>                  min = valores[j]; </a:t>
            </a:r>
          </a:p>
          <a:p>
            <a:pPr marL="914400" lvl="2" indent="0">
              <a:lnSpc>
                <a:spcPts val="1800"/>
              </a:lnSpc>
              <a:buNone/>
            </a:pPr>
            <a:r>
              <a:rPr lang="es-ES" altLang="es-ES" sz="3000" dirty="0">
                <a:solidFill>
                  <a:srgbClr val="000000"/>
                </a:solidFill>
                <a:latin typeface="Monospaced"/>
              </a:rPr>
              <a:t>                  </a:t>
            </a:r>
            <a:r>
              <a:rPr lang="es-ES" altLang="es-ES" sz="3000" dirty="0" err="1">
                <a:solidFill>
                  <a:srgbClr val="000000"/>
                </a:solidFill>
                <a:latin typeface="Monospaced"/>
              </a:rPr>
              <a:t>posMin</a:t>
            </a:r>
            <a:r>
              <a:rPr lang="es-ES" altLang="es-ES" sz="3000" dirty="0">
                <a:solidFill>
                  <a:srgbClr val="000000"/>
                </a:solidFill>
                <a:latin typeface="Monospaced"/>
              </a:rPr>
              <a:t> = j; </a:t>
            </a:r>
          </a:p>
          <a:p>
            <a:pPr marL="914400" lvl="2" indent="0">
              <a:lnSpc>
                <a:spcPts val="1800"/>
              </a:lnSpc>
              <a:buNone/>
            </a:pPr>
            <a:r>
              <a:rPr lang="es-ES" altLang="es-ES" sz="3000" dirty="0">
                <a:solidFill>
                  <a:srgbClr val="000000"/>
                </a:solidFill>
                <a:latin typeface="Monospaced"/>
              </a:rPr>
              <a:t>              } </a:t>
            </a:r>
          </a:p>
          <a:p>
            <a:pPr marL="914400" lvl="2" indent="0">
              <a:lnSpc>
                <a:spcPts val="1800"/>
              </a:lnSpc>
              <a:buNone/>
            </a:pPr>
            <a:r>
              <a:rPr lang="es-ES" altLang="es-ES" sz="3000" dirty="0">
                <a:solidFill>
                  <a:srgbClr val="000000"/>
                </a:solidFill>
                <a:latin typeface="Monospaced"/>
              </a:rPr>
              <a:t>         intercambiar(valores, i, </a:t>
            </a:r>
            <a:r>
              <a:rPr lang="es-ES" altLang="es-ES" sz="3000" dirty="0" err="1">
                <a:solidFill>
                  <a:srgbClr val="000000"/>
                </a:solidFill>
                <a:latin typeface="Monospaced"/>
              </a:rPr>
              <a:t>posMin</a:t>
            </a:r>
            <a:r>
              <a:rPr lang="es-ES" altLang="es-ES" sz="3000" dirty="0">
                <a:solidFill>
                  <a:srgbClr val="000000"/>
                </a:solidFill>
                <a:latin typeface="Monospaced"/>
              </a:rPr>
              <a:t>); </a:t>
            </a:r>
          </a:p>
          <a:p>
            <a:pPr marL="914400" lvl="2" indent="0">
              <a:lnSpc>
                <a:spcPts val="1800"/>
              </a:lnSpc>
              <a:buNone/>
            </a:pPr>
            <a:r>
              <a:rPr lang="es-ES" altLang="es-ES" sz="3000" dirty="0">
                <a:solidFill>
                  <a:srgbClr val="000000"/>
                </a:solidFill>
                <a:latin typeface="Monospaced"/>
              </a:rPr>
              <a:t>     } </a:t>
            </a:r>
          </a:p>
          <a:p>
            <a:pPr marL="914400" lvl="2" indent="0">
              <a:lnSpc>
                <a:spcPts val="1800"/>
              </a:lnSpc>
              <a:buNone/>
            </a:pPr>
            <a:r>
              <a:rPr lang="es-ES" altLang="es-ES" sz="3000" dirty="0">
                <a:solidFill>
                  <a:srgbClr val="000000"/>
                </a:solidFill>
                <a:latin typeface="Monospaced"/>
              </a:rPr>
              <a:t>}</a:t>
            </a:r>
            <a:r>
              <a:rPr lang="es-ES" altLang="es-ES" sz="1700" dirty="0"/>
              <a:t> </a:t>
            </a:r>
            <a:endParaRPr lang="es-ES" altLang="es-ES" sz="5800" dirty="0">
              <a:latin typeface="Arial" panose="020B0604020202020204" pitchFamily="34" charset="0"/>
            </a:endParaRPr>
          </a:p>
          <a:p>
            <a:endParaRPr lang="es-ES" dirty="0"/>
          </a:p>
          <a:p>
            <a:pPr marL="0" indent="0">
              <a:buNone/>
            </a:pPr>
            <a:endParaRPr lang="es-ES" dirty="0"/>
          </a:p>
        </p:txBody>
      </p:sp>
      <p:sp>
        <p:nvSpPr>
          <p:cNvPr id="4" name="Marcador de pie de página 3">
            <a:extLst>
              <a:ext uri="{FF2B5EF4-FFF2-40B4-BE49-F238E27FC236}">
                <a16:creationId xmlns:a16="http://schemas.microsoft.com/office/drawing/2014/main" id="{05280135-ACD9-41E5-B2D4-F8FCB1AE8FB5}"/>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5E31F39-9377-40A0-9DEF-932B527EF421}"/>
              </a:ext>
            </a:extLst>
          </p:cNvPr>
          <p:cNvSpPr>
            <a:spLocks noGrp="1"/>
          </p:cNvSpPr>
          <p:nvPr>
            <p:ph type="sldNum" sz="quarter" idx="12"/>
          </p:nvPr>
        </p:nvSpPr>
        <p:spPr/>
        <p:txBody>
          <a:bodyPr/>
          <a:lstStyle/>
          <a:p>
            <a:fld id="{D802D9E1-0DDA-174F-9155-A972C397A999}" type="slidenum">
              <a:rPr lang="es-ES_tradnl" smtClean="0"/>
              <a:pPr/>
              <a:t>21</a:t>
            </a:fld>
            <a:endParaRPr lang="es-ES_tradnl" dirty="0"/>
          </a:p>
        </p:txBody>
      </p:sp>
    </p:spTree>
    <p:extLst>
      <p:ext uri="{BB962C8B-B14F-4D97-AF65-F5344CB8AC3E}">
        <p14:creationId xmlns:p14="http://schemas.microsoft.com/office/powerpoint/2010/main" val="3323229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9C1FE-96AE-48A6-B72F-8A0477B15FF1}"/>
              </a:ext>
            </a:extLst>
          </p:cNvPr>
          <p:cNvSpPr>
            <a:spLocks noGrp="1"/>
          </p:cNvSpPr>
          <p:nvPr>
            <p:ph type="title"/>
          </p:nvPr>
        </p:nvSpPr>
        <p:spPr/>
        <p:txBody>
          <a:bodyPr>
            <a:normAutofit fontScale="90000"/>
          </a:bodyPr>
          <a:lstStyle/>
          <a:p>
            <a:r>
              <a:rPr lang="es-ES" sz="4400" b="1" dirty="0"/>
              <a:t>Ordenador de Números</a:t>
            </a:r>
            <a:br>
              <a:rPr lang="es-ES" dirty="0"/>
            </a:br>
            <a:r>
              <a:rPr lang="es-ES" sz="3100" i="1" dirty="0" err="1"/>
              <a:t>Modularización</a:t>
            </a:r>
            <a:r>
              <a:rPr lang="es-ES" sz="3100" i="1" dirty="0"/>
              <a:t> del Algoritmo de Ordenamiento</a:t>
            </a:r>
            <a:endParaRPr lang="es-ES" sz="3100" dirty="0"/>
          </a:p>
        </p:txBody>
      </p:sp>
      <p:sp>
        <p:nvSpPr>
          <p:cNvPr id="3" name="Marcador de contenido 2">
            <a:extLst>
              <a:ext uri="{FF2B5EF4-FFF2-40B4-BE49-F238E27FC236}">
                <a16:creationId xmlns:a16="http://schemas.microsoft.com/office/drawing/2014/main" id="{28143015-4A2C-4EDD-B54B-425A068BFF34}"/>
              </a:ext>
            </a:extLst>
          </p:cNvPr>
          <p:cNvSpPr>
            <a:spLocks noGrp="1"/>
          </p:cNvSpPr>
          <p:nvPr>
            <p:ph idx="1"/>
          </p:nvPr>
        </p:nvSpPr>
        <p:spPr/>
        <p:txBody>
          <a:bodyPr>
            <a:normAutofit/>
          </a:bodyPr>
          <a:lstStyle/>
          <a:p>
            <a:r>
              <a:rPr lang="es-ES" dirty="0"/>
              <a:t>De la misma manera, para simplificar el código del algoritmo de ordenamiento, creamos un método para realizar el intercambio de valores del arreglo:</a:t>
            </a:r>
          </a:p>
          <a:p>
            <a:pPr marL="1371600" lvl="3" indent="0">
              <a:buNone/>
            </a:pPr>
            <a:r>
              <a:rPr lang="es-ES" altLang="es-ES" sz="2800" dirty="0" err="1">
                <a:solidFill>
                  <a:srgbClr val="0000E6"/>
                </a:solidFill>
                <a:latin typeface="Monospaced"/>
              </a:rPr>
              <a:t>void</a:t>
            </a:r>
            <a:r>
              <a:rPr lang="es-ES" altLang="es-ES" sz="2800" dirty="0">
                <a:solidFill>
                  <a:srgbClr val="000000"/>
                </a:solidFill>
                <a:latin typeface="Monospaced"/>
              </a:rPr>
              <a:t> </a:t>
            </a:r>
            <a:r>
              <a:rPr lang="es-ES" altLang="es-ES" sz="2800" b="1" dirty="0">
                <a:solidFill>
                  <a:srgbClr val="000000"/>
                </a:solidFill>
                <a:latin typeface="Monospaced"/>
              </a:rPr>
              <a:t>intercambiar</a:t>
            </a:r>
            <a:r>
              <a:rPr lang="es-ES" altLang="es-ES" sz="2800" dirty="0">
                <a:solidFill>
                  <a:srgbClr val="000000"/>
                </a:solidFill>
                <a:latin typeface="Monospaced"/>
              </a:rPr>
              <a:t>(</a:t>
            </a:r>
            <a:r>
              <a:rPr lang="es-ES" altLang="es-ES" sz="2800" dirty="0" err="1">
                <a:solidFill>
                  <a:srgbClr val="0000E6"/>
                </a:solidFill>
                <a:latin typeface="Monospaced"/>
              </a:rPr>
              <a:t>int</a:t>
            </a:r>
            <a:r>
              <a:rPr lang="es-ES" altLang="es-ES" sz="2800" dirty="0">
                <a:solidFill>
                  <a:srgbClr val="000000"/>
                </a:solidFill>
                <a:latin typeface="Monospaced"/>
              </a:rPr>
              <a:t>[] valores, </a:t>
            </a:r>
            <a:r>
              <a:rPr lang="es-ES" altLang="es-ES" sz="2800" dirty="0" err="1">
                <a:solidFill>
                  <a:srgbClr val="0000E6"/>
                </a:solidFill>
                <a:latin typeface="Monospaced"/>
              </a:rPr>
              <a:t>int</a:t>
            </a:r>
            <a:r>
              <a:rPr lang="es-ES" altLang="es-ES" sz="2800" dirty="0">
                <a:solidFill>
                  <a:srgbClr val="000000"/>
                </a:solidFill>
                <a:latin typeface="Monospaced"/>
              </a:rPr>
              <a:t> i, </a:t>
            </a:r>
            <a:r>
              <a:rPr lang="es-ES" altLang="es-ES" sz="2800" dirty="0" err="1">
                <a:solidFill>
                  <a:srgbClr val="0000E6"/>
                </a:solidFill>
                <a:latin typeface="Monospaced"/>
              </a:rPr>
              <a:t>int</a:t>
            </a:r>
            <a:r>
              <a:rPr lang="es-ES" altLang="es-ES" sz="2800" dirty="0">
                <a:solidFill>
                  <a:srgbClr val="000000"/>
                </a:solidFill>
                <a:latin typeface="Monospaced"/>
              </a:rPr>
              <a:t> j) { </a:t>
            </a:r>
          </a:p>
          <a:p>
            <a:pPr marL="1371600" lvl="3" indent="0">
              <a:buNone/>
            </a:pPr>
            <a:r>
              <a:rPr lang="es-ES" altLang="es-ES" sz="2800" dirty="0">
                <a:solidFill>
                  <a:srgbClr val="000000"/>
                </a:solidFill>
                <a:latin typeface="Monospaced"/>
              </a:rPr>
              <a:t>    </a:t>
            </a:r>
            <a:r>
              <a:rPr lang="es-ES" altLang="es-ES" sz="2800" dirty="0" err="1">
                <a:solidFill>
                  <a:srgbClr val="0000E6"/>
                </a:solidFill>
                <a:latin typeface="Monospaced"/>
              </a:rPr>
              <a:t>int</a:t>
            </a:r>
            <a:r>
              <a:rPr lang="es-ES" altLang="es-ES" sz="2800" dirty="0">
                <a:solidFill>
                  <a:srgbClr val="000000"/>
                </a:solidFill>
                <a:latin typeface="Monospaced"/>
              </a:rPr>
              <a:t> </a:t>
            </a:r>
            <a:r>
              <a:rPr lang="es-ES" altLang="es-ES" sz="2800" dirty="0" err="1">
                <a:solidFill>
                  <a:srgbClr val="000000"/>
                </a:solidFill>
                <a:latin typeface="Monospaced"/>
              </a:rPr>
              <a:t>aux</a:t>
            </a:r>
            <a:r>
              <a:rPr lang="es-ES" altLang="es-ES" sz="2800" dirty="0">
                <a:solidFill>
                  <a:srgbClr val="000000"/>
                </a:solidFill>
                <a:latin typeface="Monospaced"/>
              </a:rPr>
              <a:t> = valores[i]; </a:t>
            </a:r>
          </a:p>
          <a:p>
            <a:pPr marL="1371600" lvl="3" indent="0">
              <a:buNone/>
            </a:pPr>
            <a:r>
              <a:rPr lang="es-ES" altLang="es-ES" sz="2800" dirty="0">
                <a:solidFill>
                  <a:srgbClr val="000000"/>
                </a:solidFill>
                <a:latin typeface="Monospaced"/>
              </a:rPr>
              <a:t>    valores[i] = valores[j]; </a:t>
            </a:r>
          </a:p>
          <a:p>
            <a:pPr marL="1371600" lvl="3" indent="0">
              <a:buNone/>
            </a:pPr>
            <a:r>
              <a:rPr lang="es-ES" altLang="es-ES" sz="2800" dirty="0">
                <a:solidFill>
                  <a:srgbClr val="000000"/>
                </a:solidFill>
                <a:latin typeface="Monospaced"/>
              </a:rPr>
              <a:t>    valores[j] = </a:t>
            </a:r>
            <a:r>
              <a:rPr lang="es-ES" altLang="es-ES" sz="2800" dirty="0" err="1">
                <a:solidFill>
                  <a:srgbClr val="000000"/>
                </a:solidFill>
                <a:latin typeface="Monospaced"/>
              </a:rPr>
              <a:t>aux</a:t>
            </a:r>
            <a:r>
              <a:rPr lang="es-ES" altLang="es-ES" sz="2800" dirty="0">
                <a:solidFill>
                  <a:srgbClr val="000000"/>
                </a:solidFill>
                <a:latin typeface="Monospaced"/>
              </a:rPr>
              <a:t>; </a:t>
            </a:r>
          </a:p>
          <a:p>
            <a:pPr marL="1371600" lvl="3" indent="0">
              <a:buNone/>
            </a:pPr>
            <a:r>
              <a:rPr lang="es-ES" altLang="es-ES" sz="2800" dirty="0">
                <a:solidFill>
                  <a:srgbClr val="000000"/>
                </a:solidFill>
                <a:latin typeface="Monospaced"/>
              </a:rPr>
              <a:t>}</a:t>
            </a:r>
            <a:endParaRPr lang="es-ES" altLang="es-ES" sz="6000" dirty="0">
              <a:latin typeface="Arial" panose="020B0604020202020204" pitchFamily="34" charset="0"/>
            </a:endParaRPr>
          </a:p>
          <a:p>
            <a:pPr marL="0" indent="0">
              <a:buNone/>
            </a:pPr>
            <a:endParaRPr lang="es-ES" dirty="0"/>
          </a:p>
        </p:txBody>
      </p:sp>
      <p:sp>
        <p:nvSpPr>
          <p:cNvPr id="4" name="Marcador de pie de página 3">
            <a:extLst>
              <a:ext uri="{FF2B5EF4-FFF2-40B4-BE49-F238E27FC236}">
                <a16:creationId xmlns:a16="http://schemas.microsoft.com/office/drawing/2014/main" id="{CAE8C3DB-9E93-44D1-9874-0510FA9B4204}"/>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5486F62-6CC1-414E-AD5C-066B7FA642D8}"/>
              </a:ext>
            </a:extLst>
          </p:cNvPr>
          <p:cNvSpPr>
            <a:spLocks noGrp="1"/>
          </p:cNvSpPr>
          <p:nvPr>
            <p:ph type="sldNum" sz="quarter" idx="12"/>
          </p:nvPr>
        </p:nvSpPr>
        <p:spPr/>
        <p:txBody>
          <a:bodyPr/>
          <a:lstStyle/>
          <a:p>
            <a:fld id="{D802D9E1-0DDA-174F-9155-A972C397A999}" type="slidenum">
              <a:rPr lang="es-ES_tradnl" smtClean="0"/>
              <a:pPr/>
              <a:t>22</a:t>
            </a:fld>
            <a:endParaRPr lang="es-ES_tradnl" dirty="0"/>
          </a:p>
        </p:txBody>
      </p:sp>
    </p:spTree>
    <p:extLst>
      <p:ext uri="{BB962C8B-B14F-4D97-AF65-F5344CB8AC3E}">
        <p14:creationId xmlns:p14="http://schemas.microsoft.com/office/powerpoint/2010/main" val="1192283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C13F1-512A-403D-A642-3B829309CAAC}"/>
              </a:ext>
            </a:extLst>
          </p:cNvPr>
          <p:cNvSpPr>
            <a:spLocks noGrp="1"/>
          </p:cNvSpPr>
          <p:nvPr>
            <p:ph type="title"/>
          </p:nvPr>
        </p:nvSpPr>
        <p:spPr/>
        <p:txBody>
          <a:bodyPr>
            <a:normAutofit/>
          </a:bodyPr>
          <a:lstStyle/>
          <a:p>
            <a:r>
              <a:rPr lang="es-ES" b="1" dirty="0"/>
              <a:t>Ordenador de Números</a:t>
            </a:r>
            <a:br>
              <a:rPr lang="es-ES" dirty="0"/>
            </a:br>
            <a:r>
              <a:rPr lang="es-ES" sz="2800" i="1" dirty="0"/>
              <a:t>Mostrar el resultado al usuario</a:t>
            </a:r>
            <a:endParaRPr lang="es-ES" sz="2800" dirty="0"/>
          </a:p>
        </p:txBody>
      </p:sp>
      <p:sp>
        <p:nvSpPr>
          <p:cNvPr id="3" name="Marcador de contenido 2">
            <a:extLst>
              <a:ext uri="{FF2B5EF4-FFF2-40B4-BE49-F238E27FC236}">
                <a16:creationId xmlns:a16="http://schemas.microsoft.com/office/drawing/2014/main" id="{5F12482C-7F39-40B5-89F8-2EBA9F517820}"/>
              </a:ext>
            </a:extLst>
          </p:cNvPr>
          <p:cNvSpPr>
            <a:spLocks noGrp="1"/>
          </p:cNvSpPr>
          <p:nvPr>
            <p:ph idx="1"/>
          </p:nvPr>
        </p:nvSpPr>
        <p:spPr/>
        <p:txBody>
          <a:bodyPr>
            <a:normAutofit fontScale="70000" lnSpcReduction="20000"/>
          </a:bodyPr>
          <a:lstStyle/>
          <a:p>
            <a:pPr>
              <a:lnSpc>
                <a:spcPct val="120000"/>
              </a:lnSpc>
            </a:pPr>
            <a:r>
              <a:rPr lang="es-ES" dirty="0"/>
              <a:t>Una vez ordenados los valores del usuario, se muestra por pantalla el resultado (al final del método </a:t>
            </a:r>
            <a:r>
              <a:rPr lang="es-ES" b="1" dirty="0"/>
              <a:t>ejecutar</a:t>
            </a:r>
            <a:r>
              <a:rPr lang="es-ES" dirty="0"/>
              <a:t>):</a:t>
            </a:r>
          </a:p>
          <a:p>
            <a:pPr marL="457200" lvl="1" indent="0">
              <a:lnSpc>
                <a:spcPct val="120000"/>
              </a:lnSpc>
              <a:buNone/>
            </a:pPr>
            <a:r>
              <a:rPr lang="es-ES" altLang="es-ES" sz="3200" dirty="0" err="1">
                <a:solidFill>
                  <a:srgbClr val="0000E6"/>
                </a:solidFill>
                <a:latin typeface="Monospaced"/>
              </a:rPr>
              <a:t>for</a:t>
            </a:r>
            <a:r>
              <a:rPr lang="es-ES" altLang="es-ES" sz="3200" dirty="0">
                <a:solidFill>
                  <a:srgbClr val="000000"/>
                </a:solidFill>
                <a:latin typeface="Monospaced"/>
              </a:rPr>
              <a:t> (</a:t>
            </a:r>
            <a:r>
              <a:rPr lang="es-ES" altLang="es-ES" sz="3200" dirty="0" err="1">
                <a:solidFill>
                  <a:srgbClr val="0000E6"/>
                </a:solidFill>
                <a:latin typeface="Monospaced"/>
              </a:rPr>
              <a:t>int</a:t>
            </a:r>
            <a:r>
              <a:rPr lang="es-ES" altLang="es-ES" sz="3200" dirty="0">
                <a:solidFill>
                  <a:srgbClr val="000000"/>
                </a:solidFill>
                <a:latin typeface="Monospaced"/>
              </a:rPr>
              <a:t> i = 0; i &lt; </a:t>
            </a:r>
            <a:r>
              <a:rPr lang="es-ES" altLang="es-ES" sz="3200" dirty="0" err="1">
                <a:solidFill>
                  <a:srgbClr val="000000"/>
                </a:solidFill>
                <a:latin typeface="Monospaced"/>
              </a:rPr>
              <a:t>valores.</a:t>
            </a:r>
            <a:r>
              <a:rPr lang="es-ES" altLang="es-ES" sz="3200" dirty="0" err="1">
                <a:solidFill>
                  <a:srgbClr val="009900"/>
                </a:solidFill>
                <a:latin typeface="Monospaced"/>
              </a:rPr>
              <a:t>length</a:t>
            </a:r>
            <a:r>
              <a:rPr lang="es-ES" altLang="es-ES" sz="3200" dirty="0">
                <a:solidFill>
                  <a:srgbClr val="000000"/>
                </a:solidFill>
                <a:latin typeface="Monospaced"/>
              </a:rPr>
              <a:t>; i++)</a:t>
            </a:r>
          </a:p>
          <a:p>
            <a:pPr marL="457200" lvl="1" indent="0">
              <a:lnSpc>
                <a:spcPct val="120000"/>
              </a:lnSpc>
              <a:buNone/>
            </a:pPr>
            <a:r>
              <a:rPr lang="es-ES" altLang="es-ES" sz="3200" dirty="0">
                <a:solidFill>
                  <a:srgbClr val="000000"/>
                </a:solidFill>
                <a:latin typeface="Monospaced"/>
              </a:rPr>
              <a:t>     </a:t>
            </a:r>
            <a:r>
              <a:rPr lang="es-ES" altLang="es-ES" sz="3200" dirty="0" err="1">
                <a:solidFill>
                  <a:srgbClr val="000000"/>
                </a:solidFill>
                <a:latin typeface="Monospaced"/>
              </a:rPr>
              <a:t>System.</a:t>
            </a:r>
            <a:r>
              <a:rPr lang="es-ES" altLang="es-ES" sz="3200" i="1" dirty="0" err="1">
                <a:solidFill>
                  <a:srgbClr val="009900"/>
                </a:solidFill>
                <a:latin typeface="Monospaced"/>
              </a:rPr>
              <a:t>out</a:t>
            </a:r>
            <a:r>
              <a:rPr lang="es-ES" altLang="es-ES" sz="3200" dirty="0" err="1">
                <a:solidFill>
                  <a:srgbClr val="000000"/>
                </a:solidFill>
                <a:latin typeface="Monospaced"/>
              </a:rPr>
              <a:t>.print</a:t>
            </a:r>
            <a:r>
              <a:rPr lang="es-ES" altLang="es-ES" sz="3200" dirty="0">
                <a:solidFill>
                  <a:srgbClr val="000000"/>
                </a:solidFill>
                <a:latin typeface="Monospaced"/>
              </a:rPr>
              <a:t>(valores[i] + </a:t>
            </a:r>
            <a:r>
              <a:rPr lang="es-ES" altLang="es-ES" sz="3200" dirty="0">
                <a:solidFill>
                  <a:srgbClr val="CE7B00"/>
                </a:solidFill>
                <a:latin typeface="Monospaced"/>
              </a:rPr>
              <a:t>"</a:t>
            </a:r>
            <a:r>
              <a:rPr lang="es-ES" altLang="es-ES" sz="3200" dirty="0">
                <a:solidFill>
                  <a:srgbClr val="000000"/>
                </a:solidFill>
                <a:latin typeface="Monospaced"/>
              </a:rPr>
              <a:t> </a:t>
            </a:r>
            <a:r>
              <a:rPr lang="es-ES" altLang="es-ES" sz="3200" dirty="0">
                <a:solidFill>
                  <a:srgbClr val="CE7B00"/>
                </a:solidFill>
                <a:latin typeface="Monospaced"/>
              </a:rPr>
              <a:t>"</a:t>
            </a:r>
            <a:r>
              <a:rPr lang="es-ES" altLang="es-ES" sz="3200" dirty="0">
                <a:solidFill>
                  <a:srgbClr val="000000"/>
                </a:solidFill>
                <a:latin typeface="Monospaced"/>
              </a:rPr>
              <a:t>);</a:t>
            </a:r>
          </a:p>
          <a:p>
            <a:pPr marL="0" indent="0">
              <a:lnSpc>
                <a:spcPct val="120000"/>
              </a:lnSpc>
              <a:buNone/>
            </a:pPr>
            <a:endParaRPr lang="es-ES" altLang="es-ES" sz="2000" dirty="0">
              <a:solidFill>
                <a:srgbClr val="000000"/>
              </a:solidFill>
              <a:latin typeface="Monospaced"/>
            </a:endParaRPr>
          </a:p>
          <a:p>
            <a:pPr>
              <a:lnSpc>
                <a:spcPct val="120000"/>
              </a:lnSpc>
            </a:pPr>
            <a:r>
              <a:rPr lang="es-ES" altLang="es-ES" dirty="0"/>
              <a:t>En Java, el operador + utilizado con una cadena de caracteres o un carácter (en este caso, es un espacio “ “), sirve para concatenar valores</a:t>
            </a:r>
          </a:p>
          <a:p>
            <a:pPr>
              <a:lnSpc>
                <a:spcPct val="120000"/>
              </a:lnSpc>
            </a:pPr>
            <a:r>
              <a:rPr lang="es-ES" altLang="es-ES" dirty="0"/>
              <a:t>Cuidado: El último valor del arreglo tendrá un espacio al final. Si en lugar de una espacio, fuese una coma, la impresión sería más desprolija ¿qué se puede hacer para evitar imprimir un carácter de más?</a:t>
            </a:r>
          </a:p>
          <a:p>
            <a:pPr marL="0" indent="0">
              <a:buNone/>
            </a:pPr>
            <a:endParaRPr lang="es-ES" dirty="0"/>
          </a:p>
        </p:txBody>
      </p:sp>
      <p:sp>
        <p:nvSpPr>
          <p:cNvPr id="4" name="Marcador de pie de página 3">
            <a:extLst>
              <a:ext uri="{FF2B5EF4-FFF2-40B4-BE49-F238E27FC236}">
                <a16:creationId xmlns:a16="http://schemas.microsoft.com/office/drawing/2014/main" id="{58E9996C-C5D6-4890-94E8-877516499C4A}"/>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E6898F3-F38F-481C-B54C-301AAE702ACC}"/>
              </a:ext>
            </a:extLst>
          </p:cNvPr>
          <p:cNvSpPr>
            <a:spLocks noGrp="1"/>
          </p:cNvSpPr>
          <p:nvPr>
            <p:ph type="sldNum" sz="quarter" idx="12"/>
          </p:nvPr>
        </p:nvSpPr>
        <p:spPr/>
        <p:txBody>
          <a:bodyPr/>
          <a:lstStyle/>
          <a:p>
            <a:fld id="{D802D9E1-0DDA-174F-9155-A972C397A999}" type="slidenum">
              <a:rPr lang="es-ES_tradnl" smtClean="0"/>
              <a:pPr/>
              <a:t>23</a:t>
            </a:fld>
            <a:endParaRPr lang="es-ES_tradnl" dirty="0"/>
          </a:p>
        </p:txBody>
      </p:sp>
    </p:spTree>
    <p:extLst>
      <p:ext uri="{BB962C8B-B14F-4D97-AF65-F5344CB8AC3E}">
        <p14:creationId xmlns:p14="http://schemas.microsoft.com/office/powerpoint/2010/main" val="295535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 y="-1"/>
            <a:ext cx="9144001" cy="1400176"/>
          </a:xfrm>
        </p:spPr>
        <p:txBody>
          <a:bodyPr>
            <a:normAutofit fontScale="90000"/>
          </a:bodyPr>
          <a:lstStyle/>
          <a:p>
            <a:r>
              <a:rPr lang="es-ES_tradnl" dirty="0"/>
              <a:t>Programación Orientada a Objetos</a:t>
            </a:r>
          </a:p>
        </p:txBody>
      </p:sp>
      <p:sp>
        <p:nvSpPr>
          <p:cNvPr id="5" name="Subtítulo 4"/>
          <p:cNvSpPr>
            <a:spLocks noGrp="1"/>
          </p:cNvSpPr>
          <p:nvPr>
            <p:ph type="subTitle" idx="1"/>
          </p:nvPr>
        </p:nvSpPr>
        <p:spPr/>
        <p:txBody>
          <a:bodyPr/>
          <a:lstStyle/>
          <a:p>
            <a:r>
              <a:rPr lang="es-ES_tradnl" dirty="0"/>
              <a:t>Lenguaje y Plataforma Java</a:t>
            </a:r>
          </a:p>
        </p:txBody>
      </p:sp>
    </p:spTree>
    <p:extLst>
      <p:ext uri="{BB962C8B-B14F-4D97-AF65-F5344CB8AC3E}">
        <p14:creationId xmlns:p14="http://schemas.microsoft.com/office/powerpoint/2010/main" val="2180728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3F2D3F3-0C4E-49B9-993E-BC1F2B0A8257}"/>
              </a:ext>
            </a:extLst>
          </p:cNvPr>
          <p:cNvSpPr>
            <a:spLocks noGrp="1"/>
          </p:cNvSpPr>
          <p:nvPr>
            <p:ph type="title"/>
          </p:nvPr>
        </p:nvSpPr>
        <p:spPr/>
        <p:txBody>
          <a:bodyPr/>
          <a:lstStyle/>
          <a:p>
            <a:r>
              <a:rPr lang="es-ES" b="1" dirty="0"/>
              <a:t>Lenguaje y Plataforma Java</a:t>
            </a:r>
          </a:p>
        </p:txBody>
      </p:sp>
      <p:sp>
        <p:nvSpPr>
          <p:cNvPr id="5" name="Marcador de contenido 4">
            <a:extLst>
              <a:ext uri="{FF2B5EF4-FFF2-40B4-BE49-F238E27FC236}">
                <a16:creationId xmlns:a16="http://schemas.microsoft.com/office/drawing/2014/main" id="{B118BBE1-88A5-4FB7-BC36-A36FF6749623}"/>
              </a:ext>
            </a:extLst>
          </p:cNvPr>
          <p:cNvSpPr>
            <a:spLocks noGrp="1"/>
          </p:cNvSpPr>
          <p:nvPr>
            <p:ph idx="1"/>
          </p:nvPr>
        </p:nvSpPr>
        <p:spPr/>
        <p:txBody>
          <a:bodyPr>
            <a:normAutofit fontScale="92500" lnSpcReduction="10000"/>
          </a:bodyPr>
          <a:lstStyle/>
          <a:p>
            <a:r>
              <a:rPr lang="es-ES" dirty="0"/>
              <a:t>Java es el nombre de un lenguaje de programación orientado a objetos</a:t>
            </a:r>
          </a:p>
          <a:p>
            <a:r>
              <a:rPr lang="es-ES" dirty="0"/>
              <a:t>También es el nombre de una plataforma de desarrollo de aplicaciones (conjunto de herramientas que permiten construir y correr aplicaciones)</a:t>
            </a:r>
          </a:p>
          <a:p>
            <a:r>
              <a:rPr lang="es-ES" b="1" dirty="0"/>
              <a:t>No confundir Plataforma Java con Lenguaje de Programación Java</a:t>
            </a:r>
          </a:p>
          <a:p>
            <a:r>
              <a:rPr lang="es-ES" dirty="0"/>
              <a:t>Tanto lenguaje como plataforma están pensados para desarrollar aplicaciones multiplataforma, es decir, que se puedan ejecutar en Linux, Windows, Android, u otro sistema</a:t>
            </a:r>
          </a:p>
          <a:p>
            <a:endParaRPr lang="es-ES" dirty="0"/>
          </a:p>
        </p:txBody>
      </p:sp>
      <p:sp>
        <p:nvSpPr>
          <p:cNvPr id="3" name="Marcador de pie de página 2">
            <a:extLst>
              <a:ext uri="{FF2B5EF4-FFF2-40B4-BE49-F238E27FC236}">
                <a16:creationId xmlns:a16="http://schemas.microsoft.com/office/drawing/2014/main" id="{7EC8E3E0-2BA1-4D01-BBBA-1C6E4CCED77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6" name="Marcador de número de diapositiva 5">
            <a:extLst>
              <a:ext uri="{FF2B5EF4-FFF2-40B4-BE49-F238E27FC236}">
                <a16:creationId xmlns:a16="http://schemas.microsoft.com/office/drawing/2014/main" id="{62AC464D-EC51-4661-99DD-0729B7822F1B}"/>
              </a:ext>
            </a:extLst>
          </p:cNvPr>
          <p:cNvSpPr>
            <a:spLocks noGrp="1"/>
          </p:cNvSpPr>
          <p:nvPr>
            <p:ph type="sldNum" sz="quarter" idx="12"/>
          </p:nvPr>
        </p:nvSpPr>
        <p:spPr/>
        <p:txBody>
          <a:bodyPr/>
          <a:lstStyle/>
          <a:p>
            <a:fld id="{D802D9E1-0DDA-174F-9155-A972C397A999}" type="slidenum">
              <a:rPr lang="es-ES_tradnl" smtClean="0"/>
              <a:pPr/>
              <a:t>25</a:t>
            </a:fld>
            <a:endParaRPr lang="es-ES_tradnl" dirty="0"/>
          </a:p>
        </p:txBody>
      </p:sp>
    </p:spTree>
    <p:extLst>
      <p:ext uri="{BB962C8B-B14F-4D97-AF65-F5344CB8AC3E}">
        <p14:creationId xmlns:p14="http://schemas.microsoft.com/office/powerpoint/2010/main" val="1782951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A26BD-E360-4DD5-A1C0-E430D12E74E8}"/>
              </a:ext>
            </a:extLst>
          </p:cNvPr>
          <p:cNvSpPr>
            <a:spLocks noGrp="1"/>
          </p:cNvSpPr>
          <p:nvPr>
            <p:ph type="title"/>
          </p:nvPr>
        </p:nvSpPr>
        <p:spPr/>
        <p:txBody>
          <a:bodyPr>
            <a:normAutofit/>
          </a:bodyPr>
          <a:lstStyle/>
          <a:p>
            <a:r>
              <a:rPr lang="es-ES" b="1" dirty="0"/>
              <a:t>Lenguaje y Plataforma Java</a:t>
            </a:r>
            <a:br>
              <a:rPr lang="es-ES" b="1" dirty="0"/>
            </a:br>
            <a:r>
              <a:rPr lang="es-AR" sz="2800" i="1" dirty="0"/>
              <a:t>¿A qué se denomina Plataforma Java?</a:t>
            </a:r>
            <a:endParaRPr lang="es-ES" sz="2800" i="1" dirty="0"/>
          </a:p>
        </p:txBody>
      </p:sp>
      <p:sp>
        <p:nvSpPr>
          <p:cNvPr id="3" name="Marcador de contenido 2">
            <a:extLst>
              <a:ext uri="{FF2B5EF4-FFF2-40B4-BE49-F238E27FC236}">
                <a16:creationId xmlns:a16="http://schemas.microsoft.com/office/drawing/2014/main" id="{2A18AC74-B45D-41FC-A934-2D006E5C662C}"/>
              </a:ext>
            </a:extLst>
          </p:cNvPr>
          <p:cNvSpPr>
            <a:spLocks noGrp="1"/>
          </p:cNvSpPr>
          <p:nvPr>
            <p:ph idx="1"/>
          </p:nvPr>
        </p:nvSpPr>
        <p:spPr/>
        <p:txBody>
          <a:bodyPr>
            <a:normAutofit/>
          </a:bodyPr>
          <a:lstStyle/>
          <a:p>
            <a:pPr marL="0" lvl="0" indent="0">
              <a:spcBef>
                <a:spcPts val="0"/>
              </a:spcBef>
              <a:buNone/>
            </a:pPr>
            <a:r>
              <a:rPr lang="es-ES" sz="3200" dirty="0"/>
              <a:t>Es un conjunto de herramientas de software (programas y bibliotecas) que permiten desarrollar aplicaciones </a:t>
            </a:r>
            <a:r>
              <a:rPr lang="es-ES" sz="3200" b="1" dirty="0"/>
              <a:t>multiplataforma</a:t>
            </a:r>
          </a:p>
          <a:p>
            <a:pPr marL="0" lvl="0" indent="0">
              <a:spcBef>
                <a:spcPts val="0"/>
              </a:spcBef>
              <a:buNone/>
            </a:pPr>
            <a:endParaRPr lang="es-ES" sz="3200" dirty="0"/>
          </a:p>
          <a:p>
            <a:pPr marL="0" lvl="0" indent="0">
              <a:spcBef>
                <a:spcPts val="0"/>
              </a:spcBef>
              <a:buNone/>
            </a:pPr>
            <a:r>
              <a:rPr lang="es-ES" sz="3200" dirty="0"/>
              <a:t>A menudo, las aplicaciones para la plataforma Java son programadas usando el </a:t>
            </a:r>
            <a:r>
              <a:rPr lang="es-ES" sz="3200" b="1" dirty="0"/>
              <a:t>lenguaje de programación Java </a:t>
            </a:r>
            <a:r>
              <a:rPr lang="es-ES" sz="3200" dirty="0"/>
              <a:t>(aunque no es la única forma)</a:t>
            </a:r>
          </a:p>
        </p:txBody>
      </p:sp>
      <p:sp>
        <p:nvSpPr>
          <p:cNvPr id="4" name="Marcador de pie de página 3">
            <a:extLst>
              <a:ext uri="{FF2B5EF4-FFF2-40B4-BE49-F238E27FC236}">
                <a16:creationId xmlns:a16="http://schemas.microsoft.com/office/drawing/2014/main" id="{D5BDA34D-B1CD-449C-95F3-CFC6364CD574}"/>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3183791-8AE5-44D2-8F8B-48E6407CE82B}"/>
              </a:ext>
            </a:extLst>
          </p:cNvPr>
          <p:cNvSpPr>
            <a:spLocks noGrp="1"/>
          </p:cNvSpPr>
          <p:nvPr>
            <p:ph type="sldNum" sz="quarter" idx="12"/>
          </p:nvPr>
        </p:nvSpPr>
        <p:spPr/>
        <p:txBody>
          <a:bodyPr/>
          <a:lstStyle/>
          <a:p>
            <a:fld id="{D802D9E1-0DDA-174F-9155-A972C397A999}" type="slidenum">
              <a:rPr lang="es-ES_tradnl" smtClean="0"/>
              <a:pPr/>
              <a:t>26</a:t>
            </a:fld>
            <a:endParaRPr lang="es-ES_tradnl" dirty="0"/>
          </a:p>
        </p:txBody>
      </p:sp>
    </p:spTree>
    <p:extLst>
      <p:ext uri="{BB962C8B-B14F-4D97-AF65-F5344CB8AC3E}">
        <p14:creationId xmlns:p14="http://schemas.microsoft.com/office/powerpoint/2010/main" val="1452910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61767-4A2F-4460-A082-8360BB296D97}"/>
              </a:ext>
            </a:extLst>
          </p:cNvPr>
          <p:cNvSpPr>
            <a:spLocks noGrp="1"/>
          </p:cNvSpPr>
          <p:nvPr>
            <p:ph type="title"/>
          </p:nvPr>
        </p:nvSpPr>
        <p:spPr/>
        <p:txBody>
          <a:bodyPr/>
          <a:lstStyle/>
          <a:p>
            <a:r>
              <a:rPr lang="es-ES" b="1" dirty="0"/>
              <a:t>Multiplataforma</a:t>
            </a:r>
            <a:br>
              <a:rPr lang="es-ES" dirty="0"/>
            </a:br>
            <a:r>
              <a:rPr lang="es-ES" sz="2800" i="1" dirty="0"/>
              <a:t>Ejemplo</a:t>
            </a:r>
            <a:endParaRPr lang="es-ES" sz="2800" dirty="0"/>
          </a:p>
        </p:txBody>
      </p:sp>
      <p:sp>
        <p:nvSpPr>
          <p:cNvPr id="3" name="Marcador de contenido 2">
            <a:extLst>
              <a:ext uri="{FF2B5EF4-FFF2-40B4-BE49-F238E27FC236}">
                <a16:creationId xmlns:a16="http://schemas.microsoft.com/office/drawing/2014/main" id="{FDF2B7FF-7E70-4AC9-AF9E-048C60C3FB22}"/>
              </a:ext>
            </a:extLst>
          </p:cNvPr>
          <p:cNvSpPr>
            <a:spLocks noGrp="1"/>
          </p:cNvSpPr>
          <p:nvPr>
            <p:ph idx="1"/>
          </p:nvPr>
        </p:nvSpPr>
        <p:spPr/>
        <p:txBody>
          <a:bodyPr/>
          <a:lstStyle/>
          <a:p>
            <a:r>
              <a:rPr lang="es-ES" dirty="0"/>
              <a:t>Supongamos el siguiente ejemplo</a:t>
            </a:r>
          </a:p>
          <a:p>
            <a:r>
              <a:rPr lang="es-ES" dirty="0"/>
              <a:t>Queremos distribuir textos a diferentes lectores que tienen diferentes idiomas</a:t>
            </a:r>
          </a:p>
          <a:p>
            <a:r>
              <a:rPr lang="es-ES" dirty="0"/>
              <a:t>Para ellos, la primer alternativa es traducir cada texto a todos los lenguajes existentes (o, al menos los más populares) y luego, que cada lector adquiera el libro indicado</a:t>
            </a:r>
          </a:p>
          <a:p>
            <a:r>
              <a:rPr lang="es-ES" dirty="0"/>
              <a:t>Debemos hacer eso por cada drama, thriller, libro de terror que tengamos</a:t>
            </a:r>
          </a:p>
        </p:txBody>
      </p:sp>
      <p:sp>
        <p:nvSpPr>
          <p:cNvPr id="4" name="Marcador de pie de página 3">
            <a:extLst>
              <a:ext uri="{FF2B5EF4-FFF2-40B4-BE49-F238E27FC236}">
                <a16:creationId xmlns:a16="http://schemas.microsoft.com/office/drawing/2014/main" id="{2ECBF65C-3412-44B6-A3CA-4CAA174F0EA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012B911-89D8-48B4-BDE8-949EB365D05E}"/>
              </a:ext>
            </a:extLst>
          </p:cNvPr>
          <p:cNvSpPr>
            <a:spLocks noGrp="1"/>
          </p:cNvSpPr>
          <p:nvPr>
            <p:ph type="sldNum" sz="quarter" idx="12"/>
          </p:nvPr>
        </p:nvSpPr>
        <p:spPr/>
        <p:txBody>
          <a:bodyPr/>
          <a:lstStyle/>
          <a:p>
            <a:fld id="{D802D9E1-0DDA-174F-9155-A972C397A999}" type="slidenum">
              <a:rPr lang="es-ES_tradnl" smtClean="0"/>
              <a:pPr/>
              <a:t>27</a:t>
            </a:fld>
            <a:endParaRPr lang="es-ES_tradnl" dirty="0"/>
          </a:p>
        </p:txBody>
      </p:sp>
    </p:spTree>
    <p:extLst>
      <p:ext uri="{BB962C8B-B14F-4D97-AF65-F5344CB8AC3E}">
        <p14:creationId xmlns:p14="http://schemas.microsoft.com/office/powerpoint/2010/main" val="1680396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1BD6165-8F81-4D5E-9533-01E56EDF6704}"/>
              </a:ext>
            </a:extLst>
          </p:cNvPr>
          <p:cNvSpPr>
            <a:spLocks noGrp="1"/>
          </p:cNvSpPr>
          <p:nvPr>
            <p:ph type="title"/>
          </p:nvPr>
        </p:nvSpPr>
        <p:spPr/>
        <p:txBody>
          <a:bodyPr/>
          <a:lstStyle/>
          <a:p>
            <a:r>
              <a:rPr lang="es-ES" b="1" dirty="0"/>
              <a:t>Multiplataforma</a:t>
            </a:r>
            <a:br>
              <a:rPr lang="es-ES" dirty="0"/>
            </a:br>
            <a:r>
              <a:rPr lang="es-ES" sz="2800" i="1" dirty="0"/>
              <a:t>Ejemplo</a:t>
            </a:r>
          </a:p>
        </p:txBody>
      </p:sp>
      <p:sp>
        <p:nvSpPr>
          <p:cNvPr id="4" name="Marcador de pie de página 3">
            <a:extLst>
              <a:ext uri="{FF2B5EF4-FFF2-40B4-BE49-F238E27FC236}">
                <a16:creationId xmlns:a16="http://schemas.microsoft.com/office/drawing/2014/main" id="{F5ED5AFB-770A-4461-9178-9BA134A9661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79A66E6-6B75-4E5E-9C7D-43AE7E9F30F2}"/>
              </a:ext>
            </a:extLst>
          </p:cNvPr>
          <p:cNvSpPr>
            <a:spLocks noGrp="1"/>
          </p:cNvSpPr>
          <p:nvPr>
            <p:ph type="sldNum" sz="quarter" idx="12"/>
          </p:nvPr>
        </p:nvSpPr>
        <p:spPr/>
        <p:txBody>
          <a:bodyPr/>
          <a:lstStyle/>
          <a:p>
            <a:fld id="{D802D9E1-0DDA-174F-9155-A972C397A999}" type="slidenum">
              <a:rPr lang="es-ES_tradnl" smtClean="0"/>
              <a:pPr/>
              <a:t>28</a:t>
            </a:fld>
            <a:endParaRPr lang="es-ES_tradnl" dirty="0"/>
          </a:p>
        </p:txBody>
      </p:sp>
      <p:grpSp>
        <p:nvGrpSpPr>
          <p:cNvPr id="48" name="Grupo 47">
            <a:extLst>
              <a:ext uri="{FF2B5EF4-FFF2-40B4-BE49-F238E27FC236}">
                <a16:creationId xmlns:a16="http://schemas.microsoft.com/office/drawing/2014/main" id="{64075F1D-E0BE-4FB4-979F-026FE7D6DA2D}"/>
              </a:ext>
            </a:extLst>
          </p:cNvPr>
          <p:cNvGrpSpPr/>
          <p:nvPr/>
        </p:nvGrpSpPr>
        <p:grpSpPr>
          <a:xfrm>
            <a:off x="1245988" y="2074746"/>
            <a:ext cx="6936971" cy="4455109"/>
            <a:chOff x="359100" y="1530791"/>
            <a:chExt cx="9472450" cy="6028872"/>
          </a:xfrm>
        </p:grpSpPr>
        <p:grpSp>
          <p:nvGrpSpPr>
            <p:cNvPr id="49" name="Grupo 48">
              <a:extLst>
                <a:ext uri="{FF2B5EF4-FFF2-40B4-BE49-F238E27FC236}">
                  <a16:creationId xmlns:a16="http://schemas.microsoft.com/office/drawing/2014/main" id="{93F8430B-37FC-4741-A886-958B03B4DA27}"/>
                </a:ext>
              </a:extLst>
            </p:cNvPr>
            <p:cNvGrpSpPr/>
            <p:nvPr/>
          </p:nvGrpSpPr>
          <p:grpSpPr>
            <a:xfrm>
              <a:off x="4052225" y="1530791"/>
              <a:ext cx="5779325" cy="6028872"/>
              <a:chOff x="4052225" y="1530791"/>
              <a:chExt cx="5779325" cy="6028872"/>
            </a:xfrm>
          </p:grpSpPr>
          <p:sp>
            <p:nvSpPr>
              <p:cNvPr id="56" name="Shape 139">
                <a:extLst>
                  <a:ext uri="{FF2B5EF4-FFF2-40B4-BE49-F238E27FC236}">
                    <a16:creationId xmlns:a16="http://schemas.microsoft.com/office/drawing/2014/main" id="{24213384-5666-42A9-84D5-71BD2B8DBBDA}"/>
                  </a:ext>
                </a:extLst>
              </p:cNvPr>
              <p:cNvSpPr/>
              <p:nvPr/>
            </p:nvSpPr>
            <p:spPr>
              <a:xfrm>
                <a:off x="4314425" y="2155326"/>
                <a:ext cx="1251000" cy="1248884"/>
              </a:xfrm>
              <a:prstGeom prst="round2SameRect">
                <a:avLst>
                  <a:gd name="adj1" fmla="val 49553"/>
                  <a:gd name="adj2" fmla="val 0"/>
                </a:avLst>
              </a:prstGeom>
              <a:solidFill>
                <a:srgbClr val="6D9EEB"/>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57" name="Shape 140">
                <a:extLst>
                  <a:ext uri="{FF2B5EF4-FFF2-40B4-BE49-F238E27FC236}">
                    <a16:creationId xmlns:a16="http://schemas.microsoft.com/office/drawing/2014/main" id="{DF0A5349-DE79-4FC1-88A8-62B69F36FF86}"/>
                  </a:ext>
                </a:extLst>
              </p:cNvPr>
              <p:cNvSpPr/>
              <p:nvPr/>
            </p:nvSpPr>
            <p:spPr>
              <a:xfrm>
                <a:off x="4532075" y="1530791"/>
                <a:ext cx="815700" cy="759498"/>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58" name="Shape 146">
                <a:extLst>
                  <a:ext uri="{FF2B5EF4-FFF2-40B4-BE49-F238E27FC236}">
                    <a16:creationId xmlns:a16="http://schemas.microsoft.com/office/drawing/2014/main" id="{43A8E029-E0C9-49F4-A0EA-9C6A9D4D19EE}"/>
                  </a:ext>
                </a:extLst>
              </p:cNvPr>
              <p:cNvSpPr/>
              <p:nvPr/>
            </p:nvSpPr>
            <p:spPr>
              <a:xfrm>
                <a:off x="8324350" y="2155326"/>
                <a:ext cx="1251000" cy="1248884"/>
              </a:xfrm>
              <a:prstGeom prst="round2SameRect">
                <a:avLst>
                  <a:gd name="adj1" fmla="val 49553"/>
                  <a:gd name="adj2" fmla="val 0"/>
                </a:avLst>
              </a:prstGeom>
              <a:solidFill>
                <a:srgbClr val="93C47D"/>
              </a:solidFill>
              <a:ln w="952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59" name="Shape 147">
                <a:extLst>
                  <a:ext uri="{FF2B5EF4-FFF2-40B4-BE49-F238E27FC236}">
                    <a16:creationId xmlns:a16="http://schemas.microsoft.com/office/drawing/2014/main" id="{CC0BD4CA-3DC8-4A1A-BB64-4912EE6DA979}"/>
                  </a:ext>
                </a:extLst>
              </p:cNvPr>
              <p:cNvSpPr/>
              <p:nvPr/>
            </p:nvSpPr>
            <p:spPr>
              <a:xfrm>
                <a:off x="8542000" y="1530791"/>
                <a:ext cx="815700" cy="759498"/>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dirty="0"/>
              </a:p>
            </p:txBody>
          </p:sp>
          <p:sp>
            <p:nvSpPr>
              <p:cNvPr id="60" name="Shape 150">
                <a:extLst>
                  <a:ext uri="{FF2B5EF4-FFF2-40B4-BE49-F238E27FC236}">
                    <a16:creationId xmlns:a16="http://schemas.microsoft.com/office/drawing/2014/main" id="{24965E02-3A4A-406B-8AC3-8F84C1EBDE8D}"/>
                  </a:ext>
                </a:extLst>
              </p:cNvPr>
              <p:cNvSpPr/>
              <p:nvPr/>
            </p:nvSpPr>
            <p:spPr>
              <a:xfrm>
                <a:off x="4058225" y="3472563"/>
                <a:ext cx="1763400" cy="1011000"/>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sz="1600" dirty="0">
                    <a:solidFill>
                      <a:srgbClr val="FFFFFF"/>
                    </a:solidFill>
                    <a:latin typeface="Droid Sans"/>
                    <a:ea typeface="Droid Sans"/>
                    <a:cs typeface="Droid Sans"/>
                    <a:sym typeface="Droid Sans"/>
                  </a:rPr>
                  <a:t>Texto 1 en Francés</a:t>
                </a:r>
              </a:p>
            </p:txBody>
          </p:sp>
          <p:sp>
            <p:nvSpPr>
              <p:cNvPr id="61" name="Shape 142">
                <a:extLst>
                  <a:ext uri="{FF2B5EF4-FFF2-40B4-BE49-F238E27FC236}">
                    <a16:creationId xmlns:a16="http://schemas.microsoft.com/office/drawing/2014/main" id="{AA226596-277A-484E-B167-D677C3346544}"/>
                  </a:ext>
                </a:extLst>
              </p:cNvPr>
              <p:cNvSpPr/>
              <p:nvPr/>
            </p:nvSpPr>
            <p:spPr>
              <a:xfrm>
                <a:off x="6381100" y="2155326"/>
                <a:ext cx="1251000" cy="1248900"/>
              </a:xfrm>
              <a:prstGeom prst="round2SameRect">
                <a:avLst>
                  <a:gd name="adj1" fmla="val 49553"/>
                  <a:gd name="adj2" fmla="val 0"/>
                </a:avLst>
              </a:prstGeom>
              <a:solidFill>
                <a:srgbClr val="FFD966"/>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62" name="Shape 143">
                <a:extLst>
                  <a:ext uri="{FF2B5EF4-FFF2-40B4-BE49-F238E27FC236}">
                    <a16:creationId xmlns:a16="http://schemas.microsoft.com/office/drawing/2014/main" id="{364BB694-B356-4939-AD5C-FF7B13907965}"/>
                  </a:ext>
                </a:extLst>
              </p:cNvPr>
              <p:cNvSpPr/>
              <p:nvPr/>
            </p:nvSpPr>
            <p:spPr>
              <a:xfrm>
                <a:off x="6598750" y="1530791"/>
                <a:ext cx="815700" cy="7596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63" name="Shape 151">
                <a:extLst>
                  <a:ext uri="{FF2B5EF4-FFF2-40B4-BE49-F238E27FC236}">
                    <a16:creationId xmlns:a16="http://schemas.microsoft.com/office/drawing/2014/main" id="{5C7DDD58-E967-4942-A997-20DEA3DCD338}"/>
                  </a:ext>
                </a:extLst>
              </p:cNvPr>
              <p:cNvSpPr/>
              <p:nvPr/>
            </p:nvSpPr>
            <p:spPr>
              <a:xfrm>
                <a:off x="6124900" y="3472563"/>
                <a:ext cx="1763400" cy="1011000"/>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sz="1600">
                    <a:solidFill>
                      <a:srgbClr val="FFFFFF"/>
                    </a:solidFill>
                    <a:latin typeface="Droid Sans"/>
                    <a:ea typeface="Droid Sans"/>
                    <a:cs typeface="Droid Sans"/>
                    <a:sym typeface="Droid Sans"/>
                  </a:rPr>
                  <a:t>Texto 1 en Japonés</a:t>
                </a:r>
              </a:p>
            </p:txBody>
          </p:sp>
          <p:sp>
            <p:nvSpPr>
              <p:cNvPr id="64" name="Shape 152">
                <a:extLst>
                  <a:ext uri="{FF2B5EF4-FFF2-40B4-BE49-F238E27FC236}">
                    <a16:creationId xmlns:a16="http://schemas.microsoft.com/office/drawing/2014/main" id="{6DCFB303-BAE8-4C21-910C-9EF2A7D80486}"/>
                  </a:ext>
                </a:extLst>
              </p:cNvPr>
              <p:cNvSpPr/>
              <p:nvPr/>
            </p:nvSpPr>
            <p:spPr>
              <a:xfrm>
                <a:off x="8068150" y="3472563"/>
                <a:ext cx="1763400" cy="1011000"/>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sz="1600" dirty="0">
                    <a:solidFill>
                      <a:srgbClr val="FFFFFF"/>
                    </a:solidFill>
                    <a:latin typeface="Droid Sans"/>
                    <a:ea typeface="Droid Sans"/>
                    <a:cs typeface="Droid Sans"/>
                    <a:sym typeface="Droid Sans"/>
                  </a:rPr>
                  <a:t>Texto 1 en Español</a:t>
                </a:r>
              </a:p>
            </p:txBody>
          </p:sp>
          <p:sp>
            <p:nvSpPr>
              <p:cNvPr id="65" name="Shape 156">
                <a:extLst>
                  <a:ext uri="{FF2B5EF4-FFF2-40B4-BE49-F238E27FC236}">
                    <a16:creationId xmlns:a16="http://schemas.microsoft.com/office/drawing/2014/main" id="{BD73FC4C-70D5-412A-9A30-C6A76F06D087}"/>
                  </a:ext>
                </a:extLst>
              </p:cNvPr>
              <p:cNvSpPr/>
              <p:nvPr/>
            </p:nvSpPr>
            <p:spPr>
              <a:xfrm>
                <a:off x="4308425" y="5231426"/>
                <a:ext cx="1251000" cy="1248884"/>
              </a:xfrm>
              <a:prstGeom prst="round2SameRect">
                <a:avLst>
                  <a:gd name="adj1" fmla="val 49553"/>
                  <a:gd name="adj2" fmla="val 0"/>
                </a:avLst>
              </a:prstGeom>
              <a:solidFill>
                <a:srgbClr val="6D9EEB"/>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66" name="Shape 157">
                <a:extLst>
                  <a:ext uri="{FF2B5EF4-FFF2-40B4-BE49-F238E27FC236}">
                    <a16:creationId xmlns:a16="http://schemas.microsoft.com/office/drawing/2014/main" id="{496C3E0A-ACDB-4A74-BBCF-787F76ADF0FA}"/>
                  </a:ext>
                </a:extLst>
              </p:cNvPr>
              <p:cNvSpPr/>
              <p:nvPr/>
            </p:nvSpPr>
            <p:spPr>
              <a:xfrm>
                <a:off x="4526075" y="4606891"/>
                <a:ext cx="815700" cy="759498"/>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67" name="Shape 167">
                <a:extLst>
                  <a:ext uri="{FF2B5EF4-FFF2-40B4-BE49-F238E27FC236}">
                    <a16:creationId xmlns:a16="http://schemas.microsoft.com/office/drawing/2014/main" id="{74F2C675-C0C7-4B9C-8FC6-7AE1FC0DAE5B}"/>
                  </a:ext>
                </a:extLst>
              </p:cNvPr>
              <p:cNvSpPr/>
              <p:nvPr/>
            </p:nvSpPr>
            <p:spPr>
              <a:xfrm>
                <a:off x="4052225" y="6548663"/>
                <a:ext cx="1763400" cy="1011000"/>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sz="1600">
                    <a:solidFill>
                      <a:srgbClr val="FFFFFF"/>
                    </a:solidFill>
                    <a:latin typeface="Droid Sans"/>
                    <a:ea typeface="Droid Sans"/>
                    <a:cs typeface="Droid Sans"/>
                    <a:sym typeface="Droid Sans"/>
                  </a:rPr>
                  <a:t>Texto 2 en Francés</a:t>
                </a:r>
              </a:p>
            </p:txBody>
          </p:sp>
          <p:sp>
            <p:nvSpPr>
              <p:cNvPr id="68" name="Shape 159">
                <a:extLst>
                  <a:ext uri="{FF2B5EF4-FFF2-40B4-BE49-F238E27FC236}">
                    <a16:creationId xmlns:a16="http://schemas.microsoft.com/office/drawing/2014/main" id="{72825BB0-9642-4376-87B1-7BC16D93A90D}"/>
                  </a:ext>
                </a:extLst>
              </p:cNvPr>
              <p:cNvSpPr/>
              <p:nvPr/>
            </p:nvSpPr>
            <p:spPr>
              <a:xfrm>
                <a:off x="6375100" y="5231426"/>
                <a:ext cx="1251000" cy="1248900"/>
              </a:xfrm>
              <a:prstGeom prst="round2SameRect">
                <a:avLst>
                  <a:gd name="adj1" fmla="val 49553"/>
                  <a:gd name="adj2" fmla="val 0"/>
                </a:avLst>
              </a:prstGeom>
              <a:solidFill>
                <a:srgbClr val="FFD966"/>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69" name="Shape 160">
                <a:extLst>
                  <a:ext uri="{FF2B5EF4-FFF2-40B4-BE49-F238E27FC236}">
                    <a16:creationId xmlns:a16="http://schemas.microsoft.com/office/drawing/2014/main" id="{E414AC1C-75CE-4FC8-A654-3CB6A48B9154}"/>
                  </a:ext>
                </a:extLst>
              </p:cNvPr>
              <p:cNvSpPr/>
              <p:nvPr/>
            </p:nvSpPr>
            <p:spPr>
              <a:xfrm>
                <a:off x="6592750" y="4606891"/>
                <a:ext cx="815700" cy="7596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70" name="Shape 168">
                <a:extLst>
                  <a:ext uri="{FF2B5EF4-FFF2-40B4-BE49-F238E27FC236}">
                    <a16:creationId xmlns:a16="http://schemas.microsoft.com/office/drawing/2014/main" id="{3E952233-D756-4D3C-9EBD-849F12F69833}"/>
                  </a:ext>
                </a:extLst>
              </p:cNvPr>
              <p:cNvSpPr/>
              <p:nvPr/>
            </p:nvSpPr>
            <p:spPr>
              <a:xfrm>
                <a:off x="6118900" y="6548663"/>
                <a:ext cx="1763400" cy="1011000"/>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sz="1600">
                    <a:solidFill>
                      <a:srgbClr val="FFFFFF"/>
                    </a:solidFill>
                    <a:latin typeface="Droid Sans"/>
                    <a:ea typeface="Droid Sans"/>
                    <a:cs typeface="Droid Sans"/>
                    <a:sym typeface="Droid Sans"/>
                  </a:rPr>
                  <a:t>Texto 2 en Japonés</a:t>
                </a:r>
              </a:p>
            </p:txBody>
          </p:sp>
          <p:sp>
            <p:nvSpPr>
              <p:cNvPr id="71" name="Shape 163">
                <a:extLst>
                  <a:ext uri="{FF2B5EF4-FFF2-40B4-BE49-F238E27FC236}">
                    <a16:creationId xmlns:a16="http://schemas.microsoft.com/office/drawing/2014/main" id="{6AED62E4-CD5B-484E-9AB1-E0B37605D450}"/>
                  </a:ext>
                </a:extLst>
              </p:cNvPr>
              <p:cNvSpPr/>
              <p:nvPr/>
            </p:nvSpPr>
            <p:spPr>
              <a:xfrm>
                <a:off x="8318350" y="5231426"/>
                <a:ext cx="1251000" cy="1248884"/>
              </a:xfrm>
              <a:prstGeom prst="round2SameRect">
                <a:avLst>
                  <a:gd name="adj1" fmla="val 49553"/>
                  <a:gd name="adj2" fmla="val 0"/>
                </a:avLst>
              </a:prstGeom>
              <a:solidFill>
                <a:srgbClr val="93C47D"/>
              </a:solidFill>
              <a:ln w="952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72" name="Shape 164">
                <a:extLst>
                  <a:ext uri="{FF2B5EF4-FFF2-40B4-BE49-F238E27FC236}">
                    <a16:creationId xmlns:a16="http://schemas.microsoft.com/office/drawing/2014/main" id="{6E5D0010-266B-455F-B56B-46FE43067609}"/>
                  </a:ext>
                </a:extLst>
              </p:cNvPr>
              <p:cNvSpPr/>
              <p:nvPr/>
            </p:nvSpPr>
            <p:spPr>
              <a:xfrm>
                <a:off x="8536000" y="4606891"/>
                <a:ext cx="815700" cy="759498"/>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73" name="Shape 169">
                <a:extLst>
                  <a:ext uri="{FF2B5EF4-FFF2-40B4-BE49-F238E27FC236}">
                    <a16:creationId xmlns:a16="http://schemas.microsoft.com/office/drawing/2014/main" id="{7B7BE2C7-C4BD-417B-AE2D-110C4F2456BD}"/>
                  </a:ext>
                </a:extLst>
              </p:cNvPr>
              <p:cNvSpPr/>
              <p:nvPr/>
            </p:nvSpPr>
            <p:spPr>
              <a:xfrm>
                <a:off x="8062150" y="6548663"/>
                <a:ext cx="1763400" cy="1011000"/>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sz="1600">
                    <a:solidFill>
                      <a:srgbClr val="FFFFFF"/>
                    </a:solidFill>
                    <a:latin typeface="Droid Sans"/>
                    <a:ea typeface="Droid Sans"/>
                    <a:cs typeface="Droid Sans"/>
                    <a:sym typeface="Droid Sans"/>
                  </a:rPr>
                  <a:t>Texto 2 en Español</a:t>
                </a:r>
              </a:p>
            </p:txBody>
          </p:sp>
        </p:grpSp>
        <p:sp>
          <p:nvSpPr>
            <p:cNvPr id="50" name="Shape 149">
              <a:extLst>
                <a:ext uri="{FF2B5EF4-FFF2-40B4-BE49-F238E27FC236}">
                  <a16:creationId xmlns:a16="http://schemas.microsoft.com/office/drawing/2014/main" id="{A4D707DF-6E1A-4746-8317-DA3017300E89}"/>
                </a:ext>
              </a:extLst>
            </p:cNvPr>
            <p:cNvSpPr/>
            <p:nvPr/>
          </p:nvSpPr>
          <p:spPr>
            <a:xfrm>
              <a:off x="365100" y="2290288"/>
              <a:ext cx="1687200" cy="1777799"/>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s-AR" sz="2000" dirty="0">
                  <a:solidFill>
                    <a:srgbClr val="FFFFFF"/>
                  </a:solidFill>
                  <a:latin typeface="Droid Sans"/>
                  <a:ea typeface="Droid Sans"/>
                  <a:cs typeface="Droid Sans"/>
                  <a:sym typeface="Droid Sans"/>
                </a:rPr>
                <a:t>Texto 1 en un idioma X</a:t>
              </a:r>
            </a:p>
          </p:txBody>
        </p:sp>
        <p:sp>
          <p:nvSpPr>
            <p:cNvPr id="51" name="Shape 153">
              <a:extLst>
                <a:ext uri="{FF2B5EF4-FFF2-40B4-BE49-F238E27FC236}">
                  <a16:creationId xmlns:a16="http://schemas.microsoft.com/office/drawing/2014/main" id="{CC93A663-BEC6-464F-B67D-61FACC0016C8}"/>
                </a:ext>
              </a:extLst>
            </p:cNvPr>
            <p:cNvSpPr/>
            <p:nvPr/>
          </p:nvSpPr>
          <p:spPr>
            <a:xfrm>
              <a:off x="2795462" y="2822558"/>
              <a:ext cx="852000" cy="9638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52" name="Shape 154">
              <a:extLst>
                <a:ext uri="{FF2B5EF4-FFF2-40B4-BE49-F238E27FC236}">
                  <a16:creationId xmlns:a16="http://schemas.microsoft.com/office/drawing/2014/main" id="{5AA10CFD-9BD7-47F9-8DC8-8976B0F68D4F}"/>
                </a:ext>
              </a:extLst>
            </p:cNvPr>
            <p:cNvSpPr txBox="1"/>
            <p:nvPr/>
          </p:nvSpPr>
          <p:spPr>
            <a:xfrm>
              <a:off x="2128425" y="1811571"/>
              <a:ext cx="2033700" cy="1011000"/>
            </a:xfrm>
            <a:prstGeom prst="rect">
              <a:avLst/>
            </a:prstGeom>
            <a:noFill/>
            <a:ln>
              <a:noFill/>
            </a:ln>
          </p:spPr>
          <p:txBody>
            <a:bodyPr lIns="91425" tIns="91425" rIns="91425" bIns="91425" anchor="t" anchorCtr="0">
              <a:noAutofit/>
            </a:bodyPr>
            <a:lstStyle/>
            <a:p>
              <a:pPr lvl="0" algn="ctr">
                <a:spcBef>
                  <a:spcPts val="0"/>
                </a:spcBef>
                <a:buNone/>
              </a:pPr>
              <a:r>
                <a:rPr lang="es-AR" sz="1200" dirty="0">
                  <a:latin typeface="Droid Sans"/>
                  <a:ea typeface="Droid Sans"/>
                  <a:cs typeface="Droid Sans"/>
                  <a:sym typeface="Droid Sans"/>
                </a:rPr>
                <a:t>Traducción a cada lenguaje existente</a:t>
              </a:r>
            </a:p>
          </p:txBody>
        </p:sp>
        <p:sp>
          <p:nvSpPr>
            <p:cNvPr id="53" name="Shape 166">
              <a:extLst>
                <a:ext uri="{FF2B5EF4-FFF2-40B4-BE49-F238E27FC236}">
                  <a16:creationId xmlns:a16="http://schemas.microsoft.com/office/drawing/2014/main" id="{2E85F8F5-15F5-427E-B831-7D18C826CBBE}"/>
                </a:ext>
              </a:extLst>
            </p:cNvPr>
            <p:cNvSpPr/>
            <p:nvPr/>
          </p:nvSpPr>
          <p:spPr>
            <a:xfrm>
              <a:off x="359100" y="5366388"/>
              <a:ext cx="1687200" cy="1777800"/>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sz="2000">
                  <a:solidFill>
                    <a:srgbClr val="FFFFFF"/>
                  </a:solidFill>
                  <a:latin typeface="Droid Sans"/>
                  <a:ea typeface="Droid Sans"/>
                  <a:cs typeface="Droid Sans"/>
                  <a:sym typeface="Droid Sans"/>
                </a:rPr>
                <a:t>Texto 2 en un idioma Y</a:t>
              </a:r>
            </a:p>
          </p:txBody>
        </p:sp>
        <p:sp>
          <p:nvSpPr>
            <p:cNvPr id="54" name="Shape 170">
              <a:extLst>
                <a:ext uri="{FF2B5EF4-FFF2-40B4-BE49-F238E27FC236}">
                  <a16:creationId xmlns:a16="http://schemas.microsoft.com/office/drawing/2014/main" id="{354243D1-F225-497F-AE84-2E5E0509927A}"/>
                </a:ext>
              </a:extLst>
            </p:cNvPr>
            <p:cNvSpPr/>
            <p:nvPr/>
          </p:nvSpPr>
          <p:spPr>
            <a:xfrm>
              <a:off x="2789462" y="5898658"/>
              <a:ext cx="852000" cy="9638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p>
          </p:txBody>
        </p:sp>
        <p:sp>
          <p:nvSpPr>
            <p:cNvPr id="55" name="Shape 171">
              <a:extLst>
                <a:ext uri="{FF2B5EF4-FFF2-40B4-BE49-F238E27FC236}">
                  <a16:creationId xmlns:a16="http://schemas.microsoft.com/office/drawing/2014/main" id="{1168B06F-CFC2-42C1-9572-8FE5905B5BD2}"/>
                </a:ext>
              </a:extLst>
            </p:cNvPr>
            <p:cNvSpPr txBox="1"/>
            <p:nvPr/>
          </p:nvSpPr>
          <p:spPr>
            <a:xfrm>
              <a:off x="2122425" y="4887671"/>
              <a:ext cx="2033700" cy="1011000"/>
            </a:xfrm>
            <a:prstGeom prst="rect">
              <a:avLst/>
            </a:prstGeom>
            <a:noFill/>
            <a:ln>
              <a:noFill/>
            </a:ln>
          </p:spPr>
          <p:txBody>
            <a:bodyPr lIns="91425" tIns="91425" rIns="91425" bIns="91425" anchor="t" anchorCtr="0">
              <a:noAutofit/>
            </a:bodyPr>
            <a:lstStyle/>
            <a:p>
              <a:pPr lvl="0" algn="ctr" rtl="0">
                <a:spcBef>
                  <a:spcPts val="0"/>
                </a:spcBef>
                <a:buNone/>
              </a:pPr>
              <a:r>
                <a:rPr lang="es-AR" sz="1200">
                  <a:latin typeface="Droid Sans"/>
                  <a:ea typeface="Droid Sans"/>
                  <a:cs typeface="Droid Sans"/>
                  <a:sym typeface="Droid Sans"/>
                </a:rPr>
                <a:t>Traducción a cada lenguaje existente</a:t>
              </a:r>
            </a:p>
          </p:txBody>
        </p:sp>
      </p:grpSp>
      <p:pic>
        <p:nvPicPr>
          <p:cNvPr id="74" name="Shape 141">
            <a:extLst>
              <a:ext uri="{FF2B5EF4-FFF2-40B4-BE49-F238E27FC236}">
                <a16:creationId xmlns:a16="http://schemas.microsoft.com/office/drawing/2014/main" id="{D84C5A83-63D4-4757-BAE3-23F2A23DA304}"/>
              </a:ext>
            </a:extLst>
          </p:cNvPr>
          <p:cNvPicPr preferRelativeResize="0"/>
          <p:nvPr/>
        </p:nvPicPr>
        <p:blipFill>
          <a:blip r:embed="rId2">
            <a:alphaModFix/>
          </a:blip>
          <a:stretch>
            <a:fillRect/>
          </a:stretch>
        </p:blipFill>
        <p:spPr>
          <a:xfrm>
            <a:off x="4373717" y="2942918"/>
            <a:ext cx="519053" cy="321384"/>
          </a:xfrm>
          <a:prstGeom prst="rect">
            <a:avLst/>
          </a:prstGeom>
          <a:noFill/>
          <a:ln>
            <a:noFill/>
          </a:ln>
        </p:spPr>
      </p:pic>
      <p:pic>
        <p:nvPicPr>
          <p:cNvPr id="75" name="Shape 148">
            <a:extLst>
              <a:ext uri="{FF2B5EF4-FFF2-40B4-BE49-F238E27FC236}">
                <a16:creationId xmlns:a16="http://schemas.microsoft.com/office/drawing/2014/main" id="{341FF070-6E4B-4D92-8D1F-F6D3D4185B67}"/>
              </a:ext>
            </a:extLst>
          </p:cNvPr>
          <p:cNvPicPr preferRelativeResize="0"/>
          <p:nvPr/>
        </p:nvPicPr>
        <p:blipFill>
          <a:blip r:embed="rId3">
            <a:alphaModFix/>
          </a:blip>
          <a:stretch>
            <a:fillRect/>
          </a:stretch>
        </p:blipFill>
        <p:spPr>
          <a:xfrm>
            <a:off x="7175646" y="2901523"/>
            <a:ext cx="672998" cy="404175"/>
          </a:xfrm>
          <a:prstGeom prst="rect">
            <a:avLst/>
          </a:prstGeom>
          <a:noFill/>
          <a:ln>
            <a:noFill/>
          </a:ln>
        </p:spPr>
      </p:pic>
      <p:pic>
        <p:nvPicPr>
          <p:cNvPr id="76" name="Shape 144">
            <a:extLst>
              <a:ext uri="{FF2B5EF4-FFF2-40B4-BE49-F238E27FC236}">
                <a16:creationId xmlns:a16="http://schemas.microsoft.com/office/drawing/2014/main" id="{14982A64-663A-4D17-8A1D-CE6F4841A8DD}"/>
              </a:ext>
            </a:extLst>
          </p:cNvPr>
          <p:cNvPicPr preferRelativeResize="0"/>
          <p:nvPr/>
        </p:nvPicPr>
        <p:blipFill>
          <a:blip r:embed="rId4">
            <a:alphaModFix/>
          </a:blip>
          <a:stretch>
            <a:fillRect/>
          </a:stretch>
        </p:blipFill>
        <p:spPr>
          <a:xfrm>
            <a:off x="5773947" y="2894731"/>
            <a:ext cx="673015" cy="417763"/>
          </a:xfrm>
          <a:prstGeom prst="rect">
            <a:avLst/>
          </a:prstGeom>
          <a:noFill/>
          <a:ln>
            <a:noFill/>
          </a:ln>
        </p:spPr>
      </p:pic>
      <p:pic>
        <p:nvPicPr>
          <p:cNvPr id="77" name="Shape 158">
            <a:extLst>
              <a:ext uri="{FF2B5EF4-FFF2-40B4-BE49-F238E27FC236}">
                <a16:creationId xmlns:a16="http://schemas.microsoft.com/office/drawing/2014/main" id="{719CB9F6-7A94-4F77-A9D4-B3D5B420BC1B}"/>
              </a:ext>
            </a:extLst>
          </p:cNvPr>
          <p:cNvPicPr preferRelativeResize="0"/>
          <p:nvPr/>
        </p:nvPicPr>
        <p:blipFill>
          <a:blip r:embed="rId2">
            <a:alphaModFix/>
          </a:blip>
          <a:stretch>
            <a:fillRect/>
          </a:stretch>
        </p:blipFill>
        <p:spPr>
          <a:xfrm>
            <a:off x="4369428" y="5141642"/>
            <a:ext cx="519053" cy="321384"/>
          </a:xfrm>
          <a:prstGeom prst="rect">
            <a:avLst/>
          </a:prstGeom>
          <a:noFill/>
          <a:ln>
            <a:noFill/>
          </a:ln>
        </p:spPr>
      </p:pic>
      <p:pic>
        <p:nvPicPr>
          <p:cNvPr id="78" name="Shape 161">
            <a:extLst>
              <a:ext uri="{FF2B5EF4-FFF2-40B4-BE49-F238E27FC236}">
                <a16:creationId xmlns:a16="http://schemas.microsoft.com/office/drawing/2014/main" id="{6C04F3E5-D7E9-47D1-91E6-3442D77472B5}"/>
              </a:ext>
            </a:extLst>
          </p:cNvPr>
          <p:cNvPicPr preferRelativeResize="0"/>
          <p:nvPr/>
        </p:nvPicPr>
        <p:blipFill>
          <a:blip r:embed="rId4">
            <a:alphaModFix/>
          </a:blip>
          <a:stretch>
            <a:fillRect/>
          </a:stretch>
        </p:blipFill>
        <p:spPr>
          <a:xfrm>
            <a:off x="5769658" y="5093456"/>
            <a:ext cx="673015" cy="417763"/>
          </a:xfrm>
          <a:prstGeom prst="rect">
            <a:avLst/>
          </a:prstGeom>
          <a:noFill/>
          <a:ln>
            <a:noFill/>
          </a:ln>
        </p:spPr>
      </p:pic>
      <p:pic>
        <p:nvPicPr>
          <p:cNvPr id="79" name="Shape 165">
            <a:extLst>
              <a:ext uri="{FF2B5EF4-FFF2-40B4-BE49-F238E27FC236}">
                <a16:creationId xmlns:a16="http://schemas.microsoft.com/office/drawing/2014/main" id="{B8A8A05E-9CF5-4CAF-B1AF-CFEF4B32D496}"/>
              </a:ext>
            </a:extLst>
          </p:cNvPr>
          <p:cNvPicPr preferRelativeResize="0"/>
          <p:nvPr/>
        </p:nvPicPr>
        <p:blipFill>
          <a:blip r:embed="rId3">
            <a:alphaModFix/>
          </a:blip>
          <a:stretch>
            <a:fillRect/>
          </a:stretch>
        </p:blipFill>
        <p:spPr>
          <a:xfrm>
            <a:off x="7184057" y="5100247"/>
            <a:ext cx="672998" cy="404175"/>
          </a:xfrm>
          <a:prstGeom prst="rect">
            <a:avLst/>
          </a:prstGeom>
          <a:noFill/>
          <a:ln>
            <a:noFill/>
          </a:ln>
        </p:spPr>
      </p:pic>
    </p:spTree>
    <p:extLst>
      <p:ext uri="{BB962C8B-B14F-4D97-AF65-F5344CB8AC3E}">
        <p14:creationId xmlns:p14="http://schemas.microsoft.com/office/powerpoint/2010/main" val="15379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1F625-9F16-45D3-A68F-6ED996696C16}"/>
              </a:ext>
            </a:extLst>
          </p:cNvPr>
          <p:cNvSpPr>
            <a:spLocks noGrp="1"/>
          </p:cNvSpPr>
          <p:nvPr>
            <p:ph type="title"/>
          </p:nvPr>
        </p:nvSpPr>
        <p:spPr>
          <a:xfrm>
            <a:off x="211755" y="900000"/>
            <a:ext cx="8758989" cy="1220315"/>
          </a:xfrm>
        </p:spPr>
        <p:txBody>
          <a:bodyPr>
            <a:normAutofit fontScale="90000"/>
          </a:bodyPr>
          <a:lstStyle/>
          <a:p>
            <a:r>
              <a:rPr lang="es-ES" sz="4400" b="1" dirty="0"/>
              <a:t>Programación Orientada a Objetos</a:t>
            </a:r>
            <a:br>
              <a:rPr lang="es-ES" dirty="0"/>
            </a:br>
            <a:r>
              <a:rPr lang="es-ES" sz="3100" i="1" dirty="0"/>
              <a:t>Principales Temas</a:t>
            </a:r>
            <a:endParaRPr lang="es-ES" sz="3100" dirty="0"/>
          </a:p>
        </p:txBody>
      </p:sp>
      <p:sp>
        <p:nvSpPr>
          <p:cNvPr id="3" name="Marcador de contenido 2">
            <a:extLst>
              <a:ext uri="{FF2B5EF4-FFF2-40B4-BE49-F238E27FC236}">
                <a16:creationId xmlns:a16="http://schemas.microsoft.com/office/drawing/2014/main" id="{01B077C4-05EC-4CAB-91AA-9187AE7EA00B}"/>
              </a:ext>
            </a:extLst>
          </p:cNvPr>
          <p:cNvSpPr>
            <a:spLocks noGrp="1"/>
          </p:cNvSpPr>
          <p:nvPr>
            <p:ph idx="1"/>
          </p:nvPr>
        </p:nvSpPr>
        <p:spPr/>
        <p:txBody>
          <a:bodyPr/>
          <a:lstStyle/>
          <a:p>
            <a:r>
              <a:rPr lang="es-ES" dirty="0"/>
              <a:t>Lenguaje Java</a:t>
            </a:r>
          </a:p>
          <a:p>
            <a:r>
              <a:rPr lang="es-ES" dirty="0"/>
              <a:t>Programación Orientada a Objetos</a:t>
            </a:r>
          </a:p>
          <a:p>
            <a:r>
              <a:rPr lang="es-ES" dirty="0"/>
              <a:t>Listas y arreglos en Java</a:t>
            </a:r>
          </a:p>
          <a:p>
            <a:r>
              <a:rPr lang="es-ES" dirty="0"/>
              <a:t>Constructores</a:t>
            </a:r>
          </a:p>
          <a:p>
            <a:r>
              <a:rPr lang="es-ES" dirty="0"/>
              <a:t>Polimorfismo</a:t>
            </a:r>
          </a:p>
          <a:p>
            <a:r>
              <a:rPr lang="es-ES" dirty="0"/>
              <a:t>Tratamiento de Errores (Excepciones)</a:t>
            </a:r>
          </a:p>
          <a:p>
            <a:r>
              <a:rPr lang="es-ES" dirty="0"/>
              <a:t>Diagramas UML</a:t>
            </a:r>
          </a:p>
          <a:p>
            <a:r>
              <a:rPr lang="es-ES" dirty="0"/>
              <a:t>Swing (interfaz gráfica estándar de Java)</a:t>
            </a:r>
          </a:p>
          <a:p>
            <a:endParaRPr lang="es-ES" dirty="0"/>
          </a:p>
          <a:p>
            <a:endParaRPr lang="es-ES" dirty="0"/>
          </a:p>
          <a:p>
            <a:endParaRPr lang="es-ES" dirty="0"/>
          </a:p>
          <a:p>
            <a:endParaRPr lang="es-ES" dirty="0"/>
          </a:p>
        </p:txBody>
      </p:sp>
      <p:sp>
        <p:nvSpPr>
          <p:cNvPr id="4" name="Marcador de pie de página 3">
            <a:extLst>
              <a:ext uri="{FF2B5EF4-FFF2-40B4-BE49-F238E27FC236}">
                <a16:creationId xmlns:a16="http://schemas.microsoft.com/office/drawing/2014/main" id="{6EB80590-9055-49CE-87FC-7B5A1440CE92}"/>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75B5513-47B4-4178-9EF5-181CF43769D8}"/>
              </a:ext>
            </a:extLst>
          </p:cNvPr>
          <p:cNvSpPr>
            <a:spLocks noGrp="1"/>
          </p:cNvSpPr>
          <p:nvPr>
            <p:ph type="sldNum" sz="quarter" idx="12"/>
          </p:nvPr>
        </p:nvSpPr>
        <p:spPr/>
        <p:txBody>
          <a:bodyPr/>
          <a:lstStyle/>
          <a:p>
            <a:fld id="{D802D9E1-0DDA-174F-9155-A972C397A999}" type="slidenum">
              <a:rPr lang="es-ES_tradnl" smtClean="0"/>
              <a:pPr/>
              <a:t>2</a:t>
            </a:fld>
            <a:endParaRPr lang="es-ES_tradnl" dirty="0"/>
          </a:p>
        </p:txBody>
      </p:sp>
    </p:spTree>
    <p:extLst>
      <p:ext uri="{BB962C8B-B14F-4D97-AF65-F5344CB8AC3E}">
        <p14:creationId xmlns:p14="http://schemas.microsoft.com/office/powerpoint/2010/main" val="2209040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FA939-8F01-432C-BB59-40869C9B24DE}"/>
              </a:ext>
            </a:extLst>
          </p:cNvPr>
          <p:cNvSpPr>
            <a:spLocks noGrp="1"/>
          </p:cNvSpPr>
          <p:nvPr>
            <p:ph type="title"/>
          </p:nvPr>
        </p:nvSpPr>
        <p:spPr/>
        <p:txBody>
          <a:bodyPr/>
          <a:lstStyle/>
          <a:p>
            <a:r>
              <a:rPr lang="es-ES" b="1" dirty="0"/>
              <a:t>Multiplataforma</a:t>
            </a:r>
            <a:br>
              <a:rPr lang="es-ES" dirty="0"/>
            </a:br>
            <a:r>
              <a:rPr lang="es-ES" sz="2800" i="1" dirty="0"/>
              <a:t>Ejemplo</a:t>
            </a:r>
            <a:endParaRPr lang="es-ES" sz="2800" dirty="0"/>
          </a:p>
        </p:txBody>
      </p:sp>
      <p:sp>
        <p:nvSpPr>
          <p:cNvPr id="3" name="Marcador de contenido 2">
            <a:extLst>
              <a:ext uri="{FF2B5EF4-FFF2-40B4-BE49-F238E27FC236}">
                <a16:creationId xmlns:a16="http://schemas.microsoft.com/office/drawing/2014/main" id="{5C969822-0ED2-4EEB-9F80-668F01AC893A}"/>
              </a:ext>
            </a:extLst>
          </p:cNvPr>
          <p:cNvSpPr>
            <a:spLocks noGrp="1"/>
          </p:cNvSpPr>
          <p:nvPr>
            <p:ph idx="1"/>
          </p:nvPr>
        </p:nvSpPr>
        <p:spPr/>
        <p:txBody>
          <a:bodyPr>
            <a:normAutofit lnSpcReduction="10000"/>
          </a:bodyPr>
          <a:lstStyle/>
          <a:p>
            <a:r>
              <a:rPr lang="es-ES" dirty="0"/>
              <a:t>Una alternativa es, de alguna manera, tener un traductor (una persona o una máquina) que sepa leer un idioma dado (Alemán, por ejemplo) y lo traduzca al idioma del lector (Español Latinoamericano, por ej.)</a:t>
            </a:r>
          </a:p>
          <a:p>
            <a:r>
              <a:rPr lang="es-ES" dirty="0"/>
              <a:t>De esta manera, tendremos traductores especializado de Alemán a los idiomas más populares (o para todos los idiomas)</a:t>
            </a:r>
          </a:p>
          <a:p>
            <a:r>
              <a:rPr lang="es-ES" dirty="0"/>
              <a:t>Los lectores contratan dichos traductores o consiguen máquinas que traduzcan desde el Alemán a su idioma</a:t>
            </a:r>
          </a:p>
        </p:txBody>
      </p:sp>
      <p:sp>
        <p:nvSpPr>
          <p:cNvPr id="4" name="Marcador de pie de página 3">
            <a:extLst>
              <a:ext uri="{FF2B5EF4-FFF2-40B4-BE49-F238E27FC236}">
                <a16:creationId xmlns:a16="http://schemas.microsoft.com/office/drawing/2014/main" id="{FCDCFF46-7E00-4431-80C7-751DD1B21573}"/>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C425F51-39E0-47F9-A651-D0AB1BF5526E}"/>
              </a:ext>
            </a:extLst>
          </p:cNvPr>
          <p:cNvSpPr>
            <a:spLocks noGrp="1"/>
          </p:cNvSpPr>
          <p:nvPr>
            <p:ph type="sldNum" sz="quarter" idx="12"/>
          </p:nvPr>
        </p:nvSpPr>
        <p:spPr/>
        <p:txBody>
          <a:bodyPr/>
          <a:lstStyle/>
          <a:p>
            <a:fld id="{D802D9E1-0DDA-174F-9155-A972C397A999}" type="slidenum">
              <a:rPr lang="es-ES_tradnl" smtClean="0"/>
              <a:pPr/>
              <a:t>29</a:t>
            </a:fld>
            <a:endParaRPr lang="es-ES_tradnl" dirty="0"/>
          </a:p>
        </p:txBody>
      </p:sp>
    </p:spTree>
    <p:extLst>
      <p:ext uri="{BB962C8B-B14F-4D97-AF65-F5344CB8AC3E}">
        <p14:creationId xmlns:p14="http://schemas.microsoft.com/office/powerpoint/2010/main" val="4245997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B222B-2F72-410B-8FE0-5A311263D9FF}"/>
              </a:ext>
            </a:extLst>
          </p:cNvPr>
          <p:cNvSpPr>
            <a:spLocks noGrp="1"/>
          </p:cNvSpPr>
          <p:nvPr>
            <p:ph type="title"/>
          </p:nvPr>
        </p:nvSpPr>
        <p:spPr/>
        <p:txBody>
          <a:bodyPr/>
          <a:lstStyle/>
          <a:p>
            <a:r>
              <a:rPr lang="es-ES" b="1" dirty="0"/>
              <a:t>Multiplataforma</a:t>
            </a:r>
            <a:br>
              <a:rPr lang="es-ES" dirty="0"/>
            </a:br>
            <a:r>
              <a:rPr lang="es-ES" sz="2800" i="1" dirty="0"/>
              <a:t>Ejemplo</a:t>
            </a:r>
          </a:p>
        </p:txBody>
      </p:sp>
      <p:sp>
        <p:nvSpPr>
          <p:cNvPr id="3" name="Marcador de contenido 2">
            <a:extLst>
              <a:ext uri="{FF2B5EF4-FFF2-40B4-BE49-F238E27FC236}">
                <a16:creationId xmlns:a16="http://schemas.microsoft.com/office/drawing/2014/main" id="{0FF5D811-48A9-4115-92D5-70B50D2D9B67}"/>
              </a:ext>
            </a:extLst>
          </p:cNvPr>
          <p:cNvSpPr>
            <a:spLocks noGrp="1"/>
          </p:cNvSpPr>
          <p:nvPr>
            <p:ph idx="1"/>
          </p:nvPr>
        </p:nvSpPr>
        <p:spPr/>
        <p:txBody>
          <a:bodyPr/>
          <a:lstStyle/>
          <a:p>
            <a:endParaRPr lang="es-ES"/>
          </a:p>
        </p:txBody>
      </p:sp>
      <p:sp>
        <p:nvSpPr>
          <p:cNvPr id="4" name="Marcador de pie de página 3">
            <a:extLst>
              <a:ext uri="{FF2B5EF4-FFF2-40B4-BE49-F238E27FC236}">
                <a16:creationId xmlns:a16="http://schemas.microsoft.com/office/drawing/2014/main" id="{D53DC2AC-A21E-40AA-8F90-E57D605E5308}"/>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EBAD4BA0-730A-494D-9381-A1534CE4A408}"/>
              </a:ext>
            </a:extLst>
          </p:cNvPr>
          <p:cNvSpPr>
            <a:spLocks noGrp="1"/>
          </p:cNvSpPr>
          <p:nvPr>
            <p:ph type="sldNum" sz="quarter" idx="12"/>
          </p:nvPr>
        </p:nvSpPr>
        <p:spPr/>
        <p:txBody>
          <a:bodyPr/>
          <a:lstStyle/>
          <a:p>
            <a:fld id="{D802D9E1-0DDA-174F-9155-A972C397A999}" type="slidenum">
              <a:rPr lang="es-ES_tradnl" smtClean="0"/>
              <a:pPr/>
              <a:t>30</a:t>
            </a:fld>
            <a:endParaRPr lang="es-ES_tradnl" dirty="0"/>
          </a:p>
        </p:txBody>
      </p:sp>
      <p:grpSp>
        <p:nvGrpSpPr>
          <p:cNvPr id="7" name="Shape 177">
            <a:extLst>
              <a:ext uri="{FF2B5EF4-FFF2-40B4-BE49-F238E27FC236}">
                <a16:creationId xmlns:a16="http://schemas.microsoft.com/office/drawing/2014/main" id="{C9595491-78A4-4EA6-A68E-023CD4E754FC}"/>
              </a:ext>
            </a:extLst>
          </p:cNvPr>
          <p:cNvGrpSpPr/>
          <p:nvPr/>
        </p:nvGrpSpPr>
        <p:grpSpPr>
          <a:xfrm>
            <a:off x="4995768" y="4689007"/>
            <a:ext cx="894346" cy="1339327"/>
            <a:chOff x="6685900" y="5108505"/>
            <a:chExt cx="1251000" cy="1873435"/>
          </a:xfrm>
        </p:grpSpPr>
        <p:sp>
          <p:nvSpPr>
            <p:cNvPr id="52" name="Shape 178">
              <a:extLst>
                <a:ext uri="{FF2B5EF4-FFF2-40B4-BE49-F238E27FC236}">
                  <a16:creationId xmlns:a16="http://schemas.microsoft.com/office/drawing/2014/main" id="{E634451D-91B3-4EB4-A4D3-CAE2ED00AD03}"/>
                </a:ext>
              </a:extLst>
            </p:cNvPr>
            <p:cNvSpPr/>
            <p:nvPr/>
          </p:nvSpPr>
          <p:spPr>
            <a:xfrm>
              <a:off x="6685900" y="5733041"/>
              <a:ext cx="1251000" cy="1248899"/>
            </a:xfrm>
            <a:prstGeom prst="round2SameRect">
              <a:avLst>
                <a:gd name="adj1" fmla="val 49553"/>
                <a:gd name="adj2" fmla="val 0"/>
              </a:avLst>
            </a:prstGeom>
            <a:solidFill>
              <a:srgbClr val="F6B26B"/>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53" name="Shape 179">
              <a:extLst>
                <a:ext uri="{FF2B5EF4-FFF2-40B4-BE49-F238E27FC236}">
                  <a16:creationId xmlns:a16="http://schemas.microsoft.com/office/drawing/2014/main" id="{19410622-8FDC-41F0-B7F9-6AE699C1ABB2}"/>
                </a:ext>
              </a:extLst>
            </p:cNvPr>
            <p:cNvSpPr/>
            <p:nvPr/>
          </p:nvSpPr>
          <p:spPr>
            <a:xfrm>
              <a:off x="6903550" y="5108505"/>
              <a:ext cx="815700" cy="7596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pic>
          <p:nvPicPr>
            <p:cNvPr id="54" name="Shape 180">
              <a:extLst>
                <a:ext uri="{FF2B5EF4-FFF2-40B4-BE49-F238E27FC236}">
                  <a16:creationId xmlns:a16="http://schemas.microsoft.com/office/drawing/2014/main" id="{8C9A5AB7-B825-4177-83FC-432C8F900F7C}"/>
                </a:ext>
              </a:extLst>
            </p:cNvPr>
            <p:cNvPicPr preferRelativeResize="0"/>
            <p:nvPr/>
          </p:nvPicPr>
          <p:blipFill>
            <a:blip r:embed="rId2">
              <a:alphaModFix/>
            </a:blip>
            <a:stretch>
              <a:fillRect/>
            </a:stretch>
          </p:blipFill>
          <p:spPr>
            <a:xfrm>
              <a:off x="6840612" y="6065253"/>
              <a:ext cx="941574" cy="584467"/>
            </a:xfrm>
            <a:prstGeom prst="rect">
              <a:avLst/>
            </a:prstGeom>
            <a:noFill/>
            <a:ln>
              <a:noFill/>
            </a:ln>
          </p:spPr>
        </p:pic>
      </p:grpSp>
      <p:grpSp>
        <p:nvGrpSpPr>
          <p:cNvPr id="8" name="Shape 181">
            <a:extLst>
              <a:ext uri="{FF2B5EF4-FFF2-40B4-BE49-F238E27FC236}">
                <a16:creationId xmlns:a16="http://schemas.microsoft.com/office/drawing/2014/main" id="{5BE855E4-3FF3-4945-963E-EFAB0872EED8}"/>
              </a:ext>
            </a:extLst>
          </p:cNvPr>
          <p:cNvGrpSpPr/>
          <p:nvPr/>
        </p:nvGrpSpPr>
        <p:grpSpPr>
          <a:xfrm>
            <a:off x="6750742" y="4689007"/>
            <a:ext cx="894346" cy="1339316"/>
            <a:chOff x="8324360" y="2006125"/>
            <a:chExt cx="1251000" cy="2012050"/>
          </a:xfrm>
        </p:grpSpPr>
        <p:sp>
          <p:nvSpPr>
            <p:cNvPr id="49" name="Shape 182">
              <a:extLst>
                <a:ext uri="{FF2B5EF4-FFF2-40B4-BE49-F238E27FC236}">
                  <a16:creationId xmlns:a16="http://schemas.microsoft.com/office/drawing/2014/main" id="{895C3143-D150-48A2-AF01-67350091DCE5}"/>
                </a:ext>
              </a:extLst>
            </p:cNvPr>
            <p:cNvSpPr/>
            <p:nvPr/>
          </p:nvSpPr>
          <p:spPr>
            <a:xfrm>
              <a:off x="8324360" y="2676875"/>
              <a:ext cx="1251000" cy="1341300"/>
            </a:xfrm>
            <a:prstGeom prst="round2SameRect">
              <a:avLst>
                <a:gd name="adj1" fmla="val 49553"/>
                <a:gd name="adj2" fmla="val 0"/>
              </a:avLst>
            </a:prstGeom>
            <a:solidFill>
              <a:srgbClr val="93C47D"/>
            </a:solidFill>
            <a:ln w="952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50" name="Shape 183">
              <a:extLst>
                <a:ext uri="{FF2B5EF4-FFF2-40B4-BE49-F238E27FC236}">
                  <a16:creationId xmlns:a16="http://schemas.microsoft.com/office/drawing/2014/main" id="{26921006-395A-4726-816E-3AA7CEC00B7A}"/>
                </a:ext>
              </a:extLst>
            </p:cNvPr>
            <p:cNvSpPr/>
            <p:nvPr/>
          </p:nvSpPr>
          <p:spPr>
            <a:xfrm>
              <a:off x="8542010" y="2006125"/>
              <a:ext cx="815700" cy="8157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pic>
          <p:nvPicPr>
            <p:cNvPr id="51" name="Shape 184">
              <a:extLst>
                <a:ext uri="{FF2B5EF4-FFF2-40B4-BE49-F238E27FC236}">
                  <a16:creationId xmlns:a16="http://schemas.microsoft.com/office/drawing/2014/main" id="{A2A10652-BB10-46A0-9C1D-CEADEAFDCD7B}"/>
                </a:ext>
              </a:extLst>
            </p:cNvPr>
            <p:cNvPicPr preferRelativeResize="0"/>
            <p:nvPr/>
          </p:nvPicPr>
          <p:blipFill>
            <a:blip r:embed="rId3">
              <a:alphaModFix/>
            </a:blip>
            <a:stretch>
              <a:fillRect/>
            </a:stretch>
          </p:blipFill>
          <p:spPr>
            <a:xfrm>
              <a:off x="8479085" y="3043875"/>
              <a:ext cx="941550" cy="607299"/>
            </a:xfrm>
            <a:prstGeom prst="rect">
              <a:avLst/>
            </a:prstGeom>
            <a:noFill/>
            <a:ln>
              <a:noFill/>
            </a:ln>
          </p:spPr>
        </p:pic>
      </p:grpSp>
      <p:sp>
        <p:nvSpPr>
          <p:cNvPr id="9" name="Shape 185">
            <a:extLst>
              <a:ext uri="{FF2B5EF4-FFF2-40B4-BE49-F238E27FC236}">
                <a16:creationId xmlns:a16="http://schemas.microsoft.com/office/drawing/2014/main" id="{0364CA78-F11A-4CD4-8BB4-9BB19C90D45F}"/>
              </a:ext>
            </a:extLst>
          </p:cNvPr>
          <p:cNvSpPr/>
          <p:nvPr/>
        </p:nvSpPr>
        <p:spPr>
          <a:xfrm>
            <a:off x="788259" y="4634527"/>
            <a:ext cx="1554489" cy="821211"/>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a:solidFill>
                  <a:srgbClr val="FFFFFF"/>
                </a:solidFill>
                <a:latin typeface="Droid Sans"/>
                <a:ea typeface="Droid Sans"/>
                <a:cs typeface="Droid Sans"/>
                <a:sym typeface="Droid Sans"/>
              </a:rPr>
              <a:t>Texto 1 en Alemán</a:t>
            </a:r>
          </a:p>
        </p:txBody>
      </p:sp>
      <p:sp>
        <p:nvSpPr>
          <p:cNvPr id="10" name="Shape 186">
            <a:extLst>
              <a:ext uri="{FF2B5EF4-FFF2-40B4-BE49-F238E27FC236}">
                <a16:creationId xmlns:a16="http://schemas.microsoft.com/office/drawing/2014/main" id="{A884122B-59E9-4011-8CCD-5A7EE71D1DC7}"/>
              </a:ext>
            </a:extLst>
          </p:cNvPr>
          <p:cNvSpPr/>
          <p:nvPr/>
        </p:nvSpPr>
        <p:spPr>
          <a:xfrm rot="19378363">
            <a:off x="2454787" y="4481604"/>
            <a:ext cx="609015" cy="68909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grpSp>
        <p:nvGrpSpPr>
          <p:cNvPr id="11" name="Shape 187">
            <a:extLst>
              <a:ext uri="{FF2B5EF4-FFF2-40B4-BE49-F238E27FC236}">
                <a16:creationId xmlns:a16="http://schemas.microsoft.com/office/drawing/2014/main" id="{825F91E4-94EB-465A-9255-6B1FB01D2414}"/>
              </a:ext>
            </a:extLst>
          </p:cNvPr>
          <p:cNvGrpSpPr/>
          <p:nvPr/>
        </p:nvGrpSpPr>
        <p:grpSpPr>
          <a:xfrm>
            <a:off x="4969816" y="2254468"/>
            <a:ext cx="894346" cy="1339327"/>
            <a:chOff x="6671412" y="1855502"/>
            <a:chExt cx="1251000" cy="1873435"/>
          </a:xfrm>
        </p:grpSpPr>
        <p:sp>
          <p:nvSpPr>
            <p:cNvPr id="47" name="Shape 188">
              <a:extLst>
                <a:ext uri="{FF2B5EF4-FFF2-40B4-BE49-F238E27FC236}">
                  <a16:creationId xmlns:a16="http://schemas.microsoft.com/office/drawing/2014/main" id="{6111F9A8-3034-49A9-9B45-7A8FA3257262}"/>
                </a:ext>
              </a:extLst>
            </p:cNvPr>
            <p:cNvSpPr/>
            <p:nvPr/>
          </p:nvSpPr>
          <p:spPr>
            <a:xfrm>
              <a:off x="6671412" y="2480037"/>
              <a:ext cx="1251000" cy="1248900"/>
            </a:xfrm>
            <a:prstGeom prst="round2SameRect">
              <a:avLst>
                <a:gd name="adj1" fmla="val 49553"/>
                <a:gd name="adj2" fmla="val 0"/>
              </a:avLst>
            </a:prstGeom>
            <a:solidFill>
              <a:srgbClr val="F6B26B"/>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48" name="Shape 189">
              <a:extLst>
                <a:ext uri="{FF2B5EF4-FFF2-40B4-BE49-F238E27FC236}">
                  <a16:creationId xmlns:a16="http://schemas.microsoft.com/office/drawing/2014/main" id="{2FEDC4FA-90D0-4ABF-99CD-FB7E14F4EE73}"/>
                </a:ext>
              </a:extLst>
            </p:cNvPr>
            <p:cNvSpPr/>
            <p:nvPr/>
          </p:nvSpPr>
          <p:spPr>
            <a:xfrm>
              <a:off x="6889062" y="1855502"/>
              <a:ext cx="815700" cy="7596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grpSp>
      <p:grpSp>
        <p:nvGrpSpPr>
          <p:cNvPr id="12" name="Shape 191">
            <a:extLst>
              <a:ext uri="{FF2B5EF4-FFF2-40B4-BE49-F238E27FC236}">
                <a16:creationId xmlns:a16="http://schemas.microsoft.com/office/drawing/2014/main" id="{6EED923E-1887-4FFF-B1C0-660D57A31A87}"/>
              </a:ext>
            </a:extLst>
          </p:cNvPr>
          <p:cNvGrpSpPr/>
          <p:nvPr/>
        </p:nvGrpSpPr>
        <p:grpSpPr>
          <a:xfrm>
            <a:off x="6685909" y="2254468"/>
            <a:ext cx="894346" cy="1339316"/>
            <a:chOff x="8386062" y="1855502"/>
            <a:chExt cx="1251000" cy="1873419"/>
          </a:xfrm>
        </p:grpSpPr>
        <p:sp>
          <p:nvSpPr>
            <p:cNvPr id="45" name="Shape 192">
              <a:extLst>
                <a:ext uri="{FF2B5EF4-FFF2-40B4-BE49-F238E27FC236}">
                  <a16:creationId xmlns:a16="http://schemas.microsoft.com/office/drawing/2014/main" id="{F2B803F2-49FB-4FAB-86E9-7BFE66B70A50}"/>
                </a:ext>
              </a:extLst>
            </p:cNvPr>
            <p:cNvSpPr/>
            <p:nvPr/>
          </p:nvSpPr>
          <p:spPr>
            <a:xfrm>
              <a:off x="8386062" y="2480037"/>
              <a:ext cx="1251000" cy="1248884"/>
            </a:xfrm>
            <a:prstGeom prst="round2SameRect">
              <a:avLst>
                <a:gd name="adj1" fmla="val 49553"/>
                <a:gd name="adj2" fmla="val 0"/>
              </a:avLst>
            </a:prstGeom>
            <a:solidFill>
              <a:srgbClr val="93C47D"/>
            </a:solidFill>
            <a:ln w="952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46" name="Shape 193">
              <a:extLst>
                <a:ext uri="{FF2B5EF4-FFF2-40B4-BE49-F238E27FC236}">
                  <a16:creationId xmlns:a16="http://schemas.microsoft.com/office/drawing/2014/main" id="{EF7FA712-5DAC-46A8-AF77-4D55AB594C77}"/>
                </a:ext>
              </a:extLst>
            </p:cNvPr>
            <p:cNvSpPr/>
            <p:nvPr/>
          </p:nvSpPr>
          <p:spPr>
            <a:xfrm>
              <a:off x="8603712" y="1855502"/>
              <a:ext cx="815700" cy="759498"/>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grpSp>
      <p:grpSp>
        <p:nvGrpSpPr>
          <p:cNvPr id="13" name="Shape 195">
            <a:extLst>
              <a:ext uri="{FF2B5EF4-FFF2-40B4-BE49-F238E27FC236}">
                <a16:creationId xmlns:a16="http://schemas.microsoft.com/office/drawing/2014/main" id="{41E6A879-9F0C-4963-B4A5-2349AD1E7030}"/>
              </a:ext>
            </a:extLst>
          </p:cNvPr>
          <p:cNvGrpSpPr/>
          <p:nvPr/>
        </p:nvGrpSpPr>
        <p:grpSpPr>
          <a:xfrm>
            <a:off x="3230320" y="4689007"/>
            <a:ext cx="894346" cy="1339316"/>
            <a:chOff x="4924025" y="2006125"/>
            <a:chExt cx="1251000" cy="2012050"/>
          </a:xfrm>
        </p:grpSpPr>
        <p:sp>
          <p:nvSpPr>
            <p:cNvPr id="42" name="Shape 196">
              <a:extLst>
                <a:ext uri="{FF2B5EF4-FFF2-40B4-BE49-F238E27FC236}">
                  <a16:creationId xmlns:a16="http://schemas.microsoft.com/office/drawing/2014/main" id="{DDDA759E-EDC6-4467-887C-EC7DEBC1F527}"/>
                </a:ext>
              </a:extLst>
            </p:cNvPr>
            <p:cNvSpPr/>
            <p:nvPr/>
          </p:nvSpPr>
          <p:spPr>
            <a:xfrm>
              <a:off x="4924025" y="2676875"/>
              <a:ext cx="1251000" cy="1341300"/>
            </a:xfrm>
            <a:prstGeom prst="round2SameRect">
              <a:avLst>
                <a:gd name="adj1" fmla="val 49553"/>
                <a:gd name="adj2" fmla="val 0"/>
              </a:avLst>
            </a:prstGeom>
            <a:solidFill>
              <a:srgbClr val="6D9EEB"/>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43" name="Shape 197">
              <a:extLst>
                <a:ext uri="{FF2B5EF4-FFF2-40B4-BE49-F238E27FC236}">
                  <a16:creationId xmlns:a16="http://schemas.microsoft.com/office/drawing/2014/main" id="{E2B9EB05-F7FA-4BE9-B893-29515DE33555}"/>
                </a:ext>
              </a:extLst>
            </p:cNvPr>
            <p:cNvSpPr/>
            <p:nvPr/>
          </p:nvSpPr>
          <p:spPr>
            <a:xfrm>
              <a:off x="5141675" y="2006125"/>
              <a:ext cx="815700" cy="8157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pic>
          <p:nvPicPr>
            <p:cNvPr id="44" name="Shape 198">
              <a:extLst>
                <a:ext uri="{FF2B5EF4-FFF2-40B4-BE49-F238E27FC236}">
                  <a16:creationId xmlns:a16="http://schemas.microsoft.com/office/drawing/2014/main" id="{9044708F-F95A-4C35-AE8D-B8F5EDF9A40B}"/>
                </a:ext>
              </a:extLst>
            </p:cNvPr>
            <p:cNvPicPr preferRelativeResize="0"/>
            <p:nvPr/>
          </p:nvPicPr>
          <p:blipFill>
            <a:blip r:embed="rId4">
              <a:alphaModFix/>
            </a:blip>
            <a:stretch>
              <a:fillRect/>
            </a:stretch>
          </p:blipFill>
          <p:spPr>
            <a:xfrm>
              <a:off x="5186437" y="3106074"/>
              <a:ext cx="726175" cy="482900"/>
            </a:xfrm>
            <a:prstGeom prst="rect">
              <a:avLst/>
            </a:prstGeom>
            <a:noFill/>
            <a:ln>
              <a:noFill/>
            </a:ln>
          </p:spPr>
        </p:pic>
      </p:grpSp>
      <p:sp>
        <p:nvSpPr>
          <p:cNvPr id="14" name="Shape 199">
            <a:extLst>
              <a:ext uri="{FF2B5EF4-FFF2-40B4-BE49-F238E27FC236}">
                <a16:creationId xmlns:a16="http://schemas.microsoft.com/office/drawing/2014/main" id="{773AFF60-16E5-4501-8B52-2C16A6961DC6}"/>
              </a:ext>
            </a:extLst>
          </p:cNvPr>
          <p:cNvSpPr/>
          <p:nvPr/>
        </p:nvSpPr>
        <p:spPr>
          <a:xfrm>
            <a:off x="3165487" y="2700951"/>
            <a:ext cx="894346" cy="892844"/>
          </a:xfrm>
          <a:prstGeom prst="round2SameRect">
            <a:avLst>
              <a:gd name="adj1" fmla="val 49553"/>
              <a:gd name="adj2" fmla="val 0"/>
            </a:avLst>
          </a:prstGeom>
          <a:solidFill>
            <a:srgbClr val="6D9EEB"/>
          </a:solidFill>
          <a:ln w="952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15" name="Shape 200">
            <a:extLst>
              <a:ext uri="{FF2B5EF4-FFF2-40B4-BE49-F238E27FC236}">
                <a16:creationId xmlns:a16="http://schemas.microsoft.com/office/drawing/2014/main" id="{49C918C7-6008-4260-BF40-D6F32503345B}"/>
              </a:ext>
            </a:extLst>
          </p:cNvPr>
          <p:cNvSpPr/>
          <p:nvPr/>
        </p:nvSpPr>
        <p:spPr>
          <a:xfrm>
            <a:off x="3321086" y="2254468"/>
            <a:ext cx="583148" cy="543042"/>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16" name="Shape 203">
            <a:extLst>
              <a:ext uri="{FF2B5EF4-FFF2-40B4-BE49-F238E27FC236}">
                <a16:creationId xmlns:a16="http://schemas.microsoft.com/office/drawing/2014/main" id="{C2E4CF8A-9DCA-48DD-9901-1AC7C6121E01}"/>
              </a:ext>
            </a:extLst>
          </p:cNvPr>
          <p:cNvSpPr/>
          <p:nvPr/>
        </p:nvSpPr>
        <p:spPr>
          <a:xfrm>
            <a:off x="3461372" y="3916795"/>
            <a:ext cx="339294" cy="40427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17" name="Shape 204">
            <a:extLst>
              <a:ext uri="{FF2B5EF4-FFF2-40B4-BE49-F238E27FC236}">
                <a16:creationId xmlns:a16="http://schemas.microsoft.com/office/drawing/2014/main" id="{56B316D5-EA9B-4D97-9F44-E6F9C199E29D}"/>
              </a:ext>
            </a:extLst>
          </p:cNvPr>
          <p:cNvSpPr/>
          <p:nvPr/>
        </p:nvSpPr>
        <p:spPr>
          <a:xfrm>
            <a:off x="5264558" y="3912121"/>
            <a:ext cx="339294" cy="40427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18" name="Shape 205">
            <a:extLst>
              <a:ext uri="{FF2B5EF4-FFF2-40B4-BE49-F238E27FC236}">
                <a16:creationId xmlns:a16="http://schemas.microsoft.com/office/drawing/2014/main" id="{EC7CF807-6376-4147-87A7-2CBC11559894}"/>
              </a:ext>
            </a:extLst>
          </p:cNvPr>
          <p:cNvSpPr/>
          <p:nvPr/>
        </p:nvSpPr>
        <p:spPr>
          <a:xfrm>
            <a:off x="6967707" y="3865926"/>
            <a:ext cx="339294" cy="404279"/>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19" name="Shape 208">
            <a:extLst>
              <a:ext uri="{FF2B5EF4-FFF2-40B4-BE49-F238E27FC236}">
                <a16:creationId xmlns:a16="http://schemas.microsoft.com/office/drawing/2014/main" id="{AE393A31-1D1C-4BB1-BAF8-C9D6DB02952D}"/>
              </a:ext>
            </a:extLst>
          </p:cNvPr>
          <p:cNvSpPr txBox="1"/>
          <p:nvPr/>
        </p:nvSpPr>
        <p:spPr>
          <a:xfrm>
            <a:off x="3048520" y="3539311"/>
            <a:ext cx="1165009" cy="321493"/>
          </a:xfrm>
          <a:prstGeom prst="rect">
            <a:avLst/>
          </a:prstGeom>
          <a:noFill/>
          <a:ln>
            <a:noFill/>
          </a:ln>
        </p:spPr>
        <p:txBody>
          <a:bodyPr lIns="91425" tIns="91425" rIns="91425" bIns="91425" anchor="t" anchorCtr="0">
            <a:noAutofit/>
          </a:bodyPr>
          <a:lstStyle/>
          <a:p>
            <a:pPr lvl="0" algn="ctr">
              <a:spcBef>
                <a:spcPts val="0"/>
              </a:spcBef>
              <a:buNone/>
            </a:pPr>
            <a:r>
              <a:rPr lang="es-AR" sz="1400">
                <a:latin typeface="Droid Sans"/>
                <a:ea typeface="Droid Sans"/>
                <a:cs typeface="Droid Sans"/>
                <a:sym typeface="Droid Sans"/>
              </a:rPr>
              <a:t>Traductor</a:t>
            </a:r>
          </a:p>
        </p:txBody>
      </p:sp>
      <p:sp>
        <p:nvSpPr>
          <p:cNvPr id="20" name="Shape 209">
            <a:extLst>
              <a:ext uri="{FF2B5EF4-FFF2-40B4-BE49-F238E27FC236}">
                <a16:creationId xmlns:a16="http://schemas.microsoft.com/office/drawing/2014/main" id="{5C1157C1-84D3-44B4-8127-05A3A800B052}"/>
              </a:ext>
            </a:extLst>
          </p:cNvPr>
          <p:cNvSpPr txBox="1"/>
          <p:nvPr/>
        </p:nvSpPr>
        <p:spPr>
          <a:xfrm>
            <a:off x="4867219" y="3539311"/>
            <a:ext cx="1165009" cy="321493"/>
          </a:xfrm>
          <a:prstGeom prst="rect">
            <a:avLst/>
          </a:prstGeom>
          <a:noFill/>
          <a:ln>
            <a:noFill/>
          </a:ln>
        </p:spPr>
        <p:txBody>
          <a:bodyPr lIns="91425" tIns="91425" rIns="91425" bIns="91425" anchor="t" anchorCtr="0">
            <a:noAutofit/>
          </a:bodyPr>
          <a:lstStyle/>
          <a:p>
            <a:pPr lvl="0" algn="ctr" rtl="0">
              <a:spcBef>
                <a:spcPts val="0"/>
              </a:spcBef>
              <a:buNone/>
            </a:pPr>
            <a:r>
              <a:rPr lang="es-AR" sz="1400">
                <a:latin typeface="Droid Sans"/>
                <a:ea typeface="Droid Sans"/>
                <a:cs typeface="Droid Sans"/>
                <a:sym typeface="Droid Sans"/>
              </a:rPr>
              <a:t>Traductor</a:t>
            </a:r>
          </a:p>
        </p:txBody>
      </p:sp>
      <p:sp>
        <p:nvSpPr>
          <p:cNvPr id="21" name="Shape 210">
            <a:extLst>
              <a:ext uri="{FF2B5EF4-FFF2-40B4-BE49-F238E27FC236}">
                <a16:creationId xmlns:a16="http://schemas.microsoft.com/office/drawing/2014/main" id="{15540BEE-4C7A-4A3B-A656-37ADF2B48086}"/>
              </a:ext>
            </a:extLst>
          </p:cNvPr>
          <p:cNvSpPr txBox="1"/>
          <p:nvPr/>
        </p:nvSpPr>
        <p:spPr>
          <a:xfrm>
            <a:off x="6550587" y="3539311"/>
            <a:ext cx="1165009" cy="321493"/>
          </a:xfrm>
          <a:prstGeom prst="rect">
            <a:avLst/>
          </a:prstGeom>
          <a:noFill/>
          <a:ln>
            <a:noFill/>
          </a:ln>
        </p:spPr>
        <p:txBody>
          <a:bodyPr lIns="91425" tIns="91425" rIns="91425" bIns="91425" anchor="t" anchorCtr="0">
            <a:noAutofit/>
          </a:bodyPr>
          <a:lstStyle/>
          <a:p>
            <a:pPr lvl="0" algn="ctr" rtl="0">
              <a:spcBef>
                <a:spcPts val="0"/>
              </a:spcBef>
              <a:buNone/>
            </a:pPr>
            <a:r>
              <a:rPr lang="es-AR" sz="1400">
                <a:latin typeface="Droid Sans"/>
                <a:ea typeface="Droid Sans"/>
                <a:cs typeface="Droid Sans"/>
                <a:sym typeface="Droid Sans"/>
              </a:rPr>
              <a:t>Traductor</a:t>
            </a:r>
          </a:p>
        </p:txBody>
      </p:sp>
      <p:grpSp>
        <p:nvGrpSpPr>
          <p:cNvPr id="22" name="Shape 211">
            <a:extLst>
              <a:ext uri="{FF2B5EF4-FFF2-40B4-BE49-F238E27FC236}">
                <a16:creationId xmlns:a16="http://schemas.microsoft.com/office/drawing/2014/main" id="{CF7CB471-84F5-44C4-BC86-BDD2D60597F7}"/>
              </a:ext>
            </a:extLst>
          </p:cNvPr>
          <p:cNvGrpSpPr/>
          <p:nvPr/>
        </p:nvGrpSpPr>
        <p:grpSpPr>
          <a:xfrm rot="10800000">
            <a:off x="7352388" y="4003454"/>
            <a:ext cx="762880" cy="722801"/>
            <a:chOff x="368500" y="5470133"/>
            <a:chExt cx="1513200" cy="1433700"/>
          </a:xfrm>
        </p:grpSpPr>
        <p:sp>
          <p:nvSpPr>
            <p:cNvPr id="38" name="Shape 212">
              <a:extLst>
                <a:ext uri="{FF2B5EF4-FFF2-40B4-BE49-F238E27FC236}">
                  <a16:creationId xmlns:a16="http://schemas.microsoft.com/office/drawing/2014/main" id="{52A93A80-D07D-4ABE-B16A-2A3A5AF708CE}"/>
                </a:ext>
              </a:extLst>
            </p:cNvPr>
            <p:cNvSpPr/>
            <p:nvPr/>
          </p:nvSpPr>
          <p:spPr>
            <a:xfrm>
              <a:off x="870175" y="5982475"/>
              <a:ext cx="474600" cy="4497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39" name="Shape 213">
              <a:extLst>
                <a:ext uri="{FF2B5EF4-FFF2-40B4-BE49-F238E27FC236}">
                  <a16:creationId xmlns:a16="http://schemas.microsoft.com/office/drawing/2014/main" id="{DDA08A15-12C9-4BAF-B08F-84B25A9EA3DC}"/>
                </a:ext>
              </a:extLst>
            </p:cNvPr>
            <p:cNvSpPr/>
            <p:nvPr/>
          </p:nvSpPr>
          <p:spPr>
            <a:xfrm>
              <a:off x="594475" y="5725375"/>
              <a:ext cx="1026000" cy="9639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40" name="Shape 214">
              <a:extLst>
                <a:ext uri="{FF2B5EF4-FFF2-40B4-BE49-F238E27FC236}">
                  <a16:creationId xmlns:a16="http://schemas.microsoft.com/office/drawing/2014/main" id="{57CCFF26-727C-46CB-9FD2-BC4023423805}"/>
                </a:ext>
              </a:extLst>
            </p:cNvPr>
            <p:cNvSpPr/>
            <p:nvPr/>
          </p:nvSpPr>
          <p:spPr>
            <a:xfrm>
              <a:off x="368500" y="5470133"/>
              <a:ext cx="1513200" cy="14337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41" name="Shape 215">
              <a:extLst>
                <a:ext uri="{FF2B5EF4-FFF2-40B4-BE49-F238E27FC236}">
                  <a16:creationId xmlns:a16="http://schemas.microsoft.com/office/drawing/2014/main" id="{D2A0AEF9-CA45-431A-9BA7-01CF2E634261}"/>
                </a:ext>
              </a:extLst>
            </p:cNvPr>
            <p:cNvSpPr/>
            <p:nvPr/>
          </p:nvSpPr>
          <p:spPr>
            <a:xfrm>
              <a:off x="962855" y="6123494"/>
              <a:ext cx="213900" cy="213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grpSp>
      <p:grpSp>
        <p:nvGrpSpPr>
          <p:cNvPr id="23" name="Shape 216">
            <a:extLst>
              <a:ext uri="{FF2B5EF4-FFF2-40B4-BE49-F238E27FC236}">
                <a16:creationId xmlns:a16="http://schemas.microsoft.com/office/drawing/2014/main" id="{102D8C46-DEF4-47A3-AF64-BFA7571628D5}"/>
              </a:ext>
            </a:extLst>
          </p:cNvPr>
          <p:cNvGrpSpPr/>
          <p:nvPr/>
        </p:nvGrpSpPr>
        <p:grpSpPr>
          <a:xfrm rot="10800000">
            <a:off x="5535315" y="4080038"/>
            <a:ext cx="762880" cy="722801"/>
            <a:chOff x="368500" y="5470133"/>
            <a:chExt cx="1513200" cy="1433700"/>
          </a:xfrm>
        </p:grpSpPr>
        <p:sp>
          <p:nvSpPr>
            <p:cNvPr id="34" name="Shape 217">
              <a:extLst>
                <a:ext uri="{FF2B5EF4-FFF2-40B4-BE49-F238E27FC236}">
                  <a16:creationId xmlns:a16="http://schemas.microsoft.com/office/drawing/2014/main" id="{0801A430-E31E-465D-8985-FB89920C5FED}"/>
                </a:ext>
              </a:extLst>
            </p:cNvPr>
            <p:cNvSpPr/>
            <p:nvPr/>
          </p:nvSpPr>
          <p:spPr>
            <a:xfrm>
              <a:off x="870175" y="5982475"/>
              <a:ext cx="474600" cy="4497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35" name="Shape 218">
              <a:extLst>
                <a:ext uri="{FF2B5EF4-FFF2-40B4-BE49-F238E27FC236}">
                  <a16:creationId xmlns:a16="http://schemas.microsoft.com/office/drawing/2014/main" id="{BBC0E089-E60D-40CE-9316-B78810542FE2}"/>
                </a:ext>
              </a:extLst>
            </p:cNvPr>
            <p:cNvSpPr/>
            <p:nvPr/>
          </p:nvSpPr>
          <p:spPr>
            <a:xfrm>
              <a:off x="594475" y="5725375"/>
              <a:ext cx="1026000" cy="9639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36" name="Shape 219">
              <a:extLst>
                <a:ext uri="{FF2B5EF4-FFF2-40B4-BE49-F238E27FC236}">
                  <a16:creationId xmlns:a16="http://schemas.microsoft.com/office/drawing/2014/main" id="{BBB64D23-EC54-49ED-9B05-5C3171ACADFC}"/>
                </a:ext>
              </a:extLst>
            </p:cNvPr>
            <p:cNvSpPr/>
            <p:nvPr/>
          </p:nvSpPr>
          <p:spPr>
            <a:xfrm>
              <a:off x="368500" y="5470133"/>
              <a:ext cx="1513200" cy="14337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100"/>
            </a:p>
          </p:txBody>
        </p:sp>
        <p:sp>
          <p:nvSpPr>
            <p:cNvPr id="37" name="Shape 220">
              <a:extLst>
                <a:ext uri="{FF2B5EF4-FFF2-40B4-BE49-F238E27FC236}">
                  <a16:creationId xmlns:a16="http://schemas.microsoft.com/office/drawing/2014/main" id="{FF30DC56-65E2-4AD5-B74D-F6E1590D39A2}"/>
                </a:ext>
              </a:extLst>
            </p:cNvPr>
            <p:cNvSpPr/>
            <p:nvPr/>
          </p:nvSpPr>
          <p:spPr>
            <a:xfrm>
              <a:off x="962855" y="6123494"/>
              <a:ext cx="213900" cy="213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grpSp>
      <p:grpSp>
        <p:nvGrpSpPr>
          <p:cNvPr id="24" name="Shape 221">
            <a:extLst>
              <a:ext uri="{FF2B5EF4-FFF2-40B4-BE49-F238E27FC236}">
                <a16:creationId xmlns:a16="http://schemas.microsoft.com/office/drawing/2014/main" id="{3CD8237B-2AE2-42D6-B516-E10EDA530E39}"/>
              </a:ext>
            </a:extLst>
          </p:cNvPr>
          <p:cNvGrpSpPr/>
          <p:nvPr/>
        </p:nvGrpSpPr>
        <p:grpSpPr>
          <a:xfrm rot="10800000">
            <a:off x="3831965" y="4080038"/>
            <a:ext cx="762880" cy="722801"/>
            <a:chOff x="368500" y="5470133"/>
            <a:chExt cx="1513200" cy="1433700"/>
          </a:xfrm>
        </p:grpSpPr>
        <p:sp>
          <p:nvSpPr>
            <p:cNvPr id="30" name="Shape 222">
              <a:extLst>
                <a:ext uri="{FF2B5EF4-FFF2-40B4-BE49-F238E27FC236}">
                  <a16:creationId xmlns:a16="http://schemas.microsoft.com/office/drawing/2014/main" id="{71B7A3F8-A931-4897-8CD9-FEA1A426A773}"/>
                </a:ext>
              </a:extLst>
            </p:cNvPr>
            <p:cNvSpPr/>
            <p:nvPr/>
          </p:nvSpPr>
          <p:spPr>
            <a:xfrm>
              <a:off x="870175" y="5982475"/>
              <a:ext cx="474600" cy="4497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31" name="Shape 223">
              <a:extLst>
                <a:ext uri="{FF2B5EF4-FFF2-40B4-BE49-F238E27FC236}">
                  <a16:creationId xmlns:a16="http://schemas.microsoft.com/office/drawing/2014/main" id="{C7EF9234-DE6F-4A35-B473-16AEF5E11B42}"/>
                </a:ext>
              </a:extLst>
            </p:cNvPr>
            <p:cNvSpPr/>
            <p:nvPr/>
          </p:nvSpPr>
          <p:spPr>
            <a:xfrm>
              <a:off x="594475" y="5725375"/>
              <a:ext cx="1026000" cy="9639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32" name="Shape 224">
              <a:extLst>
                <a:ext uri="{FF2B5EF4-FFF2-40B4-BE49-F238E27FC236}">
                  <a16:creationId xmlns:a16="http://schemas.microsoft.com/office/drawing/2014/main" id="{EDC68A86-62DA-4460-990F-017D179295ED}"/>
                </a:ext>
              </a:extLst>
            </p:cNvPr>
            <p:cNvSpPr/>
            <p:nvPr/>
          </p:nvSpPr>
          <p:spPr>
            <a:xfrm>
              <a:off x="368500" y="5470133"/>
              <a:ext cx="1513200" cy="1433700"/>
            </a:xfrm>
            <a:prstGeom prst="arc">
              <a:avLst>
                <a:gd name="adj1" fmla="val 16200000"/>
                <a:gd name="adj2" fmla="val 0"/>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100"/>
            </a:p>
          </p:txBody>
        </p:sp>
        <p:sp>
          <p:nvSpPr>
            <p:cNvPr id="33" name="Shape 225">
              <a:extLst>
                <a:ext uri="{FF2B5EF4-FFF2-40B4-BE49-F238E27FC236}">
                  <a16:creationId xmlns:a16="http://schemas.microsoft.com/office/drawing/2014/main" id="{E158F847-DE68-4F0F-8DBC-B912E310DA5A}"/>
                </a:ext>
              </a:extLst>
            </p:cNvPr>
            <p:cNvSpPr/>
            <p:nvPr/>
          </p:nvSpPr>
          <p:spPr>
            <a:xfrm>
              <a:off x="962855" y="6123494"/>
              <a:ext cx="213900" cy="2139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grpSp>
      <p:sp>
        <p:nvSpPr>
          <p:cNvPr id="25" name="Shape 226">
            <a:extLst>
              <a:ext uri="{FF2B5EF4-FFF2-40B4-BE49-F238E27FC236}">
                <a16:creationId xmlns:a16="http://schemas.microsoft.com/office/drawing/2014/main" id="{8A15E11E-961A-41DD-93A0-E32AA7E93B6A}"/>
              </a:ext>
            </a:extLst>
          </p:cNvPr>
          <p:cNvSpPr/>
          <p:nvPr/>
        </p:nvSpPr>
        <p:spPr>
          <a:xfrm>
            <a:off x="690675" y="2120315"/>
            <a:ext cx="997935" cy="1469343"/>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a:solidFill>
                  <a:srgbClr val="FFFFFF"/>
                </a:solidFill>
                <a:latin typeface="Droid Sans"/>
                <a:ea typeface="Droid Sans"/>
                <a:cs typeface="Droid Sans"/>
                <a:sym typeface="Droid Sans"/>
              </a:rPr>
              <a:t>Texto 1 en idioma</a:t>
            </a:r>
          </a:p>
          <a:p>
            <a:pPr lvl="0" algn="ctr" rtl="0">
              <a:spcBef>
                <a:spcPts val="0"/>
              </a:spcBef>
              <a:buNone/>
            </a:pPr>
            <a:r>
              <a:rPr lang="es-AR">
                <a:solidFill>
                  <a:srgbClr val="FFFFFF"/>
                </a:solidFill>
                <a:latin typeface="Droid Sans"/>
                <a:ea typeface="Droid Sans"/>
                <a:cs typeface="Droid Sans"/>
                <a:sym typeface="Droid Sans"/>
              </a:rPr>
              <a:t>X</a:t>
            </a:r>
          </a:p>
        </p:txBody>
      </p:sp>
      <p:sp>
        <p:nvSpPr>
          <p:cNvPr id="26" name="Shape 227">
            <a:extLst>
              <a:ext uri="{FF2B5EF4-FFF2-40B4-BE49-F238E27FC236}">
                <a16:creationId xmlns:a16="http://schemas.microsoft.com/office/drawing/2014/main" id="{0E4E99AD-211C-47A8-9FFC-2BD9A1763A9A}"/>
              </a:ext>
            </a:extLst>
          </p:cNvPr>
          <p:cNvSpPr/>
          <p:nvPr/>
        </p:nvSpPr>
        <p:spPr>
          <a:xfrm rot="5400000">
            <a:off x="1392638" y="4081954"/>
            <a:ext cx="433232" cy="588724"/>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100"/>
          </a:p>
        </p:txBody>
      </p:sp>
      <p:sp>
        <p:nvSpPr>
          <p:cNvPr id="27" name="Shape 228">
            <a:extLst>
              <a:ext uri="{FF2B5EF4-FFF2-40B4-BE49-F238E27FC236}">
                <a16:creationId xmlns:a16="http://schemas.microsoft.com/office/drawing/2014/main" id="{C463E80D-8D7C-4CF2-AFE6-7C4F3BE1E6B4}"/>
              </a:ext>
            </a:extLst>
          </p:cNvPr>
          <p:cNvSpPr txBox="1"/>
          <p:nvPr/>
        </p:nvSpPr>
        <p:spPr>
          <a:xfrm>
            <a:off x="706439" y="3542257"/>
            <a:ext cx="1854105" cy="543042"/>
          </a:xfrm>
          <a:prstGeom prst="rect">
            <a:avLst/>
          </a:prstGeom>
          <a:noFill/>
          <a:ln>
            <a:noFill/>
          </a:ln>
        </p:spPr>
        <p:txBody>
          <a:bodyPr lIns="91425" tIns="91425" rIns="91425" bIns="91425" anchor="t" anchorCtr="0">
            <a:noAutofit/>
          </a:bodyPr>
          <a:lstStyle/>
          <a:p>
            <a:pPr lvl="0" algn="ctr" rtl="0">
              <a:spcBef>
                <a:spcPts val="0"/>
              </a:spcBef>
              <a:buNone/>
            </a:pPr>
            <a:r>
              <a:rPr lang="es-AR" sz="1400">
                <a:latin typeface="Droid Sans"/>
                <a:ea typeface="Droid Sans"/>
                <a:cs typeface="Droid Sans"/>
                <a:sym typeface="Droid Sans"/>
              </a:rPr>
              <a:t>Traducción al Alemán</a:t>
            </a:r>
          </a:p>
        </p:txBody>
      </p:sp>
      <p:sp>
        <p:nvSpPr>
          <p:cNvPr id="28" name="Shape 229">
            <a:extLst>
              <a:ext uri="{FF2B5EF4-FFF2-40B4-BE49-F238E27FC236}">
                <a16:creationId xmlns:a16="http://schemas.microsoft.com/office/drawing/2014/main" id="{88B269C8-9D70-463B-B617-0211E3424116}"/>
              </a:ext>
            </a:extLst>
          </p:cNvPr>
          <p:cNvSpPr/>
          <p:nvPr/>
        </p:nvSpPr>
        <p:spPr>
          <a:xfrm>
            <a:off x="1765480" y="2120315"/>
            <a:ext cx="997935" cy="1447253"/>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a:solidFill>
                  <a:srgbClr val="FFFFFF"/>
                </a:solidFill>
                <a:latin typeface="Droid Sans"/>
                <a:ea typeface="Droid Sans"/>
                <a:cs typeface="Droid Sans"/>
                <a:sym typeface="Droid Sans"/>
              </a:rPr>
              <a:t>Texto 2 en idioma</a:t>
            </a:r>
          </a:p>
          <a:p>
            <a:pPr lvl="0" algn="ctr" rtl="0">
              <a:spcBef>
                <a:spcPts val="0"/>
              </a:spcBef>
              <a:buNone/>
            </a:pPr>
            <a:r>
              <a:rPr lang="es-AR">
                <a:solidFill>
                  <a:srgbClr val="FFFFFF"/>
                </a:solidFill>
                <a:latin typeface="Droid Sans"/>
                <a:ea typeface="Droid Sans"/>
                <a:cs typeface="Droid Sans"/>
                <a:sym typeface="Droid Sans"/>
              </a:rPr>
              <a:t>Y</a:t>
            </a:r>
          </a:p>
        </p:txBody>
      </p:sp>
      <p:sp>
        <p:nvSpPr>
          <p:cNvPr id="29" name="Shape 230">
            <a:extLst>
              <a:ext uri="{FF2B5EF4-FFF2-40B4-BE49-F238E27FC236}">
                <a16:creationId xmlns:a16="http://schemas.microsoft.com/office/drawing/2014/main" id="{7E8885C7-673A-4BE1-A52F-FCF5E32934ED}"/>
              </a:ext>
            </a:extLst>
          </p:cNvPr>
          <p:cNvSpPr/>
          <p:nvPr/>
        </p:nvSpPr>
        <p:spPr>
          <a:xfrm>
            <a:off x="788259" y="5510214"/>
            <a:ext cx="1554489" cy="821211"/>
          </a:xfrm>
          <a:prstGeom prst="foldedCorner">
            <a:avLst>
              <a:gd name="adj" fmla="val 16667"/>
            </a:avLst>
          </a:prstGeom>
          <a:solidFill>
            <a:srgbClr val="45818E"/>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AR">
                <a:solidFill>
                  <a:srgbClr val="FFFFFF"/>
                </a:solidFill>
                <a:latin typeface="Droid Sans"/>
                <a:ea typeface="Droid Sans"/>
                <a:cs typeface="Droid Sans"/>
                <a:sym typeface="Droid Sans"/>
              </a:rPr>
              <a:t>Texto 2 en Alemán</a:t>
            </a:r>
          </a:p>
        </p:txBody>
      </p:sp>
      <p:pic>
        <p:nvPicPr>
          <p:cNvPr id="55" name="Shape 190">
            <a:extLst>
              <a:ext uri="{FF2B5EF4-FFF2-40B4-BE49-F238E27FC236}">
                <a16:creationId xmlns:a16="http://schemas.microsoft.com/office/drawing/2014/main" id="{3C0C75D9-9F29-4CB0-89F7-DE6473C27AD5}"/>
              </a:ext>
            </a:extLst>
          </p:cNvPr>
          <p:cNvPicPr preferRelativeResize="0"/>
          <p:nvPr/>
        </p:nvPicPr>
        <p:blipFill>
          <a:blip r:embed="rId2">
            <a:alphaModFix/>
          </a:blip>
          <a:stretch>
            <a:fillRect/>
          </a:stretch>
        </p:blipFill>
        <p:spPr>
          <a:xfrm>
            <a:off x="5703113" y="3936765"/>
            <a:ext cx="557860" cy="346273"/>
          </a:xfrm>
          <a:prstGeom prst="rect">
            <a:avLst/>
          </a:prstGeom>
          <a:noFill/>
          <a:ln w="9525" cap="flat" cmpd="sng">
            <a:solidFill>
              <a:schemeClr val="dk2"/>
            </a:solidFill>
            <a:prstDash val="solid"/>
            <a:round/>
            <a:headEnd type="none" w="med" len="med"/>
            <a:tailEnd type="none" w="med" len="med"/>
          </a:ln>
        </p:spPr>
      </p:pic>
      <p:pic>
        <p:nvPicPr>
          <p:cNvPr id="56" name="Shape 194">
            <a:extLst>
              <a:ext uri="{FF2B5EF4-FFF2-40B4-BE49-F238E27FC236}">
                <a16:creationId xmlns:a16="http://schemas.microsoft.com/office/drawing/2014/main" id="{B969DB84-E347-4346-84F1-4F89C9A0E2E7}"/>
              </a:ext>
            </a:extLst>
          </p:cNvPr>
          <p:cNvPicPr preferRelativeResize="0"/>
          <p:nvPr/>
        </p:nvPicPr>
        <p:blipFill>
          <a:blip r:embed="rId3">
            <a:alphaModFix/>
          </a:blip>
          <a:stretch>
            <a:fillRect/>
          </a:stretch>
        </p:blipFill>
        <p:spPr>
          <a:xfrm>
            <a:off x="7374041" y="3926435"/>
            <a:ext cx="557860" cy="335019"/>
          </a:xfrm>
          <a:prstGeom prst="rect">
            <a:avLst/>
          </a:prstGeom>
          <a:noFill/>
          <a:ln>
            <a:noFill/>
          </a:ln>
        </p:spPr>
      </p:pic>
      <p:pic>
        <p:nvPicPr>
          <p:cNvPr id="57" name="Shape 201">
            <a:extLst>
              <a:ext uri="{FF2B5EF4-FFF2-40B4-BE49-F238E27FC236}">
                <a16:creationId xmlns:a16="http://schemas.microsoft.com/office/drawing/2014/main" id="{9BA1AB44-7467-4047-9CFC-173496F88945}"/>
              </a:ext>
            </a:extLst>
          </p:cNvPr>
          <p:cNvPicPr preferRelativeResize="0"/>
          <p:nvPr/>
        </p:nvPicPr>
        <p:blipFill>
          <a:blip r:embed="rId4">
            <a:alphaModFix/>
          </a:blip>
          <a:stretch>
            <a:fillRect/>
          </a:stretch>
        </p:blipFill>
        <p:spPr>
          <a:xfrm>
            <a:off x="3982001" y="3982853"/>
            <a:ext cx="496634" cy="307502"/>
          </a:xfrm>
          <a:prstGeom prst="rect">
            <a:avLst/>
          </a:prstGeom>
          <a:noFill/>
          <a:ln>
            <a:noFill/>
          </a:ln>
        </p:spPr>
      </p:pic>
      <p:pic>
        <p:nvPicPr>
          <p:cNvPr id="58" name="Shape 202">
            <a:extLst>
              <a:ext uri="{FF2B5EF4-FFF2-40B4-BE49-F238E27FC236}">
                <a16:creationId xmlns:a16="http://schemas.microsoft.com/office/drawing/2014/main" id="{BB7F862D-CB1D-4AA8-B174-C321A16578F7}"/>
              </a:ext>
            </a:extLst>
          </p:cNvPr>
          <p:cNvPicPr preferRelativeResize="0"/>
          <p:nvPr/>
        </p:nvPicPr>
        <p:blipFill>
          <a:blip r:embed="rId5">
            <a:alphaModFix/>
          </a:blip>
          <a:stretch>
            <a:fillRect/>
          </a:stretch>
        </p:blipFill>
        <p:spPr>
          <a:xfrm>
            <a:off x="2848398" y="3982860"/>
            <a:ext cx="496633" cy="298566"/>
          </a:xfrm>
          <a:prstGeom prst="rect">
            <a:avLst/>
          </a:prstGeom>
          <a:noFill/>
          <a:ln>
            <a:noFill/>
          </a:ln>
        </p:spPr>
      </p:pic>
      <p:pic>
        <p:nvPicPr>
          <p:cNvPr id="59" name="Shape 206">
            <a:extLst>
              <a:ext uri="{FF2B5EF4-FFF2-40B4-BE49-F238E27FC236}">
                <a16:creationId xmlns:a16="http://schemas.microsoft.com/office/drawing/2014/main" id="{1649D3F3-9F22-4535-AD2D-E01BD109B8FA}"/>
              </a:ext>
            </a:extLst>
          </p:cNvPr>
          <p:cNvPicPr preferRelativeResize="0"/>
          <p:nvPr/>
        </p:nvPicPr>
        <p:blipFill>
          <a:blip r:embed="rId5">
            <a:alphaModFix/>
          </a:blip>
          <a:stretch>
            <a:fillRect/>
          </a:stretch>
        </p:blipFill>
        <p:spPr>
          <a:xfrm>
            <a:off x="6448924" y="3946702"/>
            <a:ext cx="496633" cy="298566"/>
          </a:xfrm>
          <a:prstGeom prst="rect">
            <a:avLst/>
          </a:prstGeom>
          <a:noFill/>
          <a:ln>
            <a:noFill/>
          </a:ln>
        </p:spPr>
      </p:pic>
      <p:pic>
        <p:nvPicPr>
          <p:cNvPr id="60" name="Shape 207">
            <a:extLst>
              <a:ext uri="{FF2B5EF4-FFF2-40B4-BE49-F238E27FC236}">
                <a16:creationId xmlns:a16="http://schemas.microsoft.com/office/drawing/2014/main" id="{0A41199B-471E-4CA2-BEB1-DEEC602E1B6B}"/>
              </a:ext>
            </a:extLst>
          </p:cNvPr>
          <p:cNvPicPr preferRelativeResize="0"/>
          <p:nvPr/>
        </p:nvPicPr>
        <p:blipFill>
          <a:blip r:embed="rId5">
            <a:alphaModFix/>
          </a:blip>
          <a:stretch>
            <a:fillRect/>
          </a:stretch>
        </p:blipFill>
        <p:spPr>
          <a:xfrm>
            <a:off x="4767368" y="3978390"/>
            <a:ext cx="496633" cy="298566"/>
          </a:xfrm>
          <a:prstGeom prst="rect">
            <a:avLst/>
          </a:prstGeom>
          <a:noFill/>
          <a:ln>
            <a:noFill/>
          </a:ln>
        </p:spPr>
      </p:pic>
    </p:spTree>
    <p:extLst>
      <p:ext uri="{BB962C8B-B14F-4D97-AF65-F5344CB8AC3E}">
        <p14:creationId xmlns:p14="http://schemas.microsoft.com/office/powerpoint/2010/main" val="240563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F1A63-23F4-479A-A1F4-069639DA16C4}"/>
              </a:ext>
            </a:extLst>
          </p:cNvPr>
          <p:cNvSpPr>
            <a:spLocks noGrp="1"/>
          </p:cNvSpPr>
          <p:nvPr>
            <p:ph type="title"/>
          </p:nvPr>
        </p:nvSpPr>
        <p:spPr/>
        <p:txBody>
          <a:bodyPr/>
          <a:lstStyle/>
          <a:p>
            <a:r>
              <a:rPr lang="es-ES" b="1" dirty="0"/>
              <a:t>Multiplataforma</a:t>
            </a:r>
            <a:br>
              <a:rPr lang="es-ES" dirty="0"/>
            </a:br>
            <a:r>
              <a:rPr lang="es-ES" sz="2800" i="1" dirty="0"/>
              <a:t>Ejemplo</a:t>
            </a:r>
            <a:endParaRPr lang="es-ES" sz="2800" dirty="0"/>
          </a:p>
        </p:txBody>
      </p:sp>
      <p:sp>
        <p:nvSpPr>
          <p:cNvPr id="3" name="Marcador de contenido 2">
            <a:extLst>
              <a:ext uri="{FF2B5EF4-FFF2-40B4-BE49-F238E27FC236}">
                <a16:creationId xmlns:a16="http://schemas.microsoft.com/office/drawing/2014/main" id="{21705D44-BC12-4259-AE04-0A3DB3F3A05E}"/>
              </a:ext>
            </a:extLst>
          </p:cNvPr>
          <p:cNvSpPr>
            <a:spLocks noGrp="1"/>
          </p:cNvSpPr>
          <p:nvPr>
            <p:ph idx="1"/>
          </p:nvPr>
        </p:nvSpPr>
        <p:spPr>
          <a:xfrm>
            <a:off x="628650" y="2160000"/>
            <a:ext cx="7886700" cy="4351338"/>
          </a:xfrm>
        </p:spPr>
        <p:txBody>
          <a:bodyPr/>
          <a:lstStyle/>
          <a:p>
            <a:r>
              <a:rPr lang="es-ES" dirty="0"/>
              <a:t>Ésta última alternativa es la premisa de Java</a:t>
            </a:r>
          </a:p>
          <a:p>
            <a:r>
              <a:rPr lang="es-ES" dirty="0"/>
              <a:t>Tenemos versiones de la plataforma de Java para las arquitecturas y sistemas operativos más populares</a:t>
            </a:r>
          </a:p>
          <a:p>
            <a:r>
              <a:rPr lang="es-ES" dirty="0"/>
              <a:t>Los desarrolladores tienen que compilar su código a un código conocido por la plataforma</a:t>
            </a:r>
          </a:p>
        </p:txBody>
      </p:sp>
      <p:sp>
        <p:nvSpPr>
          <p:cNvPr id="4" name="Marcador de pie de página 3">
            <a:extLst>
              <a:ext uri="{FF2B5EF4-FFF2-40B4-BE49-F238E27FC236}">
                <a16:creationId xmlns:a16="http://schemas.microsoft.com/office/drawing/2014/main" id="{A6B2C903-2D4A-481C-AB97-810C1AEEAE4A}"/>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F0FBF79-FAD3-4307-9393-F1151267E9FA}"/>
              </a:ext>
            </a:extLst>
          </p:cNvPr>
          <p:cNvSpPr>
            <a:spLocks noGrp="1"/>
          </p:cNvSpPr>
          <p:nvPr>
            <p:ph type="sldNum" sz="quarter" idx="12"/>
          </p:nvPr>
        </p:nvSpPr>
        <p:spPr/>
        <p:txBody>
          <a:bodyPr/>
          <a:lstStyle/>
          <a:p>
            <a:fld id="{D802D9E1-0DDA-174F-9155-A972C397A999}" type="slidenum">
              <a:rPr lang="es-ES_tradnl" smtClean="0"/>
              <a:pPr/>
              <a:t>31</a:t>
            </a:fld>
            <a:endParaRPr lang="es-ES_tradnl" dirty="0"/>
          </a:p>
        </p:txBody>
      </p:sp>
    </p:spTree>
    <p:extLst>
      <p:ext uri="{BB962C8B-B14F-4D97-AF65-F5344CB8AC3E}">
        <p14:creationId xmlns:p14="http://schemas.microsoft.com/office/powerpoint/2010/main" val="2619259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2A824-74A0-452F-A150-769D694380EF}"/>
              </a:ext>
            </a:extLst>
          </p:cNvPr>
          <p:cNvSpPr>
            <a:spLocks noGrp="1"/>
          </p:cNvSpPr>
          <p:nvPr>
            <p:ph type="title"/>
          </p:nvPr>
        </p:nvSpPr>
        <p:spPr/>
        <p:txBody>
          <a:bodyPr>
            <a:normAutofit fontScale="90000"/>
          </a:bodyPr>
          <a:lstStyle/>
          <a:p>
            <a:r>
              <a:rPr lang="es-ES" b="1" dirty="0" err="1"/>
              <a:t>Bytecode</a:t>
            </a:r>
            <a:br>
              <a:rPr lang="es-ES" dirty="0"/>
            </a:br>
            <a:r>
              <a:rPr lang="es-ES" sz="3100" i="1" dirty="0"/>
              <a:t>El lenguaje intermedio de la plataforma Java</a:t>
            </a:r>
          </a:p>
        </p:txBody>
      </p:sp>
      <p:sp>
        <p:nvSpPr>
          <p:cNvPr id="3" name="Marcador de contenido 2">
            <a:extLst>
              <a:ext uri="{FF2B5EF4-FFF2-40B4-BE49-F238E27FC236}">
                <a16:creationId xmlns:a16="http://schemas.microsoft.com/office/drawing/2014/main" id="{BA1D95F8-DEA2-4DAE-B68D-D0314C5CDA5E}"/>
              </a:ext>
            </a:extLst>
          </p:cNvPr>
          <p:cNvSpPr>
            <a:spLocks noGrp="1"/>
          </p:cNvSpPr>
          <p:nvPr>
            <p:ph idx="1"/>
          </p:nvPr>
        </p:nvSpPr>
        <p:spPr/>
        <p:txBody>
          <a:bodyPr>
            <a:normAutofit fontScale="77500" lnSpcReduction="20000"/>
          </a:bodyPr>
          <a:lstStyle/>
          <a:p>
            <a:pPr>
              <a:lnSpc>
                <a:spcPct val="120000"/>
              </a:lnSpc>
            </a:pPr>
            <a:r>
              <a:rPr lang="es-ES" dirty="0"/>
              <a:t>Sería el lenguaje “Alemán” del ejemplo</a:t>
            </a:r>
          </a:p>
          <a:p>
            <a:pPr>
              <a:lnSpc>
                <a:spcPct val="120000"/>
              </a:lnSpc>
            </a:pPr>
            <a:r>
              <a:rPr lang="es-ES" dirty="0"/>
              <a:t>En la plataforma Java existe un programa, llamado </a:t>
            </a:r>
            <a:r>
              <a:rPr lang="es-ES" b="1" dirty="0"/>
              <a:t>Máquina Virtual o Virtual Machine (VM)</a:t>
            </a:r>
            <a:r>
              <a:rPr lang="es-ES" dirty="0"/>
              <a:t>, que traduce </a:t>
            </a:r>
            <a:r>
              <a:rPr lang="es-ES" dirty="0" err="1"/>
              <a:t>Bytecode</a:t>
            </a:r>
            <a:r>
              <a:rPr lang="es-ES" dirty="0"/>
              <a:t> al código de la máquina actual (sería el Traductor)</a:t>
            </a:r>
          </a:p>
          <a:p>
            <a:pPr>
              <a:lnSpc>
                <a:spcPct val="120000"/>
              </a:lnSpc>
            </a:pPr>
            <a:r>
              <a:rPr lang="es-ES" dirty="0"/>
              <a:t>El código de máquina es distinto al código que vimos hasta ahora: está pensado para ser leído por un procesador (un CPU, por </a:t>
            </a:r>
            <a:r>
              <a:rPr lang="es-ES" dirty="0" err="1"/>
              <a:t>ej</a:t>
            </a:r>
            <a:r>
              <a:rPr lang="es-ES" dirty="0"/>
              <a:t>, Intel i5) y es más difícil de leer por un desarrollador</a:t>
            </a:r>
          </a:p>
          <a:p>
            <a:pPr>
              <a:lnSpc>
                <a:spcPct val="120000"/>
              </a:lnSpc>
            </a:pPr>
            <a:r>
              <a:rPr lang="es-ES" dirty="0" err="1"/>
              <a:t>Bytecode</a:t>
            </a:r>
            <a:r>
              <a:rPr lang="es-ES" dirty="0"/>
              <a:t> es un lenguaje similar al código de máquina, pero no depende del tipo de CPU</a:t>
            </a:r>
          </a:p>
          <a:p>
            <a:pPr>
              <a:lnSpc>
                <a:spcPct val="120000"/>
              </a:lnSpc>
            </a:pPr>
            <a:r>
              <a:rPr lang="es-ES" dirty="0"/>
              <a:t>Igualmente, es difícil de leer por un desarrollador</a:t>
            </a:r>
          </a:p>
        </p:txBody>
      </p:sp>
      <p:sp>
        <p:nvSpPr>
          <p:cNvPr id="4" name="Marcador de pie de página 3">
            <a:extLst>
              <a:ext uri="{FF2B5EF4-FFF2-40B4-BE49-F238E27FC236}">
                <a16:creationId xmlns:a16="http://schemas.microsoft.com/office/drawing/2014/main" id="{C39AE298-B7A4-44D9-A858-836F3FDEE57A}"/>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2E008F75-90A6-4598-98B1-6193D8C9121C}"/>
              </a:ext>
            </a:extLst>
          </p:cNvPr>
          <p:cNvSpPr>
            <a:spLocks noGrp="1"/>
          </p:cNvSpPr>
          <p:nvPr>
            <p:ph type="sldNum" sz="quarter" idx="12"/>
          </p:nvPr>
        </p:nvSpPr>
        <p:spPr/>
        <p:txBody>
          <a:bodyPr/>
          <a:lstStyle/>
          <a:p>
            <a:fld id="{D802D9E1-0DDA-174F-9155-A972C397A999}" type="slidenum">
              <a:rPr lang="es-ES_tradnl" smtClean="0"/>
              <a:pPr/>
              <a:t>32</a:t>
            </a:fld>
            <a:endParaRPr lang="es-ES_tradnl" dirty="0"/>
          </a:p>
        </p:txBody>
      </p:sp>
    </p:spTree>
    <p:extLst>
      <p:ext uri="{BB962C8B-B14F-4D97-AF65-F5344CB8AC3E}">
        <p14:creationId xmlns:p14="http://schemas.microsoft.com/office/powerpoint/2010/main" val="3940817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3F8C9-C8D8-4E51-A015-EE9C17CD3F5F}"/>
              </a:ext>
            </a:extLst>
          </p:cNvPr>
          <p:cNvSpPr>
            <a:spLocks noGrp="1"/>
          </p:cNvSpPr>
          <p:nvPr>
            <p:ph type="title"/>
          </p:nvPr>
        </p:nvSpPr>
        <p:spPr/>
        <p:txBody>
          <a:bodyPr>
            <a:normAutofit fontScale="90000"/>
          </a:bodyPr>
          <a:lstStyle/>
          <a:p>
            <a:r>
              <a:rPr lang="es-ES" b="1" dirty="0" err="1"/>
              <a:t>Bytecode</a:t>
            </a:r>
            <a:br>
              <a:rPr lang="es-ES" dirty="0"/>
            </a:br>
            <a:r>
              <a:rPr lang="es-ES" sz="3100" i="1" dirty="0"/>
              <a:t>El lenguaje intermedio de la plataforma Java</a:t>
            </a:r>
            <a:endParaRPr lang="es-ES" dirty="0"/>
          </a:p>
        </p:txBody>
      </p:sp>
      <p:sp>
        <p:nvSpPr>
          <p:cNvPr id="3" name="Marcador de contenido 2">
            <a:extLst>
              <a:ext uri="{FF2B5EF4-FFF2-40B4-BE49-F238E27FC236}">
                <a16:creationId xmlns:a16="http://schemas.microsoft.com/office/drawing/2014/main" id="{FD1A7990-3F77-49AF-84B2-B744E072253F}"/>
              </a:ext>
            </a:extLst>
          </p:cNvPr>
          <p:cNvSpPr>
            <a:spLocks noGrp="1"/>
          </p:cNvSpPr>
          <p:nvPr>
            <p:ph idx="1"/>
          </p:nvPr>
        </p:nvSpPr>
        <p:spPr/>
        <p:txBody>
          <a:bodyPr/>
          <a:lstStyle/>
          <a:p>
            <a:r>
              <a:rPr lang="es-ES" dirty="0"/>
              <a:t>La desventaja de este esquema es que la plataforma Java (en especial la VM) tiene que funcionar en el sistema actual. Por </a:t>
            </a:r>
            <a:r>
              <a:rPr lang="es-ES" dirty="0" err="1"/>
              <a:t>ej</a:t>
            </a:r>
            <a:r>
              <a:rPr lang="es-ES" dirty="0"/>
              <a:t>: Windows 32/64 bits, Linux, MacOS, etc. Afortunadamente, existen versiones para los sistemas más populares.</a:t>
            </a:r>
          </a:p>
          <a:p>
            <a:endParaRPr lang="es-ES" dirty="0"/>
          </a:p>
        </p:txBody>
      </p:sp>
      <p:sp>
        <p:nvSpPr>
          <p:cNvPr id="4" name="Marcador de pie de página 3">
            <a:extLst>
              <a:ext uri="{FF2B5EF4-FFF2-40B4-BE49-F238E27FC236}">
                <a16:creationId xmlns:a16="http://schemas.microsoft.com/office/drawing/2014/main" id="{0258E272-584D-42A0-8C0E-50ABE52E87D4}"/>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3D9DF02-41AC-47C5-BCA1-AA9FF88A102E}"/>
              </a:ext>
            </a:extLst>
          </p:cNvPr>
          <p:cNvSpPr>
            <a:spLocks noGrp="1"/>
          </p:cNvSpPr>
          <p:nvPr>
            <p:ph type="sldNum" sz="quarter" idx="12"/>
          </p:nvPr>
        </p:nvSpPr>
        <p:spPr/>
        <p:txBody>
          <a:bodyPr/>
          <a:lstStyle/>
          <a:p>
            <a:fld id="{D802D9E1-0DDA-174F-9155-A972C397A999}" type="slidenum">
              <a:rPr lang="es-ES_tradnl" smtClean="0"/>
              <a:pPr/>
              <a:t>33</a:t>
            </a:fld>
            <a:endParaRPr lang="es-ES_tradnl" dirty="0"/>
          </a:p>
        </p:txBody>
      </p:sp>
    </p:spTree>
    <p:extLst>
      <p:ext uri="{BB962C8B-B14F-4D97-AF65-F5344CB8AC3E}">
        <p14:creationId xmlns:p14="http://schemas.microsoft.com/office/powerpoint/2010/main" val="2674602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5757F-8AF6-4806-A552-F06DA783C3BD}"/>
              </a:ext>
            </a:extLst>
          </p:cNvPr>
          <p:cNvSpPr>
            <a:spLocks noGrp="1"/>
          </p:cNvSpPr>
          <p:nvPr>
            <p:ph type="title"/>
          </p:nvPr>
        </p:nvSpPr>
        <p:spPr/>
        <p:txBody>
          <a:bodyPr/>
          <a:lstStyle/>
          <a:p>
            <a:r>
              <a:rPr lang="es-ES" b="1" dirty="0" err="1"/>
              <a:t>Bytecode</a:t>
            </a:r>
            <a:endParaRPr lang="es-ES" b="1" dirty="0"/>
          </a:p>
        </p:txBody>
      </p:sp>
      <p:sp>
        <p:nvSpPr>
          <p:cNvPr id="4" name="Marcador de pie de página 3">
            <a:extLst>
              <a:ext uri="{FF2B5EF4-FFF2-40B4-BE49-F238E27FC236}">
                <a16:creationId xmlns:a16="http://schemas.microsoft.com/office/drawing/2014/main" id="{C9826521-2435-44DD-8A2A-BDC287D97B45}"/>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EC17038-5E98-4F54-9995-4B124204FC38}"/>
              </a:ext>
            </a:extLst>
          </p:cNvPr>
          <p:cNvSpPr>
            <a:spLocks noGrp="1"/>
          </p:cNvSpPr>
          <p:nvPr>
            <p:ph type="sldNum" sz="quarter" idx="12"/>
          </p:nvPr>
        </p:nvSpPr>
        <p:spPr/>
        <p:txBody>
          <a:bodyPr/>
          <a:lstStyle/>
          <a:p>
            <a:fld id="{D802D9E1-0DDA-174F-9155-A972C397A999}" type="slidenum">
              <a:rPr lang="es-ES_tradnl" smtClean="0"/>
              <a:pPr/>
              <a:t>34</a:t>
            </a:fld>
            <a:endParaRPr lang="es-ES_tradnl" dirty="0"/>
          </a:p>
        </p:txBody>
      </p:sp>
      <p:sp>
        <p:nvSpPr>
          <p:cNvPr id="6" name="Shape 237">
            <a:extLst>
              <a:ext uri="{FF2B5EF4-FFF2-40B4-BE49-F238E27FC236}">
                <a16:creationId xmlns:a16="http://schemas.microsoft.com/office/drawing/2014/main" id="{CB166AA6-B4CA-4CA4-9A2E-9BB3A04FAA82}"/>
              </a:ext>
            </a:extLst>
          </p:cNvPr>
          <p:cNvSpPr/>
          <p:nvPr/>
        </p:nvSpPr>
        <p:spPr>
          <a:xfrm>
            <a:off x="215125" y="2669583"/>
            <a:ext cx="2318100" cy="2262900"/>
          </a:xfrm>
          <a:prstGeom prst="foldedCorner">
            <a:avLst>
              <a:gd name="adj" fmla="val 16667"/>
            </a:avLst>
          </a:prstGeom>
          <a:solidFill>
            <a:srgbClr val="6AA84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s-AR" sz="2400" dirty="0">
                <a:solidFill>
                  <a:srgbClr val="FFFFFF"/>
                </a:solidFill>
                <a:latin typeface="Droid Sans"/>
                <a:ea typeface="Droid Sans"/>
                <a:cs typeface="Droid Sans"/>
                <a:sym typeface="Droid Sans"/>
              </a:rPr>
              <a:t>Código Fuente en lenguaje Java (es un archivo de texto </a:t>
            </a:r>
            <a:r>
              <a:rPr lang="es-AR" sz="2400" dirty="0" err="1">
                <a:solidFill>
                  <a:srgbClr val="FFFFFF"/>
                </a:solidFill>
                <a:latin typeface="Droid Sans"/>
                <a:ea typeface="Droid Sans"/>
                <a:cs typeface="Droid Sans"/>
                <a:sym typeface="Droid Sans"/>
              </a:rPr>
              <a:t>legíble</a:t>
            </a:r>
            <a:r>
              <a:rPr lang="es-AR" sz="2400" dirty="0">
                <a:solidFill>
                  <a:srgbClr val="FFFFFF"/>
                </a:solidFill>
                <a:latin typeface="Droid Sans"/>
                <a:ea typeface="Droid Sans"/>
                <a:cs typeface="Droid Sans"/>
                <a:sym typeface="Droid Sans"/>
              </a:rPr>
              <a:t>)</a:t>
            </a:r>
          </a:p>
        </p:txBody>
      </p:sp>
      <p:sp>
        <p:nvSpPr>
          <p:cNvPr id="7" name="Shape 238">
            <a:extLst>
              <a:ext uri="{FF2B5EF4-FFF2-40B4-BE49-F238E27FC236}">
                <a16:creationId xmlns:a16="http://schemas.microsoft.com/office/drawing/2014/main" id="{5D3C51F4-E3DF-4ABD-968D-1C19500BB3FD}"/>
              </a:ext>
            </a:extLst>
          </p:cNvPr>
          <p:cNvSpPr txBox="1"/>
          <p:nvPr/>
        </p:nvSpPr>
        <p:spPr>
          <a:xfrm>
            <a:off x="342025" y="4932633"/>
            <a:ext cx="2064300" cy="725100"/>
          </a:xfrm>
          <a:prstGeom prst="rect">
            <a:avLst/>
          </a:prstGeom>
          <a:noFill/>
          <a:ln>
            <a:noFill/>
          </a:ln>
        </p:spPr>
        <p:txBody>
          <a:bodyPr lIns="91425" tIns="91425" rIns="91425" bIns="91425" anchor="t" anchorCtr="0">
            <a:noAutofit/>
          </a:bodyPr>
          <a:lstStyle/>
          <a:p>
            <a:pPr lvl="0">
              <a:spcBef>
                <a:spcPts val="0"/>
              </a:spcBef>
              <a:buNone/>
            </a:pPr>
            <a:r>
              <a:rPr lang="es-AR" sz="2400">
                <a:latin typeface="Droid Sans"/>
                <a:ea typeface="Droid Sans"/>
                <a:cs typeface="Droid Sans"/>
                <a:sym typeface="Droid Sans"/>
              </a:rPr>
              <a:t>ejemplo.java</a:t>
            </a:r>
          </a:p>
        </p:txBody>
      </p:sp>
      <p:sp>
        <p:nvSpPr>
          <p:cNvPr id="8" name="Shape 239">
            <a:extLst>
              <a:ext uri="{FF2B5EF4-FFF2-40B4-BE49-F238E27FC236}">
                <a16:creationId xmlns:a16="http://schemas.microsoft.com/office/drawing/2014/main" id="{ADE941F8-1317-4C2C-A5F6-D2699CE332D4}"/>
              </a:ext>
            </a:extLst>
          </p:cNvPr>
          <p:cNvSpPr/>
          <p:nvPr/>
        </p:nvSpPr>
        <p:spPr>
          <a:xfrm>
            <a:off x="2617000" y="3369883"/>
            <a:ext cx="725100" cy="725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Droid Sans"/>
              <a:ea typeface="Droid Sans"/>
              <a:cs typeface="Droid Sans"/>
              <a:sym typeface="Droid Sans"/>
            </a:endParaRPr>
          </a:p>
        </p:txBody>
      </p:sp>
      <p:sp>
        <p:nvSpPr>
          <p:cNvPr id="9" name="Shape 240">
            <a:extLst>
              <a:ext uri="{FF2B5EF4-FFF2-40B4-BE49-F238E27FC236}">
                <a16:creationId xmlns:a16="http://schemas.microsoft.com/office/drawing/2014/main" id="{C1AB622E-A5F0-43A8-A630-6491637C7345}"/>
              </a:ext>
            </a:extLst>
          </p:cNvPr>
          <p:cNvSpPr/>
          <p:nvPr/>
        </p:nvSpPr>
        <p:spPr>
          <a:xfrm>
            <a:off x="3414675" y="3156033"/>
            <a:ext cx="2064300" cy="1011000"/>
          </a:xfrm>
          <a:prstGeom prst="roundRect">
            <a:avLst>
              <a:gd name="adj" fmla="val 16667"/>
            </a:avLst>
          </a:prstGeom>
          <a:solidFill>
            <a:srgbClr val="E06666"/>
          </a:solidFill>
          <a:ln w="952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s-AR" sz="1800">
                <a:solidFill>
                  <a:srgbClr val="FFFFFF"/>
                </a:solidFill>
                <a:latin typeface="Droid Sans"/>
                <a:ea typeface="Droid Sans"/>
                <a:cs typeface="Droid Sans"/>
                <a:sym typeface="Droid Sans"/>
              </a:rPr>
              <a:t>Compilador Java</a:t>
            </a:r>
          </a:p>
        </p:txBody>
      </p:sp>
      <p:sp>
        <p:nvSpPr>
          <p:cNvPr id="10" name="Shape 241">
            <a:extLst>
              <a:ext uri="{FF2B5EF4-FFF2-40B4-BE49-F238E27FC236}">
                <a16:creationId xmlns:a16="http://schemas.microsoft.com/office/drawing/2014/main" id="{7C45211B-D126-4A2A-B327-1B90A788E251}"/>
              </a:ext>
            </a:extLst>
          </p:cNvPr>
          <p:cNvSpPr txBox="1"/>
          <p:nvPr/>
        </p:nvSpPr>
        <p:spPr>
          <a:xfrm>
            <a:off x="3262275" y="4207535"/>
            <a:ext cx="2400300" cy="725100"/>
          </a:xfrm>
          <a:prstGeom prst="rect">
            <a:avLst/>
          </a:prstGeom>
          <a:noFill/>
          <a:ln>
            <a:noFill/>
          </a:ln>
        </p:spPr>
        <p:txBody>
          <a:bodyPr lIns="91425" tIns="91425" rIns="91425" bIns="91425" anchor="t" anchorCtr="0">
            <a:noAutofit/>
          </a:bodyPr>
          <a:lstStyle/>
          <a:p>
            <a:pPr lvl="0" rtl="0">
              <a:spcBef>
                <a:spcPts val="0"/>
              </a:spcBef>
              <a:buNone/>
            </a:pPr>
            <a:r>
              <a:rPr lang="es-AR" sz="2400" dirty="0">
                <a:latin typeface="Droid Sans"/>
                <a:ea typeface="Droid Sans"/>
                <a:cs typeface="Droid Sans"/>
                <a:sym typeface="Droid Sans"/>
              </a:rPr>
              <a:t>Por </a:t>
            </a:r>
            <a:r>
              <a:rPr lang="es-AR" sz="2400" dirty="0" err="1">
                <a:latin typeface="Droid Sans"/>
                <a:ea typeface="Droid Sans"/>
                <a:cs typeface="Droid Sans"/>
                <a:sym typeface="Droid Sans"/>
              </a:rPr>
              <a:t>ej</a:t>
            </a:r>
            <a:r>
              <a:rPr lang="es-AR" sz="2400" dirty="0">
                <a:latin typeface="Droid Sans"/>
                <a:ea typeface="Droid Sans"/>
                <a:cs typeface="Droid Sans"/>
                <a:sym typeface="Droid Sans"/>
              </a:rPr>
              <a:t>: javac.exe en Windows</a:t>
            </a:r>
          </a:p>
        </p:txBody>
      </p:sp>
      <p:sp>
        <p:nvSpPr>
          <p:cNvPr id="11" name="Shape 242">
            <a:extLst>
              <a:ext uri="{FF2B5EF4-FFF2-40B4-BE49-F238E27FC236}">
                <a16:creationId xmlns:a16="http://schemas.microsoft.com/office/drawing/2014/main" id="{B32D7810-33A9-41C4-8A94-561542163573}"/>
              </a:ext>
            </a:extLst>
          </p:cNvPr>
          <p:cNvSpPr/>
          <p:nvPr/>
        </p:nvSpPr>
        <p:spPr>
          <a:xfrm>
            <a:off x="5637225" y="3369883"/>
            <a:ext cx="725100" cy="725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latin typeface="Droid Sans"/>
              <a:ea typeface="Droid Sans"/>
              <a:cs typeface="Droid Sans"/>
              <a:sym typeface="Droid Sans"/>
            </a:endParaRPr>
          </a:p>
        </p:txBody>
      </p:sp>
      <p:sp>
        <p:nvSpPr>
          <p:cNvPr id="12" name="Shape 243">
            <a:extLst>
              <a:ext uri="{FF2B5EF4-FFF2-40B4-BE49-F238E27FC236}">
                <a16:creationId xmlns:a16="http://schemas.microsoft.com/office/drawing/2014/main" id="{748B78ED-B81A-4F82-BD2E-36857EEA31D4}"/>
              </a:ext>
            </a:extLst>
          </p:cNvPr>
          <p:cNvSpPr/>
          <p:nvPr/>
        </p:nvSpPr>
        <p:spPr>
          <a:xfrm>
            <a:off x="6698375" y="2368446"/>
            <a:ext cx="2318100" cy="2576937"/>
          </a:xfrm>
          <a:prstGeom prst="foldedCorner">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AR" sz="2400" dirty="0">
                <a:latin typeface="Droid Sans"/>
                <a:ea typeface="Droid Sans"/>
                <a:cs typeface="Droid Sans"/>
                <a:sym typeface="Droid Sans"/>
              </a:rPr>
              <a:t>Código en formato </a:t>
            </a:r>
            <a:r>
              <a:rPr lang="es-AR" sz="2400" dirty="0" err="1">
                <a:latin typeface="Droid Sans"/>
                <a:ea typeface="Droid Sans"/>
                <a:cs typeface="Droid Sans"/>
                <a:sym typeface="Droid Sans"/>
              </a:rPr>
              <a:t>bytecode</a:t>
            </a:r>
            <a:r>
              <a:rPr lang="es-AR" sz="2400" dirty="0">
                <a:latin typeface="Droid Sans"/>
                <a:ea typeface="Droid Sans"/>
                <a:cs typeface="Droid Sans"/>
                <a:sym typeface="Droid Sans"/>
              </a:rPr>
              <a:t> (no es texto fácilmente legible)</a:t>
            </a:r>
          </a:p>
        </p:txBody>
      </p:sp>
      <p:sp>
        <p:nvSpPr>
          <p:cNvPr id="14" name="Shape 244">
            <a:extLst>
              <a:ext uri="{FF2B5EF4-FFF2-40B4-BE49-F238E27FC236}">
                <a16:creationId xmlns:a16="http://schemas.microsoft.com/office/drawing/2014/main" id="{9D5DB4B7-ECE2-4477-BD74-798FF5903EDC}"/>
              </a:ext>
            </a:extLst>
          </p:cNvPr>
          <p:cNvSpPr txBox="1"/>
          <p:nvPr/>
        </p:nvSpPr>
        <p:spPr>
          <a:xfrm>
            <a:off x="6825275" y="5035614"/>
            <a:ext cx="2064300" cy="725100"/>
          </a:xfrm>
          <a:prstGeom prst="rect">
            <a:avLst/>
          </a:prstGeom>
          <a:noFill/>
          <a:ln>
            <a:noFill/>
          </a:ln>
        </p:spPr>
        <p:txBody>
          <a:bodyPr lIns="91425" tIns="91425" rIns="91425" bIns="91425" anchor="t" anchorCtr="0">
            <a:noAutofit/>
          </a:bodyPr>
          <a:lstStyle/>
          <a:p>
            <a:pPr lvl="0" rtl="0">
              <a:spcBef>
                <a:spcPts val="0"/>
              </a:spcBef>
              <a:buNone/>
            </a:pPr>
            <a:r>
              <a:rPr lang="es-AR" sz="2400" dirty="0" err="1">
                <a:latin typeface="Droid Sans"/>
                <a:ea typeface="Droid Sans"/>
                <a:cs typeface="Droid Sans"/>
                <a:sym typeface="Droid Sans"/>
              </a:rPr>
              <a:t>ejemplo.class</a:t>
            </a:r>
            <a:endParaRPr lang="es-AR" sz="2400" dirty="0">
              <a:latin typeface="Droid Sans"/>
              <a:ea typeface="Droid Sans"/>
              <a:cs typeface="Droid Sans"/>
              <a:sym typeface="Droid Sans"/>
            </a:endParaRPr>
          </a:p>
        </p:txBody>
      </p:sp>
    </p:spTree>
    <p:extLst>
      <p:ext uri="{BB962C8B-B14F-4D97-AF65-F5344CB8AC3E}">
        <p14:creationId xmlns:p14="http://schemas.microsoft.com/office/powerpoint/2010/main" val="189547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437A2-DD97-4483-BFFF-63B7B8DE7B6E}"/>
              </a:ext>
            </a:extLst>
          </p:cNvPr>
          <p:cNvSpPr>
            <a:spLocks noGrp="1"/>
          </p:cNvSpPr>
          <p:nvPr>
            <p:ph type="title"/>
          </p:nvPr>
        </p:nvSpPr>
        <p:spPr/>
        <p:txBody>
          <a:bodyPr/>
          <a:lstStyle/>
          <a:p>
            <a:r>
              <a:rPr lang="es-ES" b="1" dirty="0"/>
              <a:t>Plataforma Java Edición Estándar</a:t>
            </a:r>
          </a:p>
        </p:txBody>
      </p:sp>
      <p:sp>
        <p:nvSpPr>
          <p:cNvPr id="3" name="Marcador de contenido 2">
            <a:extLst>
              <a:ext uri="{FF2B5EF4-FFF2-40B4-BE49-F238E27FC236}">
                <a16:creationId xmlns:a16="http://schemas.microsoft.com/office/drawing/2014/main" id="{2F1C99DA-C4FC-48D5-BD50-7ABC34A61652}"/>
              </a:ext>
            </a:extLst>
          </p:cNvPr>
          <p:cNvSpPr>
            <a:spLocks noGrp="1"/>
          </p:cNvSpPr>
          <p:nvPr>
            <p:ph idx="1"/>
          </p:nvPr>
        </p:nvSpPr>
        <p:spPr/>
        <p:txBody>
          <a:bodyPr>
            <a:normAutofit fontScale="77500" lnSpcReduction="20000"/>
          </a:bodyPr>
          <a:lstStyle/>
          <a:p>
            <a:pPr marL="457200" lvl="0" indent="-406400">
              <a:lnSpc>
                <a:spcPct val="120000"/>
              </a:lnSpc>
              <a:spcBef>
                <a:spcPts val="0"/>
              </a:spcBef>
              <a:buSzPct val="100000"/>
            </a:pPr>
            <a:r>
              <a:rPr lang="es-AR" dirty="0"/>
              <a:t>Es una de las versiones más difundidas de la plataforma Java</a:t>
            </a:r>
          </a:p>
          <a:p>
            <a:pPr marL="457200" lvl="0" indent="-406400">
              <a:lnSpc>
                <a:spcPct val="120000"/>
              </a:lnSpc>
              <a:spcBef>
                <a:spcPts val="0"/>
              </a:spcBef>
              <a:buSzPct val="100000"/>
            </a:pPr>
            <a:r>
              <a:rPr lang="es-AR" dirty="0"/>
              <a:t>Incluye todo lo necesario para ejecutar programas escritos en Java en una PC o un servidor</a:t>
            </a:r>
          </a:p>
          <a:p>
            <a:pPr marL="457200" lvl="0" indent="-406400">
              <a:lnSpc>
                <a:spcPct val="120000"/>
              </a:lnSpc>
              <a:spcBef>
                <a:spcPts val="0"/>
              </a:spcBef>
              <a:buSzPct val="100000"/>
            </a:pPr>
            <a:r>
              <a:rPr lang="es-AR" dirty="0"/>
              <a:t>Viene en 2 formatos para instalar:</a:t>
            </a:r>
          </a:p>
          <a:p>
            <a:pPr marL="914400" lvl="1" indent="-406400">
              <a:lnSpc>
                <a:spcPct val="120000"/>
              </a:lnSpc>
              <a:spcBef>
                <a:spcPts val="0"/>
              </a:spcBef>
              <a:buSzPct val="100000"/>
            </a:pPr>
            <a:r>
              <a:rPr lang="es-AR" sz="2800" b="1" dirty="0"/>
              <a:t>JRE (Java </a:t>
            </a:r>
            <a:r>
              <a:rPr lang="es-AR" sz="2800" b="1" dirty="0" err="1"/>
              <a:t>Runtime</a:t>
            </a:r>
            <a:r>
              <a:rPr lang="es-AR" sz="2800" b="1" dirty="0"/>
              <a:t> </a:t>
            </a:r>
            <a:r>
              <a:rPr lang="es-AR" sz="2800" b="1" dirty="0" err="1"/>
              <a:t>Environment</a:t>
            </a:r>
            <a:r>
              <a:rPr lang="es-AR" sz="2800" b="1" dirty="0"/>
              <a:t>):</a:t>
            </a:r>
            <a:r>
              <a:rPr lang="es-AR" sz="2800" dirty="0"/>
              <a:t> solo para ejecutar aplicaciones Java (</a:t>
            </a:r>
            <a:r>
              <a:rPr lang="es-AR" sz="2800" b="1" dirty="0"/>
              <a:t>lo debería tener instalado el usuario final de nuestra aplicación</a:t>
            </a:r>
            <a:r>
              <a:rPr lang="es-AR" sz="2800" dirty="0"/>
              <a:t>)</a:t>
            </a:r>
          </a:p>
          <a:p>
            <a:pPr marL="914400" lvl="1" indent="-406400">
              <a:lnSpc>
                <a:spcPct val="120000"/>
              </a:lnSpc>
              <a:spcBef>
                <a:spcPts val="0"/>
              </a:spcBef>
              <a:buSzPct val="100000"/>
            </a:pPr>
            <a:r>
              <a:rPr lang="es-AR" sz="2800" b="1" dirty="0"/>
              <a:t>JDK (Java </a:t>
            </a:r>
            <a:r>
              <a:rPr lang="es-AR" sz="2800" b="1" dirty="0" err="1"/>
              <a:t>Development</a:t>
            </a:r>
            <a:r>
              <a:rPr lang="es-AR" sz="2800" b="1" dirty="0"/>
              <a:t> Kit)</a:t>
            </a:r>
            <a:r>
              <a:rPr lang="es-AR" sz="2800" dirty="0"/>
              <a:t>: contiene el JRE y, además, software que usan los desarrolladores para monitorear y encontrar errores en los programas Java (</a:t>
            </a:r>
            <a:r>
              <a:rPr lang="es-AR" sz="2800" b="1" i="1" dirty="0"/>
              <a:t>lo deberíamos tener instalado </a:t>
            </a:r>
            <a:r>
              <a:rPr lang="es-AR" sz="2800" b="1" i="1" dirty="0">
                <a:solidFill>
                  <a:schemeClr val="dk1"/>
                </a:solidFill>
              </a:rPr>
              <a:t>nosotros</a:t>
            </a:r>
            <a:r>
              <a:rPr lang="es-AR" sz="2800" dirty="0"/>
              <a:t>)</a:t>
            </a:r>
            <a:endParaRPr lang="es-ES" dirty="0"/>
          </a:p>
        </p:txBody>
      </p:sp>
      <p:sp>
        <p:nvSpPr>
          <p:cNvPr id="4" name="Marcador de pie de página 3">
            <a:extLst>
              <a:ext uri="{FF2B5EF4-FFF2-40B4-BE49-F238E27FC236}">
                <a16:creationId xmlns:a16="http://schemas.microsoft.com/office/drawing/2014/main" id="{5E96555C-EC6F-4A8A-942D-44BCC5850CCA}"/>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39449F5-A30C-474D-82F1-D80B6A3227A4}"/>
              </a:ext>
            </a:extLst>
          </p:cNvPr>
          <p:cNvSpPr>
            <a:spLocks noGrp="1"/>
          </p:cNvSpPr>
          <p:nvPr>
            <p:ph type="sldNum" sz="quarter" idx="12"/>
          </p:nvPr>
        </p:nvSpPr>
        <p:spPr/>
        <p:txBody>
          <a:bodyPr/>
          <a:lstStyle/>
          <a:p>
            <a:fld id="{D802D9E1-0DDA-174F-9155-A972C397A999}" type="slidenum">
              <a:rPr lang="es-ES_tradnl" smtClean="0"/>
              <a:pPr/>
              <a:t>35</a:t>
            </a:fld>
            <a:endParaRPr lang="es-ES_tradnl" dirty="0"/>
          </a:p>
        </p:txBody>
      </p:sp>
    </p:spTree>
    <p:extLst>
      <p:ext uri="{BB962C8B-B14F-4D97-AF65-F5344CB8AC3E}">
        <p14:creationId xmlns:p14="http://schemas.microsoft.com/office/powerpoint/2010/main" val="4082868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4321C-CD8D-4DDD-9CD2-99A3F102E2B6}"/>
              </a:ext>
            </a:extLst>
          </p:cNvPr>
          <p:cNvSpPr>
            <a:spLocks noGrp="1"/>
          </p:cNvSpPr>
          <p:nvPr>
            <p:ph type="title"/>
          </p:nvPr>
        </p:nvSpPr>
        <p:spPr/>
        <p:txBody>
          <a:bodyPr/>
          <a:lstStyle/>
          <a:p>
            <a:r>
              <a:rPr lang="es-ES" b="1" dirty="0"/>
              <a:t>Máquina Virtual</a:t>
            </a:r>
          </a:p>
        </p:txBody>
      </p:sp>
      <p:sp>
        <p:nvSpPr>
          <p:cNvPr id="3" name="Marcador de contenido 2">
            <a:extLst>
              <a:ext uri="{FF2B5EF4-FFF2-40B4-BE49-F238E27FC236}">
                <a16:creationId xmlns:a16="http://schemas.microsoft.com/office/drawing/2014/main" id="{FB732330-8F7A-4509-BF0F-FEB721DD70F0}"/>
              </a:ext>
            </a:extLst>
          </p:cNvPr>
          <p:cNvSpPr>
            <a:spLocks noGrp="1"/>
          </p:cNvSpPr>
          <p:nvPr>
            <p:ph idx="1"/>
          </p:nvPr>
        </p:nvSpPr>
        <p:spPr/>
        <p:txBody>
          <a:bodyPr>
            <a:normAutofit fontScale="85000" lnSpcReduction="20000"/>
          </a:bodyPr>
          <a:lstStyle/>
          <a:p>
            <a:pPr>
              <a:lnSpc>
                <a:spcPct val="110000"/>
              </a:lnSpc>
            </a:pPr>
            <a:r>
              <a:rPr lang="es-ES" sz="3200" dirty="0"/>
              <a:t>Es la parte central del JRE: Ejecuta la aplicaciones</a:t>
            </a:r>
          </a:p>
          <a:p>
            <a:pPr>
              <a:lnSpc>
                <a:spcPct val="110000"/>
              </a:lnSpc>
            </a:pPr>
            <a:r>
              <a:rPr lang="es-ES" sz="3200" dirty="0"/>
              <a:t>Es un programa, se ejecuta indicándole una aplicación Java, previamente compilada a </a:t>
            </a:r>
            <a:r>
              <a:rPr lang="es-ES" sz="3200" dirty="0" err="1"/>
              <a:t>bytecode</a:t>
            </a:r>
            <a:endParaRPr lang="es-ES" sz="3200" dirty="0"/>
          </a:p>
          <a:p>
            <a:pPr>
              <a:lnSpc>
                <a:spcPct val="110000"/>
              </a:lnSpc>
            </a:pPr>
            <a:r>
              <a:rPr lang="es-ES" sz="3200" dirty="0"/>
              <a:t>Por ejemplo (en Windows):</a:t>
            </a:r>
          </a:p>
          <a:p>
            <a:pPr lvl="1">
              <a:lnSpc>
                <a:spcPct val="110000"/>
              </a:lnSpc>
            </a:pPr>
            <a:r>
              <a:rPr lang="es-AR" dirty="0">
                <a:solidFill>
                  <a:schemeClr val="dk1"/>
                </a:solidFill>
                <a:latin typeface="Arial" panose="020B0604020202020204" pitchFamily="34" charset="0"/>
                <a:ea typeface="Courier New"/>
                <a:cs typeface="Arial" panose="020B0604020202020204" pitchFamily="34" charset="0"/>
                <a:sym typeface="Courier New"/>
              </a:rPr>
              <a:t>Primero compilamos (traducimos) nuestra app a </a:t>
            </a:r>
            <a:r>
              <a:rPr lang="es-AR" dirty="0" err="1">
                <a:solidFill>
                  <a:schemeClr val="dk1"/>
                </a:solidFill>
                <a:latin typeface="Arial" panose="020B0604020202020204" pitchFamily="34" charset="0"/>
                <a:ea typeface="Courier New"/>
                <a:cs typeface="Arial" panose="020B0604020202020204" pitchFamily="34" charset="0"/>
                <a:sym typeface="Courier New"/>
              </a:rPr>
              <a:t>bytecode</a:t>
            </a:r>
            <a:endParaRPr lang="es-AR" dirty="0">
              <a:solidFill>
                <a:schemeClr val="dk1"/>
              </a:solidFill>
              <a:latin typeface="Arial" panose="020B0604020202020204" pitchFamily="34" charset="0"/>
              <a:ea typeface="Courier New"/>
              <a:cs typeface="Arial" panose="020B0604020202020204" pitchFamily="34" charset="0"/>
              <a:sym typeface="Courier New"/>
            </a:endParaRPr>
          </a:p>
          <a:p>
            <a:pPr lvl="0" algn="ctr">
              <a:lnSpc>
                <a:spcPct val="110000"/>
              </a:lnSpc>
              <a:spcBef>
                <a:spcPts val="0"/>
              </a:spcBef>
              <a:buClr>
                <a:schemeClr val="dk1"/>
              </a:buClr>
              <a:buSzPct val="45833"/>
              <a:buFont typeface="Arial"/>
              <a:buNone/>
            </a:pPr>
            <a:r>
              <a:rPr lang="es-AR" sz="2400" dirty="0">
                <a:solidFill>
                  <a:schemeClr val="dk1"/>
                </a:solidFill>
                <a:latin typeface="Courier New"/>
                <a:ea typeface="Courier New"/>
                <a:cs typeface="Courier New"/>
                <a:sym typeface="Courier New"/>
              </a:rPr>
              <a:t>C:\&gt; javac.exe MiProgramaEnJava.java</a:t>
            </a:r>
          </a:p>
          <a:p>
            <a:pPr lvl="1">
              <a:lnSpc>
                <a:spcPct val="110000"/>
              </a:lnSpc>
              <a:spcBef>
                <a:spcPts val="0"/>
              </a:spcBef>
              <a:buClr>
                <a:schemeClr val="dk1"/>
              </a:buClr>
              <a:buSzPct val="45833"/>
            </a:pPr>
            <a:r>
              <a:rPr lang="es-AR" dirty="0">
                <a:solidFill>
                  <a:schemeClr val="dk1"/>
                </a:solidFill>
                <a:latin typeface="Arial" panose="020B0604020202020204" pitchFamily="34" charset="0"/>
                <a:ea typeface="Courier New"/>
                <a:cs typeface="Arial" panose="020B0604020202020204" pitchFamily="34" charset="0"/>
                <a:sym typeface="Courier New"/>
              </a:rPr>
              <a:t>Se crea un archivo </a:t>
            </a:r>
            <a:r>
              <a:rPr lang="es-AR" dirty="0" err="1">
                <a:solidFill>
                  <a:schemeClr val="dk1"/>
                </a:solidFill>
                <a:latin typeface="Arial" panose="020B0604020202020204" pitchFamily="34" charset="0"/>
                <a:ea typeface="Courier New"/>
                <a:cs typeface="Arial" panose="020B0604020202020204" pitchFamily="34" charset="0"/>
                <a:sym typeface="Courier New"/>
              </a:rPr>
              <a:t>MiProgramaJava.class</a:t>
            </a:r>
            <a:r>
              <a:rPr lang="es-AR" dirty="0">
                <a:solidFill>
                  <a:schemeClr val="dk1"/>
                </a:solidFill>
                <a:latin typeface="Arial" panose="020B0604020202020204" pitchFamily="34" charset="0"/>
                <a:ea typeface="Courier New"/>
                <a:cs typeface="Arial" panose="020B0604020202020204" pitchFamily="34" charset="0"/>
                <a:sym typeface="Courier New"/>
              </a:rPr>
              <a:t>, se indica a la maquina virtual usando el primer argumento</a:t>
            </a:r>
          </a:p>
          <a:p>
            <a:pPr lvl="0" algn="ctr">
              <a:lnSpc>
                <a:spcPct val="110000"/>
              </a:lnSpc>
              <a:spcBef>
                <a:spcPts val="0"/>
              </a:spcBef>
              <a:buNone/>
            </a:pPr>
            <a:r>
              <a:rPr lang="es-AR" sz="2400" dirty="0">
                <a:latin typeface="Courier New"/>
                <a:ea typeface="Courier New"/>
                <a:cs typeface="Courier New"/>
                <a:sym typeface="Courier New"/>
              </a:rPr>
              <a:t>C:\&gt; java.exe </a:t>
            </a:r>
            <a:r>
              <a:rPr lang="es-AR" sz="2400" dirty="0" err="1">
                <a:latin typeface="Courier New"/>
                <a:ea typeface="Courier New"/>
                <a:cs typeface="Courier New"/>
                <a:sym typeface="Courier New"/>
              </a:rPr>
              <a:t>MiProgramaEnJava</a:t>
            </a:r>
            <a:endParaRPr lang="es-AR" sz="2400" dirty="0">
              <a:latin typeface="Courier New"/>
              <a:ea typeface="Courier New"/>
              <a:cs typeface="Courier New"/>
              <a:sym typeface="Courier New"/>
            </a:endParaRPr>
          </a:p>
        </p:txBody>
      </p:sp>
      <p:sp>
        <p:nvSpPr>
          <p:cNvPr id="4" name="Marcador de pie de página 3">
            <a:extLst>
              <a:ext uri="{FF2B5EF4-FFF2-40B4-BE49-F238E27FC236}">
                <a16:creationId xmlns:a16="http://schemas.microsoft.com/office/drawing/2014/main" id="{B6B952D0-D7E9-49F1-8B74-5C04A5F4033F}"/>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D22268D3-D694-4084-ADCC-BB7A0A6095B3}"/>
              </a:ext>
            </a:extLst>
          </p:cNvPr>
          <p:cNvSpPr>
            <a:spLocks noGrp="1"/>
          </p:cNvSpPr>
          <p:nvPr>
            <p:ph type="sldNum" sz="quarter" idx="12"/>
          </p:nvPr>
        </p:nvSpPr>
        <p:spPr/>
        <p:txBody>
          <a:bodyPr/>
          <a:lstStyle/>
          <a:p>
            <a:fld id="{D802D9E1-0DDA-174F-9155-A972C397A999}" type="slidenum">
              <a:rPr lang="es-ES_tradnl" smtClean="0"/>
              <a:pPr/>
              <a:t>36</a:t>
            </a:fld>
            <a:endParaRPr lang="es-ES_tradnl" dirty="0"/>
          </a:p>
        </p:txBody>
      </p:sp>
    </p:spTree>
    <p:extLst>
      <p:ext uri="{BB962C8B-B14F-4D97-AF65-F5344CB8AC3E}">
        <p14:creationId xmlns:p14="http://schemas.microsoft.com/office/powerpoint/2010/main" val="4030206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27DDB-CC63-45B8-B763-0673CF25E030}"/>
              </a:ext>
            </a:extLst>
          </p:cNvPr>
          <p:cNvSpPr>
            <a:spLocks noGrp="1"/>
          </p:cNvSpPr>
          <p:nvPr>
            <p:ph type="title"/>
          </p:nvPr>
        </p:nvSpPr>
        <p:spPr/>
        <p:txBody>
          <a:bodyPr/>
          <a:lstStyle/>
          <a:p>
            <a:r>
              <a:rPr lang="es-ES" b="1" dirty="0"/>
              <a:t>Máquina Virtual</a:t>
            </a:r>
            <a:br>
              <a:rPr lang="es-ES" dirty="0"/>
            </a:br>
            <a:r>
              <a:rPr lang="es-ES" sz="2800" i="1" dirty="0"/>
              <a:t>¿Tengo que hacer todo eso yo?</a:t>
            </a:r>
          </a:p>
        </p:txBody>
      </p:sp>
      <p:sp>
        <p:nvSpPr>
          <p:cNvPr id="3" name="Marcador de contenido 2">
            <a:extLst>
              <a:ext uri="{FF2B5EF4-FFF2-40B4-BE49-F238E27FC236}">
                <a16:creationId xmlns:a16="http://schemas.microsoft.com/office/drawing/2014/main" id="{0958E675-2EF2-470F-8824-B761E86FE482}"/>
              </a:ext>
            </a:extLst>
          </p:cNvPr>
          <p:cNvSpPr>
            <a:spLocks noGrp="1"/>
          </p:cNvSpPr>
          <p:nvPr>
            <p:ph idx="1"/>
          </p:nvPr>
        </p:nvSpPr>
        <p:spPr/>
        <p:txBody>
          <a:bodyPr/>
          <a:lstStyle/>
          <a:p>
            <a:r>
              <a:rPr lang="es-ES" dirty="0"/>
              <a:t>Normalmente, al usar un IDE como NetBeans, todo esto es automatizado y queda oculto al desarrollador</a:t>
            </a:r>
          </a:p>
          <a:p>
            <a:r>
              <a:rPr lang="es-ES" dirty="0"/>
              <a:t>NetBeans compila automáticamente el código Java en </a:t>
            </a:r>
            <a:r>
              <a:rPr lang="es-ES" dirty="0" err="1"/>
              <a:t>bytecode</a:t>
            </a:r>
            <a:r>
              <a:rPr lang="es-ES" dirty="0"/>
              <a:t>, incluso oculta los archivos .</a:t>
            </a:r>
            <a:r>
              <a:rPr lang="es-ES" dirty="0" err="1"/>
              <a:t>class</a:t>
            </a:r>
            <a:r>
              <a:rPr lang="es-ES" dirty="0"/>
              <a:t>, para no molestar al desarrollador</a:t>
            </a:r>
          </a:p>
          <a:p>
            <a:r>
              <a:rPr lang="es-ES" dirty="0"/>
              <a:t>Al ejecutar la aplicación, NetBeans se encarga de indicarle a la máquina virtual los archivos necesarios para ejecutar la misma</a:t>
            </a:r>
          </a:p>
        </p:txBody>
      </p:sp>
      <p:sp>
        <p:nvSpPr>
          <p:cNvPr id="4" name="Marcador de pie de página 3">
            <a:extLst>
              <a:ext uri="{FF2B5EF4-FFF2-40B4-BE49-F238E27FC236}">
                <a16:creationId xmlns:a16="http://schemas.microsoft.com/office/drawing/2014/main" id="{A6B41C3D-3146-4955-AA0D-481925C0168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134F8EA-23E1-4C2D-965D-AD0B4508E0A4}"/>
              </a:ext>
            </a:extLst>
          </p:cNvPr>
          <p:cNvSpPr>
            <a:spLocks noGrp="1"/>
          </p:cNvSpPr>
          <p:nvPr>
            <p:ph type="sldNum" sz="quarter" idx="12"/>
          </p:nvPr>
        </p:nvSpPr>
        <p:spPr/>
        <p:txBody>
          <a:bodyPr/>
          <a:lstStyle/>
          <a:p>
            <a:fld id="{D802D9E1-0DDA-174F-9155-A972C397A999}" type="slidenum">
              <a:rPr lang="es-ES_tradnl" smtClean="0"/>
              <a:pPr/>
              <a:t>37</a:t>
            </a:fld>
            <a:endParaRPr lang="es-ES_tradnl" dirty="0"/>
          </a:p>
        </p:txBody>
      </p:sp>
    </p:spTree>
    <p:extLst>
      <p:ext uri="{BB962C8B-B14F-4D97-AF65-F5344CB8AC3E}">
        <p14:creationId xmlns:p14="http://schemas.microsoft.com/office/powerpoint/2010/main" val="1874280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C3635-71B6-4FC7-B814-5B093E582A14}"/>
              </a:ext>
            </a:extLst>
          </p:cNvPr>
          <p:cNvSpPr>
            <a:spLocks noGrp="1"/>
          </p:cNvSpPr>
          <p:nvPr>
            <p:ph type="title"/>
          </p:nvPr>
        </p:nvSpPr>
        <p:spPr>
          <a:xfrm>
            <a:off x="628650" y="900000"/>
            <a:ext cx="7886700" cy="1220315"/>
          </a:xfrm>
        </p:spPr>
        <p:txBody>
          <a:bodyPr/>
          <a:lstStyle/>
          <a:p>
            <a:r>
              <a:rPr lang="es-ES" b="1" dirty="0"/>
              <a:t>Manejo Automático de Memoria (RAM)</a:t>
            </a:r>
          </a:p>
        </p:txBody>
      </p:sp>
      <p:sp>
        <p:nvSpPr>
          <p:cNvPr id="3" name="Marcador de contenido 2">
            <a:extLst>
              <a:ext uri="{FF2B5EF4-FFF2-40B4-BE49-F238E27FC236}">
                <a16:creationId xmlns:a16="http://schemas.microsoft.com/office/drawing/2014/main" id="{7DA4906A-736A-4AEB-BF54-53D768EC3B27}"/>
              </a:ext>
            </a:extLst>
          </p:cNvPr>
          <p:cNvSpPr>
            <a:spLocks noGrp="1"/>
          </p:cNvSpPr>
          <p:nvPr>
            <p:ph idx="1"/>
          </p:nvPr>
        </p:nvSpPr>
        <p:spPr/>
        <p:txBody>
          <a:bodyPr>
            <a:normAutofit/>
          </a:bodyPr>
          <a:lstStyle/>
          <a:p>
            <a:r>
              <a:rPr lang="es-ES" dirty="0"/>
              <a:t>La memoria RAM no es infinita (en la actualidad las </a:t>
            </a:r>
            <a:r>
              <a:rPr lang="es-ES" dirty="0" err="1"/>
              <a:t>PCs</a:t>
            </a:r>
            <a:r>
              <a:rPr lang="es-ES" dirty="0"/>
              <a:t> poseen alrededor de 8 GB)</a:t>
            </a:r>
          </a:p>
          <a:p>
            <a:r>
              <a:rPr lang="es-ES" dirty="0"/>
              <a:t>Las aplicaciones usan estructuras en memoria RAM para guardar datos que se deben acceder rápidamente (por ejemplo: un arreglo de productos que necesitemos ordenar y mostrar al usuario)</a:t>
            </a:r>
          </a:p>
          <a:p>
            <a:r>
              <a:rPr lang="es-ES" dirty="0"/>
              <a:t>Cuando no necesitamos más las estructuras, esa memoria RAM se libera para poder usar el espacio para otra tarea</a:t>
            </a:r>
          </a:p>
        </p:txBody>
      </p:sp>
      <p:sp>
        <p:nvSpPr>
          <p:cNvPr id="4" name="Marcador de pie de página 3">
            <a:extLst>
              <a:ext uri="{FF2B5EF4-FFF2-40B4-BE49-F238E27FC236}">
                <a16:creationId xmlns:a16="http://schemas.microsoft.com/office/drawing/2014/main" id="{A9630E6D-9A44-4777-BB86-BCC78AAC574F}"/>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8D4AD6A-96D1-4554-8C77-036764C97B1B}"/>
              </a:ext>
            </a:extLst>
          </p:cNvPr>
          <p:cNvSpPr>
            <a:spLocks noGrp="1"/>
          </p:cNvSpPr>
          <p:nvPr>
            <p:ph type="sldNum" sz="quarter" idx="12"/>
          </p:nvPr>
        </p:nvSpPr>
        <p:spPr/>
        <p:txBody>
          <a:bodyPr/>
          <a:lstStyle/>
          <a:p>
            <a:fld id="{D802D9E1-0DDA-174F-9155-A972C397A999}" type="slidenum">
              <a:rPr lang="es-ES_tradnl" smtClean="0"/>
              <a:pPr/>
              <a:t>38</a:t>
            </a:fld>
            <a:endParaRPr lang="es-ES_tradnl" dirty="0"/>
          </a:p>
        </p:txBody>
      </p:sp>
    </p:spTree>
    <p:extLst>
      <p:ext uri="{BB962C8B-B14F-4D97-AF65-F5344CB8AC3E}">
        <p14:creationId xmlns:p14="http://schemas.microsoft.com/office/powerpoint/2010/main" val="428989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BAE72-BC86-4013-A7BB-086A5DE7C432}"/>
              </a:ext>
            </a:extLst>
          </p:cNvPr>
          <p:cNvSpPr>
            <a:spLocks noGrp="1"/>
          </p:cNvSpPr>
          <p:nvPr>
            <p:ph type="title"/>
          </p:nvPr>
        </p:nvSpPr>
        <p:spPr>
          <a:xfrm>
            <a:off x="169682" y="900000"/>
            <a:ext cx="8795208" cy="1220315"/>
          </a:xfrm>
        </p:spPr>
        <p:txBody>
          <a:bodyPr>
            <a:normAutofit/>
          </a:bodyPr>
          <a:lstStyle/>
          <a:p>
            <a:r>
              <a:rPr lang="es-ES" b="1" dirty="0"/>
              <a:t>Programación Orientada a Objetos</a:t>
            </a:r>
            <a:br>
              <a:rPr lang="es-ES" dirty="0"/>
            </a:br>
            <a:r>
              <a:rPr lang="es-ES" sz="2800" i="1" dirty="0"/>
              <a:t>Cantidad de Horas</a:t>
            </a:r>
            <a:endParaRPr lang="es-AR" sz="2800" dirty="0"/>
          </a:p>
        </p:txBody>
      </p:sp>
      <p:graphicFrame>
        <p:nvGraphicFramePr>
          <p:cNvPr id="7" name="Marcador de contenido 6">
            <a:extLst>
              <a:ext uri="{FF2B5EF4-FFF2-40B4-BE49-F238E27FC236}">
                <a16:creationId xmlns:a16="http://schemas.microsoft.com/office/drawing/2014/main" id="{4B78E253-76BC-49BA-876A-FE729B407939}"/>
              </a:ext>
            </a:extLst>
          </p:cNvPr>
          <p:cNvGraphicFramePr>
            <a:graphicFrameLocks noGrp="1"/>
          </p:cNvGraphicFramePr>
          <p:nvPr>
            <p:ph idx="1"/>
            <p:extLst>
              <p:ext uri="{D42A27DB-BD31-4B8C-83A1-F6EECF244321}">
                <p14:modId xmlns:p14="http://schemas.microsoft.com/office/powerpoint/2010/main" val="2133714110"/>
              </p:ext>
            </p:extLst>
          </p:nvPr>
        </p:nvGraphicFramePr>
        <p:xfrm>
          <a:off x="169682" y="2301380"/>
          <a:ext cx="8795208" cy="4051722"/>
        </p:xfrm>
        <a:graphic>
          <a:graphicData uri="http://schemas.openxmlformats.org/drawingml/2006/table">
            <a:tbl>
              <a:tblPr firstRow="1" bandRow="1">
                <a:tableStyleId>{5C22544A-7EE6-4342-B048-85BDC9FD1C3A}</a:tableStyleId>
              </a:tblPr>
              <a:tblGrid>
                <a:gridCol w="3459638">
                  <a:extLst>
                    <a:ext uri="{9D8B030D-6E8A-4147-A177-3AD203B41FA5}">
                      <a16:colId xmlns:a16="http://schemas.microsoft.com/office/drawing/2014/main" val="1875852348"/>
                    </a:ext>
                  </a:extLst>
                </a:gridCol>
                <a:gridCol w="1611983">
                  <a:extLst>
                    <a:ext uri="{9D8B030D-6E8A-4147-A177-3AD203B41FA5}">
                      <a16:colId xmlns:a16="http://schemas.microsoft.com/office/drawing/2014/main" val="284181015"/>
                    </a:ext>
                  </a:extLst>
                </a:gridCol>
                <a:gridCol w="2158738">
                  <a:extLst>
                    <a:ext uri="{9D8B030D-6E8A-4147-A177-3AD203B41FA5}">
                      <a16:colId xmlns:a16="http://schemas.microsoft.com/office/drawing/2014/main" val="3314174172"/>
                    </a:ext>
                  </a:extLst>
                </a:gridCol>
                <a:gridCol w="1564849">
                  <a:extLst>
                    <a:ext uri="{9D8B030D-6E8A-4147-A177-3AD203B41FA5}">
                      <a16:colId xmlns:a16="http://schemas.microsoft.com/office/drawing/2014/main" val="2441248856"/>
                    </a:ext>
                  </a:extLst>
                </a:gridCol>
              </a:tblGrid>
              <a:tr h="543466">
                <a:tc>
                  <a:txBody>
                    <a:bodyPr/>
                    <a:lstStyle/>
                    <a:p>
                      <a:pPr algn="ctr"/>
                      <a:r>
                        <a:rPr lang="es-ES_tradnl" sz="2200" noProof="0" dirty="0"/>
                        <a:t>Módulo</a:t>
                      </a:r>
                    </a:p>
                  </a:txBody>
                  <a:tcPr marL="68071" marR="68071" marT="34035" marB="34035"/>
                </a:tc>
                <a:tc>
                  <a:txBody>
                    <a:bodyPr/>
                    <a:lstStyle/>
                    <a:p>
                      <a:pPr algn="ctr"/>
                      <a:r>
                        <a:rPr lang="es-ES_tradnl" sz="2200" dirty="0"/>
                        <a:t>Horas Dictado</a:t>
                      </a:r>
                    </a:p>
                  </a:txBody>
                  <a:tcPr marL="68071" marR="68071" marT="34035" marB="34035"/>
                </a:tc>
                <a:tc>
                  <a:txBody>
                    <a:bodyPr/>
                    <a:lstStyle/>
                    <a:p>
                      <a:pPr algn="ctr"/>
                      <a:r>
                        <a:rPr lang="es-ES_tradnl" sz="2200" dirty="0"/>
                        <a:t>Horas PP</a:t>
                      </a:r>
                    </a:p>
                  </a:txBody>
                  <a:tcPr marL="68071" marR="68071" marT="34035" marB="34035"/>
                </a:tc>
                <a:tc>
                  <a:txBody>
                    <a:bodyPr/>
                    <a:lstStyle/>
                    <a:p>
                      <a:pPr algn="ctr"/>
                      <a:r>
                        <a:rPr lang="es-ES_tradnl" sz="2200" dirty="0"/>
                        <a:t>Total</a:t>
                      </a:r>
                    </a:p>
                  </a:txBody>
                  <a:tcPr marL="68071" marR="68071" marT="34035" marB="34035"/>
                </a:tc>
                <a:extLst>
                  <a:ext uri="{0D108BD9-81ED-4DB2-BD59-A6C34878D82A}">
                    <a16:rowId xmlns:a16="http://schemas.microsoft.com/office/drawing/2014/main" val="4087938849"/>
                  </a:ext>
                </a:extLst>
              </a:tr>
              <a:tr h="790157">
                <a:tc>
                  <a:txBody>
                    <a:bodyPr/>
                    <a:lstStyle/>
                    <a:p>
                      <a:r>
                        <a:rPr lang="es-ES_tradnl" sz="2200" noProof="0" dirty="0"/>
                        <a:t>Técnicas</a:t>
                      </a:r>
                      <a:r>
                        <a:rPr lang="es-ES_tradnl" sz="2200" dirty="0"/>
                        <a:t> de </a:t>
                      </a:r>
                      <a:r>
                        <a:rPr lang="es-ES_tradnl" sz="2200" noProof="0" dirty="0"/>
                        <a:t>Programación</a:t>
                      </a:r>
                    </a:p>
                  </a:txBody>
                  <a:tcPr marL="68071" marR="68071" marT="34035" marB="34035"/>
                </a:tc>
                <a:tc>
                  <a:txBody>
                    <a:bodyPr/>
                    <a:lstStyle/>
                    <a:p>
                      <a:pPr algn="ctr"/>
                      <a:r>
                        <a:rPr lang="es-ES_tradnl" sz="2200" dirty="0"/>
                        <a:t>120</a:t>
                      </a:r>
                    </a:p>
                  </a:txBody>
                  <a:tcPr marL="68071" marR="68071" marT="34035" marB="34035"/>
                </a:tc>
                <a:tc>
                  <a:txBody>
                    <a:bodyPr/>
                    <a:lstStyle/>
                    <a:p>
                      <a:pPr algn="ctr"/>
                      <a:r>
                        <a:rPr lang="es-ES_tradnl" sz="2200" dirty="0"/>
                        <a:t>80</a:t>
                      </a:r>
                    </a:p>
                  </a:txBody>
                  <a:tcPr marL="68071" marR="68071" marT="34035" marB="34035"/>
                </a:tc>
                <a:tc>
                  <a:txBody>
                    <a:bodyPr/>
                    <a:lstStyle/>
                    <a:p>
                      <a:pPr algn="ctr"/>
                      <a:r>
                        <a:rPr lang="es-ES_tradnl" sz="2200" dirty="0"/>
                        <a:t>200</a:t>
                      </a:r>
                    </a:p>
                  </a:txBody>
                  <a:tcPr marL="68071" marR="68071" marT="34035" marB="34035"/>
                </a:tc>
                <a:extLst>
                  <a:ext uri="{0D108BD9-81ED-4DB2-BD59-A6C34878D82A}">
                    <a16:rowId xmlns:a16="http://schemas.microsoft.com/office/drawing/2014/main" val="2552042105"/>
                  </a:ext>
                </a:extLst>
              </a:tr>
              <a:tr h="933833">
                <a:tc>
                  <a:txBody>
                    <a:bodyPr/>
                    <a:lstStyle/>
                    <a:p>
                      <a:r>
                        <a:rPr lang="es-ES_tradnl" sz="2200" b="1" dirty="0"/>
                        <a:t>Programación Orientada a Objetos</a:t>
                      </a:r>
                    </a:p>
                  </a:txBody>
                  <a:tcPr marL="68071" marR="68071" marT="34035" marB="34035">
                    <a:solidFill>
                      <a:schemeClr val="accent6">
                        <a:lumMod val="40000"/>
                        <a:lumOff val="60000"/>
                      </a:schemeClr>
                    </a:solidFill>
                  </a:tcPr>
                </a:tc>
                <a:tc>
                  <a:txBody>
                    <a:bodyPr/>
                    <a:lstStyle/>
                    <a:p>
                      <a:pPr algn="ctr"/>
                      <a:r>
                        <a:rPr lang="es-ES_tradnl" sz="2200" b="1" dirty="0"/>
                        <a:t>150</a:t>
                      </a:r>
                    </a:p>
                  </a:txBody>
                  <a:tcPr marL="68071" marR="68071" marT="34035" marB="34035">
                    <a:solidFill>
                      <a:schemeClr val="accent6">
                        <a:lumMod val="40000"/>
                        <a:lumOff val="60000"/>
                      </a:schemeClr>
                    </a:solidFill>
                  </a:tcPr>
                </a:tc>
                <a:tc>
                  <a:txBody>
                    <a:bodyPr/>
                    <a:lstStyle/>
                    <a:p>
                      <a:pPr algn="ctr"/>
                      <a:r>
                        <a:rPr lang="es-ES_tradnl" sz="2200" b="1" dirty="0"/>
                        <a:t>90</a:t>
                      </a:r>
                    </a:p>
                  </a:txBody>
                  <a:tcPr marL="68071" marR="68071" marT="34035" marB="34035">
                    <a:solidFill>
                      <a:schemeClr val="accent6">
                        <a:lumMod val="40000"/>
                        <a:lumOff val="60000"/>
                      </a:schemeClr>
                    </a:solidFill>
                  </a:tcPr>
                </a:tc>
                <a:tc>
                  <a:txBody>
                    <a:bodyPr/>
                    <a:lstStyle/>
                    <a:p>
                      <a:pPr algn="ctr"/>
                      <a:r>
                        <a:rPr lang="es-ES_tradnl" sz="2200" b="1" dirty="0"/>
                        <a:t>240</a:t>
                      </a:r>
                    </a:p>
                  </a:txBody>
                  <a:tcPr marL="68071" marR="68071" marT="34035" marB="34035">
                    <a:solidFill>
                      <a:schemeClr val="accent6">
                        <a:lumMod val="40000"/>
                        <a:lumOff val="60000"/>
                      </a:schemeClr>
                    </a:solidFill>
                  </a:tcPr>
                </a:tc>
                <a:extLst>
                  <a:ext uri="{0D108BD9-81ED-4DB2-BD59-A6C34878D82A}">
                    <a16:rowId xmlns:a16="http://schemas.microsoft.com/office/drawing/2014/main" val="3945310532"/>
                  </a:ext>
                </a:extLst>
              </a:tr>
              <a:tr h="543466">
                <a:tc>
                  <a:txBody>
                    <a:bodyPr/>
                    <a:lstStyle/>
                    <a:p>
                      <a:r>
                        <a:rPr lang="es-ES_tradnl" sz="2200" dirty="0"/>
                        <a:t>Base de Datos</a:t>
                      </a:r>
                    </a:p>
                  </a:txBody>
                  <a:tcPr marL="68071" marR="68071" marT="34035" marB="34035"/>
                </a:tc>
                <a:tc>
                  <a:txBody>
                    <a:bodyPr/>
                    <a:lstStyle/>
                    <a:p>
                      <a:pPr algn="ctr"/>
                      <a:r>
                        <a:rPr lang="es-ES_tradnl" sz="2200" dirty="0"/>
                        <a:t>70</a:t>
                      </a:r>
                    </a:p>
                  </a:txBody>
                  <a:tcPr marL="68071" marR="68071" marT="34035" marB="34035"/>
                </a:tc>
                <a:tc>
                  <a:txBody>
                    <a:bodyPr/>
                    <a:lstStyle/>
                    <a:p>
                      <a:pPr algn="ctr"/>
                      <a:r>
                        <a:rPr lang="es-ES_tradnl" sz="2200" dirty="0"/>
                        <a:t>50</a:t>
                      </a:r>
                    </a:p>
                  </a:txBody>
                  <a:tcPr marL="68071" marR="68071" marT="34035" marB="34035"/>
                </a:tc>
                <a:tc>
                  <a:txBody>
                    <a:bodyPr/>
                    <a:lstStyle/>
                    <a:p>
                      <a:pPr algn="ctr"/>
                      <a:r>
                        <a:rPr lang="es-ES_tradnl" sz="2200" dirty="0"/>
                        <a:t>120</a:t>
                      </a:r>
                    </a:p>
                  </a:txBody>
                  <a:tcPr marL="68071" marR="68071" marT="34035" marB="34035"/>
                </a:tc>
                <a:extLst>
                  <a:ext uri="{0D108BD9-81ED-4DB2-BD59-A6C34878D82A}">
                    <a16:rowId xmlns:a16="http://schemas.microsoft.com/office/drawing/2014/main" val="3349717128"/>
                  </a:ext>
                </a:extLst>
              </a:tr>
              <a:tr h="642286">
                <a:tc>
                  <a:txBody>
                    <a:bodyPr/>
                    <a:lstStyle/>
                    <a:p>
                      <a:r>
                        <a:rPr lang="es-ES_tradnl" sz="2200" dirty="0"/>
                        <a:t>Desarrollo de Software</a:t>
                      </a:r>
                    </a:p>
                  </a:txBody>
                  <a:tcPr marL="68071" marR="68071" marT="34035" marB="34035"/>
                </a:tc>
                <a:tc>
                  <a:txBody>
                    <a:bodyPr/>
                    <a:lstStyle/>
                    <a:p>
                      <a:pPr algn="ctr"/>
                      <a:r>
                        <a:rPr lang="es-ES_tradnl" sz="2200" dirty="0"/>
                        <a:t>24</a:t>
                      </a:r>
                    </a:p>
                  </a:txBody>
                  <a:tcPr marL="68071" marR="68071" marT="34035" marB="34035"/>
                </a:tc>
                <a:tc>
                  <a:txBody>
                    <a:bodyPr/>
                    <a:lstStyle/>
                    <a:p>
                      <a:pPr algn="ctr"/>
                      <a:r>
                        <a:rPr lang="es-ES_tradnl" sz="2200" dirty="0"/>
                        <a:t>12</a:t>
                      </a:r>
                    </a:p>
                  </a:txBody>
                  <a:tcPr marL="68071" marR="68071" marT="34035" marB="34035"/>
                </a:tc>
                <a:tc>
                  <a:txBody>
                    <a:bodyPr/>
                    <a:lstStyle/>
                    <a:p>
                      <a:pPr algn="ctr"/>
                      <a:r>
                        <a:rPr lang="es-ES_tradnl" sz="2200" dirty="0"/>
                        <a:t>36</a:t>
                      </a:r>
                    </a:p>
                  </a:txBody>
                  <a:tcPr marL="68071" marR="68071" marT="34035" marB="34035"/>
                </a:tc>
                <a:extLst>
                  <a:ext uri="{0D108BD9-81ED-4DB2-BD59-A6C34878D82A}">
                    <a16:rowId xmlns:a16="http://schemas.microsoft.com/office/drawing/2014/main" val="2780683144"/>
                  </a:ext>
                </a:extLst>
              </a:tr>
              <a:tr h="350738">
                <a:tc>
                  <a:txBody>
                    <a:bodyPr/>
                    <a:lstStyle/>
                    <a:p>
                      <a:r>
                        <a:rPr lang="es-ES_tradnl" sz="2200" dirty="0"/>
                        <a:t>Total</a:t>
                      </a:r>
                    </a:p>
                  </a:txBody>
                  <a:tcPr marL="68071" marR="68071" marT="34035" marB="34035"/>
                </a:tc>
                <a:tc>
                  <a:txBody>
                    <a:bodyPr/>
                    <a:lstStyle/>
                    <a:p>
                      <a:pPr algn="ctr"/>
                      <a:r>
                        <a:rPr lang="es-ES_tradnl" sz="2200" dirty="0"/>
                        <a:t>364</a:t>
                      </a:r>
                    </a:p>
                  </a:txBody>
                  <a:tcPr marL="68071" marR="68071" marT="34035" marB="34035"/>
                </a:tc>
                <a:tc>
                  <a:txBody>
                    <a:bodyPr/>
                    <a:lstStyle/>
                    <a:p>
                      <a:pPr algn="ctr"/>
                      <a:r>
                        <a:rPr lang="es-ES_tradnl" sz="2200" dirty="0"/>
                        <a:t>232</a:t>
                      </a:r>
                    </a:p>
                  </a:txBody>
                  <a:tcPr marL="68071" marR="68071" marT="34035" marB="34035"/>
                </a:tc>
                <a:tc>
                  <a:txBody>
                    <a:bodyPr/>
                    <a:lstStyle/>
                    <a:p>
                      <a:pPr algn="ctr"/>
                      <a:r>
                        <a:rPr lang="es-ES_tradnl" sz="2200" dirty="0"/>
                        <a:t>596</a:t>
                      </a:r>
                    </a:p>
                  </a:txBody>
                  <a:tcPr marL="68071" marR="68071" marT="34035" marB="34035"/>
                </a:tc>
                <a:extLst>
                  <a:ext uri="{0D108BD9-81ED-4DB2-BD59-A6C34878D82A}">
                    <a16:rowId xmlns:a16="http://schemas.microsoft.com/office/drawing/2014/main" val="2141296800"/>
                  </a:ext>
                </a:extLst>
              </a:tr>
            </a:tbl>
          </a:graphicData>
        </a:graphic>
      </p:graphicFrame>
      <p:sp>
        <p:nvSpPr>
          <p:cNvPr id="4" name="Marcador de pie de página 3">
            <a:extLst>
              <a:ext uri="{FF2B5EF4-FFF2-40B4-BE49-F238E27FC236}">
                <a16:creationId xmlns:a16="http://schemas.microsoft.com/office/drawing/2014/main" id="{F3826B20-E193-46D0-9078-50504C8DFDFA}"/>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19BC399-799A-4AED-A525-70DE33A269D1}"/>
              </a:ext>
            </a:extLst>
          </p:cNvPr>
          <p:cNvSpPr>
            <a:spLocks noGrp="1"/>
          </p:cNvSpPr>
          <p:nvPr>
            <p:ph type="sldNum" sz="quarter" idx="12"/>
          </p:nvPr>
        </p:nvSpPr>
        <p:spPr/>
        <p:txBody>
          <a:bodyPr/>
          <a:lstStyle/>
          <a:p>
            <a:fld id="{D802D9E1-0DDA-174F-9155-A972C397A999}" type="slidenum">
              <a:rPr lang="es-ES_tradnl" smtClean="0"/>
              <a:pPr/>
              <a:t>3</a:t>
            </a:fld>
            <a:endParaRPr lang="es-ES_tradnl" dirty="0"/>
          </a:p>
        </p:txBody>
      </p:sp>
    </p:spTree>
    <p:extLst>
      <p:ext uri="{BB962C8B-B14F-4D97-AF65-F5344CB8AC3E}">
        <p14:creationId xmlns:p14="http://schemas.microsoft.com/office/powerpoint/2010/main" val="1610902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9BE9B-C570-4C1C-A8C5-B6D21BC96DED}"/>
              </a:ext>
            </a:extLst>
          </p:cNvPr>
          <p:cNvSpPr>
            <a:spLocks noGrp="1"/>
          </p:cNvSpPr>
          <p:nvPr>
            <p:ph type="title"/>
          </p:nvPr>
        </p:nvSpPr>
        <p:spPr/>
        <p:txBody>
          <a:bodyPr/>
          <a:lstStyle/>
          <a:p>
            <a:r>
              <a:rPr lang="es-ES" b="1" dirty="0"/>
              <a:t>Manejo Automático de Memoria (RAM)</a:t>
            </a:r>
          </a:p>
        </p:txBody>
      </p:sp>
      <p:sp>
        <p:nvSpPr>
          <p:cNvPr id="3" name="Marcador de contenido 2">
            <a:extLst>
              <a:ext uri="{FF2B5EF4-FFF2-40B4-BE49-F238E27FC236}">
                <a16:creationId xmlns:a16="http://schemas.microsoft.com/office/drawing/2014/main" id="{B52E1FB7-C6E9-4FFA-BB4D-04C78C27972F}"/>
              </a:ext>
            </a:extLst>
          </p:cNvPr>
          <p:cNvSpPr>
            <a:spLocks noGrp="1"/>
          </p:cNvSpPr>
          <p:nvPr>
            <p:ph idx="1"/>
          </p:nvPr>
        </p:nvSpPr>
        <p:spPr/>
        <p:txBody>
          <a:bodyPr/>
          <a:lstStyle/>
          <a:p>
            <a:r>
              <a:rPr lang="es-ES" dirty="0"/>
              <a:t>En Java, a diferencia de otros lenguajes, el manejo de memoria RAM se supone automático</a:t>
            </a:r>
          </a:p>
          <a:p>
            <a:r>
              <a:rPr lang="es-ES" dirty="0"/>
              <a:t>La máquina virtual se encarga de buscar estructuras que no se usan más (por ejemplo, arreglos)</a:t>
            </a:r>
          </a:p>
          <a:p>
            <a:r>
              <a:rPr lang="es-ES" dirty="0"/>
              <a:t>La parte de la máquina virtual que hace esta “limpieza” se denomina Recolector de Basura, o </a:t>
            </a:r>
            <a:r>
              <a:rPr lang="es-ES" dirty="0" err="1"/>
              <a:t>Garbage</a:t>
            </a:r>
            <a:r>
              <a:rPr lang="es-ES" dirty="0"/>
              <a:t> </a:t>
            </a:r>
            <a:r>
              <a:rPr lang="es-ES" dirty="0" err="1"/>
              <a:t>Collector</a:t>
            </a:r>
            <a:r>
              <a:rPr lang="es-ES" dirty="0"/>
              <a:t> (GC)</a:t>
            </a:r>
          </a:p>
          <a:p>
            <a:pPr marL="0" indent="0">
              <a:buNone/>
            </a:pPr>
            <a:endParaRPr lang="es-ES" dirty="0"/>
          </a:p>
        </p:txBody>
      </p:sp>
      <p:sp>
        <p:nvSpPr>
          <p:cNvPr id="4" name="Marcador de pie de página 3">
            <a:extLst>
              <a:ext uri="{FF2B5EF4-FFF2-40B4-BE49-F238E27FC236}">
                <a16:creationId xmlns:a16="http://schemas.microsoft.com/office/drawing/2014/main" id="{9434790E-3280-4A25-90D1-995E26C70343}"/>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D50F57A7-182F-4658-87AF-0C757CEA8D22}"/>
              </a:ext>
            </a:extLst>
          </p:cNvPr>
          <p:cNvSpPr>
            <a:spLocks noGrp="1"/>
          </p:cNvSpPr>
          <p:nvPr>
            <p:ph type="sldNum" sz="quarter" idx="12"/>
          </p:nvPr>
        </p:nvSpPr>
        <p:spPr/>
        <p:txBody>
          <a:bodyPr/>
          <a:lstStyle/>
          <a:p>
            <a:fld id="{D802D9E1-0DDA-174F-9155-A972C397A999}" type="slidenum">
              <a:rPr lang="es-ES_tradnl" smtClean="0"/>
              <a:pPr/>
              <a:t>39</a:t>
            </a:fld>
            <a:endParaRPr lang="es-ES_tradnl" dirty="0"/>
          </a:p>
        </p:txBody>
      </p:sp>
    </p:spTree>
    <p:extLst>
      <p:ext uri="{BB962C8B-B14F-4D97-AF65-F5344CB8AC3E}">
        <p14:creationId xmlns:p14="http://schemas.microsoft.com/office/powerpoint/2010/main" val="3991408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7DAAFAA-F4C7-4138-BD16-52132AF26434}"/>
              </a:ext>
            </a:extLst>
          </p:cNvPr>
          <p:cNvSpPr>
            <a:spLocks noGrp="1"/>
          </p:cNvSpPr>
          <p:nvPr>
            <p:ph type="ctrTitle"/>
          </p:nvPr>
        </p:nvSpPr>
        <p:spPr>
          <a:xfrm>
            <a:off x="-1" y="403602"/>
            <a:ext cx="9144001" cy="807204"/>
          </a:xfrm>
        </p:spPr>
        <p:txBody>
          <a:bodyPr>
            <a:normAutofit fontScale="90000"/>
          </a:bodyPr>
          <a:lstStyle/>
          <a:p>
            <a:r>
              <a:rPr lang="es-ES_tradnl" dirty="0"/>
              <a:t>Programación Orientada a Objetos</a:t>
            </a:r>
            <a:endParaRPr lang="es-ES" dirty="0"/>
          </a:p>
        </p:txBody>
      </p:sp>
      <p:sp>
        <p:nvSpPr>
          <p:cNvPr id="7" name="Subtítulo 6">
            <a:extLst>
              <a:ext uri="{FF2B5EF4-FFF2-40B4-BE49-F238E27FC236}">
                <a16:creationId xmlns:a16="http://schemas.microsoft.com/office/drawing/2014/main" id="{EF520308-D229-4C01-A725-F3CBDA5E34A1}"/>
              </a:ext>
            </a:extLst>
          </p:cNvPr>
          <p:cNvSpPr>
            <a:spLocks noGrp="1"/>
          </p:cNvSpPr>
          <p:nvPr>
            <p:ph type="subTitle" idx="1"/>
          </p:nvPr>
        </p:nvSpPr>
        <p:spPr/>
        <p:txBody>
          <a:bodyPr>
            <a:normAutofit fontScale="85000" lnSpcReduction="10000"/>
          </a:bodyPr>
          <a:lstStyle/>
          <a:p>
            <a:r>
              <a:rPr lang="es-ES" dirty="0"/>
              <a:t>Introducción a la Programación Orientada a Objetos</a:t>
            </a:r>
          </a:p>
        </p:txBody>
      </p:sp>
    </p:spTree>
    <p:extLst>
      <p:ext uri="{BB962C8B-B14F-4D97-AF65-F5344CB8AC3E}">
        <p14:creationId xmlns:p14="http://schemas.microsoft.com/office/powerpoint/2010/main" val="543503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E8FB6-293A-4E71-BE3A-44558E1C16CF}"/>
              </a:ext>
            </a:extLst>
          </p:cNvPr>
          <p:cNvSpPr>
            <a:spLocks noGrp="1"/>
          </p:cNvSpPr>
          <p:nvPr>
            <p:ph type="title"/>
          </p:nvPr>
        </p:nvSpPr>
        <p:spPr>
          <a:xfrm>
            <a:off x="259882" y="900000"/>
            <a:ext cx="8730114" cy="1220315"/>
          </a:xfrm>
        </p:spPr>
        <p:txBody>
          <a:bodyPr>
            <a:normAutofit fontScale="90000"/>
          </a:bodyPr>
          <a:lstStyle/>
          <a:p>
            <a:r>
              <a:rPr lang="es-ES" sz="4400" b="1" dirty="0"/>
              <a:t>Programación Orientada a Objetos</a:t>
            </a:r>
            <a:br>
              <a:rPr lang="es-ES" dirty="0"/>
            </a:br>
            <a:r>
              <a:rPr lang="es-ES" sz="3100" i="1" dirty="0"/>
              <a:t>Introducción</a:t>
            </a:r>
          </a:p>
        </p:txBody>
      </p:sp>
      <p:sp>
        <p:nvSpPr>
          <p:cNvPr id="3" name="Marcador de contenido 2">
            <a:extLst>
              <a:ext uri="{FF2B5EF4-FFF2-40B4-BE49-F238E27FC236}">
                <a16:creationId xmlns:a16="http://schemas.microsoft.com/office/drawing/2014/main" id="{5B16C50E-D582-42F2-B797-61D60E1B70C3}"/>
              </a:ext>
            </a:extLst>
          </p:cNvPr>
          <p:cNvSpPr>
            <a:spLocks noGrp="1"/>
          </p:cNvSpPr>
          <p:nvPr>
            <p:ph idx="1"/>
          </p:nvPr>
        </p:nvSpPr>
        <p:spPr/>
        <p:txBody>
          <a:bodyPr>
            <a:normAutofit/>
          </a:bodyPr>
          <a:lstStyle/>
          <a:p>
            <a:r>
              <a:rPr lang="es-ES" dirty="0"/>
              <a:t>Es un paradigma de programación</a:t>
            </a:r>
          </a:p>
          <a:p>
            <a:r>
              <a:rPr lang="es-ES" dirty="0"/>
              <a:t>Está probado empíricamente (en la práctica) que da buenos resultados en desarrollo de aplicaciones grandes y que facilita el mantenimiento durante largos períodos de tiempo (por ej., arreglar errores, extender funcionalidad, agregar nueva funcionalidad)</a:t>
            </a:r>
          </a:p>
        </p:txBody>
      </p:sp>
      <p:sp>
        <p:nvSpPr>
          <p:cNvPr id="4" name="Marcador de pie de página 3">
            <a:extLst>
              <a:ext uri="{FF2B5EF4-FFF2-40B4-BE49-F238E27FC236}">
                <a16:creationId xmlns:a16="http://schemas.microsoft.com/office/drawing/2014/main" id="{A52BB0C1-5661-4031-ADBB-E72D4F79D303}"/>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4D4EBDFD-74D3-4ECA-B1AB-B3E4A183E7B8}"/>
              </a:ext>
            </a:extLst>
          </p:cNvPr>
          <p:cNvSpPr>
            <a:spLocks noGrp="1"/>
          </p:cNvSpPr>
          <p:nvPr>
            <p:ph type="sldNum" sz="quarter" idx="12"/>
          </p:nvPr>
        </p:nvSpPr>
        <p:spPr/>
        <p:txBody>
          <a:bodyPr/>
          <a:lstStyle/>
          <a:p>
            <a:fld id="{D802D9E1-0DDA-174F-9155-A972C397A999}" type="slidenum">
              <a:rPr lang="es-ES_tradnl" smtClean="0"/>
              <a:pPr/>
              <a:t>41</a:t>
            </a:fld>
            <a:endParaRPr lang="es-ES_tradnl" dirty="0"/>
          </a:p>
        </p:txBody>
      </p:sp>
    </p:spTree>
    <p:extLst>
      <p:ext uri="{BB962C8B-B14F-4D97-AF65-F5344CB8AC3E}">
        <p14:creationId xmlns:p14="http://schemas.microsoft.com/office/powerpoint/2010/main" val="3625764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619ED-152E-4757-B070-57E0ACB26D22}"/>
              </a:ext>
            </a:extLst>
          </p:cNvPr>
          <p:cNvSpPr>
            <a:spLocks noGrp="1"/>
          </p:cNvSpPr>
          <p:nvPr>
            <p:ph type="title"/>
          </p:nvPr>
        </p:nvSpPr>
        <p:spPr>
          <a:xfrm>
            <a:off x="115503" y="900000"/>
            <a:ext cx="9028465" cy="1220315"/>
          </a:xfrm>
        </p:spPr>
        <p:txBody>
          <a:bodyPr>
            <a:normAutofit fontScale="90000"/>
          </a:bodyPr>
          <a:lstStyle/>
          <a:p>
            <a:r>
              <a:rPr lang="es-ES" sz="4400" b="1" dirty="0"/>
              <a:t>Programación Orientada a Objetos</a:t>
            </a:r>
            <a:br>
              <a:rPr lang="es-ES" sz="4400" b="1" dirty="0"/>
            </a:br>
            <a:r>
              <a:rPr lang="es-ES" sz="3100" i="1" dirty="0"/>
              <a:t>Otros paradigmas</a:t>
            </a:r>
          </a:p>
        </p:txBody>
      </p:sp>
      <p:sp>
        <p:nvSpPr>
          <p:cNvPr id="3" name="Marcador de contenido 2">
            <a:extLst>
              <a:ext uri="{FF2B5EF4-FFF2-40B4-BE49-F238E27FC236}">
                <a16:creationId xmlns:a16="http://schemas.microsoft.com/office/drawing/2014/main" id="{A8CA6810-3BD2-4A14-BCE4-E83712CE130E}"/>
              </a:ext>
            </a:extLst>
          </p:cNvPr>
          <p:cNvSpPr>
            <a:spLocks noGrp="1"/>
          </p:cNvSpPr>
          <p:nvPr>
            <p:ph idx="1"/>
          </p:nvPr>
        </p:nvSpPr>
        <p:spPr/>
        <p:txBody>
          <a:bodyPr/>
          <a:lstStyle/>
          <a:p>
            <a:r>
              <a:rPr lang="es-ES" dirty="0"/>
              <a:t>La programación orientada a objetos no es la única forma de hacer programas</a:t>
            </a:r>
          </a:p>
          <a:p>
            <a:r>
              <a:rPr lang="es-ES" dirty="0"/>
              <a:t>Algunos paradigmas populares son (no son todos exclusivos, se pueden solapar):</a:t>
            </a:r>
          </a:p>
          <a:p>
            <a:pPr lvl="1"/>
            <a:r>
              <a:rPr lang="es-ES" dirty="0"/>
              <a:t>Estructurado</a:t>
            </a:r>
          </a:p>
          <a:p>
            <a:pPr lvl="1"/>
            <a:r>
              <a:rPr lang="es-ES" dirty="0"/>
              <a:t>Funcional</a:t>
            </a:r>
          </a:p>
          <a:p>
            <a:pPr lvl="1"/>
            <a:r>
              <a:rPr lang="es-ES" dirty="0"/>
              <a:t>Declarativo</a:t>
            </a:r>
          </a:p>
          <a:p>
            <a:pPr lvl="1"/>
            <a:r>
              <a:rPr lang="es-ES" dirty="0"/>
              <a:t>Imperativo</a:t>
            </a:r>
          </a:p>
          <a:p>
            <a:pPr lvl="1"/>
            <a:r>
              <a:rPr lang="es-ES" dirty="0"/>
              <a:t>Lógico</a:t>
            </a:r>
          </a:p>
          <a:p>
            <a:pPr lvl="1"/>
            <a:r>
              <a:rPr lang="es-ES" dirty="0"/>
              <a:t>Orientado a Objetos</a:t>
            </a:r>
          </a:p>
        </p:txBody>
      </p:sp>
      <p:sp>
        <p:nvSpPr>
          <p:cNvPr id="4" name="Marcador de pie de página 3">
            <a:extLst>
              <a:ext uri="{FF2B5EF4-FFF2-40B4-BE49-F238E27FC236}">
                <a16:creationId xmlns:a16="http://schemas.microsoft.com/office/drawing/2014/main" id="{C969F20A-A4DB-4CDE-BEBD-AE163885EFB4}"/>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23FA5CB-8E65-43E4-A180-6B819A5A4203}"/>
              </a:ext>
            </a:extLst>
          </p:cNvPr>
          <p:cNvSpPr>
            <a:spLocks noGrp="1"/>
          </p:cNvSpPr>
          <p:nvPr>
            <p:ph type="sldNum" sz="quarter" idx="12"/>
          </p:nvPr>
        </p:nvSpPr>
        <p:spPr/>
        <p:txBody>
          <a:bodyPr/>
          <a:lstStyle/>
          <a:p>
            <a:fld id="{D802D9E1-0DDA-174F-9155-A972C397A999}" type="slidenum">
              <a:rPr lang="es-ES_tradnl" smtClean="0"/>
              <a:pPr/>
              <a:t>42</a:t>
            </a:fld>
            <a:endParaRPr lang="es-ES_tradnl" dirty="0"/>
          </a:p>
        </p:txBody>
      </p:sp>
    </p:spTree>
    <p:extLst>
      <p:ext uri="{BB962C8B-B14F-4D97-AF65-F5344CB8AC3E}">
        <p14:creationId xmlns:p14="http://schemas.microsoft.com/office/powerpoint/2010/main" val="567003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830FE2-B0B6-4F44-BE64-951B173190E3}"/>
              </a:ext>
            </a:extLst>
          </p:cNvPr>
          <p:cNvSpPr>
            <a:spLocks noGrp="1"/>
          </p:cNvSpPr>
          <p:nvPr>
            <p:ph type="title"/>
          </p:nvPr>
        </p:nvSpPr>
        <p:spPr>
          <a:xfrm>
            <a:off x="154004" y="900000"/>
            <a:ext cx="8989964" cy="1220315"/>
          </a:xfrm>
        </p:spPr>
        <p:txBody>
          <a:bodyPr>
            <a:normAutofit fontScale="90000"/>
          </a:bodyPr>
          <a:lstStyle/>
          <a:p>
            <a:r>
              <a:rPr lang="es-ES" sz="4400" b="1" dirty="0"/>
              <a:t>Programación Orientada a Objetos</a:t>
            </a:r>
            <a:br>
              <a:rPr lang="es-ES" sz="4400" b="1" dirty="0"/>
            </a:br>
            <a:r>
              <a:rPr lang="es-ES" sz="3100" i="1" dirty="0"/>
              <a:t>Introducción</a:t>
            </a:r>
            <a:endParaRPr lang="es-ES" sz="3100" dirty="0"/>
          </a:p>
        </p:txBody>
      </p:sp>
      <p:sp>
        <p:nvSpPr>
          <p:cNvPr id="3" name="Marcador de contenido 2">
            <a:extLst>
              <a:ext uri="{FF2B5EF4-FFF2-40B4-BE49-F238E27FC236}">
                <a16:creationId xmlns:a16="http://schemas.microsoft.com/office/drawing/2014/main" id="{003593C3-5F21-424E-A642-0E82636B7F82}"/>
              </a:ext>
            </a:extLst>
          </p:cNvPr>
          <p:cNvSpPr>
            <a:spLocks noGrp="1"/>
          </p:cNvSpPr>
          <p:nvPr>
            <p:ph idx="1"/>
          </p:nvPr>
        </p:nvSpPr>
        <p:spPr/>
        <p:txBody>
          <a:bodyPr/>
          <a:lstStyle/>
          <a:p>
            <a:r>
              <a:rPr lang="es-ES" dirty="0"/>
              <a:t>Se trata de una forma de pensar un problema y plasmarlo en un lenguaje de programación</a:t>
            </a:r>
          </a:p>
          <a:p>
            <a:r>
              <a:rPr lang="es-ES" dirty="0"/>
              <a:t>Normalmente, se utiliza un lenguaje orientado a objetos que provee algunas herramientas para hacer programas orientados a objetos</a:t>
            </a:r>
          </a:p>
          <a:p>
            <a:r>
              <a:rPr lang="es-ES" dirty="0"/>
              <a:t>Principalmente, en el lenguaje se deben poder crear </a:t>
            </a:r>
            <a:r>
              <a:rPr lang="es-ES" b="1" dirty="0"/>
              <a:t>Objetos</a:t>
            </a:r>
            <a:endParaRPr lang="es-ES" dirty="0"/>
          </a:p>
          <a:p>
            <a:endParaRPr lang="es-ES" dirty="0"/>
          </a:p>
        </p:txBody>
      </p:sp>
      <p:sp>
        <p:nvSpPr>
          <p:cNvPr id="4" name="Marcador de pie de página 3">
            <a:extLst>
              <a:ext uri="{FF2B5EF4-FFF2-40B4-BE49-F238E27FC236}">
                <a16:creationId xmlns:a16="http://schemas.microsoft.com/office/drawing/2014/main" id="{E67F6677-C2A4-4681-B203-ABD8F7C6ADF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42595363-69C0-4D27-9364-35C3D4314891}"/>
              </a:ext>
            </a:extLst>
          </p:cNvPr>
          <p:cNvSpPr>
            <a:spLocks noGrp="1"/>
          </p:cNvSpPr>
          <p:nvPr>
            <p:ph type="sldNum" sz="quarter" idx="12"/>
          </p:nvPr>
        </p:nvSpPr>
        <p:spPr/>
        <p:txBody>
          <a:bodyPr/>
          <a:lstStyle/>
          <a:p>
            <a:fld id="{D802D9E1-0DDA-174F-9155-A972C397A999}" type="slidenum">
              <a:rPr lang="es-ES_tradnl" smtClean="0"/>
              <a:pPr/>
              <a:t>43</a:t>
            </a:fld>
            <a:endParaRPr lang="es-ES_tradnl" dirty="0"/>
          </a:p>
        </p:txBody>
      </p:sp>
    </p:spTree>
    <p:extLst>
      <p:ext uri="{BB962C8B-B14F-4D97-AF65-F5344CB8AC3E}">
        <p14:creationId xmlns:p14="http://schemas.microsoft.com/office/powerpoint/2010/main" val="3506189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B7EA3-D440-4A0D-B427-14D640EB86FD}"/>
              </a:ext>
            </a:extLst>
          </p:cNvPr>
          <p:cNvSpPr>
            <a:spLocks noGrp="1"/>
          </p:cNvSpPr>
          <p:nvPr>
            <p:ph type="title"/>
          </p:nvPr>
        </p:nvSpPr>
        <p:spPr/>
        <p:txBody>
          <a:bodyPr>
            <a:normAutofit/>
          </a:bodyPr>
          <a:lstStyle/>
          <a:p>
            <a:r>
              <a:rPr lang="es-ES" b="1" dirty="0"/>
              <a:t>Objetos</a:t>
            </a:r>
            <a:br>
              <a:rPr lang="es-ES" dirty="0"/>
            </a:br>
            <a:r>
              <a:rPr lang="es-ES" sz="2800" i="1" dirty="0"/>
              <a:t>Ejercicio de Ejemplo</a:t>
            </a:r>
          </a:p>
        </p:txBody>
      </p:sp>
      <p:sp>
        <p:nvSpPr>
          <p:cNvPr id="3" name="Marcador de contenido 2">
            <a:extLst>
              <a:ext uri="{FF2B5EF4-FFF2-40B4-BE49-F238E27FC236}">
                <a16:creationId xmlns:a16="http://schemas.microsoft.com/office/drawing/2014/main" id="{315E2AF4-B2CE-408F-806E-2D2D6EC70682}"/>
              </a:ext>
            </a:extLst>
          </p:cNvPr>
          <p:cNvSpPr>
            <a:spLocks noGrp="1"/>
          </p:cNvSpPr>
          <p:nvPr>
            <p:ph idx="1"/>
          </p:nvPr>
        </p:nvSpPr>
        <p:spPr/>
        <p:txBody>
          <a:bodyPr>
            <a:normAutofit/>
          </a:bodyPr>
          <a:lstStyle/>
          <a:p>
            <a:r>
              <a:rPr lang="es-ES" dirty="0"/>
              <a:t>Suponga una aplicación que simula un robot limpiando una habitación</a:t>
            </a:r>
          </a:p>
          <a:p>
            <a:r>
              <a:rPr lang="es-ES" dirty="0"/>
              <a:t>Dicho robot conoce su posición </a:t>
            </a:r>
            <a:r>
              <a:rPr lang="es-ES" dirty="0" err="1"/>
              <a:t>x,y</a:t>
            </a:r>
            <a:r>
              <a:rPr lang="es-ES" dirty="0"/>
              <a:t> en la sala y el usuario puede moverlo a cualquier posición, simplemente indicando nuevas coordenadas</a:t>
            </a:r>
          </a:p>
          <a:p>
            <a:r>
              <a:rPr lang="es-ES" dirty="0"/>
              <a:t>Además, el robot tiene un “estado”. Por ejemplo, “LIMPIANDO”, “CARGAR BATERIA”, “ATASCADO”,”APAGADO”</a:t>
            </a:r>
          </a:p>
          <a:p>
            <a:r>
              <a:rPr lang="es-ES" dirty="0"/>
              <a:t>¿Cómo modelarían el robot en Java?</a:t>
            </a:r>
          </a:p>
        </p:txBody>
      </p:sp>
      <p:sp>
        <p:nvSpPr>
          <p:cNvPr id="4" name="Marcador de pie de página 3">
            <a:extLst>
              <a:ext uri="{FF2B5EF4-FFF2-40B4-BE49-F238E27FC236}">
                <a16:creationId xmlns:a16="http://schemas.microsoft.com/office/drawing/2014/main" id="{F7C72CBA-6116-4C65-A35A-AE349DE562BB}"/>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769C9DC-9584-4A5C-871A-AF51ABC02DA0}"/>
              </a:ext>
            </a:extLst>
          </p:cNvPr>
          <p:cNvSpPr>
            <a:spLocks noGrp="1"/>
          </p:cNvSpPr>
          <p:nvPr>
            <p:ph type="sldNum" sz="quarter" idx="12"/>
          </p:nvPr>
        </p:nvSpPr>
        <p:spPr/>
        <p:txBody>
          <a:bodyPr/>
          <a:lstStyle/>
          <a:p>
            <a:fld id="{D802D9E1-0DDA-174F-9155-A972C397A999}" type="slidenum">
              <a:rPr lang="es-ES_tradnl" smtClean="0"/>
              <a:pPr/>
              <a:t>44</a:t>
            </a:fld>
            <a:endParaRPr lang="es-ES_tradnl" dirty="0"/>
          </a:p>
        </p:txBody>
      </p:sp>
    </p:spTree>
    <p:extLst>
      <p:ext uri="{BB962C8B-B14F-4D97-AF65-F5344CB8AC3E}">
        <p14:creationId xmlns:p14="http://schemas.microsoft.com/office/powerpoint/2010/main" val="570294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0F585-58E6-49E4-9BE6-FDBFB72B7C0C}"/>
              </a:ext>
            </a:extLst>
          </p:cNvPr>
          <p:cNvSpPr>
            <a:spLocks noGrp="1"/>
          </p:cNvSpPr>
          <p:nvPr>
            <p:ph type="title"/>
          </p:nvPr>
        </p:nvSpPr>
        <p:spPr/>
        <p:txBody>
          <a:bodyPr/>
          <a:lstStyle/>
          <a:p>
            <a:r>
              <a:rPr lang="es-ES" b="1" dirty="0"/>
              <a:t>Objetos</a:t>
            </a:r>
            <a:br>
              <a:rPr lang="es-ES" dirty="0"/>
            </a:br>
            <a:r>
              <a:rPr lang="es-ES" sz="2800" i="1" dirty="0"/>
              <a:t>Ejemplo</a:t>
            </a:r>
          </a:p>
        </p:txBody>
      </p:sp>
      <p:sp>
        <p:nvSpPr>
          <p:cNvPr id="3" name="Marcador de contenido 2">
            <a:extLst>
              <a:ext uri="{FF2B5EF4-FFF2-40B4-BE49-F238E27FC236}">
                <a16:creationId xmlns:a16="http://schemas.microsoft.com/office/drawing/2014/main" id="{2966717E-7CA8-40F9-A1BB-93CCBFE6E7BC}"/>
              </a:ext>
            </a:extLst>
          </p:cNvPr>
          <p:cNvSpPr>
            <a:spLocks noGrp="1"/>
          </p:cNvSpPr>
          <p:nvPr>
            <p:ph idx="1"/>
          </p:nvPr>
        </p:nvSpPr>
        <p:spPr/>
        <p:txBody>
          <a:bodyPr>
            <a:normAutofit fontScale="92500"/>
          </a:bodyPr>
          <a:lstStyle/>
          <a:p>
            <a:r>
              <a:rPr lang="es-ES" dirty="0"/>
              <a:t>El paradigma orientado a objetos fomenta que tanto los datos del Robot como las operaciones que se pueden hacer sobre el Robot, estén en el mismo lugar (en el objeto Robot)</a:t>
            </a:r>
          </a:p>
          <a:p>
            <a:r>
              <a:rPr lang="es-ES" dirty="0"/>
              <a:t>Un objeto es, precisamente, una entidad que agrupa atributos y operaciones relacionadas entre sí</a:t>
            </a:r>
          </a:p>
          <a:p>
            <a:r>
              <a:rPr lang="es-ES" dirty="0"/>
              <a:t>Nuestro objeto “Robot” debería tener la posición, un estado, y operaciones que permiten cambiar la posición y cambiar el estado</a:t>
            </a:r>
          </a:p>
        </p:txBody>
      </p:sp>
      <p:sp>
        <p:nvSpPr>
          <p:cNvPr id="4" name="Marcador de pie de página 3">
            <a:extLst>
              <a:ext uri="{FF2B5EF4-FFF2-40B4-BE49-F238E27FC236}">
                <a16:creationId xmlns:a16="http://schemas.microsoft.com/office/drawing/2014/main" id="{554E1E17-8047-43FC-B73C-4CB2D1671C6E}"/>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61B5B5F-A8B7-4A24-9850-E9E258A59AEF}"/>
              </a:ext>
            </a:extLst>
          </p:cNvPr>
          <p:cNvSpPr>
            <a:spLocks noGrp="1"/>
          </p:cNvSpPr>
          <p:nvPr>
            <p:ph type="sldNum" sz="quarter" idx="12"/>
          </p:nvPr>
        </p:nvSpPr>
        <p:spPr/>
        <p:txBody>
          <a:bodyPr/>
          <a:lstStyle/>
          <a:p>
            <a:fld id="{D802D9E1-0DDA-174F-9155-A972C397A999}" type="slidenum">
              <a:rPr lang="es-ES_tradnl" smtClean="0"/>
              <a:pPr/>
              <a:t>45</a:t>
            </a:fld>
            <a:endParaRPr lang="es-ES_tradnl" dirty="0"/>
          </a:p>
        </p:txBody>
      </p:sp>
    </p:spTree>
    <p:extLst>
      <p:ext uri="{BB962C8B-B14F-4D97-AF65-F5344CB8AC3E}">
        <p14:creationId xmlns:p14="http://schemas.microsoft.com/office/powerpoint/2010/main" val="1433183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esquinas redondeadas 15">
            <a:extLst>
              <a:ext uri="{FF2B5EF4-FFF2-40B4-BE49-F238E27FC236}">
                <a16:creationId xmlns:a16="http://schemas.microsoft.com/office/drawing/2014/main" id="{1E429D4D-2090-423D-85B9-13C5A803F21D}"/>
              </a:ext>
            </a:extLst>
          </p:cNvPr>
          <p:cNvSpPr/>
          <p:nvPr/>
        </p:nvSpPr>
        <p:spPr>
          <a:xfrm>
            <a:off x="4774130" y="4966636"/>
            <a:ext cx="2175310" cy="1513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a:p>
        </p:txBody>
      </p:sp>
      <p:sp>
        <p:nvSpPr>
          <p:cNvPr id="11" name="Rectángulo: esquinas redondeadas 10">
            <a:extLst>
              <a:ext uri="{FF2B5EF4-FFF2-40B4-BE49-F238E27FC236}">
                <a16:creationId xmlns:a16="http://schemas.microsoft.com/office/drawing/2014/main" id="{F67D2399-0682-4C16-829C-CEE7CAB04086}"/>
              </a:ext>
            </a:extLst>
          </p:cNvPr>
          <p:cNvSpPr/>
          <p:nvPr/>
        </p:nvSpPr>
        <p:spPr>
          <a:xfrm>
            <a:off x="4774130" y="2560320"/>
            <a:ext cx="2175310" cy="13379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AR"/>
          </a:p>
        </p:txBody>
      </p:sp>
      <p:sp>
        <p:nvSpPr>
          <p:cNvPr id="2" name="Título 1">
            <a:extLst>
              <a:ext uri="{FF2B5EF4-FFF2-40B4-BE49-F238E27FC236}">
                <a16:creationId xmlns:a16="http://schemas.microsoft.com/office/drawing/2014/main" id="{FAE0F585-58E6-49E4-9BE6-FDBFB72B7C0C}"/>
              </a:ext>
            </a:extLst>
          </p:cNvPr>
          <p:cNvSpPr>
            <a:spLocks noGrp="1"/>
          </p:cNvSpPr>
          <p:nvPr>
            <p:ph type="title"/>
          </p:nvPr>
        </p:nvSpPr>
        <p:spPr/>
        <p:txBody>
          <a:bodyPr/>
          <a:lstStyle/>
          <a:p>
            <a:r>
              <a:rPr lang="es-ES" b="1" dirty="0"/>
              <a:t>Objetos</a:t>
            </a:r>
            <a:br>
              <a:rPr lang="es-ES" dirty="0"/>
            </a:br>
            <a:r>
              <a:rPr lang="es-ES" sz="2800" i="1" dirty="0"/>
              <a:t>Ejemplo</a:t>
            </a:r>
          </a:p>
        </p:txBody>
      </p:sp>
      <p:sp>
        <p:nvSpPr>
          <p:cNvPr id="4" name="Marcador de pie de página 3">
            <a:extLst>
              <a:ext uri="{FF2B5EF4-FFF2-40B4-BE49-F238E27FC236}">
                <a16:creationId xmlns:a16="http://schemas.microsoft.com/office/drawing/2014/main" id="{554E1E17-8047-43FC-B73C-4CB2D1671C6E}"/>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61B5B5F-A8B7-4A24-9850-E9E258A59AEF}"/>
              </a:ext>
            </a:extLst>
          </p:cNvPr>
          <p:cNvSpPr>
            <a:spLocks noGrp="1"/>
          </p:cNvSpPr>
          <p:nvPr>
            <p:ph type="sldNum" sz="quarter" idx="12"/>
          </p:nvPr>
        </p:nvSpPr>
        <p:spPr/>
        <p:txBody>
          <a:bodyPr/>
          <a:lstStyle/>
          <a:p>
            <a:fld id="{D802D9E1-0DDA-174F-9155-A972C397A999}" type="slidenum">
              <a:rPr lang="es-ES_tradnl" smtClean="0"/>
              <a:pPr/>
              <a:t>46</a:t>
            </a:fld>
            <a:endParaRPr lang="es-ES_tradnl" dirty="0"/>
          </a:p>
        </p:txBody>
      </p:sp>
      <p:pic>
        <p:nvPicPr>
          <p:cNvPr id="2050" name="Picture 2" descr="Resultado de imagen para cleaning robot">
            <a:extLst>
              <a:ext uri="{FF2B5EF4-FFF2-40B4-BE49-F238E27FC236}">
                <a16:creationId xmlns:a16="http://schemas.microsoft.com/office/drawing/2014/main" id="{207AC5BE-9FE9-437B-B766-B488D2757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22" r="13944"/>
          <a:stretch/>
        </p:blipFill>
        <p:spPr bwMode="auto">
          <a:xfrm>
            <a:off x="1530417" y="3006932"/>
            <a:ext cx="2242686" cy="248718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83C3550-B473-4B54-B991-6B6412A54AE6}"/>
              </a:ext>
            </a:extLst>
          </p:cNvPr>
          <p:cNvSpPr txBox="1"/>
          <p:nvPr/>
        </p:nvSpPr>
        <p:spPr>
          <a:xfrm>
            <a:off x="4774130" y="2560320"/>
            <a:ext cx="2531444" cy="1200329"/>
          </a:xfrm>
          <a:prstGeom prst="rect">
            <a:avLst/>
          </a:prstGeom>
          <a:noFill/>
        </p:spPr>
        <p:txBody>
          <a:bodyPr wrap="square" rtlCol="0">
            <a:spAutoFit/>
          </a:bodyPr>
          <a:lstStyle/>
          <a:p>
            <a:r>
              <a:rPr lang="es-AR" dirty="0"/>
              <a:t>Atributos:</a:t>
            </a:r>
          </a:p>
          <a:p>
            <a:r>
              <a:rPr lang="es-AR" dirty="0"/>
              <a:t>	Posición x</a:t>
            </a:r>
          </a:p>
          <a:p>
            <a:r>
              <a:rPr lang="es-AR" dirty="0"/>
              <a:t>	Posición y</a:t>
            </a:r>
          </a:p>
          <a:p>
            <a:r>
              <a:rPr lang="es-AR" dirty="0"/>
              <a:t>	Estado</a:t>
            </a:r>
          </a:p>
        </p:txBody>
      </p:sp>
      <p:sp>
        <p:nvSpPr>
          <p:cNvPr id="9" name="CuadroTexto 8">
            <a:extLst>
              <a:ext uri="{FF2B5EF4-FFF2-40B4-BE49-F238E27FC236}">
                <a16:creationId xmlns:a16="http://schemas.microsoft.com/office/drawing/2014/main" id="{23FCFFE5-1CFE-460D-9F1B-C68F2270E27F}"/>
              </a:ext>
            </a:extLst>
          </p:cNvPr>
          <p:cNvSpPr txBox="1"/>
          <p:nvPr/>
        </p:nvSpPr>
        <p:spPr>
          <a:xfrm>
            <a:off x="4774130" y="4966636"/>
            <a:ext cx="2107933" cy="1477328"/>
          </a:xfrm>
          <a:prstGeom prst="rect">
            <a:avLst/>
          </a:prstGeom>
          <a:noFill/>
        </p:spPr>
        <p:txBody>
          <a:bodyPr wrap="square" rtlCol="0">
            <a:spAutoFit/>
          </a:bodyPr>
          <a:lstStyle/>
          <a:p>
            <a:r>
              <a:rPr lang="es-AR" dirty="0"/>
              <a:t>Operaciones:</a:t>
            </a:r>
          </a:p>
          <a:p>
            <a:r>
              <a:rPr lang="es-AR" dirty="0"/>
              <a:t>	Mover</a:t>
            </a:r>
          </a:p>
          <a:p>
            <a:r>
              <a:rPr lang="es-AR" dirty="0"/>
              <a:t>	Limpiar</a:t>
            </a:r>
          </a:p>
          <a:p>
            <a:r>
              <a:rPr lang="es-AR" dirty="0"/>
              <a:t>	Apagar</a:t>
            </a:r>
          </a:p>
          <a:p>
            <a:r>
              <a:rPr lang="es-AR" dirty="0"/>
              <a:t>	Encender</a:t>
            </a:r>
          </a:p>
        </p:txBody>
      </p:sp>
      <p:cxnSp>
        <p:nvCxnSpPr>
          <p:cNvPr id="17" name="Conector recto de flecha 16">
            <a:extLst>
              <a:ext uri="{FF2B5EF4-FFF2-40B4-BE49-F238E27FC236}">
                <a16:creationId xmlns:a16="http://schemas.microsoft.com/office/drawing/2014/main" id="{45FA1EFA-622F-4A9C-A612-EA861F659E52}"/>
              </a:ext>
            </a:extLst>
          </p:cNvPr>
          <p:cNvCxnSpPr>
            <a:cxnSpLocks/>
            <a:stCxn id="2050" idx="3"/>
            <a:endCxn id="8" idx="1"/>
          </p:cNvCxnSpPr>
          <p:nvPr/>
        </p:nvCxnSpPr>
        <p:spPr>
          <a:xfrm flipV="1">
            <a:off x="3773103" y="3160485"/>
            <a:ext cx="1001027" cy="109004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Conector recto de flecha 18">
            <a:extLst>
              <a:ext uri="{FF2B5EF4-FFF2-40B4-BE49-F238E27FC236}">
                <a16:creationId xmlns:a16="http://schemas.microsoft.com/office/drawing/2014/main" id="{9BC68A30-AF23-4996-9DB9-8B68E02A1F84}"/>
              </a:ext>
            </a:extLst>
          </p:cNvPr>
          <p:cNvCxnSpPr>
            <a:cxnSpLocks/>
            <a:stCxn id="2050" idx="3"/>
            <a:endCxn id="9" idx="1"/>
          </p:cNvCxnSpPr>
          <p:nvPr/>
        </p:nvCxnSpPr>
        <p:spPr>
          <a:xfrm>
            <a:off x="3773103" y="4250526"/>
            <a:ext cx="1001027" cy="1454774"/>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17206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4F53B-F5B0-413F-B0BD-A52041E19AD5}"/>
              </a:ext>
            </a:extLst>
          </p:cNvPr>
          <p:cNvSpPr>
            <a:spLocks noGrp="1"/>
          </p:cNvSpPr>
          <p:nvPr>
            <p:ph type="title"/>
          </p:nvPr>
        </p:nvSpPr>
        <p:spPr/>
        <p:txBody>
          <a:bodyPr>
            <a:normAutofit/>
          </a:bodyPr>
          <a:lstStyle/>
          <a:p>
            <a:r>
              <a:rPr lang="es-ES" b="1" dirty="0"/>
              <a:t>Clases</a:t>
            </a:r>
            <a:br>
              <a:rPr lang="es-ES" dirty="0"/>
            </a:br>
            <a:r>
              <a:rPr lang="es-ES" sz="2800" i="1" dirty="0"/>
              <a:t>La forma de crear Objetos en Java</a:t>
            </a:r>
          </a:p>
        </p:txBody>
      </p:sp>
      <p:sp>
        <p:nvSpPr>
          <p:cNvPr id="3" name="Marcador de contenido 2">
            <a:extLst>
              <a:ext uri="{FF2B5EF4-FFF2-40B4-BE49-F238E27FC236}">
                <a16:creationId xmlns:a16="http://schemas.microsoft.com/office/drawing/2014/main" id="{B2B81BD0-9D44-4003-9161-06952DD6061A}"/>
              </a:ext>
            </a:extLst>
          </p:cNvPr>
          <p:cNvSpPr>
            <a:spLocks noGrp="1"/>
          </p:cNvSpPr>
          <p:nvPr>
            <p:ph idx="1"/>
          </p:nvPr>
        </p:nvSpPr>
        <p:spPr/>
        <p:txBody>
          <a:bodyPr>
            <a:normAutofit fontScale="92500"/>
          </a:bodyPr>
          <a:lstStyle/>
          <a:p>
            <a:r>
              <a:rPr lang="es-ES" dirty="0"/>
              <a:t>Para crear nuestro Robot en Java, tenemos que declarar una “clase” Robot. Una clase es un molde que permite crear objetos de esa clase</a:t>
            </a:r>
          </a:p>
          <a:p>
            <a:r>
              <a:rPr lang="es-ES" dirty="0"/>
              <a:t>El “molde” de nuestro Robot es un archivo que DEBE llamarse Robot.java y contener, al menos:</a:t>
            </a:r>
          </a:p>
          <a:p>
            <a:pPr marL="2743200" lvl="6" indent="0">
              <a:buNone/>
            </a:pPr>
            <a:r>
              <a:rPr lang="es-ES_tradnl" sz="2800" dirty="0" err="1">
                <a:solidFill>
                  <a:srgbClr val="0000E6"/>
                </a:solidFill>
                <a:latin typeface="Arial" panose="020B0604020202020204" pitchFamily="34" charset="0"/>
                <a:cs typeface="Arial" panose="020B0604020202020204" pitchFamily="34" charset="0"/>
              </a:rPr>
              <a:t>class</a:t>
            </a:r>
            <a:r>
              <a:rPr lang="es-ES_tradnl" sz="2800" dirty="0">
                <a:latin typeface="Arial" panose="020B0604020202020204" pitchFamily="34" charset="0"/>
                <a:cs typeface="Arial" panose="020B0604020202020204" pitchFamily="34" charset="0"/>
              </a:rPr>
              <a:t> </a:t>
            </a:r>
            <a:r>
              <a:rPr lang="es-ES_tradnl" sz="2800" b="1" dirty="0">
                <a:latin typeface="Arial" panose="020B0604020202020204" pitchFamily="34" charset="0"/>
                <a:cs typeface="Arial" panose="020B0604020202020204" pitchFamily="34" charset="0"/>
              </a:rPr>
              <a:t>Robot</a:t>
            </a:r>
            <a:r>
              <a:rPr lang="es-ES_tradnl" sz="2800" dirty="0">
                <a:latin typeface="Arial" panose="020B0604020202020204" pitchFamily="34" charset="0"/>
                <a:cs typeface="Arial" panose="020B0604020202020204" pitchFamily="34" charset="0"/>
              </a:rPr>
              <a:t> {</a:t>
            </a:r>
          </a:p>
          <a:p>
            <a:pPr marL="2743200" lvl="6" indent="0">
              <a:buNone/>
            </a:pPr>
            <a:r>
              <a:rPr lang="es-ES_tradnl" sz="2800" dirty="0">
                <a:latin typeface="Arial" panose="020B0604020202020204" pitchFamily="34" charset="0"/>
                <a:cs typeface="Arial" panose="020B0604020202020204" pitchFamily="34" charset="0"/>
              </a:rPr>
              <a:t>}</a:t>
            </a:r>
          </a:p>
          <a:p>
            <a:r>
              <a:rPr lang="es-ES_tradnl" dirty="0">
                <a:latin typeface="Arial" panose="020B0604020202020204" pitchFamily="34" charset="0"/>
                <a:cs typeface="Arial" panose="020B0604020202020204" pitchFamily="34" charset="0"/>
              </a:rPr>
              <a:t>A los objetos creados a partir de una clase se les suele denominar “instancias” de dicha clase</a:t>
            </a:r>
          </a:p>
        </p:txBody>
      </p:sp>
      <p:sp>
        <p:nvSpPr>
          <p:cNvPr id="4" name="Marcador de pie de página 3">
            <a:extLst>
              <a:ext uri="{FF2B5EF4-FFF2-40B4-BE49-F238E27FC236}">
                <a16:creationId xmlns:a16="http://schemas.microsoft.com/office/drawing/2014/main" id="{1CC79263-93AD-4B95-A596-E871BD5AE962}"/>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648A830-66BC-4695-A3BA-B5524A42063E}"/>
              </a:ext>
            </a:extLst>
          </p:cNvPr>
          <p:cNvSpPr>
            <a:spLocks noGrp="1"/>
          </p:cNvSpPr>
          <p:nvPr>
            <p:ph type="sldNum" sz="quarter" idx="12"/>
          </p:nvPr>
        </p:nvSpPr>
        <p:spPr/>
        <p:txBody>
          <a:bodyPr/>
          <a:lstStyle/>
          <a:p>
            <a:fld id="{D802D9E1-0DDA-174F-9155-A972C397A999}" type="slidenum">
              <a:rPr lang="es-ES_tradnl" smtClean="0"/>
              <a:pPr/>
              <a:t>47</a:t>
            </a:fld>
            <a:endParaRPr lang="es-ES_tradnl" dirty="0"/>
          </a:p>
        </p:txBody>
      </p:sp>
    </p:spTree>
    <p:extLst>
      <p:ext uri="{BB962C8B-B14F-4D97-AF65-F5344CB8AC3E}">
        <p14:creationId xmlns:p14="http://schemas.microsoft.com/office/powerpoint/2010/main" val="3162635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623E7-8A4A-4BFA-85DF-FD80808E2A86}"/>
              </a:ext>
            </a:extLst>
          </p:cNvPr>
          <p:cNvSpPr>
            <a:spLocks noGrp="1"/>
          </p:cNvSpPr>
          <p:nvPr>
            <p:ph type="title"/>
          </p:nvPr>
        </p:nvSpPr>
        <p:spPr/>
        <p:txBody>
          <a:bodyPr>
            <a:normAutofit/>
          </a:bodyPr>
          <a:lstStyle/>
          <a:p>
            <a:r>
              <a:rPr lang="es-ES" b="1" dirty="0"/>
              <a:t>Clases</a:t>
            </a:r>
            <a:br>
              <a:rPr lang="es-ES" dirty="0"/>
            </a:br>
            <a:r>
              <a:rPr lang="es-ES" sz="2800" i="1" dirty="0"/>
              <a:t>La forma de crear Objetos en Java</a:t>
            </a:r>
            <a:endParaRPr lang="es-ES" sz="2800" dirty="0"/>
          </a:p>
        </p:txBody>
      </p:sp>
      <p:sp>
        <p:nvSpPr>
          <p:cNvPr id="3" name="Marcador de contenido 2">
            <a:extLst>
              <a:ext uri="{FF2B5EF4-FFF2-40B4-BE49-F238E27FC236}">
                <a16:creationId xmlns:a16="http://schemas.microsoft.com/office/drawing/2014/main" id="{35603D94-C505-41B1-ABE8-34AC3185DC9F}"/>
              </a:ext>
            </a:extLst>
          </p:cNvPr>
          <p:cNvSpPr>
            <a:spLocks noGrp="1"/>
          </p:cNvSpPr>
          <p:nvPr>
            <p:ph idx="1"/>
          </p:nvPr>
        </p:nvSpPr>
        <p:spPr/>
        <p:txBody>
          <a:bodyPr>
            <a:normAutofit fontScale="92500" lnSpcReduction="10000"/>
          </a:bodyPr>
          <a:lstStyle/>
          <a:p>
            <a:r>
              <a:rPr lang="es-ES" dirty="0"/>
              <a:t>Java solo permite declarar </a:t>
            </a:r>
            <a:r>
              <a:rPr lang="es-ES" b="1" dirty="0"/>
              <a:t>una clase pública por archivo *</a:t>
            </a:r>
            <a:endParaRPr lang="es-ES" dirty="0"/>
          </a:p>
          <a:p>
            <a:r>
              <a:rPr lang="es-ES" dirty="0"/>
              <a:t>Esto se debe a que es más fácil encontrar las clases si están en archivos separados</a:t>
            </a:r>
          </a:p>
          <a:p>
            <a:r>
              <a:rPr lang="es-ES" dirty="0"/>
              <a:t>Repaso: NetBeans posee una utilidad para crear clases de forma rápida y simple</a:t>
            </a:r>
          </a:p>
          <a:p>
            <a:endParaRPr lang="es-ES" dirty="0"/>
          </a:p>
          <a:p>
            <a:endParaRPr lang="es-ES" dirty="0"/>
          </a:p>
          <a:p>
            <a:pPr marL="0" indent="0">
              <a:buNone/>
            </a:pPr>
            <a:r>
              <a:rPr lang="es-ES" dirty="0"/>
              <a:t>* Nota: Se pueden declarar varias clases con modificador de acceso </a:t>
            </a:r>
            <a:r>
              <a:rPr lang="es-ES" i="1" dirty="0"/>
              <a:t>default </a:t>
            </a:r>
            <a:r>
              <a:rPr lang="es-ES" dirty="0"/>
              <a:t>(no es común) y clases anidadas (más adelante en el curso)</a:t>
            </a:r>
          </a:p>
        </p:txBody>
      </p:sp>
      <p:sp>
        <p:nvSpPr>
          <p:cNvPr id="4" name="Marcador de pie de página 3">
            <a:extLst>
              <a:ext uri="{FF2B5EF4-FFF2-40B4-BE49-F238E27FC236}">
                <a16:creationId xmlns:a16="http://schemas.microsoft.com/office/drawing/2014/main" id="{764076EF-4296-40AE-8038-F4D87664E54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D265534B-3D9F-43A8-875E-B09AF1AD9A8B}"/>
              </a:ext>
            </a:extLst>
          </p:cNvPr>
          <p:cNvSpPr>
            <a:spLocks noGrp="1"/>
          </p:cNvSpPr>
          <p:nvPr>
            <p:ph type="sldNum" sz="quarter" idx="12"/>
          </p:nvPr>
        </p:nvSpPr>
        <p:spPr/>
        <p:txBody>
          <a:bodyPr/>
          <a:lstStyle/>
          <a:p>
            <a:fld id="{D802D9E1-0DDA-174F-9155-A972C397A999}" type="slidenum">
              <a:rPr lang="es-ES_tradnl" smtClean="0"/>
              <a:pPr/>
              <a:t>48</a:t>
            </a:fld>
            <a:endParaRPr lang="es-ES_tradnl" dirty="0"/>
          </a:p>
        </p:txBody>
      </p:sp>
    </p:spTree>
    <p:extLst>
      <p:ext uri="{BB962C8B-B14F-4D97-AF65-F5344CB8AC3E}">
        <p14:creationId xmlns:p14="http://schemas.microsoft.com/office/powerpoint/2010/main" val="82448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 y="-1"/>
            <a:ext cx="9144001" cy="1400176"/>
          </a:xfrm>
        </p:spPr>
        <p:txBody>
          <a:bodyPr>
            <a:normAutofit fontScale="90000"/>
          </a:bodyPr>
          <a:lstStyle/>
          <a:p>
            <a:r>
              <a:rPr lang="es-ES_tradnl" dirty="0"/>
              <a:t>Programación Orientada a Objetos</a:t>
            </a:r>
          </a:p>
        </p:txBody>
      </p:sp>
      <p:sp>
        <p:nvSpPr>
          <p:cNvPr id="5" name="Subtítulo 4"/>
          <p:cNvSpPr>
            <a:spLocks noGrp="1"/>
          </p:cNvSpPr>
          <p:nvPr>
            <p:ph type="subTitle" idx="1"/>
          </p:nvPr>
        </p:nvSpPr>
        <p:spPr/>
        <p:txBody>
          <a:bodyPr/>
          <a:lstStyle/>
          <a:p>
            <a:r>
              <a:rPr lang="es-ES_tradnl" dirty="0"/>
              <a:t>Java y Programación Orientada a Objetos</a:t>
            </a:r>
          </a:p>
        </p:txBody>
      </p:sp>
    </p:spTree>
    <p:extLst>
      <p:ext uri="{BB962C8B-B14F-4D97-AF65-F5344CB8AC3E}">
        <p14:creationId xmlns:p14="http://schemas.microsoft.com/office/powerpoint/2010/main" val="1973335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623E7-8A4A-4BFA-85DF-FD80808E2A86}"/>
              </a:ext>
            </a:extLst>
          </p:cNvPr>
          <p:cNvSpPr>
            <a:spLocks noGrp="1"/>
          </p:cNvSpPr>
          <p:nvPr>
            <p:ph type="title"/>
          </p:nvPr>
        </p:nvSpPr>
        <p:spPr/>
        <p:txBody>
          <a:bodyPr>
            <a:normAutofit/>
          </a:bodyPr>
          <a:lstStyle/>
          <a:p>
            <a:r>
              <a:rPr lang="es-ES" b="1" dirty="0"/>
              <a:t>Clases</a:t>
            </a:r>
            <a:br>
              <a:rPr lang="es-ES" dirty="0"/>
            </a:br>
            <a:r>
              <a:rPr lang="es-ES" sz="2800" i="1" dirty="0"/>
              <a:t>La forma de crear Objetos en Java</a:t>
            </a:r>
            <a:endParaRPr lang="es-ES" sz="2800" dirty="0"/>
          </a:p>
        </p:txBody>
      </p:sp>
      <p:sp>
        <p:nvSpPr>
          <p:cNvPr id="3" name="Marcador de contenido 2">
            <a:extLst>
              <a:ext uri="{FF2B5EF4-FFF2-40B4-BE49-F238E27FC236}">
                <a16:creationId xmlns:a16="http://schemas.microsoft.com/office/drawing/2014/main" id="{35603D94-C505-41B1-ABE8-34AC3185DC9F}"/>
              </a:ext>
            </a:extLst>
          </p:cNvPr>
          <p:cNvSpPr>
            <a:spLocks noGrp="1"/>
          </p:cNvSpPr>
          <p:nvPr>
            <p:ph idx="1"/>
          </p:nvPr>
        </p:nvSpPr>
        <p:spPr/>
        <p:txBody>
          <a:bodyPr>
            <a:normAutofit/>
          </a:bodyPr>
          <a:lstStyle/>
          <a:p>
            <a:endParaRPr lang="es-ES" dirty="0"/>
          </a:p>
        </p:txBody>
      </p:sp>
      <p:sp>
        <p:nvSpPr>
          <p:cNvPr id="4" name="Marcador de pie de página 3">
            <a:extLst>
              <a:ext uri="{FF2B5EF4-FFF2-40B4-BE49-F238E27FC236}">
                <a16:creationId xmlns:a16="http://schemas.microsoft.com/office/drawing/2014/main" id="{764076EF-4296-40AE-8038-F4D87664E54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D265534B-3D9F-43A8-875E-B09AF1AD9A8B}"/>
              </a:ext>
            </a:extLst>
          </p:cNvPr>
          <p:cNvSpPr>
            <a:spLocks noGrp="1"/>
          </p:cNvSpPr>
          <p:nvPr>
            <p:ph type="sldNum" sz="quarter" idx="12"/>
          </p:nvPr>
        </p:nvSpPr>
        <p:spPr/>
        <p:txBody>
          <a:bodyPr/>
          <a:lstStyle/>
          <a:p>
            <a:fld id="{D802D9E1-0DDA-174F-9155-A972C397A999}" type="slidenum">
              <a:rPr lang="es-ES_tradnl" smtClean="0"/>
              <a:pPr/>
              <a:t>49</a:t>
            </a:fld>
            <a:endParaRPr lang="es-ES_tradnl" dirty="0"/>
          </a:p>
        </p:txBody>
      </p:sp>
      <p:sp>
        <p:nvSpPr>
          <p:cNvPr id="7" name="Flecha: a la derecha 6">
            <a:extLst>
              <a:ext uri="{FF2B5EF4-FFF2-40B4-BE49-F238E27FC236}">
                <a16:creationId xmlns:a16="http://schemas.microsoft.com/office/drawing/2014/main" id="{33FD0E99-6C6C-4B3F-AC7C-24553C75DE55}"/>
              </a:ext>
            </a:extLst>
          </p:cNvPr>
          <p:cNvSpPr/>
          <p:nvPr/>
        </p:nvSpPr>
        <p:spPr>
          <a:xfrm>
            <a:off x="4040504" y="3603029"/>
            <a:ext cx="1062991" cy="1145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122" name="Picture 2" descr="Resultado de imagen para robot mold">
            <a:extLst>
              <a:ext uri="{FF2B5EF4-FFF2-40B4-BE49-F238E27FC236}">
                <a16:creationId xmlns:a16="http://schemas.microsoft.com/office/drawing/2014/main" id="{2C68FDED-B35B-4D6D-99DF-E3E30FF58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4064" y="2619619"/>
            <a:ext cx="2072656" cy="31122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94CA5C98-1BC9-48F5-AB70-3292346B84E1}"/>
              </a:ext>
            </a:extLst>
          </p:cNvPr>
          <p:cNvSpPr txBox="1"/>
          <p:nvPr/>
        </p:nvSpPr>
        <p:spPr>
          <a:xfrm>
            <a:off x="1790299" y="5746826"/>
            <a:ext cx="2002054" cy="369332"/>
          </a:xfrm>
          <a:prstGeom prst="rect">
            <a:avLst/>
          </a:prstGeom>
          <a:noFill/>
        </p:spPr>
        <p:txBody>
          <a:bodyPr wrap="square" rtlCol="0">
            <a:spAutoFit/>
          </a:bodyPr>
          <a:lstStyle/>
          <a:p>
            <a:r>
              <a:rPr lang="es-AR" dirty="0"/>
              <a:t>Clase</a:t>
            </a:r>
          </a:p>
        </p:txBody>
      </p:sp>
      <p:sp>
        <p:nvSpPr>
          <p:cNvPr id="9" name="CuadroTexto 8">
            <a:extLst>
              <a:ext uri="{FF2B5EF4-FFF2-40B4-BE49-F238E27FC236}">
                <a16:creationId xmlns:a16="http://schemas.microsoft.com/office/drawing/2014/main" id="{2A6F7DDE-DFD1-4572-BDD7-88C0E31051A9}"/>
              </a:ext>
            </a:extLst>
          </p:cNvPr>
          <p:cNvSpPr txBox="1"/>
          <p:nvPr/>
        </p:nvSpPr>
        <p:spPr>
          <a:xfrm>
            <a:off x="5823284" y="5650029"/>
            <a:ext cx="2906830" cy="923330"/>
          </a:xfrm>
          <a:prstGeom prst="rect">
            <a:avLst/>
          </a:prstGeom>
          <a:noFill/>
        </p:spPr>
        <p:txBody>
          <a:bodyPr wrap="square" rtlCol="0">
            <a:spAutoFit/>
          </a:bodyPr>
          <a:lstStyle/>
          <a:p>
            <a:r>
              <a:rPr lang="es-AR" dirty="0"/>
              <a:t>Instancias (con diferentes atributos, en este caso, colores distintos)</a:t>
            </a:r>
          </a:p>
        </p:txBody>
      </p:sp>
      <p:pic>
        <p:nvPicPr>
          <p:cNvPr id="10" name="Imagen 9">
            <a:extLst>
              <a:ext uri="{FF2B5EF4-FFF2-40B4-BE49-F238E27FC236}">
                <a16:creationId xmlns:a16="http://schemas.microsoft.com/office/drawing/2014/main" id="{A324F684-DCE8-4501-A452-0703BBE07C27}"/>
              </a:ext>
            </a:extLst>
          </p:cNvPr>
          <p:cNvPicPr>
            <a:picLocks noChangeAspect="1"/>
          </p:cNvPicPr>
          <p:nvPr/>
        </p:nvPicPr>
        <p:blipFill>
          <a:blip r:embed="rId3"/>
          <a:stretch>
            <a:fillRect/>
          </a:stretch>
        </p:blipFill>
        <p:spPr>
          <a:xfrm>
            <a:off x="1121774" y="3297026"/>
            <a:ext cx="2048161" cy="2353003"/>
          </a:xfrm>
          <a:prstGeom prst="rect">
            <a:avLst/>
          </a:prstGeom>
        </p:spPr>
      </p:pic>
    </p:spTree>
    <p:extLst>
      <p:ext uri="{BB962C8B-B14F-4D97-AF65-F5344CB8AC3E}">
        <p14:creationId xmlns:p14="http://schemas.microsoft.com/office/powerpoint/2010/main" val="2819770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D6A68-FB49-4576-A2F5-D6E52565506F}"/>
              </a:ext>
            </a:extLst>
          </p:cNvPr>
          <p:cNvSpPr>
            <a:spLocks noGrp="1"/>
          </p:cNvSpPr>
          <p:nvPr>
            <p:ph type="title"/>
          </p:nvPr>
        </p:nvSpPr>
        <p:spPr/>
        <p:txBody>
          <a:bodyPr>
            <a:normAutofit/>
          </a:bodyPr>
          <a:lstStyle/>
          <a:p>
            <a:r>
              <a:rPr lang="es-ES" b="1" dirty="0"/>
              <a:t>Crear un objeto</a:t>
            </a:r>
            <a:br>
              <a:rPr lang="es-ES" dirty="0"/>
            </a:br>
            <a:r>
              <a:rPr lang="es-ES" sz="2800" i="1" dirty="0"/>
              <a:t>Cómo crear un objeto de tipo Robot</a:t>
            </a:r>
          </a:p>
        </p:txBody>
      </p:sp>
      <p:sp>
        <p:nvSpPr>
          <p:cNvPr id="3" name="Marcador de contenido 2">
            <a:extLst>
              <a:ext uri="{FF2B5EF4-FFF2-40B4-BE49-F238E27FC236}">
                <a16:creationId xmlns:a16="http://schemas.microsoft.com/office/drawing/2014/main" id="{FFB9F5AC-E9B2-4A45-A41D-682DB0751A4A}"/>
              </a:ext>
            </a:extLst>
          </p:cNvPr>
          <p:cNvSpPr>
            <a:spLocks noGrp="1"/>
          </p:cNvSpPr>
          <p:nvPr>
            <p:ph idx="1"/>
          </p:nvPr>
        </p:nvSpPr>
        <p:spPr/>
        <p:txBody>
          <a:bodyPr>
            <a:normAutofit fontScale="92500"/>
          </a:bodyPr>
          <a:lstStyle/>
          <a:p>
            <a:r>
              <a:rPr lang="es-ES" dirty="0"/>
              <a:t>Simplemente se indica que se desea crear una nueva “instancia” de una clase:</a:t>
            </a:r>
          </a:p>
          <a:p>
            <a:pPr marL="0" indent="0">
              <a:buNone/>
            </a:pPr>
            <a:r>
              <a:rPr lang="es-ES" dirty="0"/>
              <a:t>			</a:t>
            </a:r>
            <a:r>
              <a:rPr lang="es-ES" dirty="0">
                <a:solidFill>
                  <a:srgbClr val="7030A0"/>
                </a:solidFill>
              </a:rPr>
              <a:t>new</a:t>
            </a:r>
            <a:r>
              <a:rPr lang="es-ES" dirty="0"/>
              <a:t> Robot()</a:t>
            </a:r>
          </a:p>
          <a:p>
            <a:r>
              <a:rPr lang="es-ES" dirty="0"/>
              <a:t>Los paréntesis son necesarios ya que se pueden pasar argumentos en la creación, por ejemplo, el nombre del Robot (más adelante en el curso)</a:t>
            </a:r>
          </a:p>
          <a:p>
            <a:r>
              <a:rPr lang="es-ES" dirty="0"/>
              <a:t>Podemos asignar dicho objeto Robot a una variable para poder usarlo:</a:t>
            </a:r>
          </a:p>
          <a:p>
            <a:pPr marL="0" indent="0">
              <a:buNone/>
            </a:pPr>
            <a:r>
              <a:rPr lang="es-ES" dirty="0"/>
              <a:t>		Robot </a:t>
            </a:r>
            <a:r>
              <a:rPr lang="es-ES" dirty="0" err="1"/>
              <a:t>miRobot</a:t>
            </a:r>
            <a:r>
              <a:rPr lang="es-ES" dirty="0"/>
              <a:t>;</a:t>
            </a:r>
          </a:p>
          <a:p>
            <a:pPr marL="0" indent="0">
              <a:buNone/>
            </a:pPr>
            <a:r>
              <a:rPr lang="es-ES" dirty="0"/>
              <a:t>		</a:t>
            </a:r>
            <a:r>
              <a:rPr lang="es-ES" dirty="0" err="1"/>
              <a:t>miRobot</a:t>
            </a:r>
            <a:r>
              <a:rPr lang="es-ES" dirty="0"/>
              <a:t> = </a:t>
            </a:r>
            <a:r>
              <a:rPr lang="es-ES" dirty="0">
                <a:solidFill>
                  <a:srgbClr val="7030A0"/>
                </a:solidFill>
              </a:rPr>
              <a:t>new</a:t>
            </a:r>
            <a:r>
              <a:rPr lang="es-ES" dirty="0"/>
              <a:t> Robot();</a:t>
            </a:r>
          </a:p>
        </p:txBody>
      </p:sp>
      <p:sp>
        <p:nvSpPr>
          <p:cNvPr id="4" name="Marcador de pie de página 3">
            <a:extLst>
              <a:ext uri="{FF2B5EF4-FFF2-40B4-BE49-F238E27FC236}">
                <a16:creationId xmlns:a16="http://schemas.microsoft.com/office/drawing/2014/main" id="{49D6D156-8ED3-411E-AA4A-0DECE9AA63DD}"/>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D95A6B8-A8BA-4DD6-A5FD-F38E2D754E3E}"/>
              </a:ext>
            </a:extLst>
          </p:cNvPr>
          <p:cNvSpPr>
            <a:spLocks noGrp="1"/>
          </p:cNvSpPr>
          <p:nvPr>
            <p:ph type="sldNum" sz="quarter" idx="12"/>
          </p:nvPr>
        </p:nvSpPr>
        <p:spPr/>
        <p:txBody>
          <a:bodyPr/>
          <a:lstStyle/>
          <a:p>
            <a:fld id="{D802D9E1-0DDA-174F-9155-A972C397A999}" type="slidenum">
              <a:rPr lang="es-ES_tradnl" smtClean="0"/>
              <a:pPr/>
              <a:t>50</a:t>
            </a:fld>
            <a:endParaRPr lang="es-ES_tradnl" dirty="0"/>
          </a:p>
        </p:txBody>
      </p:sp>
    </p:spTree>
    <p:extLst>
      <p:ext uri="{BB962C8B-B14F-4D97-AF65-F5344CB8AC3E}">
        <p14:creationId xmlns:p14="http://schemas.microsoft.com/office/powerpoint/2010/main" val="2401126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lstStyle/>
          <a:p>
            <a:r>
              <a:rPr lang="es-ES" b="1" dirty="0"/>
              <a:t>Clase Robot</a:t>
            </a:r>
            <a:br>
              <a:rPr lang="es-ES" dirty="0"/>
            </a:br>
            <a:r>
              <a:rPr lang="es-ES" sz="2800" i="1" dirty="0"/>
              <a:t>Prueba en NetBeans</a:t>
            </a:r>
          </a:p>
        </p:txBody>
      </p:sp>
      <p:sp>
        <p:nvSpPr>
          <p:cNvPr id="3" name="Marcador de contenido 2">
            <a:extLst>
              <a:ext uri="{FF2B5EF4-FFF2-40B4-BE49-F238E27FC236}">
                <a16:creationId xmlns:a16="http://schemas.microsoft.com/office/drawing/2014/main" id="{6E4B4439-0B37-49C2-AA50-C93B7E71D501}"/>
              </a:ext>
            </a:extLst>
          </p:cNvPr>
          <p:cNvSpPr>
            <a:spLocks noGrp="1"/>
          </p:cNvSpPr>
          <p:nvPr>
            <p:ph idx="1"/>
          </p:nvPr>
        </p:nvSpPr>
        <p:spPr/>
        <p:txBody>
          <a:bodyPr/>
          <a:lstStyle/>
          <a:p>
            <a:r>
              <a:rPr lang="es-ES" dirty="0"/>
              <a:t>Creen un proyecto en NetBeans donde pondremos a nuestro Robot</a:t>
            </a:r>
          </a:p>
          <a:p>
            <a:r>
              <a:rPr lang="es-ES" dirty="0"/>
              <a:t>Tareas:</a:t>
            </a:r>
          </a:p>
          <a:p>
            <a:pPr lvl="1"/>
            <a:r>
              <a:rPr lang="es-ES" dirty="0"/>
              <a:t>Crear un proyecto en NetBeans</a:t>
            </a:r>
          </a:p>
          <a:p>
            <a:pPr lvl="1"/>
            <a:r>
              <a:rPr lang="es-ES" dirty="0"/>
              <a:t>Crear una clase Robot</a:t>
            </a:r>
          </a:p>
          <a:p>
            <a:pPr lvl="1"/>
            <a:r>
              <a:rPr lang="es-ES" dirty="0"/>
              <a:t>Creen una clase llamada </a:t>
            </a:r>
            <a:r>
              <a:rPr lang="es-ES" dirty="0" err="1"/>
              <a:t>PruebaRobot</a:t>
            </a:r>
            <a:r>
              <a:rPr lang="es-ES" dirty="0"/>
              <a:t>, con un método </a:t>
            </a:r>
            <a:r>
              <a:rPr lang="es-ES" dirty="0" err="1"/>
              <a:t>main</a:t>
            </a:r>
            <a:r>
              <a:rPr lang="es-ES" dirty="0"/>
              <a:t>, que cree una instancia de un Robot</a:t>
            </a:r>
          </a:p>
          <a:p>
            <a:pPr lvl="1"/>
            <a:r>
              <a:rPr lang="es-ES" dirty="0"/>
              <a:t>Hasta ahora, el Robot no puede hacer demasiado</a:t>
            </a:r>
          </a:p>
          <a:p>
            <a:pPr lvl="1"/>
            <a:endParaRPr lang="es-ES" dirty="0"/>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51</a:t>
            </a:fld>
            <a:endParaRPr lang="es-ES_tradnl" dirty="0"/>
          </a:p>
        </p:txBody>
      </p:sp>
    </p:spTree>
    <p:extLst>
      <p:ext uri="{BB962C8B-B14F-4D97-AF65-F5344CB8AC3E}">
        <p14:creationId xmlns:p14="http://schemas.microsoft.com/office/powerpoint/2010/main" val="2520412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a:bodyPr>
          <a:lstStyle/>
          <a:p>
            <a:r>
              <a:rPr lang="es-ES" b="1" dirty="0"/>
              <a:t>Clase Robot</a:t>
            </a:r>
            <a:br>
              <a:rPr lang="es-ES" dirty="0"/>
            </a:br>
            <a:r>
              <a:rPr lang="es-ES" sz="2800" i="1" dirty="0"/>
              <a:t>Crear un proyecto en NetBeans</a:t>
            </a:r>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52</a:t>
            </a:fld>
            <a:endParaRPr lang="es-ES_tradnl" dirty="0"/>
          </a:p>
        </p:txBody>
      </p:sp>
      <p:pic>
        <p:nvPicPr>
          <p:cNvPr id="8" name="Marcador de contenido 7">
            <a:extLst>
              <a:ext uri="{FF2B5EF4-FFF2-40B4-BE49-F238E27FC236}">
                <a16:creationId xmlns:a16="http://schemas.microsoft.com/office/drawing/2014/main" id="{6F37A395-E4D7-4D6C-B1CB-2FD6D3BD2023}"/>
              </a:ext>
            </a:extLst>
          </p:cNvPr>
          <p:cNvPicPr>
            <a:picLocks noGrp="1" noChangeAspect="1"/>
          </p:cNvPicPr>
          <p:nvPr>
            <p:ph idx="1"/>
          </p:nvPr>
        </p:nvPicPr>
        <p:blipFill>
          <a:blip r:embed="rId2"/>
          <a:stretch>
            <a:fillRect/>
          </a:stretch>
        </p:blipFill>
        <p:spPr>
          <a:xfrm>
            <a:off x="1393818" y="2160588"/>
            <a:ext cx="6356364" cy="4351337"/>
          </a:xfrm>
          <a:prstGeom prst="rect">
            <a:avLst/>
          </a:prstGeom>
        </p:spPr>
      </p:pic>
    </p:spTree>
    <p:extLst>
      <p:ext uri="{BB962C8B-B14F-4D97-AF65-F5344CB8AC3E}">
        <p14:creationId xmlns:p14="http://schemas.microsoft.com/office/powerpoint/2010/main" val="1565281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a:bodyPr>
          <a:lstStyle/>
          <a:p>
            <a:r>
              <a:rPr lang="es-ES" b="1" dirty="0"/>
              <a:t>Clase Robot</a:t>
            </a:r>
            <a:br>
              <a:rPr lang="es-ES" dirty="0"/>
            </a:br>
            <a:r>
              <a:rPr lang="es-ES" sz="2800" i="1" dirty="0"/>
              <a:t>Crear un proyecto en NetBeans</a:t>
            </a:r>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53</a:t>
            </a:fld>
            <a:endParaRPr lang="es-ES_tradnl" dirty="0"/>
          </a:p>
        </p:txBody>
      </p:sp>
      <p:pic>
        <p:nvPicPr>
          <p:cNvPr id="7" name="Marcador de contenido 6">
            <a:extLst>
              <a:ext uri="{FF2B5EF4-FFF2-40B4-BE49-F238E27FC236}">
                <a16:creationId xmlns:a16="http://schemas.microsoft.com/office/drawing/2014/main" id="{3C57199A-F80B-4131-80A1-D5CE08ADBB5E}"/>
              </a:ext>
            </a:extLst>
          </p:cNvPr>
          <p:cNvPicPr>
            <a:picLocks noGrp="1" noChangeAspect="1"/>
          </p:cNvPicPr>
          <p:nvPr>
            <p:ph idx="1"/>
          </p:nvPr>
        </p:nvPicPr>
        <p:blipFill>
          <a:blip r:embed="rId2"/>
          <a:stretch>
            <a:fillRect/>
          </a:stretch>
        </p:blipFill>
        <p:spPr>
          <a:xfrm>
            <a:off x="1587164" y="2160588"/>
            <a:ext cx="5969671" cy="4351337"/>
          </a:xfrm>
          <a:prstGeom prst="rect">
            <a:avLst/>
          </a:prstGeom>
        </p:spPr>
      </p:pic>
    </p:spTree>
    <p:extLst>
      <p:ext uri="{BB962C8B-B14F-4D97-AF65-F5344CB8AC3E}">
        <p14:creationId xmlns:p14="http://schemas.microsoft.com/office/powerpoint/2010/main" val="67150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a:bodyPr>
          <a:lstStyle/>
          <a:p>
            <a:r>
              <a:rPr lang="es-ES" b="1" dirty="0"/>
              <a:t>Clase Robot</a:t>
            </a:r>
            <a:br>
              <a:rPr lang="es-ES" dirty="0"/>
            </a:br>
            <a:r>
              <a:rPr lang="es-ES" sz="2800" i="1" dirty="0"/>
              <a:t>Crear un proyecto en NetBeans</a:t>
            </a:r>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54</a:t>
            </a:fld>
            <a:endParaRPr lang="es-ES_tradnl" dirty="0"/>
          </a:p>
        </p:txBody>
      </p:sp>
      <p:pic>
        <p:nvPicPr>
          <p:cNvPr id="9" name="Marcador de contenido 8">
            <a:extLst>
              <a:ext uri="{FF2B5EF4-FFF2-40B4-BE49-F238E27FC236}">
                <a16:creationId xmlns:a16="http://schemas.microsoft.com/office/drawing/2014/main" id="{B2FC317C-BA87-48AE-BE4B-9DC53652A8B6}"/>
              </a:ext>
            </a:extLst>
          </p:cNvPr>
          <p:cNvPicPr>
            <a:picLocks noGrp="1" noChangeAspect="1"/>
          </p:cNvPicPr>
          <p:nvPr>
            <p:ph idx="1"/>
          </p:nvPr>
        </p:nvPicPr>
        <p:blipFill>
          <a:blip r:embed="rId2"/>
          <a:stretch>
            <a:fillRect/>
          </a:stretch>
        </p:blipFill>
        <p:spPr>
          <a:xfrm>
            <a:off x="628650" y="2420915"/>
            <a:ext cx="7886700" cy="3830683"/>
          </a:xfrm>
          <a:prstGeom prst="rect">
            <a:avLst/>
          </a:prstGeom>
        </p:spPr>
      </p:pic>
    </p:spTree>
    <p:extLst>
      <p:ext uri="{BB962C8B-B14F-4D97-AF65-F5344CB8AC3E}">
        <p14:creationId xmlns:p14="http://schemas.microsoft.com/office/powerpoint/2010/main" val="1734151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a:bodyPr>
          <a:lstStyle/>
          <a:p>
            <a:r>
              <a:rPr lang="es-ES" b="1" dirty="0"/>
              <a:t>Clase Robot</a:t>
            </a:r>
            <a:br>
              <a:rPr lang="es-ES" dirty="0"/>
            </a:br>
            <a:r>
              <a:rPr lang="es-ES" sz="2800" i="1" dirty="0"/>
              <a:t>Crear un proyecto en NetBeans</a:t>
            </a:r>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55</a:t>
            </a:fld>
            <a:endParaRPr lang="es-ES_tradnl" dirty="0"/>
          </a:p>
        </p:txBody>
      </p:sp>
      <p:pic>
        <p:nvPicPr>
          <p:cNvPr id="7" name="Marcador de contenido 6">
            <a:extLst>
              <a:ext uri="{FF2B5EF4-FFF2-40B4-BE49-F238E27FC236}">
                <a16:creationId xmlns:a16="http://schemas.microsoft.com/office/drawing/2014/main" id="{DD6060A2-76A1-4D73-B926-EFB0F9D8C25C}"/>
              </a:ext>
            </a:extLst>
          </p:cNvPr>
          <p:cNvPicPr>
            <a:picLocks noGrp="1" noChangeAspect="1"/>
          </p:cNvPicPr>
          <p:nvPr>
            <p:ph idx="1"/>
          </p:nvPr>
        </p:nvPicPr>
        <p:blipFill>
          <a:blip r:embed="rId2"/>
          <a:stretch>
            <a:fillRect/>
          </a:stretch>
        </p:blipFill>
        <p:spPr>
          <a:xfrm>
            <a:off x="1419393" y="2160588"/>
            <a:ext cx="6305214" cy="4351337"/>
          </a:xfrm>
          <a:prstGeom prst="rect">
            <a:avLst/>
          </a:prstGeom>
        </p:spPr>
      </p:pic>
    </p:spTree>
    <p:extLst>
      <p:ext uri="{BB962C8B-B14F-4D97-AF65-F5344CB8AC3E}">
        <p14:creationId xmlns:p14="http://schemas.microsoft.com/office/powerpoint/2010/main" val="258888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a:bodyPr>
          <a:lstStyle/>
          <a:p>
            <a:r>
              <a:rPr lang="es-ES" b="1" dirty="0"/>
              <a:t>Clase Robot</a:t>
            </a:r>
            <a:br>
              <a:rPr lang="es-ES" dirty="0"/>
            </a:br>
            <a:r>
              <a:rPr lang="es-ES" sz="2800" i="1" dirty="0"/>
              <a:t>Crear una clase Robot</a:t>
            </a:r>
          </a:p>
        </p:txBody>
      </p:sp>
      <p:pic>
        <p:nvPicPr>
          <p:cNvPr id="9" name="Marcador de contenido 8">
            <a:extLst>
              <a:ext uri="{FF2B5EF4-FFF2-40B4-BE49-F238E27FC236}">
                <a16:creationId xmlns:a16="http://schemas.microsoft.com/office/drawing/2014/main" id="{FB3AFCB8-C441-4A96-8403-BC5EBDDE55EB}"/>
              </a:ext>
            </a:extLst>
          </p:cNvPr>
          <p:cNvPicPr>
            <a:picLocks noGrp="1" noChangeAspect="1"/>
          </p:cNvPicPr>
          <p:nvPr>
            <p:ph idx="1"/>
          </p:nvPr>
        </p:nvPicPr>
        <p:blipFill>
          <a:blip r:embed="rId2"/>
          <a:stretch>
            <a:fillRect/>
          </a:stretch>
        </p:blipFill>
        <p:spPr>
          <a:xfrm>
            <a:off x="1418785" y="2316674"/>
            <a:ext cx="6306430" cy="4039164"/>
          </a:xfrm>
          <a:prstGeom prst="rect">
            <a:avLst/>
          </a:prstGeom>
        </p:spPr>
      </p:pic>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56</a:t>
            </a:fld>
            <a:endParaRPr lang="es-ES_tradnl" dirty="0"/>
          </a:p>
        </p:txBody>
      </p:sp>
    </p:spTree>
    <p:extLst>
      <p:ext uri="{BB962C8B-B14F-4D97-AF65-F5344CB8AC3E}">
        <p14:creationId xmlns:p14="http://schemas.microsoft.com/office/powerpoint/2010/main" val="27593953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a:bodyPr>
          <a:lstStyle/>
          <a:p>
            <a:r>
              <a:rPr lang="es-ES" b="1" dirty="0"/>
              <a:t>Clase Robot</a:t>
            </a:r>
            <a:br>
              <a:rPr lang="es-ES" dirty="0"/>
            </a:br>
            <a:r>
              <a:rPr lang="es-ES" sz="2800" i="1" dirty="0"/>
              <a:t>Crear una clase Robot</a:t>
            </a:r>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57</a:t>
            </a:fld>
            <a:endParaRPr lang="es-ES_tradnl" dirty="0"/>
          </a:p>
        </p:txBody>
      </p:sp>
      <p:pic>
        <p:nvPicPr>
          <p:cNvPr id="8" name="Marcador de contenido 7">
            <a:extLst>
              <a:ext uri="{FF2B5EF4-FFF2-40B4-BE49-F238E27FC236}">
                <a16:creationId xmlns:a16="http://schemas.microsoft.com/office/drawing/2014/main" id="{36F99C59-8A7C-4CD2-9C5B-0A19F145C09B}"/>
              </a:ext>
            </a:extLst>
          </p:cNvPr>
          <p:cNvPicPr>
            <a:picLocks noGrp="1" noChangeAspect="1"/>
          </p:cNvPicPr>
          <p:nvPr>
            <p:ph idx="1"/>
          </p:nvPr>
        </p:nvPicPr>
        <p:blipFill>
          <a:blip r:embed="rId2"/>
          <a:stretch>
            <a:fillRect/>
          </a:stretch>
        </p:blipFill>
        <p:spPr>
          <a:xfrm>
            <a:off x="905371" y="2160588"/>
            <a:ext cx="7333258" cy="4351337"/>
          </a:xfrm>
          <a:prstGeom prst="rect">
            <a:avLst/>
          </a:prstGeom>
        </p:spPr>
      </p:pic>
    </p:spTree>
    <p:extLst>
      <p:ext uri="{BB962C8B-B14F-4D97-AF65-F5344CB8AC3E}">
        <p14:creationId xmlns:p14="http://schemas.microsoft.com/office/powerpoint/2010/main" val="3165874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a:bodyPr>
          <a:lstStyle/>
          <a:p>
            <a:r>
              <a:rPr lang="es-ES" b="1" dirty="0"/>
              <a:t>Clase Robot</a:t>
            </a:r>
            <a:br>
              <a:rPr lang="es-ES" dirty="0"/>
            </a:br>
            <a:r>
              <a:rPr lang="es-ES" sz="2800" i="1" dirty="0"/>
              <a:t>Crear una clase Robot</a:t>
            </a:r>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58</a:t>
            </a:fld>
            <a:endParaRPr lang="es-ES_tradnl" dirty="0"/>
          </a:p>
        </p:txBody>
      </p:sp>
      <p:pic>
        <p:nvPicPr>
          <p:cNvPr id="7" name="Marcador de contenido 6">
            <a:extLst>
              <a:ext uri="{FF2B5EF4-FFF2-40B4-BE49-F238E27FC236}">
                <a16:creationId xmlns:a16="http://schemas.microsoft.com/office/drawing/2014/main" id="{15D5B375-2F85-45F2-8040-7A6D289D21E3}"/>
              </a:ext>
            </a:extLst>
          </p:cNvPr>
          <p:cNvPicPr>
            <a:picLocks noGrp="1" noChangeAspect="1"/>
          </p:cNvPicPr>
          <p:nvPr>
            <p:ph idx="1"/>
          </p:nvPr>
        </p:nvPicPr>
        <p:blipFill>
          <a:blip r:embed="rId2"/>
          <a:stretch>
            <a:fillRect/>
          </a:stretch>
        </p:blipFill>
        <p:spPr>
          <a:xfrm>
            <a:off x="1419393" y="2160588"/>
            <a:ext cx="6305214" cy="4351337"/>
          </a:xfrm>
          <a:prstGeom prst="rect">
            <a:avLst/>
          </a:prstGeom>
        </p:spPr>
      </p:pic>
    </p:spTree>
    <p:extLst>
      <p:ext uri="{BB962C8B-B14F-4D97-AF65-F5344CB8AC3E}">
        <p14:creationId xmlns:p14="http://schemas.microsoft.com/office/powerpoint/2010/main" val="109976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BB08F6E-8AF0-4DFE-9B40-501AB365EA91}"/>
              </a:ext>
            </a:extLst>
          </p:cNvPr>
          <p:cNvSpPr>
            <a:spLocks noGrp="1"/>
          </p:cNvSpPr>
          <p:nvPr>
            <p:ph type="title"/>
          </p:nvPr>
        </p:nvSpPr>
        <p:spPr/>
        <p:txBody>
          <a:bodyPr/>
          <a:lstStyle/>
          <a:p>
            <a:r>
              <a:rPr lang="es-ES" b="1" dirty="0"/>
              <a:t>Java y la Programación Orientada a Objetos</a:t>
            </a:r>
          </a:p>
        </p:txBody>
      </p:sp>
      <p:sp>
        <p:nvSpPr>
          <p:cNvPr id="5" name="Marcador de contenido 4">
            <a:extLst>
              <a:ext uri="{FF2B5EF4-FFF2-40B4-BE49-F238E27FC236}">
                <a16:creationId xmlns:a16="http://schemas.microsoft.com/office/drawing/2014/main" id="{6B390533-6A10-457B-8DEE-167719516130}"/>
              </a:ext>
            </a:extLst>
          </p:cNvPr>
          <p:cNvSpPr>
            <a:spLocks noGrp="1"/>
          </p:cNvSpPr>
          <p:nvPr>
            <p:ph idx="1"/>
          </p:nvPr>
        </p:nvSpPr>
        <p:spPr/>
        <p:txBody>
          <a:bodyPr>
            <a:normAutofit/>
          </a:bodyPr>
          <a:lstStyle/>
          <a:p>
            <a:r>
              <a:rPr lang="es-ES" dirty="0"/>
              <a:t>En el presente módulo se aprenderán </a:t>
            </a:r>
            <a:r>
              <a:rPr lang="es-ES" b="1" dirty="0"/>
              <a:t>dos poderosas herramientas</a:t>
            </a:r>
            <a:r>
              <a:rPr lang="es-ES" dirty="0"/>
              <a:t> que se usan de forma extensiva en la actualidad en la industria del software</a:t>
            </a:r>
          </a:p>
          <a:p>
            <a:r>
              <a:rPr lang="es-ES" dirty="0"/>
              <a:t>El </a:t>
            </a:r>
            <a:r>
              <a:rPr lang="es-ES" b="1" dirty="0"/>
              <a:t>lenguaje Java </a:t>
            </a:r>
            <a:r>
              <a:rPr lang="es-ES" dirty="0"/>
              <a:t>es un </a:t>
            </a:r>
            <a:r>
              <a:rPr lang="es-ES" b="1" dirty="0"/>
              <a:t>lenguaje de programación orientado a objetos</a:t>
            </a:r>
            <a:r>
              <a:rPr lang="es-ES" dirty="0"/>
              <a:t>, que permite desarrollar aplicaciones para </a:t>
            </a:r>
            <a:r>
              <a:rPr lang="es-ES" b="1" dirty="0"/>
              <a:t>diferentes sistemas </a:t>
            </a:r>
            <a:r>
              <a:rPr lang="es-ES" dirty="0"/>
              <a:t>(es decir, aplicaciones multiplataforma)</a:t>
            </a:r>
          </a:p>
        </p:txBody>
      </p:sp>
      <p:sp>
        <p:nvSpPr>
          <p:cNvPr id="3" name="Marcador de pie de página 2">
            <a:extLst>
              <a:ext uri="{FF2B5EF4-FFF2-40B4-BE49-F238E27FC236}">
                <a16:creationId xmlns:a16="http://schemas.microsoft.com/office/drawing/2014/main" id="{84004C4B-FC58-46F4-AEE2-74C87675C6BF}"/>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6" name="Marcador de número de diapositiva 5">
            <a:extLst>
              <a:ext uri="{FF2B5EF4-FFF2-40B4-BE49-F238E27FC236}">
                <a16:creationId xmlns:a16="http://schemas.microsoft.com/office/drawing/2014/main" id="{E48E870F-0BE3-465A-B2B4-0D91E03C6616}"/>
              </a:ext>
            </a:extLst>
          </p:cNvPr>
          <p:cNvSpPr>
            <a:spLocks noGrp="1"/>
          </p:cNvSpPr>
          <p:nvPr>
            <p:ph type="sldNum" sz="quarter" idx="12"/>
          </p:nvPr>
        </p:nvSpPr>
        <p:spPr/>
        <p:txBody>
          <a:bodyPr/>
          <a:lstStyle/>
          <a:p>
            <a:fld id="{D802D9E1-0DDA-174F-9155-A972C397A999}" type="slidenum">
              <a:rPr lang="es-ES_tradnl" smtClean="0"/>
              <a:pPr/>
              <a:t>5</a:t>
            </a:fld>
            <a:endParaRPr lang="es-ES_tradnl" dirty="0"/>
          </a:p>
        </p:txBody>
      </p:sp>
    </p:spTree>
    <p:extLst>
      <p:ext uri="{BB962C8B-B14F-4D97-AF65-F5344CB8AC3E}">
        <p14:creationId xmlns:p14="http://schemas.microsoft.com/office/powerpoint/2010/main" val="36678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fontScale="90000"/>
          </a:bodyPr>
          <a:lstStyle/>
          <a:p>
            <a:r>
              <a:rPr lang="es-ES" sz="4400" b="1" dirty="0"/>
              <a:t>Clase Robot</a:t>
            </a:r>
            <a:br>
              <a:rPr lang="es-ES" sz="4400" dirty="0"/>
            </a:br>
            <a:r>
              <a:rPr lang="es-ES" sz="3100" i="1" dirty="0"/>
              <a:t>Crear la clase </a:t>
            </a:r>
            <a:r>
              <a:rPr lang="es-ES" sz="3100" i="1" dirty="0" err="1"/>
              <a:t>PruebaRobot</a:t>
            </a:r>
            <a:r>
              <a:rPr lang="es-ES" sz="3100" i="1" dirty="0"/>
              <a:t>, con un método </a:t>
            </a:r>
            <a:r>
              <a:rPr lang="es-ES" sz="3100" i="1" dirty="0" err="1"/>
              <a:t>main</a:t>
            </a:r>
            <a:endParaRPr lang="es-ES" sz="3100" i="1" dirty="0"/>
          </a:p>
        </p:txBody>
      </p:sp>
      <p:pic>
        <p:nvPicPr>
          <p:cNvPr id="6" name="Marcador de contenido 5">
            <a:extLst>
              <a:ext uri="{FF2B5EF4-FFF2-40B4-BE49-F238E27FC236}">
                <a16:creationId xmlns:a16="http://schemas.microsoft.com/office/drawing/2014/main" id="{0A884ECC-CF29-491B-92B4-73B533762020}"/>
              </a:ext>
            </a:extLst>
          </p:cNvPr>
          <p:cNvPicPr>
            <a:picLocks noGrp="1" noChangeAspect="1"/>
          </p:cNvPicPr>
          <p:nvPr>
            <p:ph idx="1"/>
          </p:nvPr>
        </p:nvPicPr>
        <p:blipFill>
          <a:blip r:embed="rId2"/>
          <a:stretch>
            <a:fillRect/>
          </a:stretch>
        </p:blipFill>
        <p:spPr>
          <a:xfrm>
            <a:off x="1816598" y="2160588"/>
            <a:ext cx="5510804" cy="4351337"/>
          </a:xfrm>
          <a:prstGeom prst="rect">
            <a:avLst/>
          </a:prstGeom>
        </p:spPr>
      </p:pic>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59</a:t>
            </a:fld>
            <a:endParaRPr lang="es-ES_tradnl" dirty="0"/>
          </a:p>
        </p:txBody>
      </p:sp>
    </p:spTree>
    <p:extLst>
      <p:ext uri="{BB962C8B-B14F-4D97-AF65-F5344CB8AC3E}">
        <p14:creationId xmlns:p14="http://schemas.microsoft.com/office/powerpoint/2010/main" val="2540829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fontScale="90000"/>
          </a:bodyPr>
          <a:lstStyle/>
          <a:p>
            <a:r>
              <a:rPr lang="es-ES" sz="4400" b="1" dirty="0"/>
              <a:t>Clase Robot</a:t>
            </a:r>
            <a:br>
              <a:rPr lang="es-ES" dirty="0"/>
            </a:br>
            <a:r>
              <a:rPr lang="es-ES" sz="3100" i="1" dirty="0"/>
              <a:t>Crear la clase </a:t>
            </a:r>
            <a:r>
              <a:rPr lang="es-ES" sz="3100" i="1" dirty="0" err="1"/>
              <a:t>PruebaRobot</a:t>
            </a:r>
            <a:r>
              <a:rPr lang="es-ES" sz="3100" i="1" dirty="0"/>
              <a:t>, con un método </a:t>
            </a:r>
            <a:r>
              <a:rPr lang="es-ES" sz="3100" i="1" dirty="0" err="1"/>
              <a:t>main</a:t>
            </a:r>
            <a:endParaRPr lang="es-ES" sz="3100" i="1" dirty="0"/>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60</a:t>
            </a:fld>
            <a:endParaRPr lang="es-ES_tradnl" dirty="0"/>
          </a:p>
        </p:txBody>
      </p:sp>
      <p:pic>
        <p:nvPicPr>
          <p:cNvPr id="8" name="Marcador de contenido 7">
            <a:extLst>
              <a:ext uri="{FF2B5EF4-FFF2-40B4-BE49-F238E27FC236}">
                <a16:creationId xmlns:a16="http://schemas.microsoft.com/office/drawing/2014/main" id="{E521C6F7-E5B7-44D0-AF07-65845D667C46}"/>
              </a:ext>
            </a:extLst>
          </p:cNvPr>
          <p:cNvPicPr>
            <a:picLocks noGrp="1" noChangeAspect="1"/>
          </p:cNvPicPr>
          <p:nvPr>
            <p:ph idx="1"/>
          </p:nvPr>
        </p:nvPicPr>
        <p:blipFill>
          <a:blip r:embed="rId2"/>
          <a:stretch>
            <a:fillRect/>
          </a:stretch>
        </p:blipFill>
        <p:spPr>
          <a:xfrm>
            <a:off x="905371" y="2160588"/>
            <a:ext cx="7333258" cy="4351337"/>
          </a:xfrm>
          <a:prstGeom prst="rect">
            <a:avLst/>
          </a:prstGeom>
        </p:spPr>
      </p:pic>
    </p:spTree>
    <p:extLst>
      <p:ext uri="{BB962C8B-B14F-4D97-AF65-F5344CB8AC3E}">
        <p14:creationId xmlns:p14="http://schemas.microsoft.com/office/powerpoint/2010/main" val="23413274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fontScale="90000"/>
          </a:bodyPr>
          <a:lstStyle/>
          <a:p>
            <a:r>
              <a:rPr lang="es-ES" sz="4400" b="1" dirty="0"/>
              <a:t>Clase Robot</a:t>
            </a:r>
            <a:br>
              <a:rPr lang="es-ES" sz="4400" dirty="0"/>
            </a:br>
            <a:r>
              <a:rPr lang="es-ES" sz="3100" i="1" dirty="0"/>
              <a:t>Crear la clase </a:t>
            </a:r>
            <a:r>
              <a:rPr lang="es-ES" sz="3100" i="1" dirty="0" err="1"/>
              <a:t>PruebaRobot</a:t>
            </a:r>
            <a:r>
              <a:rPr lang="es-ES" sz="3100" i="1" dirty="0"/>
              <a:t>, con un método </a:t>
            </a:r>
            <a:r>
              <a:rPr lang="es-ES" sz="3100" i="1" dirty="0" err="1"/>
              <a:t>main</a:t>
            </a:r>
            <a:endParaRPr lang="es-ES" sz="3100" i="1" dirty="0"/>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61</a:t>
            </a:fld>
            <a:endParaRPr lang="es-ES_tradnl" dirty="0"/>
          </a:p>
        </p:txBody>
      </p:sp>
      <p:pic>
        <p:nvPicPr>
          <p:cNvPr id="8" name="Marcador de contenido 7">
            <a:extLst>
              <a:ext uri="{FF2B5EF4-FFF2-40B4-BE49-F238E27FC236}">
                <a16:creationId xmlns:a16="http://schemas.microsoft.com/office/drawing/2014/main" id="{7BEE3E96-D2FE-48DD-87DB-5EC65AB05834}"/>
              </a:ext>
            </a:extLst>
          </p:cNvPr>
          <p:cNvPicPr>
            <a:picLocks noGrp="1" noChangeAspect="1"/>
          </p:cNvPicPr>
          <p:nvPr>
            <p:ph idx="1"/>
          </p:nvPr>
        </p:nvPicPr>
        <p:blipFill>
          <a:blip r:embed="rId2"/>
          <a:stretch>
            <a:fillRect/>
          </a:stretch>
        </p:blipFill>
        <p:spPr>
          <a:xfrm>
            <a:off x="1419393" y="2160588"/>
            <a:ext cx="6305214" cy="4351337"/>
          </a:xfrm>
          <a:prstGeom prst="rect">
            <a:avLst/>
          </a:prstGeom>
        </p:spPr>
      </p:pic>
    </p:spTree>
    <p:extLst>
      <p:ext uri="{BB962C8B-B14F-4D97-AF65-F5344CB8AC3E}">
        <p14:creationId xmlns:p14="http://schemas.microsoft.com/office/powerpoint/2010/main" val="1276200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normAutofit fontScale="90000"/>
          </a:bodyPr>
          <a:lstStyle/>
          <a:p>
            <a:r>
              <a:rPr lang="es-ES" sz="4400" b="1" dirty="0"/>
              <a:t>Clase Robot</a:t>
            </a:r>
            <a:br>
              <a:rPr lang="es-ES" sz="4400" dirty="0"/>
            </a:br>
            <a:r>
              <a:rPr lang="es-ES" sz="3100" i="1" dirty="0"/>
              <a:t>Crear la clase </a:t>
            </a:r>
            <a:r>
              <a:rPr lang="es-ES" sz="3100" i="1" dirty="0" err="1"/>
              <a:t>PruebaRobot</a:t>
            </a:r>
            <a:r>
              <a:rPr lang="es-ES" sz="3100" i="1" dirty="0"/>
              <a:t>, con un método </a:t>
            </a:r>
            <a:r>
              <a:rPr lang="es-ES" sz="3100" i="1" dirty="0" err="1"/>
              <a:t>main</a:t>
            </a:r>
            <a:endParaRPr lang="es-ES" sz="2800" i="1" dirty="0"/>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62</a:t>
            </a:fld>
            <a:endParaRPr lang="es-ES_tradnl" dirty="0"/>
          </a:p>
        </p:txBody>
      </p:sp>
      <p:sp>
        <p:nvSpPr>
          <p:cNvPr id="9" name="Rectángulo 8">
            <a:extLst>
              <a:ext uri="{FF2B5EF4-FFF2-40B4-BE49-F238E27FC236}">
                <a16:creationId xmlns:a16="http://schemas.microsoft.com/office/drawing/2014/main" id="{1DAFB616-877F-404E-B5A3-E1D42B055D0C}"/>
              </a:ext>
            </a:extLst>
          </p:cNvPr>
          <p:cNvSpPr/>
          <p:nvPr/>
        </p:nvSpPr>
        <p:spPr>
          <a:xfrm>
            <a:off x="1460092" y="2825280"/>
            <a:ext cx="6451873" cy="2246769"/>
          </a:xfrm>
          <a:prstGeom prst="rect">
            <a:avLst/>
          </a:prstGeom>
        </p:spPr>
        <p:txBody>
          <a:bodyPr wrap="square">
            <a:spAutoFit/>
          </a:bodyPr>
          <a:lstStyle/>
          <a:p>
            <a:r>
              <a:rPr lang="en-US" sz="2800" dirty="0">
                <a:solidFill>
                  <a:srgbClr val="0000E6"/>
                </a:solidFill>
                <a:latin typeface="Monospaced"/>
              </a:rPr>
              <a:t>public</a:t>
            </a:r>
            <a:r>
              <a:rPr lang="en-US" sz="2800" dirty="0">
                <a:solidFill>
                  <a:srgbClr val="000000"/>
                </a:solidFill>
                <a:latin typeface="Monospaced"/>
              </a:rPr>
              <a:t> </a:t>
            </a:r>
            <a:r>
              <a:rPr lang="en-US" sz="2800" dirty="0">
                <a:solidFill>
                  <a:srgbClr val="0000E6"/>
                </a:solidFill>
                <a:latin typeface="Monospaced"/>
              </a:rPr>
              <a:t>class</a:t>
            </a:r>
            <a:r>
              <a:rPr lang="en-US" sz="2800" dirty="0">
                <a:solidFill>
                  <a:srgbClr val="000000"/>
                </a:solidFill>
                <a:latin typeface="Monospaced"/>
              </a:rPr>
              <a:t> </a:t>
            </a:r>
            <a:r>
              <a:rPr lang="en-US" sz="2800" b="1" dirty="0" err="1">
                <a:solidFill>
                  <a:srgbClr val="000000"/>
                </a:solidFill>
                <a:latin typeface="Monospaced"/>
              </a:rPr>
              <a:t>PruebaRobot</a:t>
            </a:r>
            <a:r>
              <a:rPr lang="en-US" sz="2800" dirty="0">
                <a:solidFill>
                  <a:srgbClr val="000000"/>
                </a:solidFill>
                <a:latin typeface="Monospaced"/>
              </a:rPr>
              <a:t> {</a:t>
            </a:r>
          </a:p>
          <a:p>
            <a:r>
              <a:rPr lang="en-US" sz="2800" dirty="0">
                <a:solidFill>
                  <a:srgbClr val="000000"/>
                </a:solidFill>
                <a:latin typeface="Monospaced"/>
              </a:rPr>
              <a:t>     </a:t>
            </a:r>
            <a:r>
              <a:rPr lang="en-US" sz="2800" dirty="0">
                <a:solidFill>
                  <a:srgbClr val="0000E6"/>
                </a:solidFill>
                <a:latin typeface="Monospaced"/>
              </a:rPr>
              <a:t>public</a:t>
            </a:r>
            <a:r>
              <a:rPr lang="en-US" sz="2800" dirty="0">
                <a:solidFill>
                  <a:srgbClr val="000000"/>
                </a:solidFill>
                <a:latin typeface="Monospaced"/>
              </a:rPr>
              <a:t> </a:t>
            </a:r>
            <a:r>
              <a:rPr lang="en-US" sz="2800" dirty="0">
                <a:solidFill>
                  <a:srgbClr val="0000E6"/>
                </a:solidFill>
                <a:latin typeface="Monospaced"/>
              </a:rPr>
              <a:t>static</a:t>
            </a:r>
            <a:r>
              <a:rPr lang="en-US" sz="2800" dirty="0">
                <a:solidFill>
                  <a:srgbClr val="000000"/>
                </a:solidFill>
                <a:latin typeface="Monospaced"/>
              </a:rPr>
              <a:t> </a:t>
            </a:r>
            <a:r>
              <a:rPr lang="en-US" sz="2800" dirty="0">
                <a:solidFill>
                  <a:srgbClr val="0000E6"/>
                </a:solidFill>
                <a:latin typeface="Monospaced"/>
              </a:rPr>
              <a:t>void</a:t>
            </a:r>
            <a:r>
              <a:rPr lang="en-US" sz="2800" dirty="0">
                <a:solidFill>
                  <a:srgbClr val="000000"/>
                </a:solidFill>
                <a:latin typeface="Monospaced"/>
              </a:rPr>
              <a:t> </a:t>
            </a:r>
            <a:r>
              <a:rPr lang="en-US" sz="2800" b="1" i="1" dirty="0">
                <a:solidFill>
                  <a:srgbClr val="000000"/>
                </a:solidFill>
                <a:latin typeface="Monospaced"/>
              </a:rPr>
              <a:t>main</a:t>
            </a:r>
            <a:r>
              <a:rPr lang="en-US" sz="2800" dirty="0">
                <a:solidFill>
                  <a:srgbClr val="000000"/>
                </a:solidFill>
                <a:latin typeface="Monospaced"/>
              </a:rPr>
              <a:t>(String[] </a:t>
            </a:r>
            <a:r>
              <a:rPr lang="en-US" sz="2800" dirty="0" err="1">
                <a:solidFill>
                  <a:srgbClr val="000000"/>
                </a:solidFill>
                <a:latin typeface="Monospaced"/>
              </a:rPr>
              <a:t>args</a:t>
            </a:r>
            <a:r>
              <a:rPr lang="en-US" sz="2800" dirty="0">
                <a:solidFill>
                  <a:srgbClr val="000000"/>
                </a:solidFill>
                <a:latin typeface="Monospaced"/>
              </a:rPr>
              <a:t>) {</a:t>
            </a:r>
          </a:p>
          <a:p>
            <a:r>
              <a:rPr lang="es-AR" sz="2800" dirty="0">
                <a:solidFill>
                  <a:srgbClr val="000000"/>
                </a:solidFill>
                <a:latin typeface="Monospaced"/>
              </a:rPr>
              <a:t>         </a:t>
            </a:r>
          </a:p>
          <a:p>
            <a:r>
              <a:rPr lang="es-AR" sz="2800" dirty="0">
                <a:solidFill>
                  <a:srgbClr val="000000"/>
                </a:solidFill>
                <a:latin typeface="Monospaced"/>
              </a:rPr>
              <a:t>     }</a:t>
            </a:r>
          </a:p>
          <a:p>
            <a:r>
              <a:rPr lang="es-AR" sz="2800" dirty="0">
                <a:solidFill>
                  <a:srgbClr val="000000"/>
                </a:solidFill>
                <a:latin typeface="Monospaced"/>
              </a:rPr>
              <a:t>}</a:t>
            </a:r>
          </a:p>
        </p:txBody>
      </p:sp>
    </p:spTree>
    <p:extLst>
      <p:ext uri="{BB962C8B-B14F-4D97-AF65-F5344CB8AC3E}">
        <p14:creationId xmlns:p14="http://schemas.microsoft.com/office/powerpoint/2010/main" val="14823163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lstStyle/>
          <a:p>
            <a:r>
              <a:rPr lang="es-ES" b="1" dirty="0"/>
              <a:t>Clase Robot</a:t>
            </a:r>
            <a:br>
              <a:rPr lang="es-ES" dirty="0"/>
            </a:br>
            <a:r>
              <a:rPr lang="es-ES" sz="2800" i="1" dirty="0"/>
              <a:t>Crear una instancia de Robot en </a:t>
            </a:r>
            <a:r>
              <a:rPr lang="es-ES" sz="2800" i="1" dirty="0" err="1"/>
              <a:t>PruebaRobot</a:t>
            </a:r>
            <a:endParaRPr lang="es-ES" sz="2800" i="1" dirty="0"/>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63</a:t>
            </a:fld>
            <a:endParaRPr lang="es-ES_tradnl" dirty="0"/>
          </a:p>
        </p:txBody>
      </p:sp>
      <p:sp>
        <p:nvSpPr>
          <p:cNvPr id="6" name="Rectángulo 5">
            <a:extLst>
              <a:ext uri="{FF2B5EF4-FFF2-40B4-BE49-F238E27FC236}">
                <a16:creationId xmlns:a16="http://schemas.microsoft.com/office/drawing/2014/main" id="{5A5526B8-E7F4-4B1B-A513-87124DD07C30}"/>
              </a:ext>
            </a:extLst>
          </p:cNvPr>
          <p:cNvSpPr/>
          <p:nvPr/>
        </p:nvSpPr>
        <p:spPr>
          <a:xfrm>
            <a:off x="1460092" y="2825280"/>
            <a:ext cx="6451873" cy="2246769"/>
          </a:xfrm>
          <a:prstGeom prst="rect">
            <a:avLst/>
          </a:prstGeom>
        </p:spPr>
        <p:txBody>
          <a:bodyPr wrap="square">
            <a:spAutoFit/>
          </a:bodyPr>
          <a:lstStyle/>
          <a:p>
            <a:r>
              <a:rPr lang="en-US" sz="2800" dirty="0">
                <a:solidFill>
                  <a:srgbClr val="0000E6"/>
                </a:solidFill>
                <a:latin typeface="Monospaced"/>
              </a:rPr>
              <a:t>public</a:t>
            </a:r>
            <a:r>
              <a:rPr lang="en-US" sz="2800" dirty="0">
                <a:solidFill>
                  <a:srgbClr val="000000"/>
                </a:solidFill>
                <a:latin typeface="Monospaced"/>
              </a:rPr>
              <a:t> </a:t>
            </a:r>
            <a:r>
              <a:rPr lang="en-US" sz="2800" dirty="0">
                <a:solidFill>
                  <a:srgbClr val="0000E6"/>
                </a:solidFill>
                <a:latin typeface="Monospaced"/>
              </a:rPr>
              <a:t>class</a:t>
            </a:r>
            <a:r>
              <a:rPr lang="en-US" sz="2800" dirty="0">
                <a:solidFill>
                  <a:srgbClr val="000000"/>
                </a:solidFill>
                <a:latin typeface="Monospaced"/>
              </a:rPr>
              <a:t> </a:t>
            </a:r>
            <a:r>
              <a:rPr lang="en-US" sz="2800" b="1" dirty="0" err="1">
                <a:solidFill>
                  <a:srgbClr val="000000"/>
                </a:solidFill>
                <a:latin typeface="Monospaced"/>
              </a:rPr>
              <a:t>PruebaRobot</a:t>
            </a:r>
            <a:r>
              <a:rPr lang="en-US" sz="2800" dirty="0">
                <a:solidFill>
                  <a:srgbClr val="000000"/>
                </a:solidFill>
                <a:latin typeface="Monospaced"/>
              </a:rPr>
              <a:t> {</a:t>
            </a:r>
          </a:p>
          <a:p>
            <a:r>
              <a:rPr lang="en-US" sz="2800" dirty="0">
                <a:solidFill>
                  <a:srgbClr val="000000"/>
                </a:solidFill>
                <a:latin typeface="Monospaced"/>
              </a:rPr>
              <a:t>     </a:t>
            </a:r>
            <a:r>
              <a:rPr lang="en-US" sz="2800" dirty="0">
                <a:solidFill>
                  <a:srgbClr val="0000E6"/>
                </a:solidFill>
                <a:latin typeface="Monospaced"/>
              </a:rPr>
              <a:t>public</a:t>
            </a:r>
            <a:r>
              <a:rPr lang="en-US" sz="2800" dirty="0">
                <a:solidFill>
                  <a:srgbClr val="000000"/>
                </a:solidFill>
                <a:latin typeface="Monospaced"/>
              </a:rPr>
              <a:t> </a:t>
            </a:r>
            <a:r>
              <a:rPr lang="en-US" sz="2800" dirty="0">
                <a:solidFill>
                  <a:srgbClr val="0000E6"/>
                </a:solidFill>
                <a:latin typeface="Monospaced"/>
              </a:rPr>
              <a:t>static</a:t>
            </a:r>
            <a:r>
              <a:rPr lang="en-US" sz="2800" dirty="0">
                <a:solidFill>
                  <a:srgbClr val="000000"/>
                </a:solidFill>
                <a:latin typeface="Monospaced"/>
              </a:rPr>
              <a:t> </a:t>
            </a:r>
            <a:r>
              <a:rPr lang="en-US" sz="2800" dirty="0">
                <a:solidFill>
                  <a:srgbClr val="0000E6"/>
                </a:solidFill>
                <a:latin typeface="Monospaced"/>
              </a:rPr>
              <a:t>void</a:t>
            </a:r>
            <a:r>
              <a:rPr lang="en-US" sz="2800" dirty="0">
                <a:solidFill>
                  <a:srgbClr val="000000"/>
                </a:solidFill>
                <a:latin typeface="Monospaced"/>
              </a:rPr>
              <a:t> </a:t>
            </a:r>
            <a:r>
              <a:rPr lang="en-US" sz="2800" b="1" i="1" dirty="0">
                <a:solidFill>
                  <a:srgbClr val="000000"/>
                </a:solidFill>
                <a:latin typeface="Monospaced"/>
              </a:rPr>
              <a:t>main</a:t>
            </a:r>
            <a:r>
              <a:rPr lang="en-US" sz="2800" dirty="0">
                <a:solidFill>
                  <a:srgbClr val="000000"/>
                </a:solidFill>
                <a:latin typeface="Monospaced"/>
              </a:rPr>
              <a:t>(String[] </a:t>
            </a:r>
            <a:r>
              <a:rPr lang="en-US" sz="2800" dirty="0" err="1">
                <a:solidFill>
                  <a:srgbClr val="000000"/>
                </a:solidFill>
                <a:latin typeface="Monospaced"/>
              </a:rPr>
              <a:t>args</a:t>
            </a:r>
            <a:r>
              <a:rPr lang="en-US" sz="2800" dirty="0">
                <a:solidFill>
                  <a:srgbClr val="000000"/>
                </a:solidFill>
                <a:latin typeface="Monospaced"/>
              </a:rPr>
              <a:t>) {</a:t>
            </a:r>
          </a:p>
          <a:p>
            <a:r>
              <a:rPr lang="es-AR" sz="2800" dirty="0">
                <a:solidFill>
                  <a:srgbClr val="000000"/>
                </a:solidFill>
                <a:latin typeface="Monospaced"/>
              </a:rPr>
              <a:t>         Robot </a:t>
            </a:r>
            <a:r>
              <a:rPr lang="es-AR" sz="2800" dirty="0" err="1">
                <a:solidFill>
                  <a:srgbClr val="000000"/>
                </a:solidFill>
                <a:latin typeface="Monospaced"/>
              </a:rPr>
              <a:t>miRobot</a:t>
            </a:r>
            <a:r>
              <a:rPr lang="es-AR" sz="2800" dirty="0">
                <a:solidFill>
                  <a:srgbClr val="000000"/>
                </a:solidFill>
                <a:latin typeface="Monospaced"/>
              </a:rPr>
              <a:t> = </a:t>
            </a:r>
            <a:r>
              <a:rPr lang="es-AR" sz="2800" dirty="0">
                <a:solidFill>
                  <a:srgbClr val="0000E6"/>
                </a:solidFill>
                <a:latin typeface="Monospaced"/>
              </a:rPr>
              <a:t>new</a:t>
            </a:r>
            <a:r>
              <a:rPr lang="es-AR" sz="2800" dirty="0">
                <a:solidFill>
                  <a:srgbClr val="000000"/>
                </a:solidFill>
                <a:latin typeface="Monospaced"/>
              </a:rPr>
              <a:t> Robot();</a:t>
            </a:r>
          </a:p>
          <a:p>
            <a:r>
              <a:rPr lang="es-AR" sz="2800" dirty="0">
                <a:solidFill>
                  <a:srgbClr val="000000"/>
                </a:solidFill>
                <a:latin typeface="Monospaced"/>
              </a:rPr>
              <a:t>     }</a:t>
            </a:r>
          </a:p>
          <a:p>
            <a:r>
              <a:rPr lang="es-AR" sz="2800" dirty="0">
                <a:solidFill>
                  <a:srgbClr val="000000"/>
                </a:solidFill>
                <a:latin typeface="Monospaced"/>
              </a:rPr>
              <a:t>}</a:t>
            </a:r>
          </a:p>
        </p:txBody>
      </p:sp>
    </p:spTree>
    <p:extLst>
      <p:ext uri="{BB962C8B-B14F-4D97-AF65-F5344CB8AC3E}">
        <p14:creationId xmlns:p14="http://schemas.microsoft.com/office/powerpoint/2010/main" val="1221820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A6B8C-E432-44DD-8D16-529153DD62A8}"/>
              </a:ext>
            </a:extLst>
          </p:cNvPr>
          <p:cNvSpPr>
            <a:spLocks noGrp="1"/>
          </p:cNvSpPr>
          <p:nvPr>
            <p:ph type="title"/>
          </p:nvPr>
        </p:nvSpPr>
        <p:spPr/>
        <p:txBody>
          <a:bodyPr>
            <a:normAutofit/>
          </a:bodyPr>
          <a:lstStyle/>
          <a:p>
            <a:r>
              <a:rPr lang="es-ES" b="1" dirty="0"/>
              <a:t>Atributos</a:t>
            </a:r>
            <a:br>
              <a:rPr lang="es-ES" dirty="0"/>
            </a:br>
            <a:r>
              <a:rPr lang="es-ES" sz="2800" i="1" dirty="0"/>
              <a:t>¿Dónde están los atributos del Robot?</a:t>
            </a:r>
          </a:p>
        </p:txBody>
      </p:sp>
      <p:sp>
        <p:nvSpPr>
          <p:cNvPr id="3" name="Marcador de contenido 2">
            <a:extLst>
              <a:ext uri="{FF2B5EF4-FFF2-40B4-BE49-F238E27FC236}">
                <a16:creationId xmlns:a16="http://schemas.microsoft.com/office/drawing/2014/main" id="{095C1DAF-E7BA-4DF9-9AA0-0F6BBCA8839A}"/>
              </a:ext>
            </a:extLst>
          </p:cNvPr>
          <p:cNvSpPr>
            <a:spLocks noGrp="1"/>
          </p:cNvSpPr>
          <p:nvPr>
            <p:ph idx="1"/>
          </p:nvPr>
        </p:nvSpPr>
        <p:spPr/>
        <p:txBody>
          <a:bodyPr>
            <a:normAutofit fontScale="92500" lnSpcReduction="20000"/>
          </a:bodyPr>
          <a:lstStyle/>
          <a:p>
            <a:r>
              <a:rPr lang="es-ES" dirty="0"/>
              <a:t>Primero tenemos que establecer qué cosas va a tener nuestro robot:</a:t>
            </a:r>
          </a:p>
          <a:p>
            <a:pPr lvl="1"/>
            <a:r>
              <a:rPr lang="es-ES" dirty="0"/>
              <a:t>Una posición </a:t>
            </a:r>
            <a:r>
              <a:rPr lang="es-ES" i="1" dirty="0"/>
              <a:t>x</a:t>
            </a:r>
            <a:r>
              <a:rPr lang="es-ES" dirty="0"/>
              <a:t> y otra </a:t>
            </a:r>
            <a:r>
              <a:rPr lang="es-ES" i="1" dirty="0"/>
              <a:t>y</a:t>
            </a:r>
            <a:r>
              <a:rPr lang="es-ES" dirty="0"/>
              <a:t>.</a:t>
            </a:r>
          </a:p>
          <a:p>
            <a:pPr lvl="1"/>
            <a:r>
              <a:rPr lang="es-ES" dirty="0"/>
              <a:t>Un estado.</a:t>
            </a:r>
          </a:p>
          <a:p>
            <a:r>
              <a:rPr lang="es-ES" dirty="0"/>
              <a:t>Podría tener más cosas: color, modelo, nombre, distancia recorrida, etc. Noten que son cosas que tienen que ver con el Robot</a:t>
            </a:r>
          </a:p>
          <a:p>
            <a:r>
              <a:rPr lang="es-ES" dirty="0"/>
              <a:t>No tiene sentido poner un atributos que pertenecen otras entidades “precio de producto” o “número de ticket de recital”</a:t>
            </a:r>
          </a:p>
          <a:p>
            <a:r>
              <a:rPr lang="es-ES" dirty="0"/>
              <a:t>Esto se suele denominar alta cohesión (los atributos del robot tienen relación con la entidad robot)</a:t>
            </a:r>
          </a:p>
        </p:txBody>
      </p:sp>
      <p:sp>
        <p:nvSpPr>
          <p:cNvPr id="4" name="Marcador de pie de página 3">
            <a:extLst>
              <a:ext uri="{FF2B5EF4-FFF2-40B4-BE49-F238E27FC236}">
                <a16:creationId xmlns:a16="http://schemas.microsoft.com/office/drawing/2014/main" id="{9F22B4AD-F574-4DF4-8A41-9B3B24AA3BBB}"/>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2ED1B3E0-3E03-4324-92D7-B94865D3775E}"/>
              </a:ext>
            </a:extLst>
          </p:cNvPr>
          <p:cNvSpPr>
            <a:spLocks noGrp="1"/>
          </p:cNvSpPr>
          <p:nvPr>
            <p:ph type="sldNum" sz="quarter" idx="12"/>
          </p:nvPr>
        </p:nvSpPr>
        <p:spPr/>
        <p:txBody>
          <a:bodyPr/>
          <a:lstStyle/>
          <a:p>
            <a:fld id="{D802D9E1-0DDA-174F-9155-A972C397A999}" type="slidenum">
              <a:rPr lang="es-ES_tradnl" smtClean="0"/>
              <a:pPr/>
              <a:t>64</a:t>
            </a:fld>
            <a:endParaRPr lang="es-ES_tradnl" dirty="0"/>
          </a:p>
        </p:txBody>
      </p:sp>
    </p:spTree>
    <p:extLst>
      <p:ext uri="{BB962C8B-B14F-4D97-AF65-F5344CB8AC3E}">
        <p14:creationId xmlns:p14="http://schemas.microsoft.com/office/powerpoint/2010/main" val="29504328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F25EE-5F9B-413B-97E6-6AC08EFF7BD8}"/>
              </a:ext>
            </a:extLst>
          </p:cNvPr>
          <p:cNvSpPr>
            <a:spLocks noGrp="1"/>
          </p:cNvSpPr>
          <p:nvPr>
            <p:ph type="title"/>
          </p:nvPr>
        </p:nvSpPr>
        <p:spPr/>
        <p:txBody>
          <a:bodyPr/>
          <a:lstStyle/>
          <a:p>
            <a:r>
              <a:rPr lang="es-ES" b="1" dirty="0"/>
              <a:t>Atributos</a:t>
            </a:r>
            <a:br>
              <a:rPr lang="es-ES" dirty="0"/>
            </a:br>
            <a:r>
              <a:rPr lang="es-ES" sz="2800" i="1" dirty="0"/>
              <a:t>Definir atributos en Java</a:t>
            </a:r>
          </a:p>
        </p:txBody>
      </p:sp>
      <p:sp>
        <p:nvSpPr>
          <p:cNvPr id="3" name="Marcador de contenido 2">
            <a:extLst>
              <a:ext uri="{FF2B5EF4-FFF2-40B4-BE49-F238E27FC236}">
                <a16:creationId xmlns:a16="http://schemas.microsoft.com/office/drawing/2014/main" id="{A22A9409-2594-471C-9C4D-65C8D87DCE10}"/>
              </a:ext>
            </a:extLst>
          </p:cNvPr>
          <p:cNvSpPr>
            <a:spLocks noGrp="1"/>
          </p:cNvSpPr>
          <p:nvPr>
            <p:ph idx="1"/>
          </p:nvPr>
        </p:nvSpPr>
        <p:spPr/>
        <p:txBody>
          <a:bodyPr>
            <a:normAutofit lnSpcReduction="10000"/>
          </a:bodyPr>
          <a:lstStyle/>
          <a:p>
            <a:pPr marL="1828800" lvl="4" indent="0">
              <a:buNone/>
            </a:pPr>
            <a:r>
              <a:rPr lang="es-ES_tradnl" sz="2800" dirty="0" err="1">
                <a:solidFill>
                  <a:srgbClr val="0000E6"/>
                </a:solidFill>
                <a:latin typeface="Arial" panose="020B0604020202020204" pitchFamily="34" charset="0"/>
                <a:cs typeface="Arial" panose="020B0604020202020204" pitchFamily="34" charset="0"/>
              </a:rPr>
              <a:t>class</a:t>
            </a:r>
            <a:r>
              <a:rPr lang="es-ES_tradnl" sz="2800" dirty="0">
                <a:latin typeface="Arial" panose="020B0604020202020204" pitchFamily="34" charset="0"/>
                <a:cs typeface="Arial" panose="020B0604020202020204" pitchFamily="34" charset="0"/>
              </a:rPr>
              <a:t> </a:t>
            </a:r>
            <a:r>
              <a:rPr lang="es-ES_tradnl" sz="2800" b="1" dirty="0">
                <a:latin typeface="Arial" panose="020B0604020202020204" pitchFamily="34" charset="0"/>
                <a:cs typeface="Arial" panose="020B0604020202020204" pitchFamily="34" charset="0"/>
              </a:rPr>
              <a:t>Robot</a:t>
            </a:r>
            <a:r>
              <a:rPr lang="es-ES_tradnl" sz="2800" dirty="0">
                <a:latin typeface="Arial" panose="020B0604020202020204" pitchFamily="34" charset="0"/>
                <a:cs typeface="Arial" panose="020B0604020202020204" pitchFamily="34" charset="0"/>
              </a:rPr>
              <a:t> {</a:t>
            </a:r>
          </a:p>
          <a:p>
            <a:pPr marL="1828800" lvl="4" indent="0">
              <a:buNone/>
            </a:pPr>
            <a:r>
              <a:rPr lang="es-ES_tradnl" sz="2800" dirty="0">
                <a:latin typeface="Arial" panose="020B0604020202020204" pitchFamily="34" charset="0"/>
                <a:cs typeface="Arial" panose="020B0604020202020204" pitchFamily="34" charset="0"/>
              </a:rPr>
              <a:t>	</a:t>
            </a:r>
            <a:r>
              <a:rPr lang="es-ES_tradnl" sz="2800" dirty="0" err="1">
                <a:solidFill>
                  <a:srgbClr val="0000E6"/>
                </a:solidFill>
                <a:latin typeface="Arial" panose="020B0604020202020204" pitchFamily="34" charset="0"/>
                <a:cs typeface="Arial" panose="020B0604020202020204" pitchFamily="34" charset="0"/>
              </a:rPr>
              <a:t>int</a:t>
            </a:r>
            <a:r>
              <a:rPr lang="es-ES_tradnl" sz="2800" dirty="0">
                <a:latin typeface="Arial" panose="020B0604020202020204" pitchFamily="34" charset="0"/>
                <a:cs typeface="Arial" panose="020B0604020202020204" pitchFamily="34" charset="0"/>
              </a:rPr>
              <a:t> x;</a:t>
            </a:r>
          </a:p>
          <a:p>
            <a:pPr marL="1828800" lvl="4" indent="0">
              <a:buNone/>
            </a:pPr>
            <a:r>
              <a:rPr lang="es-ES_tradnl" sz="2800" dirty="0">
                <a:latin typeface="Arial" panose="020B0604020202020204" pitchFamily="34" charset="0"/>
                <a:cs typeface="Arial" panose="020B0604020202020204" pitchFamily="34" charset="0"/>
              </a:rPr>
              <a:t>	</a:t>
            </a:r>
            <a:r>
              <a:rPr lang="es-ES_tradnl" sz="2800" dirty="0" err="1">
                <a:solidFill>
                  <a:srgbClr val="0000E6"/>
                </a:solidFill>
                <a:latin typeface="Arial" panose="020B0604020202020204" pitchFamily="34" charset="0"/>
                <a:cs typeface="Arial" panose="020B0604020202020204" pitchFamily="34" charset="0"/>
              </a:rPr>
              <a:t>int</a:t>
            </a:r>
            <a:r>
              <a:rPr lang="es-ES_tradnl" sz="2800" dirty="0">
                <a:latin typeface="Arial" panose="020B0604020202020204" pitchFamily="34" charset="0"/>
                <a:cs typeface="Arial" panose="020B0604020202020204" pitchFamily="34" charset="0"/>
              </a:rPr>
              <a:t> y;</a:t>
            </a:r>
          </a:p>
          <a:p>
            <a:pPr marL="1828800" lvl="4" indent="0">
              <a:buNone/>
            </a:pPr>
            <a:r>
              <a:rPr lang="es-ES_tradnl" sz="2800" dirty="0">
                <a:latin typeface="Arial" panose="020B0604020202020204" pitchFamily="34" charset="0"/>
                <a:cs typeface="Arial" panose="020B0604020202020204" pitchFamily="34" charset="0"/>
              </a:rPr>
              <a:t>	</a:t>
            </a:r>
            <a:r>
              <a:rPr lang="es-ES_tradnl" sz="2800" dirty="0" err="1">
                <a:solidFill>
                  <a:srgbClr val="0000E6"/>
                </a:solidFill>
                <a:latin typeface="Arial" panose="020B0604020202020204" pitchFamily="34" charset="0"/>
                <a:cs typeface="Arial" panose="020B0604020202020204" pitchFamily="34" charset="0"/>
              </a:rPr>
              <a:t>String</a:t>
            </a:r>
            <a:r>
              <a:rPr lang="es-ES_tradnl" sz="2800" dirty="0">
                <a:latin typeface="Arial" panose="020B0604020202020204" pitchFamily="34" charset="0"/>
                <a:cs typeface="Arial" panose="020B0604020202020204" pitchFamily="34" charset="0"/>
              </a:rPr>
              <a:t> estado;</a:t>
            </a:r>
          </a:p>
          <a:p>
            <a:pPr marL="1828800" lvl="4" indent="0">
              <a:buNone/>
            </a:pPr>
            <a:r>
              <a:rPr lang="es-ES_tradnl" sz="2800" dirty="0">
                <a:latin typeface="Arial" panose="020B0604020202020204" pitchFamily="34" charset="0"/>
                <a:cs typeface="Arial" panose="020B0604020202020204" pitchFamily="34" charset="0"/>
              </a:rPr>
              <a:t>}</a:t>
            </a:r>
          </a:p>
          <a:p>
            <a:pPr marL="0" indent="0">
              <a:buNone/>
            </a:pPr>
            <a:endParaRPr lang="es-ES" dirty="0"/>
          </a:p>
          <a:p>
            <a:r>
              <a:rPr lang="es-ES" dirty="0"/>
              <a:t>Nota: La definición de los atributos es correcta, pero está incompleta (faltan modificadores de acceso y métodos para acceder a los atributos, pero los veremos más adelante)</a:t>
            </a:r>
          </a:p>
        </p:txBody>
      </p:sp>
      <p:sp>
        <p:nvSpPr>
          <p:cNvPr id="4" name="Marcador de pie de página 3">
            <a:extLst>
              <a:ext uri="{FF2B5EF4-FFF2-40B4-BE49-F238E27FC236}">
                <a16:creationId xmlns:a16="http://schemas.microsoft.com/office/drawing/2014/main" id="{8F65E71D-72A5-4B88-A372-5984F5BA750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0782A09-1857-451B-A2BF-F7BE45582EF4}"/>
              </a:ext>
            </a:extLst>
          </p:cNvPr>
          <p:cNvSpPr>
            <a:spLocks noGrp="1"/>
          </p:cNvSpPr>
          <p:nvPr>
            <p:ph type="sldNum" sz="quarter" idx="12"/>
          </p:nvPr>
        </p:nvSpPr>
        <p:spPr/>
        <p:txBody>
          <a:bodyPr/>
          <a:lstStyle/>
          <a:p>
            <a:fld id="{D802D9E1-0DDA-174F-9155-A972C397A999}" type="slidenum">
              <a:rPr lang="es-ES_tradnl" smtClean="0"/>
              <a:pPr/>
              <a:t>65</a:t>
            </a:fld>
            <a:endParaRPr lang="es-ES_tradnl" dirty="0"/>
          </a:p>
        </p:txBody>
      </p:sp>
    </p:spTree>
    <p:extLst>
      <p:ext uri="{BB962C8B-B14F-4D97-AF65-F5344CB8AC3E}">
        <p14:creationId xmlns:p14="http://schemas.microsoft.com/office/powerpoint/2010/main" val="1511980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59AF4-5DC9-4356-951B-93B58F693F6F}"/>
              </a:ext>
            </a:extLst>
          </p:cNvPr>
          <p:cNvSpPr>
            <a:spLocks noGrp="1"/>
          </p:cNvSpPr>
          <p:nvPr>
            <p:ph type="title"/>
          </p:nvPr>
        </p:nvSpPr>
        <p:spPr/>
        <p:txBody>
          <a:bodyPr/>
          <a:lstStyle/>
          <a:p>
            <a:r>
              <a:rPr lang="es-ES" b="1" dirty="0"/>
              <a:t>Métodos</a:t>
            </a:r>
            <a:br>
              <a:rPr lang="es-ES" dirty="0"/>
            </a:br>
            <a:r>
              <a:rPr lang="es-ES" sz="2800" i="1" dirty="0"/>
              <a:t>Definición</a:t>
            </a:r>
          </a:p>
        </p:txBody>
      </p:sp>
      <p:sp>
        <p:nvSpPr>
          <p:cNvPr id="3" name="Marcador de contenido 2">
            <a:extLst>
              <a:ext uri="{FF2B5EF4-FFF2-40B4-BE49-F238E27FC236}">
                <a16:creationId xmlns:a16="http://schemas.microsoft.com/office/drawing/2014/main" id="{727F8246-382F-4F5D-A959-1E50CF93A49F}"/>
              </a:ext>
            </a:extLst>
          </p:cNvPr>
          <p:cNvSpPr>
            <a:spLocks noGrp="1"/>
          </p:cNvSpPr>
          <p:nvPr>
            <p:ph idx="1"/>
          </p:nvPr>
        </p:nvSpPr>
        <p:spPr/>
        <p:txBody>
          <a:bodyPr>
            <a:normAutofit fontScale="92500" lnSpcReduction="10000"/>
          </a:bodyPr>
          <a:lstStyle/>
          <a:p>
            <a:pPr marL="0" indent="0">
              <a:buNone/>
            </a:pPr>
            <a:r>
              <a:rPr lang="es-ES" dirty="0" err="1">
                <a:solidFill>
                  <a:srgbClr val="0070C0"/>
                </a:solidFill>
              </a:rPr>
              <a:t>tipo_retorno</a:t>
            </a:r>
            <a:r>
              <a:rPr lang="es-ES" dirty="0">
                <a:solidFill>
                  <a:srgbClr val="0070C0"/>
                </a:solidFill>
              </a:rPr>
              <a:t> </a:t>
            </a:r>
            <a:r>
              <a:rPr lang="es-ES" dirty="0" err="1"/>
              <a:t>nombreMétodo</a:t>
            </a:r>
            <a:r>
              <a:rPr lang="es-ES" dirty="0"/>
              <a:t>(</a:t>
            </a:r>
            <a:r>
              <a:rPr lang="es-ES" dirty="0">
                <a:solidFill>
                  <a:srgbClr val="0070C0"/>
                </a:solidFill>
              </a:rPr>
              <a:t>tipo_arg1</a:t>
            </a:r>
            <a:r>
              <a:rPr lang="es-ES" dirty="0"/>
              <a:t> arg1, …){</a:t>
            </a:r>
          </a:p>
          <a:p>
            <a:pPr marL="0" indent="0">
              <a:buNone/>
            </a:pPr>
            <a:r>
              <a:rPr lang="es-ES" dirty="0"/>
              <a:t>	</a:t>
            </a:r>
            <a:r>
              <a:rPr lang="es-ES" dirty="0" err="1"/>
              <a:t>return</a:t>
            </a:r>
            <a:r>
              <a:rPr lang="es-ES" dirty="0"/>
              <a:t> retorno;</a:t>
            </a:r>
          </a:p>
          <a:p>
            <a:pPr marL="0" indent="0">
              <a:buNone/>
            </a:pPr>
            <a:r>
              <a:rPr lang="es-ES" dirty="0"/>
              <a:t>}</a:t>
            </a:r>
          </a:p>
          <a:p>
            <a:pPr marL="0" indent="0">
              <a:buNone/>
            </a:pPr>
            <a:endParaRPr lang="es-ES" dirty="0"/>
          </a:p>
          <a:p>
            <a:pPr marL="0" indent="0">
              <a:buNone/>
            </a:pPr>
            <a:r>
              <a:rPr lang="es-ES" dirty="0" err="1">
                <a:solidFill>
                  <a:srgbClr val="0070C0"/>
                </a:solidFill>
              </a:rPr>
              <a:t>void</a:t>
            </a:r>
            <a:r>
              <a:rPr lang="es-ES" dirty="0"/>
              <a:t> </a:t>
            </a:r>
            <a:r>
              <a:rPr lang="es-ES" dirty="0" err="1"/>
              <a:t>nombreMétodo</a:t>
            </a:r>
            <a:r>
              <a:rPr lang="es-ES" dirty="0"/>
              <a:t>(</a:t>
            </a:r>
            <a:r>
              <a:rPr lang="es-ES" dirty="0">
                <a:solidFill>
                  <a:srgbClr val="0070C0"/>
                </a:solidFill>
              </a:rPr>
              <a:t>tipo_arg1 </a:t>
            </a:r>
            <a:r>
              <a:rPr lang="es-ES" dirty="0"/>
              <a:t>arg1, …){</a:t>
            </a:r>
          </a:p>
          <a:p>
            <a:pPr marL="0" indent="0">
              <a:buNone/>
            </a:pPr>
            <a:r>
              <a:rPr lang="es-ES" dirty="0"/>
              <a:t>}</a:t>
            </a:r>
          </a:p>
          <a:p>
            <a:pPr marL="0" indent="0">
              <a:buNone/>
            </a:pPr>
            <a:endParaRPr lang="es-ES" dirty="0"/>
          </a:p>
          <a:p>
            <a:r>
              <a:rPr lang="es-ES" dirty="0"/>
              <a:t>Nota: los métodos suelen seguir la misma notación </a:t>
            </a:r>
            <a:r>
              <a:rPr lang="es-ES" dirty="0" err="1"/>
              <a:t>CamelCase</a:t>
            </a:r>
            <a:r>
              <a:rPr lang="es-ES" dirty="0"/>
              <a:t> de las variables, pero, a menudo, son acciones (verbos)</a:t>
            </a:r>
          </a:p>
          <a:p>
            <a:pPr marL="0" indent="0">
              <a:buNone/>
            </a:pPr>
            <a:endParaRPr lang="es-ES" dirty="0"/>
          </a:p>
        </p:txBody>
      </p:sp>
      <p:sp>
        <p:nvSpPr>
          <p:cNvPr id="4" name="Marcador de pie de página 3">
            <a:extLst>
              <a:ext uri="{FF2B5EF4-FFF2-40B4-BE49-F238E27FC236}">
                <a16:creationId xmlns:a16="http://schemas.microsoft.com/office/drawing/2014/main" id="{528994E2-BE24-4F0B-AE91-641C54F9974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0C911C0-6C2D-46B3-86B7-D445D297C166}"/>
              </a:ext>
            </a:extLst>
          </p:cNvPr>
          <p:cNvSpPr>
            <a:spLocks noGrp="1"/>
          </p:cNvSpPr>
          <p:nvPr>
            <p:ph type="sldNum" sz="quarter" idx="12"/>
          </p:nvPr>
        </p:nvSpPr>
        <p:spPr/>
        <p:txBody>
          <a:bodyPr/>
          <a:lstStyle/>
          <a:p>
            <a:fld id="{D802D9E1-0DDA-174F-9155-A972C397A999}" type="slidenum">
              <a:rPr lang="es-ES_tradnl" smtClean="0"/>
              <a:pPr/>
              <a:t>66</a:t>
            </a:fld>
            <a:endParaRPr lang="es-ES_tradnl" dirty="0"/>
          </a:p>
        </p:txBody>
      </p:sp>
    </p:spTree>
    <p:extLst>
      <p:ext uri="{BB962C8B-B14F-4D97-AF65-F5344CB8AC3E}">
        <p14:creationId xmlns:p14="http://schemas.microsoft.com/office/powerpoint/2010/main" val="7179132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A1205-DB79-4CEA-84BE-F8C9F01397E8}"/>
              </a:ext>
            </a:extLst>
          </p:cNvPr>
          <p:cNvSpPr>
            <a:spLocks noGrp="1"/>
          </p:cNvSpPr>
          <p:nvPr>
            <p:ph type="title"/>
          </p:nvPr>
        </p:nvSpPr>
        <p:spPr/>
        <p:txBody>
          <a:bodyPr/>
          <a:lstStyle/>
          <a:p>
            <a:r>
              <a:rPr lang="es-ES" b="1" dirty="0"/>
              <a:t>Métodos</a:t>
            </a:r>
            <a:br>
              <a:rPr lang="es-ES" dirty="0"/>
            </a:br>
            <a:r>
              <a:rPr lang="es-ES" sz="2800" i="1" dirty="0"/>
              <a:t>Ejemplo</a:t>
            </a:r>
          </a:p>
        </p:txBody>
      </p:sp>
      <p:sp>
        <p:nvSpPr>
          <p:cNvPr id="3" name="Marcador de contenido 2">
            <a:extLst>
              <a:ext uri="{FF2B5EF4-FFF2-40B4-BE49-F238E27FC236}">
                <a16:creationId xmlns:a16="http://schemas.microsoft.com/office/drawing/2014/main" id="{E275D2AE-771F-41C3-85E1-DE5134F0CE44}"/>
              </a:ext>
            </a:extLst>
          </p:cNvPr>
          <p:cNvSpPr>
            <a:spLocks noGrp="1"/>
          </p:cNvSpPr>
          <p:nvPr>
            <p:ph idx="1"/>
          </p:nvPr>
        </p:nvSpPr>
        <p:spPr/>
        <p:txBody>
          <a:bodyPr>
            <a:normAutofit fontScale="85000" lnSpcReduction="20000"/>
          </a:bodyPr>
          <a:lstStyle/>
          <a:p>
            <a:r>
              <a:rPr lang="es-ES" dirty="0"/>
              <a:t>Indiquémosle al Robot que limpie en una posición dada (simulando que se mueve a otra posición y cambia su estado)</a:t>
            </a:r>
          </a:p>
          <a:p>
            <a:pPr marL="0" indent="0">
              <a:buNone/>
            </a:pPr>
            <a:endParaRPr lang="es-ES" dirty="0"/>
          </a:p>
          <a:p>
            <a:pPr marL="0" indent="0">
              <a:buNone/>
            </a:pPr>
            <a:r>
              <a:rPr lang="es-ES" dirty="0" err="1">
                <a:solidFill>
                  <a:srgbClr val="0070C0"/>
                </a:solidFill>
              </a:rPr>
              <a:t>class</a:t>
            </a:r>
            <a:r>
              <a:rPr lang="es-ES" dirty="0"/>
              <a:t> Robot {</a:t>
            </a:r>
          </a:p>
          <a:p>
            <a:pPr marL="0" indent="0">
              <a:buNone/>
            </a:pPr>
            <a:r>
              <a:rPr lang="es-ES" dirty="0"/>
              <a:t>	… &lt;- acá van los atributos que definimos</a:t>
            </a:r>
          </a:p>
          <a:p>
            <a:pPr marL="0" indent="0">
              <a:buNone/>
            </a:pPr>
            <a:r>
              <a:rPr lang="es-ES" dirty="0"/>
              <a:t>	</a:t>
            </a:r>
            <a:r>
              <a:rPr lang="es-ES" dirty="0" err="1">
                <a:solidFill>
                  <a:srgbClr val="0070C0"/>
                </a:solidFill>
              </a:rPr>
              <a:t>void</a:t>
            </a:r>
            <a:r>
              <a:rPr lang="es-ES" dirty="0"/>
              <a:t> limpiar(</a:t>
            </a:r>
            <a:r>
              <a:rPr lang="es-ES" dirty="0" err="1">
                <a:solidFill>
                  <a:srgbClr val="0070C0"/>
                </a:solidFill>
              </a:rPr>
              <a:t>int</a:t>
            </a:r>
            <a:r>
              <a:rPr lang="es-ES" dirty="0"/>
              <a:t> </a:t>
            </a:r>
            <a:r>
              <a:rPr lang="es-ES" dirty="0" err="1"/>
              <a:t>xLimpieza</a:t>
            </a:r>
            <a:r>
              <a:rPr lang="es-ES" dirty="0"/>
              <a:t>, </a:t>
            </a:r>
            <a:r>
              <a:rPr lang="es-ES" dirty="0" err="1">
                <a:solidFill>
                  <a:srgbClr val="0070C0"/>
                </a:solidFill>
              </a:rPr>
              <a:t>int</a:t>
            </a:r>
            <a:r>
              <a:rPr lang="es-ES" dirty="0"/>
              <a:t> </a:t>
            </a:r>
            <a:r>
              <a:rPr lang="es-ES" dirty="0" err="1"/>
              <a:t>yLimpieza</a:t>
            </a:r>
            <a:r>
              <a:rPr lang="es-ES" dirty="0"/>
              <a:t>){</a:t>
            </a:r>
          </a:p>
          <a:p>
            <a:pPr marL="0" indent="0">
              <a:buNone/>
            </a:pPr>
            <a:r>
              <a:rPr lang="es-ES" dirty="0"/>
              <a:t>		x = </a:t>
            </a:r>
            <a:r>
              <a:rPr lang="es-ES" dirty="0" err="1"/>
              <a:t>xLimpieza</a:t>
            </a:r>
            <a:r>
              <a:rPr lang="es-ES" dirty="0"/>
              <a:t>;</a:t>
            </a:r>
          </a:p>
          <a:p>
            <a:pPr marL="0" indent="0">
              <a:buNone/>
            </a:pPr>
            <a:r>
              <a:rPr lang="es-ES" dirty="0"/>
              <a:t>		y = </a:t>
            </a:r>
            <a:r>
              <a:rPr lang="es-ES" dirty="0" err="1"/>
              <a:t>yLimpieza</a:t>
            </a:r>
            <a:r>
              <a:rPr lang="es-ES" dirty="0"/>
              <a:t>;</a:t>
            </a:r>
          </a:p>
          <a:p>
            <a:pPr marL="0" indent="0">
              <a:buNone/>
            </a:pPr>
            <a:r>
              <a:rPr lang="es-ES" dirty="0"/>
              <a:t>		estado = </a:t>
            </a:r>
            <a:r>
              <a:rPr lang="es-ES" dirty="0">
                <a:solidFill>
                  <a:srgbClr val="00B050"/>
                </a:solidFill>
              </a:rPr>
              <a:t>“LIMPIANDO”</a:t>
            </a:r>
            <a:r>
              <a:rPr lang="es-ES" dirty="0"/>
              <a:t>;</a:t>
            </a:r>
          </a:p>
          <a:p>
            <a:pPr marL="0" indent="0">
              <a:buNone/>
            </a:pPr>
            <a:r>
              <a:rPr lang="es-ES" dirty="0"/>
              <a:t>	}</a:t>
            </a:r>
          </a:p>
          <a:p>
            <a:pPr marL="0" indent="0">
              <a:buNone/>
            </a:pPr>
            <a:r>
              <a:rPr lang="es-ES" dirty="0"/>
              <a:t>}</a:t>
            </a:r>
          </a:p>
        </p:txBody>
      </p:sp>
      <p:sp>
        <p:nvSpPr>
          <p:cNvPr id="4" name="Marcador de pie de página 3">
            <a:extLst>
              <a:ext uri="{FF2B5EF4-FFF2-40B4-BE49-F238E27FC236}">
                <a16:creationId xmlns:a16="http://schemas.microsoft.com/office/drawing/2014/main" id="{F8285991-FA7C-43E9-B22A-103393128942}"/>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DD261B8-38F7-440B-A7B0-99C8F65D8606}"/>
              </a:ext>
            </a:extLst>
          </p:cNvPr>
          <p:cNvSpPr>
            <a:spLocks noGrp="1"/>
          </p:cNvSpPr>
          <p:nvPr>
            <p:ph type="sldNum" sz="quarter" idx="12"/>
          </p:nvPr>
        </p:nvSpPr>
        <p:spPr/>
        <p:txBody>
          <a:bodyPr/>
          <a:lstStyle/>
          <a:p>
            <a:fld id="{D802D9E1-0DDA-174F-9155-A972C397A999}" type="slidenum">
              <a:rPr lang="es-ES_tradnl" smtClean="0"/>
              <a:pPr/>
              <a:t>67</a:t>
            </a:fld>
            <a:endParaRPr lang="es-ES_tradnl" dirty="0"/>
          </a:p>
        </p:txBody>
      </p:sp>
    </p:spTree>
    <p:extLst>
      <p:ext uri="{BB962C8B-B14F-4D97-AF65-F5344CB8AC3E}">
        <p14:creationId xmlns:p14="http://schemas.microsoft.com/office/powerpoint/2010/main" val="7540174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A1205-DB79-4CEA-84BE-F8C9F01397E8}"/>
              </a:ext>
            </a:extLst>
          </p:cNvPr>
          <p:cNvSpPr>
            <a:spLocks noGrp="1"/>
          </p:cNvSpPr>
          <p:nvPr>
            <p:ph type="title"/>
          </p:nvPr>
        </p:nvSpPr>
        <p:spPr/>
        <p:txBody>
          <a:bodyPr/>
          <a:lstStyle/>
          <a:p>
            <a:r>
              <a:rPr lang="es-ES" b="1" dirty="0"/>
              <a:t>Métodos</a:t>
            </a:r>
            <a:br>
              <a:rPr lang="es-ES" dirty="0"/>
            </a:br>
            <a:r>
              <a:rPr lang="es-ES" sz="2800" i="1" dirty="0"/>
              <a:t>Ejemplo</a:t>
            </a:r>
          </a:p>
        </p:txBody>
      </p:sp>
      <p:sp>
        <p:nvSpPr>
          <p:cNvPr id="4" name="Marcador de pie de página 3">
            <a:extLst>
              <a:ext uri="{FF2B5EF4-FFF2-40B4-BE49-F238E27FC236}">
                <a16:creationId xmlns:a16="http://schemas.microsoft.com/office/drawing/2014/main" id="{F8285991-FA7C-43E9-B22A-103393128942}"/>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DD261B8-38F7-440B-A7B0-99C8F65D8606}"/>
              </a:ext>
            </a:extLst>
          </p:cNvPr>
          <p:cNvSpPr>
            <a:spLocks noGrp="1"/>
          </p:cNvSpPr>
          <p:nvPr>
            <p:ph type="sldNum" sz="quarter" idx="12"/>
          </p:nvPr>
        </p:nvSpPr>
        <p:spPr/>
        <p:txBody>
          <a:bodyPr/>
          <a:lstStyle/>
          <a:p>
            <a:fld id="{D802D9E1-0DDA-174F-9155-A972C397A999}" type="slidenum">
              <a:rPr lang="es-ES_tradnl" smtClean="0"/>
              <a:pPr/>
              <a:t>68</a:t>
            </a:fld>
            <a:endParaRPr lang="es-ES_tradnl" dirty="0"/>
          </a:p>
        </p:txBody>
      </p:sp>
      <p:sp>
        <p:nvSpPr>
          <p:cNvPr id="6" name="Rectángulo 5">
            <a:extLst>
              <a:ext uri="{FF2B5EF4-FFF2-40B4-BE49-F238E27FC236}">
                <a16:creationId xmlns:a16="http://schemas.microsoft.com/office/drawing/2014/main" id="{0E12CDA3-ACC7-4CCC-A60A-B91A2C3461D8}"/>
              </a:ext>
            </a:extLst>
          </p:cNvPr>
          <p:cNvSpPr/>
          <p:nvPr/>
        </p:nvSpPr>
        <p:spPr>
          <a:xfrm>
            <a:off x="288758" y="2513395"/>
            <a:ext cx="8662737" cy="3785652"/>
          </a:xfrm>
          <a:prstGeom prst="rect">
            <a:avLst/>
          </a:prstGeom>
        </p:spPr>
        <p:txBody>
          <a:bodyPr wrap="square">
            <a:spAutoFit/>
          </a:bodyPr>
          <a:lstStyle/>
          <a:p>
            <a:r>
              <a:rPr lang="es-ES" sz="2400" dirty="0" err="1">
                <a:solidFill>
                  <a:srgbClr val="0070C0"/>
                </a:solidFill>
                <a:latin typeface="Consolas" panose="020B0609020204030204" pitchFamily="49" charset="0"/>
              </a:rPr>
              <a:t>class</a:t>
            </a:r>
            <a:r>
              <a:rPr lang="es-ES" sz="2400" dirty="0">
                <a:latin typeface="Consolas" panose="020B0609020204030204" pitchFamily="49" charset="0"/>
              </a:rPr>
              <a:t> Robot {</a:t>
            </a:r>
          </a:p>
          <a:p>
            <a:pPr lvl="1"/>
            <a:r>
              <a:rPr lang="es-ES" sz="2400" dirty="0">
                <a:latin typeface="Consolas" panose="020B0609020204030204" pitchFamily="49" charset="0"/>
              </a:rPr>
              <a:t>	</a:t>
            </a:r>
            <a:r>
              <a:rPr lang="es-ES_tradnl" sz="2400" dirty="0" err="1">
                <a:solidFill>
                  <a:srgbClr val="0000E6"/>
                </a:solidFill>
                <a:latin typeface="Consolas" panose="020B0609020204030204" pitchFamily="49" charset="0"/>
                <a:cs typeface="Arial" panose="020B0604020202020204" pitchFamily="34" charset="0"/>
              </a:rPr>
              <a:t>int</a:t>
            </a:r>
            <a:r>
              <a:rPr lang="es-ES_tradnl" sz="2400" dirty="0">
                <a:latin typeface="Consolas" panose="020B0609020204030204" pitchFamily="49" charset="0"/>
                <a:cs typeface="Arial" panose="020B0604020202020204" pitchFamily="34" charset="0"/>
              </a:rPr>
              <a:t> x;</a:t>
            </a:r>
          </a:p>
          <a:p>
            <a:pPr lvl="1"/>
            <a:r>
              <a:rPr lang="es-ES_tradnl" sz="2400" dirty="0">
                <a:latin typeface="Consolas" panose="020B0609020204030204" pitchFamily="49" charset="0"/>
                <a:cs typeface="Arial" panose="020B0604020202020204" pitchFamily="34" charset="0"/>
              </a:rPr>
              <a:t>	</a:t>
            </a:r>
            <a:r>
              <a:rPr lang="es-ES_tradnl" sz="2400" dirty="0" err="1">
                <a:solidFill>
                  <a:srgbClr val="0000E6"/>
                </a:solidFill>
                <a:latin typeface="Consolas" panose="020B0609020204030204" pitchFamily="49" charset="0"/>
                <a:cs typeface="Arial" panose="020B0604020202020204" pitchFamily="34" charset="0"/>
              </a:rPr>
              <a:t>int</a:t>
            </a:r>
            <a:r>
              <a:rPr lang="es-ES_tradnl" sz="2400" dirty="0">
                <a:latin typeface="Consolas" panose="020B0609020204030204" pitchFamily="49" charset="0"/>
                <a:cs typeface="Arial" panose="020B0604020202020204" pitchFamily="34" charset="0"/>
              </a:rPr>
              <a:t> y;</a:t>
            </a:r>
          </a:p>
          <a:p>
            <a:pPr lvl="1"/>
            <a:r>
              <a:rPr lang="es-ES_tradnl" sz="2400" dirty="0">
                <a:solidFill>
                  <a:srgbClr val="0000E6"/>
                </a:solidFill>
                <a:latin typeface="Consolas" panose="020B0609020204030204" pitchFamily="49" charset="0"/>
                <a:cs typeface="Arial" panose="020B0604020202020204" pitchFamily="34" charset="0"/>
              </a:rPr>
              <a:t>	</a:t>
            </a:r>
            <a:r>
              <a:rPr lang="es-ES_tradnl" sz="2400" dirty="0" err="1">
                <a:solidFill>
                  <a:srgbClr val="0000E6"/>
                </a:solidFill>
                <a:latin typeface="Consolas" panose="020B0609020204030204" pitchFamily="49" charset="0"/>
                <a:cs typeface="Arial" panose="020B0604020202020204" pitchFamily="34" charset="0"/>
              </a:rPr>
              <a:t>String</a:t>
            </a:r>
            <a:r>
              <a:rPr lang="es-ES_tradnl" sz="2400" dirty="0">
                <a:latin typeface="Consolas" panose="020B0609020204030204" pitchFamily="49" charset="0"/>
                <a:cs typeface="Arial" panose="020B0604020202020204" pitchFamily="34" charset="0"/>
              </a:rPr>
              <a:t> estado;</a:t>
            </a:r>
          </a:p>
          <a:p>
            <a:r>
              <a:rPr lang="es-ES" sz="2400" dirty="0">
                <a:latin typeface="Consolas" panose="020B0609020204030204" pitchFamily="49" charset="0"/>
              </a:rPr>
              <a:t>	</a:t>
            </a:r>
            <a:r>
              <a:rPr lang="es-ES" sz="2400" dirty="0" err="1">
                <a:solidFill>
                  <a:srgbClr val="0070C0"/>
                </a:solidFill>
                <a:latin typeface="Consolas" panose="020B0609020204030204" pitchFamily="49" charset="0"/>
              </a:rPr>
              <a:t>void</a:t>
            </a:r>
            <a:r>
              <a:rPr lang="es-ES" sz="2400" dirty="0">
                <a:latin typeface="Consolas" panose="020B0609020204030204" pitchFamily="49" charset="0"/>
              </a:rPr>
              <a:t> limpiar(</a:t>
            </a:r>
            <a:r>
              <a:rPr lang="es-ES" sz="2400" dirty="0" err="1">
                <a:solidFill>
                  <a:srgbClr val="0070C0"/>
                </a:solidFill>
                <a:latin typeface="Consolas" panose="020B0609020204030204" pitchFamily="49" charset="0"/>
              </a:rPr>
              <a:t>int</a:t>
            </a:r>
            <a:r>
              <a:rPr lang="es-ES" sz="2400" dirty="0">
                <a:latin typeface="Consolas" panose="020B0609020204030204" pitchFamily="49" charset="0"/>
              </a:rPr>
              <a:t> </a:t>
            </a:r>
            <a:r>
              <a:rPr lang="es-ES" sz="2400" dirty="0" err="1">
                <a:latin typeface="Consolas" panose="020B0609020204030204" pitchFamily="49" charset="0"/>
              </a:rPr>
              <a:t>xLimpieza</a:t>
            </a:r>
            <a:r>
              <a:rPr lang="es-ES" sz="2400" dirty="0">
                <a:latin typeface="Consolas" panose="020B0609020204030204" pitchFamily="49" charset="0"/>
              </a:rPr>
              <a:t>, </a:t>
            </a:r>
            <a:r>
              <a:rPr lang="es-ES" sz="2400" dirty="0" err="1">
                <a:solidFill>
                  <a:srgbClr val="0070C0"/>
                </a:solidFill>
                <a:latin typeface="Consolas" panose="020B0609020204030204" pitchFamily="49" charset="0"/>
              </a:rPr>
              <a:t>int</a:t>
            </a:r>
            <a:r>
              <a:rPr lang="es-ES" sz="2400" dirty="0">
                <a:latin typeface="Consolas" panose="020B0609020204030204" pitchFamily="49" charset="0"/>
              </a:rPr>
              <a:t> </a:t>
            </a:r>
            <a:r>
              <a:rPr lang="es-ES" sz="2400" dirty="0" err="1">
                <a:latin typeface="Consolas" panose="020B0609020204030204" pitchFamily="49" charset="0"/>
              </a:rPr>
              <a:t>yLimpieza</a:t>
            </a:r>
            <a:r>
              <a:rPr lang="es-ES" sz="2400" dirty="0">
                <a:latin typeface="Consolas" panose="020B0609020204030204" pitchFamily="49" charset="0"/>
              </a:rPr>
              <a:t>){</a:t>
            </a:r>
          </a:p>
          <a:p>
            <a:r>
              <a:rPr lang="es-ES" sz="2400" dirty="0">
                <a:latin typeface="Consolas" panose="020B0609020204030204" pitchFamily="49" charset="0"/>
              </a:rPr>
              <a:t>		x = </a:t>
            </a:r>
            <a:r>
              <a:rPr lang="es-ES" sz="2400" dirty="0" err="1">
                <a:latin typeface="Consolas" panose="020B0609020204030204" pitchFamily="49" charset="0"/>
              </a:rPr>
              <a:t>xLimpieza</a:t>
            </a:r>
            <a:r>
              <a:rPr lang="es-ES" sz="2400" dirty="0">
                <a:latin typeface="Consolas" panose="020B0609020204030204" pitchFamily="49" charset="0"/>
              </a:rPr>
              <a:t>;</a:t>
            </a:r>
          </a:p>
          <a:p>
            <a:r>
              <a:rPr lang="es-ES" sz="2400" dirty="0">
                <a:latin typeface="Consolas" panose="020B0609020204030204" pitchFamily="49" charset="0"/>
              </a:rPr>
              <a:t>		y = </a:t>
            </a:r>
            <a:r>
              <a:rPr lang="es-ES" sz="2400" dirty="0" err="1">
                <a:latin typeface="Consolas" panose="020B0609020204030204" pitchFamily="49" charset="0"/>
              </a:rPr>
              <a:t>yLimpieza</a:t>
            </a:r>
            <a:r>
              <a:rPr lang="es-ES" sz="2400" dirty="0">
                <a:latin typeface="Consolas" panose="020B0609020204030204" pitchFamily="49" charset="0"/>
              </a:rPr>
              <a:t>;</a:t>
            </a:r>
          </a:p>
          <a:p>
            <a:r>
              <a:rPr lang="es-ES" sz="2400" dirty="0">
                <a:latin typeface="Consolas" panose="020B0609020204030204" pitchFamily="49" charset="0"/>
              </a:rPr>
              <a:t>		estado = </a:t>
            </a:r>
            <a:r>
              <a:rPr lang="es-ES" sz="2400" dirty="0">
                <a:solidFill>
                  <a:srgbClr val="00B050"/>
                </a:solidFill>
                <a:latin typeface="Consolas" panose="020B0609020204030204" pitchFamily="49" charset="0"/>
              </a:rPr>
              <a:t>“LIMPIANDO”</a:t>
            </a:r>
            <a:r>
              <a:rPr lang="es-ES" sz="2400" dirty="0">
                <a:latin typeface="Consolas" panose="020B0609020204030204" pitchFamily="49" charset="0"/>
              </a:rPr>
              <a:t>;</a:t>
            </a:r>
          </a:p>
          <a:p>
            <a:r>
              <a:rPr lang="es-ES" sz="2400" dirty="0">
                <a:latin typeface="Consolas" panose="020B0609020204030204" pitchFamily="49" charset="0"/>
              </a:rPr>
              <a:t>	}</a:t>
            </a:r>
          </a:p>
          <a:p>
            <a:r>
              <a:rPr lang="es-ES" sz="2400" dirty="0">
                <a:latin typeface="Consolas" panose="020B0609020204030204" pitchFamily="49" charset="0"/>
              </a:rPr>
              <a:t>}</a:t>
            </a:r>
          </a:p>
        </p:txBody>
      </p:sp>
    </p:spTree>
    <p:extLst>
      <p:ext uri="{BB962C8B-B14F-4D97-AF65-F5344CB8AC3E}">
        <p14:creationId xmlns:p14="http://schemas.microsoft.com/office/powerpoint/2010/main" val="143238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438FE-1325-47C8-84A8-CC42EAE2B487}"/>
              </a:ext>
            </a:extLst>
          </p:cNvPr>
          <p:cNvSpPr>
            <a:spLocks noGrp="1"/>
          </p:cNvSpPr>
          <p:nvPr>
            <p:ph type="title"/>
          </p:nvPr>
        </p:nvSpPr>
        <p:spPr/>
        <p:txBody>
          <a:bodyPr/>
          <a:lstStyle/>
          <a:p>
            <a:r>
              <a:rPr lang="es-ES" b="1" dirty="0"/>
              <a:t>Java y la Programación Orientada a Objetos</a:t>
            </a:r>
          </a:p>
        </p:txBody>
      </p:sp>
      <p:sp>
        <p:nvSpPr>
          <p:cNvPr id="3" name="Marcador de contenido 2">
            <a:extLst>
              <a:ext uri="{FF2B5EF4-FFF2-40B4-BE49-F238E27FC236}">
                <a16:creationId xmlns:a16="http://schemas.microsoft.com/office/drawing/2014/main" id="{FC616F7B-43BA-4AC8-9E80-5D314D8E2F69}"/>
              </a:ext>
            </a:extLst>
          </p:cNvPr>
          <p:cNvSpPr>
            <a:spLocks noGrp="1"/>
          </p:cNvSpPr>
          <p:nvPr>
            <p:ph idx="1"/>
          </p:nvPr>
        </p:nvSpPr>
        <p:spPr/>
        <p:txBody>
          <a:bodyPr/>
          <a:lstStyle/>
          <a:p>
            <a:r>
              <a:rPr lang="es-ES" dirty="0"/>
              <a:t>La </a:t>
            </a:r>
            <a:r>
              <a:rPr lang="es-ES" b="1" dirty="0"/>
              <a:t>Programación Orientada a Objetos </a:t>
            </a:r>
            <a:r>
              <a:rPr lang="es-ES" dirty="0"/>
              <a:t>(POO) es una forma de </a:t>
            </a:r>
            <a:r>
              <a:rPr lang="es-ES" b="1" dirty="0"/>
              <a:t>pensar, modelar y desarrollar aplicaciones</a:t>
            </a:r>
            <a:endParaRPr lang="es-ES" dirty="0"/>
          </a:p>
          <a:p>
            <a:r>
              <a:rPr lang="es-ES" dirty="0"/>
              <a:t>Mediante la combinación de Java y POO, podremos desarrollar sistemas que puedan </a:t>
            </a:r>
            <a:r>
              <a:rPr lang="es-ES" b="1" dirty="0"/>
              <a:t>crecer a gran escala </a:t>
            </a:r>
            <a:r>
              <a:rPr lang="es-ES" dirty="0"/>
              <a:t>sin perder la posibilidad de ser </a:t>
            </a:r>
            <a:r>
              <a:rPr lang="es-ES" b="1" dirty="0"/>
              <a:t>extendidos</a:t>
            </a:r>
            <a:r>
              <a:rPr lang="es-ES" dirty="0"/>
              <a:t> y </a:t>
            </a:r>
            <a:r>
              <a:rPr lang="es-ES" b="1" dirty="0"/>
              <a:t>modificados</a:t>
            </a:r>
            <a:r>
              <a:rPr lang="es-ES" dirty="0"/>
              <a:t> de acuerdo a las necesidades del cliente</a:t>
            </a:r>
          </a:p>
          <a:p>
            <a:endParaRPr lang="es-ES" dirty="0"/>
          </a:p>
        </p:txBody>
      </p:sp>
      <p:sp>
        <p:nvSpPr>
          <p:cNvPr id="4" name="Marcador de pie de página 3">
            <a:extLst>
              <a:ext uri="{FF2B5EF4-FFF2-40B4-BE49-F238E27FC236}">
                <a16:creationId xmlns:a16="http://schemas.microsoft.com/office/drawing/2014/main" id="{6B2C6AE1-EE6F-45AC-AE91-A4981F6BA9D0}"/>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E37C7C9F-5DBE-4680-81C9-E0391457DBEC}"/>
              </a:ext>
            </a:extLst>
          </p:cNvPr>
          <p:cNvSpPr>
            <a:spLocks noGrp="1"/>
          </p:cNvSpPr>
          <p:nvPr>
            <p:ph type="sldNum" sz="quarter" idx="12"/>
          </p:nvPr>
        </p:nvSpPr>
        <p:spPr/>
        <p:txBody>
          <a:bodyPr/>
          <a:lstStyle/>
          <a:p>
            <a:fld id="{D802D9E1-0DDA-174F-9155-A972C397A999}" type="slidenum">
              <a:rPr lang="es-ES_tradnl" smtClean="0"/>
              <a:pPr/>
              <a:t>6</a:t>
            </a:fld>
            <a:endParaRPr lang="es-ES_tradnl" dirty="0"/>
          </a:p>
        </p:txBody>
      </p:sp>
    </p:spTree>
    <p:extLst>
      <p:ext uri="{BB962C8B-B14F-4D97-AF65-F5344CB8AC3E}">
        <p14:creationId xmlns:p14="http://schemas.microsoft.com/office/powerpoint/2010/main" val="35453503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74D38-3216-4557-9820-E10976E30CE9}"/>
              </a:ext>
            </a:extLst>
          </p:cNvPr>
          <p:cNvSpPr>
            <a:spLocks noGrp="1"/>
          </p:cNvSpPr>
          <p:nvPr>
            <p:ph type="title"/>
          </p:nvPr>
        </p:nvSpPr>
        <p:spPr/>
        <p:txBody>
          <a:bodyPr/>
          <a:lstStyle/>
          <a:p>
            <a:r>
              <a:rPr lang="es-ES" b="1" dirty="0"/>
              <a:t>Clase Robot</a:t>
            </a:r>
            <a:br>
              <a:rPr lang="es-ES" dirty="0"/>
            </a:br>
            <a:r>
              <a:rPr lang="es-ES" sz="2800" i="1" dirty="0"/>
              <a:t>Prueba en NetBeans</a:t>
            </a:r>
          </a:p>
        </p:txBody>
      </p:sp>
      <p:sp>
        <p:nvSpPr>
          <p:cNvPr id="3" name="Marcador de contenido 2">
            <a:extLst>
              <a:ext uri="{FF2B5EF4-FFF2-40B4-BE49-F238E27FC236}">
                <a16:creationId xmlns:a16="http://schemas.microsoft.com/office/drawing/2014/main" id="{6E4B4439-0B37-49C2-AA50-C93B7E71D501}"/>
              </a:ext>
            </a:extLst>
          </p:cNvPr>
          <p:cNvSpPr>
            <a:spLocks noGrp="1"/>
          </p:cNvSpPr>
          <p:nvPr>
            <p:ph idx="1"/>
          </p:nvPr>
        </p:nvSpPr>
        <p:spPr/>
        <p:txBody>
          <a:bodyPr/>
          <a:lstStyle/>
          <a:p>
            <a:pPr marL="82550" lvl="1" indent="374650"/>
            <a:r>
              <a:rPr lang="es-ES" dirty="0"/>
              <a:t>Agreguen atributos al robot (los que quieran)</a:t>
            </a:r>
          </a:p>
          <a:p>
            <a:pPr marL="82550" lvl="1" indent="374650"/>
            <a:r>
              <a:rPr lang="es-ES" dirty="0"/>
              <a:t>Al menos deben estar la posición “x”, “y” y el estado</a:t>
            </a:r>
          </a:p>
          <a:p>
            <a:pPr marL="82550" lvl="1" indent="374650"/>
            <a:r>
              <a:rPr lang="es-ES" dirty="0"/>
              <a:t>Creen un método limpiar que reciba 2 parámetros, indicando dónde se debe limpiar</a:t>
            </a:r>
          </a:p>
          <a:p>
            <a:pPr marL="82550" lvl="1" indent="374650"/>
            <a:r>
              <a:rPr lang="es-ES" dirty="0"/>
              <a:t>Dentro de ese método cambien el estado del robot a “LIMPIANDO”</a:t>
            </a:r>
          </a:p>
          <a:p>
            <a:pPr marL="82550" lvl="1" indent="374650"/>
            <a:r>
              <a:rPr lang="es-ES" dirty="0"/>
              <a:t>¿Si quiero apagar el robot, qué debería hacer? </a:t>
            </a:r>
            <a:r>
              <a:rPr lang="es-ES" sz="2600" dirty="0"/>
              <a:t>Puedo crear un método apagar(), que cambie el estado a “APAGADO”</a:t>
            </a:r>
          </a:p>
        </p:txBody>
      </p:sp>
      <p:sp>
        <p:nvSpPr>
          <p:cNvPr id="4" name="Marcador de pie de página 3">
            <a:extLst>
              <a:ext uri="{FF2B5EF4-FFF2-40B4-BE49-F238E27FC236}">
                <a16:creationId xmlns:a16="http://schemas.microsoft.com/office/drawing/2014/main" id="{CECEB532-0C55-4462-84E7-B0C7138074E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D33E3E5-C943-47C7-BE46-60CDE03FB2A4}"/>
              </a:ext>
            </a:extLst>
          </p:cNvPr>
          <p:cNvSpPr>
            <a:spLocks noGrp="1"/>
          </p:cNvSpPr>
          <p:nvPr>
            <p:ph type="sldNum" sz="quarter" idx="12"/>
          </p:nvPr>
        </p:nvSpPr>
        <p:spPr/>
        <p:txBody>
          <a:bodyPr/>
          <a:lstStyle/>
          <a:p>
            <a:fld id="{D802D9E1-0DDA-174F-9155-A972C397A999}" type="slidenum">
              <a:rPr lang="es-ES_tradnl" smtClean="0"/>
              <a:pPr/>
              <a:t>69</a:t>
            </a:fld>
            <a:endParaRPr lang="es-ES_tradnl" dirty="0"/>
          </a:p>
        </p:txBody>
      </p:sp>
    </p:spTree>
    <p:extLst>
      <p:ext uri="{BB962C8B-B14F-4D97-AF65-F5344CB8AC3E}">
        <p14:creationId xmlns:p14="http://schemas.microsoft.com/office/powerpoint/2010/main" val="772406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E1F2D-6CBB-47CC-87B6-3DC29F9C0974}"/>
              </a:ext>
            </a:extLst>
          </p:cNvPr>
          <p:cNvSpPr>
            <a:spLocks noGrp="1"/>
          </p:cNvSpPr>
          <p:nvPr>
            <p:ph type="title"/>
          </p:nvPr>
        </p:nvSpPr>
        <p:spPr/>
        <p:txBody>
          <a:bodyPr>
            <a:normAutofit/>
          </a:bodyPr>
          <a:lstStyle/>
          <a:p>
            <a:r>
              <a:rPr lang="es-ES" b="1" dirty="0"/>
              <a:t>Clases, Métodos y Atributos</a:t>
            </a:r>
            <a:br>
              <a:rPr lang="es-ES" b="1" dirty="0"/>
            </a:br>
            <a:r>
              <a:rPr lang="es-ES" sz="2800" i="1" dirty="0"/>
              <a:t>Preguntas Frecuentes</a:t>
            </a:r>
          </a:p>
        </p:txBody>
      </p:sp>
      <p:sp>
        <p:nvSpPr>
          <p:cNvPr id="3" name="Marcador de contenido 2">
            <a:extLst>
              <a:ext uri="{FF2B5EF4-FFF2-40B4-BE49-F238E27FC236}">
                <a16:creationId xmlns:a16="http://schemas.microsoft.com/office/drawing/2014/main" id="{E94904DD-3F62-414B-85E0-0590243C50F1}"/>
              </a:ext>
            </a:extLst>
          </p:cNvPr>
          <p:cNvSpPr>
            <a:spLocks noGrp="1"/>
          </p:cNvSpPr>
          <p:nvPr>
            <p:ph idx="1"/>
          </p:nvPr>
        </p:nvSpPr>
        <p:spPr/>
        <p:txBody>
          <a:bodyPr/>
          <a:lstStyle/>
          <a:p>
            <a:r>
              <a:rPr lang="es-ES" dirty="0"/>
              <a:t>¿Tienen que ir en </a:t>
            </a:r>
            <a:r>
              <a:rPr lang="es-ES" b="1" dirty="0"/>
              <a:t>cierto orden</a:t>
            </a:r>
            <a:r>
              <a:rPr lang="es-ES" dirty="0"/>
              <a:t>? No, los métodos, atributos, constantes, etc., pueden ser declarados en cualquier orden</a:t>
            </a:r>
          </a:p>
          <a:p>
            <a:r>
              <a:rPr lang="es-ES" dirty="0"/>
              <a:t>¿Es </a:t>
            </a:r>
            <a:r>
              <a:rPr lang="es-ES" b="1" dirty="0"/>
              <a:t>recomendable ponerlos en cualquier orden</a:t>
            </a:r>
            <a:r>
              <a:rPr lang="es-ES" dirty="0"/>
              <a:t>? ¡</a:t>
            </a:r>
            <a:r>
              <a:rPr lang="es-ES" b="1" dirty="0"/>
              <a:t>No!</a:t>
            </a:r>
            <a:r>
              <a:rPr lang="es-ES" dirty="0"/>
              <a:t> Por convención de código, se recomienda </a:t>
            </a:r>
            <a:r>
              <a:rPr lang="es-ES" b="1" dirty="0"/>
              <a:t>colocar atributos primero y métodos después</a:t>
            </a:r>
            <a:r>
              <a:rPr lang="es-ES" dirty="0"/>
              <a:t>. Todos los desarrolladores Java suelen adherir a esas convenciones, para facilitar compartir el código en equipos de desarrollo</a:t>
            </a:r>
          </a:p>
        </p:txBody>
      </p:sp>
      <p:sp>
        <p:nvSpPr>
          <p:cNvPr id="4" name="Marcador de pie de página 3">
            <a:extLst>
              <a:ext uri="{FF2B5EF4-FFF2-40B4-BE49-F238E27FC236}">
                <a16:creationId xmlns:a16="http://schemas.microsoft.com/office/drawing/2014/main" id="{C43DF501-FB8E-4850-B480-E0D899236E47}"/>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B409813-6235-45F2-8E7B-373B288B08AB}"/>
              </a:ext>
            </a:extLst>
          </p:cNvPr>
          <p:cNvSpPr>
            <a:spLocks noGrp="1"/>
          </p:cNvSpPr>
          <p:nvPr>
            <p:ph type="sldNum" sz="quarter" idx="12"/>
          </p:nvPr>
        </p:nvSpPr>
        <p:spPr/>
        <p:txBody>
          <a:bodyPr/>
          <a:lstStyle/>
          <a:p>
            <a:fld id="{D802D9E1-0DDA-174F-9155-A972C397A999}" type="slidenum">
              <a:rPr lang="es-ES_tradnl" smtClean="0"/>
              <a:pPr/>
              <a:t>70</a:t>
            </a:fld>
            <a:endParaRPr lang="es-ES_tradnl" dirty="0"/>
          </a:p>
        </p:txBody>
      </p:sp>
    </p:spTree>
    <p:extLst>
      <p:ext uri="{BB962C8B-B14F-4D97-AF65-F5344CB8AC3E}">
        <p14:creationId xmlns:p14="http://schemas.microsoft.com/office/powerpoint/2010/main" val="1323691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3368D880-0B0A-44A2-90EC-BCD20790B623}"/>
              </a:ext>
            </a:extLst>
          </p:cNvPr>
          <p:cNvSpPr/>
          <p:nvPr/>
        </p:nvSpPr>
        <p:spPr>
          <a:xfrm>
            <a:off x="332509" y="2935854"/>
            <a:ext cx="8182841" cy="34095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ulo 1">
            <a:extLst>
              <a:ext uri="{FF2B5EF4-FFF2-40B4-BE49-F238E27FC236}">
                <a16:creationId xmlns:a16="http://schemas.microsoft.com/office/drawing/2014/main" id="{889B220F-6574-4EF9-832A-16718D36D43B}"/>
              </a:ext>
            </a:extLst>
          </p:cNvPr>
          <p:cNvSpPr>
            <a:spLocks noGrp="1"/>
          </p:cNvSpPr>
          <p:nvPr>
            <p:ph type="title"/>
          </p:nvPr>
        </p:nvSpPr>
        <p:spPr/>
        <p:txBody>
          <a:bodyPr/>
          <a:lstStyle/>
          <a:p>
            <a:r>
              <a:rPr lang="es-ES" b="1" dirty="0"/>
              <a:t>Clases, Métodos y Atributos</a:t>
            </a:r>
            <a:br>
              <a:rPr lang="es-ES" b="1" dirty="0"/>
            </a:br>
            <a:r>
              <a:rPr lang="es-ES" sz="2800" i="1" dirty="0"/>
              <a:t>Estructura convencional</a:t>
            </a:r>
          </a:p>
        </p:txBody>
      </p:sp>
      <p:sp>
        <p:nvSpPr>
          <p:cNvPr id="3" name="Marcador de contenido 2">
            <a:extLst>
              <a:ext uri="{FF2B5EF4-FFF2-40B4-BE49-F238E27FC236}">
                <a16:creationId xmlns:a16="http://schemas.microsoft.com/office/drawing/2014/main" id="{89776487-A713-48EA-8EB1-F4809C451F55}"/>
              </a:ext>
            </a:extLst>
          </p:cNvPr>
          <p:cNvSpPr>
            <a:spLocks noGrp="1"/>
          </p:cNvSpPr>
          <p:nvPr>
            <p:ph idx="1"/>
          </p:nvPr>
        </p:nvSpPr>
        <p:spPr/>
        <p:txBody>
          <a:bodyPr/>
          <a:lstStyle/>
          <a:p>
            <a:pPr marL="0" indent="0">
              <a:buNone/>
            </a:pPr>
            <a:r>
              <a:rPr lang="es-ES" dirty="0"/>
              <a:t>Archivo Robot.java en NetBeans:</a:t>
            </a:r>
          </a:p>
          <a:p>
            <a:pPr marL="0" indent="0">
              <a:buNone/>
            </a:pPr>
            <a:endParaRPr lang="es-ES" dirty="0">
              <a:solidFill>
                <a:srgbClr val="0070C0"/>
              </a:solidFill>
            </a:endParaRPr>
          </a:p>
          <a:p>
            <a:pPr marL="0" indent="0">
              <a:buNone/>
            </a:pPr>
            <a:r>
              <a:rPr lang="es-ES" dirty="0" err="1">
                <a:solidFill>
                  <a:srgbClr val="0070C0"/>
                </a:solidFill>
              </a:rPr>
              <a:t>class</a:t>
            </a:r>
            <a:r>
              <a:rPr lang="es-ES" dirty="0"/>
              <a:t> </a:t>
            </a:r>
            <a:r>
              <a:rPr lang="es-ES" dirty="0" err="1"/>
              <a:t>nombre_clase</a:t>
            </a:r>
            <a:r>
              <a:rPr lang="es-ES" dirty="0"/>
              <a:t> {</a:t>
            </a:r>
          </a:p>
          <a:p>
            <a:pPr marL="0" indent="0">
              <a:buNone/>
            </a:pPr>
            <a:r>
              <a:rPr lang="es-ES" dirty="0"/>
              <a:t>	constantes </a:t>
            </a:r>
            <a:r>
              <a:rPr lang="es-ES" dirty="0">
                <a:sym typeface="Wingdings" panose="05000000000000000000" pitchFamily="2" charset="2"/>
              </a:rPr>
              <a:t></a:t>
            </a:r>
            <a:r>
              <a:rPr lang="es-ES" dirty="0"/>
              <a:t> más adelante en el curso</a:t>
            </a:r>
          </a:p>
          <a:p>
            <a:pPr marL="0" indent="0">
              <a:buNone/>
            </a:pPr>
            <a:r>
              <a:rPr lang="es-ES" dirty="0"/>
              <a:t>	atributos</a:t>
            </a:r>
          </a:p>
          <a:p>
            <a:pPr marL="0" indent="0">
              <a:buNone/>
            </a:pPr>
            <a:r>
              <a:rPr lang="es-ES" dirty="0"/>
              <a:t>	constructor </a:t>
            </a:r>
            <a:r>
              <a:rPr lang="es-ES" dirty="0">
                <a:sym typeface="Wingdings" panose="05000000000000000000" pitchFamily="2" charset="2"/>
              </a:rPr>
              <a:t> más adelante en el curso</a:t>
            </a:r>
            <a:endParaRPr lang="es-ES" dirty="0"/>
          </a:p>
          <a:p>
            <a:pPr marL="0" indent="0">
              <a:buNone/>
            </a:pPr>
            <a:r>
              <a:rPr lang="es-ES" dirty="0"/>
              <a:t>	métodos</a:t>
            </a:r>
          </a:p>
          <a:p>
            <a:pPr marL="0" indent="0">
              <a:buNone/>
            </a:pPr>
            <a:r>
              <a:rPr lang="es-ES" dirty="0"/>
              <a:t>}</a:t>
            </a:r>
          </a:p>
          <a:p>
            <a:pPr marL="0" indent="0">
              <a:buNone/>
            </a:pPr>
            <a:endParaRPr lang="es-ES" dirty="0"/>
          </a:p>
        </p:txBody>
      </p:sp>
      <p:sp>
        <p:nvSpPr>
          <p:cNvPr id="4" name="Marcador de pie de página 3">
            <a:extLst>
              <a:ext uri="{FF2B5EF4-FFF2-40B4-BE49-F238E27FC236}">
                <a16:creationId xmlns:a16="http://schemas.microsoft.com/office/drawing/2014/main" id="{39F80657-BEAF-4794-8656-081AD7084623}"/>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B6D55BF-A5B1-47CA-B1F1-271C52B3C86A}"/>
              </a:ext>
            </a:extLst>
          </p:cNvPr>
          <p:cNvSpPr>
            <a:spLocks noGrp="1"/>
          </p:cNvSpPr>
          <p:nvPr>
            <p:ph type="sldNum" sz="quarter" idx="12"/>
          </p:nvPr>
        </p:nvSpPr>
        <p:spPr/>
        <p:txBody>
          <a:bodyPr/>
          <a:lstStyle/>
          <a:p>
            <a:fld id="{D802D9E1-0DDA-174F-9155-A972C397A999}" type="slidenum">
              <a:rPr lang="es-ES_tradnl" smtClean="0"/>
              <a:pPr/>
              <a:t>71</a:t>
            </a:fld>
            <a:endParaRPr lang="es-ES_tradnl" dirty="0"/>
          </a:p>
        </p:txBody>
      </p:sp>
    </p:spTree>
    <p:extLst>
      <p:ext uri="{BB962C8B-B14F-4D97-AF65-F5344CB8AC3E}">
        <p14:creationId xmlns:p14="http://schemas.microsoft.com/office/powerpoint/2010/main" val="31523030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2CA21-651B-4EFA-B81A-FC587C25E434}"/>
              </a:ext>
            </a:extLst>
          </p:cNvPr>
          <p:cNvSpPr>
            <a:spLocks noGrp="1"/>
          </p:cNvSpPr>
          <p:nvPr>
            <p:ph type="title"/>
          </p:nvPr>
        </p:nvSpPr>
        <p:spPr/>
        <p:txBody>
          <a:bodyPr/>
          <a:lstStyle/>
          <a:p>
            <a:r>
              <a:rPr lang="es-ES" b="1" dirty="0"/>
              <a:t>Crear Objetos</a:t>
            </a:r>
          </a:p>
        </p:txBody>
      </p:sp>
      <p:sp>
        <p:nvSpPr>
          <p:cNvPr id="3" name="Marcador de contenido 2">
            <a:extLst>
              <a:ext uri="{FF2B5EF4-FFF2-40B4-BE49-F238E27FC236}">
                <a16:creationId xmlns:a16="http://schemas.microsoft.com/office/drawing/2014/main" id="{5F2C5BF9-4D71-4567-B86D-4DBFA65C96DF}"/>
              </a:ext>
            </a:extLst>
          </p:cNvPr>
          <p:cNvSpPr>
            <a:spLocks noGrp="1"/>
          </p:cNvSpPr>
          <p:nvPr>
            <p:ph idx="1"/>
          </p:nvPr>
        </p:nvSpPr>
        <p:spPr/>
        <p:txBody>
          <a:bodyPr>
            <a:normAutofit lnSpcReduction="10000"/>
          </a:bodyPr>
          <a:lstStyle/>
          <a:p>
            <a:pPr marL="0" indent="0">
              <a:buNone/>
            </a:pPr>
            <a:r>
              <a:rPr lang="es-ES" dirty="0"/>
              <a:t>Robot </a:t>
            </a:r>
            <a:r>
              <a:rPr lang="es-ES" dirty="0" err="1"/>
              <a:t>robotCasa</a:t>
            </a:r>
            <a:r>
              <a:rPr lang="es-ES" dirty="0"/>
              <a:t> = </a:t>
            </a:r>
            <a:r>
              <a:rPr lang="es-ES" dirty="0">
                <a:solidFill>
                  <a:srgbClr val="0070C0"/>
                </a:solidFill>
              </a:rPr>
              <a:t>new</a:t>
            </a:r>
            <a:r>
              <a:rPr lang="es-ES" dirty="0"/>
              <a:t> Robot();</a:t>
            </a:r>
          </a:p>
          <a:p>
            <a:pPr marL="0" indent="0">
              <a:buNone/>
            </a:pPr>
            <a:r>
              <a:rPr lang="es-ES" dirty="0" err="1"/>
              <a:t>robotCasa.limpiar</a:t>
            </a:r>
            <a:r>
              <a:rPr lang="es-ES" dirty="0"/>
              <a:t>(0,0);</a:t>
            </a:r>
          </a:p>
          <a:p>
            <a:pPr marL="0" indent="0">
              <a:buNone/>
            </a:pPr>
            <a:endParaRPr lang="es-ES" dirty="0"/>
          </a:p>
          <a:p>
            <a:pPr marL="0" indent="0">
              <a:buNone/>
            </a:pPr>
            <a:r>
              <a:rPr lang="es-ES" dirty="0"/>
              <a:t>Robot </a:t>
            </a:r>
            <a:r>
              <a:rPr lang="es-ES" dirty="0" err="1"/>
              <a:t>robotOficina</a:t>
            </a:r>
            <a:r>
              <a:rPr lang="es-ES" dirty="0"/>
              <a:t> = </a:t>
            </a:r>
            <a:r>
              <a:rPr lang="es-ES" dirty="0">
                <a:solidFill>
                  <a:srgbClr val="0070C0"/>
                </a:solidFill>
              </a:rPr>
              <a:t>new</a:t>
            </a:r>
            <a:r>
              <a:rPr lang="es-ES" dirty="0"/>
              <a:t> Robot();</a:t>
            </a:r>
          </a:p>
          <a:p>
            <a:pPr marL="0" indent="0">
              <a:buNone/>
            </a:pPr>
            <a:r>
              <a:rPr lang="es-ES" dirty="0" err="1"/>
              <a:t>robotOficina.limpiar</a:t>
            </a:r>
            <a:r>
              <a:rPr lang="es-ES" dirty="0"/>
              <a:t>(10,10);</a:t>
            </a:r>
          </a:p>
          <a:p>
            <a:pPr marL="0" indent="0">
              <a:buNone/>
            </a:pPr>
            <a:endParaRPr lang="es-ES" dirty="0"/>
          </a:p>
          <a:p>
            <a:r>
              <a:rPr lang="es-ES" dirty="0"/>
              <a:t>¿</a:t>
            </a:r>
            <a:r>
              <a:rPr lang="es-ES" dirty="0" err="1"/>
              <a:t>robotCasa</a:t>
            </a:r>
            <a:r>
              <a:rPr lang="es-ES" dirty="0"/>
              <a:t> y </a:t>
            </a:r>
            <a:r>
              <a:rPr lang="es-ES" dirty="0" err="1"/>
              <a:t>robotOficina</a:t>
            </a:r>
            <a:r>
              <a:rPr lang="es-ES" dirty="0"/>
              <a:t> tienen los mismos atributos? ¿Si modifico la posición </a:t>
            </a:r>
            <a:r>
              <a:rPr lang="es-ES" dirty="0" err="1"/>
              <a:t>x,y</a:t>
            </a:r>
            <a:r>
              <a:rPr lang="es-ES" dirty="0"/>
              <a:t> de </a:t>
            </a:r>
            <a:r>
              <a:rPr lang="es-ES" dirty="0" err="1"/>
              <a:t>robotOficina</a:t>
            </a:r>
            <a:r>
              <a:rPr lang="es-ES" dirty="0"/>
              <a:t>, se modifica la posición de </a:t>
            </a:r>
            <a:r>
              <a:rPr lang="es-ES" dirty="0" err="1"/>
              <a:t>robotCasa</a:t>
            </a:r>
            <a:r>
              <a:rPr lang="es-ES" dirty="0"/>
              <a:t>?</a:t>
            </a:r>
          </a:p>
        </p:txBody>
      </p:sp>
      <p:sp>
        <p:nvSpPr>
          <p:cNvPr id="4" name="Marcador de pie de página 3">
            <a:extLst>
              <a:ext uri="{FF2B5EF4-FFF2-40B4-BE49-F238E27FC236}">
                <a16:creationId xmlns:a16="http://schemas.microsoft.com/office/drawing/2014/main" id="{452FA302-A4D3-46C5-BF15-B4F97A385A43}"/>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390F091-F20B-4459-9339-7CEBC95BA9BB}"/>
              </a:ext>
            </a:extLst>
          </p:cNvPr>
          <p:cNvSpPr>
            <a:spLocks noGrp="1"/>
          </p:cNvSpPr>
          <p:nvPr>
            <p:ph type="sldNum" sz="quarter" idx="12"/>
          </p:nvPr>
        </p:nvSpPr>
        <p:spPr/>
        <p:txBody>
          <a:bodyPr/>
          <a:lstStyle/>
          <a:p>
            <a:fld id="{D802D9E1-0DDA-174F-9155-A972C397A999}" type="slidenum">
              <a:rPr lang="es-ES_tradnl" smtClean="0"/>
              <a:pPr/>
              <a:t>72</a:t>
            </a:fld>
            <a:endParaRPr lang="es-ES_tradnl" dirty="0"/>
          </a:p>
        </p:txBody>
      </p:sp>
    </p:spTree>
    <p:extLst>
      <p:ext uri="{BB962C8B-B14F-4D97-AF65-F5344CB8AC3E}">
        <p14:creationId xmlns:p14="http://schemas.microsoft.com/office/powerpoint/2010/main" val="16373874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CE85F-2F38-4E2D-BF1C-6A91233BE3E1}"/>
              </a:ext>
            </a:extLst>
          </p:cNvPr>
          <p:cNvSpPr>
            <a:spLocks noGrp="1"/>
          </p:cNvSpPr>
          <p:nvPr>
            <p:ph type="title"/>
          </p:nvPr>
        </p:nvSpPr>
        <p:spPr/>
        <p:txBody>
          <a:bodyPr/>
          <a:lstStyle/>
          <a:p>
            <a:r>
              <a:rPr lang="es-ES" b="1" dirty="0"/>
              <a:t>Objetos y Referencias</a:t>
            </a:r>
          </a:p>
        </p:txBody>
      </p:sp>
      <p:sp>
        <p:nvSpPr>
          <p:cNvPr id="3" name="Marcador de contenido 2">
            <a:extLst>
              <a:ext uri="{FF2B5EF4-FFF2-40B4-BE49-F238E27FC236}">
                <a16:creationId xmlns:a16="http://schemas.microsoft.com/office/drawing/2014/main" id="{26550754-90C4-4CA3-BBCF-A3B1F956A8BC}"/>
              </a:ext>
            </a:extLst>
          </p:cNvPr>
          <p:cNvSpPr>
            <a:spLocks noGrp="1"/>
          </p:cNvSpPr>
          <p:nvPr>
            <p:ph idx="1"/>
          </p:nvPr>
        </p:nvSpPr>
        <p:spPr/>
        <p:txBody>
          <a:bodyPr>
            <a:normAutofit/>
          </a:bodyPr>
          <a:lstStyle/>
          <a:p>
            <a:r>
              <a:rPr lang="es-ES" dirty="0"/>
              <a:t>Técnicamente, cuando declaramos una variable de una clase, se dice que dicha variable </a:t>
            </a:r>
            <a:r>
              <a:rPr lang="es-ES" b="1" dirty="0"/>
              <a:t>puede</a:t>
            </a:r>
            <a:r>
              <a:rPr lang="es-ES" dirty="0"/>
              <a:t> almacenar una referencia a un </a:t>
            </a:r>
            <a:r>
              <a:rPr lang="es-ES" b="1" dirty="0"/>
              <a:t>objeto de esa clase</a:t>
            </a:r>
            <a:endParaRPr lang="es-ES" dirty="0"/>
          </a:p>
          <a:p>
            <a:r>
              <a:rPr lang="es-ES" dirty="0"/>
              <a:t>Por ejemplo</a:t>
            </a:r>
          </a:p>
          <a:p>
            <a:pPr lvl="1"/>
            <a:r>
              <a:rPr lang="es-ES" dirty="0"/>
              <a:t>Al declarar “</a:t>
            </a:r>
            <a:r>
              <a:rPr lang="es-ES" b="1" dirty="0"/>
              <a:t>Robot </a:t>
            </a:r>
            <a:r>
              <a:rPr lang="es-ES" b="1" dirty="0" err="1"/>
              <a:t>miRobot</a:t>
            </a:r>
            <a:r>
              <a:rPr lang="es-ES" b="1" dirty="0"/>
              <a:t>;</a:t>
            </a:r>
            <a:r>
              <a:rPr lang="es-ES" dirty="0"/>
              <a:t>”,</a:t>
            </a:r>
            <a:r>
              <a:rPr lang="es-ES" b="1" dirty="0"/>
              <a:t> </a:t>
            </a:r>
            <a:r>
              <a:rPr lang="es-ES" b="1" dirty="0" err="1"/>
              <a:t>miRobot</a:t>
            </a:r>
            <a:r>
              <a:rPr lang="es-ES" dirty="0"/>
              <a:t> es una variable que </a:t>
            </a:r>
            <a:r>
              <a:rPr lang="es-ES" b="1" dirty="0"/>
              <a:t>puede referenciar a un objeto de tipo Robot</a:t>
            </a:r>
            <a:endParaRPr lang="es-ES" dirty="0"/>
          </a:p>
          <a:p>
            <a:pPr lvl="1"/>
            <a:r>
              <a:rPr lang="es-ES" dirty="0"/>
              <a:t>Cuando hacemos “</a:t>
            </a:r>
            <a:r>
              <a:rPr lang="es-ES" b="1" dirty="0" err="1"/>
              <a:t>miRobot</a:t>
            </a:r>
            <a:r>
              <a:rPr lang="es-ES" b="1" dirty="0"/>
              <a:t>=new Robot()</a:t>
            </a:r>
            <a:r>
              <a:rPr lang="es-ES" dirty="0"/>
              <a:t>”, a la variable </a:t>
            </a:r>
            <a:r>
              <a:rPr lang="es-ES" b="1" dirty="0" err="1"/>
              <a:t>miRobot</a:t>
            </a:r>
            <a:r>
              <a:rPr lang="es-ES" dirty="0"/>
              <a:t> se le asigna una referencia al objeto creado con “</a:t>
            </a:r>
            <a:r>
              <a:rPr lang="es-ES" b="1" dirty="0"/>
              <a:t>new Robot()</a:t>
            </a:r>
            <a:r>
              <a:rPr lang="es-ES" dirty="0"/>
              <a:t>”</a:t>
            </a:r>
          </a:p>
        </p:txBody>
      </p:sp>
      <p:sp>
        <p:nvSpPr>
          <p:cNvPr id="4" name="Marcador de pie de página 3">
            <a:extLst>
              <a:ext uri="{FF2B5EF4-FFF2-40B4-BE49-F238E27FC236}">
                <a16:creationId xmlns:a16="http://schemas.microsoft.com/office/drawing/2014/main" id="{371E2CF4-7A35-45B8-A42A-28AE1F87F14B}"/>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90D5F9E4-AD89-4C24-9DF9-3565F2B411FC}"/>
              </a:ext>
            </a:extLst>
          </p:cNvPr>
          <p:cNvSpPr>
            <a:spLocks noGrp="1"/>
          </p:cNvSpPr>
          <p:nvPr>
            <p:ph type="sldNum" sz="quarter" idx="12"/>
          </p:nvPr>
        </p:nvSpPr>
        <p:spPr/>
        <p:txBody>
          <a:bodyPr/>
          <a:lstStyle/>
          <a:p>
            <a:fld id="{D802D9E1-0DDA-174F-9155-A972C397A999}" type="slidenum">
              <a:rPr lang="es-ES_tradnl" smtClean="0"/>
              <a:pPr/>
              <a:t>73</a:t>
            </a:fld>
            <a:endParaRPr lang="es-ES_tradnl" dirty="0"/>
          </a:p>
        </p:txBody>
      </p:sp>
    </p:spTree>
    <p:extLst>
      <p:ext uri="{BB962C8B-B14F-4D97-AF65-F5344CB8AC3E}">
        <p14:creationId xmlns:p14="http://schemas.microsoft.com/office/powerpoint/2010/main" val="2677898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25632-5836-4FBA-9EB5-A5BD8B0EAFED}"/>
              </a:ext>
            </a:extLst>
          </p:cNvPr>
          <p:cNvSpPr>
            <a:spLocks noGrp="1"/>
          </p:cNvSpPr>
          <p:nvPr>
            <p:ph type="title"/>
          </p:nvPr>
        </p:nvSpPr>
        <p:spPr/>
        <p:txBody>
          <a:bodyPr/>
          <a:lstStyle/>
          <a:p>
            <a:r>
              <a:rPr lang="es-ES" b="1" dirty="0"/>
              <a:t>¿Objeto o Clase?</a:t>
            </a:r>
          </a:p>
        </p:txBody>
      </p:sp>
      <p:sp>
        <p:nvSpPr>
          <p:cNvPr id="3" name="Marcador de contenido 2">
            <a:extLst>
              <a:ext uri="{FF2B5EF4-FFF2-40B4-BE49-F238E27FC236}">
                <a16:creationId xmlns:a16="http://schemas.microsoft.com/office/drawing/2014/main" id="{5D64E4B8-2200-45CA-A8F1-D3D7F296DA4F}"/>
              </a:ext>
            </a:extLst>
          </p:cNvPr>
          <p:cNvSpPr>
            <a:spLocks noGrp="1"/>
          </p:cNvSpPr>
          <p:nvPr>
            <p:ph idx="1"/>
          </p:nvPr>
        </p:nvSpPr>
        <p:spPr/>
        <p:txBody>
          <a:bodyPr>
            <a:normAutofit fontScale="92500" lnSpcReduction="10000"/>
          </a:bodyPr>
          <a:lstStyle/>
          <a:p>
            <a:r>
              <a:rPr lang="es-ES" dirty="0"/>
              <a:t>¿Tiene sentido crear 2 </a:t>
            </a:r>
            <a:r>
              <a:rPr lang="es-ES" b="1" dirty="0"/>
              <a:t>clases</a:t>
            </a:r>
            <a:r>
              <a:rPr lang="es-ES" dirty="0"/>
              <a:t> </a:t>
            </a:r>
            <a:r>
              <a:rPr lang="es-ES" dirty="0" err="1"/>
              <a:t>RobotCasa</a:t>
            </a:r>
            <a:r>
              <a:rPr lang="es-ES" dirty="0"/>
              <a:t> y </a:t>
            </a:r>
            <a:r>
              <a:rPr lang="es-ES" dirty="0" err="1"/>
              <a:t>RobotOficina</a:t>
            </a:r>
            <a:r>
              <a:rPr lang="es-ES" dirty="0"/>
              <a:t>?</a:t>
            </a:r>
          </a:p>
          <a:p>
            <a:r>
              <a:rPr lang="es-ES" dirty="0"/>
              <a:t>¡NO! En este caso, serían idénticas en cuanto a atributos, pero tendrían distinto nombre</a:t>
            </a:r>
          </a:p>
          <a:p>
            <a:r>
              <a:rPr lang="es-ES" dirty="0"/>
              <a:t>En Programación Orientada a Objetos, es </a:t>
            </a:r>
            <a:r>
              <a:rPr lang="es-ES" b="1" dirty="0"/>
              <a:t>clave</a:t>
            </a:r>
            <a:r>
              <a:rPr lang="es-ES" dirty="0"/>
              <a:t> discernir entre una clase (un tipo de objeto) y un objeto (una instancia/ejemplo de esa clase)</a:t>
            </a:r>
          </a:p>
          <a:p>
            <a:r>
              <a:rPr lang="es-ES" dirty="0"/>
              <a:t>¿Qué problema hay en tener 2 clases iguales? Es doble mantenimiento: por ejemplo, si se quiere agregar un nuevo atributo a los robots, hay que agregarlo en 2 clases. ¿Qué sucede si tenemos 10 clases idénticas?</a:t>
            </a:r>
          </a:p>
        </p:txBody>
      </p:sp>
      <p:sp>
        <p:nvSpPr>
          <p:cNvPr id="4" name="Marcador de pie de página 3">
            <a:extLst>
              <a:ext uri="{FF2B5EF4-FFF2-40B4-BE49-F238E27FC236}">
                <a16:creationId xmlns:a16="http://schemas.microsoft.com/office/drawing/2014/main" id="{4A59CDF0-C420-4A9A-ACCB-DBA0F83B69A8}"/>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B9B4FA8-5016-4E59-B885-1EFF9AB4EFA0}"/>
              </a:ext>
            </a:extLst>
          </p:cNvPr>
          <p:cNvSpPr>
            <a:spLocks noGrp="1"/>
          </p:cNvSpPr>
          <p:nvPr>
            <p:ph type="sldNum" sz="quarter" idx="12"/>
          </p:nvPr>
        </p:nvSpPr>
        <p:spPr/>
        <p:txBody>
          <a:bodyPr/>
          <a:lstStyle/>
          <a:p>
            <a:fld id="{D802D9E1-0DDA-174F-9155-A972C397A999}" type="slidenum">
              <a:rPr lang="es-ES_tradnl" smtClean="0"/>
              <a:pPr/>
              <a:t>74</a:t>
            </a:fld>
            <a:endParaRPr lang="es-ES_tradnl" dirty="0"/>
          </a:p>
        </p:txBody>
      </p:sp>
    </p:spTree>
    <p:extLst>
      <p:ext uri="{BB962C8B-B14F-4D97-AF65-F5344CB8AC3E}">
        <p14:creationId xmlns:p14="http://schemas.microsoft.com/office/powerpoint/2010/main" val="22036792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ACC9E-3AFF-4017-A6AF-1383974E27F1}"/>
              </a:ext>
            </a:extLst>
          </p:cNvPr>
          <p:cNvSpPr>
            <a:spLocks noGrp="1"/>
          </p:cNvSpPr>
          <p:nvPr>
            <p:ph type="title"/>
          </p:nvPr>
        </p:nvSpPr>
        <p:spPr>
          <a:xfrm>
            <a:off x="77003" y="900000"/>
            <a:ext cx="8864866" cy="1220315"/>
          </a:xfrm>
        </p:spPr>
        <p:txBody>
          <a:bodyPr>
            <a:normAutofit fontScale="90000"/>
          </a:bodyPr>
          <a:lstStyle/>
          <a:p>
            <a:r>
              <a:rPr lang="es-ES" sz="4400" b="1" dirty="0"/>
              <a:t>Principios de Orientación a Objetos</a:t>
            </a:r>
            <a:br>
              <a:rPr lang="es-ES" sz="4400" b="1" dirty="0"/>
            </a:br>
            <a:r>
              <a:rPr lang="es-ES" sz="3100" i="1" dirty="0"/>
              <a:t>Interacción entre objetos</a:t>
            </a:r>
          </a:p>
        </p:txBody>
      </p:sp>
      <p:sp>
        <p:nvSpPr>
          <p:cNvPr id="3" name="Marcador de contenido 2">
            <a:extLst>
              <a:ext uri="{FF2B5EF4-FFF2-40B4-BE49-F238E27FC236}">
                <a16:creationId xmlns:a16="http://schemas.microsoft.com/office/drawing/2014/main" id="{D02B515E-1285-42D5-BACA-EF1EC98BCF93}"/>
              </a:ext>
            </a:extLst>
          </p:cNvPr>
          <p:cNvSpPr>
            <a:spLocks noGrp="1"/>
          </p:cNvSpPr>
          <p:nvPr>
            <p:ph idx="1"/>
          </p:nvPr>
        </p:nvSpPr>
        <p:spPr/>
        <p:txBody>
          <a:bodyPr>
            <a:normAutofit/>
          </a:bodyPr>
          <a:lstStyle/>
          <a:p>
            <a:r>
              <a:rPr lang="es-ES" dirty="0"/>
              <a:t>Vimos cómo crear clases y, con ellas, crear objetos</a:t>
            </a:r>
          </a:p>
          <a:p>
            <a:r>
              <a:rPr lang="es-ES" dirty="0"/>
              <a:t>Sin embargo, para crear una aplicación más grande, debemos hacer interactuar diferentes objetos</a:t>
            </a:r>
          </a:p>
          <a:p>
            <a:r>
              <a:rPr lang="es-ES" dirty="0"/>
              <a:t>Conceptualmente, en Programación Orientada a Objetos, se dice que un objeto “le envía un mensaje” a otro objeto. El mensaje indica la operación a realizar y sus parámetros</a:t>
            </a:r>
          </a:p>
        </p:txBody>
      </p:sp>
      <p:sp>
        <p:nvSpPr>
          <p:cNvPr id="4" name="Marcador de pie de página 3">
            <a:extLst>
              <a:ext uri="{FF2B5EF4-FFF2-40B4-BE49-F238E27FC236}">
                <a16:creationId xmlns:a16="http://schemas.microsoft.com/office/drawing/2014/main" id="{39F90089-C64D-4284-AE00-46B4F1FB46B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A67DC0E-A8E8-41B3-A19F-B47A4778504E}"/>
              </a:ext>
            </a:extLst>
          </p:cNvPr>
          <p:cNvSpPr>
            <a:spLocks noGrp="1"/>
          </p:cNvSpPr>
          <p:nvPr>
            <p:ph type="sldNum" sz="quarter" idx="12"/>
          </p:nvPr>
        </p:nvSpPr>
        <p:spPr/>
        <p:txBody>
          <a:bodyPr/>
          <a:lstStyle/>
          <a:p>
            <a:fld id="{D802D9E1-0DDA-174F-9155-A972C397A999}" type="slidenum">
              <a:rPr lang="es-ES_tradnl" smtClean="0"/>
              <a:pPr/>
              <a:t>75</a:t>
            </a:fld>
            <a:endParaRPr lang="es-ES_tradnl" dirty="0"/>
          </a:p>
        </p:txBody>
      </p:sp>
    </p:spTree>
    <p:extLst>
      <p:ext uri="{BB962C8B-B14F-4D97-AF65-F5344CB8AC3E}">
        <p14:creationId xmlns:p14="http://schemas.microsoft.com/office/powerpoint/2010/main" val="24933950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ACC9E-3AFF-4017-A6AF-1383974E27F1}"/>
              </a:ext>
            </a:extLst>
          </p:cNvPr>
          <p:cNvSpPr>
            <a:spLocks noGrp="1"/>
          </p:cNvSpPr>
          <p:nvPr>
            <p:ph type="title"/>
          </p:nvPr>
        </p:nvSpPr>
        <p:spPr>
          <a:xfrm>
            <a:off x="86627" y="900000"/>
            <a:ext cx="8912994" cy="1220315"/>
          </a:xfrm>
        </p:spPr>
        <p:txBody>
          <a:bodyPr>
            <a:normAutofit/>
          </a:bodyPr>
          <a:lstStyle/>
          <a:p>
            <a:r>
              <a:rPr lang="es-ES" b="1" dirty="0"/>
              <a:t>Principios de Orientación a Objetos</a:t>
            </a:r>
            <a:br>
              <a:rPr lang="es-ES" dirty="0"/>
            </a:br>
            <a:r>
              <a:rPr lang="es-ES" sz="2800" i="1" dirty="0"/>
              <a:t>Interacción entre objetos</a:t>
            </a:r>
          </a:p>
        </p:txBody>
      </p:sp>
      <p:sp>
        <p:nvSpPr>
          <p:cNvPr id="3" name="Marcador de contenido 2">
            <a:extLst>
              <a:ext uri="{FF2B5EF4-FFF2-40B4-BE49-F238E27FC236}">
                <a16:creationId xmlns:a16="http://schemas.microsoft.com/office/drawing/2014/main" id="{D02B515E-1285-42D5-BACA-EF1EC98BCF93}"/>
              </a:ext>
            </a:extLst>
          </p:cNvPr>
          <p:cNvSpPr>
            <a:spLocks noGrp="1"/>
          </p:cNvSpPr>
          <p:nvPr>
            <p:ph idx="1"/>
          </p:nvPr>
        </p:nvSpPr>
        <p:spPr/>
        <p:txBody>
          <a:bodyPr>
            <a:normAutofit fontScale="92500"/>
          </a:bodyPr>
          <a:lstStyle/>
          <a:p>
            <a:r>
              <a:rPr lang="es-ES" dirty="0"/>
              <a:t>En Java, dicha interacción entre objetos es través de llamados a métodos (no son mensajes literalmente)</a:t>
            </a:r>
          </a:p>
          <a:p>
            <a:r>
              <a:rPr lang="es-ES" dirty="0"/>
              <a:t>Por ejemplo: consideren</a:t>
            </a:r>
          </a:p>
          <a:p>
            <a:pPr marL="0" indent="0" algn="ctr">
              <a:buNone/>
            </a:pPr>
            <a:r>
              <a:rPr lang="es-ES" dirty="0"/>
              <a:t>  </a:t>
            </a:r>
            <a:r>
              <a:rPr lang="es-ES" dirty="0" err="1">
                <a:latin typeface="Consolas" panose="020B0609020204030204" pitchFamily="49" charset="0"/>
              </a:rPr>
              <a:t>robot.limpiar</a:t>
            </a:r>
            <a:r>
              <a:rPr lang="es-ES" dirty="0">
                <a:latin typeface="Consolas" panose="020B0609020204030204" pitchFamily="49" charset="0"/>
              </a:rPr>
              <a:t>(pos1, pos2);</a:t>
            </a:r>
            <a:r>
              <a:rPr lang="es-ES" dirty="0"/>
              <a:t> </a:t>
            </a:r>
          </a:p>
          <a:p>
            <a:pPr marL="0" indent="0">
              <a:buNone/>
            </a:pPr>
            <a:r>
              <a:rPr lang="es-ES" dirty="0"/>
              <a:t>  en este caso, el mensaje al objeto de tipo Robot es “limpiar” con los parámetros pos1 y pos2</a:t>
            </a:r>
          </a:p>
          <a:p>
            <a:r>
              <a:rPr lang="es-ES" dirty="0"/>
              <a:t>Directamente, en Java se dice que se “invoca” al método </a:t>
            </a:r>
            <a:r>
              <a:rPr lang="es-ES" dirty="0">
                <a:latin typeface="Consolas" panose="020B0609020204030204" pitchFamily="49" charset="0"/>
              </a:rPr>
              <a:t>limpiar</a:t>
            </a:r>
            <a:r>
              <a:rPr lang="es-ES" dirty="0"/>
              <a:t> con los argumentos </a:t>
            </a:r>
            <a:r>
              <a:rPr lang="es-ES" dirty="0">
                <a:latin typeface="Consolas" panose="020B0609020204030204" pitchFamily="49" charset="0"/>
              </a:rPr>
              <a:t>pos1</a:t>
            </a:r>
            <a:r>
              <a:rPr lang="es-ES" dirty="0"/>
              <a:t> y </a:t>
            </a:r>
            <a:r>
              <a:rPr lang="es-ES" dirty="0">
                <a:latin typeface="Consolas" panose="020B0609020204030204" pitchFamily="49" charset="0"/>
              </a:rPr>
              <a:t>pos2</a:t>
            </a:r>
          </a:p>
        </p:txBody>
      </p:sp>
      <p:sp>
        <p:nvSpPr>
          <p:cNvPr id="4" name="Marcador de pie de página 3">
            <a:extLst>
              <a:ext uri="{FF2B5EF4-FFF2-40B4-BE49-F238E27FC236}">
                <a16:creationId xmlns:a16="http://schemas.microsoft.com/office/drawing/2014/main" id="{39F90089-C64D-4284-AE00-46B4F1FB46B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A67DC0E-A8E8-41B3-A19F-B47A4778504E}"/>
              </a:ext>
            </a:extLst>
          </p:cNvPr>
          <p:cNvSpPr>
            <a:spLocks noGrp="1"/>
          </p:cNvSpPr>
          <p:nvPr>
            <p:ph type="sldNum" sz="quarter" idx="12"/>
          </p:nvPr>
        </p:nvSpPr>
        <p:spPr/>
        <p:txBody>
          <a:bodyPr/>
          <a:lstStyle/>
          <a:p>
            <a:fld id="{D802D9E1-0DDA-174F-9155-A972C397A999}" type="slidenum">
              <a:rPr lang="es-ES_tradnl" smtClean="0"/>
              <a:pPr/>
              <a:t>76</a:t>
            </a:fld>
            <a:endParaRPr lang="es-ES_tradnl" dirty="0"/>
          </a:p>
        </p:txBody>
      </p:sp>
    </p:spTree>
    <p:extLst>
      <p:ext uri="{BB962C8B-B14F-4D97-AF65-F5344CB8AC3E}">
        <p14:creationId xmlns:p14="http://schemas.microsoft.com/office/powerpoint/2010/main" val="714848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1DF057-EEC8-474B-812F-0C4949C9ED49}"/>
              </a:ext>
            </a:extLst>
          </p:cNvPr>
          <p:cNvSpPr>
            <a:spLocks noGrp="1"/>
          </p:cNvSpPr>
          <p:nvPr>
            <p:ph type="title"/>
          </p:nvPr>
        </p:nvSpPr>
        <p:spPr>
          <a:xfrm>
            <a:off x="67379" y="900000"/>
            <a:ext cx="9009214" cy="1220315"/>
          </a:xfrm>
        </p:spPr>
        <p:txBody>
          <a:bodyPr>
            <a:normAutofit fontScale="90000"/>
          </a:bodyPr>
          <a:lstStyle/>
          <a:p>
            <a:r>
              <a:rPr lang="es-ES" sz="4400" b="1" dirty="0"/>
              <a:t>Principios de Orientación a Objetos</a:t>
            </a:r>
            <a:br>
              <a:rPr lang="es-ES" dirty="0"/>
            </a:br>
            <a:r>
              <a:rPr lang="es-ES" sz="3100" i="1" dirty="0"/>
              <a:t>Ejemplo de Interacción entre objetos</a:t>
            </a:r>
          </a:p>
        </p:txBody>
      </p:sp>
      <p:sp>
        <p:nvSpPr>
          <p:cNvPr id="3" name="Marcador de contenido 2">
            <a:extLst>
              <a:ext uri="{FF2B5EF4-FFF2-40B4-BE49-F238E27FC236}">
                <a16:creationId xmlns:a16="http://schemas.microsoft.com/office/drawing/2014/main" id="{FE6CD64F-ACFC-47D4-A42F-682D165FF3EC}"/>
              </a:ext>
            </a:extLst>
          </p:cNvPr>
          <p:cNvSpPr>
            <a:spLocks noGrp="1"/>
          </p:cNvSpPr>
          <p:nvPr>
            <p:ph idx="1"/>
          </p:nvPr>
        </p:nvSpPr>
        <p:spPr/>
        <p:txBody>
          <a:bodyPr>
            <a:normAutofit/>
          </a:bodyPr>
          <a:lstStyle/>
          <a:p>
            <a:r>
              <a:rPr lang="es-ES" dirty="0"/>
              <a:t>Suponga una casa inteligente que posee entre sus artefactos un robot de limpieza (del ejemplo anterior)</a:t>
            </a:r>
          </a:p>
          <a:p>
            <a:r>
              <a:rPr lang="es-ES" dirty="0"/>
              <a:t>Cuando TODOS sus habitantes abandonan la casa, se indica al robot que inicie la limpieza en la posición 0,0 del inmueble</a:t>
            </a:r>
          </a:p>
          <a:p>
            <a:r>
              <a:rPr lang="es-ES" dirty="0"/>
              <a:t>Simplemente vamos a simular la situación. Le vamos a indicar a la casa explícitamente la salida de un habitante</a:t>
            </a:r>
          </a:p>
        </p:txBody>
      </p:sp>
      <p:sp>
        <p:nvSpPr>
          <p:cNvPr id="4" name="Marcador de pie de página 3">
            <a:extLst>
              <a:ext uri="{FF2B5EF4-FFF2-40B4-BE49-F238E27FC236}">
                <a16:creationId xmlns:a16="http://schemas.microsoft.com/office/drawing/2014/main" id="{232045D7-8DB6-40DD-9DAA-D7ED8B359CCD}"/>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9885C837-0F40-45D8-9AE9-549BBE8D3C96}"/>
              </a:ext>
            </a:extLst>
          </p:cNvPr>
          <p:cNvSpPr>
            <a:spLocks noGrp="1"/>
          </p:cNvSpPr>
          <p:nvPr>
            <p:ph type="sldNum" sz="quarter" idx="12"/>
          </p:nvPr>
        </p:nvSpPr>
        <p:spPr/>
        <p:txBody>
          <a:bodyPr/>
          <a:lstStyle/>
          <a:p>
            <a:fld id="{D802D9E1-0DDA-174F-9155-A972C397A999}" type="slidenum">
              <a:rPr lang="es-ES_tradnl" smtClean="0"/>
              <a:pPr/>
              <a:t>77</a:t>
            </a:fld>
            <a:endParaRPr lang="es-ES_tradnl" dirty="0"/>
          </a:p>
        </p:txBody>
      </p:sp>
    </p:spTree>
    <p:extLst>
      <p:ext uri="{BB962C8B-B14F-4D97-AF65-F5344CB8AC3E}">
        <p14:creationId xmlns:p14="http://schemas.microsoft.com/office/powerpoint/2010/main" val="2709714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FD4A3-BA8E-4382-8DB6-4079900304E3}"/>
              </a:ext>
            </a:extLst>
          </p:cNvPr>
          <p:cNvSpPr>
            <a:spLocks noGrp="1"/>
          </p:cNvSpPr>
          <p:nvPr>
            <p:ph type="title"/>
          </p:nvPr>
        </p:nvSpPr>
        <p:spPr>
          <a:xfrm>
            <a:off x="96253" y="900000"/>
            <a:ext cx="8941869" cy="1220315"/>
          </a:xfrm>
        </p:spPr>
        <p:txBody>
          <a:bodyPr>
            <a:normAutofit fontScale="90000"/>
          </a:bodyPr>
          <a:lstStyle/>
          <a:p>
            <a:r>
              <a:rPr lang="es-ES" sz="4400" b="1" dirty="0"/>
              <a:t>Principios de Orientación a Objetos</a:t>
            </a:r>
            <a:br>
              <a:rPr lang="es-ES" sz="4400" b="1" dirty="0"/>
            </a:br>
            <a:r>
              <a:rPr lang="es-ES" sz="3100" i="1" dirty="0"/>
              <a:t>Ejemplo de interacción entre objetos</a:t>
            </a:r>
            <a:endParaRPr lang="es-ES" sz="3100" dirty="0"/>
          </a:p>
        </p:txBody>
      </p:sp>
      <p:sp>
        <p:nvSpPr>
          <p:cNvPr id="3" name="Marcador de contenido 2">
            <a:extLst>
              <a:ext uri="{FF2B5EF4-FFF2-40B4-BE49-F238E27FC236}">
                <a16:creationId xmlns:a16="http://schemas.microsoft.com/office/drawing/2014/main" id="{E3A45A6B-0A1E-4165-B145-426351395883}"/>
              </a:ext>
            </a:extLst>
          </p:cNvPr>
          <p:cNvSpPr>
            <a:spLocks noGrp="1"/>
          </p:cNvSpPr>
          <p:nvPr>
            <p:ph idx="1"/>
          </p:nvPr>
        </p:nvSpPr>
        <p:spPr/>
        <p:txBody>
          <a:bodyPr>
            <a:normAutofit lnSpcReduction="10000"/>
          </a:bodyPr>
          <a:lstStyle/>
          <a:p>
            <a:r>
              <a:rPr lang="es-ES" dirty="0"/>
              <a:t>Como cualquier problema de programación, hay cientos de formas de atacar el enunciado. Sin embargo, hay formas más orientadas a objetos que otras</a:t>
            </a:r>
          </a:p>
          <a:p>
            <a:r>
              <a:rPr lang="es-ES" dirty="0"/>
              <a:t>Podemos modelar la cantidad de habitantes actuales de la casa </a:t>
            </a:r>
            <a:r>
              <a:rPr lang="es-ES" b="1" dirty="0"/>
              <a:t>dentro del robot</a:t>
            </a:r>
            <a:r>
              <a:rPr lang="es-ES" dirty="0"/>
              <a:t>, y contar las salidas y entradas a la casa en el mismo</a:t>
            </a:r>
          </a:p>
          <a:p>
            <a:r>
              <a:rPr lang="es-ES" dirty="0"/>
              <a:t>El problema del enfoque anterior es que </a:t>
            </a:r>
            <a:r>
              <a:rPr lang="es-ES" b="1" dirty="0"/>
              <a:t>se pierde </a:t>
            </a:r>
            <a:r>
              <a:rPr lang="es-ES" b="1" dirty="0" err="1"/>
              <a:t>cohesividad</a:t>
            </a:r>
            <a:r>
              <a:rPr lang="es-ES" b="1" dirty="0"/>
              <a:t> en el robot</a:t>
            </a:r>
            <a:r>
              <a:rPr lang="es-ES" dirty="0"/>
              <a:t>: se mezclan atributos que son parte del robot con </a:t>
            </a:r>
            <a:r>
              <a:rPr lang="es-ES" b="1" dirty="0"/>
              <a:t>atributos que son de otra entidad</a:t>
            </a:r>
            <a:r>
              <a:rPr lang="es-ES" dirty="0"/>
              <a:t> (la casa inteligente)</a:t>
            </a:r>
          </a:p>
          <a:p>
            <a:endParaRPr lang="es-ES" dirty="0"/>
          </a:p>
          <a:p>
            <a:endParaRPr lang="es-ES" dirty="0"/>
          </a:p>
        </p:txBody>
      </p:sp>
      <p:sp>
        <p:nvSpPr>
          <p:cNvPr id="4" name="Marcador de pie de página 3">
            <a:extLst>
              <a:ext uri="{FF2B5EF4-FFF2-40B4-BE49-F238E27FC236}">
                <a16:creationId xmlns:a16="http://schemas.microsoft.com/office/drawing/2014/main" id="{6768A036-6676-47D9-97CF-9525900580E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7BBB0E91-F83C-4D4A-828A-AE523CD83EB1}"/>
              </a:ext>
            </a:extLst>
          </p:cNvPr>
          <p:cNvSpPr>
            <a:spLocks noGrp="1"/>
          </p:cNvSpPr>
          <p:nvPr>
            <p:ph type="sldNum" sz="quarter" idx="12"/>
          </p:nvPr>
        </p:nvSpPr>
        <p:spPr/>
        <p:txBody>
          <a:bodyPr/>
          <a:lstStyle/>
          <a:p>
            <a:fld id="{D802D9E1-0DDA-174F-9155-A972C397A999}" type="slidenum">
              <a:rPr lang="es-ES_tradnl" smtClean="0"/>
              <a:pPr/>
              <a:t>78</a:t>
            </a:fld>
            <a:endParaRPr lang="es-ES_tradnl" dirty="0"/>
          </a:p>
        </p:txBody>
      </p:sp>
    </p:spTree>
    <p:extLst>
      <p:ext uri="{BB962C8B-B14F-4D97-AF65-F5344CB8AC3E}">
        <p14:creationId xmlns:p14="http://schemas.microsoft.com/office/powerpoint/2010/main" val="222871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F3B0A-FAC5-4F5B-90AE-A0645DBD9EEF}"/>
              </a:ext>
            </a:extLst>
          </p:cNvPr>
          <p:cNvSpPr>
            <a:spLocks noGrp="1"/>
          </p:cNvSpPr>
          <p:nvPr>
            <p:ph type="title"/>
          </p:nvPr>
        </p:nvSpPr>
        <p:spPr/>
        <p:txBody>
          <a:bodyPr/>
          <a:lstStyle/>
          <a:p>
            <a:r>
              <a:rPr lang="es-ES" b="1" dirty="0"/>
              <a:t>Java y la Programación Orientada a Objetos</a:t>
            </a:r>
          </a:p>
        </p:txBody>
      </p:sp>
      <p:sp>
        <p:nvSpPr>
          <p:cNvPr id="3" name="Marcador de contenido 2">
            <a:extLst>
              <a:ext uri="{FF2B5EF4-FFF2-40B4-BE49-F238E27FC236}">
                <a16:creationId xmlns:a16="http://schemas.microsoft.com/office/drawing/2014/main" id="{900B746E-DAA5-48C2-99C1-DA3412E4E0AE}"/>
              </a:ext>
            </a:extLst>
          </p:cNvPr>
          <p:cNvSpPr>
            <a:spLocks noGrp="1"/>
          </p:cNvSpPr>
          <p:nvPr>
            <p:ph idx="1"/>
          </p:nvPr>
        </p:nvSpPr>
        <p:spPr/>
        <p:txBody>
          <a:bodyPr>
            <a:normAutofit lnSpcReduction="10000"/>
          </a:bodyPr>
          <a:lstStyle/>
          <a:p>
            <a:r>
              <a:rPr lang="es-ES" dirty="0"/>
              <a:t>Las ventajas de la programación orientada a objetos no son obvias, sobre todo, en proyectos de software pequeños</a:t>
            </a:r>
          </a:p>
          <a:p>
            <a:r>
              <a:rPr lang="es-ES" dirty="0"/>
              <a:t>Sin embargo, a medida que los proyecto van creciendo en tamaño y en cantidad de integrantes, las ventajas en cuanto a flexibilidad son más claras</a:t>
            </a:r>
          </a:p>
          <a:p>
            <a:r>
              <a:rPr lang="es-ES" dirty="0"/>
              <a:t>Es una práctica con más de 20 años de uso exitoso y es una de las formas en la que se desarrollan gran parte de las aplicaciones actuales</a:t>
            </a:r>
          </a:p>
          <a:p>
            <a:endParaRPr lang="es-ES" dirty="0"/>
          </a:p>
        </p:txBody>
      </p:sp>
      <p:sp>
        <p:nvSpPr>
          <p:cNvPr id="4" name="Marcador de pie de página 3">
            <a:extLst>
              <a:ext uri="{FF2B5EF4-FFF2-40B4-BE49-F238E27FC236}">
                <a16:creationId xmlns:a16="http://schemas.microsoft.com/office/drawing/2014/main" id="{22BC2AEA-B35B-498E-A896-1AE7048044C8}"/>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231B301-08B6-4412-B7A9-76CDC5666988}"/>
              </a:ext>
            </a:extLst>
          </p:cNvPr>
          <p:cNvSpPr>
            <a:spLocks noGrp="1"/>
          </p:cNvSpPr>
          <p:nvPr>
            <p:ph type="sldNum" sz="quarter" idx="12"/>
          </p:nvPr>
        </p:nvSpPr>
        <p:spPr/>
        <p:txBody>
          <a:bodyPr/>
          <a:lstStyle/>
          <a:p>
            <a:fld id="{D802D9E1-0DDA-174F-9155-A972C397A999}" type="slidenum">
              <a:rPr lang="es-ES_tradnl" smtClean="0"/>
              <a:pPr/>
              <a:t>7</a:t>
            </a:fld>
            <a:endParaRPr lang="es-ES_tradnl" dirty="0"/>
          </a:p>
        </p:txBody>
      </p:sp>
    </p:spTree>
    <p:extLst>
      <p:ext uri="{BB962C8B-B14F-4D97-AF65-F5344CB8AC3E}">
        <p14:creationId xmlns:p14="http://schemas.microsoft.com/office/powerpoint/2010/main" val="7410817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85F6B-19E4-4F8C-ACCE-C6FC04E1C0FB}"/>
              </a:ext>
            </a:extLst>
          </p:cNvPr>
          <p:cNvSpPr>
            <a:spLocks noGrp="1"/>
          </p:cNvSpPr>
          <p:nvPr>
            <p:ph type="title"/>
          </p:nvPr>
        </p:nvSpPr>
        <p:spPr>
          <a:xfrm>
            <a:off x="77001" y="900000"/>
            <a:ext cx="8893743" cy="1220315"/>
          </a:xfrm>
        </p:spPr>
        <p:txBody>
          <a:bodyPr>
            <a:normAutofit fontScale="90000"/>
          </a:bodyPr>
          <a:lstStyle/>
          <a:p>
            <a:r>
              <a:rPr lang="es-ES" sz="4400" b="1" dirty="0"/>
              <a:t>Principios de Orientación a Objetos</a:t>
            </a:r>
            <a:br>
              <a:rPr lang="es-ES" sz="4400" b="1" dirty="0"/>
            </a:br>
            <a:r>
              <a:rPr lang="es-ES" sz="3100" i="1" dirty="0"/>
              <a:t>Variables Globales</a:t>
            </a:r>
            <a:endParaRPr lang="es-ES" sz="3100" dirty="0"/>
          </a:p>
        </p:txBody>
      </p:sp>
      <p:sp>
        <p:nvSpPr>
          <p:cNvPr id="3" name="Marcador de contenido 2">
            <a:extLst>
              <a:ext uri="{FF2B5EF4-FFF2-40B4-BE49-F238E27FC236}">
                <a16:creationId xmlns:a16="http://schemas.microsoft.com/office/drawing/2014/main" id="{212643EA-EA08-4F37-8925-FDC37E25E317}"/>
              </a:ext>
            </a:extLst>
          </p:cNvPr>
          <p:cNvSpPr>
            <a:spLocks noGrp="1"/>
          </p:cNvSpPr>
          <p:nvPr>
            <p:ph idx="1"/>
          </p:nvPr>
        </p:nvSpPr>
        <p:spPr/>
        <p:txBody>
          <a:bodyPr>
            <a:normAutofit/>
          </a:bodyPr>
          <a:lstStyle/>
          <a:p>
            <a:pPr>
              <a:lnSpc>
                <a:spcPct val="120000"/>
              </a:lnSpc>
            </a:pPr>
            <a:r>
              <a:rPr lang="es-ES" dirty="0"/>
              <a:t>¿Y si usamos </a:t>
            </a:r>
            <a:r>
              <a:rPr lang="es-ES" b="1" dirty="0"/>
              <a:t>variables globales, </a:t>
            </a:r>
            <a:r>
              <a:rPr lang="es-ES" dirty="0"/>
              <a:t>por ej., la variable huéspedes? En casi todos los estilos de programación modernos, las variables globales se consideran </a:t>
            </a:r>
            <a:r>
              <a:rPr lang="es-ES" b="1" dirty="0"/>
              <a:t>muy peligrosas</a:t>
            </a:r>
          </a:p>
          <a:p>
            <a:pPr>
              <a:lnSpc>
                <a:spcPct val="120000"/>
              </a:lnSpc>
            </a:pPr>
            <a:r>
              <a:rPr lang="es-ES" dirty="0"/>
              <a:t>El principal problema de las variables globales es que la modificación de sus valores se puede dar en </a:t>
            </a:r>
            <a:r>
              <a:rPr lang="es-ES" b="1" dirty="0"/>
              <a:t>cualquier lugar del código y en cualquier orden</a:t>
            </a:r>
            <a:endParaRPr lang="es-ES" dirty="0"/>
          </a:p>
        </p:txBody>
      </p:sp>
      <p:sp>
        <p:nvSpPr>
          <p:cNvPr id="4" name="Marcador de pie de página 3">
            <a:extLst>
              <a:ext uri="{FF2B5EF4-FFF2-40B4-BE49-F238E27FC236}">
                <a16:creationId xmlns:a16="http://schemas.microsoft.com/office/drawing/2014/main" id="{A408C2A9-4317-4F26-8E90-45D940753AF3}"/>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F2A9DB9-7DCA-43C9-B629-9339F9ACAF61}"/>
              </a:ext>
            </a:extLst>
          </p:cNvPr>
          <p:cNvSpPr>
            <a:spLocks noGrp="1"/>
          </p:cNvSpPr>
          <p:nvPr>
            <p:ph type="sldNum" sz="quarter" idx="12"/>
          </p:nvPr>
        </p:nvSpPr>
        <p:spPr/>
        <p:txBody>
          <a:bodyPr/>
          <a:lstStyle/>
          <a:p>
            <a:fld id="{D802D9E1-0DDA-174F-9155-A972C397A999}" type="slidenum">
              <a:rPr lang="es-ES_tradnl" smtClean="0"/>
              <a:pPr/>
              <a:t>79</a:t>
            </a:fld>
            <a:endParaRPr lang="es-ES_tradnl" dirty="0"/>
          </a:p>
        </p:txBody>
      </p:sp>
    </p:spTree>
    <p:extLst>
      <p:ext uri="{BB962C8B-B14F-4D97-AF65-F5344CB8AC3E}">
        <p14:creationId xmlns:p14="http://schemas.microsoft.com/office/powerpoint/2010/main" val="11485280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85F6B-19E4-4F8C-ACCE-C6FC04E1C0FB}"/>
              </a:ext>
            </a:extLst>
          </p:cNvPr>
          <p:cNvSpPr>
            <a:spLocks noGrp="1"/>
          </p:cNvSpPr>
          <p:nvPr>
            <p:ph type="title"/>
          </p:nvPr>
        </p:nvSpPr>
        <p:spPr>
          <a:xfrm>
            <a:off x="115503" y="900000"/>
            <a:ext cx="8932244" cy="1220315"/>
          </a:xfrm>
        </p:spPr>
        <p:txBody>
          <a:bodyPr>
            <a:normAutofit/>
          </a:bodyPr>
          <a:lstStyle/>
          <a:p>
            <a:r>
              <a:rPr lang="es-ES" b="1" dirty="0"/>
              <a:t>Principios de Orientación a Objetos</a:t>
            </a:r>
            <a:br>
              <a:rPr lang="es-ES" dirty="0"/>
            </a:br>
            <a:r>
              <a:rPr lang="es-ES" sz="2800" i="1" dirty="0"/>
              <a:t>Variables Globales</a:t>
            </a:r>
            <a:endParaRPr lang="es-ES" sz="2800" dirty="0"/>
          </a:p>
        </p:txBody>
      </p:sp>
      <p:sp>
        <p:nvSpPr>
          <p:cNvPr id="3" name="Marcador de contenido 2">
            <a:extLst>
              <a:ext uri="{FF2B5EF4-FFF2-40B4-BE49-F238E27FC236}">
                <a16:creationId xmlns:a16="http://schemas.microsoft.com/office/drawing/2014/main" id="{212643EA-EA08-4F37-8925-FDC37E25E317}"/>
              </a:ext>
            </a:extLst>
          </p:cNvPr>
          <p:cNvSpPr>
            <a:spLocks noGrp="1"/>
          </p:cNvSpPr>
          <p:nvPr>
            <p:ph idx="1"/>
          </p:nvPr>
        </p:nvSpPr>
        <p:spPr/>
        <p:txBody>
          <a:bodyPr>
            <a:normAutofit fontScale="92500" lnSpcReduction="20000"/>
          </a:bodyPr>
          <a:lstStyle/>
          <a:p>
            <a:pPr marL="0" lvl="1" indent="0">
              <a:lnSpc>
                <a:spcPct val="120000"/>
              </a:lnSpc>
            </a:pPr>
            <a:r>
              <a:rPr lang="es-ES" sz="2800" dirty="0"/>
              <a:t>En una aplicación de 100 líneas de código, es relativamente fácil encontrar un error (no siempre, depende la complejidad del código)</a:t>
            </a:r>
          </a:p>
          <a:p>
            <a:pPr marL="0" lvl="1" indent="0">
              <a:lnSpc>
                <a:spcPct val="120000"/>
              </a:lnSpc>
            </a:pPr>
            <a:r>
              <a:rPr lang="es-ES" sz="2800" dirty="0"/>
              <a:t>¿Qué sucede con una aplicación de 10000 líneas de código donde se usan variables globales en varios lugares? Es realmente difícil encontrar errores</a:t>
            </a:r>
          </a:p>
          <a:p>
            <a:pPr marL="0" lvl="1" indent="0">
              <a:lnSpc>
                <a:spcPct val="120000"/>
              </a:lnSpc>
            </a:pPr>
            <a:r>
              <a:rPr lang="es-ES" sz="2800" dirty="0"/>
              <a:t>Al no tener las modificaciones sobre un valor en un solo lugar, </a:t>
            </a:r>
            <a:r>
              <a:rPr lang="es-ES" sz="2800" b="1" dirty="0"/>
              <a:t>no se puede controlar el orden en el que modifican las variables</a:t>
            </a:r>
          </a:p>
        </p:txBody>
      </p:sp>
      <p:sp>
        <p:nvSpPr>
          <p:cNvPr id="4" name="Marcador de pie de página 3">
            <a:extLst>
              <a:ext uri="{FF2B5EF4-FFF2-40B4-BE49-F238E27FC236}">
                <a16:creationId xmlns:a16="http://schemas.microsoft.com/office/drawing/2014/main" id="{A408C2A9-4317-4F26-8E90-45D940753AF3}"/>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F2A9DB9-7DCA-43C9-B629-9339F9ACAF61}"/>
              </a:ext>
            </a:extLst>
          </p:cNvPr>
          <p:cNvSpPr>
            <a:spLocks noGrp="1"/>
          </p:cNvSpPr>
          <p:nvPr>
            <p:ph type="sldNum" sz="quarter" idx="12"/>
          </p:nvPr>
        </p:nvSpPr>
        <p:spPr/>
        <p:txBody>
          <a:bodyPr/>
          <a:lstStyle/>
          <a:p>
            <a:fld id="{D802D9E1-0DDA-174F-9155-A972C397A999}" type="slidenum">
              <a:rPr lang="es-ES_tradnl" smtClean="0"/>
              <a:pPr/>
              <a:t>80</a:t>
            </a:fld>
            <a:endParaRPr lang="es-ES_tradnl" dirty="0"/>
          </a:p>
        </p:txBody>
      </p:sp>
    </p:spTree>
    <p:extLst>
      <p:ext uri="{BB962C8B-B14F-4D97-AF65-F5344CB8AC3E}">
        <p14:creationId xmlns:p14="http://schemas.microsoft.com/office/powerpoint/2010/main" val="11485280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44F22-EC35-4209-BEBF-86D4172EF6C7}"/>
              </a:ext>
            </a:extLst>
          </p:cNvPr>
          <p:cNvSpPr>
            <a:spLocks noGrp="1"/>
          </p:cNvSpPr>
          <p:nvPr>
            <p:ph type="title"/>
          </p:nvPr>
        </p:nvSpPr>
        <p:spPr>
          <a:xfrm>
            <a:off x="96253" y="900000"/>
            <a:ext cx="8912993" cy="1220315"/>
          </a:xfrm>
        </p:spPr>
        <p:txBody>
          <a:bodyPr>
            <a:normAutofit fontScale="90000"/>
          </a:bodyPr>
          <a:lstStyle/>
          <a:p>
            <a:r>
              <a:rPr lang="es-ES" sz="4400" b="1" dirty="0"/>
              <a:t>Principios de Orientación a Objetos</a:t>
            </a:r>
            <a:br>
              <a:rPr lang="es-ES" dirty="0"/>
            </a:br>
            <a:r>
              <a:rPr lang="es-ES" sz="3100" i="1" dirty="0"/>
              <a:t>Ejemplo de interacción entre objetos </a:t>
            </a:r>
          </a:p>
        </p:txBody>
      </p:sp>
      <p:sp>
        <p:nvSpPr>
          <p:cNvPr id="3" name="Marcador de contenido 2">
            <a:extLst>
              <a:ext uri="{FF2B5EF4-FFF2-40B4-BE49-F238E27FC236}">
                <a16:creationId xmlns:a16="http://schemas.microsoft.com/office/drawing/2014/main" id="{764B0E48-88EF-49B0-9B6F-C837D8ADBB01}"/>
              </a:ext>
            </a:extLst>
          </p:cNvPr>
          <p:cNvSpPr>
            <a:spLocks noGrp="1"/>
          </p:cNvSpPr>
          <p:nvPr>
            <p:ph idx="1"/>
          </p:nvPr>
        </p:nvSpPr>
        <p:spPr/>
        <p:txBody>
          <a:bodyPr>
            <a:normAutofit/>
          </a:bodyPr>
          <a:lstStyle/>
          <a:p>
            <a:r>
              <a:rPr lang="es-ES" dirty="0"/>
              <a:t>Una alternativa más orientada a objetos sería modelar la casa inteligente por un lado y el robot por otro. Para indicarle al robot que puede iniciar la limpieza, la casa invoca un método del robot (el método limpiar)</a:t>
            </a:r>
          </a:p>
        </p:txBody>
      </p:sp>
      <p:sp>
        <p:nvSpPr>
          <p:cNvPr id="4" name="Marcador de pie de página 3">
            <a:extLst>
              <a:ext uri="{FF2B5EF4-FFF2-40B4-BE49-F238E27FC236}">
                <a16:creationId xmlns:a16="http://schemas.microsoft.com/office/drawing/2014/main" id="{47268145-B5CA-4DBB-AF46-7C33C1451A00}"/>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2D37BDC1-C04B-493D-9DC6-F503351D398E}"/>
              </a:ext>
            </a:extLst>
          </p:cNvPr>
          <p:cNvSpPr>
            <a:spLocks noGrp="1"/>
          </p:cNvSpPr>
          <p:nvPr>
            <p:ph type="sldNum" sz="quarter" idx="12"/>
          </p:nvPr>
        </p:nvSpPr>
        <p:spPr/>
        <p:txBody>
          <a:bodyPr/>
          <a:lstStyle/>
          <a:p>
            <a:fld id="{D802D9E1-0DDA-174F-9155-A972C397A999}" type="slidenum">
              <a:rPr lang="es-ES_tradnl" smtClean="0"/>
              <a:pPr/>
              <a:t>81</a:t>
            </a:fld>
            <a:endParaRPr lang="es-ES_tradnl" dirty="0"/>
          </a:p>
        </p:txBody>
      </p:sp>
    </p:spTree>
    <p:extLst>
      <p:ext uri="{BB962C8B-B14F-4D97-AF65-F5344CB8AC3E}">
        <p14:creationId xmlns:p14="http://schemas.microsoft.com/office/powerpoint/2010/main" val="21552804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44F22-EC35-4209-BEBF-86D4172EF6C7}"/>
              </a:ext>
            </a:extLst>
          </p:cNvPr>
          <p:cNvSpPr>
            <a:spLocks noGrp="1"/>
          </p:cNvSpPr>
          <p:nvPr>
            <p:ph type="title"/>
          </p:nvPr>
        </p:nvSpPr>
        <p:spPr>
          <a:xfrm>
            <a:off x="96253" y="900000"/>
            <a:ext cx="8912993" cy="1220315"/>
          </a:xfrm>
        </p:spPr>
        <p:txBody>
          <a:bodyPr>
            <a:normAutofit fontScale="90000"/>
          </a:bodyPr>
          <a:lstStyle/>
          <a:p>
            <a:r>
              <a:rPr lang="es-ES" sz="4400" b="1" dirty="0"/>
              <a:t>Principios de Orientación a Objetos</a:t>
            </a:r>
            <a:br>
              <a:rPr lang="es-ES" dirty="0"/>
            </a:br>
            <a:r>
              <a:rPr lang="es-ES" sz="3100" i="1" dirty="0"/>
              <a:t>Ejemplo de interacción entre objetos </a:t>
            </a:r>
          </a:p>
        </p:txBody>
      </p:sp>
      <p:sp>
        <p:nvSpPr>
          <p:cNvPr id="4" name="Marcador de pie de página 3">
            <a:extLst>
              <a:ext uri="{FF2B5EF4-FFF2-40B4-BE49-F238E27FC236}">
                <a16:creationId xmlns:a16="http://schemas.microsoft.com/office/drawing/2014/main" id="{47268145-B5CA-4DBB-AF46-7C33C1451A00}"/>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2D37BDC1-C04B-493D-9DC6-F503351D398E}"/>
              </a:ext>
            </a:extLst>
          </p:cNvPr>
          <p:cNvSpPr>
            <a:spLocks noGrp="1"/>
          </p:cNvSpPr>
          <p:nvPr>
            <p:ph type="sldNum" sz="quarter" idx="12"/>
          </p:nvPr>
        </p:nvSpPr>
        <p:spPr/>
        <p:txBody>
          <a:bodyPr/>
          <a:lstStyle/>
          <a:p>
            <a:fld id="{D802D9E1-0DDA-174F-9155-A972C397A999}" type="slidenum">
              <a:rPr lang="es-ES_tradnl" smtClean="0"/>
              <a:pPr/>
              <a:t>82</a:t>
            </a:fld>
            <a:endParaRPr lang="es-ES_tradnl" dirty="0"/>
          </a:p>
        </p:txBody>
      </p:sp>
      <p:grpSp>
        <p:nvGrpSpPr>
          <p:cNvPr id="10" name="Grupo 9">
            <a:extLst>
              <a:ext uri="{FF2B5EF4-FFF2-40B4-BE49-F238E27FC236}">
                <a16:creationId xmlns:a16="http://schemas.microsoft.com/office/drawing/2014/main" id="{6BAC7A79-42E0-4973-AB2C-8EEEB85D3A8B}"/>
              </a:ext>
            </a:extLst>
          </p:cNvPr>
          <p:cNvGrpSpPr/>
          <p:nvPr/>
        </p:nvGrpSpPr>
        <p:grpSpPr>
          <a:xfrm>
            <a:off x="1175589" y="3517522"/>
            <a:ext cx="1703672" cy="1636294"/>
            <a:chOff x="885524" y="3638348"/>
            <a:chExt cx="1060704" cy="1020279"/>
          </a:xfrm>
        </p:grpSpPr>
        <p:sp>
          <p:nvSpPr>
            <p:cNvPr id="7" name="Triángulo isósceles 6">
              <a:extLst>
                <a:ext uri="{FF2B5EF4-FFF2-40B4-BE49-F238E27FC236}">
                  <a16:creationId xmlns:a16="http://schemas.microsoft.com/office/drawing/2014/main" id="{BC84B876-223E-4974-9325-14BF40E20467}"/>
                </a:ext>
              </a:extLst>
            </p:cNvPr>
            <p:cNvSpPr/>
            <p:nvPr/>
          </p:nvSpPr>
          <p:spPr>
            <a:xfrm>
              <a:off x="885524" y="3638348"/>
              <a:ext cx="1060704" cy="356135"/>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8" name="Rectángulo 7">
              <a:extLst>
                <a:ext uri="{FF2B5EF4-FFF2-40B4-BE49-F238E27FC236}">
                  <a16:creationId xmlns:a16="http://schemas.microsoft.com/office/drawing/2014/main" id="{7F750496-6072-4B3B-AF5E-43CC07F20E89}"/>
                </a:ext>
              </a:extLst>
            </p:cNvPr>
            <p:cNvSpPr/>
            <p:nvPr/>
          </p:nvSpPr>
          <p:spPr>
            <a:xfrm>
              <a:off x="949051" y="3994484"/>
              <a:ext cx="914400" cy="6641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AR"/>
            </a:p>
          </p:txBody>
        </p:sp>
        <p:sp>
          <p:nvSpPr>
            <p:cNvPr id="9" name="Rectángulo 8">
              <a:extLst>
                <a:ext uri="{FF2B5EF4-FFF2-40B4-BE49-F238E27FC236}">
                  <a16:creationId xmlns:a16="http://schemas.microsoft.com/office/drawing/2014/main" id="{B8C90E73-A762-4D9A-B07B-CEB9AE6663AE}"/>
                </a:ext>
              </a:extLst>
            </p:cNvPr>
            <p:cNvSpPr/>
            <p:nvPr/>
          </p:nvSpPr>
          <p:spPr>
            <a:xfrm>
              <a:off x="1415876" y="4283241"/>
              <a:ext cx="221381" cy="37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grpSp>
      <p:pic>
        <p:nvPicPr>
          <p:cNvPr id="11" name="Picture 2" descr="Resultado de imagen para cleaning robot">
            <a:extLst>
              <a:ext uri="{FF2B5EF4-FFF2-40B4-BE49-F238E27FC236}">
                <a16:creationId xmlns:a16="http://schemas.microsoft.com/office/drawing/2014/main" id="{3E753232-D8A8-407D-A2FF-63A0C84DE3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22" r="13944"/>
          <a:stretch/>
        </p:blipFill>
        <p:spPr bwMode="auto">
          <a:xfrm>
            <a:off x="5734771" y="3006932"/>
            <a:ext cx="2242686" cy="2487188"/>
          </a:xfrm>
          <a:prstGeom prst="rect">
            <a:avLst/>
          </a:prstGeom>
          <a:noFill/>
          <a:extLst>
            <a:ext uri="{909E8E84-426E-40DD-AFC4-6F175D3DCCD1}">
              <a14:hiddenFill xmlns:a14="http://schemas.microsoft.com/office/drawing/2010/main">
                <a:solidFill>
                  <a:srgbClr val="FFFFFF"/>
                </a:solidFill>
              </a14:hiddenFill>
            </a:ext>
          </a:extLst>
        </p:spPr>
      </p:pic>
      <p:sp>
        <p:nvSpPr>
          <p:cNvPr id="12" name="Flecha: a la derecha 11">
            <a:extLst>
              <a:ext uri="{FF2B5EF4-FFF2-40B4-BE49-F238E27FC236}">
                <a16:creationId xmlns:a16="http://schemas.microsoft.com/office/drawing/2014/main" id="{75163896-C7BA-42D2-AA5E-F889973A22A6}"/>
              </a:ext>
            </a:extLst>
          </p:cNvPr>
          <p:cNvSpPr/>
          <p:nvPr/>
        </p:nvSpPr>
        <p:spPr>
          <a:xfrm>
            <a:off x="3496108" y="4239736"/>
            <a:ext cx="1828800" cy="602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8B9CC555-1DA2-48E9-BB4C-6743593A6AEE}"/>
              </a:ext>
            </a:extLst>
          </p:cNvPr>
          <p:cNvSpPr txBox="1"/>
          <p:nvPr/>
        </p:nvSpPr>
        <p:spPr>
          <a:xfrm>
            <a:off x="3410202" y="3831381"/>
            <a:ext cx="1955728" cy="369332"/>
          </a:xfrm>
          <a:prstGeom prst="rect">
            <a:avLst/>
          </a:prstGeom>
          <a:noFill/>
        </p:spPr>
        <p:txBody>
          <a:bodyPr wrap="none" rtlCol="0">
            <a:spAutoFit/>
          </a:bodyPr>
          <a:lstStyle/>
          <a:p>
            <a:r>
              <a:rPr lang="es-AR" dirty="0"/>
              <a:t>limpiar(</a:t>
            </a:r>
            <a:r>
              <a:rPr lang="es-AR" dirty="0" err="1"/>
              <a:t>posx</a:t>
            </a:r>
            <a:r>
              <a:rPr lang="es-AR" dirty="0"/>
              <a:t>, </a:t>
            </a:r>
            <a:r>
              <a:rPr lang="es-AR" dirty="0" err="1"/>
              <a:t>posy</a:t>
            </a:r>
            <a:r>
              <a:rPr lang="es-AR" dirty="0"/>
              <a:t>)</a:t>
            </a:r>
          </a:p>
        </p:txBody>
      </p:sp>
      <p:sp>
        <p:nvSpPr>
          <p:cNvPr id="14" name="CuadroTexto 13">
            <a:extLst>
              <a:ext uri="{FF2B5EF4-FFF2-40B4-BE49-F238E27FC236}">
                <a16:creationId xmlns:a16="http://schemas.microsoft.com/office/drawing/2014/main" id="{809975B9-9A5F-4FCF-BF09-C8296B3A2363}"/>
              </a:ext>
            </a:extLst>
          </p:cNvPr>
          <p:cNvSpPr txBox="1"/>
          <p:nvPr/>
        </p:nvSpPr>
        <p:spPr>
          <a:xfrm>
            <a:off x="499621" y="5325623"/>
            <a:ext cx="3037082" cy="1200329"/>
          </a:xfrm>
          <a:prstGeom prst="rect">
            <a:avLst/>
          </a:prstGeom>
          <a:noFill/>
        </p:spPr>
        <p:txBody>
          <a:bodyPr wrap="square" rtlCol="0">
            <a:spAutoFit/>
          </a:bodyPr>
          <a:lstStyle/>
          <a:p>
            <a:r>
              <a:rPr lang="es-AR" dirty="0"/>
              <a:t>Detecta que su cantidad de habitantes es 0, e invoca al robot (invocando el método limpiar del robot)</a:t>
            </a:r>
          </a:p>
        </p:txBody>
      </p:sp>
      <p:sp>
        <p:nvSpPr>
          <p:cNvPr id="15" name="CuadroTexto 14">
            <a:extLst>
              <a:ext uri="{FF2B5EF4-FFF2-40B4-BE49-F238E27FC236}">
                <a16:creationId xmlns:a16="http://schemas.microsoft.com/office/drawing/2014/main" id="{1F70B171-EA56-4243-B849-87B912567F76}"/>
              </a:ext>
            </a:extLst>
          </p:cNvPr>
          <p:cNvSpPr txBox="1"/>
          <p:nvPr/>
        </p:nvSpPr>
        <p:spPr>
          <a:xfrm>
            <a:off x="5736849" y="5480773"/>
            <a:ext cx="2398483" cy="923330"/>
          </a:xfrm>
          <a:prstGeom prst="rect">
            <a:avLst/>
          </a:prstGeom>
          <a:noFill/>
        </p:spPr>
        <p:txBody>
          <a:bodyPr wrap="square" rtlCol="0">
            <a:spAutoFit/>
          </a:bodyPr>
          <a:lstStyle/>
          <a:p>
            <a:r>
              <a:rPr lang="es-AR" dirty="0"/>
              <a:t>Al recibir la orden de limpiar, cambia su estado y posición</a:t>
            </a:r>
          </a:p>
        </p:txBody>
      </p:sp>
      <p:sp>
        <p:nvSpPr>
          <p:cNvPr id="16" name="CuadroTexto 15">
            <a:extLst>
              <a:ext uri="{FF2B5EF4-FFF2-40B4-BE49-F238E27FC236}">
                <a16:creationId xmlns:a16="http://schemas.microsoft.com/office/drawing/2014/main" id="{8657E690-83DB-496F-859A-A78E6285F006}"/>
              </a:ext>
            </a:extLst>
          </p:cNvPr>
          <p:cNvSpPr txBox="1"/>
          <p:nvPr/>
        </p:nvSpPr>
        <p:spPr>
          <a:xfrm>
            <a:off x="795037" y="2523289"/>
            <a:ext cx="7739683" cy="646331"/>
          </a:xfrm>
          <a:prstGeom prst="rect">
            <a:avLst/>
          </a:prstGeom>
          <a:noFill/>
        </p:spPr>
        <p:txBody>
          <a:bodyPr wrap="none" rtlCol="0">
            <a:spAutoFit/>
          </a:bodyPr>
          <a:lstStyle/>
          <a:p>
            <a:r>
              <a:rPr lang="es-AR" dirty="0"/>
              <a:t>La casa y el robot no deben modificar DIRECTAMENTE los atributos el uno al otro</a:t>
            </a:r>
          </a:p>
          <a:p>
            <a:pPr algn="ctr"/>
            <a:r>
              <a:rPr lang="es-AR" dirty="0"/>
              <a:t>¡La interacción es solo a través de métodos!</a:t>
            </a:r>
          </a:p>
        </p:txBody>
      </p:sp>
    </p:spTree>
    <p:extLst>
      <p:ext uri="{BB962C8B-B14F-4D97-AF65-F5344CB8AC3E}">
        <p14:creationId xmlns:p14="http://schemas.microsoft.com/office/powerpoint/2010/main" val="26534280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718AE4-E908-443C-936E-BE75F7FEDE97}"/>
              </a:ext>
            </a:extLst>
          </p:cNvPr>
          <p:cNvSpPr>
            <a:spLocks noGrp="1"/>
          </p:cNvSpPr>
          <p:nvPr>
            <p:ph type="title"/>
          </p:nvPr>
        </p:nvSpPr>
        <p:spPr>
          <a:xfrm>
            <a:off x="67377" y="900000"/>
            <a:ext cx="8903368" cy="1220315"/>
          </a:xfrm>
        </p:spPr>
        <p:txBody>
          <a:bodyPr>
            <a:normAutofit fontScale="90000"/>
          </a:bodyPr>
          <a:lstStyle/>
          <a:p>
            <a:r>
              <a:rPr lang="es-ES" sz="4400" b="1" dirty="0"/>
              <a:t>Principios de Orientación a Objetos</a:t>
            </a:r>
            <a:br>
              <a:rPr lang="es-ES" dirty="0"/>
            </a:br>
            <a:r>
              <a:rPr lang="es-ES" sz="3100" i="1" dirty="0"/>
              <a:t>Ejemplo de interacción entre objetos</a:t>
            </a:r>
            <a:r>
              <a:rPr lang="es-ES" sz="3100" dirty="0"/>
              <a:t> </a:t>
            </a:r>
          </a:p>
        </p:txBody>
      </p:sp>
      <p:sp>
        <p:nvSpPr>
          <p:cNvPr id="3" name="Marcador de contenido 2">
            <a:extLst>
              <a:ext uri="{FF2B5EF4-FFF2-40B4-BE49-F238E27FC236}">
                <a16:creationId xmlns:a16="http://schemas.microsoft.com/office/drawing/2014/main" id="{E79F4A3F-1B45-4444-82A1-408D103AF286}"/>
              </a:ext>
            </a:extLst>
          </p:cNvPr>
          <p:cNvSpPr>
            <a:spLocks noGrp="1"/>
          </p:cNvSpPr>
          <p:nvPr>
            <p:ph idx="1"/>
          </p:nvPr>
        </p:nvSpPr>
        <p:spPr/>
        <p:txBody>
          <a:bodyPr>
            <a:normAutofit lnSpcReduction="10000"/>
          </a:bodyPr>
          <a:lstStyle/>
          <a:p>
            <a:pPr marL="989013" indent="-989013">
              <a:buNone/>
            </a:pPr>
            <a:r>
              <a:rPr lang="es-ES" dirty="0" err="1">
                <a:solidFill>
                  <a:srgbClr val="0070C0"/>
                </a:solidFill>
              </a:rPr>
              <a:t>class</a:t>
            </a:r>
            <a:r>
              <a:rPr lang="es-ES" dirty="0"/>
              <a:t> </a:t>
            </a:r>
            <a:r>
              <a:rPr lang="es-ES" dirty="0" err="1"/>
              <a:t>CasaInteligente</a:t>
            </a:r>
            <a:r>
              <a:rPr lang="es-ES" dirty="0"/>
              <a:t> {</a:t>
            </a:r>
          </a:p>
          <a:p>
            <a:pPr marL="989013" indent="-989013">
              <a:buNone/>
            </a:pPr>
            <a:r>
              <a:rPr lang="es-ES" dirty="0">
                <a:solidFill>
                  <a:srgbClr val="0070C0"/>
                </a:solidFill>
              </a:rPr>
              <a:t>  </a:t>
            </a:r>
            <a:r>
              <a:rPr lang="es-ES" dirty="0" err="1">
                <a:solidFill>
                  <a:srgbClr val="0070C0"/>
                </a:solidFill>
              </a:rPr>
              <a:t>int</a:t>
            </a:r>
            <a:r>
              <a:rPr lang="es-ES" dirty="0"/>
              <a:t> </a:t>
            </a:r>
            <a:r>
              <a:rPr lang="es-ES" dirty="0" err="1"/>
              <a:t>habitantesActuales</a:t>
            </a:r>
            <a:r>
              <a:rPr lang="es-ES" dirty="0"/>
              <a:t>;</a:t>
            </a:r>
          </a:p>
          <a:p>
            <a:pPr marL="989013" indent="-989013">
              <a:buNone/>
            </a:pPr>
            <a:r>
              <a:rPr lang="es-ES" dirty="0"/>
              <a:t>  Robot </a:t>
            </a:r>
            <a:r>
              <a:rPr lang="es-ES" dirty="0" err="1"/>
              <a:t>robotLimpieza</a:t>
            </a:r>
            <a:r>
              <a:rPr lang="es-ES" dirty="0"/>
              <a:t>;</a:t>
            </a:r>
          </a:p>
          <a:p>
            <a:pPr marL="989013" indent="-989013">
              <a:buNone/>
            </a:pPr>
            <a:r>
              <a:rPr lang="es-ES" dirty="0">
                <a:solidFill>
                  <a:srgbClr val="0070C0"/>
                </a:solidFill>
              </a:rPr>
              <a:t>  </a:t>
            </a:r>
            <a:r>
              <a:rPr lang="es-ES" dirty="0" err="1">
                <a:solidFill>
                  <a:srgbClr val="0070C0"/>
                </a:solidFill>
              </a:rPr>
              <a:t>void</a:t>
            </a:r>
            <a:r>
              <a:rPr lang="es-ES" dirty="0"/>
              <a:t> </a:t>
            </a:r>
            <a:r>
              <a:rPr lang="es-ES" dirty="0" err="1"/>
              <a:t>salirDeCasa</a:t>
            </a:r>
            <a:r>
              <a:rPr lang="es-ES" dirty="0"/>
              <a:t>(){</a:t>
            </a:r>
          </a:p>
          <a:p>
            <a:pPr marL="989013" indent="-989013">
              <a:buNone/>
            </a:pPr>
            <a:r>
              <a:rPr lang="es-ES" dirty="0"/>
              <a:t>    </a:t>
            </a:r>
            <a:r>
              <a:rPr lang="es-ES" dirty="0" err="1"/>
              <a:t>habitantesActuales</a:t>
            </a:r>
            <a:r>
              <a:rPr lang="es-ES" dirty="0"/>
              <a:t> = </a:t>
            </a:r>
            <a:r>
              <a:rPr lang="es-ES" dirty="0" err="1"/>
              <a:t>habitantesActuales</a:t>
            </a:r>
            <a:r>
              <a:rPr lang="es-ES" dirty="0"/>
              <a:t> - 1;</a:t>
            </a:r>
          </a:p>
          <a:p>
            <a:pPr marL="989013" indent="-989013">
              <a:buNone/>
            </a:pPr>
            <a:r>
              <a:rPr lang="es-ES" dirty="0"/>
              <a:t>    </a:t>
            </a:r>
            <a:r>
              <a:rPr lang="es-ES" dirty="0" err="1"/>
              <a:t>if</a:t>
            </a:r>
            <a:r>
              <a:rPr lang="es-ES" dirty="0"/>
              <a:t> (</a:t>
            </a:r>
            <a:r>
              <a:rPr lang="es-ES" dirty="0" err="1"/>
              <a:t>habitantesActuales</a:t>
            </a:r>
            <a:r>
              <a:rPr lang="es-ES" dirty="0"/>
              <a:t> == 0)</a:t>
            </a:r>
          </a:p>
          <a:p>
            <a:pPr marL="989013" indent="-989013">
              <a:buNone/>
            </a:pPr>
            <a:r>
              <a:rPr lang="es-ES" dirty="0"/>
              <a:t>	</a:t>
            </a:r>
            <a:r>
              <a:rPr lang="es-ES" dirty="0" err="1"/>
              <a:t>robotLimpieza.limpiar</a:t>
            </a:r>
            <a:r>
              <a:rPr lang="es-ES" dirty="0"/>
              <a:t>(0,0); </a:t>
            </a:r>
          </a:p>
          <a:p>
            <a:pPr marL="989013" indent="-989013">
              <a:buNone/>
            </a:pPr>
            <a:r>
              <a:rPr lang="es-ES" dirty="0"/>
              <a:t>  }</a:t>
            </a:r>
          </a:p>
          <a:p>
            <a:pPr marL="989013" indent="-989013">
              <a:buNone/>
            </a:pPr>
            <a:r>
              <a:rPr lang="es-ES" dirty="0"/>
              <a:t>}</a:t>
            </a:r>
          </a:p>
        </p:txBody>
      </p:sp>
      <p:sp>
        <p:nvSpPr>
          <p:cNvPr id="4" name="Marcador de pie de página 3">
            <a:extLst>
              <a:ext uri="{FF2B5EF4-FFF2-40B4-BE49-F238E27FC236}">
                <a16:creationId xmlns:a16="http://schemas.microsoft.com/office/drawing/2014/main" id="{3C872A8E-8F11-4680-84B5-BD6001B7239F}"/>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AC320EB-5CF3-42CF-835C-AA13E46837EC}"/>
              </a:ext>
            </a:extLst>
          </p:cNvPr>
          <p:cNvSpPr>
            <a:spLocks noGrp="1"/>
          </p:cNvSpPr>
          <p:nvPr>
            <p:ph type="sldNum" sz="quarter" idx="12"/>
          </p:nvPr>
        </p:nvSpPr>
        <p:spPr/>
        <p:txBody>
          <a:bodyPr/>
          <a:lstStyle/>
          <a:p>
            <a:fld id="{D802D9E1-0DDA-174F-9155-A972C397A999}" type="slidenum">
              <a:rPr lang="es-ES_tradnl" smtClean="0"/>
              <a:pPr/>
              <a:t>83</a:t>
            </a:fld>
            <a:endParaRPr lang="es-ES_tradnl" dirty="0"/>
          </a:p>
        </p:txBody>
      </p:sp>
    </p:spTree>
    <p:extLst>
      <p:ext uri="{BB962C8B-B14F-4D97-AF65-F5344CB8AC3E}">
        <p14:creationId xmlns:p14="http://schemas.microsoft.com/office/powerpoint/2010/main" val="29209582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6154B-E3FF-413A-9CFF-A410DBBB217B}"/>
              </a:ext>
            </a:extLst>
          </p:cNvPr>
          <p:cNvSpPr>
            <a:spLocks noGrp="1"/>
          </p:cNvSpPr>
          <p:nvPr>
            <p:ph type="title"/>
          </p:nvPr>
        </p:nvSpPr>
        <p:spPr/>
        <p:txBody>
          <a:bodyPr/>
          <a:lstStyle/>
          <a:p>
            <a:r>
              <a:rPr lang="es-ES" b="1" dirty="0"/>
              <a:t>Casa Inteligente y Robot</a:t>
            </a:r>
            <a:br>
              <a:rPr lang="es-ES" dirty="0"/>
            </a:br>
            <a:r>
              <a:rPr lang="es-ES" sz="2800" i="1" dirty="0"/>
              <a:t>Prueba en NetBeans</a:t>
            </a:r>
          </a:p>
        </p:txBody>
      </p:sp>
      <p:sp>
        <p:nvSpPr>
          <p:cNvPr id="3" name="Marcador de contenido 2">
            <a:extLst>
              <a:ext uri="{FF2B5EF4-FFF2-40B4-BE49-F238E27FC236}">
                <a16:creationId xmlns:a16="http://schemas.microsoft.com/office/drawing/2014/main" id="{54C52ED8-0F1F-45B4-9689-D89CBF4F9C29}"/>
              </a:ext>
            </a:extLst>
          </p:cNvPr>
          <p:cNvSpPr>
            <a:spLocks noGrp="1"/>
          </p:cNvSpPr>
          <p:nvPr>
            <p:ph idx="1"/>
          </p:nvPr>
        </p:nvSpPr>
        <p:spPr/>
        <p:txBody>
          <a:bodyPr/>
          <a:lstStyle/>
          <a:p>
            <a:r>
              <a:rPr lang="es-ES" dirty="0"/>
              <a:t>Creen una clase casa inteligente en el proyecto del robot</a:t>
            </a:r>
          </a:p>
          <a:p>
            <a:r>
              <a:rPr lang="es-ES" dirty="0"/>
              <a:t>Agreguen los atributos y métodos</a:t>
            </a:r>
          </a:p>
          <a:p>
            <a:r>
              <a:rPr lang="es-ES" dirty="0"/>
              <a:t>Modifiquen la clase que tiene el </a:t>
            </a:r>
            <a:r>
              <a:rPr lang="es-ES" dirty="0" err="1"/>
              <a:t>main</a:t>
            </a:r>
            <a:r>
              <a:rPr lang="es-ES" dirty="0"/>
              <a:t>: creen una clase inteligente y un robot</a:t>
            </a:r>
          </a:p>
          <a:p>
            <a:endParaRPr lang="es-ES" dirty="0"/>
          </a:p>
        </p:txBody>
      </p:sp>
      <p:sp>
        <p:nvSpPr>
          <p:cNvPr id="4" name="Marcador de pie de página 3">
            <a:extLst>
              <a:ext uri="{FF2B5EF4-FFF2-40B4-BE49-F238E27FC236}">
                <a16:creationId xmlns:a16="http://schemas.microsoft.com/office/drawing/2014/main" id="{28348C3E-4AE6-4D88-9B64-5827B7B9272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A7F87B7-AD94-457D-AF92-1D31B563D48B}"/>
              </a:ext>
            </a:extLst>
          </p:cNvPr>
          <p:cNvSpPr>
            <a:spLocks noGrp="1"/>
          </p:cNvSpPr>
          <p:nvPr>
            <p:ph type="sldNum" sz="quarter" idx="12"/>
          </p:nvPr>
        </p:nvSpPr>
        <p:spPr/>
        <p:txBody>
          <a:bodyPr/>
          <a:lstStyle/>
          <a:p>
            <a:fld id="{D802D9E1-0DDA-174F-9155-A972C397A999}" type="slidenum">
              <a:rPr lang="es-ES_tradnl" smtClean="0"/>
              <a:pPr/>
              <a:t>84</a:t>
            </a:fld>
            <a:endParaRPr lang="es-ES_tradnl" dirty="0"/>
          </a:p>
        </p:txBody>
      </p:sp>
    </p:spTree>
    <p:extLst>
      <p:ext uri="{BB962C8B-B14F-4D97-AF65-F5344CB8AC3E}">
        <p14:creationId xmlns:p14="http://schemas.microsoft.com/office/powerpoint/2010/main" val="32873763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36A97-C627-413C-98AF-8574CCF2B987}"/>
              </a:ext>
            </a:extLst>
          </p:cNvPr>
          <p:cNvSpPr>
            <a:spLocks noGrp="1"/>
          </p:cNvSpPr>
          <p:nvPr>
            <p:ph type="title"/>
          </p:nvPr>
        </p:nvSpPr>
        <p:spPr>
          <a:xfrm>
            <a:off x="0" y="900000"/>
            <a:ext cx="8961120" cy="1220315"/>
          </a:xfrm>
        </p:spPr>
        <p:txBody>
          <a:bodyPr>
            <a:normAutofit/>
          </a:bodyPr>
          <a:lstStyle/>
          <a:p>
            <a:r>
              <a:rPr lang="es-ES" b="1" dirty="0"/>
              <a:t>Principios de Orientación a Objetos</a:t>
            </a:r>
            <a:br>
              <a:rPr lang="es-ES" dirty="0"/>
            </a:br>
            <a:r>
              <a:rPr lang="es-ES" sz="2800" i="1" dirty="0"/>
              <a:t>Ejemplo de interacción entre objetos</a:t>
            </a:r>
            <a:r>
              <a:rPr lang="es-ES" sz="2800" dirty="0"/>
              <a:t> </a:t>
            </a:r>
          </a:p>
        </p:txBody>
      </p:sp>
      <p:sp>
        <p:nvSpPr>
          <p:cNvPr id="3" name="Marcador de contenido 2">
            <a:extLst>
              <a:ext uri="{FF2B5EF4-FFF2-40B4-BE49-F238E27FC236}">
                <a16:creationId xmlns:a16="http://schemas.microsoft.com/office/drawing/2014/main" id="{7810AB57-90F0-4568-A5F7-988D17799C47}"/>
              </a:ext>
            </a:extLst>
          </p:cNvPr>
          <p:cNvSpPr>
            <a:spLocks noGrp="1"/>
          </p:cNvSpPr>
          <p:nvPr>
            <p:ph idx="1"/>
          </p:nvPr>
        </p:nvSpPr>
        <p:spPr/>
        <p:txBody>
          <a:bodyPr>
            <a:normAutofit fontScale="92500" lnSpcReduction="10000"/>
          </a:bodyPr>
          <a:lstStyle/>
          <a:p>
            <a:r>
              <a:rPr lang="es-ES" dirty="0"/>
              <a:t>¿Cómo sabe la casa donde está la clase Robot (que, a su vez, está definido en un archivo Robot.java)?</a:t>
            </a:r>
          </a:p>
          <a:p>
            <a:r>
              <a:rPr lang="es-ES" dirty="0"/>
              <a:t>Las clases que se encuentran en el mismo “paquete” o carpeta se pueden acceder simplemente con el nombre</a:t>
            </a:r>
          </a:p>
          <a:p>
            <a:r>
              <a:rPr lang="es-ES" dirty="0"/>
              <a:t>Veremos en el curso que para acceder a clases que están en otros paquetes, se debe usar la palabra “</a:t>
            </a:r>
            <a:r>
              <a:rPr lang="es-ES" b="1" dirty="0" err="1"/>
              <a:t>import</a:t>
            </a:r>
            <a:r>
              <a:rPr lang="es-ES" dirty="0"/>
              <a:t>”</a:t>
            </a:r>
          </a:p>
          <a:p>
            <a:r>
              <a:rPr lang="es-ES" dirty="0"/>
              <a:t>En los ejercicios de éstas filminas, colocaremos todas las clases en la misma carpeta</a:t>
            </a:r>
          </a:p>
        </p:txBody>
      </p:sp>
      <p:sp>
        <p:nvSpPr>
          <p:cNvPr id="4" name="Marcador de pie de página 3">
            <a:extLst>
              <a:ext uri="{FF2B5EF4-FFF2-40B4-BE49-F238E27FC236}">
                <a16:creationId xmlns:a16="http://schemas.microsoft.com/office/drawing/2014/main" id="{6AB5CB1D-7410-46B4-B1D7-33A9F701DDBA}"/>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434E3561-5779-4512-9EAA-D316F5E7AC3F}"/>
              </a:ext>
            </a:extLst>
          </p:cNvPr>
          <p:cNvSpPr>
            <a:spLocks noGrp="1"/>
          </p:cNvSpPr>
          <p:nvPr>
            <p:ph type="sldNum" sz="quarter" idx="12"/>
          </p:nvPr>
        </p:nvSpPr>
        <p:spPr/>
        <p:txBody>
          <a:bodyPr/>
          <a:lstStyle/>
          <a:p>
            <a:fld id="{D802D9E1-0DDA-174F-9155-A972C397A999}" type="slidenum">
              <a:rPr lang="es-ES_tradnl" smtClean="0"/>
              <a:pPr/>
              <a:t>85</a:t>
            </a:fld>
            <a:endParaRPr lang="es-ES_tradnl" dirty="0"/>
          </a:p>
        </p:txBody>
      </p:sp>
    </p:spTree>
    <p:extLst>
      <p:ext uri="{BB962C8B-B14F-4D97-AF65-F5344CB8AC3E}">
        <p14:creationId xmlns:p14="http://schemas.microsoft.com/office/powerpoint/2010/main" val="42027229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6B8D2-A685-4CEA-95CB-6C5D94EB991B}"/>
              </a:ext>
            </a:extLst>
          </p:cNvPr>
          <p:cNvSpPr>
            <a:spLocks noGrp="1"/>
          </p:cNvSpPr>
          <p:nvPr>
            <p:ph type="title"/>
          </p:nvPr>
        </p:nvSpPr>
        <p:spPr/>
        <p:txBody>
          <a:bodyPr>
            <a:normAutofit fontScale="90000"/>
          </a:bodyPr>
          <a:lstStyle/>
          <a:p>
            <a:r>
              <a:rPr lang="es-ES" dirty="0"/>
              <a:t>Principios de Orientación a Objetos</a:t>
            </a:r>
            <a:br>
              <a:rPr lang="es-ES" dirty="0"/>
            </a:br>
            <a:r>
              <a:rPr lang="es-ES" i="1" dirty="0"/>
              <a:t>Ejemplo de interacción entre objetos</a:t>
            </a:r>
            <a:r>
              <a:rPr lang="es-ES" dirty="0"/>
              <a:t> </a:t>
            </a:r>
          </a:p>
        </p:txBody>
      </p:sp>
      <p:sp>
        <p:nvSpPr>
          <p:cNvPr id="3" name="Marcador de contenido 2">
            <a:extLst>
              <a:ext uri="{FF2B5EF4-FFF2-40B4-BE49-F238E27FC236}">
                <a16:creationId xmlns:a16="http://schemas.microsoft.com/office/drawing/2014/main" id="{92AF22AF-5745-45D7-9831-B038FB064116}"/>
              </a:ext>
            </a:extLst>
          </p:cNvPr>
          <p:cNvSpPr>
            <a:spLocks noGrp="1"/>
          </p:cNvSpPr>
          <p:nvPr>
            <p:ph idx="1"/>
          </p:nvPr>
        </p:nvSpPr>
        <p:spPr/>
        <p:txBody>
          <a:bodyPr>
            <a:normAutofit fontScale="92500" lnSpcReduction="10000"/>
          </a:bodyPr>
          <a:lstStyle/>
          <a:p>
            <a:r>
              <a:rPr lang="es-ES" dirty="0"/>
              <a:t>¿Cómo usaríamos la casa y el robot? En un método </a:t>
            </a:r>
            <a:r>
              <a:rPr lang="es-ES" dirty="0" err="1"/>
              <a:t>main</a:t>
            </a:r>
            <a:r>
              <a:rPr lang="es-ES" dirty="0"/>
              <a:t>, podríamos hacer:</a:t>
            </a:r>
          </a:p>
          <a:p>
            <a:pPr marL="457200" lvl="1" indent="0">
              <a:buNone/>
            </a:pPr>
            <a:r>
              <a:rPr lang="es-ES" dirty="0">
                <a:latin typeface="Consolas" panose="020B0609020204030204" pitchFamily="49" charset="0"/>
              </a:rPr>
              <a:t>Robot </a:t>
            </a:r>
            <a:r>
              <a:rPr lang="es-ES" dirty="0" err="1">
                <a:latin typeface="Consolas" panose="020B0609020204030204" pitchFamily="49" charset="0"/>
              </a:rPr>
              <a:t>robotCasa</a:t>
            </a:r>
            <a:r>
              <a:rPr lang="es-ES" dirty="0">
                <a:latin typeface="Consolas" panose="020B0609020204030204" pitchFamily="49" charset="0"/>
              </a:rPr>
              <a:t> = </a:t>
            </a:r>
            <a:r>
              <a:rPr lang="es-ES" dirty="0">
                <a:solidFill>
                  <a:schemeClr val="accent1"/>
                </a:solidFill>
                <a:latin typeface="Consolas" panose="020B0609020204030204" pitchFamily="49" charset="0"/>
              </a:rPr>
              <a:t>new</a:t>
            </a:r>
            <a:r>
              <a:rPr lang="es-ES" dirty="0">
                <a:latin typeface="Consolas" panose="020B0609020204030204" pitchFamily="49" charset="0"/>
              </a:rPr>
              <a:t> Robot()</a:t>
            </a:r>
          </a:p>
          <a:p>
            <a:pPr marL="457200" lvl="1" indent="0">
              <a:buNone/>
            </a:pPr>
            <a:r>
              <a:rPr lang="es-ES" dirty="0" err="1">
                <a:latin typeface="Consolas" panose="020B0609020204030204" pitchFamily="49" charset="0"/>
              </a:rPr>
              <a:t>CasaInteligente</a:t>
            </a:r>
            <a:r>
              <a:rPr lang="es-ES" dirty="0">
                <a:latin typeface="Consolas" panose="020B0609020204030204" pitchFamily="49" charset="0"/>
              </a:rPr>
              <a:t> casa = </a:t>
            </a:r>
            <a:r>
              <a:rPr lang="es-ES" dirty="0">
                <a:solidFill>
                  <a:schemeClr val="accent1"/>
                </a:solidFill>
                <a:latin typeface="Consolas" panose="020B0609020204030204" pitchFamily="49" charset="0"/>
              </a:rPr>
              <a:t>new</a:t>
            </a:r>
            <a:r>
              <a:rPr lang="es-ES" dirty="0">
                <a:latin typeface="Consolas" panose="020B0609020204030204" pitchFamily="49" charset="0"/>
              </a:rPr>
              <a:t> </a:t>
            </a:r>
            <a:r>
              <a:rPr lang="es-ES" dirty="0" err="1">
                <a:latin typeface="Consolas" panose="020B0609020204030204" pitchFamily="49" charset="0"/>
              </a:rPr>
              <a:t>CasaInteligente</a:t>
            </a:r>
            <a:r>
              <a:rPr lang="es-ES" dirty="0">
                <a:latin typeface="Consolas" panose="020B0609020204030204" pitchFamily="49" charset="0"/>
              </a:rPr>
              <a:t>();</a:t>
            </a:r>
          </a:p>
          <a:p>
            <a:pPr marL="457200" lvl="1" indent="0">
              <a:buNone/>
            </a:pPr>
            <a:r>
              <a:rPr lang="es-ES" dirty="0" err="1">
                <a:latin typeface="Consolas" panose="020B0609020204030204" pitchFamily="49" charset="0"/>
              </a:rPr>
              <a:t>casa.robotLimpieza</a:t>
            </a:r>
            <a:r>
              <a:rPr lang="es-ES" dirty="0">
                <a:latin typeface="Consolas" panose="020B0609020204030204" pitchFamily="49" charset="0"/>
              </a:rPr>
              <a:t> = </a:t>
            </a:r>
            <a:r>
              <a:rPr lang="es-ES" dirty="0" err="1">
                <a:latin typeface="Consolas" panose="020B0609020204030204" pitchFamily="49" charset="0"/>
              </a:rPr>
              <a:t>robotCasa</a:t>
            </a:r>
            <a:r>
              <a:rPr lang="es-ES" dirty="0">
                <a:latin typeface="Consolas" panose="020B0609020204030204" pitchFamily="49" charset="0"/>
              </a:rPr>
              <a:t>;</a:t>
            </a:r>
          </a:p>
          <a:p>
            <a:pPr marL="457200" lvl="1" indent="0">
              <a:buNone/>
            </a:pPr>
            <a:r>
              <a:rPr lang="es-ES" dirty="0" err="1">
                <a:latin typeface="Consolas" panose="020B0609020204030204" pitchFamily="49" charset="0"/>
              </a:rPr>
              <a:t>casa.habitantes</a:t>
            </a:r>
            <a:r>
              <a:rPr lang="es-ES" dirty="0">
                <a:latin typeface="Consolas" panose="020B0609020204030204" pitchFamily="49" charset="0"/>
              </a:rPr>
              <a:t> = 2;</a:t>
            </a:r>
          </a:p>
          <a:p>
            <a:pPr marL="457200" lvl="1" indent="0">
              <a:buNone/>
            </a:pPr>
            <a:r>
              <a:rPr lang="es-ES" dirty="0" err="1">
                <a:latin typeface="Consolas" panose="020B0609020204030204" pitchFamily="49" charset="0"/>
              </a:rPr>
              <a:t>casa.salirDeCasa</a:t>
            </a:r>
            <a:r>
              <a:rPr lang="es-ES" dirty="0">
                <a:latin typeface="Consolas" panose="020B0609020204030204" pitchFamily="49" charset="0"/>
              </a:rPr>
              <a:t>();</a:t>
            </a:r>
          </a:p>
          <a:p>
            <a:pPr marL="457200" lvl="1" indent="0">
              <a:buNone/>
            </a:pPr>
            <a:r>
              <a:rPr lang="es-ES" dirty="0" err="1">
                <a:latin typeface="Consolas" panose="020B0609020204030204" pitchFamily="49" charset="0"/>
              </a:rPr>
              <a:t>casa.salirDeCasa</a:t>
            </a:r>
            <a:r>
              <a:rPr lang="es-ES" dirty="0">
                <a:latin typeface="Consolas" panose="020B0609020204030204" pitchFamily="49" charset="0"/>
              </a:rPr>
              <a:t>();</a:t>
            </a:r>
          </a:p>
          <a:p>
            <a:r>
              <a:rPr lang="es-ES" dirty="0"/>
              <a:t>Nota: por ahora accedemos a los </a:t>
            </a:r>
            <a:r>
              <a:rPr lang="es-ES" b="1" dirty="0"/>
              <a:t>atributos</a:t>
            </a:r>
            <a:r>
              <a:rPr lang="es-ES" dirty="0"/>
              <a:t> de forma directa, por ej. </a:t>
            </a:r>
            <a:r>
              <a:rPr lang="es-ES" dirty="0" err="1">
                <a:latin typeface="Consolas" panose="020B0609020204030204" pitchFamily="49" charset="0"/>
              </a:rPr>
              <a:t>casa.robot</a:t>
            </a:r>
            <a:r>
              <a:rPr lang="es-ES" dirty="0"/>
              <a:t>, pero existen formas </a:t>
            </a:r>
            <a:r>
              <a:rPr lang="es-ES" b="1" dirty="0"/>
              <a:t>más orientadas a objetos </a:t>
            </a:r>
            <a:r>
              <a:rPr lang="es-ES" dirty="0"/>
              <a:t>(más adelante en el curso)</a:t>
            </a:r>
          </a:p>
          <a:p>
            <a:pPr marL="0" indent="0">
              <a:buNone/>
            </a:pPr>
            <a:endParaRPr lang="es-ES" dirty="0"/>
          </a:p>
        </p:txBody>
      </p:sp>
      <p:sp>
        <p:nvSpPr>
          <p:cNvPr id="4" name="Marcador de pie de página 3">
            <a:extLst>
              <a:ext uri="{FF2B5EF4-FFF2-40B4-BE49-F238E27FC236}">
                <a16:creationId xmlns:a16="http://schemas.microsoft.com/office/drawing/2014/main" id="{5093E9F1-8AC7-4962-8CE8-802018B3188B}"/>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E0A240D-0FE9-4E13-A032-A93C045F41C0}"/>
              </a:ext>
            </a:extLst>
          </p:cNvPr>
          <p:cNvSpPr>
            <a:spLocks noGrp="1"/>
          </p:cNvSpPr>
          <p:nvPr>
            <p:ph type="sldNum" sz="quarter" idx="12"/>
          </p:nvPr>
        </p:nvSpPr>
        <p:spPr/>
        <p:txBody>
          <a:bodyPr/>
          <a:lstStyle/>
          <a:p>
            <a:fld id="{D802D9E1-0DDA-174F-9155-A972C397A999}" type="slidenum">
              <a:rPr lang="es-ES_tradnl" smtClean="0"/>
              <a:pPr/>
              <a:t>86</a:t>
            </a:fld>
            <a:endParaRPr lang="es-ES_tradnl" dirty="0"/>
          </a:p>
        </p:txBody>
      </p:sp>
    </p:spTree>
    <p:extLst>
      <p:ext uri="{BB962C8B-B14F-4D97-AF65-F5344CB8AC3E}">
        <p14:creationId xmlns:p14="http://schemas.microsoft.com/office/powerpoint/2010/main" val="25864694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6154B-E3FF-413A-9CFF-A410DBBB217B}"/>
              </a:ext>
            </a:extLst>
          </p:cNvPr>
          <p:cNvSpPr>
            <a:spLocks noGrp="1"/>
          </p:cNvSpPr>
          <p:nvPr>
            <p:ph type="title"/>
          </p:nvPr>
        </p:nvSpPr>
        <p:spPr/>
        <p:txBody>
          <a:bodyPr/>
          <a:lstStyle/>
          <a:p>
            <a:r>
              <a:rPr lang="es-ES" b="1" dirty="0"/>
              <a:t>Casa Inteligente y Robot</a:t>
            </a:r>
            <a:br>
              <a:rPr lang="es-ES" dirty="0"/>
            </a:br>
            <a:r>
              <a:rPr lang="es-ES" sz="2800" i="1" dirty="0"/>
              <a:t>Prueba en NetBeans</a:t>
            </a:r>
          </a:p>
        </p:txBody>
      </p:sp>
      <p:sp>
        <p:nvSpPr>
          <p:cNvPr id="3" name="Marcador de contenido 2">
            <a:extLst>
              <a:ext uri="{FF2B5EF4-FFF2-40B4-BE49-F238E27FC236}">
                <a16:creationId xmlns:a16="http://schemas.microsoft.com/office/drawing/2014/main" id="{54C52ED8-0F1F-45B4-9689-D89CBF4F9C29}"/>
              </a:ext>
            </a:extLst>
          </p:cNvPr>
          <p:cNvSpPr>
            <a:spLocks noGrp="1"/>
          </p:cNvSpPr>
          <p:nvPr>
            <p:ph idx="1"/>
          </p:nvPr>
        </p:nvSpPr>
        <p:spPr/>
        <p:txBody>
          <a:bodyPr>
            <a:normAutofit lnSpcReduction="10000"/>
          </a:bodyPr>
          <a:lstStyle/>
          <a:p>
            <a:r>
              <a:rPr lang="es-ES" dirty="0"/>
              <a:t>Implementen la pruebas en el </a:t>
            </a:r>
            <a:r>
              <a:rPr lang="es-ES" dirty="0" err="1"/>
              <a:t>main</a:t>
            </a:r>
            <a:r>
              <a:rPr lang="es-ES" dirty="0"/>
              <a:t> que consideren necesarias</a:t>
            </a:r>
          </a:p>
          <a:p>
            <a:r>
              <a:rPr lang="es-ES" dirty="0"/>
              <a:t>Pueden tomar como ejemplo el </a:t>
            </a:r>
            <a:r>
              <a:rPr lang="es-ES" dirty="0" err="1"/>
              <a:t>main</a:t>
            </a:r>
            <a:r>
              <a:rPr lang="es-ES" dirty="0"/>
              <a:t> de la filmina anterior</a:t>
            </a:r>
          </a:p>
          <a:p>
            <a:r>
              <a:rPr lang="es-ES" dirty="0"/>
              <a:t>Prueben imprimir por pantalla los atributos de la variable casa inteligente luego de llamar a limpiar:</a:t>
            </a:r>
          </a:p>
          <a:p>
            <a:pPr lvl="1"/>
            <a:r>
              <a:rPr lang="es-ES" dirty="0"/>
              <a:t>Para eso pueden utilizar </a:t>
            </a:r>
            <a:r>
              <a:rPr lang="es-ES" b="1" dirty="0" err="1"/>
              <a:t>System.out.println</a:t>
            </a:r>
            <a:r>
              <a:rPr lang="es-ES" b="1" dirty="0"/>
              <a:t>()</a:t>
            </a:r>
            <a:r>
              <a:rPr lang="es-ES" dirty="0"/>
              <a:t>, como parámetro, pasan lo que necesitan imprimir.</a:t>
            </a:r>
          </a:p>
          <a:p>
            <a:pPr lvl="1"/>
            <a:r>
              <a:rPr lang="es-ES" dirty="0" err="1"/>
              <a:t>println</a:t>
            </a:r>
            <a:r>
              <a:rPr lang="es-ES" dirty="0"/>
              <a:t> imprime un salto de línea al final</a:t>
            </a:r>
          </a:p>
          <a:p>
            <a:pPr lvl="1"/>
            <a:r>
              <a:rPr lang="es-ES" dirty="0" err="1"/>
              <a:t>print</a:t>
            </a:r>
            <a:r>
              <a:rPr lang="es-ES" dirty="0"/>
              <a:t> imprime todo en la misma línea</a:t>
            </a:r>
          </a:p>
          <a:p>
            <a:endParaRPr lang="es-ES" dirty="0"/>
          </a:p>
        </p:txBody>
      </p:sp>
      <p:sp>
        <p:nvSpPr>
          <p:cNvPr id="4" name="Marcador de pie de página 3">
            <a:extLst>
              <a:ext uri="{FF2B5EF4-FFF2-40B4-BE49-F238E27FC236}">
                <a16:creationId xmlns:a16="http://schemas.microsoft.com/office/drawing/2014/main" id="{28348C3E-4AE6-4D88-9B64-5827B7B9272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A7F87B7-AD94-457D-AF92-1D31B563D48B}"/>
              </a:ext>
            </a:extLst>
          </p:cNvPr>
          <p:cNvSpPr>
            <a:spLocks noGrp="1"/>
          </p:cNvSpPr>
          <p:nvPr>
            <p:ph type="sldNum" sz="quarter" idx="12"/>
          </p:nvPr>
        </p:nvSpPr>
        <p:spPr/>
        <p:txBody>
          <a:bodyPr/>
          <a:lstStyle/>
          <a:p>
            <a:fld id="{D802D9E1-0DDA-174F-9155-A972C397A999}" type="slidenum">
              <a:rPr lang="es-ES_tradnl" smtClean="0"/>
              <a:pPr/>
              <a:t>87</a:t>
            </a:fld>
            <a:endParaRPr lang="es-ES_tradnl" dirty="0"/>
          </a:p>
        </p:txBody>
      </p:sp>
    </p:spTree>
    <p:extLst>
      <p:ext uri="{BB962C8B-B14F-4D97-AF65-F5344CB8AC3E}">
        <p14:creationId xmlns:p14="http://schemas.microsoft.com/office/powerpoint/2010/main" val="15732176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86FB5-6230-423C-AF5D-F429CF92ACFF}"/>
              </a:ext>
            </a:extLst>
          </p:cNvPr>
          <p:cNvSpPr>
            <a:spLocks noGrp="1"/>
          </p:cNvSpPr>
          <p:nvPr>
            <p:ph type="title"/>
          </p:nvPr>
        </p:nvSpPr>
        <p:spPr/>
        <p:txBody>
          <a:bodyPr/>
          <a:lstStyle/>
          <a:p>
            <a:r>
              <a:rPr lang="es-ES" b="1" dirty="0"/>
              <a:t>Revisión de Tipos de Datos</a:t>
            </a:r>
          </a:p>
        </p:txBody>
      </p:sp>
      <p:sp>
        <p:nvSpPr>
          <p:cNvPr id="3" name="Marcador de contenido 2">
            <a:extLst>
              <a:ext uri="{FF2B5EF4-FFF2-40B4-BE49-F238E27FC236}">
                <a16:creationId xmlns:a16="http://schemas.microsoft.com/office/drawing/2014/main" id="{A2619790-9F6D-4D94-BBB2-1B22A88E3B3E}"/>
              </a:ext>
            </a:extLst>
          </p:cNvPr>
          <p:cNvSpPr>
            <a:spLocks noGrp="1"/>
          </p:cNvSpPr>
          <p:nvPr>
            <p:ph idx="1"/>
          </p:nvPr>
        </p:nvSpPr>
        <p:spPr/>
        <p:txBody>
          <a:bodyPr>
            <a:normAutofit fontScale="92500"/>
          </a:bodyPr>
          <a:lstStyle/>
          <a:p>
            <a:r>
              <a:rPr lang="es-ES" dirty="0"/>
              <a:t>Como hemos visto, las Clases son también tipos de datos. Permiten definir objetos de ese tipo</a:t>
            </a:r>
          </a:p>
          <a:p>
            <a:r>
              <a:rPr lang="es-ES" dirty="0"/>
              <a:t>Por ejemplo, al decir </a:t>
            </a:r>
          </a:p>
          <a:p>
            <a:pPr marL="269875" indent="0">
              <a:buNone/>
            </a:pPr>
            <a:r>
              <a:rPr lang="es-ES" dirty="0">
                <a:latin typeface="Consolas" panose="020B0609020204030204" pitchFamily="49" charset="0"/>
              </a:rPr>
              <a:t>	Robot </a:t>
            </a:r>
            <a:r>
              <a:rPr lang="es-ES" dirty="0" err="1">
                <a:latin typeface="Consolas" panose="020B0609020204030204" pitchFamily="49" charset="0"/>
              </a:rPr>
              <a:t>miRobot</a:t>
            </a:r>
            <a:r>
              <a:rPr lang="es-ES" dirty="0">
                <a:latin typeface="Consolas" panose="020B0609020204030204" pitchFamily="49" charset="0"/>
              </a:rPr>
              <a:t> = </a:t>
            </a:r>
            <a:r>
              <a:rPr lang="es-ES" b="1" dirty="0">
                <a:solidFill>
                  <a:srgbClr val="0070C0"/>
                </a:solidFill>
                <a:latin typeface="Consolas" panose="020B0609020204030204" pitchFamily="49" charset="0"/>
              </a:rPr>
              <a:t>new</a:t>
            </a:r>
            <a:r>
              <a:rPr lang="es-ES" dirty="0">
                <a:latin typeface="Consolas" panose="020B0609020204030204" pitchFamily="49" charset="0"/>
              </a:rPr>
              <a:t> Robot(); </a:t>
            </a:r>
          </a:p>
          <a:p>
            <a:pPr marL="269875" indent="0">
              <a:buNone/>
            </a:pPr>
            <a:r>
              <a:rPr lang="es-ES" dirty="0"/>
              <a:t>estamos declarando una variable de </a:t>
            </a:r>
            <a:r>
              <a:rPr lang="es-ES" i="1" dirty="0"/>
              <a:t>tipo Robot </a:t>
            </a:r>
            <a:r>
              <a:rPr lang="es-ES" dirty="0"/>
              <a:t>cuyo nombre es </a:t>
            </a:r>
            <a:r>
              <a:rPr lang="es-ES" i="1" dirty="0" err="1"/>
              <a:t>miRobot</a:t>
            </a:r>
            <a:r>
              <a:rPr lang="es-ES" dirty="0"/>
              <a:t> y luego le asignamos a dicha variable un nuevo objeto de </a:t>
            </a:r>
            <a:r>
              <a:rPr lang="es-ES" i="1" dirty="0"/>
              <a:t>tipo Robot</a:t>
            </a:r>
            <a:endParaRPr lang="es-ES" dirty="0"/>
          </a:p>
          <a:p>
            <a:r>
              <a:rPr lang="es-ES" dirty="0"/>
              <a:t>En Java, por cuestiones de eficiencia, se hace una diferencia entre clases que definen tipos de objetos y tipos de datos “simples” o “primitivos”</a:t>
            </a:r>
          </a:p>
        </p:txBody>
      </p:sp>
      <p:sp>
        <p:nvSpPr>
          <p:cNvPr id="4" name="Marcador de pie de página 3">
            <a:extLst>
              <a:ext uri="{FF2B5EF4-FFF2-40B4-BE49-F238E27FC236}">
                <a16:creationId xmlns:a16="http://schemas.microsoft.com/office/drawing/2014/main" id="{C397D69A-3F4B-455E-B9DB-BD541ADD51E5}"/>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65A48E9-B3EB-4B9E-A1C2-AC2128FE92C3}"/>
              </a:ext>
            </a:extLst>
          </p:cNvPr>
          <p:cNvSpPr>
            <a:spLocks noGrp="1"/>
          </p:cNvSpPr>
          <p:nvPr>
            <p:ph type="sldNum" sz="quarter" idx="12"/>
          </p:nvPr>
        </p:nvSpPr>
        <p:spPr/>
        <p:txBody>
          <a:bodyPr/>
          <a:lstStyle/>
          <a:p>
            <a:fld id="{D802D9E1-0DDA-174F-9155-A972C397A999}" type="slidenum">
              <a:rPr lang="es-ES_tradnl" smtClean="0"/>
              <a:pPr/>
              <a:t>88</a:t>
            </a:fld>
            <a:endParaRPr lang="es-ES_tradnl" dirty="0"/>
          </a:p>
        </p:txBody>
      </p:sp>
    </p:spTree>
    <p:extLst>
      <p:ext uri="{BB962C8B-B14F-4D97-AF65-F5344CB8AC3E}">
        <p14:creationId xmlns:p14="http://schemas.microsoft.com/office/powerpoint/2010/main" val="24058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350DE-6EFD-47D7-86D6-15116F71AB61}"/>
              </a:ext>
            </a:extLst>
          </p:cNvPr>
          <p:cNvSpPr>
            <a:spLocks noGrp="1"/>
          </p:cNvSpPr>
          <p:nvPr>
            <p:ph type="title"/>
          </p:nvPr>
        </p:nvSpPr>
        <p:spPr/>
        <p:txBody>
          <a:bodyPr/>
          <a:lstStyle/>
          <a:p>
            <a:r>
              <a:rPr lang="es-ES" b="1" dirty="0"/>
              <a:t>Java y la Programación Orientada a Objetos</a:t>
            </a:r>
          </a:p>
        </p:txBody>
      </p:sp>
      <p:sp>
        <p:nvSpPr>
          <p:cNvPr id="3" name="Marcador de contenido 2">
            <a:extLst>
              <a:ext uri="{FF2B5EF4-FFF2-40B4-BE49-F238E27FC236}">
                <a16:creationId xmlns:a16="http://schemas.microsoft.com/office/drawing/2014/main" id="{96C4AE6D-6FA6-4EFC-AD8D-3555A623BD0E}"/>
              </a:ext>
            </a:extLst>
          </p:cNvPr>
          <p:cNvSpPr>
            <a:spLocks noGrp="1"/>
          </p:cNvSpPr>
          <p:nvPr>
            <p:ph idx="1"/>
          </p:nvPr>
        </p:nvSpPr>
        <p:spPr/>
        <p:txBody>
          <a:bodyPr>
            <a:normAutofit lnSpcReduction="10000"/>
          </a:bodyPr>
          <a:lstStyle/>
          <a:p>
            <a:r>
              <a:rPr lang="es-ES" dirty="0"/>
              <a:t>¿Utilizar el lenguaje Java garantiza que tengamos una solución correctamente orientada a objetos (con todas sus bondades)? No, el lenguaje Java brinda al desarrollador cierta flexibilidad que puede ser usada de forma libre y, a veces, poco orientado a objetos</a:t>
            </a:r>
          </a:p>
          <a:p>
            <a:r>
              <a:rPr lang="es-ES" dirty="0"/>
              <a:t>¿Una solución orientada a objetos garantiza el éxito de la aplicación? No, si ésta no cumple con los requisitos del cliente (por ejemplo, no es lo que el cliente pedía, es demasiado lenta, etc.)</a:t>
            </a:r>
          </a:p>
          <a:p>
            <a:endParaRPr lang="es-ES" dirty="0"/>
          </a:p>
        </p:txBody>
      </p:sp>
      <p:sp>
        <p:nvSpPr>
          <p:cNvPr id="4" name="Marcador de pie de página 3">
            <a:extLst>
              <a:ext uri="{FF2B5EF4-FFF2-40B4-BE49-F238E27FC236}">
                <a16:creationId xmlns:a16="http://schemas.microsoft.com/office/drawing/2014/main" id="{37363BCD-F5A5-4A43-ACEB-DAB5B75219E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4C242B42-D917-43BE-80E5-8B3D643F3B4A}"/>
              </a:ext>
            </a:extLst>
          </p:cNvPr>
          <p:cNvSpPr>
            <a:spLocks noGrp="1"/>
          </p:cNvSpPr>
          <p:nvPr>
            <p:ph type="sldNum" sz="quarter" idx="12"/>
          </p:nvPr>
        </p:nvSpPr>
        <p:spPr/>
        <p:txBody>
          <a:bodyPr/>
          <a:lstStyle/>
          <a:p>
            <a:fld id="{D802D9E1-0DDA-174F-9155-A972C397A999}" type="slidenum">
              <a:rPr lang="es-ES_tradnl" smtClean="0"/>
              <a:pPr/>
              <a:t>8</a:t>
            </a:fld>
            <a:endParaRPr lang="es-ES_tradnl" dirty="0"/>
          </a:p>
        </p:txBody>
      </p:sp>
    </p:spTree>
    <p:extLst>
      <p:ext uri="{BB962C8B-B14F-4D97-AF65-F5344CB8AC3E}">
        <p14:creationId xmlns:p14="http://schemas.microsoft.com/office/powerpoint/2010/main" val="17040948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3D8D-89AB-4C1E-A102-C39E117A9E00}"/>
              </a:ext>
            </a:extLst>
          </p:cNvPr>
          <p:cNvSpPr>
            <a:spLocks noGrp="1"/>
          </p:cNvSpPr>
          <p:nvPr>
            <p:ph type="title"/>
          </p:nvPr>
        </p:nvSpPr>
        <p:spPr/>
        <p:txBody>
          <a:bodyPr/>
          <a:lstStyle/>
          <a:p>
            <a:r>
              <a:rPr lang="es-ES" b="1" dirty="0"/>
              <a:t>Revisión de Tipos de Datos</a:t>
            </a:r>
          </a:p>
        </p:txBody>
      </p:sp>
      <p:sp>
        <p:nvSpPr>
          <p:cNvPr id="3" name="Marcador de contenido 2">
            <a:extLst>
              <a:ext uri="{FF2B5EF4-FFF2-40B4-BE49-F238E27FC236}">
                <a16:creationId xmlns:a16="http://schemas.microsoft.com/office/drawing/2014/main" id="{46864750-3085-4EBC-AE66-FB4F45526D15}"/>
              </a:ext>
            </a:extLst>
          </p:cNvPr>
          <p:cNvSpPr>
            <a:spLocks noGrp="1"/>
          </p:cNvSpPr>
          <p:nvPr>
            <p:ph idx="1"/>
          </p:nvPr>
        </p:nvSpPr>
        <p:spPr/>
        <p:txBody>
          <a:bodyPr>
            <a:normAutofit/>
          </a:bodyPr>
          <a:lstStyle/>
          <a:p>
            <a:r>
              <a:rPr lang="es-ES" dirty="0"/>
              <a:t>Los tipos primitivos están definidos todos en minúsculas: </a:t>
            </a:r>
            <a:r>
              <a:rPr lang="es-ES" dirty="0" err="1"/>
              <a:t>int</a:t>
            </a:r>
            <a:r>
              <a:rPr lang="es-ES" dirty="0"/>
              <a:t>, </a:t>
            </a:r>
            <a:r>
              <a:rPr lang="es-ES" dirty="0" err="1"/>
              <a:t>boolean</a:t>
            </a:r>
            <a:r>
              <a:rPr lang="es-ES" dirty="0"/>
              <a:t>, </a:t>
            </a:r>
            <a:r>
              <a:rPr lang="es-ES" dirty="0" err="1"/>
              <a:t>float</a:t>
            </a:r>
            <a:r>
              <a:rPr lang="es-ES" dirty="0"/>
              <a:t>, </a:t>
            </a:r>
            <a:r>
              <a:rPr lang="es-ES" dirty="0" err="1"/>
              <a:t>double</a:t>
            </a:r>
            <a:r>
              <a:rPr lang="es-ES" dirty="0"/>
              <a:t>, </a:t>
            </a:r>
            <a:r>
              <a:rPr lang="es-ES" dirty="0" err="1"/>
              <a:t>char</a:t>
            </a:r>
            <a:r>
              <a:rPr lang="es-ES" dirty="0"/>
              <a:t>, etc. Ya vienen definidos en el lenguaje, no se pueden agregar más tipos primitivos</a:t>
            </a:r>
          </a:p>
          <a:p>
            <a:r>
              <a:rPr lang="es-ES" dirty="0"/>
              <a:t>Los objetos generalmente tienen un nombre que inicia con letra capital: Robot, Casa, </a:t>
            </a:r>
            <a:r>
              <a:rPr lang="es-ES" dirty="0" err="1"/>
              <a:t>Integer</a:t>
            </a:r>
            <a:r>
              <a:rPr lang="es-ES" dirty="0"/>
              <a:t>, </a:t>
            </a:r>
            <a:r>
              <a:rPr lang="es-ES" dirty="0" err="1"/>
              <a:t>Float</a:t>
            </a:r>
            <a:r>
              <a:rPr lang="es-ES" dirty="0"/>
              <a:t>, </a:t>
            </a:r>
            <a:r>
              <a:rPr lang="es-ES" dirty="0" err="1"/>
              <a:t>Double</a:t>
            </a:r>
            <a:r>
              <a:rPr lang="es-ES" dirty="0"/>
              <a:t>, </a:t>
            </a:r>
            <a:r>
              <a:rPr lang="es-ES" dirty="0" err="1"/>
              <a:t>String</a:t>
            </a:r>
            <a:r>
              <a:rPr lang="es-ES" dirty="0"/>
              <a:t>. En este caso, el desarrollador puede agregar las clases que quiera</a:t>
            </a:r>
          </a:p>
        </p:txBody>
      </p:sp>
      <p:sp>
        <p:nvSpPr>
          <p:cNvPr id="4" name="Marcador de pie de página 3">
            <a:extLst>
              <a:ext uri="{FF2B5EF4-FFF2-40B4-BE49-F238E27FC236}">
                <a16:creationId xmlns:a16="http://schemas.microsoft.com/office/drawing/2014/main" id="{8F06EF1B-B5BA-41AB-8537-274025DDFC43}"/>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C02EC22-EBA0-4BE4-BD45-F070AA953714}"/>
              </a:ext>
            </a:extLst>
          </p:cNvPr>
          <p:cNvSpPr>
            <a:spLocks noGrp="1"/>
          </p:cNvSpPr>
          <p:nvPr>
            <p:ph type="sldNum" sz="quarter" idx="12"/>
          </p:nvPr>
        </p:nvSpPr>
        <p:spPr/>
        <p:txBody>
          <a:bodyPr/>
          <a:lstStyle/>
          <a:p>
            <a:fld id="{D802D9E1-0DDA-174F-9155-A972C397A999}" type="slidenum">
              <a:rPr lang="es-ES_tradnl" smtClean="0"/>
              <a:pPr/>
              <a:t>89</a:t>
            </a:fld>
            <a:endParaRPr lang="es-ES_tradnl" dirty="0"/>
          </a:p>
        </p:txBody>
      </p:sp>
    </p:spTree>
    <p:extLst>
      <p:ext uri="{BB962C8B-B14F-4D97-AF65-F5344CB8AC3E}">
        <p14:creationId xmlns:p14="http://schemas.microsoft.com/office/powerpoint/2010/main" val="34667676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85D54-536E-400E-B657-D240259433A3}"/>
              </a:ext>
            </a:extLst>
          </p:cNvPr>
          <p:cNvSpPr>
            <a:spLocks noGrp="1"/>
          </p:cNvSpPr>
          <p:nvPr>
            <p:ph type="title"/>
          </p:nvPr>
        </p:nvSpPr>
        <p:spPr/>
        <p:txBody>
          <a:bodyPr/>
          <a:lstStyle/>
          <a:p>
            <a:r>
              <a:rPr lang="es-ES" b="1" dirty="0"/>
              <a:t>Revisión de Tipos de Datos</a:t>
            </a:r>
          </a:p>
        </p:txBody>
      </p:sp>
      <p:sp>
        <p:nvSpPr>
          <p:cNvPr id="3" name="Marcador de contenido 2">
            <a:extLst>
              <a:ext uri="{FF2B5EF4-FFF2-40B4-BE49-F238E27FC236}">
                <a16:creationId xmlns:a16="http://schemas.microsoft.com/office/drawing/2014/main" id="{39AC1E4C-026D-4C7C-B488-571C85EA8C3D}"/>
              </a:ext>
            </a:extLst>
          </p:cNvPr>
          <p:cNvSpPr>
            <a:spLocks noGrp="1"/>
          </p:cNvSpPr>
          <p:nvPr>
            <p:ph idx="1"/>
          </p:nvPr>
        </p:nvSpPr>
        <p:spPr/>
        <p:txBody>
          <a:bodyPr/>
          <a:lstStyle/>
          <a:p>
            <a:r>
              <a:rPr lang="es-ES" dirty="0"/>
              <a:t>En la jerga de los lenguajes orientados a objetos se dice que las variables a las que se le asigna un objeto </a:t>
            </a:r>
            <a:r>
              <a:rPr lang="es-ES" i="1" dirty="0"/>
              <a:t>“tienen una referencia”</a:t>
            </a:r>
            <a:r>
              <a:rPr lang="es-ES" dirty="0"/>
              <a:t> a dicho objeto. Gráficamente:</a:t>
            </a:r>
          </a:p>
          <a:p>
            <a:pPr marL="0" indent="0">
              <a:buNone/>
            </a:pPr>
            <a:endParaRPr lang="es-ES" dirty="0"/>
          </a:p>
          <a:p>
            <a:pPr marL="0" indent="0">
              <a:buNone/>
            </a:pPr>
            <a:endParaRPr lang="es-ES" dirty="0"/>
          </a:p>
        </p:txBody>
      </p:sp>
      <p:sp>
        <p:nvSpPr>
          <p:cNvPr id="4" name="Marcador de pie de página 3">
            <a:extLst>
              <a:ext uri="{FF2B5EF4-FFF2-40B4-BE49-F238E27FC236}">
                <a16:creationId xmlns:a16="http://schemas.microsoft.com/office/drawing/2014/main" id="{B1B7A384-866B-4CD5-AE72-1E48AF115FC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724BAAF3-6184-415C-A344-1D42FF7275AA}"/>
              </a:ext>
            </a:extLst>
          </p:cNvPr>
          <p:cNvSpPr>
            <a:spLocks noGrp="1"/>
          </p:cNvSpPr>
          <p:nvPr>
            <p:ph type="sldNum" sz="quarter" idx="12"/>
          </p:nvPr>
        </p:nvSpPr>
        <p:spPr/>
        <p:txBody>
          <a:bodyPr/>
          <a:lstStyle/>
          <a:p>
            <a:fld id="{D802D9E1-0DDA-174F-9155-A972C397A999}" type="slidenum">
              <a:rPr lang="es-ES_tradnl" smtClean="0"/>
              <a:pPr/>
              <a:t>90</a:t>
            </a:fld>
            <a:endParaRPr lang="es-ES_tradnl" dirty="0"/>
          </a:p>
        </p:txBody>
      </p:sp>
      <p:sp>
        <p:nvSpPr>
          <p:cNvPr id="6" name="Rectángulo 5">
            <a:extLst>
              <a:ext uri="{FF2B5EF4-FFF2-40B4-BE49-F238E27FC236}">
                <a16:creationId xmlns:a16="http://schemas.microsoft.com/office/drawing/2014/main" id="{C37E6F9B-95A8-401A-A5E8-B8644B1BEB7B}"/>
              </a:ext>
            </a:extLst>
          </p:cNvPr>
          <p:cNvSpPr/>
          <p:nvPr/>
        </p:nvSpPr>
        <p:spPr>
          <a:xfrm>
            <a:off x="1671403" y="4798449"/>
            <a:ext cx="1469036" cy="479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miRobot</a:t>
            </a:r>
            <a:endParaRPr lang="es-ES" dirty="0"/>
          </a:p>
        </p:txBody>
      </p:sp>
      <p:sp>
        <p:nvSpPr>
          <p:cNvPr id="7" name="Rectángulo: esquinas redondeadas 6">
            <a:extLst>
              <a:ext uri="{FF2B5EF4-FFF2-40B4-BE49-F238E27FC236}">
                <a16:creationId xmlns:a16="http://schemas.microsoft.com/office/drawing/2014/main" id="{8EA17DF1-11E7-4400-8DEF-A8F7F43F5219}"/>
              </a:ext>
            </a:extLst>
          </p:cNvPr>
          <p:cNvSpPr/>
          <p:nvPr/>
        </p:nvSpPr>
        <p:spPr>
          <a:xfrm>
            <a:off x="5629744" y="4412215"/>
            <a:ext cx="1349115" cy="1270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9" name="Conector recto de flecha 8">
            <a:extLst>
              <a:ext uri="{FF2B5EF4-FFF2-40B4-BE49-F238E27FC236}">
                <a16:creationId xmlns:a16="http://schemas.microsoft.com/office/drawing/2014/main" id="{345B42BA-922A-4992-8FEB-2BF0053E5625}"/>
              </a:ext>
            </a:extLst>
          </p:cNvPr>
          <p:cNvCxnSpPr>
            <a:cxnSpLocks/>
            <a:stCxn id="6" idx="3"/>
            <a:endCxn id="7" idx="1"/>
          </p:cNvCxnSpPr>
          <p:nvPr/>
        </p:nvCxnSpPr>
        <p:spPr>
          <a:xfrm>
            <a:off x="3140439" y="5038292"/>
            <a:ext cx="2489305" cy="92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0664C3D8-E71D-4B20-8DDD-14D68FF1E25B}"/>
              </a:ext>
            </a:extLst>
          </p:cNvPr>
          <p:cNvSpPr txBox="1"/>
          <p:nvPr/>
        </p:nvSpPr>
        <p:spPr>
          <a:xfrm>
            <a:off x="3725055" y="4649825"/>
            <a:ext cx="1650792" cy="369332"/>
          </a:xfrm>
          <a:prstGeom prst="rect">
            <a:avLst/>
          </a:prstGeom>
          <a:noFill/>
        </p:spPr>
        <p:txBody>
          <a:bodyPr wrap="square" rtlCol="0">
            <a:spAutoFit/>
          </a:bodyPr>
          <a:lstStyle/>
          <a:p>
            <a:r>
              <a:rPr lang="es-ES" dirty="0"/>
              <a:t>Referencia</a:t>
            </a:r>
          </a:p>
        </p:txBody>
      </p:sp>
      <p:sp>
        <p:nvSpPr>
          <p:cNvPr id="13" name="CuadroTexto 12">
            <a:extLst>
              <a:ext uri="{FF2B5EF4-FFF2-40B4-BE49-F238E27FC236}">
                <a16:creationId xmlns:a16="http://schemas.microsoft.com/office/drawing/2014/main" id="{A3E03238-4666-4F3D-A251-6760FB86CB7D}"/>
              </a:ext>
            </a:extLst>
          </p:cNvPr>
          <p:cNvSpPr txBox="1"/>
          <p:nvPr/>
        </p:nvSpPr>
        <p:spPr>
          <a:xfrm>
            <a:off x="5375847" y="5797063"/>
            <a:ext cx="2151089" cy="369332"/>
          </a:xfrm>
          <a:prstGeom prst="rect">
            <a:avLst/>
          </a:prstGeom>
          <a:noFill/>
        </p:spPr>
        <p:txBody>
          <a:bodyPr wrap="square" rtlCol="0">
            <a:spAutoFit/>
          </a:bodyPr>
          <a:lstStyle/>
          <a:p>
            <a:r>
              <a:rPr lang="es-ES" dirty="0"/>
              <a:t>Objeto de tipo Robot</a:t>
            </a:r>
          </a:p>
        </p:txBody>
      </p:sp>
      <p:sp>
        <p:nvSpPr>
          <p:cNvPr id="14" name="Rectángulo 13">
            <a:extLst>
              <a:ext uri="{FF2B5EF4-FFF2-40B4-BE49-F238E27FC236}">
                <a16:creationId xmlns:a16="http://schemas.microsoft.com/office/drawing/2014/main" id="{676F9428-237F-4DF6-AB68-F46B10B7189D}"/>
              </a:ext>
            </a:extLst>
          </p:cNvPr>
          <p:cNvSpPr/>
          <p:nvPr/>
        </p:nvSpPr>
        <p:spPr>
          <a:xfrm>
            <a:off x="5899567" y="4641495"/>
            <a:ext cx="359764"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ysClr val="windowText" lastClr="000000"/>
                </a:solidFill>
              </a:rPr>
              <a:t>x</a:t>
            </a:r>
          </a:p>
        </p:txBody>
      </p:sp>
      <p:sp>
        <p:nvSpPr>
          <p:cNvPr id="15" name="Rectángulo 14">
            <a:extLst>
              <a:ext uri="{FF2B5EF4-FFF2-40B4-BE49-F238E27FC236}">
                <a16:creationId xmlns:a16="http://schemas.microsoft.com/office/drawing/2014/main" id="{C06A9C35-2E1E-4EF3-A509-BE03A39E6D3E}"/>
              </a:ext>
            </a:extLst>
          </p:cNvPr>
          <p:cNvSpPr/>
          <p:nvPr/>
        </p:nvSpPr>
        <p:spPr>
          <a:xfrm>
            <a:off x="6349272" y="4641495"/>
            <a:ext cx="359764"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ysClr val="windowText" lastClr="000000"/>
                </a:solidFill>
              </a:rPr>
              <a:t>y</a:t>
            </a:r>
          </a:p>
        </p:txBody>
      </p:sp>
      <p:sp>
        <p:nvSpPr>
          <p:cNvPr id="16" name="Rectángulo 15">
            <a:extLst>
              <a:ext uri="{FF2B5EF4-FFF2-40B4-BE49-F238E27FC236}">
                <a16:creationId xmlns:a16="http://schemas.microsoft.com/office/drawing/2014/main" id="{D894892A-9642-4634-AB44-AEF13A35FBFA}"/>
              </a:ext>
            </a:extLst>
          </p:cNvPr>
          <p:cNvSpPr/>
          <p:nvPr/>
        </p:nvSpPr>
        <p:spPr>
          <a:xfrm>
            <a:off x="5899566" y="5137592"/>
            <a:ext cx="809469"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ysClr val="windowText" lastClr="000000"/>
                </a:solidFill>
              </a:rPr>
              <a:t>estado</a:t>
            </a:r>
          </a:p>
        </p:txBody>
      </p:sp>
      <p:sp>
        <p:nvSpPr>
          <p:cNvPr id="18" name="CuadroTexto 17">
            <a:extLst>
              <a:ext uri="{FF2B5EF4-FFF2-40B4-BE49-F238E27FC236}">
                <a16:creationId xmlns:a16="http://schemas.microsoft.com/office/drawing/2014/main" id="{C86183EE-FD53-489A-89B6-1C0635EED723}"/>
              </a:ext>
            </a:extLst>
          </p:cNvPr>
          <p:cNvSpPr txBox="1"/>
          <p:nvPr/>
        </p:nvSpPr>
        <p:spPr>
          <a:xfrm>
            <a:off x="867266" y="5408260"/>
            <a:ext cx="2706951" cy="923330"/>
          </a:xfrm>
          <a:prstGeom prst="rect">
            <a:avLst/>
          </a:prstGeom>
          <a:noFill/>
        </p:spPr>
        <p:txBody>
          <a:bodyPr wrap="square" rtlCol="0">
            <a:spAutoFit/>
          </a:bodyPr>
          <a:lstStyle/>
          <a:p>
            <a:r>
              <a:rPr lang="es-ES" dirty="0"/>
              <a:t>La variable “</a:t>
            </a:r>
            <a:r>
              <a:rPr lang="es-ES" dirty="0" err="1"/>
              <a:t>mirobot</a:t>
            </a:r>
            <a:r>
              <a:rPr lang="es-ES" dirty="0"/>
              <a:t>” almacena una referencia a un objeto de tipo Robot</a:t>
            </a:r>
          </a:p>
        </p:txBody>
      </p:sp>
    </p:spTree>
    <p:extLst>
      <p:ext uri="{BB962C8B-B14F-4D97-AF65-F5344CB8AC3E}">
        <p14:creationId xmlns:p14="http://schemas.microsoft.com/office/powerpoint/2010/main" val="34293010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0"/>
            <a:ext cx="9144001" cy="1314450"/>
          </a:xfrm>
        </p:spPr>
        <p:txBody>
          <a:bodyPr>
            <a:normAutofit fontScale="90000"/>
          </a:bodyPr>
          <a:lstStyle/>
          <a:p>
            <a:r>
              <a:rPr lang="es-ES_tradnl" dirty="0"/>
              <a:t>Programación Orientada a Objetos</a:t>
            </a:r>
          </a:p>
        </p:txBody>
      </p:sp>
      <p:sp>
        <p:nvSpPr>
          <p:cNvPr id="3" name="Subtítulo 2"/>
          <p:cNvSpPr>
            <a:spLocks noGrp="1"/>
          </p:cNvSpPr>
          <p:nvPr>
            <p:ph type="subTitle" idx="1"/>
          </p:nvPr>
        </p:nvSpPr>
        <p:spPr/>
        <p:txBody>
          <a:bodyPr/>
          <a:lstStyle/>
          <a:p>
            <a:r>
              <a:rPr lang="es-ES_tradnl" dirty="0"/>
              <a:t>Ejercicios</a:t>
            </a:r>
          </a:p>
          <a:p>
            <a:endParaRPr lang="es-ES_tradnl" dirty="0"/>
          </a:p>
        </p:txBody>
      </p:sp>
    </p:spTree>
    <p:extLst>
      <p:ext uri="{BB962C8B-B14F-4D97-AF65-F5344CB8AC3E}">
        <p14:creationId xmlns:p14="http://schemas.microsoft.com/office/powerpoint/2010/main" val="4972985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66E5F-AD42-4A87-AF46-AFDB05433E84}"/>
              </a:ext>
            </a:extLst>
          </p:cNvPr>
          <p:cNvSpPr>
            <a:spLocks noGrp="1"/>
          </p:cNvSpPr>
          <p:nvPr>
            <p:ph type="title"/>
          </p:nvPr>
        </p:nvSpPr>
        <p:spPr/>
        <p:txBody>
          <a:bodyPr/>
          <a:lstStyle/>
          <a:p>
            <a:r>
              <a:rPr lang="es-ES" b="1" dirty="0"/>
              <a:t>Ejercicios en NetBeans</a:t>
            </a:r>
            <a:br>
              <a:rPr lang="es-ES" b="1" dirty="0"/>
            </a:br>
            <a:r>
              <a:rPr lang="es-ES" sz="2800" i="1" dirty="0"/>
              <a:t>Introducción</a:t>
            </a:r>
          </a:p>
        </p:txBody>
      </p:sp>
      <p:sp>
        <p:nvSpPr>
          <p:cNvPr id="3" name="Marcador de contenido 2">
            <a:extLst>
              <a:ext uri="{FF2B5EF4-FFF2-40B4-BE49-F238E27FC236}">
                <a16:creationId xmlns:a16="http://schemas.microsoft.com/office/drawing/2014/main" id="{CCF9E932-F611-447C-8EA9-6C3CADAC4A43}"/>
              </a:ext>
            </a:extLst>
          </p:cNvPr>
          <p:cNvSpPr>
            <a:spLocks noGrp="1"/>
          </p:cNvSpPr>
          <p:nvPr>
            <p:ph idx="1"/>
          </p:nvPr>
        </p:nvSpPr>
        <p:spPr/>
        <p:txBody>
          <a:bodyPr>
            <a:normAutofit lnSpcReduction="10000"/>
          </a:bodyPr>
          <a:lstStyle/>
          <a:p>
            <a:r>
              <a:rPr lang="es-ES" dirty="0"/>
              <a:t>Desarrollar los siguientes ejercicios en NetBeans</a:t>
            </a:r>
          </a:p>
          <a:p>
            <a:r>
              <a:rPr lang="es-ES" dirty="0"/>
              <a:t>No es necesario recibir entrada de usuario, aunque queda a decisión de ustedes</a:t>
            </a:r>
          </a:p>
          <a:p>
            <a:r>
              <a:rPr lang="es-ES" dirty="0"/>
              <a:t>En lugar de recibir entrada de usuario, pueden crear objetos en un </a:t>
            </a:r>
            <a:r>
              <a:rPr lang="es-ES" dirty="0" err="1"/>
              <a:t>main</a:t>
            </a:r>
            <a:r>
              <a:rPr lang="es-ES" dirty="0"/>
              <a:t>	 y simular el ejercicio</a:t>
            </a:r>
          </a:p>
          <a:p>
            <a:r>
              <a:rPr lang="es-ES" dirty="0"/>
              <a:t>Recuerden que pueden ir imprimiendo por pantalla lo que el programa va haciendo, de manera que tengan un seguimiento del programa</a:t>
            </a:r>
          </a:p>
          <a:p>
            <a:endParaRPr lang="es-ES" dirty="0"/>
          </a:p>
        </p:txBody>
      </p:sp>
      <p:sp>
        <p:nvSpPr>
          <p:cNvPr id="4" name="Marcador de pie de página 3">
            <a:extLst>
              <a:ext uri="{FF2B5EF4-FFF2-40B4-BE49-F238E27FC236}">
                <a16:creationId xmlns:a16="http://schemas.microsoft.com/office/drawing/2014/main" id="{757B094E-5874-44ED-B1D0-02AA29939480}"/>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4B36043-DD5A-40C2-95FA-BD615BEA4F90}"/>
              </a:ext>
            </a:extLst>
          </p:cNvPr>
          <p:cNvSpPr>
            <a:spLocks noGrp="1"/>
          </p:cNvSpPr>
          <p:nvPr>
            <p:ph type="sldNum" sz="quarter" idx="12"/>
          </p:nvPr>
        </p:nvSpPr>
        <p:spPr/>
        <p:txBody>
          <a:bodyPr/>
          <a:lstStyle/>
          <a:p>
            <a:fld id="{D802D9E1-0DDA-174F-9155-A972C397A999}" type="slidenum">
              <a:rPr lang="es-ES_tradnl" smtClean="0"/>
              <a:pPr/>
              <a:t>92</a:t>
            </a:fld>
            <a:endParaRPr lang="es-ES_tradnl" dirty="0"/>
          </a:p>
        </p:txBody>
      </p:sp>
    </p:spTree>
    <p:extLst>
      <p:ext uri="{BB962C8B-B14F-4D97-AF65-F5344CB8AC3E}">
        <p14:creationId xmlns:p14="http://schemas.microsoft.com/office/powerpoint/2010/main" val="9134508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BF1BC-22E0-4FF6-B8B5-93D74F793F19}"/>
              </a:ext>
            </a:extLst>
          </p:cNvPr>
          <p:cNvSpPr>
            <a:spLocks noGrp="1"/>
          </p:cNvSpPr>
          <p:nvPr>
            <p:ph type="title"/>
          </p:nvPr>
        </p:nvSpPr>
        <p:spPr/>
        <p:txBody>
          <a:bodyPr/>
          <a:lstStyle/>
          <a:p>
            <a:r>
              <a:rPr lang="es-ES" b="1" dirty="0"/>
              <a:t>Crear una clase Persona</a:t>
            </a:r>
            <a:br>
              <a:rPr lang="es-ES" dirty="0"/>
            </a:br>
            <a:r>
              <a:rPr lang="es-ES" sz="2800" i="1" dirty="0"/>
              <a:t>Enunciado</a:t>
            </a:r>
            <a:endParaRPr lang="es-ES" sz="2800" dirty="0"/>
          </a:p>
        </p:txBody>
      </p:sp>
      <p:sp>
        <p:nvSpPr>
          <p:cNvPr id="3" name="Marcador de contenido 2">
            <a:extLst>
              <a:ext uri="{FF2B5EF4-FFF2-40B4-BE49-F238E27FC236}">
                <a16:creationId xmlns:a16="http://schemas.microsoft.com/office/drawing/2014/main" id="{58E770FB-C5EE-4059-8847-E89624A23C0B}"/>
              </a:ext>
            </a:extLst>
          </p:cNvPr>
          <p:cNvSpPr>
            <a:spLocks noGrp="1"/>
          </p:cNvSpPr>
          <p:nvPr>
            <p:ph idx="1"/>
          </p:nvPr>
        </p:nvSpPr>
        <p:spPr/>
        <p:txBody>
          <a:bodyPr/>
          <a:lstStyle/>
          <a:p>
            <a:r>
              <a:rPr lang="es-ES" dirty="0"/>
              <a:t>Crear una clase Persona con los atributos: nombre, ocupación, año de nacimiento</a:t>
            </a:r>
          </a:p>
          <a:p>
            <a:r>
              <a:rPr lang="es-ES" dirty="0"/>
              <a:t>Al crear una nueva persona, permitir al usuario ingresar los diferentes atributos</a:t>
            </a:r>
          </a:p>
          <a:p>
            <a:r>
              <a:rPr lang="es-ES" dirty="0"/>
              <a:t>Calcular la edad (aproximada) de la persona usando el año actual ingresado por el usuario</a:t>
            </a:r>
          </a:p>
          <a:p>
            <a:r>
              <a:rPr lang="es-ES" dirty="0"/>
              <a:t>Ordenar un grupo de Personas por nombre y mostrarlas junto a su edad aproximada por pantalla</a:t>
            </a:r>
          </a:p>
        </p:txBody>
      </p:sp>
      <p:sp>
        <p:nvSpPr>
          <p:cNvPr id="4" name="Marcador de pie de página 3">
            <a:extLst>
              <a:ext uri="{FF2B5EF4-FFF2-40B4-BE49-F238E27FC236}">
                <a16:creationId xmlns:a16="http://schemas.microsoft.com/office/drawing/2014/main" id="{28EF172C-2784-436F-BDB8-66FDD88FF643}"/>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7BC0F472-D706-4243-B4E8-215E9FB4B605}"/>
              </a:ext>
            </a:extLst>
          </p:cNvPr>
          <p:cNvSpPr>
            <a:spLocks noGrp="1"/>
          </p:cNvSpPr>
          <p:nvPr>
            <p:ph type="sldNum" sz="quarter" idx="12"/>
          </p:nvPr>
        </p:nvSpPr>
        <p:spPr/>
        <p:txBody>
          <a:bodyPr/>
          <a:lstStyle/>
          <a:p>
            <a:fld id="{D802D9E1-0DDA-174F-9155-A972C397A999}" type="slidenum">
              <a:rPr lang="es-ES_tradnl" smtClean="0"/>
              <a:pPr/>
              <a:t>93</a:t>
            </a:fld>
            <a:endParaRPr lang="es-ES_tradnl" dirty="0"/>
          </a:p>
        </p:txBody>
      </p:sp>
    </p:spTree>
    <p:extLst>
      <p:ext uri="{BB962C8B-B14F-4D97-AF65-F5344CB8AC3E}">
        <p14:creationId xmlns:p14="http://schemas.microsoft.com/office/powerpoint/2010/main" val="5573830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B8078-EB59-4668-AF40-1854CAC83A71}"/>
              </a:ext>
            </a:extLst>
          </p:cNvPr>
          <p:cNvSpPr>
            <a:spLocks noGrp="1"/>
          </p:cNvSpPr>
          <p:nvPr>
            <p:ph type="title"/>
          </p:nvPr>
        </p:nvSpPr>
        <p:spPr/>
        <p:txBody>
          <a:bodyPr/>
          <a:lstStyle/>
          <a:p>
            <a:r>
              <a:rPr lang="es-ES" b="1" dirty="0"/>
              <a:t>Crear una clase Persona</a:t>
            </a:r>
            <a:br>
              <a:rPr lang="es-ES" b="1" dirty="0"/>
            </a:br>
            <a:r>
              <a:rPr lang="es-ES" sz="2800" i="1" dirty="0"/>
              <a:t>Tareas</a:t>
            </a:r>
          </a:p>
        </p:txBody>
      </p:sp>
      <p:sp>
        <p:nvSpPr>
          <p:cNvPr id="3" name="Marcador de contenido 2">
            <a:extLst>
              <a:ext uri="{FF2B5EF4-FFF2-40B4-BE49-F238E27FC236}">
                <a16:creationId xmlns:a16="http://schemas.microsoft.com/office/drawing/2014/main" id="{AB0E1590-DE35-4DB4-BCA8-13CC1BF5A60A}"/>
              </a:ext>
            </a:extLst>
          </p:cNvPr>
          <p:cNvSpPr>
            <a:spLocks noGrp="1"/>
          </p:cNvSpPr>
          <p:nvPr>
            <p:ph idx="1"/>
          </p:nvPr>
        </p:nvSpPr>
        <p:spPr/>
        <p:txBody>
          <a:bodyPr>
            <a:normAutofit fontScale="92500" lnSpcReduction="10000"/>
          </a:bodyPr>
          <a:lstStyle/>
          <a:p>
            <a:r>
              <a:rPr lang="es-ES" sz="2400" dirty="0"/>
              <a:t>Crear una clase Persona en NetBeans</a:t>
            </a:r>
          </a:p>
          <a:p>
            <a:r>
              <a:rPr lang="es-ES" sz="2400" dirty="0"/>
              <a:t>Agregar atributos a la clase Persona</a:t>
            </a:r>
          </a:p>
          <a:p>
            <a:r>
              <a:rPr lang="es-ES" sz="2400" dirty="0"/>
              <a:t>Agregar un método de cálculo aproximado de edad en Persona. Se puede recibir el año actual por parámetro para hacer el cálculo</a:t>
            </a:r>
          </a:p>
          <a:p>
            <a:r>
              <a:rPr lang="es-ES" sz="2400" dirty="0"/>
              <a:t>Crear una clase </a:t>
            </a:r>
            <a:r>
              <a:rPr lang="es-ES" sz="2400" dirty="0" err="1"/>
              <a:t>TestPersona</a:t>
            </a:r>
            <a:r>
              <a:rPr lang="es-ES" sz="2400" dirty="0"/>
              <a:t> en NetBeans</a:t>
            </a:r>
          </a:p>
          <a:p>
            <a:r>
              <a:rPr lang="es-ES" sz="2400" dirty="0"/>
              <a:t>Agregar un método </a:t>
            </a:r>
            <a:r>
              <a:rPr lang="es-ES" sz="2400" dirty="0" err="1"/>
              <a:t>main</a:t>
            </a:r>
            <a:r>
              <a:rPr lang="es-ES" sz="2400" dirty="0"/>
              <a:t> a </a:t>
            </a:r>
            <a:r>
              <a:rPr lang="es-ES" sz="2400" dirty="0" err="1"/>
              <a:t>TestPersona</a:t>
            </a:r>
            <a:endParaRPr lang="es-ES" sz="2400" dirty="0"/>
          </a:p>
          <a:p>
            <a:r>
              <a:rPr lang="es-ES" sz="2400" dirty="0"/>
              <a:t>Realizar pruebas para calcular aproximadamente la edad</a:t>
            </a:r>
          </a:p>
          <a:p>
            <a:r>
              <a:rPr lang="es-ES" sz="2400" dirty="0"/>
              <a:t>Java provee herramientas para obtener la fecha actual y realizar cálculos con fechas, pero quedan fuera del alcance del curso (¡Pueden buscar en Google para ampliar sus </a:t>
            </a:r>
            <a:r>
              <a:rPr lang="es-ES" sz="2400" dirty="0" err="1"/>
              <a:t>skills</a:t>
            </a:r>
            <a:r>
              <a:rPr lang="es-ES" sz="2400" dirty="0"/>
              <a:t>!)</a:t>
            </a:r>
          </a:p>
        </p:txBody>
      </p:sp>
      <p:sp>
        <p:nvSpPr>
          <p:cNvPr id="4" name="Marcador de pie de página 3">
            <a:extLst>
              <a:ext uri="{FF2B5EF4-FFF2-40B4-BE49-F238E27FC236}">
                <a16:creationId xmlns:a16="http://schemas.microsoft.com/office/drawing/2014/main" id="{D4ACB202-7A10-4335-AD09-75AFAEC9DE45}"/>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4638964-9F4F-4C18-BA09-5CF2CF971C84}"/>
              </a:ext>
            </a:extLst>
          </p:cNvPr>
          <p:cNvSpPr>
            <a:spLocks noGrp="1"/>
          </p:cNvSpPr>
          <p:nvPr>
            <p:ph type="sldNum" sz="quarter" idx="12"/>
          </p:nvPr>
        </p:nvSpPr>
        <p:spPr/>
        <p:txBody>
          <a:bodyPr/>
          <a:lstStyle/>
          <a:p>
            <a:fld id="{D802D9E1-0DDA-174F-9155-A972C397A999}" type="slidenum">
              <a:rPr lang="es-ES_tradnl" smtClean="0"/>
              <a:pPr/>
              <a:t>94</a:t>
            </a:fld>
            <a:endParaRPr lang="es-ES_tradnl" dirty="0"/>
          </a:p>
        </p:txBody>
      </p:sp>
    </p:spTree>
    <p:extLst>
      <p:ext uri="{BB962C8B-B14F-4D97-AF65-F5344CB8AC3E}">
        <p14:creationId xmlns:p14="http://schemas.microsoft.com/office/powerpoint/2010/main" val="30266130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06ED7-9BB8-4941-A145-9BFEB70E24EF}"/>
              </a:ext>
            </a:extLst>
          </p:cNvPr>
          <p:cNvSpPr>
            <a:spLocks noGrp="1"/>
          </p:cNvSpPr>
          <p:nvPr>
            <p:ph type="title"/>
          </p:nvPr>
        </p:nvSpPr>
        <p:spPr/>
        <p:txBody>
          <a:bodyPr/>
          <a:lstStyle/>
          <a:p>
            <a:r>
              <a:rPr lang="es-ES" b="1" dirty="0"/>
              <a:t>Administrar un Carrito de Compras</a:t>
            </a:r>
          </a:p>
        </p:txBody>
      </p:sp>
      <p:sp>
        <p:nvSpPr>
          <p:cNvPr id="3" name="Marcador de contenido 2">
            <a:extLst>
              <a:ext uri="{FF2B5EF4-FFF2-40B4-BE49-F238E27FC236}">
                <a16:creationId xmlns:a16="http://schemas.microsoft.com/office/drawing/2014/main" id="{7729295C-7D3B-4C2F-B9A7-7810981B8B81}"/>
              </a:ext>
            </a:extLst>
          </p:cNvPr>
          <p:cNvSpPr>
            <a:spLocks noGrp="1"/>
          </p:cNvSpPr>
          <p:nvPr>
            <p:ph idx="1"/>
          </p:nvPr>
        </p:nvSpPr>
        <p:spPr>
          <a:xfrm>
            <a:off x="628650" y="2160000"/>
            <a:ext cx="7886700" cy="4351338"/>
          </a:xfrm>
        </p:spPr>
        <p:txBody>
          <a:bodyPr>
            <a:normAutofit lnSpcReduction="10000"/>
          </a:bodyPr>
          <a:lstStyle/>
          <a:p>
            <a:r>
              <a:rPr lang="es-ES" sz="2400" dirty="0"/>
              <a:t>Una empresa de venta de ropa desea comercializar sus productos en internet. Para ellos, se les encarga modelar un </a:t>
            </a:r>
            <a:r>
              <a:rPr lang="es-ES" sz="2400" b="1" dirty="0"/>
              <a:t>carrito de compras</a:t>
            </a:r>
            <a:r>
              <a:rPr lang="es-ES" sz="2400" dirty="0"/>
              <a:t>, donde el usuario va agregando </a:t>
            </a:r>
            <a:r>
              <a:rPr lang="es-ES" sz="2400" b="1" dirty="0"/>
              <a:t>productos</a:t>
            </a:r>
            <a:endParaRPr lang="es-ES" sz="2400" dirty="0"/>
          </a:p>
          <a:p>
            <a:r>
              <a:rPr lang="es-ES" sz="2400" dirty="0"/>
              <a:t>Los productos comprados tienen un costo, un nombre, un código y una cantidad</a:t>
            </a:r>
          </a:p>
          <a:p>
            <a:r>
              <a:rPr lang="es-ES" sz="2400" dirty="0"/>
              <a:t>Algunos productos pueden estar en oferta, con lo cual, hay un valor de descuento fijo que se aplica al producto (se resta al valor del producto)</a:t>
            </a:r>
          </a:p>
          <a:p>
            <a:r>
              <a:rPr lang="es-ES" sz="2400" dirty="0"/>
              <a:t>El carrito tiene una capacidad de 10 productos</a:t>
            </a:r>
          </a:p>
          <a:p>
            <a:r>
              <a:rPr lang="es-ES" sz="2400" dirty="0"/>
              <a:t>Permitir calcular el total del carrito, dado los productos agregados</a:t>
            </a:r>
          </a:p>
        </p:txBody>
      </p:sp>
      <p:sp>
        <p:nvSpPr>
          <p:cNvPr id="4" name="Marcador de pie de página 3">
            <a:extLst>
              <a:ext uri="{FF2B5EF4-FFF2-40B4-BE49-F238E27FC236}">
                <a16:creationId xmlns:a16="http://schemas.microsoft.com/office/drawing/2014/main" id="{C8574A21-4FBE-4C70-B1BA-3FB0C0D3D605}"/>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8845745-82BB-4F0D-B522-6C93D923BB43}"/>
              </a:ext>
            </a:extLst>
          </p:cNvPr>
          <p:cNvSpPr>
            <a:spLocks noGrp="1"/>
          </p:cNvSpPr>
          <p:nvPr>
            <p:ph type="sldNum" sz="quarter" idx="12"/>
          </p:nvPr>
        </p:nvSpPr>
        <p:spPr/>
        <p:txBody>
          <a:bodyPr/>
          <a:lstStyle/>
          <a:p>
            <a:fld id="{D802D9E1-0DDA-174F-9155-A972C397A999}" type="slidenum">
              <a:rPr lang="es-ES_tradnl" smtClean="0"/>
              <a:pPr/>
              <a:t>95</a:t>
            </a:fld>
            <a:endParaRPr lang="es-ES_tradnl" dirty="0"/>
          </a:p>
        </p:txBody>
      </p:sp>
    </p:spTree>
    <p:extLst>
      <p:ext uri="{BB962C8B-B14F-4D97-AF65-F5344CB8AC3E}">
        <p14:creationId xmlns:p14="http://schemas.microsoft.com/office/powerpoint/2010/main" val="16091400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57C20-96FE-47D5-B536-159E2DCFF6F2}"/>
              </a:ext>
            </a:extLst>
          </p:cNvPr>
          <p:cNvSpPr>
            <a:spLocks noGrp="1"/>
          </p:cNvSpPr>
          <p:nvPr>
            <p:ph type="title"/>
          </p:nvPr>
        </p:nvSpPr>
        <p:spPr/>
        <p:txBody>
          <a:bodyPr>
            <a:normAutofit fontScale="90000"/>
          </a:bodyPr>
          <a:lstStyle/>
          <a:p>
            <a:r>
              <a:rPr lang="es-ES" b="1" dirty="0"/>
              <a:t>Administrar un Carrito de Compras</a:t>
            </a:r>
            <a:br>
              <a:rPr lang="es-ES" dirty="0"/>
            </a:br>
            <a:r>
              <a:rPr lang="es-ES" sz="3100" i="1" dirty="0"/>
              <a:t>Tareas</a:t>
            </a:r>
          </a:p>
        </p:txBody>
      </p:sp>
      <p:sp>
        <p:nvSpPr>
          <p:cNvPr id="3" name="Marcador de contenido 2">
            <a:extLst>
              <a:ext uri="{FF2B5EF4-FFF2-40B4-BE49-F238E27FC236}">
                <a16:creationId xmlns:a16="http://schemas.microsoft.com/office/drawing/2014/main" id="{A7949718-B43B-4F51-86C9-CF1B2C7428D2}"/>
              </a:ext>
            </a:extLst>
          </p:cNvPr>
          <p:cNvSpPr>
            <a:spLocks noGrp="1"/>
          </p:cNvSpPr>
          <p:nvPr>
            <p:ph idx="1"/>
          </p:nvPr>
        </p:nvSpPr>
        <p:spPr/>
        <p:txBody>
          <a:bodyPr/>
          <a:lstStyle/>
          <a:p>
            <a:r>
              <a:rPr lang="es-ES" dirty="0"/>
              <a:t>Identificar los objetos involucrados (Carrito de Compras y Producto)</a:t>
            </a:r>
          </a:p>
          <a:p>
            <a:r>
              <a:rPr lang="es-ES" dirty="0"/>
              <a:t>Crear los objetos en NetBeans</a:t>
            </a:r>
          </a:p>
          <a:p>
            <a:r>
              <a:rPr lang="es-ES" dirty="0"/>
              <a:t>Permitir agregar productos al carrito (por ahora utilizaremos arreglos, luego veremos otras estructuras más flexibles)</a:t>
            </a:r>
          </a:p>
          <a:p>
            <a:r>
              <a:rPr lang="es-ES" dirty="0"/>
              <a:t>Simular el agregado de productos al carrito y calcular su costo total, desde un método </a:t>
            </a:r>
            <a:r>
              <a:rPr lang="es-ES" dirty="0" err="1"/>
              <a:t>main</a:t>
            </a:r>
            <a:r>
              <a:rPr lang="es-ES" dirty="0"/>
              <a:t> en una clase llamada </a:t>
            </a:r>
            <a:r>
              <a:rPr lang="es-ES" dirty="0" err="1"/>
              <a:t>TestCarritoDeCompras</a:t>
            </a:r>
            <a:endParaRPr lang="es-ES" dirty="0"/>
          </a:p>
          <a:p>
            <a:endParaRPr lang="es-ES" dirty="0"/>
          </a:p>
          <a:p>
            <a:endParaRPr lang="es-ES" dirty="0"/>
          </a:p>
        </p:txBody>
      </p:sp>
      <p:sp>
        <p:nvSpPr>
          <p:cNvPr id="4" name="Marcador de pie de página 3">
            <a:extLst>
              <a:ext uri="{FF2B5EF4-FFF2-40B4-BE49-F238E27FC236}">
                <a16:creationId xmlns:a16="http://schemas.microsoft.com/office/drawing/2014/main" id="{521B317A-F858-4DC8-B1E9-88B98DFEE212}"/>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5DC46D9-0E21-44E1-8F5A-C8549C5AB108}"/>
              </a:ext>
            </a:extLst>
          </p:cNvPr>
          <p:cNvSpPr>
            <a:spLocks noGrp="1"/>
          </p:cNvSpPr>
          <p:nvPr>
            <p:ph type="sldNum" sz="quarter" idx="12"/>
          </p:nvPr>
        </p:nvSpPr>
        <p:spPr/>
        <p:txBody>
          <a:bodyPr/>
          <a:lstStyle/>
          <a:p>
            <a:fld id="{D802D9E1-0DDA-174F-9155-A972C397A999}" type="slidenum">
              <a:rPr lang="es-ES_tradnl" smtClean="0"/>
              <a:pPr/>
              <a:t>96</a:t>
            </a:fld>
            <a:endParaRPr lang="es-ES_tradnl" dirty="0"/>
          </a:p>
        </p:txBody>
      </p:sp>
    </p:spTree>
    <p:extLst>
      <p:ext uri="{BB962C8B-B14F-4D97-AF65-F5344CB8AC3E}">
        <p14:creationId xmlns:p14="http://schemas.microsoft.com/office/powerpoint/2010/main" val="19747987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7FA46-79F2-4FA3-93CE-E5FEDC6A7A9C}"/>
              </a:ext>
            </a:extLst>
          </p:cNvPr>
          <p:cNvSpPr>
            <a:spLocks noGrp="1"/>
          </p:cNvSpPr>
          <p:nvPr>
            <p:ph type="title"/>
          </p:nvPr>
        </p:nvSpPr>
        <p:spPr/>
        <p:txBody>
          <a:bodyPr/>
          <a:lstStyle/>
          <a:p>
            <a:r>
              <a:rPr lang="es-ES" b="1" dirty="0"/>
              <a:t>Curso con Alumnos y Notas</a:t>
            </a:r>
            <a:br>
              <a:rPr lang="es-ES" dirty="0"/>
            </a:br>
            <a:r>
              <a:rPr lang="es-ES" sz="2800" i="1" dirty="0"/>
              <a:t>Enunciado</a:t>
            </a:r>
            <a:endParaRPr lang="es-ES" sz="2800" dirty="0"/>
          </a:p>
        </p:txBody>
      </p:sp>
      <p:sp>
        <p:nvSpPr>
          <p:cNvPr id="3" name="Marcador de contenido 2">
            <a:extLst>
              <a:ext uri="{FF2B5EF4-FFF2-40B4-BE49-F238E27FC236}">
                <a16:creationId xmlns:a16="http://schemas.microsoft.com/office/drawing/2014/main" id="{4FE59C78-003D-422C-85B6-CC8E3700056B}"/>
              </a:ext>
            </a:extLst>
          </p:cNvPr>
          <p:cNvSpPr>
            <a:spLocks noGrp="1"/>
          </p:cNvSpPr>
          <p:nvPr>
            <p:ph idx="1"/>
          </p:nvPr>
        </p:nvSpPr>
        <p:spPr/>
        <p:txBody>
          <a:bodyPr/>
          <a:lstStyle/>
          <a:p>
            <a:r>
              <a:rPr lang="es-ES" dirty="0"/>
              <a:t>Crear una conjunto de clases que permita representar un curso (podría ser el curso de 111mil), un conjunto de Alumnos y que permita asignar notas a dichos alumnos</a:t>
            </a:r>
          </a:p>
          <a:p>
            <a:r>
              <a:rPr lang="es-ES" dirty="0"/>
              <a:t>Cada alumno puede tener 3 notas diferentes: teórica, práctica, conceptual</a:t>
            </a:r>
          </a:p>
          <a:p>
            <a:r>
              <a:rPr lang="es-ES" dirty="0"/>
              <a:t>La nota final es un promedio de dichas notas</a:t>
            </a:r>
          </a:p>
          <a:p>
            <a:r>
              <a:rPr lang="es-ES" dirty="0"/>
              <a:t>Se pretende saber cuántos alumnos obtuvieron 7 o más de nota promedio en un curso dado</a:t>
            </a:r>
          </a:p>
        </p:txBody>
      </p:sp>
      <p:sp>
        <p:nvSpPr>
          <p:cNvPr id="4" name="Marcador de pie de página 3">
            <a:extLst>
              <a:ext uri="{FF2B5EF4-FFF2-40B4-BE49-F238E27FC236}">
                <a16:creationId xmlns:a16="http://schemas.microsoft.com/office/drawing/2014/main" id="{7F617449-10EA-4AC6-BACF-F819E69D9CD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AC2346B-BFBA-487B-9150-67CC4E5ADF24}"/>
              </a:ext>
            </a:extLst>
          </p:cNvPr>
          <p:cNvSpPr>
            <a:spLocks noGrp="1"/>
          </p:cNvSpPr>
          <p:nvPr>
            <p:ph type="sldNum" sz="quarter" idx="12"/>
          </p:nvPr>
        </p:nvSpPr>
        <p:spPr/>
        <p:txBody>
          <a:bodyPr/>
          <a:lstStyle/>
          <a:p>
            <a:fld id="{D802D9E1-0DDA-174F-9155-A972C397A999}" type="slidenum">
              <a:rPr lang="es-ES_tradnl" smtClean="0"/>
              <a:pPr/>
              <a:t>97</a:t>
            </a:fld>
            <a:endParaRPr lang="es-ES_tradnl" dirty="0"/>
          </a:p>
        </p:txBody>
      </p:sp>
    </p:spTree>
    <p:extLst>
      <p:ext uri="{BB962C8B-B14F-4D97-AF65-F5344CB8AC3E}">
        <p14:creationId xmlns:p14="http://schemas.microsoft.com/office/powerpoint/2010/main" val="23751212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EF3CE-9DB6-4005-B220-4F687849E303}"/>
              </a:ext>
            </a:extLst>
          </p:cNvPr>
          <p:cNvSpPr>
            <a:spLocks noGrp="1"/>
          </p:cNvSpPr>
          <p:nvPr>
            <p:ph type="title"/>
          </p:nvPr>
        </p:nvSpPr>
        <p:spPr/>
        <p:txBody>
          <a:bodyPr/>
          <a:lstStyle/>
          <a:p>
            <a:r>
              <a:rPr lang="es-ES" b="1" dirty="0"/>
              <a:t>Curso con Alumnos y Notas</a:t>
            </a:r>
            <a:r>
              <a:rPr lang="es-ES" b="1" i="1" dirty="0"/>
              <a:t> </a:t>
            </a:r>
            <a:r>
              <a:rPr lang="es-ES" sz="2800" i="1" dirty="0"/>
              <a:t>Tareas Alternativa 1</a:t>
            </a:r>
            <a:endParaRPr lang="es-ES" sz="2800" dirty="0"/>
          </a:p>
        </p:txBody>
      </p:sp>
      <p:sp>
        <p:nvSpPr>
          <p:cNvPr id="3" name="Marcador de contenido 2">
            <a:extLst>
              <a:ext uri="{FF2B5EF4-FFF2-40B4-BE49-F238E27FC236}">
                <a16:creationId xmlns:a16="http://schemas.microsoft.com/office/drawing/2014/main" id="{D7110DA7-27DB-4A6C-BF0D-72CDBFE0ECC7}"/>
              </a:ext>
            </a:extLst>
          </p:cNvPr>
          <p:cNvSpPr>
            <a:spLocks noGrp="1"/>
          </p:cNvSpPr>
          <p:nvPr>
            <p:ph idx="1"/>
          </p:nvPr>
        </p:nvSpPr>
        <p:spPr/>
        <p:txBody>
          <a:bodyPr>
            <a:normAutofit fontScale="62500" lnSpcReduction="20000"/>
          </a:bodyPr>
          <a:lstStyle/>
          <a:p>
            <a:pPr>
              <a:lnSpc>
                <a:spcPct val="120000"/>
              </a:lnSpc>
            </a:pPr>
            <a:r>
              <a:rPr lang="es-ES" dirty="0"/>
              <a:t>Identificar los objetos: Alumno y Curso</a:t>
            </a:r>
          </a:p>
          <a:p>
            <a:pPr>
              <a:lnSpc>
                <a:spcPct val="120000"/>
              </a:lnSpc>
            </a:pPr>
            <a:r>
              <a:rPr lang="es-ES" dirty="0"/>
              <a:t>Agregar atributos a Alumno y a Curso (el curso debería tener un arreglo de alumnos)</a:t>
            </a:r>
          </a:p>
          <a:p>
            <a:pPr>
              <a:lnSpc>
                <a:spcPct val="120000"/>
              </a:lnSpc>
            </a:pPr>
            <a:r>
              <a:rPr lang="es-ES" dirty="0"/>
              <a:t>El Alumno podría tener las 3 notas del curso (siempre y cuando no usemos los mismos alumnos en otros cursos). También pueden modelar las notas como un arreglo</a:t>
            </a:r>
          </a:p>
          <a:p>
            <a:pPr>
              <a:lnSpc>
                <a:spcPct val="120000"/>
              </a:lnSpc>
            </a:pPr>
            <a:r>
              <a:rPr lang="es-ES" dirty="0"/>
              <a:t>El cálculo del promedio debe estar en Alumno</a:t>
            </a:r>
          </a:p>
          <a:p>
            <a:pPr>
              <a:lnSpc>
                <a:spcPct val="120000"/>
              </a:lnSpc>
            </a:pPr>
            <a:r>
              <a:rPr lang="es-ES" dirty="0"/>
              <a:t>La clase Curso se encarga de filtrar los Alumnos con promedio mayor a un valor dado (7 en el ejemplo)</a:t>
            </a:r>
          </a:p>
          <a:p>
            <a:pPr>
              <a:lnSpc>
                <a:spcPct val="120000"/>
              </a:lnSpc>
            </a:pPr>
            <a:r>
              <a:rPr lang="es-ES" dirty="0"/>
              <a:t>Crear un método </a:t>
            </a:r>
            <a:r>
              <a:rPr lang="es-ES" dirty="0" err="1"/>
              <a:t>main</a:t>
            </a:r>
            <a:r>
              <a:rPr lang="es-ES" dirty="0"/>
              <a:t> en una clase </a:t>
            </a:r>
            <a:r>
              <a:rPr lang="es-ES" dirty="0" err="1"/>
              <a:t>TestCurso</a:t>
            </a:r>
            <a:r>
              <a:rPr lang="es-ES" dirty="0"/>
              <a:t> para realizar pruebas con alumnos y mostrar por pantalla los nombres de alumnos con notas &gt;= 7</a:t>
            </a:r>
          </a:p>
        </p:txBody>
      </p:sp>
      <p:sp>
        <p:nvSpPr>
          <p:cNvPr id="4" name="Marcador de pie de página 3">
            <a:extLst>
              <a:ext uri="{FF2B5EF4-FFF2-40B4-BE49-F238E27FC236}">
                <a16:creationId xmlns:a16="http://schemas.microsoft.com/office/drawing/2014/main" id="{B8B40FEE-4DBF-483F-9A33-3FBD997B1BEC}"/>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8D26E61-F95C-4E6B-814A-0D20F96B0636}"/>
              </a:ext>
            </a:extLst>
          </p:cNvPr>
          <p:cNvSpPr>
            <a:spLocks noGrp="1"/>
          </p:cNvSpPr>
          <p:nvPr>
            <p:ph type="sldNum" sz="quarter" idx="12"/>
          </p:nvPr>
        </p:nvSpPr>
        <p:spPr/>
        <p:txBody>
          <a:bodyPr/>
          <a:lstStyle/>
          <a:p>
            <a:fld id="{D802D9E1-0DDA-174F-9155-A972C397A999}" type="slidenum">
              <a:rPr lang="es-ES_tradnl" smtClean="0"/>
              <a:pPr/>
              <a:t>98</a:t>
            </a:fld>
            <a:endParaRPr lang="es-ES_tradnl" dirty="0"/>
          </a:p>
        </p:txBody>
      </p:sp>
    </p:spTree>
    <p:extLst>
      <p:ext uri="{BB962C8B-B14F-4D97-AF65-F5344CB8AC3E}">
        <p14:creationId xmlns:p14="http://schemas.microsoft.com/office/powerpoint/2010/main" val="326391205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11126</TotalTime>
  <Words>9093</Words>
  <Application>Microsoft Office PowerPoint</Application>
  <PresentationFormat>On-screen Show (4:3)</PresentationFormat>
  <Paragraphs>1137</Paragraphs>
  <Slides>132</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132</vt:i4>
      </vt:variant>
    </vt:vector>
  </HeadingPairs>
  <TitlesOfParts>
    <vt:vector size="140" baseType="lpstr">
      <vt:lpstr>Arial</vt:lpstr>
      <vt:lpstr>Calibri</vt:lpstr>
      <vt:lpstr>Consolas</vt:lpstr>
      <vt:lpstr>Courier New</vt:lpstr>
      <vt:lpstr>Droid Sans</vt:lpstr>
      <vt:lpstr>Monospaced</vt:lpstr>
      <vt:lpstr>Wingdings</vt:lpstr>
      <vt:lpstr>Tema de Office</vt:lpstr>
      <vt:lpstr>Programación Orientada a Objetos</vt:lpstr>
      <vt:lpstr>Programación Orientada a Objetos Objetivo</vt:lpstr>
      <vt:lpstr>Programación Orientada a Objetos Principales Temas</vt:lpstr>
      <vt:lpstr>Programación Orientada a Objetos Cantidad de Horas</vt:lpstr>
      <vt:lpstr>Programación Orientada a Objetos</vt:lpstr>
      <vt:lpstr>Java y la Programación Orientada a Objetos</vt:lpstr>
      <vt:lpstr>Java y la Programación Orientada a Objetos</vt:lpstr>
      <vt:lpstr>Java y la Programación Orientada a Objetos</vt:lpstr>
      <vt:lpstr>Java y la Programación Orientada a Objetos</vt:lpstr>
      <vt:lpstr>Lenguaje Java Primeros Pasos</vt:lpstr>
      <vt:lpstr>Lenguaje Java Primeros Pasos</vt:lpstr>
      <vt:lpstr>Lenguaje Java Primeros Pasos</vt:lpstr>
      <vt:lpstr>Lenguaje Java Creamos un Proyecto llamado Pares</vt:lpstr>
      <vt:lpstr>Lenguaje Java Primeros Pasos</vt:lpstr>
      <vt:lpstr>Lenguaje Java Primeros Pasos</vt:lpstr>
      <vt:lpstr>Lenguaje Java Primeros Pasos</vt:lpstr>
      <vt:lpstr>Lenguaje Java Primeros Pasos</vt:lpstr>
      <vt:lpstr>Lenguaje Java Primeros Pasos</vt:lpstr>
      <vt:lpstr>Crear una aplicación simple que ordene números en Java</vt:lpstr>
      <vt:lpstr>Ordenador de Números Método ejecutar</vt:lpstr>
      <vt:lpstr>Ordenador de Números Método ejecutar</vt:lpstr>
      <vt:lpstr>Ordenador de Números Modularización del Algoritmo de Ordenamiento</vt:lpstr>
      <vt:lpstr>Ordenador de Números Modularización del Algoritmo de Ordenamiento</vt:lpstr>
      <vt:lpstr>Ordenador de Números Mostrar el resultado al usuario</vt:lpstr>
      <vt:lpstr>Programación Orientada a Objetos</vt:lpstr>
      <vt:lpstr>Lenguaje y Plataforma Java</vt:lpstr>
      <vt:lpstr>Lenguaje y Plataforma Java ¿A qué se denomina Plataforma Java?</vt:lpstr>
      <vt:lpstr>Multiplataforma Ejemplo</vt:lpstr>
      <vt:lpstr>Multiplataforma Ejemplo</vt:lpstr>
      <vt:lpstr>Multiplataforma Ejemplo</vt:lpstr>
      <vt:lpstr>Multiplataforma Ejemplo</vt:lpstr>
      <vt:lpstr>Multiplataforma Ejemplo</vt:lpstr>
      <vt:lpstr>Bytecode El lenguaje intermedio de la plataforma Java</vt:lpstr>
      <vt:lpstr>Bytecode El lenguaje intermedio de la plataforma Java</vt:lpstr>
      <vt:lpstr>Bytecode</vt:lpstr>
      <vt:lpstr>Plataforma Java Edición Estándar</vt:lpstr>
      <vt:lpstr>Máquina Virtual</vt:lpstr>
      <vt:lpstr>Máquina Virtual ¿Tengo que hacer todo eso yo?</vt:lpstr>
      <vt:lpstr>Manejo Automático de Memoria (RAM)</vt:lpstr>
      <vt:lpstr>Manejo Automático de Memoria (RAM)</vt:lpstr>
      <vt:lpstr>Programación Orientada a Objetos</vt:lpstr>
      <vt:lpstr>Programación Orientada a Objetos Introducción</vt:lpstr>
      <vt:lpstr>Programación Orientada a Objetos Otros paradigmas</vt:lpstr>
      <vt:lpstr>Programación Orientada a Objetos Introducción</vt:lpstr>
      <vt:lpstr>Objetos Ejercicio de Ejemplo</vt:lpstr>
      <vt:lpstr>Objetos Ejemplo</vt:lpstr>
      <vt:lpstr>Objetos Ejemplo</vt:lpstr>
      <vt:lpstr>Clases La forma de crear Objetos en Java</vt:lpstr>
      <vt:lpstr>Clases La forma de crear Objetos en Java</vt:lpstr>
      <vt:lpstr>Clases La forma de crear Objetos en Java</vt:lpstr>
      <vt:lpstr>Crear un objeto Cómo crear un objeto de tipo Robot</vt:lpstr>
      <vt:lpstr>Clase Robot Prueba en NetBeans</vt:lpstr>
      <vt:lpstr>Clase Robot Crear un proyecto en NetBeans</vt:lpstr>
      <vt:lpstr>Clase Robot Crear un proyecto en NetBeans</vt:lpstr>
      <vt:lpstr>Clase Robot Crear un proyecto en NetBeans</vt:lpstr>
      <vt:lpstr>Clase Robot Crear un proyecto en NetBeans</vt:lpstr>
      <vt:lpstr>Clase Robot Crear una clase Robot</vt:lpstr>
      <vt:lpstr>Clase Robot Crear una clase Robot</vt:lpstr>
      <vt:lpstr>Clase Robot Crear una clase Robot</vt:lpstr>
      <vt:lpstr>Clase Robot Crear la clase PruebaRobot, con un método main</vt:lpstr>
      <vt:lpstr>Clase Robot Crear la clase PruebaRobot, con un método main</vt:lpstr>
      <vt:lpstr>Clase Robot Crear la clase PruebaRobot, con un método main</vt:lpstr>
      <vt:lpstr>Clase Robot Crear la clase PruebaRobot, con un método main</vt:lpstr>
      <vt:lpstr>Clase Robot Crear una instancia de Robot en PruebaRobot</vt:lpstr>
      <vt:lpstr>Atributos ¿Dónde están los atributos del Robot?</vt:lpstr>
      <vt:lpstr>Atributos Definir atributos en Java</vt:lpstr>
      <vt:lpstr>Métodos Definición</vt:lpstr>
      <vt:lpstr>Métodos Ejemplo</vt:lpstr>
      <vt:lpstr>Métodos Ejemplo</vt:lpstr>
      <vt:lpstr>Clase Robot Prueba en NetBeans</vt:lpstr>
      <vt:lpstr>Clases, Métodos y Atributos Preguntas Frecuentes</vt:lpstr>
      <vt:lpstr>Clases, Métodos y Atributos Estructura convencional</vt:lpstr>
      <vt:lpstr>Crear Objetos</vt:lpstr>
      <vt:lpstr>Objetos y Referencias</vt:lpstr>
      <vt:lpstr>¿Objeto o Clase?</vt:lpstr>
      <vt:lpstr>Principios de Orientación a Objetos Interacción entre objetos</vt:lpstr>
      <vt:lpstr>Principios de Orientación a Objetos Interacción entre objetos</vt:lpstr>
      <vt:lpstr>Principios de Orientación a Objetos Ejemplo de Interacción entre objetos</vt:lpstr>
      <vt:lpstr>Principios de Orientación a Objetos Ejemplo de interacción entre objetos</vt:lpstr>
      <vt:lpstr>Principios de Orientación a Objetos Variables Globales</vt:lpstr>
      <vt:lpstr>Principios de Orientación a Objetos Variables Globales</vt:lpstr>
      <vt:lpstr>Principios de Orientación a Objetos Ejemplo de interacción entre objetos </vt:lpstr>
      <vt:lpstr>Principios de Orientación a Objetos Ejemplo de interacción entre objetos </vt:lpstr>
      <vt:lpstr>Principios de Orientación a Objetos Ejemplo de interacción entre objetos </vt:lpstr>
      <vt:lpstr>Casa Inteligente y Robot Prueba en NetBeans</vt:lpstr>
      <vt:lpstr>Principios de Orientación a Objetos Ejemplo de interacción entre objetos </vt:lpstr>
      <vt:lpstr>Principios de Orientación a Objetos Ejemplo de interacción entre objetos </vt:lpstr>
      <vt:lpstr>Casa Inteligente y Robot Prueba en NetBeans</vt:lpstr>
      <vt:lpstr>Revisión de Tipos de Datos</vt:lpstr>
      <vt:lpstr>Revisión de Tipos de Datos</vt:lpstr>
      <vt:lpstr>Revisión de Tipos de Datos</vt:lpstr>
      <vt:lpstr>Programación Orientada a Objetos</vt:lpstr>
      <vt:lpstr>Ejercicios en NetBeans Introducción</vt:lpstr>
      <vt:lpstr>Crear una clase Persona Enunciado</vt:lpstr>
      <vt:lpstr>Crear una clase Persona Tareas</vt:lpstr>
      <vt:lpstr>Administrar un Carrito de Compras</vt:lpstr>
      <vt:lpstr>Administrar un Carrito de Compras Tareas</vt:lpstr>
      <vt:lpstr>Curso con Alumnos y Notas Enunciado</vt:lpstr>
      <vt:lpstr>Curso con Alumnos y Notas Tareas Alternativa 1</vt:lpstr>
      <vt:lpstr>Curso con Alumnos y Notas Tareas Alternativa 2</vt:lpstr>
      <vt:lpstr>Votación Municipal</vt:lpstr>
      <vt:lpstr>Votación Municipal Tareas</vt:lpstr>
      <vt:lpstr>Censo de Edificio Enunciado</vt:lpstr>
      <vt:lpstr>Censo de Edificio Tareas</vt:lpstr>
      <vt:lpstr>Programación Orientada a Objetos</vt:lpstr>
      <vt:lpstr>Ejercicios en NetBeans Introducción</vt:lpstr>
      <vt:lpstr>Crear una clase Persona Enunciado</vt:lpstr>
      <vt:lpstr>Crear una clase Persona Tareas</vt:lpstr>
      <vt:lpstr>Clase Persona</vt:lpstr>
      <vt:lpstr>Persona TestPersona (método Ejecutar)</vt:lpstr>
      <vt:lpstr>Persona TestPersona (método Ordenar)</vt:lpstr>
      <vt:lpstr>Persona TestPersona (método Ordenar)</vt:lpstr>
      <vt:lpstr>Administrar un Carrito de Compras</vt:lpstr>
      <vt:lpstr>Administrar un Carrito de Compras Tareas</vt:lpstr>
      <vt:lpstr>Carrito de Compras Producto</vt:lpstr>
      <vt:lpstr>Carrito de Compras CarritoDeCompras</vt:lpstr>
      <vt:lpstr>Carrito de Compras TestCarritoDeCompras</vt:lpstr>
      <vt:lpstr>Carrito de Compras Discusión</vt:lpstr>
      <vt:lpstr>Curso con Alumnos y Notas Enunciado</vt:lpstr>
      <vt:lpstr>Curso con Alumnos y Notas Tareas Alternativa 1</vt:lpstr>
      <vt:lpstr>Curso con Alumnos y Notas Tareas Alternativa 2</vt:lpstr>
      <vt:lpstr>Curso con Alumnos y Notas Alumno y NotaAlumno</vt:lpstr>
      <vt:lpstr>Curso con Alumnos y Notas Curso (primer parte)</vt:lpstr>
      <vt:lpstr>Curso con Alumnos y Notas Curso (segunda parte)</vt:lpstr>
      <vt:lpstr>Curso con Alumnos y Notas TestCurso (primera parte)</vt:lpstr>
      <vt:lpstr>Curso con Alumnos y Notas TestCurso (segunda parte)</vt:lpstr>
      <vt:lpstr>Votación Municipal</vt:lpstr>
      <vt:lpstr>Votación Municipal Tareas</vt:lpstr>
      <vt:lpstr>Votación Municipal Candidato y MáquinaVotación</vt:lpstr>
      <vt:lpstr>Votación Municipal CentroVotacion (primer parte)</vt:lpstr>
      <vt:lpstr>Votación Municipal CentroVotacion (segunda parte)</vt:lpstr>
      <vt:lpstr>Votación Municipal CentroVotacion (tercer parte)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Rago</dc:creator>
  <cp:lastModifiedBy>Pitty</cp:lastModifiedBy>
  <cp:revision>321</cp:revision>
  <dcterms:created xsi:type="dcterms:W3CDTF">2017-06-08T19:02:43Z</dcterms:created>
  <dcterms:modified xsi:type="dcterms:W3CDTF">2017-10-09T17:20:57Z</dcterms:modified>
</cp:coreProperties>
</file>