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14"/>
  </p:notesMasterIdLst>
  <p:handoutMasterIdLst>
    <p:handoutMasterId r:id="rId115"/>
  </p:handoutMasterIdLst>
  <p:sldIdLst>
    <p:sldId id="352" r:id="rId2"/>
    <p:sldId id="593" r:id="rId3"/>
    <p:sldId id="594" r:id="rId4"/>
    <p:sldId id="595" r:id="rId5"/>
    <p:sldId id="596" r:id="rId6"/>
    <p:sldId id="597" r:id="rId7"/>
    <p:sldId id="598" r:id="rId8"/>
    <p:sldId id="599" r:id="rId9"/>
    <p:sldId id="600" r:id="rId10"/>
    <p:sldId id="601" r:id="rId11"/>
    <p:sldId id="606" r:id="rId12"/>
    <p:sldId id="607" r:id="rId13"/>
    <p:sldId id="608" r:id="rId14"/>
    <p:sldId id="609" r:id="rId15"/>
    <p:sldId id="610" r:id="rId16"/>
    <p:sldId id="491" r:id="rId17"/>
    <p:sldId id="495" r:id="rId18"/>
    <p:sldId id="496" r:id="rId19"/>
    <p:sldId id="493" r:id="rId20"/>
    <p:sldId id="492" r:id="rId21"/>
    <p:sldId id="494" r:id="rId22"/>
    <p:sldId id="611" r:id="rId23"/>
    <p:sldId id="612" r:id="rId24"/>
    <p:sldId id="613" r:id="rId25"/>
    <p:sldId id="614" r:id="rId26"/>
    <p:sldId id="497" r:id="rId27"/>
    <p:sldId id="498" r:id="rId28"/>
    <p:sldId id="499" r:id="rId29"/>
    <p:sldId id="500" r:id="rId30"/>
    <p:sldId id="256" r:id="rId31"/>
    <p:sldId id="501" r:id="rId32"/>
    <p:sldId id="502" r:id="rId33"/>
    <p:sldId id="503" r:id="rId34"/>
    <p:sldId id="505" r:id="rId35"/>
    <p:sldId id="504"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45" r:id="rId59"/>
    <p:sldId id="546" r:id="rId60"/>
    <p:sldId id="547" r:id="rId61"/>
    <p:sldId id="548" r:id="rId62"/>
    <p:sldId id="260" r:id="rId63"/>
    <p:sldId id="528" r:id="rId64"/>
    <p:sldId id="529" r:id="rId65"/>
    <p:sldId id="530" r:id="rId66"/>
    <p:sldId id="536" r:id="rId67"/>
    <p:sldId id="537" r:id="rId68"/>
    <p:sldId id="538" r:id="rId69"/>
    <p:sldId id="539" r:id="rId70"/>
    <p:sldId id="540" r:id="rId71"/>
    <p:sldId id="531" r:id="rId72"/>
    <p:sldId id="533" r:id="rId73"/>
    <p:sldId id="534" r:id="rId74"/>
    <p:sldId id="532" r:id="rId75"/>
    <p:sldId id="535" r:id="rId76"/>
    <p:sldId id="262" r:id="rId77"/>
    <p:sldId id="572" r:id="rId78"/>
    <p:sldId id="549" r:id="rId79"/>
    <p:sldId id="592" r:id="rId80"/>
    <p:sldId id="556" r:id="rId81"/>
    <p:sldId id="550" r:id="rId82"/>
    <p:sldId id="555" r:id="rId83"/>
    <p:sldId id="591" r:id="rId84"/>
    <p:sldId id="551" r:id="rId85"/>
    <p:sldId id="589" r:id="rId86"/>
    <p:sldId id="590" r:id="rId87"/>
    <p:sldId id="553" r:id="rId88"/>
    <p:sldId id="565" r:id="rId89"/>
    <p:sldId id="566" r:id="rId90"/>
    <p:sldId id="567" r:id="rId91"/>
    <p:sldId id="586" r:id="rId92"/>
    <p:sldId id="587" r:id="rId93"/>
    <p:sldId id="588" r:id="rId94"/>
    <p:sldId id="585" r:id="rId95"/>
    <p:sldId id="554" r:id="rId96"/>
    <p:sldId id="568" r:id="rId97"/>
    <p:sldId id="569" r:id="rId98"/>
    <p:sldId id="570" r:id="rId99"/>
    <p:sldId id="580" r:id="rId100"/>
    <p:sldId id="581" r:id="rId101"/>
    <p:sldId id="582" r:id="rId102"/>
    <p:sldId id="583" r:id="rId103"/>
    <p:sldId id="584" r:id="rId104"/>
    <p:sldId id="552" r:id="rId105"/>
    <p:sldId id="557" r:id="rId106"/>
    <p:sldId id="558" r:id="rId107"/>
    <p:sldId id="559" r:id="rId108"/>
    <p:sldId id="560" r:id="rId109"/>
    <p:sldId id="561" r:id="rId110"/>
    <p:sldId id="562" r:id="rId111"/>
    <p:sldId id="563" r:id="rId112"/>
    <p:sldId id="564" r:id="rId113"/>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aso" id="{648BBFFD-DAEE-D240-9F6A-4B09EAA499C6}">
          <p14:sldIdLst>
            <p14:sldId id="352"/>
            <p14:sldId id="593"/>
            <p14:sldId id="594"/>
            <p14:sldId id="595"/>
            <p14:sldId id="596"/>
            <p14:sldId id="597"/>
            <p14:sldId id="598"/>
            <p14:sldId id="599"/>
            <p14:sldId id="600"/>
            <p14:sldId id="601"/>
            <p14:sldId id="606"/>
            <p14:sldId id="607"/>
            <p14:sldId id="608"/>
            <p14:sldId id="609"/>
            <p14:sldId id="610"/>
            <p14:sldId id="491"/>
            <p14:sldId id="495"/>
            <p14:sldId id="496"/>
            <p14:sldId id="493"/>
            <p14:sldId id="492"/>
            <p14:sldId id="494"/>
            <p14:sldId id="611"/>
            <p14:sldId id="612"/>
            <p14:sldId id="613"/>
            <p14:sldId id="614"/>
            <p14:sldId id="497"/>
            <p14:sldId id="498"/>
            <p14:sldId id="499"/>
            <p14:sldId id="500"/>
          </p14:sldIdLst>
        </p14:section>
        <p14:section name="Conceptos" id="{51BF9654-125A-B141-8EA5-84C17335F87B}">
          <p14:sldIdLst>
            <p14:sldId id="256"/>
            <p14:sldId id="501"/>
            <p14:sldId id="502"/>
            <p14:sldId id="503"/>
            <p14:sldId id="505"/>
            <p14:sldId id="504"/>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7"/>
            <p14:sldId id="545"/>
            <p14:sldId id="546"/>
            <p14:sldId id="547"/>
            <p14:sldId id="548"/>
          </p14:sldIdLst>
        </p14:section>
        <p14:section name="Ejercicios" id="{834E32D9-3A73-9C43-B805-E6F6458F6209}">
          <p14:sldIdLst>
            <p14:sldId id="260"/>
            <p14:sldId id="528"/>
            <p14:sldId id="529"/>
            <p14:sldId id="530"/>
            <p14:sldId id="536"/>
            <p14:sldId id="537"/>
            <p14:sldId id="538"/>
            <p14:sldId id="539"/>
            <p14:sldId id="540"/>
            <p14:sldId id="531"/>
            <p14:sldId id="533"/>
            <p14:sldId id="534"/>
            <p14:sldId id="532"/>
            <p14:sldId id="535"/>
          </p14:sldIdLst>
        </p14:section>
        <p14:section name="Resolución" id="{21731FF2-E669-DA4D-8C98-EBA50549C89C}">
          <p14:sldIdLst>
            <p14:sldId id="262"/>
            <p14:sldId id="572"/>
            <p14:sldId id="549"/>
            <p14:sldId id="592"/>
            <p14:sldId id="556"/>
            <p14:sldId id="550"/>
            <p14:sldId id="555"/>
            <p14:sldId id="591"/>
            <p14:sldId id="551"/>
            <p14:sldId id="589"/>
            <p14:sldId id="590"/>
            <p14:sldId id="553"/>
            <p14:sldId id="565"/>
            <p14:sldId id="566"/>
            <p14:sldId id="567"/>
            <p14:sldId id="586"/>
            <p14:sldId id="587"/>
            <p14:sldId id="588"/>
            <p14:sldId id="585"/>
            <p14:sldId id="554"/>
            <p14:sldId id="568"/>
            <p14:sldId id="569"/>
            <p14:sldId id="570"/>
            <p14:sldId id="580"/>
            <p14:sldId id="581"/>
            <p14:sldId id="582"/>
            <p14:sldId id="583"/>
            <p14:sldId id="584"/>
            <p14:sldId id="552"/>
            <p14:sldId id="557"/>
            <p14:sldId id="558"/>
            <p14:sldId id="559"/>
            <p14:sldId id="560"/>
            <p14:sldId id="561"/>
            <p14:sldId id="562"/>
            <p14:sldId id="563"/>
            <p14:sldId id="5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449"/>
    <a:srgbClr val="5A3A92"/>
    <a:srgbClr val="1DC1DC"/>
    <a:srgbClr val="F25B2C"/>
    <a:srgbClr val="FFFFFF"/>
    <a:srgbClr val="019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5" autoAdjust="0"/>
    <p:restoredTop sz="93151"/>
  </p:normalViewPr>
  <p:slideViewPr>
    <p:cSldViewPr snapToGrid="0" snapToObjects="1">
      <p:cViewPr varScale="1">
        <p:scale>
          <a:sx n="60" d="100"/>
          <a:sy n="60" d="100"/>
        </p:scale>
        <p:origin x="72" y="204"/>
      </p:cViewPr>
      <p:guideLst/>
    </p:cSldViewPr>
  </p:slideViewPr>
  <p:notesTextViewPr>
    <p:cViewPr>
      <p:scale>
        <a:sx n="1" d="1"/>
        <a:sy n="1" d="1"/>
      </p:scale>
      <p:origin x="0" y="0"/>
    </p:cViewPr>
  </p:notesTextViewPr>
  <p:notesViewPr>
    <p:cSldViewPr snapToGrid="0" snapToObjects="1">
      <p:cViewPr varScale="1">
        <p:scale>
          <a:sx n="121" d="100"/>
          <a:sy n="121" d="100"/>
        </p:scale>
        <p:origin x="3536"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B6F4-23E1-814D-8DBC-753DCD8F7CD3}" type="datetimeFigureOut">
              <a:rPr lang="es-ES_tradnl" smtClean="0"/>
              <a:t>09/10/2017</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8F0ACC-9D08-B743-BC76-14D8CF8E6938}" type="slidenum">
              <a:rPr lang="es-ES_tradnl" smtClean="0"/>
              <a:t>‹#›</a:t>
            </a:fld>
            <a:endParaRPr lang="es-ES_tradnl"/>
          </a:p>
        </p:txBody>
      </p:sp>
    </p:spTree>
    <p:extLst>
      <p:ext uri="{BB962C8B-B14F-4D97-AF65-F5344CB8AC3E}">
        <p14:creationId xmlns:p14="http://schemas.microsoft.com/office/powerpoint/2010/main" val="27420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28938-2154-AC49-8423-1D92A390099E}" type="datetimeFigureOut">
              <a:rPr lang="es-ES_tradnl" smtClean="0"/>
              <a:t>09/10/2017</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3A042-DB59-4F46-A5FA-899CA8111283}" type="slidenum">
              <a:rPr lang="es-ES_tradnl" smtClean="0"/>
              <a:t>‹#›</a:t>
            </a:fld>
            <a:endParaRPr lang="es-ES_tradnl"/>
          </a:p>
        </p:txBody>
      </p:sp>
    </p:spTree>
    <p:extLst>
      <p:ext uri="{BB962C8B-B14F-4D97-AF65-F5344CB8AC3E}">
        <p14:creationId xmlns:p14="http://schemas.microsoft.com/office/powerpoint/2010/main" val="97350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Rectángulo 13"/>
          <p:cNvSpPr/>
          <p:nvPr userDrawn="1"/>
        </p:nvSpPr>
        <p:spPr>
          <a:xfrm>
            <a:off x="-2881" y="4636859"/>
            <a:ext cx="9146881" cy="1989667"/>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12" name="Imagen 11"/>
          <p:cNvPicPr>
            <a:picLocks noChangeAspect="1"/>
          </p:cNvPicPr>
          <p:nvPr userDrawn="1"/>
        </p:nvPicPr>
        <p:blipFill>
          <a:blip r:embed="rId2"/>
          <a:stretch>
            <a:fillRect/>
          </a:stretch>
        </p:blipFill>
        <p:spPr>
          <a:xfrm>
            <a:off x="4632295" y="1177183"/>
            <a:ext cx="4511710" cy="2531218"/>
          </a:xfrm>
          <a:prstGeom prst="rect">
            <a:avLst/>
          </a:prstGeom>
        </p:spPr>
      </p:pic>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sp>
        <p:nvSpPr>
          <p:cNvPr id="21" name="Rectángulo 20"/>
          <p:cNvSpPr/>
          <p:nvPr userDrawn="1"/>
        </p:nvSpPr>
        <p:spPr>
          <a:xfrm>
            <a:off x="-2885" y="0"/>
            <a:ext cx="1303867" cy="736598"/>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1202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ilmina - Resolución">
    <p:spTree>
      <p:nvGrpSpPr>
        <p:cNvPr id="1" name=""/>
        <p:cNvGrpSpPr/>
        <p:nvPr/>
      </p:nvGrpSpPr>
      <p:grpSpPr>
        <a:xfrm>
          <a:off x="0" y="0"/>
          <a:ext cx="0" cy="0"/>
          <a:chOff x="0" y="0"/>
          <a:chExt cx="0" cy="0"/>
        </a:xfrm>
      </p:grpSpPr>
      <p:sp>
        <p:nvSpPr>
          <p:cNvPr id="4" name="Rectángulo 3"/>
          <p:cNvSpPr/>
          <p:nvPr userDrawn="1"/>
        </p:nvSpPr>
        <p:spPr>
          <a:xfrm>
            <a:off x="32" y="0"/>
            <a:ext cx="9143968" cy="744876"/>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1" y="6575425"/>
            <a:ext cx="3589361" cy="365125"/>
          </a:xfrm>
          <a:prstGeom prst="rect">
            <a:avLst/>
          </a:prstGeom>
        </p:spPr>
        <p:txBody>
          <a:bodyPr/>
          <a:lstStyle>
            <a:lvl1pPr>
              <a:defRPr>
                <a:latin typeface="Arial" charset="0"/>
                <a:ea typeface="Arial" charset="0"/>
                <a:cs typeface="Arial" charset="0"/>
              </a:defRPr>
            </a:lvl1pPr>
          </a:lstStyle>
          <a:p>
            <a:pPr algn="l"/>
            <a:r>
              <a:rPr lang="es-ES" dirty="0">
                <a:solidFill>
                  <a:schemeClr val="bg1"/>
                </a:solidFill>
              </a:rPr>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grpSp>
        <p:nvGrpSpPr>
          <p:cNvPr id="19" name="Agrupar 18"/>
          <p:cNvGrpSpPr/>
          <p:nvPr userDrawn="1"/>
        </p:nvGrpSpPr>
        <p:grpSpPr>
          <a:xfrm>
            <a:off x="301948" y="65315"/>
            <a:ext cx="800089" cy="635901"/>
            <a:chOff x="5701496" y="1402249"/>
            <a:chExt cx="2670843" cy="2122755"/>
          </a:xfrm>
        </p:grpSpPr>
        <p:pic>
          <p:nvPicPr>
            <p:cNvPr id="20" name="Imagen 19"/>
            <p:cNvPicPr>
              <a:picLocks noChangeAspect="1"/>
            </p:cNvPicPr>
            <p:nvPr userDrawn="1"/>
          </p:nvPicPr>
          <p:blipFill>
            <a:blip r:embed="rId2"/>
            <a:stretch>
              <a:fillRect/>
            </a:stretch>
          </p:blipFill>
          <p:spPr>
            <a:xfrm>
              <a:off x="5701496" y="1402249"/>
              <a:ext cx="2670843" cy="2122755"/>
            </a:xfrm>
            <a:prstGeom prst="rect">
              <a:avLst/>
            </a:prstGeom>
          </p:spPr>
        </p:pic>
        <p:sp>
          <p:nvSpPr>
            <p:cNvPr id="21" name="Rectángulo 20"/>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21"/>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22"/>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ángulo 25"/>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0508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dirty="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dirty="0"/>
              <a:t>Haga clic para modificar el estilo de texto del patrón</a:t>
            </a:r>
          </a:p>
        </p:txBody>
      </p:sp>
      <p:grpSp>
        <p:nvGrpSpPr>
          <p:cNvPr id="13" name="6 Grupo"/>
          <p:cNvGrpSpPr/>
          <p:nvPr userDrawn="1"/>
        </p:nvGrpSpPr>
        <p:grpSpPr>
          <a:xfrm>
            <a:off x="0" y="0"/>
            <a:ext cx="9144000" cy="744278"/>
            <a:chOff x="0" y="0"/>
            <a:chExt cx="9144000" cy="744278"/>
          </a:xfrm>
        </p:grpSpPr>
        <p:pic>
          <p:nvPicPr>
            <p:cNvPr id="14"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5"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7" name="Footer Placeholder 4"/>
          <p:cNvSpPr>
            <a:spLocks noGrp="1"/>
          </p:cNvSpPr>
          <p:nvPr>
            <p:ph type="ftr" sz="quarter" idx="11"/>
          </p:nvPr>
        </p:nvSpPr>
        <p:spPr>
          <a:xfrm>
            <a:off x="0" y="6575425"/>
            <a:ext cx="3671248"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486006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01111"/>
          </a:xfrm>
        </p:spPr>
        <p:txBody>
          <a:bodyPr/>
          <a:lstStyle/>
          <a:p>
            <a:r>
              <a:rPr lang="es-ES_tradnl" dirty="0"/>
              <a:t>Clic para editar título</a:t>
            </a:r>
            <a:endParaRPr lang="en-US" dirty="0"/>
          </a:p>
        </p:txBody>
      </p:sp>
      <p:sp>
        <p:nvSpPr>
          <p:cNvPr id="3" name="Content Placeholder 2"/>
          <p:cNvSpPr>
            <a:spLocks noGrp="1"/>
          </p:cNvSpPr>
          <p:nvPr>
            <p:ph sz="half" idx="1"/>
          </p:nvPr>
        </p:nvSpPr>
        <p:spPr>
          <a:xfrm>
            <a:off x="628650" y="2160000"/>
            <a:ext cx="38862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Content Placeholder 3"/>
          <p:cNvSpPr>
            <a:spLocks noGrp="1"/>
          </p:cNvSpPr>
          <p:nvPr>
            <p:ph sz="half" idx="2"/>
          </p:nvPr>
        </p:nvSpPr>
        <p:spPr>
          <a:xfrm>
            <a:off x="4629150" y="2160000"/>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grpSp>
        <p:nvGrpSpPr>
          <p:cNvPr id="14" name="6 Grupo"/>
          <p:cNvGrpSpPr/>
          <p:nvPr userDrawn="1"/>
        </p:nvGrpSpPr>
        <p:grpSpPr>
          <a:xfrm>
            <a:off x="0" y="0"/>
            <a:ext cx="9144000" cy="744278"/>
            <a:chOff x="0" y="0"/>
            <a:chExt cx="9144000" cy="744278"/>
          </a:xfrm>
        </p:grpSpPr>
        <p:pic>
          <p:nvPicPr>
            <p:cNvPr id="15"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6"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8" name="Footer Placeholder 4"/>
          <p:cNvSpPr>
            <a:spLocks noGrp="1"/>
          </p:cNvSpPr>
          <p:nvPr>
            <p:ph type="ftr" sz="quarter" idx="11"/>
          </p:nvPr>
        </p:nvSpPr>
        <p:spPr>
          <a:xfrm>
            <a:off x="-1" y="6575425"/>
            <a:ext cx="3616657"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9"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709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810000"/>
            <a:ext cx="7886700" cy="1077811"/>
          </a:xfrm>
        </p:spPr>
        <p:txBody>
          <a:bodyPr/>
          <a:lstStyle/>
          <a:p>
            <a:r>
              <a:rPr lang="es-ES_tradnl" dirty="0"/>
              <a:t>Clic para editar título</a:t>
            </a:r>
            <a:endParaRPr lang="en-US" dirty="0"/>
          </a:p>
        </p:txBody>
      </p:sp>
      <p:sp>
        <p:nvSpPr>
          <p:cNvPr id="3" name="Text Placeholder 2"/>
          <p:cNvSpPr>
            <a:spLocks noGrp="1"/>
          </p:cNvSpPr>
          <p:nvPr>
            <p:ph type="body" idx="1"/>
          </p:nvPr>
        </p:nvSpPr>
        <p:spPr>
          <a:xfrm>
            <a:off x="629842" y="1980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a:t>Haga clic para modificar el estilo de texto del patrón</a:t>
            </a:r>
          </a:p>
        </p:txBody>
      </p:sp>
      <p:sp>
        <p:nvSpPr>
          <p:cNvPr id="4" name="Content Placeholder 3"/>
          <p:cNvSpPr>
            <a:spLocks noGrp="1"/>
          </p:cNvSpPr>
          <p:nvPr>
            <p:ph sz="half" idx="2"/>
          </p:nvPr>
        </p:nvSpPr>
        <p:spPr>
          <a:xfrm>
            <a:off x="629842" y="2880000"/>
            <a:ext cx="3868340" cy="368458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Text Placeholder 4"/>
          <p:cNvSpPr>
            <a:spLocks noGrp="1"/>
          </p:cNvSpPr>
          <p:nvPr>
            <p:ph type="body" sz="quarter" idx="3"/>
          </p:nvPr>
        </p:nvSpPr>
        <p:spPr>
          <a:xfrm>
            <a:off x="4629150" y="1980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880000"/>
            <a:ext cx="3887391" cy="368458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17" name="Footer Placeholder 4"/>
          <p:cNvSpPr>
            <a:spLocks noGrp="1"/>
          </p:cNvSpPr>
          <p:nvPr>
            <p:ph type="ftr" sz="quarter" idx="11"/>
          </p:nvPr>
        </p:nvSpPr>
        <p:spPr>
          <a:xfrm>
            <a:off x="0" y="6575425"/>
            <a:ext cx="3671248" cy="365125"/>
          </a:xfrm>
          <a:prstGeom prst="rect">
            <a:avLst/>
          </a:prstGeom>
        </p:spPr>
        <p:txBody>
          <a:bodyPr/>
          <a:lstStyle>
            <a:lvl1pPr>
              <a:defRPr>
                <a:latin typeface="Arial" charset="0"/>
                <a:ea typeface="Arial" charset="0"/>
                <a:cs typeface="Arial" charset="0"/>
              </a:defRPr>
            </a:lvl1pPr>
          </a:lstStyle>
          <a:p>
            <a:pPr algn="l"/>
            <a:r>
              <a:rPr lang="es-ES" dirty="0">
                <a:solidFill>
                  <a:schemeClr val="bg1"/>
                </a:solidFill>
              </a:rPr>
              <a:t>Módulo 2: Programación Orientada a Objetos</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633612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39054"/>
          </a:xfrm>
        </p:spPr>
        <p:txBody>
          <a:bodyPr/>
          <a:lstStyle/>
          <a:p>
            <a:r>
              <a:rPr lang="es-ES_tradnl" dirty="0"/>
              <a:t>Clic para editar título</a:t>
            </a:r>
            <a:endParaRPr lang="en-US" dirty="0"/>
          </a:p>
        </p:txBody>
      </p:sp>
      <p:sp>
        <p:nvSpPr>
          <p:cNvPr id="13" name="Footer Placeholder 4"/>
          <p:cNvSpPr>
            <a:spLocks noGrp="1"/>
          </p:cNvSpPr>
          <p:nvPr>
            <p:ph type="ftr" sz="quarter" idx="11"/>
          </p:nvPr>
        </p:nvSpPr>
        <p:spPr>
          <a:xfrm>
            <a:off x="0" y="6575425"/>
            <a:ext cx="3889612"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90928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spacio en blanco">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0"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310821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s-ES_tradnl" dirty="0"/>
              <a:t>Clic para editar título</a:t>
            </a:r>
            <a:endParaRPr lang="en-US" dirty="0"/>
          </a:p>
        </p:txBody>
      </p:sp>
      <p:sp>
        <p:nvSpPr>
          <p:cNvPr id="3" name="Content Placeholder 2"/>
          <p:cNvSpPr>
            <a:spLocks noGrp="1"/>
          </p:cNvSpPr>
          <p:nvPr>
            <p:ph idx="1"/>
          </p:nvPr>
        </p:nvSpPr>
        <p:spPr>
          <a:xfrm>
            <a:off x="3887391" y="987426"/>
            <a:ext cx="4629150" cy="5489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Text Placeholder 3"/>
          <p:cNvSpPr>
            <a:spLocks noGrp="1"/>
          </p:cNvSpPr>
          <p:nvPr>
            <p:ph type="body" sz="half" idx="2"/>
          </p:nvPr>
        </p:nvSpPr>
        <p:spPr>
          <a:xfrm>
            <a:off x="629841" y="2057400"/>
            <a:ext cx="2949178" cy="441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dirty="0"/>
              <a:t>Haga clic para modificar el estilo de texto del patrón</a:t>
            </a:r>
          </a:p>
        </p:txBody>
      </p:sp>
      <p:sp>
        <p:nvSpPr>
          <p:cNvPr id="15" name="Footer Placeholder 4"/>
          <p:cNvSpPr>
            <a:spLocks noGrp="1"/>
          </p:cNvSpPr>
          <p:nvPr>
            <p:ph type="ftr" sz="quarter" idx="11"/>
          </p:nvPr>
        </p:nvSpPr>
        <p:spPr>
          <a:xfrm>
            <a:off x="-1" y="6575425"/>
            <a:ext cx="3579019"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213475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032932"/>
            <a:ext cx="2949178" cy="1024467"/>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3887392" y="987426"/>
            <a:ext cx="4625567" cy="51300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40600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14"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5"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583895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810000"/>
            <a:ext cx="7886700" cy="1101111"/>
          </a:xfrm>
        </p:spPr>
        <p:txBody>
          <a:bodyPr/>
          <a:lstStyle/>
          <a:p>
            <a:r>
              <a:rPr lang="es-ES_tradnl" dirty="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31822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10000"/>
            <a:ext cx="1971675" cy="5765424"/>
          </a:xfrm>
        </p:spPr>
        <p:txBody>
          <a:bodyPr vert="eaVert"/>
          <a:lstStyle/>
          <a:p>
            <a:r>
              <a:rPr lang="es-ES_tradnl" dirty="0"/>
              <a:t>Clic para editar título</a:t>
            </a:r>
            <a:endParaRPr lang="en-US" dirty="0"/>
          </a:p>
        </p:txBody>
      </p:sp>
      <p:sp>
        <p:nvSpPr>
          <p:cNvPr id="3" name="Vertical Text Placeholder 2"/>
          <p:cNvSpPr>
            <a:spLocks noGrp="1"/>
          </p:cNvSpPr>
          <p:nvPr>
            <p:ph type="body" orient="vert" idx="1"/>
          </p:nvPr>
        </p:nvSpPr>
        <p:spPr>
          <a:xfrm>
            <a:off x="628650" y="810000"/>
            <a:ext cx="5800725" cy="5765424"/>
          </a:xfrm>
        </p:spPr>
        <p:txBody>
          <a:bodyPr vert="eaVert"/>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2392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452884" cy="365125"/>
          </a:xfrm>
          <a:prstGeom prst="rect">
            <a:avLst/>
          </a:prstGeom>
        </p:spPr>
        <p:txBody>
          <a:bodyPr/>
          <a:lstStyle>
            <a:lvl1pPr>
              <a:defRPr>
                <a:latin typeface="Arial" charset="0"/>
                <a:ea typeface="Arial" charset="0"/>
                <a:cs typeface="Arial" charset="0"/>
              </a:defRPr>
            </a:lvl1pPr>
          </a:lstStyle>
          <a:p>
            <a:r>
              <a:rPr lang="es-ES"/>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8038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ítulo - Concept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5" name="Imagen 4"/>
          <p:cNvPicPr>
            <a:picLocks noChangeAspect="1"/>
          </p:cNvPicPr>
          <p:nvPr userDrawn="1"/>
        </p:nvPicPr>
        <p:blipFill>
          <a:blip r:embed="rId2"/>
          <a:stretch>
            <a:fillRect/>
          </a:stretch>
        </p:blipFill>
        <p:spPr>
          <a:xfrm>
            <a:off x="5700045" y="1388803"/>
            <a:ext cx="2665272" cy="2106425"/>
          </a:xfrm>
          <a:prstGeom prst="rect">
            <a:avLst/>
          </a:prstGeom>
        </p:spPr>
      </p:pic>
      <p:sp>
        <p:nvSpPr>
          <p:cNvPr id="14" name="Rectángulo 13"/>
          <p:cNvSpPr/>
          <p:nvPr userDrawn="1"/>
        </p:nvSpPr>
        <p:spPr>
          <a:xfrm>
            <a:off x="-2885" y="4636859"/>
            <a:ext cx="9146881" cy="227975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185408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lmina - Concept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1" y="6575425"/>
            <a:ext cx="3343701" cy="365125"/>
          </a:xfrm>
          <a:prstGeom prst="rect">
            <a:avLst/>
          </a:prstGeom>
        </p:spPr>
        <p:txBody>
          <a:bodyPr/>
          <a:lstStyle>
            <a:lvl1pPr>
              <a:defRPr>
                <a:latin typeface="Arial" charset="0"/>
                <a:ea typeface="Arial" charset="0"/>
                <a:cs typeface="Arial" charset="0"/>
              </a:defRPr>
            </a:lvl1pPr>
          </a:lstStyle>
          <a:p>
            <a:pPr algn="l"/>
            <a:r>
              <a:rPr lang="es-ES" dirty="0"/>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0" name="Imagen 9"/>
          <p:cNvPicPr>
            <a:picLocks noChangeAspect="1"/>
          </p:cNvPicPr>
          <p:nvPr userDrawn="1"/>
        </p:nvPicPr>
        <p:blipFill>
          <a:blip r:embed="rId2"/>
          <a:stretch>
            <a:fillRect/>
          </a:stretch>
        </p:blipFill>
        <p:spPr>
          <a:xfrm>
            <a:off x="309997" y="60474"/>
            <a:ext cx="789459" cy="623927"/>
          </a:xfrm>
          <a:prstGeom prst="rect">
            <a:avLst/>
          </a:prstGeom>
        </p:spPr>
      </p:pic>
    </p:spTree>
    <p:extLst>
      <p:ext uri="{BB962C8B-B14F-4D97-AF65-F5344CB8AC3E}">
        <p14:creationId xmlns:p14="http://schemas.microsoft.com/office/powerpoint/2010/main" val="99724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ítulo - Ejercici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7" name="Imagen 6"/>
          <p:cNvPicPr>
            <a:picLocks noChangeAspect="1"/>
          </p:cNvPicPr>
          <p:nvPr userDrawn="1"/>
        </p:nvPicPr>
        <p:blipFill>
          <a:blip r:embed="rId2"/>
          <a:stretch>
            <a:fillRect/>
          </a:stretch>
        </p:blipFill>
        <p:spPr>
          <a:xfrm>
            <a:off x="5703734" y="1402250"/>
            <a:ext cx="2668606" cy="2122755"/>
          </a:xfrm>
          <a:prstGeom prst="rect">
            <a:avLst/>
          </a:prstGeom>
        </p:spPr>
      </p:pic>
      <p:sp>
        <p:nvSpPr>
          <p:cNvPr id="14" name="Rectángulo 13"/>
          <p:cNvSpPr/>
          <p:nvPr userDrawn="1"/>
        </p:nvSpPr>
        <p:spPr>
          <a:xfrm>
            <a:off x="-2881" y="4636859"/>
            <a:ext cx="9146881" cy="22734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3614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Filmina - Ejercici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657600" cy="365125"/>
          </a:xfrm>
          <a:prstGeom prst="rect">
            <a:avLst/>
          </a:prstGeom>
        </p:spPr>
        <p:txBody>
          <a:bodyPr/>
          <a:lstStyle>
            <a:lvl1pPr>
              <a:defRPr>
                <a:latin typeface="Arial" charset="0"/>
                <a:ea typeface="Arial" charset="0"/>
                <a:cs typeface="Arial" charset="0"/>
              </a:defRPr>
            </a:lvl1pPr>
          </a:lstStyle>
          <a:p>
            <a:r>
              <a:rPr lang="es-ES"/>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5" name="Imagen 14"/>
          <p:cNvPicPr>
            <a:picLocks noChangeAspect="1"/>
          </p:cNvPicPr>
          <p:nvPr userDrawn="1"/>
        </p:nvPicPr>
        <p:blipFill>
          <a:blip r:embed="rId2"/>
          <a:stretch>
            <a:fillRect/>
          </a:stretch>
        </p:blipFill>
        <p:spPr>
          <a:xfrm>
            <a:off x="304419" y="65316"/>
            <a:ext cx="795037" cy="632416"/>
          </a:xfrm>
          <a:prstGeom prst="rect">
            <a:avLst/>
          </a:prstGeom>
        </p:spPr>
      </p:pic>
    </p:spTree>
    <p:extLst>
      <p:ext uri="{BB962C8B-B14F-4D97-AF65-F5344CB8AC3E}">
        <p14:creationId xmlns:p14="http://schemas.microsoft.com/office/powerpoint/2010/main" val="202740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ítulo - Repaso">
    <p:spTree>
      <p:nvGrpSpPr>
        <p:cNvPr id="1" name=""/>
        <p:cNvGrpSpPr/>
        <p:nvPr/>
      </p:nvGrpSpPr>
      <p:grpSpPr>
        <a:xfrm>
          <a:off x="0" y="0"/>
          <a:ext cx="0" cy="0"/>
          <a:chOff x="0" y="0"/>
          <a:chExt cx="0" cy="0"/>
        </a:xfrm>
      </p:grpSpPr>
      <p:sp>
        <p:nvSpPr>
          <p:cNvPr id="21" name="Rectángulo 20"/>
          <p:cNvSpPr/>
          <p:nvPr userDrawn="1"/>
        </p:nvSpPr>
        <p:spPr>
          <a:xfrm>
            <a:off x="-2881" y="0"/>
            <a:ext cx="9146881" cy="736598"/>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6" name="Imagen 5"/>
          <p:cNvPicPr>
            <a:picLocks noChangeAspect="1"/>
          </p:cNvPicPr>
          <p:nvPr userDrawn="1"/>
        </p:nvPicPr>
        <p:blipFill>
          <a:blip r:embed="rId2"/>
          <a:stretch>
            <a:fillRect/>
          </a:stretch>
        </p:blipFill>
        <p:spPr>
          <a:xfrm>
            <a:off x="5700045" y="1390912"/>
            <a:ext cx="2672294" cy="2118810"/>
          </a:xfrm>
          <a:prstGeom prst="rect">
            <a:avLst/>
          </a:prstGeom>
        </p:spPr>
      </p:pic>
      <p:sp>
        <p:nvSpPr>
          <p:cNvPr id="14" name="Rectángulo 13"/>
          <p:cNvSpPr/>
          <p:nvPr userDrawn="1"/>
        </p:nvSpPr>
        <p:spPr>
          <a:xfrm>
            <a:off x="-2881" y="4636859"/>
            <a:ext cx="9146881" cy="2285234"/>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429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ilmina - Repaso">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562066"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0" name="Imagen 9"/>
          <p:cNvPicPr>
            <a:picLocks noChangeAspect="1"/>
          </p:cNvPicPr>
          <p:nvPr userDrawn="1"/>
        </p:nvPicPr>
        <p:blipFill>
          <a:blip r:embed="rId2"/>
          <a:stretch>
            <a:fillRect/>
          </a:stretch>
        </p:blipFill>
        <p:spPr>
          <a:xfrm>
            <a:off x="304420" y="65316"/>
            <a:ext cx="797618" cy="632416"/>
          </a:xfrm>
          <a:prstGeom prst="rect">
            <a:avLst/>
          </a:prstGeom>
        </p:spPr>
      </p:pic>
    </p:spTree>
    <p:extLst>
      <p:ext uri="{BB962C8B-B14F-4D97-AF65-F5344CB8AC3E}">
        <p14:creationId xmlns:p14="http://schemas.microsoft.com/office/powerpoint/2010/main" val="21426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ítulo - Resolución">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sp>
        <p:nvSpPr>
          <p:cNvPr id="14" name="Rectángulo 13"/>
          <p:cNvSpPr/>
          <p:nvPr userDrawn="1"/>
        </p:nvSpPr>
        <p:spPr>
          <a:xfrm>
            <a:off x="-2881" y="4636859"/>
            <a:ext cx="9146881" cy="2273809"/>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2"/>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3"/>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4"/>
          <a:stretch>
            <a:fillRect/>
          </a:stretch>
        </p:blipFill>
        <p:spPr>
          <a:xfrm>
            <a:off x="7120136" y="5339910"/>
            <a:ext cx="1440000" cy="1440000"/>
          </a:xfrm>
          <a:prstGeom prst="rect">
            <a:avLst/>
          </a:prstGeom>
        </p:spPr>
      </p:pic>
      <p:grpSp>
        <p:nvGrpSpPr>
          <p:cNvPr id="5" name="Agrupar 4"/>
          <p:cNvGrpSpPr/>
          <p:nvPr userDrawn="1"/>
        </p:nvGrpSpPr>
        <p:grpSpPr>
          <a:xfrm>
            <a:off x="5701496" y="1402249"/>
            <a:ext cx="2670843" cy="2122755"/>
            <a:chOff x="5701496" y="1402249"/>
            <a:chExt cx="2670843" cy="2122755"/>
          </a:xfrm>
        </p:grpSpPr>
        <p:pic>
          <p:nvPicPr>
            <p:cNvPr id="8" name="Imagen 7"/>
            <p:cNvPicPr>
              <a:picLocks noChangeAspect="1"/>
            </p:cNvPicPr>
            <p:nvPr userDrawn="1"/>
          </p:nvPicPr>
          <p:blipFill>
            <a:blip r:embed="rId5"/>
            <a:stretch>
              <a:fillRect/>
            </a:stretch>
          </p:blipFill>
          <p:spPr>
            <a:xfrm>
              <a:off x="5701496" y="1402249"/>
              <a:ext cx="2670843" cy="2122755"/>
            </a:xfrm>
            <a:prstGeom prst="rect">
              <a:avLst/>
            </a:prstGeom>
          </p:spPr>
        </p:pic>
        <p:sp>
          <p:nvSpPr>
            <p:cNvPr id="4" name="Rectángulo 3"/>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ángulo 17"/>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18"/>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1776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10000"/>
            <a:ext cx="7886700" cy="1310313"/>
          </a:xfrm>
          <a:prstGeom prst="rect">
            <a:avLst/>
          </a:prstGeom>
        </p:spPr>
        <p:txBody>
          <a:bodyPr vert="horz" lIns="91440" tIns="45720" rIns="91440" bIns="45720" rtlCol="0" anchor="ctr">
            <a:normAutofit/>
          </a:bodyPr>
          <a:lstStyle/>
          <a:p>
            <a:r>
              <a:rPr lang="es-ES_tradnl" dirty="0"/>
              <a:t>Título del Concepto Explicado</a:t>
            </a:r>
            <a:endParaRPr lang="en-US" dirty="0"/>
          </a:p>
        </p:txBody>
      </p:sp>
      <p:sp>
        <p:nvSpPr>
          <p:cNvPr id="3" name="Text Placeholder 2"/>
          <p:cNvSpPr>
            <a:spLocks noGrp="1"/>
          </p:cNvSpPr>
          <p:nvPr>
            <p:ph type="body" idx="1"/>
          </p:nvPr>
        </p:nvSpPr>
        <p:spPr>
          <a:xfrm>
            <a:off x="628650" y="2160000"/>
            <a:ext cx="7886700" cy="4351338"/>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grpSp>
        <p:nvGrpSpPr>
          <p:cNvPr id="22" name="6 Grupo"/>
          <p:cNvGrpSpPr/>
          <p:nvPr userDrawn="1"/>
        </p:nvGrpSpPr>
        <p:grpSpPr>
          <a:xfrm>
            <a:off x="0" y="0"/>
            <a:ext cx="9144000" cy="744278"/>
            <a:chOff x="0" y="0"/>
            <a:chExt cx="9144000" cy="744278"/>
          </a:xfrm>
        </p:grpSpPr>
        <p:pic>
          <p:nvPicPr>
            <p:cNvPr id="23" name="7 Imagen" descr="logos 111MIL-01.JPG"/>
            <p:cNvPicPr>
              <a:picLocks noChangeAspect="1"/>
            </p:cNvPicPr>
            <p:nvPr/>
          </p:nvPicPr>
          <p:blipFill>
            <a:blip r:embed="rId21" cstate="print"/>
            <a:stretch>
              <a:fillRect/>
            </a:stretch>
          </p:blipFill>
          <p:spPr>
            <a:xfrm>
              <a:off x="0" y="0"/>
              <a:ext cx="1321019" cy="744278"/>
            </a:xfrm>
            <a:prstGeom prst="rect">
              <a:avLst/>
            </a:prstGeom>
          </p:spPr>
        </p:pic>
        <p:pic>
          <p:nvPicPr>
            <p:cNvPr id="24" name="8 Imagen" descr="logos 111MIL-01.JPG"/>
            <p:cNvPicPr>
              <a:picLocks noChangeAspect="1"/>
            </p:cNvPicPr>
            <p:nvPr/>
          </p:nvPicPr>
          <p:blipFill>
            <a:blip r:embed="rId22"/>
            <a:srcRect l="86163"/>
            <a:stretch>
              <a:fillRect/>
            </a:stretch>
          </p:blipFill>
          <p:spPr>
            <a:xfrm>
              <a:off x="1214414" y="0"/>
              <a:ext cx="7929586" cy="744278"/>
            </a:xfrm>
            <a:prstGeom prst="rect">
              <a:avLst/>
            </a:prstGeom>
          </p:spPr>
        </p:pic>
      </p:grpSp>
      <p:pic>
        <p:nvPicPr>
          <p:cNvPr id="28" name="11 Imagen" descr="logos 111MIL-01.JPG"/>
          <p:cNvPicPr>
            <a:picLocks noChangeAspect="1"/>
          </p:cNvPicPr>
          <p:nvPr userDrawn="1"/>
        </p:nvPicPr>
        <p:blipFill>
          <a:blip r:embed="rId22"/>
          <a:srcRect l="86163"/>
          <a:stretch>
            <a:fillRect/>
          </a:stretch>
        </p:blipFill>
        <p:spPr>
          <a:xfrm>
            <a:off x="0" y="6615112"/>
            <a:ext cx="9143968" cy="285752"/>
          </a:xfrm>
          <a:prstGeom prst="rect">
            <a:avLst/>
          </a:prstGeom>
        </p:spPr>
      </p:pic>
      <p:sp>
        <p:nvSpPr>
          <p:cNvPr id="29" name="Footer Placeholder 4"/>
          <p:cNvSpPr>
            <a:spLocks noGrp="1"/>
          </p:cNvSpPr>
          <p:nvPr>
            <p:ph type="ftr" sz="quarter" idx="3"/>
          </p:nvPr>
        </p:nvSpPr>
        <p:spPr>
          <a:xfrm>
            <a:off x="0" y="6575425"/>
            <a:ext cx="3086100" cy="365125"/>
          </a:xfrm>
          <a:prstGeom prst="rect">
            <a:avLst/>
          </a:prstGeom>
        </p:spPr>
        <p:txBody>
          <a:bodyPr anchor="ctr"/>
          <a:lstStyle>
            <a:lvl1pPr>
              <a:defRPr sz="1200">
                <a:solidFill>
                  <a:schemeClr val="bg1"/>
                </a:solidFill>
                <a:latin typeface="Arial" charset="0"/>
                <a:ea typeface="Arial" charset="0"/>
                <a:cs typeface="Arial" charset="0"/>
              </a:defRPr>
            </a:lvl1pPr>
          </a:lstStyle>
          <a:p>
            <a:r>
              <a:rPr lang="es-ES"/>
              <a:t>Módulo 2: Programación Orientada a Objetos</a:t>
            </a:r>
            <a:endParaRPr lang="es-ES_tradnl" dirty="0"/>
          </a:p>
        </p:txBody>
      </p:sp>
      <p:sp>
        <p:nvSpPr>
          <p:cNvPr id="30" name="Slide Number Placeholder 5"/>
          <p:cNvSpPr>
            <a:spLocks noGrp="1"/>
          </p:cNvSpPr>
          <p:nvPr>
            <p:ph type="sldNum" sz="quarter" idx="4"/>
          </p:nvPr>
        </p:nvSpPr>
        <p:spPr>
          <a:xfrm>
            <a:off x="7086568" y="6575424"/>
            <a:ext cx="2057400" cy="365125"/>
          </a:xfrm>
          <a:prstGeom prst="rect">
            <a:avLst/>
          </a:prstGeom>
        </p:spPr>
        <p:txBody>
          <a:bodyPr anchor="ctr"/>
          <a:lstStyle>
            <a:lvl1pPr algn="r">
              <a:defRPr sz="1200">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4839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8" r:id="rId4"/>
    <p:sldLayoutId id="2147483673" r:id="rId5"/>
    <p:sldLayoutId id="2147483677" r:id="rId6"/>
    <p:sldLayoutId id="2147483674" r:id="rId7"/>
    <p:sldLayoutId id="2147483679" r:id="rId8"/>
    <p:sldLayoutId id="2147483675" r:id="rId9"/>
    <p:sldLayoutId id="2147483680" r:id="rId10"/>
    <p:sldLayoutId id="2147483663" r:id="rId11"/>
    <p:sldLayoutId id="2147483664" r:id="rId12"/>
    <p:sldLayoutId id="2147483665" r:id="rId13"/>
    <p:sldLayoutId id="2147483666" r:id="rId14"/>
    <p:sldLayoutId id="2147483672" r:id="rId15"/>
    <p:sldLayoutId id="2147483668" r:id="rId16"/>
    <p:sldLayoutId id="2147483669" r:id="rId17"/>
    <p:sldLayoutId id="2147483670" r:id="rId18"/>
    <p:sldLayoutId id="2147483671" r:id="rId19"/>
  </p:sldLayoutIdLst>
  <p:hf hdr="0" dt="0"/>
  <p:txStyles>
    <p:titleStyle>
      <a:lvl1pPr algn="ctr" defTabSz="914400" rtl="0" eaLnBrk="1" latinLnBrk="0" hangingPunct="1">
        <a:lnSpc>
          <a:spcPct val="90000"/>
        </a:lnSpc>
        <a:spcBef>
          <a:spcPct val="0"/>
        </a:spcBef>
        <a:buNone/>
        <a:defRPr sz="4000" b="0" kern="1200" baseline="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 y="0"/>
            <a:ext cx="9144001" cy="1200150"/>
          </a:xfrm>
        </p:spPr>
        <p:txBody>
          <a:bodyPr>
            <a:normAutofit fontScale="90000"/>
          </a:bodyPr>
          <a:lstStyle/>
          <a:p>
            <a:r>
              <a:rPr lang="es-ES_tradnl" dirty="0"/>
              <a:t>Programación Orientada a Objetos</a:t>
            </a:r>
          </a:p>
        </p:txBody>
      </p:sp>
      <p:sp>
        <p:nvSpPr>
          <p:cNvPr id="7" name="Subtítulo 6"/>
          <p:cNvSpPr>
            <a:spLocks noGrp="1"/>
          </p:cNvSpPr>
          <p:nvPr>
            <p:ph type="subTitle" idx="1"/>
          </p:nvPr>
        </p:nvSpPr>
        <p:spPr/>
        <p:txBody>
          <a:bodyPr/>
          <a:lstStyle/>
          <a:p>
            <a:r>
              <a:rPr lang="es-ES" dirty="0" err="1"/>
              <a:t>This</a:t>
            </a:r>
            <a:r>
              <a:rPr lang="es-ES" dirty="0"/>
              <a:t> y Herencia (Repaso)</a:t>
            </a:r>
            <a:endParaRPr lang="es-ES_tradnl" dirty="0"/>
          </a:p>
        </p:txBody>
      </p:sp>
    </p:spTree>
    <p:extLst>
      <p:ext uri="{BB962C8B-B14F-4D97-AF65-F5344CB8AC3E}">
        <p14:creationId xmlns:p14="http://schemas.microsoft.com/office/powerpoint/2010/main" val="206274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Usos de la Palabra Clave </a:t>
            </a:r>
            <a:r>
              <a:rPr lang="es-AR" b="1" dirty="0">
                <a:latin typeface="Consolas" panose="020B0609020204030204" pitchFamily="49" charset="0"/>
              </a:rPr>
              <a:t>this</a:t>
            </a:r>
            <a:endParaRPr lang="es-AR" b="1" dirty="0"/>
          </a:p>
        </p:txBody>
      </p:sp>
      <p:sp>
        <p:nvSpPr>
          <p:cNvPr id="3" name="Marcador de contenido 2"/>
          <p:cNvSpPr>
            <a:spLocks noGrp="1"/>
          </p:cNvSpPr>
          <p:nvPr>
            <p:ph idx="1"/>
          </p:nvPr>
        </p:nvSpPr>
        <p:spPr/>
        <p:txBody>
          <a:bodyPr>
            <a:normAutofit fontScale="77500" lnSpcReduction="20000"/>
          </a:bodyPr>
          <a:lstStyle/>
          <a:p>
            <a:r>
              <a:rPr lang="es-AR" b="1" dirty="0">
                <a:latin typeface="Arial" panose="020B0604020202020204" pitchFamily="34" charset="0"/>
                <a:cs typeface="Arial" panose="020B0604020202020204" pitchFamily="34" charset="0"/>
              </a:rPr>
              <a:t>Referenciar</a:t>
            </a:r>
            <a:r>
              <a:rPr lang="es-AR" dirty="0">
                <a:latin typeface="Arial" panose="020B0604020202020204" pitchFamily="34" charset="0"/>
                <a:cs typeface="Arial" panose="020B0604020202020204" pitchFamily="34" charset="0"/>
              </a:rPr>
              <a:t> a la </a:t>
            </a:r>
            <a:r>
              <a:rPr lang="es-AR" b="1" dirty="0">
                <a:latin typeface="Arial" panose="020B0604020202020204" pitchFamily="34" charset="0"/>
                <a:cs typeface="Arial" panose="020B0604020202020204" pitchFamily="34" charset="0"/>
              </a:rPr>
              <a:t>instancia </a:t>
            </a:r>
            <a:r>
              <a:rPr lang="es-AR" dirty="0">
                <a:latin typeface="Arial" panose="020B0604020202020204" pitchFamily="34" charset="0"/>
                <a:cs typeface="Arial" panose="020B0604020202020204" pitchFamily="34" charset="0"/>
              </a:rPr>
              <a:t>actual.</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Invocar</a:t>
            </a:r>
            <a:r>
              <a:rPr lang="es-AR" dirty="0">
                <a:latin typeface="Arial" panose="020B0604020202020204" pitchFamily="34" charset="0"/>
                <a:cs typeface="Arial" panose="020B0604020202020204" pitchFamily="34" charset="0"/>
              </a:rPr>
              <a:t> </a:t>
            </a:r>
            <a:r>
              <a:rPr lang="es-AR" b="1" dirty="0">
                <a:latin typeface="Arial" panose="020B0604020202020204" pitchFamily="34" charset="0"/>
                <a:cs typeface="Arial" panose="020B0604020202020204" pitchFamily="34" charset="0"/>
              </a:rPr>
              <a:t>un</a:t>
            </a:r>
            <a:r>
              <a:rPr lang="es-AR" dirty="0">
                <a:latin typeface="Arial" panose="020B0604020202020204" pitchFamily="34" charset="0"/>
                <a:cs typeface="Arial" panose="020B0604020202020204" pitchFamily="34" charset="0"/>
              </a:rPr>
              <a:t> </a:t>
            </a:r>
            <a:r>
              <a:rPr lang="es-AR" b="1" dirty="0">
                <a:latin typeface="Arial" panose="020B0604020202020204" pitchFamily="34" charset="0"/>
                <a:cs typeface="Arial" panose="020B0604020202020204" pitchFamily="34" charset="0"/>
              </a:rPr>
              <a:t>método</a:t>
            </a:r>
            <a:r>
              <a:rPr lang="es-AR" dirty="0">
                <a:latin typeface="Arial" panose="020B0604020202020204" pitchFamily="34" charset="0"/>
                <a:cs typeface="Arial" panose="020B0604020202020204" pitchFamily="34" charset="0"/>
              </a:rPr>
              <a:t> de la clase actual.</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Invocar un constructor </a:t>
            </a:r>
            <a:r>
              <a:rPr lang="es-AR" dirty="0">
                <a:latin typeface="Arial" panose="020B0604020202020204" pitchFamily="34" charset="0"/>
                <a:cs typeface="Arial" panose="020B0604020202020204" pitchFamily="34" charset="0"/>
              </a:rPr>
              <a:t>de la clase actual.</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Pasar como argumento </a:t>
            </a:r>
            <a:r>
              <a:rPr lang="es-AR" dirty="0">
                <a:latin typeface="Arial" panose="020B0604020202020204" pitchFamily="34" charset="0"/>
                <a:cs typeface="Arial" panose="020B0604020202020204" pitchFamily="34" charset="0"/>
              </a:rPr>
              <a:t>la instancia actual a un método.</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Pasar como parámetro </a:t>
            </a:r>
            <a:r>
              <a:rPr lang="es-AR" dirty="0">
                <a:latin typeface="Arial" panose="020B0604020202020204" pitchFamily="34" charset="0"/>
                <a:cs typeface="Arial" panose="020B0604020202020204" pitchFamily="34" charset="0"/>
              </a:rPr>
              <a:t>la instancia actual a un constructor.</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Retornar</a:t>
            </a:r>
            <a:r>
              <a:rPr lang="es-AR" dirty="0">
                <a:latin typeface="Arial" panose="020B0604020202020204" pitchFamily="34" charset="0"/>
                <a:cs typeface="Arial" panose="020B0604020202020204" pitchFamily="34" charset="0"/>
              </a:rPr>
              <a:t> la instancia actual en un método.</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9</a:t>
            </a:fld>
            <a:endParaRPr lang="es-AR" dirty="0"/>
          </a:p>
        </p:txBody>
      </p:sp>
    </p:spTree>
    <p:extLst>
      <p:ext uri="{BB962C8B-B14F-4D97-AF65-F5344CB8AC3E}">
        <p14:creationId xmlns:p14="http://schemas.microsoft.com/office/powerpoint/2010/main" val="8748925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3D30C-961D-4BF1-B410-A0F26EA57C85}"/>
              </a:ext>
            </a:extLst>
          </p:cNvPr>
          <p:cNvSpPr>
            <a:spLocks noGrp="1"/>
          </p:cNvSpPr>
          <p:nvPr>
            <p:ph type="title"/>
          </p:nvPr>
        </p:nvSpPr>
        <p:spPr/>
        <p:txBody>
          <a:bodyPr/>
          <a:lstStyle/>
          <a:p>
            <a:r>
              <a:rPr lang="es-AR" b="1" dirty="0"/>
              <a:t>Prode</a:t>
            </a:r>
          </a:p>
        </p:txBody>
      </p:sp>
      <p:sp>
        <p:nvSpPr>
          <p:cNvPr id="3" name="Marcador de contenido 2">
            <a:extLst>
              <a:ext uri="{FF2B5EF4-FFF2-40B4-BE49-F238E27FC236}">
                <a16:creationId xmlns:a16="http://schemas.microsoft.com/office/drawing/2014/main" id="{155143FE-8568-4145-A11B-4D14C27DE923}"/>
              </a:ext>
            </a:extLst>
          </p:cNvPr>
          <p:cNvSpPr>
            <a:spLocks noGrp="1"/>
          </p:cNvSpPr>
          <p:nvPr>
            <p:ph idx="1"/>
          </p:nvPr>
        </p:nvSpPr>
        <p:spPr/>
        <p:txBody>
          <a:bodyPr/>
          <a:lstStyle/>
          <a:p>
            <a:r>
              <a:rPr lang="es-AR" dirty="0"/>
              <a:t>El sistema tiene una forma por defecto de calcular el ganador: quien acierta mayor cantidad de resultados (ganó equipo 1, ganó equipo 2, o empate), es quien se lleva el pozo</a:t>
            </a:r>
          </a:p>
          <a:p>
            <a:r>
              <a:rPr lang="es-AR" dirty="0"/>
              <a:t>Para desempatar, siempre gana quien tiene el menor nombre de usuario, comparando alfabéticamente</a:t>
            </a:r>
          </a:p>
        </p:txBody>
      </p:sp>
      <p:sp>
        <p:nvSpPr>
          <p:cNvPr id="4" name="Marcador de pie de página 3">
            <a:extLst>
              <a:ext uri="{FF2B5EF4-FFF2-40B4-BE49-F238E27FC236}">
                <a16:creationId xmlns:a16="http://schemas.microsoft.com/office/drawing/2014/main" id="{39549EF5-F2E7-436D-8BCD-D45778AC99DC}"/>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E17EC08-9AE8-4880-B6C9-825BC1550765}"/>
              </a:ext>
            </a:extLst>
          </p:cNvPr>
          <p:cNvSpPr>
            <a:spLocks noGrp="1"/>
          </p:cNvSpPr>
          <p:nvPr>
            <p:ph type="sldNum" sz="quarter" idx="12"/>
          </p:nvPr>
        </p:nvSpPr>
        <p:spPr/>
        <p:txBody>
          <a:bodyPr/>
          <a:lstStyle/>
          <a:p>
            <a:fld id="{D802D9E1-0DDA-174F-9155-A972C397A999}" type="slidenum">
              <a:rPr lang="es-ES_tradnl" smtClean="0"/>
              <a:pPr/>
              <a:t>99</a:t>
            </a:fld>
            <a:endParaRPr lang="es-ES_tradnl" dirty="0"/>
          </a:p>
        </p:txBody>
      </p:sp>
    </p:spTree>
    <p:extLst>
      <p:ext uri="{BB962C8B-B14F-4D97-AF65-F5344CB8AC3E}">
        <p14:creationId xmlns:p14="http://schemas.microsoft.com/office/powerpoint/2010/main" val="11470166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44B2A-EB3C-40CF-BD81-C603A3D69CE7}"/>
              </a:ext>
            </a:extLst>
          </p:cNvPr>
          <p:cNvSpPr>
            <a:spLocks noGrp="1"/>
          </p:cNvSpPr>
          <p:nvPr>
            <p:ph type="title"/>
          </p:nvPr>
        </p:nvSpPr>
        <p:spPr/>
        <p:txBody>
          <a:bodyPr/>
          <a:lstStyle/>
          <a:p>
            <a:r>
              <a:rPr lang="es-AR" b="1" dirty="0"/>
              <a:t>Prode</a:t>
            </a:r>
          </a:p>
        </p:txBody>
      </p:sp>
      <p:sp>
        <p:nvSpPr>
          <p:cNvPr id="3" name="Marcador de contenido 2">
            <a:extLst>
              <a:ext uri="{FF2B5EF4-FFF2-40B4-BE49-F238E27FC236}">
                <a16:creationId xmlns:a16="http://schemas.microsoft.com/office/drawing/2014/main" id="{B1B3C773-413E-49A4-8DB8-D65270DD3373}"/>
              </a:ext>
            </a:extLst>
          </p:cNvPr>
          <p:cNvSpPr>
            <a:spLocks noGrp="1"/>
          </p:cNvSpPr>
          <p:nvPr>
            <p:ph idx="1"/>
          </p:nvPr>
        </p:nvSpPr>
        <p:spPr/>
        <p:txBody>
          <a:bodyPr>
            <a:normAutofit/>
          </a:bodyPr>
          <a:lstStyle/>
          <a:p>
            <a:r>
              <a:rPr lang="es-AR" dirty="0"/>
              <a:t>Se desea establecer otras formas de jugar</a:t>
            </a:r>
          </a:p>
          <a:p>
            <a:r>
              <a:rPr lang="es-AR" dirty="0"/>
              <a:t>Una de estas formas es, además se sumar un acierto por el resultado, es contar los aciertos en la cantidad de goles: si se acierta en los dos tanteadores, se suman 2 puntos extra, si se acierta en uno solo, se suma un punto extra</a:t>
            </a:r>
          </a:p>
          <a:p>
            <a:r>
              <a:rPr lang="es-AR" dirty="0"/>
              <a:t>Otra forma de jugar, pero más dificultoso, es solamente considerar un acierto en el partido si se predicen correctamente ambas cantidades de goles</a:t>
            </a:r>
          </a:p>
        </p:txBody>
      </p:sp>
      <p:sp>
        <p:nvSpPr>
          <p:cNvPr id="4" name="Marcador de pie de página 3">
            <a:extLst>
              <a:ext uri="{FF2B5EF4-FFF2-40B4-BE49-F238E27FC236}">
                <a16:creationId xmlns:a16="http://schemas.microsoft.com/office/drawing/2014/main" id="{BD1F47BF-1713-4408-88DA-B0793AFF18D4}"/>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3E3D403-D1D5-4EAE-873B-ABA70CDF4498}"/>
              </a:ext>
            </a:extLst>
          </p:cNvPr>
          <p:cNvSpPr>
            <a:spLocks noGrp="1"/>
          </p:cNvSpPr>
          <p:nvPr>
            <p:ph type="sldNum" sz="quarter" idx="12"/>
          </p:nvPr>
        </p:nvSpPr>
        <p:spPr/>
        <p:txBody>
          <a:bodyPr/>
          <a:lstStyle/>
          <a:p>
            <a:fld id="{D802D9E1-0DDA-174F-9155-A972C397A999}" type="slidenum">
              <a:rPr lang="es-ES_tradnl" smtClean="0"/>
              <a:pPr/>
              <a:t>100</a:t>
            </a:fld>
            <a:endParaRPr lang="es-ES_tradnl" dirty="0"/>
          </a:p>
        </p:txBody>
      </p:sp>
    </p:spTree>
    <p:extLst>
      <p:ext uri="{BB962C8B-B14F-4D97-AF65-F5344CB8AC3E}">
        <p14:creationId xmlns:p14="http://schemas.microsoft.com/office/powerpoint/2010/main" val="34371042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Prode</a:t>
            </a:r>
            <a:br>
              <a:rPr lang="es-AR" dirty="0"/>
            </a:br>
            <a:r>
              <a:rPr lang="es-AR" sz="2800" i="1" dirty="0" err="1"/>
              <a:t>Tips</a:t>
            </a:r>
            <a:endParaRPr lang="es-AR" sz="2800" i="1" dirty="0"/>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92500" lnSpcReduction="20000"/>
          </a:bodyPr>
          <a:lstStyle/>
          <a:p>
            <a:r>
              <a:rPr lang="es-AR" dirty="0"/>
              <a:t>Crear las clases </a:t>
            </a:r>
            <a:r>
              <a:rPr lang="es-AR" dirty="0" err="1"/>
              <a:t>PartidoProde</a:t>
            </a:r>
            <a:r>
              <a:rPr lang="es-AR" dirty="0"/>
              <a:t>, </a:t>
            </a:r>
            <a:r>
              <a:rPr lang="es-AR" dirty="0" err="1"/>
              <a:t>FechaProde</a:t>
            </a:r>
            <a:r>
              <a:rPr lang="es-AR" dirty="0"/>
              <a:t> (conjunto de partidos) y </a:t>
            </a:r>
            <a:r>
              <a:rPr lang="es-AR" dirty="0" err="1"/>
              <a:t>PredicciónProde</a:t>
            </a:r>
            <a:r>
              <a:rPr lang="es-AR" dirty="0"/>
              <a:t> (una </a:t>
            </a:r>
            <a:r>
              <a:rPr lang="es-AR" dirty="0" err="1"/>
              <a:t>FechaProde</a:t>
            </a:r>
            <a:r>
              <a:rPr lang="es-AR" dirty="0"/>
              <a:t> - esta vez, son las predicciones - y el usuario que las realiza)</a:t>
            </a:r>
          </a:p>
          <a:p>
            <a:r>
              <a:rPr lang="es-AR" dirty="0"/>
              <a:t>Los usuarios y los equipos son simplemente </a:t>
            </a:r>
            <a:r>
              <a:rPr lang="es-AR" dirty="0" err="1"/>
              <a:t>Strings</a:t>
            </a:r>
            <a:endParaRPr lang="es-AR" dirty="0"/>
          </a:p>
          <a:p>
            <a:r>
              <a:rPr lang="es-AR" dirty="0"/>
              <a:t>Utilizar una clase </a:t>
            </a:r>
            <a:r>
              <a:rPr lang="es-AR" dirty="0" err="1"/>
              <a:t>JuegoProde</a:t>
            </a:r>
            <a:r>
              <a:rPr lang="es-AR" dirty="0"/>
              <a:t> que tenga un método </a:t>
            </a:r>
            <a:r>
              <a:rPr lang="es-AR" dirty="0" err="1"/>
              <a:t>obtenerGanador</a:t>
            </a:r>
            <a:r>
              <a:rPr lang="es-AR" dirty="0"/>
              <a:t> que, dada una </a:t>
            </a:r>
            <a:r>
              <a:rPr lang="es-AR" dirty="0" err="1"/>
              <a:t>FechaProde</a:t>
            </a:r>
            <a:r>
              <a:rPr lang="es-AR" dirty="0"/>
              <a:t> y un conjunto de </a:t>
            </a:r>
            <a:r>
              <a:rPr lang="es-AR" dirty="0" err="1"/>
              <a:t>PredicciónFecha</a:t>
            </a:r>
            <a:r>
              <a:rPr lang="es-AR" dirty="0"/>
              <a:t>, determine la </a:t>
            </a:r>
            <a:r>
              <a:rPr lang="es-AR" dirty="0" err="1"/>
              <a:t>PredicciónFecha</a:t>
            </a:r>
            <a:r>
              <a:rPr lang="es-AR" dirty="0"/>
              <a:t> ganadora.</a:t>
            </a:r>
          </a:p>
          <a:p>
            <a:r>
              <a:rPr lang="es-AR" dirty="0" err="1"/>
              <a:t>JuegoProde</a:t>
            </a:r>
            <a:r>
              <a:rPr lang="es-AR" dirty="0"/>
              <a:t> tendrá un método protegido </a:t>
            </a:r>
            <a:r>
              <a:rPr lang="es-AR" dirty="0" err="1"/>
              <a:t>calcularAciertos</a:t>
            </a:r>
            <a:r>
              <a:rPr lang="es-AR" dirty="0"/>
              <a:t> que, dada la </a:t>
            </a:r>
            <a:r>
              <a:rPr lang="es-AR" dirty="0" err="1"/>
              <a:t>FechaProde</a:t>
            </a:r>
            <a:r>
              <a:rPr lang="es-AR" dirty="0"/>
              <a:t> y una </a:t>
            </a:r>
            <a:r>
              <a:rPr lang="es-AR" dirty="0" err="1"/>
              <a:t>PredicciónFecha</a:t>
            </a:r>
            <a:r>
              <a:rPr lang="es-AR" dirty="0"/>
              <a:t>, obtenga la cantidad de aciertos</a:t>
            </a:r>
          </a:p>
        </p:txBody>
      </p:sp>
    </p:spTree>
    <p:extLst>
      <p:ext uri="{BB962C8B-B14F-4D97-AF65-F5344CB8AC3E}">
        <p14:creationId xmlns:p14="http://schemas.microsoft.com/office/powerpoint/2010/main" val="1034840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Prode</a:t>
            </a:r>
            <a:br>
              <a:rPr lang="es-AR" dirty="0"/>
            </a:br>
            <a:r>
              <a:rPr lang="es-AR" sz="2800" i="1" dirty="0" err="1"/>
              <a:t>Tips</a:t>
            </a:r>
            <a:endParaRPr lang="es-AR" sz="2800" i="1" dirty="0"/>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lnSpcReduction="10000"/>
          </a:bodyPr>
          <a:lstStyle/>
          <a:p>
            <a:r>
              <a:rPr lang="es-AR" dirty="0"/>
              <a:t>Extender el </a:t>
            </a:r>
            <a:r>
              <a:rPr lang="es-AR" dirty="0" err="1"/>
              <a:t>JuegoProde</a:t>
            </a:r>
            <a:r>
              <a:rPr lang="es-AR" dirty="0"/>
              <a:t>, creando 2 clases, un </a:t>
            </a:r>
            <a:r>
              <a:rPr lang="es-AR" dirty="0" err="1"/>
              <a:t>JuegoProdePorGoles</a:t>
            </a:r>
            <a:r>
              <a:rPr lang="es-AR" dirty="0"/>
              <a:t> y un </a:t>
            </a:r>
            <a:r>
              <a:rPr lang="es-AR" dirty="0" err="1"/>
              <a:t>JuegoProdeDifícil</a:t>
            </a:r>
            <a:r>
              <a:rPr lang="es-AR" dirty="0"/>
              <a:t> (las dos alternativas vistas)</a:t>
            </a:r>
          </a:p>
          <a:p>
            <a:r>
              <a:rPr lang="es-AR" dirty="0"/>
              <a:t>Dichas clases sobrescriben el método </a:t>
            </a:r>
            <a:r>
              <a:rPr lang="es-AR" dirty="0" err="1"/>
              <a:t>obtenerAciertos</a:t>
            </a:r>
            <a:r>
              <a:rPr lang="es-AR" dirty="0"/>
              <a:t> y reemplazan la forma de determinar la cantidad de aciertos</a:t>
            </a:r>
          </a:p>
          <a:p>
            <a:r>
              <a:rPr lang="es-AR" dirty="0"/>
              <a:t>Simular una ronda del juego (una sola fecha) con un par de predicciones de usuario. También, prueben como varía el ganador al utilizar </a:t>
            </a:r>
            <a:r>
              <a:rPr lang="es-AR" dirty="0" err="1"/>
              <a:t>JuegoProdePorGoles</a:t>
            </a:r>
            <a:r>
              <a:rPr lang="es-AR" dirty="0"/>
              <a:t> y </a:t>
            </a:r>
            <a:r>
              <a:rPr lang="es-AR" dirty="0" err="1"/>
              <a:t>JuegoProdeDifícil</a:t>
            </a:r>
            <a:endParaRPr lang="es-AR" dirty="0"/>
          </a:p>
        </p:txBody>
      </p:sp>
    </p:spTree>
    <p:extLst>
      <p:ext uri="{BB962C8B-B14F-4D97-AF65-F5344CB8AC3E}">
        <p14:creationId xmlns:p14="http://schemas.microsoft.com/office/powerpoint/2010/main" val="30622815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Prode</a:t>
            </a:r>
            <a:br>
              <a:rPr lang="es-AR" dirty="0"/>
            </a:br>
            <a:r>
              <a:rPr lang="es-AR" sz="2800" i="1" dirty="0"/>
              <a:t>Partido de Prode</a:t>
            </a:r>
            <a:endParaRPr lang="es-AR" sz="2800" dirty="0"/>
          </a:p>
        </p:txBody>
      </p:sp>
      <p:sp>
        <p:nvSpPr>
          <p:cNvPr id="8" name="Marcador de contenido 7">
            <a:extLst>
              <a:ext uri="{FF2B5EF4-FFF2-40B4-BE49-F238E27FC236}">
                <a16:creationId xmlns:a16="http://schemas.microsoft.com/office/drawing/2014/main" id="{C27D5F01-1CAA-463F-A2AD-3E3EBC44FB85}"/>
              </a:ext>
            </a:extLst>
          </p:cNvPr>
          <p:cNvSpPr>
            <a:spLocks noGrp="1"/>
          </p:cNvSpPr>
          <p:nvPr>
            <p:ph idx="1"/>
          </p:nvPr>
        </p:nvSpPr>
        <p:spPr/>
        <p:txBody>
          <a:bodyPr>
            <a:normAutofit fontScale="47500" lnSpcReduction="20000"/>
          </a:bodyPr>
          <a:lstStyle/>
          <a:p>
            <a:pPr marL="0" indent="0">
              <a:lnSpc>
                <a:spcPct val="120000"/>
              </a:lnSpc>
              <a:spcBef>
                <a:spcPts val="0"/>
              </a:spcBef>
              <a:buNone/>
            </a:pP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class</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String </a:t>
            </a:r>
            <a:r>
              <a:rPr lang="en-US" dirty="0" err="1">
                <a:solidFill>
                  <a:srgbClr val="009900"/>
                </a:solidFill>
                <a:latin typeface="Consolas" panose="020B0609020204030204" pitchFamily="49" charset="0"/>
              </a:rPr>
              <a:t>equipoA</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String </a:t>
            </a:r>
            <a:r>
              <a:rPr lang="en-US" dirty="0" err="1">
                <a:solidFill>
                  <a:srgbClr val="009900"/>
                </a:solidFill>
                <a:latin typeface="Consolas" panose="020B0609020204030204" pitchFamily="49" charset="0"/>
              </a:rPr>
              <a:t>equipoB</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9900"/>
                </a:solidFill>
                <a:latin typeface="Consolas" panose="020B0609020204030204" pitchFamily="49" charset="0"/>
              </a:rPr>
              <a:t>golesA</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9900"/>
                </a:solidFill>
                <a:latin typeface="Consolas" panose="020B0609020204030204" pitchFamily="49" charset="0"/>
              </a:rPr>
              <a:t>golesB</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PartidoProde</a:t>
            </a:r>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equipoA</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equipoB</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golesA</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golesB</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equipoA</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equipoA</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equipoB</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equipoB</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golesA</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golesA</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golesB</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golesB</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getResultado</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golesA</a:t>
            </a:r>
            <a:r>
              <a:rPr lang="en-US" dirty="0">
                <a:solidFill>
                  <a:srgbClr val="000000"/>
                </a:solidFill>
                <a:latin typeface="Consolas" panose="020B0609020204030204" pitchFamily="49" charset="0"/>
              </a:rPr>
              <a:t>&gt;</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golesB</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CE7B00"/>
                </a:solidFill>
                <a:latin typeface="Consolas" panose="020B0609020204030204" pitchFamily="49" charset="0"/>
              </a:rPr>
              <a:t>"GANO_A"</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golesA</a:t>
            </a:r>
            <a:r>
              <a:rPr lang="en-US" dirty="0">
                <a:solidFill>
                  <a:srgbClr val="000000"/>
                </a:solidFill>
                <a:latin typeface="Consolas" panose="020B0609020204030204" pitchFamily="49" charset="0"/>
              </a:rPr>
              <a:t>&lt;</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golesB</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CE7B00"/>
                </a:solidFill>
                <a:latin typeface="Consolas" panose="020B0609020204030204" pitchFamily="49" charset="0"/>
              </a:rPr>
              <a:t>"GANO_B"</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CE7B00"/>
                </a:solidFill>
                <a:latin typeface="Consolas" panose="020B0609020204030204" pitchFamily="49" charset="0"/>
              </a:rPr>
              <a:t>"EMPATE"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n-US" dirty="0">
                <a:solidFill>
                  <a:srgbClr val="009900"/>
                </a:solidFill>
                <a:latin typeface="Consolas" panose="020B0609020204030204" pitchFamily="49" charset="0"/>
              </a:rPr>
              <a:t>//Getters y Setters  </a:t>
            </a:r>
          </a:p>
          <a:p>
            <a:pPr marL="0" indent="0">
              <a:lnSpc>
                <a:spcPct val="120000"/>
              </a:lnSpc>
              <a:spcBef>
                <a:spcPts val="0"/>
              </a:spcBef>
              <a:buNone/>
            </a:pPr>
            <a:r>
              <a:rPr lang="es-AR" dirty="0">
                <a:solidFill>
                  <a:srgbClr val="000000"/>
                </a:solidFill>
                <a:latin typeface="Consolas" panose="020B0609020204030204" pitchFamily="49" charset="0"/>
              </a:rPr>
              <a:t>}</a:t>
            </a:r>
          </a:p>
          <a:p>
            <a:endParaRPr lang="es-AR" dirty="0"/>
          </a:p>
        </p:txBody>
      </p:sp>
    </p:spTree>
    <p:extLst>
      <p:ext uri="{BB962C8B-B14F-4D97-AF65-F5344CB8AC3E}">
        <p14:creationId xmlns:p14="http://schemas.microsoft.com/office/powerpoint/2010/main" val="38044682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C2F13-B5C0-43D3-A094-F4A88B6F327D}"/>
              </a:ext>
            </a:extLst>
          </p:cNvPr>
          <p:cNvSpPr>
            <a:spLocks noGrp="1"/>
          </p:cNvSpPr>
          <p:nvPr>
            <p:ph type="title"/>
          </p:nvPr>
        </p:nvSpPr>
        <p:spPr/>
        <p:txBody>
          <a:bodyPr/>
          <a:lstStyle/>
          <a:p>
            <a:r>
              <a:rPr lang="es-AR" b="1" dirty="0"/>
              <a:t>Prode</a:t>
            </a:r>
            <a:br>
              <a:rPr lang="es-AR" dirty="0"/>
            </a:br>
            <a:r>
              <a:rPr lang="es-AR" sz="2800" i="1" dirty="0"/>
              <a:t>Fecha de Prode</a:t>
            </a:r>
            <a:endParaRPr lang="es-AR" sz="2800" dirty="0"/>
          </a:p>
        </p:txBody>
      </p:sp>
      <p:sp>
        <p:nvSpPr>
          <p:cNvPr id="3" name="Marcador de contenido 2">
            <a:extLst>
              <a:ext uri="{FF2B5EF4-FFF2-40B4-BE49-F238E27FC236}">
                <a16:creationId xmlns:a16="http://schemas.microsoft.com/office/drawing/2014/main" id="{E19D23F6-6C5F-4986-A7F4-B939DC10A0C3}"/>
              </a:ext>
            </a:extLst>
          </p:cNvPr>
          <p:cNvSpPr>
            <a:spLocks noGrp="1"/>
          </p:cNvSpPr>
          <p:nvPr>
            <p:ph idx="1"/>
          </p:nvPr>
        </p:nvSpPr>
        <p:spPr>
          <a:xfrm>
            <a:off x="628650" y="2160000"/>
            <a:ext cx="7886700" cy="4351338"/>
          </a:xfrm>
        </p:spPr>
        <p:txBody>
          <a:bodyPr>
            <a:noAutofit/>
          </a:bodyPr>
          <a:lstStyle/>
          <a:p>
            <a:pPr marL="0" indent="0">
              <a:lnSpc>
                <a:spcPct val="100000"/>
              </a:lnSpc>
              <a:spcBef>
                <a:spcPts val="0"/>
              </a:spcBef>
              <a:buNone/>
            </a:pPr>
            <a:r>
              <a:rPr lang="es-AR" sz="1400" dirty="0" err="1">
                <a:solidFill>
                  <a:srgbClr val="0000E6"/>
                </a:solidFill>
                <a:latin typeface="Consolas" panose="020B0609020204030204" pitchFamily="49" charset="0"/>
              </a:rPr>
              <a:t>public</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class</a:t>
            </a:r>
            <a:r>
              <a:rPr lang="es-AR" sz="1400" dirty="0">
                <a:solidFill>
                  <a:srgbClr val="000000"/>
                </a:solidFill>
                <a:latin typeface="Consolas" panose="020B0609020204030204" pitchFamily="49" charset="0"/>
              </a:rPr>
              <a:t> </a:t>
            </a:r>
            <a:r>
              <a:rPr lang="es-AR" sz="1400" b="1" dirty="0" err="1">
                <a:solidFill>
                  <a:srgbClr val="000000"/>
                </a:solidFill>
                <a:latin typeface="Consolas" panose="020B0609020204030204" pitchFamily="49" charset="0"/>
              </a:rPr>
              <a:t>FechaProde</a:t>
            </a:r>
            <a:r>
              <a:rPr lang="es-AR" sz="1400" dirty="0">
                <a:solidFill>
                  <a:srgbClr val="000000"/>
                </a:solidFill>
                <a:latin typeface="Consolas" panose="020B0609020204030204" pitchFamily="49" charset="0"/>
              </a:rPr>
              <a:t> {</a:t>
            </a:r>
          </a:p>
          <a:p>
            <a:pPr marL="0" indent="0">
              <a:lnSpc>
                <a:spcPct val="100000"/>
              </a:lnSpc>
              <a:spcBef>
                <a:spcPts val="0"/>
              </a:spcBef>
              <a:buNone/>
            </a:pPr>
            <a:r>
              <a:rPr lang="pt-BR" sz="1400" dirty="0">
                <a:solidFill>
                  <a:srgbClr val="000000"/>
                </a:solidFill>
                <a:latin typeface="Consolas" panose="020B0609020204030204" pitchFamily="49" charset="0"/>
              </a:rPr>
              <a:t>    </a:t>
            </a:r>
            <a:r>
              <a:rPr lang="pt-BR" sz="1400" dirty="0" err="1">
                <a:solidFill>
                  <a:srgbClr val="0000E6"/>
                </a:solidFill>
                <a:latin typeface="Consolas" panose="020B0609020204030204" pitchFamily="49" charset="0"/>
              </a:rPr>
              <a:t>private</a:t>
            </a: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PartidoProde</a:t>
            </a:r>
            <a:r>
              <a:rPr lang="pt-BR" sz="1400" dirty="0">
                <a:solidFill>
                  <a:srgbClr val="000000"/>
                </a:solidFill>
                <a:latin typeface="Consolas" panose="020B0609020204030204" pitchFamily="49" charset="0"/>
              </a:rPr>
              <a:t>[] </a:t>
            </a:r>
            <a:r>
              <a:rPr lang="pt-BR" sz="1400" dirty="0">
                <a:solidFill>
                  <a:srgbClr val="009900"/>
                </a:solidFill>
                <a:latin typeface="Consolas" panose="020B0609020204030204" pitchFamily="49" charset="0"/>
              </a:rPr>
              <a:t>partidos</a:t>
            </a:r>
            <a:r>
              <a:rPr lang="pt-BR" sz="1400" dirty="0">
                <a:solidFill>
                  <a:srgbClr val="000000"/>
                </a:solidFill>
                <a:latin typeface="Consolas" panose="020B0609020204030204" pitchFamily="49" charset="0"/>
              </a:rPr>
              <a:t> = </a:t>
            </a:r>
            <a:r>
              <a:rPr lang="pt-BR" sz="1400" dirty="0">
                <a:solidFill>
                  <a:srgbClr val="0000E6"/>
                </a:solidFill>
                <a:latin typeface="Consolas" panose="020B0609020204030204" pitchFamily="49" charset="0"/>
              </a:rPr>
              <a:t>new</a:t>
            </a: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PartidoProde</a:t>
            </a:r>
            <a:r>
              <a:rPr lang="pt-BR" sz="1400" dirty="0">
                <a:solidFill>
                  <a:srgbClr val="000000"/>
                </a:solidFill>
                <a:latin typeface="Consolas" panose="020B0609020204030204" pitchFamily="49" charset="0"/>
              </a:rPr>
              <a:t>[3];</a:t>
            </a:r>
          </a:p>
          <a:p>
            <a:pPr marL="0" indent="0">
              <a:lnSpc>
                <a:spcPct val="10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private</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int</a:t>
            </a:r>
            <a:r>
              <a:rPr lang="es-AR" sz="1400" dirty="0">
                <a:solidFill>
                  <a:srgbClr val="000000"/>
                </a:solidFill>
                <a:latin typeface="Consolas" panose="020B0609020204030204" pitchFamily="49" charset="0"/>
              </a:rPr>
              <a:t> </a:t>
            </a:r>
            <a:r>
              <a:rPr lang="es-AR" sz="1400" dirty="0" err="1">
                <a:solidFill>
                  <a:srgbClr val="009900"/>
                </a:solidFill>
                <a:latin typeface="Consolas" panose="020B0609020204030204" pitchFamily="49" charset="0"/>
              </a:rPr>
              <a:t>pos</a:t>
            </a:r>
            <a:r>
              <a:rPr lang="es-AR" sz="1400" dirty="0">
                <a:solidFill>
                  <a:srgbClr val="000000"/>
                </a:solidFill>
                <a:latin typeface="Consolas" panose="020B0609020204030204" pitchFamily="49" charset="0"/>
              </a:rPr>
              <a:t> = 0;</a:t>
            </a:r>
          </a:p>
          <a:p>
            <a:pPr marL="0" indent="0">
              <a:lnSpc>
                <a:spcPct val="10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public</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void</a:t>
            </a:r>
            <a:r>
              <a:rPr lang="es-AR" sz="1400" dirty="0">
                <a:solidFill>
                  <a:srgbClr val="000000"/>
                </a:solidFill>
                <a:latin typeface="Consolas" panose="020B0609020204030204" pitchFamily="49" charset="0"/>
              </a:rPr>
              <a:t> </a:t>
            </a:r>
            <a:r>
              <a:rPr lang="es-AR" sz="1400" b="1" dirty="0" err="1">
                <a:solidFill>
                  <a:srgbClr val="000000"/>
                </a:solidFill>
                <a:latin typeface="Consolas" panose="020B0609020204030204" pitchFamily="49" charset="0"/>
              </a:rPr>
              <a:t>agregarPartido</a:t>
            </a:r>
            <a:r>
              <a:rPr lang="es-AR" sz="1400" dirty="0">
                <a:solidFill>
                  <a:srgbClr val="000000"/>
                </a:solidFill>
                <a:latin typeface="Consolas" panose="020B0609020204030204" pitchFamily="49" charset="0"/>
              </a:rPr>
              <a:t>(</a:t>
            </a:r>
            <a:r>
              <a:rPr lang="es-AR" sz="1400" dirty="0" err="1">
                <a:solidFill>
                  <a:srgbClr val="000000"/>
                </a:solidFill>
                <a:latin typeface="Consolas" panose="020B0609020204030204" pitchFamily="49" charset="0"/>
              </a:rPr>
              <a:t>PartidoProde</a:t>
            </a:r>
            <a:r>
              <a:rPr lang="es-AR" sz="1400" dirty="0">
                <a:solidFill>
                  <a:srgbClr val="000000"/>
                </a:solidFill>
                <a:latin typeface="Consolas" panose="020B0609020204030204" pitchFamily="49" charset="0"/>
              </a:rPr>
              <a:t> p) {</a:t>
            </a:r>
          </a:p>
          <a:p>
            <a:pPr marL="0" indent="0">
              <a:lnSpc>
                <a:spcPct val="10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this</a:t>
            </a:r>
            <a:r>
              <a:rPr lang="es-AR" sz="1400" dirty="0" err="1">
                <a:solidFill>
                  <a:srgbClr val="000000"/>
                </a:solidFill>
                <a:latin typeface="Consolas" panose="020B0609020204030204" pitchFamily="49" charset="0"/>
              </a:rPr>
              <a:t>.</a:t>
            </a:r>
            <a:r>
              <a:rPr lang="es-AR" sz="1400" dirty="0" err="1">
                <a:solidFill>
                  <a:srgbClr val="009900"/>
                </a:solidFill>
                <a:latin typeface="Consolas" panose="020B0609020204030204" pitchFamily="49" charset="0"/>
              </a:rPr>
              <a:t>partidos</a:t>
            </a:r>
            <a:r>
              <a:rPr lang="es-AR" sz="1400" dirty="0">
                <a:solidFill>
                  <a:srgbClr val="000000"/>
                </a:solidFill>
                <a:latin typeface="Consolas" panose="020B0609020204030204" pitchFamily="49" charset="0"/>
              </a:rPr>
              <a:t>[</a:t>
            </a:r>
            <a:r>
              <a:rPr lang="es-AR" sz="1400" dirty="0" err="1">
                <a:solidFill>
                  <a:srgbClr val="009900"/>
                </a:solidFill>
                <a:latin typeface="Consolas" panose="020B0609020204030204" pitchFamily="49" charset="0"/>
              </a:rPr>
              <a:t>pos</a:t>
            </a:r>
            <a:r>
              <a:rPr lang="es-AR" sz="1400" dirty="0">
                <a:solidFill>
                  <a:srgbClr val="000000"/>
                </a:solidFill>
                <a:latin typeface="Consolas" panose="020B0609020204030204" pitchFamily="49" charset="0"/>
              </a:rPr>
              <a:t>++] = p;</a:t>
            </a:r>
          </a:p>
          <a:p>
            <a:pPr marL="0" indent="0">
              <a:lnSpc>
                <a:spcPct val="100000"/>
              </a:lnSpc>
              <a:spcBef>
                <a:spcPts val="0"/>
              </a:spcBef>
              <a:buNone/>
            </a:pPr>
            <a:r>
              <a:rPr lang="es-AR"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pPr marL="0" indent="0">
              <a:lnSpc>
                <a:spcPct val="100000"/>
              </a:lnSpc>
              <a:spcBef>
                <a:spcPts val="0"/>
              </a:spcBef>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PartidoProde</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getPartido</a:t>
            </a:r>
            <a:r>
              <a:rPr lang="en-US" sz="1400" dirty="0">
                <a:solidFill>
                  <a:srgbClr val="000000"/>
                </a:solidFill>
                <a:latin typeface="Consolas" panose="020B0609020204030204" pitchFamily="49" charset="0"/>
              </a:rPr>
              <a:t>(</a:t>
            </a:r>
            <a:r>
              <a:rPr lang="en-US" sz="1400" dirty="0" err="1">
                <a:solidFill>
                  <a:srgbClr val="0000E6"/>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pos</a:t>
            </a:r>
            <a:r>
              <a:rPr lang="en-US" sz="1400" dirty="0">
                <a:solidFill>
                  <a:srgbClr val="000000"/>
                </a:solidFill>
                <a:latin typeface="Consolas" panose="020B0609020204030204" pitchFamily="49" charset="0"/>
              </a:rPr>
              <a:t>) {</a:t>
            </a:r>
          </a:p>
          <a:p>
            <a:pPr marL="0" indent="0">
              <a:lnSpc>
                <a:spcPct val="100000"/>
              </a:lnSpc>
              <a:spcBef>
                <a:spcPts val="0"/>
              </a:spcBef>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E6"/>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9900"/>
                </a:solidFill>
                <a:latin typeface="Consolas" panose="020B0609020204030204" pitchFamily="49" charset="0"/>
              </a:rPr>
              <a:t>partidos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pos</a:t>
            </a:r>
            <a:r>
              <a:rPr lang="en-US" sz="1400" dirty="0">
                <a:solidFill>
                  <a:srgbClr val="000000"/>
                </a:solidFill>
                <a:latin typeface="Consolas" panose="020B0609020204030204" pitchFamily="49" charset="0"/>
              </a:rPr>
              <a:t>];</a:t>
            </a:r>
          </a:p>
          <a:p>
            <a:pPr marL="0" indent="0">
              <a:lnSpc>
                <a:spcPct val="100000"/>
              </a:lnSpc>
              <a:spcBef>
                <a:spcPts val="0"/>
              </a:spcBef>
              <a:buNone/>
            </a:pPr>
            <a:r>
              <a:rPr lang="en-US" sz="1400" dirty="0">
                <a:solidFill>
                  <a:srgbClr val="000000"/>
                </a:solidFill>
                <a:latin typeface="Consolas" panose="020B0609020204030204" pitchFamily="49" charset="0"/>
              </a:rPr>
              <a:t>    }</a:t>
            </a:r>
          </a:p>
          <a:p>
            <a:pPr marL="0" indent="0">
              <a:lnSpc>
                <a:spcPct val="100000"/>
              </a:lnSpc>
              <a:spcBef>
                <a:spcPts val="0"/>
              </a:spcBef>
              <a:buNone/>
            </a:pPr>
            <a:r>
              <a:rPr lang="pt-BR" sz="1400" dirty="0">
                <a:solidFill>
                  <a:srgbClr val="000000"/>
                </a:solidFill>
                <a:latin typeface="Consolas" panose="020B0609020204030204" pitchFamily="49" charset="0"/>
              </a:rPr>
              <a:t>    </a:t>
            </a:r>
            <a:r>
              <a:rPr lang="pt-BR" sz="1400" dirty="0" err="1">
                <a:solidFill>
                  <a:srgbClr val="0000E6"/>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PartidoProde</a:t>
            </a:r>
            <a:r>
              <a:rPr lang="pt-BR" sz="1400" dirty="0">
                <a:solidFill>
                  <a:srgbClr val="000000"/>
                </a:solidFill>
                <a:latin typeface="Consolas" panose="020B0609020204030204" pitchFamily="49" charset="0"/>
              </a:rPr>
              <a:t> </a:t>
            </a:r>
            <a:r>
              <a:rPr lang="pt-BR" sz="1400" b="1" dirty="0" err="1">
                <a:solidFill>
                  <a:srgbClr val="000000"/>
                </a:solidFill>
                <a:latin typeface="Consolas" panose="020B0609020204030204" pitchFamily="49" charset="0"/>
              </a:rPr>
              <a:t>encontrarPartido</a:t>
            </a:r>
            <a:r>
              <a:rPr lang="pt-BR" sz="1400" dirty="0">
                <a:solidFill>
                  <a:srgbClr val="000000"/>
                </a:solidFill>
                <a:latin typeface="Consolas" panose="020B0609020204030204" pitchFamily="49" charset="0"/>
              </a:rPr>
              <a:t>(</a:t>
            </a:r>
            <a:r>
              <a:rPr lang="pt-BR" sz="1400" dirty="0" err="1">
                <a:solidFill>
                  <a:srgbClr val="000000"/>
                </a:solidFill>
                <a:latin typeface="Consolas" panose="020B0609020204030204" pitchFamily="49" charset="0"/>
              </a:rPr>
              <a:t>String</a:t>
            </a:r>
            <a:r>
              <a:rPr lang="pt-BR" sz="1400" dirty="0">
                <a:solidFill>
                  <a:srgbClr val="000000"/>
                </a:solidFill>
                <a:latin typeface="Consolas" panose="020B0609020204030204" pitchFamily="49" charset="0"/>
              </a:rPr>
              <a:t> a, </a:t>
            </a:r>
            <a:r>
              <a:rPr lang="pt-BR" sz="1400" dirty="0" err="1">
                <a:solidFill>
                  <a:srgbClr val="000000"/>
                </a:solidFill>
                <a:latin typeface="Consolas" panose="020B0609020204030204" pitchFamily="49" charset="0"/>
              </a:rPr>
              <a:t>String</a:t>
            </a:r>
            <a:r>
              <a:rPr lang="pt-BR" sz="1400" dirty="0">
                <a:solidFill>
                  <a:srgbClr val="000000"/>
                </a:solidFill>
                <a:latin typeface="Consolas" panose="020B0609020204030204" pitchFamily="49" charset="0"/>
              </a:rPr>
              <a:t> b) {</a:t>
            </a:r>
          </a:p>
          <a:p>
            <a:pPr marL="0" indent="0">
              <a:lnSpc>
                <a:spcPct val="100000"/>
              </a:lnSpc>
              <a:spcBef>
                <a:spcPts val="0"/>
              </a:spcBef>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err="1">
                <a:solidFill>
                  <a:srgbClr val="0000E6"/>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0;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&lt; </a:t>
            </a:r>
            <a:r>
              <a:rPr lang="en-US" sz="1400" dirty="0" err="1">
                <a:solidFill>
                  <a:srgbClr val="009900"/>
                </a:solidFill>
                <a:latin typeface="Consolas" panose="020B0609020204030204" pitchFamily="49" charset="0"/>
              </a:rPr>
              <a:t>partidos</a:t>
            </a:r>
            <a:r>
              <a:rPr lang="en-US" sz="1400" dirty="0" err="1">
                <a:solidFill>
                  <a:srgbClr val="000000"/>
                </a:solidFill>
                <a:latin typeface="Consolas" panose="020B0609020204030204" pitchFamily="49" charset="0"/>
              </a:rPr>
              <a:t>.</a:t>
            </a:r>
            <a:r>
              <a:rPr lang="en-US" sz="1400" dirty="0" err="1">
                <a:solidFill>
                  <a:srgbClr val="009900"/>
                </a:solidFill>
                <a:latin typeface="Consolas" panose="020B0609020204030204" pitchFamily="49" charset="0"/>
              </a:rPr>
              <a:t>length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p>
          <a:p>
            <a:pPr marL="0" indent="0">
              <a:lnSpc>
                <a:spcPct val="100000"/>
              </a:lnSpc>
              <a:spcBef>
                <a:spcPts val="0"/>
              </a:spcBef>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PartidoProde</a:t>
            </a:r>
            <a:r>
              <a:rPr lang="en-US" sz="1400" dirty="0">
                <a:solidFill>
                  <a:srgbClr val="000000"/>
                </a:solidFill>
                <a:latin typeface="Consolas" panose="020B0609020204030204" pitchFamily="49" charset="0"/>
              </a:rPr>
              <a:t> actual = </a:t>
            </a:r>
            <a:r>
              <a:rPr lang="en-US" sz="1400" dirty="0" err="1">
                <a:solidFill>
                  <a:srgbClr val="009900"/>
                </a:solidFill>
                <a:latin typeface="Consolas" panose="020B0609020204030204" pitchFamily="49" charset="0"/>
              </a:rPr>
              <a:t>partidos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0" indent="0">
              <a:lnSpc>
                <a:spcPct val="100000"/>
              </a:lnSpc>
              <a:spcBef>
                <a:spcPts val="0"/>
              </a:spcBef>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actual.getEquipoA</a:t>
            </a:r>
            <a:r>
              <a:rPr lang="en-US" sz="1400" dirty="0">
                <a:solidFill>
                  <a:srgbClr val="000000"/>
                </a:solidFill>
                <a:latin typeface="Consolas" panose="020B0609020204030204" pitchFamily="49" charset="0"/>
              </a:rPr>
              <a:t>().equals(a) </a:t>
            </a:r>
          </a:p>
          <a:p>
            <a:pPr marL="0" indent="0">
              <a:lnSpc>
                <a:spcPct val="100000"/>
              </a:lnSpc>
              <a:spcBef>
                <a:spcPts val="0"/>
              </a:spcBef>
              <a:buNone/>
            </a:pPr>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actual.getEquipoB</a:t>
            </a:r>
            <a:r>
              <a:rPr lang="en-US" sz="1400" dirty="0">
                <a:solidFill>
                  <a:srgbClr val="000000"/>
                </a:solidFill>
                <a:latin typeface="Consolas" panose="020B0609020204030204" pitchFamily="49" charset="0"/>
              </a:rPr>
              <a:t>().equals(b)) {</a:t>
            </a:r>
          </a:p>
          <a:p>
            <a:pPr marL="0" indent="0">
              <a:lnSpc>
                <a:spcPct val="100000"/>
              </a:lnSpc>
              <a:spcBef>
                <a:spcPts val="0"/>
              </a:spcBef>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return</a:t>
            </a:r>
            <a:r>
              <a:rPr lang="en-US" sz="1400" dirty="0">
                <a:solidFill>
                  <a:srgbClr val="000000"/>
                </a:solidFill>
                <a:latin typeface="Consolas" panose="020B0609020204030204" pitchFamily="49" charset="0"/>
              </a:rPr>
              <a:t> actual;</a:t>
            </a:r>
          </a:p>
          <a:p>
            <a:pPr marL="0" indent="0">
              <a:lnSpc>
                <a:spcPct val="100000"/>
              </a:lnSpc>
              <a:spcBef>
                <a:spcPts val="0"/>
              </a:spcBef>
              <a:buNone/>
            </a:pPr>
            <a:r>
              <a:rPr lang="en-US" sz="1400" dirty="0">
                <a:solidFill>
                  <a:srgbClr val="000000"/>
                </a:solidFill>
                <a:latin typeface="Consolas" panose="020B0609020204030204" pitchFamily="49" charset="0"/>
              </a:rPr>
              <a:t>            </a:t>
            </a:r>
            <a:r>
              <a:rPr lang="es-AR" sz="1400" dirty="0">
                <a:solidFill>
                  <a:srgbClr val="000000"/>
                </a:solidFill>
                <a:latin typeface="Consolas" panose="020B0609020204030204" pitchFamily="49" charset="0"/>
              </a:rPr>
              <a:t>}</a:t>
            </a:r>
          </a:p>
          <a:p>
            <a:pPr marL="0" indent="0">
              <a:lnSpc>
                <a:spcPct val="100000"/>
              </a:lnSpc>
              <a:spcBef>
                <a:spcPts val="0"/>
              </a:spcBef>
              <a:buNone/>
            </a:pPr>
            <a:r>
              <a:rPr lang="es-AR" sz="1400" dirty="0">
                <a:solidFill>
                  <a:srgbClr val="000000"/>
                </a:solidFill>
                <a:latin typeface="Consolas" panose="020B0609020204030204" pitchFamily="49" charset="0"/>
              </a:rPr>
              <a:t>        }</a:t>
            </a:r>
          </a:p>
          <a:p>
            <a:pPr marL="0" indent="0">
              <a:lnSpc>
                <a:spcPct val="10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return</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null</a:t>
            </a:r>
            <a:r>
              <a:rPr lang="es-AR" sz="1400" dirty="0">
                <a:solidFill>
                  <a:srgbClr val="000000"/>
                </a:solidFill>
                <a:latin typeface="Consolas" panose="020B0609020204030204" pitchFamily="49" charset="0"/>
              </a:rPr>
              <a:t>;</a:t>
            </a:r>
          </a:p>
          <a:p>
            <a:pPr marL="0" indent="0">
              <a:lnSpc>
                <a:spcPct val="100000"/>
              </a:lnSpc>
              <a:spcBef>
                <a:spcPts val="0"/>
              </a:spcBef>
              <a:buNone/>
            </a:pPr>
            <a:r>
              <a:rPr lang="es-AR" sz="1400" dirty="0">
                <a:solidFill>
                  <a:srgbClr val="000000"/>
                </a:solidFill>
                <a:latin typeface="Consolas" panose="020B0609020204030204" pitchFamily="49" charset="0"/>
              </a:rPr>
              <a:t>    }</a:t>
            </a:r>
          </a:p>
          <a:p>
            <a:pPr marL="0" indent="0">
              <a:lnSpc>
                <a:spcPct val="100000"/>
              </a:lnSpc>
              <a:spcBef>
                <a:spcPts val="0"/>
              </a:spcBef>
              <a:buNone/>
            </a:pPr>
            <a:r>
              <a:rPr lang="es-AR" sz="1400" dirty="0">
                <a:solidFill>
                  <a:srgbClr val="000000"/>
                </a:solidFill>
                <a:latin typeface="Consolas" panose="020B0609020204030204" pitchFamily="49" charset="0"/>
              </a:rPr>
              <a:t>}</a:t>
            </a:r>
          </a:p>
          <a:p>
            <a:pPr>
              <a:lnSpc>
                <a:spcPct val="100000"/>
              </a:lnSpc>
              <a:spcBef>
                <a:spcPts val="0"/>
              </a:spcBef>
            </a:pPr>
            <a:endParaRPr lang="es-AR" sz="500" dirty="0"/>
          </a:p>
        </p:txBody>
      </p:sp>
      <p:sp>
        <p:nvSpPr>
          <p:cNvPr id="4" name="Marcador de pie de página 3">
            <a:extLst>
              <a:ext uri="{FF2B5EF4-FFF2-40B4-BE49-F238E27FC236}">
                <a16:creationId xmlns:a16="http://schemas.microsoft.com/office/drawing/2014/main" id="{54FA2B62-C57C-47E9-9FBC-2C139C214D9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39D10C2-3828-4E15-920A-6D4B664AC4B6}"/>
              </a:ext>
            </a:extLst>
          </p:cNvPr>
          <p:cNvSpPr>
            <a:spLocks noGrp="1"/>
          </p:cNvSpPr>
          <p:nvPr>
            <p:ph type="sldNum" sz="quarter" idx="12"/>
          </p:nvPr>
        </p:nvSpPr>
        <p:spPr/>
        <p:txBody>
          <a:bodyPr/>
          <a:lstStyle/>
          <a:p>
            <a:fld id="{D802D9E1-0DDA-174F-9155-A972C397A999}" type="slidenum">
              <a:rPr lang="es-ES_tradnl" smtClean="0"/>
              <a:pPr/>
              <a:t>104</a:t>
            </a:fld>
            <a:endParaRPr lang="es-ES_tradnl" dirty="0"/>
          </a:p>
        </p:txBody>
      </p:sp>
    </p:spTree>
    <p:extLst>
      <p:ext uri="{BB962C8B-B14F-4D97-AF65-F5344CB8AC3E}">
        <p14:creationId xmlns:p14="http://schemas.microsoft.com/office/powerpoint/2010/main" val="18781661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75D0F-2AC6-4E6C-96AB-518ABF7C47DF}"/>
              </a:ext>
            </a:extLst>
          </p:cNvPr>
          <p:cNvSpPr>
            <a:spLocks noGrp="1"/>
          </p:cNvSpPr>
          <p:nvPr>
            <p:ph type="title"/>
          </p:nvPr>
        </p:nvSpPr>
        <p:spPr/>
        <p:txBody>
          <a:bodyPr/>
          <a:lstStyle/>
          <a:p>
            <a:r>
              <a:rPr lang="es-AR" b="1" dirty="0"/>
              <a:t>Prode</a:t>
            </a:r>
            <a:br>
              <a:rPr lang="es-AR" dirty="0"/>
            </a:br>
            <a:r>
              <a:rPr lang="es-AR" sz="2800" i="1" dirty="0"/>
              <a:t>Predicción de usuario</a:t>
            </a:r>
            <a:endParaRPr lang="es-AR" sz="2800" dirty="0"/>
          </a:p>
        </p:txBody>
      </p:sp>
      <p:sp>
        <p:nvSpPr>
          <p:cNvPr id="4" name="Marcador de pie de página 3">
            <a:extLst>
              <a:ext uri="{FF2B5EF4-FFF2-40B4-BE49-F238E27FC236}">
                <a16:creationId xmlns:a16="http://schemas.microsoft.com/office/drawing/2014/main" id="{02FDE4CC-5101-4257-BEE5-590DDB257CE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4A23020-742C-49BD-9280-94A95C317E70}"/>
              </a:ext>
            </a:extLst>
          </p:cNvPr>
          <p:cNvSpPr>
            <a:spLocks noGrp="1"/>
          </p:cNvSpPr>
          <p:nvPr>
            <p:ph type="sldNum" sz="quarter" idx="12"/>
          </p:nvPr>
        </p:nvSpPr>
        <p:spPr/>
        <p:txBody>
          <a:bodyPr/>
          <a:lstStyle/>
          <a:p>
            <a:fld id="{D802D9E1-0DDA-174F-9155-A972C397A999}" type="slidenum">
              <a:rPr lang="es-ES_tradnl" smtClean="0"/>
              <a:pPr/>
              <a:t>105</a:t>
            </a:fld>
            <a:endParaRPr lang="es-ES_tradnl" dirty="0"/>
          </a:p>
        </p:txBody>
      </p:sp>
      <p:sp>
        <p:nvSpPr>
          <p:cNvPr id="6" name="Marcador de contenido 5">
            <a:extLst>
              <a:ext uri="{FF2B5EF4-FFF2-40B4-BE49-F238E27FC236}">
                <a16:creationId xmlns:a16="http://schemas.microsoft.com/office/drawing/2014/main" id="{CCC913CD-1A99-40CE-8AE3-821DFDAD2C29}"/>
              </a:ext>
            </a:extLst>
          </p:cNvPr>
          <p:cNvSpPr>
            <a:spLocks noGrp="1"/>
          </p:cNvSpPr>
          <p:nvPr>
            <p:ph idx="1"/>
          </p:nvPr>
        </p:nvSpPr>
        <p:spPr>
          <a:xfrm>
            <a:off x="628650" y="2160000"/>
            <a:ext cx="7886700" cy="2544286"/>
          </a:xfrm>
          <a:prstGeom prst="rect">
            <a:avLst/>
          </a:prstGeom>
        </p:spPr>
        <p:txBody>
          <a:bodyPr wrap="square">
            <a:spAutoFit/>
          </a:bodyPr>
          <a:lstStyle/>
          <a:p>
            <a:pPr marL="0" indent="0">
              <a:buNone/>
            </a:pP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class</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PrediccionProde</a:t>
            </a:r>
            <a:r>
              <a:rPr lang="es-AR" dirty="0">
                <a:solidFill>
                  <a:srgbClr val="000000"/>
                </a:solidFill>
                <a:latin typeface="Consolas" panose="020B0609020204030204" pitchFamily="49" charset="0"/>
              </a:rPr>
              <a:t> {</a:t>
            </a:r>
          </a:p>
          <a:p>
            <a:pPr marL="0" indent="0">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private</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a:t>
            </a:r>
            <a:r>
              <a:rPr lang="es-AR" dirty="0">
                <a:solidFill>
                  <a:srgbClr val="009900"/>
                </a:solidFill>
                <a:latin typeface="Consolas" panose="020B0609020204030204" pitchFamily="49" charset="0"/>
              </a:rPr>
              <a:t>predicciones</a:t>
            </a:r>
            <a:r>
              <a:rPr lang="es-AR"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String </a:t>
            </a:r>
            <a:r>
              <a:rPr lang="en-US" dirty="0" err="1">
                <a:solidFill>
                  <a:srgbClr val="009900"/>
                </a:solidFill>
                <a:latin typeface="Consolas" panose="020B0609020204030204" pitchFamily="49" charset="0"/>
              </a:rPr>
              <a:t>usuario</a:t>
            </a:r>
            <a:r>
              <a:rPr lang="en-US" dirty="0">
                <a:solidFill>
                  <a:srgbClr val="000000"/>
                </a:solidFill>
                <a:latin typeface="Consolas" panose="020B0609020204030204" pitchFamily="49" charset="0"/>
              </a:rPr>
              <a:t>;</a:t>
            </a:r>
            <a:endParaRPr lang="en-US" dirty="0">
              <a:solidFill>
                <a:srgbClr val="0000E6"/>
              </a:solidFill>
              <a:latin typeface="Consolas" panose="020B0609020204030204" pitchFamily="49" charset="0"/>
            </a:endParaRPr>
          </a:p>
          <a:p>
            <a:pPr marL="0" indent="0">
              <a:buNone/>
            </a:pPr>
            <a:r>
              <a:rPr lang="en-US" dirty="0">
                <a:solidFill>
                  <a:srgbClr val="009900"/>
                </a:solidFill>
                <a:latin typeface="Consolas" panose="020B0609020204030204" pitchFamily="49" charset="0"/>
              </a:rPr>
              <a:t>  //Getters y Setters </a:t>
            </a:r>
          </a:p>
          <a:p>
            <a:pPr marL="0" indent="0">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875158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AA727-88B3-4F20-9710-E39FD56B1D97}"/>
              </a:ext>
            </a:extLst>
          </p:cNvPr>
          <p:cNvSpPr>
            <a:spLocks noGrp="1"/>
          </p:cNvSpPr>
          <p:nvPr>
            <p:ph type="title"/>
          </p:nvPr>
        </p:nvSpPr>
        <p:spPr/>
        <p:txBody>
          <a:bodyPr/>
          <a:lstStyle/>
          <a:p>
            <a:r>
              <a:rPr lang="es-AR" b="1" dirty="0"/>
              <a:t>Prode</a:t>
            </a:r>
            <a:br>
              <a:rPr lang="es-AR" dirty="0"/>
            </a:br>
            <a:r>
              <a:rPr lang="es-AR" sz="2800" i="1" dirty="0"/>
              <a:t>Juego Normal</a:t>
            </a:r>
            <a:endParaRPr lang="es-AR" sz="2800" dirty="0"/>
          </a:p>
        </p:txBody>
      </p:sp>
      <p:sp>
        <p:nvSpPr>
          <p:cNvPr id="3" name="Marcador de contenido 2">
            <a:extLst>
              <a:ext uri="{FF2B5EF4-FFF2-40B4-BE49-F238E27FC236}">
                <a16:creationId xmlns:a16="http://schemas.microsoft.com/office/drawing/2014/main" id="{8A64DA29-10BE-4A30-A9EC-1AB83D81FE7A}"/>
              </a:ext>
            </a:extLst>
          </p:cNvPr>
          <p:cNvSpPr>
            <a:spLocks noGrp="1"/>
          </p:cNvSpPr>
          <p:nvPr>
            <p:ph idx="1"/>
          </p:nvPr>
        </p:nvSpPr>
        <p:spPr/>
        <p:txBody>
          <a:bodyPr>
            <a:noAutofit/>
          </a:bodyPr>
          <a:lstStyle/>
          <a:p>
            <a:pPr marL="0" indent="0">
              <a:spcBef>
                <a:spcPts val="0"/>
              </a:spcBef>
              <a:buNone/>
            </a:pP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class</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JuegoProde</a:t>
            </a:r>
            <a:r>
              <a:rPr lang="es-AR" sz="1600" dirty="0">
                <a:solidFill>
                  <a:srgbClr val="000000"/>
                </a:solidFill>
                <a:latin typeface="Consolas" panose="020B0609020204030204" pitchFamily="49" charset="0"/>
              </a:rPr>
              <a:t> {</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PrediccionProde</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calcularGanador</a:t>
            </a:r>
            <a:r>
              <a:rPr lang="es-AR" sz="1600" dirty="0">
                <a:solidFill>
                  <a:srgbClr val="000000"/>
                </a:solidFill>
                <a:latin typeface="Consolas" panose="020B0609020204030204" pitchFamily="49" charset="0"/>
              </a:rPr>
              <a:t>(</a:t>
            </a:r>
            <a:r>
              <a:rPr lang="es-AR" sz="1600" dirty="0" err="1">
                <a:solidFill>
                  <a:srgbClr val="000000"/>
                </a:solidFill>
                <a:latin typeface="Consolas" panose="020B0609020204030204" pitchFamily="49" charset="0"/>
              </a:rPr>
              <a:t>FechaProde</a:t>
            </a:r>
            <a:r>
              <a:rPr lang="es-AR" sz="1600" dirty="0">
                <a:solidFill>
                  <a:srgbClr val="000000"/>
                </a:solidFill>
                <a:latin typeface="Consolas" panose="020B0609020204030204" pitchFamily="49" charset="0"/>
              </a:rPr>
              <a:t> fecha, </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PrediccionProde</a:t>
            </a:r>
            <a:r>
              <a:rPr lang="es-AR" sz="1600" dirty="0">
                <a:solidFill>
                  <a:srgbClr val="000000"/>
                </a:solidFill>
                <a:latin typeface="Consolas" panose="020B0609020204030204" pitchFamily="49" charset="0"/>
              </a:rPr>
              <a:t>[] predicciones){</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PrediccionProde</a:t>
            </a:r>
            <a:r>
              <a:rPr lang="es-AR" sz="1600" dirty="0">
                <a:solidFill>
                  <a:srgbClr val="000000"/>
                </a:solidFill>
                <a:latin typeface="Consolas" panose="020B0609020204030204" pitchFamily="49" charset="0"/>
              </a:rPr>
              <a:t> mayor = </a:t>
            </a:r>
            <a:r>
              <a:rPr lang="es-AR" sz="1600" dirty="0" err="1">
                <a:solidFill>
                  <a:srgbClr val="0000E6"/>
                </a:solidFill>
                <a:latin typeface="Consolas" panose="020B0609020204030204" pitchFamily="49" charset="0"/>
              </a:rPr>
              <a:t>null</a:t>
            </a:r>
            <a:r>
              <a:rPr lang="es-AR" sz="1600" dirty="0">
                <a:solidFill>
                  <a:srgbClr val="000000"/>
                </a:solidFill>
                <a:latin typeface="Consolas" panose="020B0609020204030204" pitchFamily="49" charset="0"/>
              </a:rPr>
              <a:t>;</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aciertosMayor</a:t>
            </a:r>
            <a:r>
              <a:rPr lang="es-AR" sz="1600" dirty="0">
                <a:solidFill>
                  <a:srgbClr val="000000"/>
                </a:solidFill>
                <a:latin typeface="Consolas" panose="020B0609020204030204" pitchFamily="49" charset="0"/>
              </a:rPr>
              <a:t> = 0;</a:t>
            </a:r>
          </a:p>
          <a:p>
            <a:pPr marL="0" indent="0">
              <a:spcBef>
                <a:spcPts val="0"/>
              </a:spcBef>
              <a:buNone/>
            </a:pPr>
            <a:r>
              <a:rPr lang="es-AR"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E6"/>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&lt; </a:t>
            </a:r>
            <a:r>
              <a:rPr lang="en-US" sz="1600" dirty="0" err="1">
                <a:solidFill>
                  <a:srgbClr val="000000"/>
                </a:solidFill>
                <a:latin typeface="Consolas" panose="020B0609020204030204" pitchFamily="49" charset="0"/>
              </a:rPr>
              <a:t>predicciones.</a:t>
            </a:r>
            <a:r>
              <a:rPr lang="en-US" sz="1600" dirty="0" err="1">
                <a:solidFill>
                  <a:srgbClr val="009900"/>
                </a:solidFill>
                <a:latin typeface="Consolas" panose="020B0609020204030204" pitchFamily="49" charset="0"/>
              </a:rPr>
              <a:t>length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p>
          <a:p>
            <a:pPr marL="0" indent="0">
              <a:spcBef>
                <a:spcPts val="0"/>
              </a:spcBef>
              <a:buNone/>
            </a:pPr>
            <a:r>
              <a:rPr lang="en-US"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PrediccionProde</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prediccionActual</a:t>
            </a:r>
            <a:r>
              <a:rPr lang="es-AR" sz="1600" dirty="0">
                <a:solidFill>
                  <a:srgbClr val="000000"/>
                </a:solidFill>
                <a:latin typeface="Consolas" panose="020B0609020204030204" pitchFamily="49" charset="0"/>
              </a:rPr>
              <a:t> = predicciones[i];</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aciertosI</a:t>
            </a:r>
            <a:r>
              <a:rPr lang="es-AR" sz="1600" dirty="0">
                <a:solidFill>
                  <a:srgbClr val="000000"/>
                </a:solidFill>
                <a:latin typeface="Consolas" panose="020B0609020204030204" pitchFamily="49" charset="0"/>
              </a:rPr>
              <a:t> = </a:t>
            </a:r>
            <a:r>
              <a:rPr lang="es-AR" sz="1600" dirty="0" err="1">
                <a:solidFill>
                  <a:srgbClr val="000000"/>
                </a:solidFill>
                <a:latin typeface="Consolas" panose="020B0609020204030204" pitchFamily="49" charset="0"/>
              </a:rPr>
              <a:t>calcularAciertos</a:t>
            </a:r>
            <a:r>
              <a:rPr lang="es-AR" sz="1600" dirty="0">
                <a:solidFill>
                  <a:srgbClr val="000000"/>
                </a:solidFill>
                <a:latin typeface="Consolas" panose="020B0609020204030204" pitchFamily="49" charset="0"/>
              </a:rPr>
              <a:t>(fecha,</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prediccionActual</a:t>
            </a:r>
            <a:r>
              <a:rPr lang="es-AR" sz="1600" dirty="0">
                <a:solidFill>
                  <a:srgbClr val="000000"/>
                </a:solidFill>
                <a:latin typeface="Consolas" panose="020B0609020204030204" pitchFamily="49" charset="0"/>
              </a:rPr>
              <a:t>);</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if</a:t>
            </a:r>
            <a:r>
              <a:rPr lang="es-AR" sz="1600" dirty="0">
                <a:solidFill>
                  <a:srgbClr val="000000"/>
                </a:solidFill>
                <a:latin typeface="Consolas" panose="020B0609020204030204" pitchFamily="49" charset="0"/>
              </a:rPr>
              <a:t> (mayor==</a:t>
            </a:r>
            <a:r>
              <a:rPr lang="es-AR" sz="1600" dirty="0" err="1">
                <a:solidFill>
                  <a:srgbClr val="0000E6"/>
                </a:solidFill>
                <a:latin typeface="Consolas" panose="020B0609020204030204" pitchFamily="49" charset="0"/>
              </a:rPr>
              <a:t>null</a:t>
            </a:r>
            <a:r>
              <a:rPr lang="es-AR" sz="1600" dirty="0">
                <a:solidFill>
                  <a:srgbClr val="000000"/>
                </a:solidFill>
                <a:latin typeface="Consolas" panose="020B0609020204030204" pitchFamily="49" charset="0"/>
              </a:rPr>
              <a:t> </a:t>
            </a:r>
          </a:p>
          <a:p>
            <a:pPr marL="0" indent="0">
              <a:spcBef>
                <a:spcPts val="0"/>
              </a:spcBef>
              <a:buNone/>
            </a:pPr>
            <a:r>
              <a:rPr lang="es-AR" sz="1600" dirty="0">
                <a:solidFill>
                  <a:srgbClr val="000000"/>
                </a:solidFill>
                <a:latin typeface="Consolas" panose="020B0609020204030204" pitchFamily="49" charset="0"/>
              </a:rPr>
              <a:t>                || </a:t>
            </a:r>
            <a:r>
              <a:rPr lang="es-AR" sz="1600" dirty="0" err="1">
                <a:solidFill>
                  <a:srgbClr val="000000"/>
                </a:solidFill>
                <a:latin typeface="Consolas" panose="020B0609020204030204" pitchFamily="49" charset="0"/>
              </a:rPr>
              <a:t>aciertosI</a:t>
            </a:r>
            <a:r>
              <a:rPr lang="es-AR" sz="1600" dirty="0">
                <a:solidFill>
                  <a:srgbClr val="000000"/>
                </a:solidFill>
                <a:latin typeface="Consolas" panose="020B0609020204030204" pitchFamily="49" charset="0"/>
              </a:rPr>
              <a:t> &gt; </a:t>
            </a:r>
            <a:r>
              <a:rPr lang="es-AR" sz="1600" dirty="0" err="1">
                <a:solidFill>
                  <a:srgbClr val="000000"/>
                </a:solidFill>
                <a:latin typeface="Consolas" panose="020B0609020204030204" pitchFamily="49" charset="0"/>
              </a:rPr>
              <a:t>aciertosMayor</a:t>
            </a:r>
            <a:r>
              <a:rPr lang="es-AR" sz="1600" dirty="0">
                <a:solidFill>
                  <a:srgbClr val="000000"/>
                </a:solidFill>
                <a:latin typeface="Consolas" panose="020B0609020204030204" pitchFamily="49" charset="0"/>
              </a:rPr>
              <a:t> </a:t>
            </a:r>
          </a:p>
          <a:p>
            <a:pPr marL="0" indent="0">
              <a:spcBef>
                <a:spcPts val="0"/>
              </a:spcBef>
              <a:buNone/>
            </a:pPr>
            <a:r>
              <a:rPr lang="es-AR" sz="1600" dirty="0">
                <a:solidFill>
                  <a:srgbClr val="000000"/>
                </a:solidFill>
                <a:latin typeface="Consolas" panose="020B0609020204030204" pitchFamily="49" charset="0"/>
              </a:rPr>
              <a:t>                || (</a:t>
            </a:r>
            <a:r>
              <a:rPr lang="es-AR" sz="1600" dirty="0" err="1">
                <a:solidFill>
                  <a:srgbClr val="000000"/>
                </a:solidFill>
                <a:latin typeface="Consolas" panose="020B0609020204030204" pitchFamily="49" charset="0"/>
              </a:rPr>
              <a:t>aciertosI</a:t>
            </a:r>
            <a:r>
              <a:rPr lang="es-AR" sz="1600" dirty="0">
                <a:solidFill>
                  <a:srgbClr val="000000"/>
                </a:solidFill>
                <a:latin typeface="Consolas" panose="020B0609020204030204" pitchFamily="49" charset="0"/>
              </a:rPr>
              <a:t>==</a:t>
            </a:r>
            <a:r>
              <a:rPr lang="es-AR" sz="1600" dirty="0" err="1">
                <a:solidFill>
                  <a:srgbClr val="000000"/>
                </a:solidFill>
                <a:latin typeface="Consolas" panose="020B0609020204030204" pitchFamily="49" charset="0"/>
              </a:rPr>
              <a:t>aciertosMayor</a:t>
            </a:r>
            <a:r>
              <a:rPr lang="es-AR" sz="1600" dirty="0">
                <a:solidFill>
                  <a:srgbClr val="000000"/>
                </a:solidFill>
                <a:latin typeface="Consolas" panose="020B0609020204030204" pitchFamily="49" charset="0"/>
              </a:rPr>
              <a:t> </a:t>
            </a:r>
          </a:p>
          <a:p>
            <a:pPr marL="0" indent="0">
              <a:spcBef>
                <a:spcPts val="0"/>
              </a:spcBef>
              <a:buNone/>
            </a:pPr>
            <a:r>
              <a:rPr lang="es-AR" sz="1600" dirty="0">
                <a:solidFill>
                  <a:srgbClr val="000000"/>
                </a:solidFill>
                <a:latin typeface="Consolas" panose="020B0609020204030204" pitchFamily="49" charset="0"/>
              </a:rPr>
              <a:t>                    &amp;&amp; </a:t>
            </a:r>
            <a:r>
              <a:rPr lang="es-AR" sz="1600" dirty="0" err="1">
                <a:solidFill>
                  <a:srgbClr val="000000"/>
                </a:solidFill>
                <a:latin typeface="Consolas" panose="020B0609020204030204" pitchFamily="49" charset="0"/>
              </a:rPr>
              <a:t>prediccionActual.getUsuario</a:t>
            </a:r>
            <a:r>
              <a:rPr lang="es-AR" sz="1600" dirty="0">
                <a:solidFill>
                  <a:srgbClr val="000000"/>
                </a:solidFill>
                <a:latin typeface="Consolas" panose="020B0609020204030204" pitchFamily="49" charset="0"/>
              </a:rPr>
              <a:t>()</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compareTo</a:t>
            </a:r>
            <a:r>
              <a:rPr lang="es-AR" sz="1600" dirty="0">
                <a:solidFill>
                  <a:srgbClr val="000000"/>
                </a:solidFill>
                <a:latin typeface="Consolas" panose="020B0609020204030204" pitchFamily="49" charset="0"/>
              </a:rPr>
              <a:t>(</a:t>
            </a:r>
            <a:r>
              <a:rPr lang="es-AR" sz="1600" dirty="0" err="1">
                <a:solidFill>
                  <a:srgbClr val="000000"/>
                </a:solidFill>
                <a:latin typeface="Consolas" panose="020B0609020204030204" pitchFamily="49" charset="0"/>
              </a:rPr>
              <a:t>mayor.getUsuario</a:t>
            </a:r>
            <a:r>
              <a:rPr lang="es-AR" sz="1600" dirty="0">
                <a:solidFill>
                  <a:srgbClr val="000000"/>
                </a:solidFill>
                <a:latin typeface="Consolas" panose="020B0609020204030204" pitchFamily="49" charset="0"/>
              </a:rPr>
              <a:t>())&lt;0)) {</a:t>
            </a:r>
          </a:p>
          <a:p>
            <a:pPr marL="0" indent="0">
              <a:spcBef>
                <a:spcPts val="0"/>
              </a:spcBef>
              <a:buNone/>
            </a:pPr>
            <a:r>
              <a:rPr lang="es-AR" sz="1600" dirty="0">
                <a:solidFill>
                  <a:srgbClr val="000000"/>
                </a:solidFill>
                <a:latin typeface="Consolas" panose="020B0609020204030204" pitchFamily="49" charset="0"/>
              </a:rPr>
              <a:t>                mayor = </a:t>
            </a:r>
            <a:r>
              <a:rPr lang="es-AR" sz="1600" dirty="0" err="1">
                <a:solidFill>
                  <a:srgbClr val="000000"/>
                </a:solidFill>
                <a:latin typeface="Consolas" panose="020B0609020204030204" pitchFamily="49" charset="0"/>
              </a:rPr>
              <a:t>prediccionActual</a:t>
            </a:r>
            <a:r>
              <a:rPr lang="es-AR" sz="1600" dirty="0">
                <a:solidFill>
                  <a:srgbClr val="000000"/>
                </a:solidFill>
                <a:latin typeface="Consolas" panose="020B0609020204030204" pitchFamily="49" charset="0"/>
              </a:rPr>
              <a:t>;</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aciertosMayor</a:t>
            </a:r>
            <a:r>
              <a:rPr lang="es-AR" sz="1600" dirty="0">
                <a:solidFill>
                  <a:srgbClr val="000000"/>
                </a:solidFill>
                <a:latin typeface="Consolas" panose="020B0609020204030204" pitchFamily="49" charset="0"/>
              </a:rPr>
              <a:t> = </a:t>
            </a:r>
            <a:r>
              <a:rPr lang="es-AR" sz="1600" dirty="0" err="1">
                <a:solidFill>
                  <a:srgbClr val="000000"/>
                </a:solidFill>
                <a:latin typeface="Consolas" panose="020B0609020204030204" pitchFamily="49" charset="0"/>
              </a:rPr>
              <a:t>aciertosI</a:t>
            </a:r>
            <a:r>
              <a:rPr lang="es-AR" sz="1600" dirty="0">
                <a:solidFill>
                  <a:srgbClr val="000000"/>
                </a:solidFill>
                <a:latin typeface="Consolas" panose="020B0609020204030204" pitchFamily="49" charset="0"/>
              </a:rPr>
              <a:t>;</a:t>
            </a:r>
          </a:p>
          <a:p>
            <a:pPr marL="0" indent="0">
              <a:spcBef>
                <a:spcPts val="0"/>
              </a:spcBef>
              <a:buNone/>
            </a:pPr>
            <a:r>
              <a:rPr lang="es-AR" sz="1600" dirty="0">
                <a:solidFill>
                  <a:srgbClr val="000000"/>
                </a:solidFill>
                <a:latin typeface="Consolas" panose="020B0609020204030204" pitchFamily="49" charset="0"/>
              </a:rPr>
              <a:t>            }</a:t>
            </a:r>
          </a:p>
          <a:p>
            <a:pPr marL="0" indent="0">
              <a:spcBef>
                <a:spcPts val="0"/>
              </a:spcBef>
              <a:buNone/>
            </a:pPr>
            <a:r>
              <a:rPr lang="es-AR" sz="1600" dirty="0">
                <a:solidFill>
                  <a:srgbClr val="000000"/>
                </a:solidFill>
                <a:latin typeface="Consolas" panose="020B0609020204030204" pitchFamily="49" charset="0"/>
              </a:rPr>
              <a:t>        }</a:t>
            </a:r>
          </a:p>
          <a:p>
            <a:pPr marL="0" indent="0">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mayor;</a:t>
            </a:r>
          </a:p>
          <a:p>
            <a:pPr marL="0" indent="0">
              <a:spcBef>
                <a:spcPts val="0"/>
              </a:spcBef>
              <a:buNone/>
            </a:pPr>
            <a:r>
              <a:rPr lang="es-AR" sz="1600" dirty="0">
                <a:solidFill>
                  <a:srgbClr val="000000"/>
                </a:solidFill>
                <a:latin typeface="Consolas" panose="020B0609020204030204" pitchFamily="49" charset="0"/>
              </a:rPr>
              <a:t>    }</a:t>
            </a:r>
          </a:p>
        </p:txBody>
      </p:sp>
      <p:sp>
        <p:nvSpPr>
          <p:cNvPr id="4" name="Marcador de pie de página 3">
            <a:extLst>
              <a:ext uri="{FF2B5EF4-FFF2-40B4-BE49-F238E27FC236}">
                <a16:creationId xmlns:a16="http://schemas.microsoft.com/office/drawing/2014/main" id="{6C5BA9A6-B98F-49B6-AF9E-154533980698}"/>
              </a:ext>
            </a:extLst>
          </p:cNvPr>
          <p:cNvSpPr>
            <a:spLocks noGrp="1"/>
          </p:cNvSpPr>
          <p:nvPr>
            <p:ph type="ftr" sz="quarter" idx="11"/>
          </p:nvPr>
        </p:nvSpPr>
        <p:spPr/>
        <p:txBody>
          <a:bodyPr/>
          <a:lstStyle/>
          <a:p>
            <a:pPr algn="l"/>
            <a:r>
              <a:rPr lang="es-ES" dirty="0">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CEAE17D-A73C-4AD4-AD6B-D50B34A31F5D}"/>
              </a:ext>
            </a:extLst>
          </p:cNvPr>
          <p:cNvSpPr>
            <a:spLocks noGrp="1"/>
          </p:cNvSpPr>
          <p:nvPr>
            <p:ph type="sldNum" sz="quarter" idx="12"/>
          </p:nvPr>
        </p:nvSpPr>
        <p:spPr/>
        <p:txBody>
          <a:bodyPr/>
          <a:lstStyle/>
          <a:p>
            <a:fld id="{D802D9E1-0DDA-174F-9155-A972C397A999}" type="slidenum">
              <a:rPr lang="es-ES_tradnl" smtClean="0"/>
              <a:pPr/>
              <a:t>106</a:t>
            </a:fld>
            <a:endParaRPr lang="es-ES_tradnl" dirty="0"/>
          </a:p>
        </p:txBody>
      </p:sp>
    </p:spTree>
    <p:extLst>
      <p:ext uri="{BB962C8B-B14F-4D97-AF65-F5344CB8AC3E}">
        <p14:creationId xmlns:p14="http://schemas.microsoft.com/office/powerpoint/2010/main" val="15807201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AC8B2-590F-4D1A-BCCE-A7936678F300}"/>
              </a:ext>
            </a:extLst>
          </p:cNvPr>
          <p:cNvSpPr>
            <a:spLocks noGrp="1"/>
          </p:cNvSpPr>
          <p:nvPr>
            <p:ph type="title"/>
          </p:nvPr>
        </p:nvSpPr>
        <p:spPr/>
        <p:txBody>
          <a:bodyPr/>
          <a:lstStyle/>
          <a:p>
            <a:r>
              <a:rPr lang="es-AR" b="1" dirty="0"/>
              <a:t>Prode</a:t>
            </a:r>
            <a:br>
              <a:rPr lang="es-AR" dirty="0"/>
            </a:br>
            <a:r>
              <a:rPr lang="es-AR" sz="2800" i="1" dirty="0"/>
              <a:t>Juego Normal</a:t>
            </a:r>
            <a:endParaRPr lang="es-AR" sz="2800" dirty="0"/>
          </a:p>
        </p:txBody>
      </p:sp>
      <p:sp>
        <p:nvSpPr>
          <p:cNvPr id="3" name="Marcador de contenido 2">
            <a:extLst>
              <a:ext uri="{FF2B5EF4-FFF2-40B4-BE49-F238E27FC236}">
                <a16:creationId xmlns:a16="http://schemas.microsoft.com/office/drawing/2014/main" id="{ECE1AF98-8F34-4C9F-91F1-48224CB73FED}"/>
              </a:ext>
            </a:extLst>
          </p:cNvPr>
          <p:cNvSpPr>
            <a:spLocks noGrp="1"/>
          </p:cNvSpPr>
          <p:nvPr>
            <p:ph idx="1"/>
          </p:nvPr>
        </p:nvSpPr>
        <p:spPr>
          <a:xfrm>
            <a:off x="628650" y="2160000"/>
            <a:ext cx="7886700" cy="4351338"/>
          </a:xfrm>
        </p:spPr>
        <p:txBody>
          <a:bodyPr>
            <a:normAutofit/>
          </a:bodyPr>
          <a:lstStyle/>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E6"/>
                </a:solidFill>
                <a:latin typeface="Consolas" panose="020B0609020204030204" pitchFamily="49" charset="0"/>
              </a:rPr>
              <a:t>protected</a:t>
            </a:r>
            <a:r>
              <a:rPr lang="es-AR" sz="1800" dirty="0">
                <a:solidFill>
                  <a:srgbClr val="000000"/>
                </a:solidFill>
                <a:latin typeface="Consolas" panose="020B0609020204030204" pitchFamily="49" charset="0"/>
              </a:rPr>
              <a:t> </a:t>
            </a:r>
            <a:r>
              <a:rPr lang="es-AR" sz="1800" dirty="0" err="1">
                <a:solidFill>
                  <a:srgbClr val="0000E6"/>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b="1" dirty="0" err="1">
                <a:solidFill>
                  <a:srgbClr val="000000"/>
                </a:solidFill>
                <a:latin typeface="Consolas" panose="020B0609020204030204" pitchFamily="49" charset="0"/>
              </a:rPr>
              <a:t>calcularAciertos</a:t>
            </a:r>
            <a:r>
              <a:rPr lang="es-AR" sz="1800" dirty="0">
                <a:solidFill>
                  <a:srgbClr val="000000"/>
                </a:solidFill>
                <a:latin typeface="Consolas" panose="020B0609020204030204" pitchFamily="49" charset="0"/>
              </a:rPr>
              <a:t>(</a:t>
            </a:r>
            <a:r>
              <a:rPr lang="es-AR" sz="1800" dirty="0" err="1">
                <a:solidFill>
                  <a:srgbClr val="000000"/>
                </a:solidFill>
                <a:latin typeface="Consolas" panose="020B0609020204030204" pitchFamily="49" charset="0"/>
              </a:rPr>
              <a:t>FechaProde</a:t>
            </a:r>
            <a:r>
              <a:rPr lang="es-AR" sz="1800" dirty="0">
                <a:solidFill>
                  <a:srgbClr val="000000"/>
                </a:solidFill>
                <a:latin typeface="Consolas" panose="020B0609020204030204" pitchFamily="49" charset="0"/>
              </a:rPr>
              <a:t> fecha, </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PrediccionProde</a:t>
            </a:r>
            <a:r>
              <a:rPr lang="es-AR" sz="1800" dirty="0">
                <a:solidFill>
                  <a:srgbClr val="000000"/>
                </a:solidFill>
                <a:latin typeface="Consolas" panose="020B0609020204030204" pitchFamily="49" charset="0"/>
              </a:rPr>
              <a:t> predicciones) {</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E6"/>
                </a:solidFill>
                <a:latin typeface="Consolas" panose="020B0609020204030204" pitchFamily="49" charset="0"/>
              </a:rPr>
              <a:t>int</a:t>
            </a:r>
            <a:r>
              <a:rPr lang="es-AR" sz="1800" dirty="0">
                <a:solidFill>
                  <a:srgbClr val="000000"/>
                </a:solidFill>
                <a:latin typeface="Consolas" panose="020B0609020204030204" pitchFamily="49" charset="0"/>
              </a:rPr>
              <a:t> aciertos = 0;</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FechaProde</a:t>
            </a:r>
            <a:r>
              <a:rPr lang="es-AR" sz="1800" dirty="0">
                <a:solidFill>
                  <a:srgbClr val="000000"/>
                </a:solidFill>
                <a:latin typeface="Consolas" panose="020B0609020204030204" pitchFamily="49" charset="0"/>
              </a:rPr>
              <a:t> predichas=</a:t>
            </a:r>
            <a:r>
              <a:rPr lang="es-AR" sz="1800" dirty="0" err="1">
                <a:solidFill>
                  <a:srgbClr val="000000"/>
                </a:solidFill>
                <a:latin typeface="Consolas" panose="020B0609020204030204" pitchFamily="49" charset="0"/>
              </a:rPr>
              <a:t>predicciones.getPredicciones</a:t>
            </a:r>
            <a:r>
              <a:rPr lang="es-AR" sz="1800" dirty="0">
                <a:solidFill>
                  <a:srgbClr val="000000"/>
                </a:solidFill>
                <a:latin typeface="Consolas" panose="020B0609020204030204" pitchFamily="49" charset="0"/>
              </a:rPr>
              <a:t>();</a:t>
            </a:r>
          </a:p>
          <a:p>
            <a:pPr marL="0" indent="0">
              <a:spcBef>
                <a:spcPts val="0"/>
              </a:spcBef>
              <a:buNone/>
            </a:pPr>
            <a:r>
              <a:rPr lang="es-AR" sz="1800" dirty="0">
                <a:solidFill>
                  <a:srgbClr val="000000"/>
                </a:solidFill>
                <a:latin typeface="Consolas" panose="020B0609020204030204" pitchFamily="49" charset="0"/>
              </a:rPr>
              <a:t>        </a:t>
            </a:r>
            <a:r>
              <a:rPr lang="nn-NO" sz="1800" dirty="0">
                <a:solidFill>
                  <a:srgbClr val="0000E6"/>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E6"/>
                </a:solidFill>
                <a:latin typeface="Consolas" panose="020B0609020204030204" pitchFamily="49" charset="0"/>
              </a:rPr>
              <a:t>int</a:t>
            </a:r>
            <a:r>
              <a:rPr lang="nn-NO" sz="1800" dirty="0">
                <a:solidFill>
                  <a:srgbClr val="000000"/>
                </a:solidFill>
                <a:latin typeface="Consolas" panose="020B0609020204030204" pitchFamily="49" charset="0"/>
              </a:rPr>
              <a:t> i = 0; i &lt; 3; i++) {</a:t>
            </a:r>
          </a:p>
          <a:p>
            <a:pPr marL="0" indent="0">
              <a:spcBef>
                <a:spcPts val="0"/>
              </a:spcBef>
              <a:buNone/>
            </a:pP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PartidoProde</a:t>
            </a:r>
            <a:r>
              <a:rPr lang="pt-BR" sz="1800" dirty="0">
                <a:solidFill>
                  <a:srgbClr val="000000"/>
                </a:solidFill>
                <a:latin typeface="Consolas" panose="020B0609020204030204" pitchFamily="49" charset="0"/>
              </a:rPr>
              <a:t> partido = </a:t>
            </a:r>
            <a:r>
              <a:rPr lang="pt-BR" sz="1800" dirty="0" err="1">
                <a:solidFill>
                  <a:srgbClr val="000000"/>
                </a:solidFill>
                <a:latin typeface="Consolas" panose="020B0609020204030204" pitchFamily="49" charset="0"/>
              </a:rPr>
              <a:t>fecha.getPartido</a:t>
            </a:r>
            <a:r>
              <a:rPr lang="pt-BR" sz="1800" dirty="0">
                <a:solidFill>
                  <a:srgbClr val="000000"/>
                </a:solidFill>
                <a:latin typeface="Consolas" panose="020B0609020204030204" pitchFamily="49" charset="0"/>
              </a:rPr>
              <a:t>(i);</a:t>
            </a:r>
          </a:p>
          <a:p>
            <a:pPr marL="0" indent="0">
              <a:spcBef>
                <a:spcPts val="0"/>
              </a:spcBef>
              <a:buNone/>
            </a:pPr>
            <a:r>
              <a:rPr lang="en-US"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PartidoProde</a:t>
            </a:r>
            <a:r>
              <a:rPr lang="es-AR" sz="1800" dirty="0">
                <a:solidFill>
                  <a:srgbClr val="000000"/>
                </a:solidFill>
                <a:latin typeface="Consolas" panose="020B0609020204030204" pitchFamily="49" charset="0"/>
              </a:rPr>
              <a:t> predicción = predichas</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encontrarPartido</a:t>
            </a:r>
            <a:r>
              <a:rPr lang="es-AR" sz="1800" dirty="0">
                <a:solidFill>
                  <a:srgbClr val="000000"/>
                </a:solidFill>
                <a:latin typeface="Consolas" panose="020B0609020204030204" pitchFamily="49" charset="0"/>
              </a:rPr>
              <a:t>(</a:t>
            </a:r>
            <a:r>
              <a:rPr lang="es-AR" sz="1800" dirty="0" err="1">
                <a:solidFill>
                  <a:srgbClr val="000000"/>
                </a:solidFill>
                <a:latin typeface="Consolas" panose="020B0609020204030204" pitchFamily="49" charset="0"/>
              </a:rPr>
              <a:t>partido.getEquipoA</a:t>
            </a:r>
            <a:r>
              <a:rPr lang="es-AR" sz="1800" dirty="0">
                <a:solidFill>
                  <a:srgbClr val="000000"/>
                </a:solidFill>
                <a:latin typeface="Consolas" panose="020B0609020204030204" pitchFamily="49" charset="0"/>
              </a:rPr>
              <a:t>(), </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partido.getEquipoB</a:t>
            </a:r>
            <a:r>
              <a:rPr lang="es-AR" sz="1800" dirty="0">
                <a:solidFill>
                  <a:srgbClr val="000000"/>
                </a:solidFill>
                <a:latin typeface="Consolas" panose="020B0609020204030204" pitchFamily="49" charset="0"/>
              </a:rPr>
              <a:t>());</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E6"/>
                </a:solidFill>
                <a:latin typeface="Consolas" panose="020B0609020204030204" pitchFamily="49" charset="0"/>
              </a:rPr>
              <a:t>if</a:t>
            </a: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partido.getResultado</a:t>
            </a:r>
            <a:r>
              <a:rPr lang="es-AR" sz="1800" dirty="0">
                <a:solidFill>
                  <a:srgbClr val="000000"/>
                </a:solidFill>
                <a:latin typeface="Consolas" panose="020B0609020204030204" pitchFamily="49" charset="0"/>
              </a:rPr>
              <a:t>().</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00"/>
                </a:solidFill>
                <a:latin typeface="Consolas" panose="020B0609020204030204" pitchFamily="49" charset="0"/>
              </a:rPr>
              <a:t>equals</a:t>
            </a:r>
            <a:r>
              <a:rPr lang="es-AR" sz="1800" dirty="0">
                <a:solidFill>
                  <a:srgbClr val="000000"/>
                </a:solidFill>
                <a:latin typeface="Consolas" panose="020B0609020204030204" pitchFamily="49" charset="0"/>
              </a:rPr>
              <a:t>(</a:t>
            </a:r>
            <a:r>
              <a:rPr lang="es-AR" sz="1800" dirty="0" err="1">
                <a:solidFill>
                  <a:srgbClr val="000000"/>
                </a:solidFill>
                <a:latin typeface="Consolas" panose="020B0609020204030204" pitchFamily="49" charset="0"/>
              </a:rPr>
              <a:t>predicción.getResultado</a:t>
            </a:r>
            <a:r>
              <a:rPr lang="es-AR" sz="1800" dirty="0">
                <a:solidFill>
                  <a:srgbClr val="000000"/>
                </a:solidFill>
                <a:latin typeface="Consolas" panose="020B0609020204030204" pitchFamily="49" charset="0"/>
              </a:rPr>
              <a:t>())){</a:t>
            </a:r>
          </a:p>
          <a:p>
            <a:pPr marL="0" indent="0">
              <a:spcBef>
                <a:spcPts val="0"/>
              </a:spcBef>
              <a:buNone/>
            </a:pPr>
            <a:r>
              <a:rPr lang="es-AR" sz="1800" dirty="0">
                <a:solidFill>
                  <a:srgbClr val="000000"/>
                </a:solidFill>
                <a:latin typeface="Consolas" panose="020B0609020204030204" pitchFamily="49" charset="0"/>
              </a:rPr>
              <a:t>                aciertos++;</a:t>
            </a:r>
          </a:p>
          <a:p>
            <a:pPr marL="0" indent="0">
              <a:spcBef>
                <a:spcPts val="0"/>
              </a:spcBef>
              <a:buNone/>
            </a:pPr>
            <a:r>
              <a:rPr lang="es-AR" sz="1800" dirty="0">
                <a:solidFill>
                  <a:srgbClr val="000000"/>
                </a:solidFill>
                <a:latin typeface="Consolas" panose="020B0609020204030204" pitchFamily="49" charset="0"/>
              </a:rPr>
              <a:t>            }</a:t>
            </a:r>
          </a:p>
          <a:p>
            <a:pPr marL="0" indent="0">
              <a:spcBef>
                <a:spcPts val="0"/>
              </a:spcBef>
              <a:buNone/>
            </a:pPr>
            <a:r>
              <a:rPr lang="es-AR" sz="1800" dirty="0">
                <a:solidFill>
                  <a:srgbClr val="000000"/>
                </a:solidFill>
                <a:latin typeface="Consolas" panose="020B0609020204030204" pitchFamily="49" charset="0"/>
              </a:rPr>
              <a:t>        }</a:t>
            </a:r>
          </a:p>
          <a:p>
            <a:pPr marL="0" indent="0">
              <a:spcBef>
                <a:spcPts val="0"/>
              </a:spcBef>
              <a:buNone/>
            </a:pPr>
            <a:r>
              <a:rPr lang="es-AR" sz="1800" dirty="0">
                <a:solidFill>
                  <a:srgbClr val="000000"/>
                </a:solidFill>
                <a:latin typeface="Consolas" panose="020B0609020204030204" pitchFamily="49" charset="0"/>
              </a:rPr>
              <a:t>        </a:t>
            </a:r>
            <a:r>
              <a:rPr lang="es-AR" sz="1800" dirty="0" err="1">
                <a:solidFill>
                  <a:srgbClr val="0000E6"/>
                </a:solidFill>
                <a:latin typeface="Consolas" panose="020B0609020204030204" pitchFamily="49" charset="0"/>
              </a:rPr>
              <a:t>return</a:t>
            </a:r>
            <a:r>
              <a:rPr lang="es-AR" sz="1800" dirty="0">
                <a:solidFill>
                  <a:srgbClr val="000000"/>
                </a:solidFill>
                <a:latin typeface="Consolas" panose="020B0609020204030204" pitchFamily="49" charset="0"/>
              </a:rPr>
              <a:t> aciertos;</a:t>
            </a:r>
          </a:p>
          <a:p>
            <a:pPr marL="0" indent="0">
              <a:spcBef>
                <a:spcPts val="0"/>
              </a:spcBef>
              <a:buNone/>
            </a:pPr>
            <a:r>
              <a:rPr lang="es-AR" sz="1800" dirty="0">
                <a:solidFill>
                  <a:srgbClr val="000000"/>
                </a:solidFill>
                <a:latin typeface="Consolas" panose="020B0609020204030204" pitchFamily="49" charset="0"/>
              </a:rPr>
              <a:t>    }</a:t>
            </a:r>
          </a:p>
          <a:p>
            <a:pPr marL="0" indent="0">
              <a:spcBef>
                <a:spcPts val="0"/>
              </a:spcBef>
              <a:buNone/>
            </a:pPr>
            <a:r>
              <a:rPr lang="es-AR" sz="1800" dirty="0">
                <a:solidFill>
                  <a:srgbClr val="000000"/>
                </a:solidFill>
                <a:latin typeface="Consolas" panose="020B0609020204030204" pitchFamily="49" charset="0"/>
              </a:rPr>
              <a:t>} // </a:t>
            </a:r>
            <a:r>
              <a:rPr lang="es-AR" sz="1800" dirty="0">
                <a:solidFill>
                  <a:srgbClr val="000000"/>
                </a:solidFill>
                <a:latin typeface="Consolas" panose="020B0609020204030204" pitchFamily="49" charset="0"/>
                <a:sym typeface="Wingdings" panose="05000000000000000000" pitchFamily="2" charset="2"/>
              </a:rPr>
              <a:t> acá termina la clase </a:t>
            </a:r>
            <a:r>
              <a:rPr lang="es-AR" sz="1800" dirty="0" err="1">
                <a:solidFill>
                  <a:srgbClr val="000000"/>
                </a:solidFill>
                <a:latin typeface="Consolas" panose="020B0609020204030204" pitchFamily="49" charset="0"/>
                <a:sym typeface="Wingdings" panose="05000000000000000000" pitchFamily="2" charset="2"/>
              </a:rPr>
              <a:t>JuegoProde</a:t>
            </a:r>
            <a:endParaRPr lang="es-AR" sz="1800" dirty="0"/>
          </a:p>
        </p:txBody>
      </p:sp>
      <p:sp>
        <p:nvSpPr>
          <p:cNvPr id="4" name="Marcador de pie de página 3">
            <a:extLst>
              <a:ext uri="{FF2B5EF4-FFF2-40B4-BE49-F238E27FC236}">
                <a16:creationId xmlns:a16="http://schemas.microsoft.com/office/drawing/2014/main" id="{48B93773-C7FE-42B9-BB09-DFE88710B5C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27C9C8C9-E52B-4FF9-8ECD-B05502EBD7DD}"/>
              </a:ext>
            </a:extLst>
          </p:cNvPr>
          <p:cNvSpPr>
            <a:spLocks noGrp="1"/>
          </p:cNvSpPr>
          <p:nvPr>
            <p:ph type="sldNum" sz="quarter" idx="12"/>
          </p:nvPr>
        </p:nvSpPr>
        <p:spPr/>
        <p:txBody>
          <a:bodyPr/>
          <a:lstStyle/>
          <a:p>
            <a:fld id="{D802D9E1-0DDA-174F-9155-A972C397A999}" type="slidenum">
              <a:rPr lang="es-ES_tradnl" smtClean="0"/>
              <a:pPr/>
              <a:t>107</a:t>
            </a:fld>
            <a:endParaRPr lang="es-ES_tradnl" dirty="0"/>
          </a:p>
        </p:txBody>
      </p:sp>
    </p:spTree>
    <p:extLst>
      <p:ext uri="{BB962C8B-B14F-4D97-AF65-F5344CB8AC3E}">
        <p14:creationId xmlns:p14="http://schemas.microsoft.com/office/powerpoint/2010/main" val="34456878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1D4C0-5335-4D08-8B3E-5AE87E9E4CDC}"/>
              </a:ext>
            </a:extLst>
          </p:cNvPr>
          <p:cNvSpPr>
            <a:spLocks noGrp="1"/>
          </p:cNvSpPr>
          <p:nvPr>
            <p:ph type="title"/>
          </p:nvPr>
        </p:nvSpPr>
        <p:spPr/>
        <p:txBody>
          <a:bodyPr>
            <a:normAutofit/>
          </a:bodyPr>
          <a:lstStyle/>
          <a:p>
            <a:r>
              <a:rPr lang="es-AR" b="1" dirty="0"/>
              <a:t>Prode</a:t>
            </a:r>
            <a:br>
              <a:rPr lang="es-AR" dirty="0"/>
            </a:br>
            <a:r>
              <a:rPr lang="es-AR" sz="2800" i="1" dirty="0"/>
              <a:t>Versión sumando puntos extra por goles</a:t>
            </a:r>
          </a:p>
        </p:txBody>
      </p:sp>
      <p:sp>
        <p:nvSpPr>
          <p:cNvPr id="3" name="Marcador de contenido 2">
            <a:extLst>
              <a:ext uri="{FF2B5EF4-FFF2-40B4-BE49-F238E27FC236}">
                <a16:creationId xmlns:a16="http://schemas.microsoft.com/office/drawing/2014/main" id="{7484F549-8328-4BB3-B558-7249AC6E4030}"/>
              </a:ext>
            </a:extLst>
          </p:cNvPr>
          <p:cNvSpPr>
            <a:spLocks noGrp="1"/>
          </p:cNvSpPr>
          <p:nvPr>
            <p:ph idx="1"/>
          </p:nvPr>
        </p:nvSpPr>
        <p:spPr>
          <a:xfrm>
            <a:off x="65988" y="2160000"/>
            <a:ext cx="8955464" cy="4351338"/>
          </a:xfrm>
        </p:spPr>
        <p:txBody>
          <a:bodyPr>
            <a:normAutofit fontScale="55000" lnSpcReduction="20000"/>
          </a:bodyPr>
          <a:lstStyle/>
          <a:p>
            <a:pPr marL="0" indent="0">
              <a:spcBef>
                <a:spcPts val="0"/>
              </a:spcBef>
              <a:buNone/>
            </a:pP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class</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JuegoProdePorGoles</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extends</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JuegoProde</a:t>
            </a:r>
            <a:r>
              <a:rPr lang="es-AR" dirty="0">
                <a:solidFill>
                  <a:srgbClr val="000000"/>
                </a:solidFill>
                <a:latin typeface="Consolas" panose="020B0609020204030204" pitchFamily="49" charset="0"/>
              </a:rPr>
              <a:t> {</a:t>
            </a:r>
          </a:p>
          <a:p>
            <a:pPr marL="0" indent="0">
              <a:spcBef>
                <a:spcPts val="0"/>
              </a:spcBef>
              <a:buNone/>
            </a:pPr>
            <a:endParaRPr lang="es-AR" dirty="0">
              <a:solidFill>
                <a:srgbClr val="000000"/>
              </a:solidFill>
              <a:latin typeface="Consolas" panose="020B0609020204030204" pitchFamily="49" charset="0"/>
            </a:endParaRPr>
          </a:p>
          <a:p>
            <a:pPr marL="0" indent="0">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Override</a:t>
            </a:r>
            <a:endParaRPr lang="es-AR" dirty="0">
              <a:solidFill>
                <a:srgbClr val="000000"/>
              </a:solidFill>
              <a:latin typeface="Consolas" panose="020B0609020204030204" pitchFamily="49" charset="0"/>
            </a:endParaRPr>
          </a:p>
          <a:p>
            <a:pPr marL="0" indent="0">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protected</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calcularAciertos</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fecha,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PrediccionProde</a:t>
            </a:r>
            <a:r>
              <a:rPr lang="es-AR" dirty="0">
                <a:solidFill>
                  <a:srgbClr val="000000"/>
                </a:solidFill>
                <a:latin typeface="Consolas" panose="020B0609020204030204" pitchFamily="49" charset="0"/>
              </a:rPr>
              <a:t> predicciones)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aciertos = 0;</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predichas = </a:t>
            </a:r>
            <a:r>
              <a:rPr lang="es-AR" dirty="0" err="1">
                <a:solidFill>
                  <a:srgbClr val="000000"/>
                </a:solidFill>
                <a:latin typeface="Consolas" panose="020B0609020204030204" pitchFamily="49" charset="0"/>
              </a:rPr>
              <a:t>predicciones.getPredicciones</a:t>
            </a:r>
            <a:r>
              <a:rPr lang="es-AR" dirty="0">
                <a:solidFill>
                  <a:srgbClr val="000000"/>
                </a:solidFill>
                <a:latin typeface="Consolas" panose="020B0609020204030204" pitchFamily="49" charset="0"/>
              </a:rPr>
              <a:t>();</a:t>
            </a:r>
          </a:p>
          <a:p>
            <a:pPr marL="0" indent="0">
              <a:spcBef>
                <a:spcPts val="0"/>
              </a:spcBef>
              <a:buNone/>
            </a:pPr>
            <a:r>
              <a:rPr lang="es-AR" dirty="0">
                <a:solidFill>
                  <a:srgbClr val="000000"/>
                </a:solidFill>
                <a:latin typeface="Consolas" panose="020B0609020204030204" pitchFamily="49" charset="0"/>
              </a:rPr>
              <a:t>        </a:t>
            </a:r>
            <a:r>
              <a:rPr lang="nn-NO" dirty="0">
                <a:solidFill>
                  <a:srgbClr val="0000E6"/>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E6"/>
                </a:solidFill>
                <a:latin typeface="Consolas" panose="020B0609020204030204" pitchFamily="49" charset="0"/>
              </a:rPr>
              <a:t>int</a:t>
            </a:r>
            <a:r>
              <a:rPr lang="nn-NO" dirty="0">
                <a:solidFill>
                  <a:srgbClr val="000000"/>
                </a:solidFill>
                <a:latin typeface="Consolas" panose="020B0609020204030204" pitchFamily="49" charset="0"/>
              </a:rPr>
              <a:t> i = 0; i &lt; 3; i++) {</a:t>
            </a:r>
          </a:p>
          <a:p>
            <a:pPr marL="0" indent="0">
              <a:spcBef>
                <a:spcPts val="0"/>
              </a:spcBef>
              <a:buNone/>
            </a:pP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PartidoProde</a:t>
            </a:r>
            <a:r>
              <a:rPr lang="pt-BR" dirty="0">
                <a:solidFill>
                  <a:srgbClr val="000000"/>
                </a:solidFill>
                <a:latin typeface="Consolas" panose="020B0609020204030204" pitchFamily="49" charset="0"/>
              </a:rPr>
              <a:t> partido = </a:t>
            </a:r>
            <a:r>
              <a:rPr lang="pt-BR" dirty="0" err="1">
                <a:solidFill>
                  <a:srgbClr val="000000"/>
                </a:solidFill>
                <a:latin typeface="Consolas" panose="020B0609020204030204" pitchFamily="49" charset="0"/>
              </a:rPr>
              <a:t>fecha.getPartido</a:t>
            </a:r>
            <a:r>
              <a:rPr lang="pt-BR" dirty="0">
                <a:solidFill>
                  <a:srgbClr val="000000"/>
                </a:solidFill>
                <a:latin typeface="Consolas" panose="020B0609020204030204" pitchFamily="49" charset="0"/>
              </a:rPr>
              <a:t>(i);</a:t>
            </a:r>
          </a:p>
          <a:p>
            <a:pPr marL="0" indent="0">
              <a:spcBef>
                <a:spcPts val="0"/>
              </a:spcBef>
              <a:buNone/>
            </a:pPr>
            <a:r>
              <a:rPr lang="en-US"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predicción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predichas.encontrarPartido</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partido.getEquipoA</a:t>
            </a:r>
            <a:r>
              <a:rPr lang="es-AR" dirty="0">
                <a:solidFill>
                  <a:srgbClr val="000000"/>
                </a:solidFill>
                <a:latin typeface="Consolas" panose="020B0609020204030204" pitchFamily="49" charset="0"/>
              </a:rPr>
              <a:t>(),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partido.getEquipoB</a:t>
            </a:r>
            <a:r>
              <a:rPr lang="es-AR" dirty="0">
                <a:solidFill>
                  <a:srgbClr val="000000"/>
                </a:solidFill>
                <a:latin typeface="Consolas" panose="020B0609020204030204" pitchFamily="49" charset="0"/>
              </a:rPr>
              <a:t>());</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if</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partido.getResultado</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equals</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predicción.getResultado</a:t>
            </a:r>
            <a:r>
              <a:rPr lang="es-AR" dirty="0">
                <a:solidFill>
                  <a:srgbClr val="000000"/>
                </a:solidFill>
                <a:latin typeface="Consolas" panose="020B0609020204030204" pitchFamily="49" charset="0"/>
              </a:rPr>
              <a:t>())){</a:t>
            </a:r>
          </a:p>
          <a:p>
            <a:pPr marL="0" indent="0">
              <a:spcBef>
                <a:spcPts val="0"/>
              </a:spcBef>
              <a:buNone/>
            </a:pPr>
            <a:r>
              <a:rPr lang="es-AR" dirty="0">
                <a:solidFill>
                  <a:srgbClr val="000000"/>
                </a:solidFill>
                <a:latin typeface="Consolas" panose="020B0609020204030204" pitchFamily="49" charset="0"/>
              </a:rPr>
              <a:t>                aciertos++;</a:t>
            </a:r>
          </a:p>
          <a:p>
            <a:pPr marL="0" indent="0">
              <a:spcBef>
                <a:spcPts val="0"/>
              </a:spcBef>
              <a:buNone/>
            </a:pPr>
            <a:r>
              <a:rPr lang="es-AR" dirty="0">
                <a:solidFill>
                  <a:srgbClr val="000000"/>
                </a:solidFill>
                <a:latin typeface="Consolas" panose="020B0609020204030204" pitchFamily="49" charset="0"/>
              </a:rPr>
              <a:t>            }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if</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partido.getGolesA</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predicción.getGolesA</a:t>
            </a:r>
            <a:r>
              <a:rPr lang="es-AR" dirty="0">
                <a:solidFill>
                  <a:srgbClr val="000000"/>
                </a:solidFill>
                <a:latin typeface="Consolas" panose="020B0609020204030204" pitchFamily="49" charset="0"/>
              </a:rPr>
              <a:t>()){</a:t>
            </a:r>
          </a:p>
          <a:p>
            <a:pPr marL="0" indent="0">
              <a:spcBef>
                <a:spcPts val="0"/>
              </a:spcBef>
              <a:buNone/>
            </a:pPr>
            <a:r>
              <a:rPr lang="es-AR" dirty="0">
                <a:solidFill>
                  <a:srgbClr val="000000"/>
                </a:solidFill>
                <a:latin typeface="Consolas" panose="020B0609020204030204" pitchFamily="49" charset="0"/>
              </a:rPr>
              <a:t>                aciertos++;</a:t>
            </a:r>
          </a:p>
          <a:p>
            <a:pPr marL="0" indent="0">
              <a:spcBef>
                <a:spcPts val="0"/>
              </a:spcBef>
              <a:buNone/>
            </a:pPr>
            <a:r>
              <a:rPr lang="es-AR" dirty="0">
                <a:solidFill>
                  <a:srgbClr val="000000"/>
                </a:solidFill>
                <a:latin typeface="Consolas" panose="020B0609020204030204" pitchFamily="49" charset="0"/>
              </a:rPr>
              <a:t>            }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if</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partido.getGolesB</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predicción.getGolesB</a:t>
            </a:r>
            <a:r>
              <a:rPr lang="es-AR" dirty="0">
                <a:solidFill>
                  <a:srgbClr val="000000"/>
                </a:solidFill>
                <a:latin typeface="Consolas" panose="020B0609020204030204" pitchFamily="49" charset="0"/>
              </a:rPr>
              <a:t>()){</a:t>
            </a:r>
          </a:p>
          <a:p>
            <a:pPr marL="0" indent="0">
              <a:spcBef>
                <a:spcPts val="0"/>
              </a:spcBef>
              <a:buNone/>
            </a:pPr>
            <a:r>
              <a:rPr lang="es-AR" dirty="0">
                <a:solidFill>
                  <a:srgbClr val="000000"/>
                </a:solidFill>
                <a:latin typeface="Consolas" panose="020B0609020204030204" pitchFamily="49" charset="0"/>
              </a:rPr>
              <a:t>                aciertos++;</a:t>
            </a:r>
          </a:p>
          <a:p>
            <a:pPr marL="0" indent="0">
              <a:spcBef>
                <a:spcPts val="0"/>
              </a:spcBef>
              <a:buNone/>
            </a:pPr>
            <a:r>
              <a:rPr lang="es-AR" dirty="0">
                <a:solidFill>
                  <a:srgbClr val="000000"/>
                </a:solidFill>
                <a:latin typeface="Consolas" panose="020B0609020204030204" pitchFamily="49" charset="0"/>
              </a:rPr>
              <a:t>            }</a:t>
            </a:r>
          </a:p>
          <a:p>
            <a:pPr marL="0" indent="0">
              <a:spcBef>
                <a:spcPts val="0"/>
              </a:spcBef>
              <a:buNone/>
            </a:pPr>
            <a:r>
              <a:rPr lang="es-AR" dirty="0">
                <a:solidFill>
                  <a:srgbClr val="000000"/>
                </a:solidFill>
                <a:latin typeface="Consolas" panose="020B0609020204030204" pitchFamily="49" charset="0"/>
              </a:rPr>
              <a:t>        }</a:t>
            </a:r>
          </a:p>
          <a:p>
            <a:pPr marL="0" indent="0">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aciertos;</a:t>
            </a:r>
          </a:p>
          <a:p>
            <a:pPr marL="0" indent="0">
              <a:spcBef>
                <a:spcPts val="0"/>
              </a:spcBef>
              <a:buNone/>
            </a:pPr>
            <a:r>
              <a:rPr lang="es-AR" dirty="0">
                <a:solidFill>
                  <a:srgbClr val="000000"/>
                </a:solidFill>
                <a:latin typeface="Consolas" panose="020B0609020204030204" pitchFamily="49" charset="0"/>
              </a:rPr>
              <a:t>    }</a:t>
            </a:r>
          </a:p>
          <a:p>
            <a:pPr marL="0" indent="0">
              <a:spcBef>
                <a:spcPts val="0"/>
              </a:spcBef>
              <a:buNone/>
            </a:pPr>
            <a:r>
              <a:rPr lang="es-AR" dirty="0">
                <a:solidFill>
                  <a:srgbClr val="000000"/>
                </a:solidFill>
                <a:latin typeface="Consolas" panose="020B0609020204030204" pitchFamily="49" charset="0"/>
              </a:rPr>
              <a:t>    </a:t>
            </a:r>
          </a:p>
          <a:p>
            <a:pPr marL="0" indent="0">
              <a:spcBef>
                <a:spcPts val="0"/>
              </a:spcBef>
              <a:buNone/>
            </a:pPr>
            <a:r>
              <a:rPr lang="es-AR" dirty="0">
                <a:solidFill>
                  <a:srgbClr val="000000"/>
                </a:solidFill>
                <a:latin typeface="Consolas" panose="020B0609020204030204" pitchFamily="49" charset="0"/>
              </a:rPr>
              <a:t>}</a:t>
            </a:r>
          </a:p>
          <a:p>
            <a:endParaRPr lang="es-AR" dirty="0"/>
          </a:p>
        </p:txBody>
      </p:sp>
      <p:sp>
        <p:nvSpPr>
          <p:cNvPr id="4" name="Marcador de pie de página 3">
            <a:extLst>
              <a:ext uri="{FF2B5EF4-FFF2-40B4-BE49-F238E27FC236}">
                <a16:creationId xmlns:a16="http://schemas.microsoft.com/office/drawing/2014/main" id="{5A1BDA2F-CEF1-48BA-B0DB-C3C73B9395F3}"/>
              </a:ext>
            </a:extLst>
          </p:cNvPr>
          <p:cNvSpPr>
            <a:spLocks noGrp="1"/>
          </p:cNvSpPr>
          <p:nvPr>
            <p:ph type="ftr" sz="quarter" idx="11"/>
          </p:nvPr>
        </p:nvSpPr>
        <p:spPr/>
        <p:txBody>
          <a:bodyPr/>
          <a:lstStyle/>
          <a:p>
            <a:pPr algn="l"/>
            <a:r>
              <a:rPr lang="es-ES" dirty="0">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BF99A69-01F3-47D4-94E5-C49CD2E2FA1D}"/>
              </a:ext>
            </a:extLst>
          </p:cNvPr>
          <p:cNvSpPr>
            <a:spLocks noGrp="1"/>
          </p:cNvSpPr>
          <p:nvPr>
            <p:ph type="sldNum" sz="quarter" idx="12"/>
          </p:nvPr>
        </p:nvSpPr>
        <p:spPr/>
        <p:txBody>
          <a:bodyPr/>
          <a:lstStyle/>
          <a:p>
            <a:fld id="{D802D9E1-0DDA-174F-9155-A972C397A999}" type="slidenum">
              <a:rPr lang="es-ES_tradnl" smtClean="0"/>
              <a:pPr/>
              <a:t>108</a:t>
            </a:fld>
            <a:endParaRPr lang="es-ES_tradnl" dirty="0"/>
          </a:p>
        </p:txBody>
      </p:sp>
    </p:spTree>
    <p:extLst>
      <p:ext uri="{BB962C8B-B14F-4D97-AF65-F5344CB8AC3E}">
        <p14:creationId xmlns:p14="http://schemas.microsoft.com/office/powerpoint/2010/main" val="84157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Notación Java</a:t>
            </a:r>
          </a:p>
        </p:txBody>
      </p:sp>
      <p:sp>
        <p:nvSpPr>
          <p:cNvPr id="3" name="Marcador de contenido 2"/>
          <p:cNvSpPr>
            <a:spLocks noGrp="1"/>
          </p:cNvSpPr>
          <p:nvPr>
            <p:ph idx="1"/>
          </p:nvPr>
        </p:nvSpPr>
        <p:spPr/>
        <p:txBody>
          <a:bodyPr/>
          <a:lstStyle/>
          <a:p>
            <a:r>
              <a:rPr lang="es-AR" dirty="0"/>
              <a:t>La palabra clave </a:t>
            </a:r>
            <a:r>
              <a:rPr lang="es-AR" dirty="0" err="1">
                <a:latin typeface="Consolas" panose="020B0609020204030204" pitchFamily="49" charset="0"/>
              </a:rPr>
              <a:t>extends</a:t>
            </a:r>
            <a:r>
              <a:rPr lang="es-AR" dirty="0"/>
              <a:t> indica que se está creando una nueva clase que se deriva de una clase existente.</a:t>
            </a:r>
          </a:p>
          <a:p>
            <a:endParaRPr lang="es-AR" dirty="0"/>
          </a:p>
          <a:p>
            <a:r>
              <a:rPr lang="es-AR" dirty="0"/>
              <a:t>El significado de </a:t>
            </a:r>
            <a:r>
              <a:rPr lang="es-AR" dirty="0" err="1">
                <a:latin typeface="Consolas" panose="020B0609020204030204" pitchFamily="49" charset="0"/>
              </a:rPr>
              <a:t>extends</a:t>
            </a:r>
            <a:r>
              <a:rPr lang="es-AR" dirty="0"/>
              <a:t> es de incrementar la funcionalidad.</a:t>
            </a:r>
          </a:p>
          <a:p>
            <a:endParaRPr lang="es-AR" dirty="0"/>
          </a:p>
          <a:p>
            <a:endParaRPr lang="es-AR" dirty="0"/>
          </a:p>
          <a:p>
            <a:endParaRPr lang="es-AR" dirty="0"/>
          </a:p>
          <a:p>
            <a:endParaRPr lang="es-AR" dirty="0"/>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10</a:t>
            </a:fld>
            <a:endParaRPr lang="es-AR" dirty="0"/>
          </a:p>
        </p:txBody>
      </p:sp>
      <p:sp>
        <p:nvSpPr>
          <p:cNvPr id="7" name="Rectángulo 6"/>
          <p:cNvSpPr/>
          <p:nvPr/>
        </p:nvSpPr>
        <p:spPr>
          <a:xfrm>
            <a:off x="1901337" y="5350774"/>
            <a:ext cx="7242631" cy="923330"/>
          </a:xfrm>
          <a:prstGeom prst="rect">
            <a:avLst/>
          </a:prstGeom>
        </p:spPr>
        <p:txBody>
          <a:bodyPr wrap="square">
            <a:spAutoFit/>
          </a:bodyPr>
          <a:lstStyle/>
          <a:p>
            <a:r>
              <a:rPr lang="es-AR" dirty="0" err="1">
                <a:solidFill>
                  <a:srgbClr val="000088"/>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88"/>
                </a:solidFill>
                <a:latin typeface="Consolas" panose="020B0609020204030204" pitchFamily="49" charset="0"/>
              </a:rPr>
              <a:t>class</a:t>
            </a:r>
            <a:r>
              <a:rPr lang="es-AR" dirty="0">
                <a:solidFill>
                  <a:srgbClr val="000000"/>
                </a:solidFill>
                <a:latin typeface="Consolas" panose="020B0609020204030204" pitchFamily="49" charset="0"/>
              </a:rPr>
              <a:t> </a:t>
            </a:r>
            <a:r>
              <a:rPr lang="es-AR" dirty="0" err="1">
                <a:solidFill>
                  <a:srgbClr val="660066"/>
                </a:solidFill>
                <a:latin typeface="Consolas" panose="020B0609020204030204" pitchFamily="49" charset="0"/>
              </a:rPr>
              <a:t>Subclass</a:t>
            </a:r>
            <a:r>
              <a:rPr lang="es-AR" dirty="0" err="1">
                <a:solidFill>
                  <a:srgbClr val="666600"/>
                </a:solidFill>
                <a:latin typeface="Consolas" panose="020B0609020204030204" pitchFamily="49" charset="0"/>
              </a:rPr>
              <a:t>-</a:t>
            </a:r>
            <a:r>
              <a:rPr lang="es-AR" dirty="0" err="1">
                <a:solidFill>
                  <a:srgbClr val="000000"/>
                </a:solidFill>
                <a:latin typeface="Consolas" panose="020B0609020204030204" pitchFamily="49" charset="0"/>
              </a:rPr>
              <a:t>name</a:t>
            </a:r>
            <a:r>
              <a:rPr lang="es-AR" dirty="0">
                <a:solidFill>
                  <a:srgbClr val="000000"/>
                </a:solidFill>
                <a:latin typeface="Consolas" panose="020B0609020204030204" pitchFamily="49" charset="0"/>
              </a:rPr>
              <a:t> </a:t>
            </a:r>
            <a:r>
              <a:rPr lang="es-AR" dirty="0" err="1">
                <a:solidFill>
                  <a:srgbClr val="000088"/>
                </a:solidFill>
                <a:latin typeface="Consolas" panose="020B0609020204030204" pitchFamily="49" charset="0"/>
              </a:rPr>
              <a:t>extends</a:t>
            </a:r>
            <a:r>
              <a:rPr lang="es-AR" dirty="0">
                <a:solidFill>
                  <a:srgbClr val="000000"/>
                </a:solidFill>
                <a:latin typeface="Consolas" panose="020B0609020204030204" pitchFamily="49" charset="0"/>
              </a:rPr>
              <a:t> </a:t>
            </a:r>
            <a:r>
              <a:rPr lang="es-AR" dirty="0" err="1">
                <a:solidFill>
                  <a:srgbClr val="660066"/>
                </a:solidFill>
                <a:latin typeface="Consolas" panose="020B0609020204030204" pitchFamily="49" charset="0"/>
              </a:rPr>
              <a:t>Superclass</a:t>
            </a:r>
            <a:r>
              <a:rPr lang="es-AR" dirty="0" err="1">
                <a:solidFill>
                  <a:srgbClr val="666600"/>
                </a:solidFill>
                <a:latin typeface="Consolas" panose="020B0609020204030204" pitchFamily="49" charset="0"/>
              </a:rPr>
              <a:t>-</a:t>
            </a:r>
            <a:r>
              <a:rPr lang="es-AR" dirty="0" err="1">
                <a:solidFill>
                  <a:srgbClr val="000000"/>
                </a:solidFill>
                <a:latin typeface="Consolas" panose="020B0609020204030204" pitchFamily="49" charset="0"/>
              </a:rPr>
              <a:t>name</a:t>
            </a:r>
            <a:r>
              <a:rPr lang="es-AR" dirty="0">
                <a:solidFill>
                  <a:srgbClr val="666600"/>
                </a:solidFill>
                <a:latin typeface="Consolas" panose="020B0609020204030204" pitchFamily="49" charset="0"/>
              </a:rPr>
              <a:t>{</a:t>
            </a:r>
            <a:r>
              <a:rPr lang="es-AR" dirty="0">
                <a:solidFill>
                  <a:srgbClr val="000000"/>
                </a:solidFill>
                <a:latin typeface="Consolas" panose="020B0609020204030204" pitchFamily="49" charset="0"/>
              </a:rPr>
              <a:t>  </a:t>
            </a:r>
            <a:endParaRPr lang="es-AR" dirty="0"/>
          </a:p>
          <a:p>
            <a:r>
              <a:rPr lang="es-AR" dirty="0">
                <a:solidFill>
                  <a:srgbClr val="000000"/>
                </a:solidFill>
                <a:latin typeface="Consolas" panose="020B0609020204030204" pitchFamily="49" charset="0"/>
              </a:rPr>
              <a:t>  </a:t>
            </a:r>
            <a:r>
              <a:rPr lang="es-AR" dirty="0">
                <a:solidFill>
                  <a:srgbClr val="880000"/>
                </a:solidFill>
                <a:latin typeface="Consolas" panose="020B0609020204030204" pitchFamily="49" charset="0"/>
              </a:rPr>
              <a:t>//Atributos y métodos</a:t>
            </a:r>
            <a:endParaRPr lang="es-AR" dirty="0"/>
          </a:p>
          <a:p>
            <a:r>
              <a:rPr lang="es-AR" dirty="0">
                <a:solidFill>
                  <a:srgbClr val="666600"/>
                </a:solidFill>
                <a:latin typeface="Consolas" panose="020B0609020204030204" pitchFamily="49" charset="0"/>
              </a:rPr>
              <a:t>}</a:t>
            </a:r>
            <a:r>
              <a:rPr lang="es-AR" dirty="0">
                <a:solidFill>
                  <a:srgbClr val="000000"/>
                </a:solidFill>
                <a:latin typeface="Consolas" panose="020B0609020204030204" pitchFamily="49" charset="0"/>
              </a:rPr>
              <a:t>  </a:t>
            </a:r>
            <a:endParaRPr lang="es-AR" dirty="0"/>
          </a:p>
        </p:txBody>
      </p:sp>
      <p:sp>
        <p:nvSpPr>
          <p:cNvPr id="9" name="Rectángulo redondeado 8"/>
          <p:cNvSpPr/>
          <p:nvPr/>
        </p:nvSpPr>
        <p:spPr>
          <a:xfrm>
            <a:off x="5353769" y="5371805"/>
            <a:ext cx="911860" cy="3336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25749596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606BD-917D-4498-9253-BA6168237490}"/>
              </a:ext>
            </a:extLst>
          </p:cNvPr>
          <p:cNvSpPr>
            <a:spLocks noGrp="1"/>
          </p:cNvSpPr>
          <p:nvPr>
            <p:ph type="title"/>
          </p:nvPr>
        </p:nvSpPr>
        <p:spPr/>
        <p:txBody>
          <a:bodyPr/>
          <a:lstStyle/>
          <a:p>
            <a:r>
              <a:rPr lang="es-AR" b="1" dirty="0"/>
              <a:t>Prode</a:t>
            </a:r>
            <a:br>
              <a:rPr lang="es-AR" dirty="0"/>
            </a:br>
            <a:r>
              <a:rPr lang="es-AR" sz="2800" i="1" dirty="0"/>
              <a:t>Versión Difícil</a:t>
            </a:r>
          </a:p>
        </p:txBody>
      </p:sp>
      <p:sp>
        <p:nvSpPr>
          <p:cNvPr id="3" name="Marcador de contenido 2">
            <a:extLst>
              <a:ext uri="{FF2B5EF4-FFF2-40B4-BE49-F238E27FC236}">
                <a16:creationId xmlns:a16="http://schemas.microsoft.com/office/drawing/2014/main" id="{81F3D347-DD74-42EF-91E6-40C72D2C1338}"/>
              </a:ext>
            </a:extLst>
          </p:cNvPr>
          <p:cNvSpPr>
            <a:spLocks noGrp="1"/>
          </p:cNvSpPr>
          <p:nvPr>
            <p:ph idx="1"/>
          </p:nvPr>
        </p:nvSpPr>
        <p:spPr/>
        <p:txBody>
          <a:bodyPr>
            <a:normAutofit fontScale="92500" lnSpcReduction="10000"/>
          </a:bodyPr>
          <a:lstStyle/>
          <a:p>
            <a:pPr marL="0" indent="0">
              <a:lnSpc>
                <a:spcPct val="120000"/>
              </a:lnSpc>
              <a:spcBef>
                <a:spcPts val="0"/>
              </a:spcBef>
              <a:buNone/>
            </a:pPr>
            <a:r>
              <a:rPr lang="es-AR" sz="1400" dirty="0" err="1">
                <a:solidFill>
                  <a:srgbClr val="0000E6"/>
                </a:solidFill>
                <a:latin typeface="Consolas" panose="020B0609020204030204" pitchFamily="49" charset="0"/>
              </a:rPr>
              <a:t>public</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class</a:t>
            </a:r>
            <a:r>
              <a:rPr lang="es-AR" sz="1400" dirty="0">
                <a:solidFill>
                  <a:srgbClr val="000000"/>
                </a:solidFill>
                <a:latin typeface="Consolas" panose="020B0609020204030204" pitchFamily="49" charset="0"/>
              </a:rPr>
              <a:t> </a:t>
            </a:r>
            <a:r>
              <a:rPr lang="es-AR" sz="1400" b="1" dirty="0" err="1">
                <a:solidFill>
                  <a:srgbClr val="000000"/>
                </a:solidFill>
                <a:latin typeface="Consolas" panose="020B0609020204030204" pitchFamily="49" charset="0"/>
              </a:rPr>
              <a:t>JuegoProdeDifícil</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extends</a:t>
            </a: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JuegoProde</a:t>
            </a:r>
            <a:r>
              <a:rPr lang="es-AR" sz="1400" dirty="0">
                <a:solidFill>
                  <a:srgbClr val="000000"/>
                </a:solidFill>
                <a:latin typeface="Consolas" panose="020B0609020204030204" pitchFamily="49" charset="0"/>
              </a:rPr>
              <a:t>{</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Override</a:t>
            </a:r>
            <a:endParaRPr lang="es-AR" sz="1400" dirty="0">
              <a:solidFill>
                <a:srgbClr val="000000"/>
              </a:solidFill>
              <a:latin typeface="Consolas" panose="020B0609020204030204" pitchFamily="49" charset="0"/>
            </a:endParaRP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protected</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int</a:t>
            </a:r>
            <a:r>
              <a:rPr lang="es-AR" sz="1400" dirty="0">
                <a:solidFill>
                  <a:srgbClr val="000000"/>
                </a:solidFill>
                <a:latin typeface="Consolas" panose="020B0609020204030204" pitchFamily="49" charset="0"/>
              </a:rPr>
              <a:t> </a:t>
            </a:r>
            <a:r>
              <a:rPr lang="es-AR" sz="1400" b="1" dirty="0" err="1">
                <a:solidFill>
                  <a:srgbClr val="000000"/>
                </a:solidFill>
                <a:latin typeface="Consolas" panose="020B0609020204030204" pitchFamily="49" charset="0"/>
              </a:rPr>
              <a:t>calcularAciertos</a:t>
            </a:r>
            <a:r>
              <a:rPr lang="es-AR" sz="1400" dirty="0">
                <a:solidFill>
                  <a:srgbClr val="000000"/>
                </a:solidFill>
                <a:latin typeface="Consolas" panose="020B0609020204030204" pitchFamily="49" charset="0"/>
              </a:rPr>
              <a:t>(</a:t>
            </a:r>
            <a:r>
              <a:rPr lang="es-AR" sz="1400" dirty="0" err="1">
                <a:solidFill>
                  <a:srgbClr val="000000"/>
                </a:solidFill>
                <a:latin typeface="Consolas" panose="020B0609020204030204" pitchFamily="49" charset="0"/>
              </a:rPr>
              <a:t>FechaProde</a:t>
            </a:r>
            <a:r>
              <a:rPr lang="es-AR" sz="1400" dirty="0">
                <a:solidFill>
                  <a:srgbClr val="000000"/>
                </a:solidFill>
                <a:latin typeface="Consolas" panose="020B0609020204030204" pitchFamily="49" charset="0"/>
              </a:rPr>
              <a:t> fecha, </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PrediccionProde</a:t>
            </a:r>
            <a:r>
              <a:rPr lang="es-AR" sz="1400" dirty="0">
                <a:solidFill>
                  <a:srgbClr val="000000"/>
                </a:solidFill>
                <a:latin typeface="Consolas" panose="020B0609020204030204" pitchFamily="49" charset="0"/>
              </a:rPr>
              <a:t> predicciones) {</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int</a:t>
            </a:r>
            <a:r>
              <a:rPr lang="es-AR" sz="1400" dirty="0">
                <a:solidFill>
                  <a:srgbClr val="000000"/>
                </a:solidFill>
                <a:latin typeface="Consolas" panose="020B0609020204030204" pitchFamily="49" charset="0"/>
              </a:rPr>
              <a:t> aciertos = 0;</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FechaProde</a:t>
            </a:r>
            <a:r>
              <a:rPr lang="es-AR" sz="1400" dirty="0">
                <a:solidFill>
                  <a:srgbClr val="000000"/>
                </a:solidFill>
                <a:latin typeface="Consolas" panose="020B0609020204030204" pitchFamily="49" charset="0"/>
              </a:rPr>
              <a:t> predichas = </a:t>
            </a:r>
            <a:r>
              <a:rPr lang="es-AR" sz="1400" dirty="0" err="1">
                <a:solidFill>
                  <a:srgbClr val="000000"/>
                </a:solidFill>
                <a:latin typeface="Consolas" panose="020B0609020204030204" pitchFamily="49" charset="0"/>
              </a:rPr>
              <a:t>predicciones.getPredicciones</a:t>
            </a:r>
            <a:r>
              <a:rPr lang="es-AR" sz="1400" dirty="0">
                <a:solidFill>
                  <a:srgbClr val="000000"/>
                </a:solidFill>
                <a:latin typeface="Consolas" panose="020B0609020204030204" pitchFamily="49" charset="0"/>
              </a:rPr>
              <a:t>();</a:t>
            </a:r>
          </a:p>
          <a:p>
            <a:pPr marL="0" indent="0">
              <a:lnSpc>
                <a:spcPct val="120000"/>
              </a:lnSpc>
              <a:spcBef>
                <a:spcPts val="0"/>
              </a:spcBef>
              <a:buNone/>
            </a:pPr>
            <a:r>
              <a:rPr lang="es-AR" sz="1400" dirty="0">
                <a:solidFill>
                  <a:srgbClr val="000000"/>
                </a:solidFill>
                <a:latin typeface="Consolas" panose="020B0609020204030204" pitchFamily="49" charset="0"/>
              </a:rPr>
              <a:t>        </a:t>
            </a:r>
            <a:r>
              <a:rPr lang="nn-NO" sz="1400" dirty="0">
                <a:solidFill>
                  <a:srgbClr val="0000E6"/>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E6"/>
                </a:solidFill>
                <a:latin typeface="Consolas" panose="020B0609020204030204" pitchFamily="49" charset="0"/>
              </a:rPr>
              <a:t>int</a:t>
            </a:r>
            <a:r>
              <a:rPr lang="nn-NO" sz="1400" dirty="0">
                <a:solidFill>
                  <a:srgbClr val="000000"/>
                </a:solidFill>
                <a:latin typeface="Consolas" panose="020B0609020204030204" pitchFamily="49" charset="0"/>
              </a:rPr>
              <a:t> i = 0; i &lt; 3; i++) {</a:t>
            </a:r>
          </a:p>
          <a:p>
            <a:pPr marL="0" indent="0">
              <a:lnSpc>
                <a:spcPct val="120000"/>
              </a:lnSpc>
              <a:spcBef>
                <a:spcPts val="0"/>
              </a:spcBef>
              <a:buNone/>
            </a:pP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PartidoProde</a:t>
            </a:r>
            <a:r>
              <a:rPr lang="pt-BR" sz="1400" dirty="0">
                <a:solidFill>
                  <a:srgbClr val="000000"/>
                </a:solidFill>
                <a:latin typeface="Consolas" panose="020B0609020204030204" pitchFamily="49" charset="0"/>
              </a:rPr>
              <a:t> partido = </a:t>
            </a:r>
            <a:r>
              <a:rPr lang="pt-BR" sz="1400" dirty="0" err="1">
                <a:solidFill>
                  <a:srgbClr val="000000"/>
                </a:solidFill>
                <a:latin typeface="Consolas" panose="020B0609020204030204" pitchFamily="49" charset="0"/>
              </a:rPr>
              <a:t>fecha.getPartido</a:t>
            </a:r>
            <a:r>
              <a:rPr lang="pt-BR" sz="1400" dirty="0">
                <a:solidFill>
                  <a:srgbClr val="000000"/>
                </a:solidFill>
                <a:latin typeface="Consolas" panose="020B0609020204030204" pitchFamily="49" charset="0"/>
              </a:rPr>
              <a:t>(i);</a:t>
            </a:r>
          </a:p>
          <a:p>
            <a:pPr marL="0" indent="0">
              <a:lnSpc>
                <a:spcPct val="120000"/>
              </a:lnSpc>
              <a:spcBef>
                <a:spcPts val="0"/>
              </a:spcBef>
              <a:buNone/>
            </a:pPr>
            <a:r>
              <a:rPr lang="en-US"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PartidoProde</a:t>
            </a:r>
            <a:r>
              <a:rPr lang="es-AR" sz="1400" dirty="0">
                <a:solidFill>
                  <a:srgbClr val="000000"/>
                </a:solidFill>
                <a:latin typeface="Consolas" panose="020B0609020204030204" pitchFamily="49" charset="0"/>
              </a:rPr>
              <a:t> predicción =  </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predichas.encontrarPartido</a:t>
            </a:r>
            <a:r>
              <a:rPr lang="es-AR" sz="1400" dirty="0">
                <a:solidFill>
                  <a:srgbClr val="000000"/>
                </a:solidFill>
                <a:latin typeface="Consolas" panose="020B0609020204030204" pitchFamily="49" charset="0"/>
              </a:rPr>
              <a:t>(</a:t>
            </a:r>
            <a:r>
              <a:rPr lang="es-AR" sz="1400" dirty="0" err="1">
                <a:solidFill>
                  <a:srgbClr val="000000"/>
                </a:solidFill>
                <a:latin typeface="Consolas" panose="020B0609020204030204" pitchFamily="49" charset="0"/>
              </a:rPr>
              <a:t>partido.getEquipoA</a:t>
            </a:r>
            <a:r>
              <a:rPr lang="es-AR" sz="1400" dirty="0">
                <a:solidFill>
                  <a:srgbClr val="000000"/>
                </a:solidFill>
                <a:latin typeface="Consolas" panose="020B0609020204030204" pitchFamily="49" charset="0"/>
              </a:rPr>
              <a:t>(), </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partido.getEquipoB</a:t>
            </a:r>
            <a:r>
              <a:rPr lang="es-AR" sz="1400" dirty="0">
                <a:solidFill>
                  <a:srgbClr val="000000"/>
                </a:solidFill>
                <a:latin typeface="Consolas" panose="020B0609020204030204" pitchFamily="49" charset="0"/>
              </a:rPr>
              <a:t>());</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if</a:t>
            </a:r>
            <a:r>
              <a:rPr lang="es-AR" sz="1400" dirty="0">
                <a:solidFill>
                  <a:srgbClr val="000000"/>
                </a:solidFill>
                <a:latin typeface="Consolas" panose="020B0609020204030204" pitchFamily="49" charset="0"/>
              </a:rPr>
              <a:t> (</a:t>
            </a:r>
            <a:r>
              <a:rPr lang="es-AR" sz="1400" dirty="0" err="1">
                <a:solidFill>
                  <a:srgbClr val="000000"/>
                </a:solidFill>
                <a:latin typeface="Consolas" panose="020B0609020204030204" pitchFamily="49" charset="0"/>
              </a:rPr>
              <a:t>partido.getGolesA</a:t>
            </a:r>
            <a:r>
              <a:rPr lang="es-AR" sz="1400" dirty="0">
                <a:solidFill>
                  <a:srgbClr val="000000"/>
                </a:solidFill>
                <a:latin typeface="Consolas" panose="020B0609020204030204" pitchFamily="49" charset="0"/>
              </a:rPr>
              <a:t>()==</a:t>
            </a:r>
            <a:r>
              <a:rPr lang="es-AR" sz="1400" dirty="0" err="1">
                <a:solidFill>
                  <a:srgbClr val="000000"/>
                </a:solidFill>
                <a:latin typeface="Consolas" panose="020B0609020204030204" pitchFamily="49" charset="0"/>
              </a:rPr>
              <a:t>predicción.getGolesA</a:t>
            </a:r>
            <a:r>
              <a:rPr lang="es-AR" sz="1400" dirty="0">
                <a:solidFill>
                  <a:srgbClr val="000000"/>
                </a:solidFill>
                <a:latin typeface="Consolas" panose="020B0609020204030204" pitchFamily="49" charset="0"/>
              </a:rPr>
              <a:t>() </a:t>
            </a:r>
          </a:p>
          <a:p>
            <a:pPr marL="0" indent="0">
              <a:lnSpc>
                <a:spcPct val="120000"/>
              </a:lnSpc>
              <a:spcBef>
                <a:spcPts val="0"/>
              </a:spcBef>
              <a:buNone/>
            </a:pPr>
            <a:r>
              <a:rPr lang="es-AR" sz="1400" dirty="0">
                <a:solidFill>
                  <a:srgbClr val="000000"/>
                </a:solidFill>
                <a:latin typeface="Consolas" panose="020B0609020204030204" pitchFamily="49" charset="0"/>
              </a:rPr>
              <a:t>	      &amp;&amp; </a:t>
            </a:r>
            <a:r>
              <a:rPr lang="es-AR" sz="1400" dirty="0" err="1">
                <a:solidFill>
                  <a:srgbClr val="000000"/>
                </a:solidFill>
                <a:latin typeface="Consolas" panose="020B0609020204030204" pitchFamily="49" charset="0"/>
              </a:rPr>
              <a:t>partido.getGolesB</a:t>
            </a:r>
            <a:r>
              <a:rPr lang="es-AR" sz="1400" dirty="0">
                <a:solidFill>
                  <a:srgbClr val="000000"/>
                </a:solidFill>
                <a:latin typeface="Consolas" panose="020B0609020204030204" pitchFamily="49" charset="0"/>
              </a:rPr>
              <a:t>()==</a:t>
            </a:r>
            <a:r>
              <a:rPr lang="es-AR" sz="1400" dirty="0" err="1">
                <a:solidFill>
                  <a:srgbClr val="000000"/>
                </a:solidFill>
                <a:latin typeface="Consolas" panose="020B0609020204030204" pitchFamily="49" charset="0"/>
              </a:rPr>
              <a:t>predicción.getGolesB</a:t>
            </a:r>
            <a:r>
              <a:rPr lang="es-AR" sz="1400" dirty="0">
                <a:solidFill>
                  <a:srgbClr val="000000"/>
                </a:solidFill>
                <a:latin typeface="Consolas" panose="020B0609020204030204" pitchFamily="49" charset="0"/>
              </a:rPr>
              <a:t>()){</a:t>
            </a:r>
          </a:p>
          <a:p>
            <a:pPr marL="0" indent="0">
              <a:lnSpc>
                <a:spcPct val="120000"/>
              </a:lnSpc>
              <a:spcBef>
                <a:spcPts val="0"/>
              </a:spcBef>
              <a:buNone/>
            </a:pPr>
            <a:r>
              <a:rPr lang="es-AR" sz="1400" dirty="0">
                <a:solidFill>
                  <a:srgbClr val="000000"/>
                </a:solidFill>
                <a:latin typeface="Consolas" panose="020B0609020204030204" pitchFamily="49" charset="0"/>
              </a:rPr>
              <a:t>                aciertos++;</a:t>
            </a:r>
          </a:p>
          <a:p>
            <a:pPr marL="0" indent="0">
              <a:lnSpc>
                <a:spcPct val="120000"/>
              </a:lnSpc>
              <a:spcBef>
                <a:spcPts val="0"/>
              </a:spcBef>
              <a:buNone/>
            </a:pPr>
            <a:r>
              <a:rPr lang="es-AR" sz="1400" dirty="0">
                <a:solidFill>
                  <a:srgbClr val="000000"/>
                </a:solidFill>
                <a:latin typeface="Consolas" panose="020B0609020204030204" pitchFamily="49" charset="0"/>
              </a:rPr>
              <a:t>            }</a:t>
            </a:r>
          </a:p>
          <a:p>
            <a:pPr marL="0" indent="0">
              <a:lnSpc>
                <a:spcPct val="120000"/>
              </a:lnSpc>
              <a:spcBef>
                <a:spcPts val="0"/>
              </a:spcBef>
              <a:buNone/>
            </a:pPr>
            <a:r>
              <a:rPr lang="es-AR" sz="1400" dirty="0">
                <a:solidFill>
                  <a:srgbClr val="000000"/>
                </a:solidFill>
                <a:latin typeface="Consolas" panose="020B0609020204030204" pitchFamily="49" charset="0"/>
              </a:rPr>
              <a:t>        }</a:t>
            </a:r>
          </a:p>
          <a:p>
            <a:pPr marL="0" indent="0">
              <a:lnSpc>
                <a:spcPct val="120000"/>
              </a:lnSpc>
              <a:spcBef>
                <a:spcPts val="0"/>
              </a:spcBef>
              <a:buNone/>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return</a:t>
            </a:r>
            <a:r>
              <a:rPr lang="es-AR" sz="1400" dirty="0">
                <a:solidFill>
                  <a:srgbClr val="000000"/>
                </a:solidFill>
                <a:latin typeface="Consolas" panose="020B0609020204030204" pitchFamily="49" charset="0"/>
              </a:rPr>
              <a:t> aciertos;</a:t>
            </a:r>
          </a:p>
          <a:p>
            <a:pPr marL="0" indent="0">
              <a:lnSpc>
                <a:spcPct val="120000"/>
              </a:lnSpc>
              <a:spcBef>
                <a:spcPts val="0"/>
              </a:spcBef>
              <a:buNone/>
            </a:pPr>
            <a:r>
              <a:rPr lang="es-AR" sz="1400" dirty="0">
                <a:solidFill>
                  <a:srgbClr val="000000"/>
                </a:solidFill>
                <a:latin typeface="Consolas" panose="020B0609020204030204" pitchFamily="49" charset="0"/>
              </a:rPr>
              <a:t>    }</a:t>
            </a:r>
          </a:p>
          <a:p>
            <a:pPr marL="0" indent="0">
              <a:lnSpc>
                <a:spcPct val="120000"/>
              </a:lnSpc>
              <a:spcBef>
                <a:spcPts val="0"/>
              </a:spcBef>
              <a:buNone/>
            </a:pPr>
            <a:r>
              <a:rPr lang="es-AR" sz="1400" dirty="0">
                <a:solidFill>
                  <a:srgbClr val="000000"/>
                </a:solidFill>
                <a:latin typeface="Consolas" panose="020B0609020204030204" pitchFamily="49" charset="0"/>
              </a:rPr>
              <a:t>}</a:t>
            </a:r>
          </a:p>
        </p:txBody>
      </p:sp>
      <p:sp>
        <p:nvSpPr>
          <p:cNvPr id="4" name="Marcador de pie de página 3">
            <a:extLst>
              <a:ext uri="{FF2B5EF4-FFF2-40B4-BE49-F238E27FC236}">
                <a16:creationId xmlns:a16="http://schemas.microsoft.com/office/drawing/2014/main" id="{9BC1D126-A058-4CDD-96F3-A04EB189B07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5518875-76FA-4E21-A60A-7421C25F05A7}"/>
              </a:ext>
            </a:extLst>
          </p:cNvPr>
          <p:cNvSpPr>
            <a:spLocks noGrp="1"/>
          </p:cNvSpPr>
          <p:nvPr>
            <p:ph type="sldNum" sz="quarter" idx="12"/>
          </p:nvPr>
        </p:nvSpPr>
        <p:spPr/>
        <p:txBody>
          <a:bodyPr/>
          <a:lstStyle/>
          <a:p>
            <a:fld id="{D802D9E1-0DDA-174F-9155-A972C397A999}" type="slidenum">
              <a:rPr lang="es-ES_tradnl" smtClean="0"/>
              <a:pPr/>
              <a:t>109</a:t>
            </a:fld>
            <a:endParaRPr lang="es-ES_tradnl" dirty="0"/>
          </a:p>
        </p:txBody>
      </p:sp>
    </p:spTree>
    <p:extLst>
      <p:ext uri="{BB962C8B-B14F-4D97-AF65-F5344CB8AC3E}">
        <p14:creationId xmlns:p14="http://schemas.microsoft.com/office/powerpoint/2010/main" val="10963432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20222-001A-429C-9582-929F82936393}"/>
              </a:ext>
            </a:extLst>
          </p:cNvPr>
          <p:cNvSpPr>
            <a:spLocks noGrp="1"/>
          </p:cNvSpPr>
          <p:nvPr>
            <p:ph type="title"/>
          </p:nvPr>
        </p:nvSpPr>
        <p:spPr/>
        <p:txBody>
          <a:bodyPr>
            <a:normAutofit fontScale="90000"/>
          </a:bodyPr>
          <a:lstStyle/>
          <a:p>
            <a:r>
              <a:rPr lang="es-AR" sz="4400" b="1" dirty="0"/>
              <a:t>Prode</a:t>
            </a:r>
            <a:br>
              <a:rPr lang="es-AR" dirty="0"/>
            </a:br>
            <a:r>
              <a:rPr lang="es-AR" sz="3100" i="1" dirty="0" err="1"/>
              <a:t>Main</a:t>
            </a:r>
            <a:r>
              <a:rPr lang="es-AR" sz="3100" i="1" dirty="0"/>
              <a:t> de ejemplo, </a:t>
            </a:r>
            <a:r>
              <a:rPr lang="es-AR" sz="3100" i="1" dirty="0" err="1"/>
              <a:t>setup</a:t>
            </a:r>
            <a:r>
              <a:rPr lang="es-AR" sz="3100" i="1" dirty="0"/>
              <a:t> de la fecha y predicciones de algunos usuarios</a:t>
            </a:r>
            <a:endParaRPr lang="es-AR" i="1" dirty="0"/>
          </a:p>
        </p:txBody>
      </p:sp>
      <p:sp>
        <p:nvSpPr>
          <p:cNvPr id="3" name="Marcador de contenido 2">
            <a:extLst>
              <a:ext uri="{FF2B5EF4-FFF2-40B4-BE49-F238E27FC236}">
                <a16:creationId xmlns:a16="http://schemas.microsoft.com/office/drawing/2014/main" id="{AFA0BF99-77A4-4CB5-BFB6-9277B898E4A1}"/>
              </a:ext>
            </a:extLst>
          </p:cNvPr>
          <p:cNvSpPr>
            <a:spLocks noGrp="1"/>
          </p:cNvSpPr>
          <p:nvPr>
            <p:ph idx="1"/>
          </p:nvPr>
        </p:nvSpPr>
        <p:spPr/>
        <p:txBody>
          <a:bodyPr>
            <a:normAutofit fontScale="32500" lnSpcReduction="20000"/>
          </a:bodyPr>
          <a:lstStyle/>
          <a:p>
            <a:pPr marL="0" indent="0">
              <a:lnSpc>
                <a:spcPct val="120000"/>
              </a:lnSpc>
              <a:spcBef>
                <a:spcPts val="0"/>
              </a:spcBef>
              <a:buNone/>
            </a:pP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class</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TestProde</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void</a:t>
            </a:r>
            <a:r>
              <a:rPr lang="en-US" dirty="0">
                <a:solidFill>
                  <a:srgbClr val="000000"/>
                </a:solidFill>
                <a:latin typeface="Consolas" panose="020B0609020204030204" pitchFamily="49" charset="0"/>
              </a:rPr>
              <a:t> </a:t>
            </a:r>
            <a:r>
              <a:rPr lang="en-US" b="1" i="1" dirty="0">
                <a:solidFill>
                  <a:srgbClr val="000000"/>
                </a:solidFill>
                <a:latin typeface="Consolas" panose="020B0609020204030204" pitchFamily="49" charset="0"/>
              </a:rPr>
              <a:t>main</a:t>
            </a:r>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chemeClr val="accent6"/>
                </a:solidFill>
                <a:latin typeface="Consolas" panose="020B0609020204030204" pitchFamily="49" charset="0"/>
              </a:rPr>
              <a:t>// La </a:t>
            </a:r>
            <a:r>
              <a:rPr lang="en-US" dirty="0" err="1">
                <a:solidFill>
                  <a:schemeClr val="accent6"/>
                </a:solidFill>
                <a:latin typeface="Consolas" panose="020B0609020204030204" pitchFamily="49" charset="0"/>
              </a:rPr>
              <a:t>Fecha</a:t>
            </a:r>
            <a:r>
              <a:rPr lang="en-US" dirty="0">
                <a:solidFill>
                  <a:schemeClr val="accent6"/>
                </a:solidFill>
                <a:latin typeface="Consolas" panose="020B0609020204030204" pitchFamily="49" charset="0"/>
              </a:rPr>
              <a:t> de </a:t>
            </a:r>
            <a:r>
              <a:rPr lang="en-US" dirty="0" err="1">
                <a:solidFill>
                  <a:schemeClr val="accent6"/>
                </a:solidFill>
                <a:latin typeface="Consolas" panose="020B0609020204030204" pitchFamily="49" charset="0"/>
              </a:rPr>
              <a:t>Ejemplo</a:t>
            </a:r>
            <a:endParaRPr lang="en-US" dirty="0">
              <a:solidFill>
                <a:schemeClr val="accent6"/>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fecha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a:t>
            </a:r>
          </a:p>
          <a:p>
            <a:pPr marL="0" indent="0">
              <a:lnSpc>
                <a:spcPct val="120000"/>
              </a:lnSpc>
              <a:spcBef>
                <a:spcPts val="0"/>
              </a:spcBef>
              <a:buNone/>
            </a:pP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PartidoProde</a:t>
            </a:r>
            <a:r>
              <a:rPr lang="pt-BR" dirty="0">
                <a:solidFill>
                  <a:srgbClr val="000000"/>
                </a:solidFill>
                <a:latin typeface="Consolas" panose="020B0609020204030204" pitchFamily="49" charset="0"/>
              </a:rPr>
              <a:t> p1 = </a:t>
            </a:r>
            <a:r>
              <a:rPr lang="pt-BR" dirty="0">
                <a:solidFill>
                  <a:srgbClr val="0000E6"/>
                </a:solidFill>
                <a:latin typeface="Consolas" panose="020B0609020204030204" pitchFamily="49" charset="0"/>
              </a:rPr>
              <a:t>new</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PartidoProde</a:t>
            </a:r>
            <a:r>
              <a:rPr lang="pt-BR" dirty="0">
                <a:solidFill>
                  <a:srgbClr val="000000"/>
                </a:solidFill>
                <a:latin typeface="Consolas" panose="020B0609020204030204" pitchFamily="49" charset="0"/>
              </a:rPr>
              <a:t>(</a:t>
            </a:r>
            <a:r>
              <a:rPr lang="pt-BR" dirty="0">
                <a:solidFill>
                  <a:srgbClr val="CE7B00"/>
                </a:solidFill>
                <a:latin typeface="Consolas" panose="020B0609020204030204" pitchFamily="49" charset="0"/>
              </a:rPr>
              <a:t>"Boca"</a:t>
            </a:r>
            <a:r>
              <a:rPr lang="pt-BR" dirty="0">
                <a:solidFill>
                  <a:srgbClr val="000000"/>
                </a:solidFill>
                <a:latin typeface="Consolas" panose="020B0609020204030204" pitchFamily="49" charset="0"/>
              </a:rPr>
              <a:t>, </a:t>
            </a:r>
            <a:r>
              <a:rPr lang="pt-BR" dirty="0">
                <a:solidFill>
                  <a:srgbClr val="CE7B00"/>
                </a:solidFill>
                <a:latin typeface="Consolas" panose="020B0609020204030204" pitchFamily="49" charset="0"/>
              </a:rPr>
              <a:t>"River"</a:t>
            </a:r>
            <a:r>
              <a:rPr lang="pt-BR" dirty="0">
                <a:solidFill>
                  <a:srgbClr val="000000"/>
                </a:solidFill>
                <a:latin typeface="Consolas" panose="020B0609020204030204" pitchFamily="49" charset="0"/>
              </a:rPr>
              <a:t>, 3, 0);</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p2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"Racing"</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"San Lorenzo"</a:t>
            </a:r>
            <a:r>
              <a:rPr lang="es-AR" dirty="0">
                <a:solidFill>
                  <a:srgbClr val="000000"/>
                </a:solidFill>
                <a:latin typeface="Consolas" panose="020B0609020204030204" pitchFamily="49" charset="0"/>
              </a:rPr>
              <a:t>, 0, 2);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p3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"Estudiantes"</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"Gimnasia"</a:t>
            </a:r>
            <a:r>
              <a:rPr lang="es-AR" dirty="0">
                <a:solidFill>
                  <a:srgbClr val="000000"/>
                </a:solidFill>
                <a:latin typeface="Consolas" panose="020B0609020204030204" pitchFamily="49" charset="0"/>
              </a:rPr>
              <a:t>, 2, 4);</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fecha.agregarPartido</a:t>
            </a:r>
            <a:r>
              <a:rPr lang="es-AR" dirty="0">
                <a:solidFill>
                  <a:srgbClr val="000000"/>
                </a:solidFill>
                <a:latin typeface="Consolas" panose="020B0609020204030204" pitchFamily="49" charset="0"/>
              </a:rPr>
              <a:t>(p1);</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fecha.agregarPartido</a:t>
            </a:r>
            <a:r>
              <a:rPr lang="es-AR" dirty="0">
                <a:solidFill>
                  <a:srgbClr val="000000"/>
                </a:solidFill>
                <a:latin typeface="Consolas" panose="020B0609020204030204" pitchFamily="49" charset="0"/>
              </a:rPr>
              <a:t>(p2);</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fecha.agregarPartido</a:t>
            </a:r>
            <a:r>
              <a:rPr lang="es-AR" dirty="0">
                <a:solidFill>
                  <a:srgbClr val="000000"/>
                </a:solidFill>
                <a:latin typeface="Consolas" panose="020B0609020204030204" pitchFamily="49" charset="0"/>
              </a:rPr>
              <a:t>(p3);</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chemeClr val="accent6"/>
                </a:solidFill>
                <a:latin typeface="Consolas" panose="020B0609020204030204" pitchFamily="49" charset="0"/>
              </a:rPr>
              <a:t>// Las </a:t>
            </a:r>
            <a:r>
              <a:rPr lang="en-US" dirty="0" err="1">
                <a:solidFill>
                  <a:schemeClr val="accent6"/>
                </a:solidFill>
                <a:latin typeface="Consolas" panose="020B0609020204030204" pitchFamily="49" charset="0"/>
              </a:rPr>
              <a:t>predicciones</a:t>
            </a:r>
            <a:r>
              <a:rPr lang="en-US" dirty="0">
                <a:solidFill>
                  <a:schemeClr val="accent6"/>
                </a:solidFill>
                <a:latin typeface="Consolas" panose="020B0609020204030204" pitchFamily="49" charset="0"/>
              </a:rPr>
              <a:t> del </a:t>
            </a:r>
            <a:r>
              <a:rPr lang="en-US" dirty="0" err="1">
                <a:solidFill>
                  <a:schemeClr val="accent6"/>
                </a:solidFill>
                <a:latin typeface="Consolas" panose="020B0609020204030204" pitchFamily="49" charset="0"/>
              </a:rPr>
              <a:t>usuario</a:t>
            </a:r>
            <a:r>
              <a:rPr lang="en-US" dirty="0">
                <a:solidFill>
                  <a:schemeClr val="accent6"/>
                </a:solidFill>
                <a:latin typeface="Consolas" panose="020B0609020204030204" pitchFamily="49" charset="0"/>
              </a:rPr>
              <a:t> 1</a:t>
            </a:r>
            <a:endParaRPr lang="es-AR" dirty="0">
              <a:solidFill>
                <a:srgbClr val="000000"/>
              </a:solidFill>
              <a:latin typeface="Consolas" panose="020B0609020204030204" pitchFamily="49" charset="0"/>
            </a:endParaRP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prediccionUsuario1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p1u1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"Boca"</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a:t>
            </a:r>
            <a:r>
              <a:rPr lang="es-AR" dirty="0" err="1">
                <a:solidFill>
                  <a:srgbClr val="CE7B00"/>
                </a:solidFill>
                <a:latin typeface="Consolas" panose="020B0609020204030204" pitchFamily="49" charset="0"/>
              </a:rPr>
              <a:t>River</a:t>
            </a:r>
            <a:r>
              <a:rPr lang="es-AR" dirty="0">
                <a:solidFill>
                  <a:srgbClr val="CE7B00"/>
                </a:solidFill>
                <a:latin typeface="Consolas" panose="020B0609020204030204" pitchFamily="49" charset="0"/>
              </a:rPr>
              <a:t>"</a:t>
            </a:r>
            <a:r>
              <a:rPr lang="es-AR" dirty="0">
                <a:solidFill>
                  <a:srgbClr val="000000"/>
                </a:solidFill>
                <a:latin typeface="Consolas" panose="020B0609020204030204" pitchFamily="49" charset="0"/>
              </a:rPr>
              <a:t>, 3, 2);</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p2u1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"Racing"</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"San Lorenzo"</a:t>
            </a:r>
            <a:r>
              <a:rPr lang="es-AR" dirty="0">
                <a:solidFill>
                  <a:srgbClr val="000000"/>
                </a:solidFill>
                <a:latin typeface="Consolas" panose="020B0609020204030204" pitchFamily="49" charset="0"/>
              </a:rPr>
              <a:t>, 4, 1);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p3u1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"Estudiantes"</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"Gimnasia"</a:t>
            </a:r>
            <a:r>
              <a:rPr lang="es-AR" dirty="0">
                <a:solidFill>
                  <a:srgbClr val="000000"/>
                </a:solidFill>
                <a:latin typeface="Consolas" panose="020B0609020204030204" pitchFamily="49" charset="0"/>
              </a:rPr>
              <a:t>, 1, 2);</a:t>
            </a:r>
          </a:p>
          <a:p>
            <a:pPr marL="0" indent="0">
              <a:lnSpc>
                <a:spcPct val="120000"/>
              </a:lnSpc>
              <a:spcBef>
                <a:spcPts val="0"/>
              </a:spcBef>
              <a:buNone/>
            </a:pPr>
            <a:r>
              <a:rPr lang="es-AR" dirty="0">
                <a:solidFill>
                  <a:srgbClr val="000000"/>
                </a:solidFill>
                <a:latin typeface="Consolas" panose="020B0609020204030204" pitchFamily="49" charset="0"/>
              </a:rPr>
              <a:t>        prediccionUsuario1.agregarPartido(p1u1);</a:t>
            </a:r>
          </a:p>
          <a:p>
            <a:pPr marL="0" indent="0">
              <a:lnSpc>
                <a:spcPct val="120000"/>
              </a:lnSpc>
              <a:spcBef>
                <a:spcPts val="0"/>
              </a:spcBef>
              <a:buNone/>
            </a:pPr>
            <a:r>
              <a:rPr lang="es-AR" dirty="0">
                <a:solidFill>
                  <a:srgbClr val="000000"/>
                </a:solidFill>
                <a:latin typeface="Consolas" panose="020B0609020204030204" pitchFamily="49" charset="0"/>
              </a:rPr>
              <a:t>        prediccionUsuario1.agregarPartido(p2u1);</a:t>
            </a:r>
          </a:p>
          <a:p>
            <a:pPr marL="0" indent="0">
              <a:lnSpc>
                <a:spcPct val="120000"/>
              </a:lnSpc>
              <a:spcBef>
                <a:spcPts val="0"/>
              </a:spcBef>
              <a:buNone/>
            </a:pPr>
            <a:r>
              <a:rPr lang="es-AR" dirty="0">
                <a:solidFill>
                  <a:srgbClr val="000000"/>
                </a:solidFill>
                <a:latin typeface="Consolas" panose="020B0609020204030204" pitchFamily="49" charset="0"/>
              </a:rPr>
              <a:t>        prediccionUsuario1.agregarPartido(p3u1);</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PrediccionProde</a:t>
            </a:r>
            <a:r>
              <a:rPr lang="es-AR" dirty="0">
                <a:solidFill>
                  <a:srgbClr val="000000"/>
                </a:solidFill>
                <a:latin typeface="Consolas" panose="020B0609020204030204" pitchFamily="49" charset="0"/>
              </a:rPr>
              <a:t> prediccion1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PrediccionProde</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prediccion1.setPredicciones(prediccionUsuario1);</a:t>
            </a:r>
          </a:p>
          <a:p>
            <a:pPr marL="0" indent="0">
              <a:lnSpc>
                <a:spcPct val="120000"/>
              </a:lnSpc>
              <a:spcBef>
                <a:spcPts val="0"/>
              </a:spcBef>
              <a:buNone/>
            </a:pPr>
            <a:r>
              <a:rPr lang="es-AR" dirty="0">
                <a:solidFill>
                  <a:srgbClr val="000000"/>
                </a:solidFill>
                <a:latin typeface="Consolas" panose="020B0609020204030204" pitchFamily="49" charset="0"/>
              </a:rPr>
              <a:t>        prediccion1.setUsuario(</a:t>
            </a:r>
            <a:r>
              <a:rPr lang="es-AR" dirty="0">
                <a:solidFill>
                  <a:srgbClr val="CE7B00"/>
                </a:solidFill>
                <a:latin typeface="Consolas" panose="020B0609020204030204" pitchFamily="49" charset="0"/>
              </a:rPr>
              <a:t>"a"</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chemeClr val="accent6"/>
                </a:solidFill>
                <a:latin typeface="Consolas" panose="020B0609020204030204" pitchFamily="49" charset="0"/>
              </a:rPr>
              <a:t>// Las </a:t>
            </a:r>
            <a:r>
              <a:rPr lang="en-US" dirty="0" err="1">
                <a:solidFill>
                  <a:schemeClr val="accent6"/>
                </a:solidFill>
                <a:latin typeface="Consolas" panose="020B0609020204030204" pitchFamily="49" charset="0"/>
              </a:rPr>
              <a:t>predicciones</a:t>
            </a:r>
            <a:r>
              <a:rPr lang="en-US" dirty="0">
                <a:solidFill>
                  <a:schemeClr val="accent6"/>
                </a:solidFill>
                <a:latin typeface="Consolas" panose="020B0609020204030204" pitchFamily="49" charset="0"/>
              </a:rPr>
              <a:t> del </a:t>
            </a:r>
            <a:r>
              <a:rPr lang="en-US" dirty="0" err="1">
                <a:solidFill>
                  <a:schemeClr val="accent6"/>
                </a:solidFill>
                <a:latin typeface="Consolas" panose="020B0609020204030204" pitchFamily="49" charset="0"/>
              </a:rPr>
              <a:t>usuario</a:t>
            </a:r>
            <a:r>
              <a:rPr lang="en-US" dirty="0">
                <a:solidFill>
                  <a:schemeClr val="accent6"/>
                </a:solidFill>
                <a:latin typeface="Consolas" panose="020B0609020204030204" pitchFamily="49" charset="0"/>
              </a:rPr>
              <a:t> 2</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prediccionUsuario2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FechaProde</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p1u2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"Boca"</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a:t>
            </a:r>
            <a:r>
              <a:rPr lang="es-AR" dirty="0" err="1">
                <a:solidFill>
                  <a:srgbClr val="CE7B00"/>
                </a:solidFill>
                <a:latin typeface="Consolas" panose="020B0609020204030204" pitchFamily="49" charset="0"/>
              </a:rPr>
              <a:t>River</a:t>
            </a:r>
            <a:r>
              <a:rPr lang="es-AR" dirty="0">
                <a:solidFill>
                  <a:srgbClr val="CE7B00"/>
                </a:solidFill>
                <a:latin typeface="Consolas" panose="020B0609020204030204" pitchFamily="49" charset="0"/>
              </a:rPr>
              <a:t>"</a:t>
            </a:r>
            <a:r>
              <a:rPr lang="es-AR" dirty="0">
                <a:solidFill>
                  <a:srgbClr val="000000"/>
                </a:solidFill>
                <a:latin typeface="Consolas" panose="020B0609020204030204" pitchFamily="49" charset="0"/>
              </a:rPr>
              <a:t>, 1, 0);</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p2u2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"Racing"</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"San Lorenzo"</a:t>
            </a:r>
            <a:r>
              <a:rPr lang="es-AR" dirty="0">
                <a:solidFill>
                  <a:srgbClr val="000000"/>
                </a:solidFill>
                <a:latin typeface="Consolas" panose="020B0609020204030204" pitchFamily="49" charset="0"/>
              </a:rPr>
              <a:t>, 3, 3);</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 p3u2 = </a:t>
            </a:r>
            <a:r>
              <a:rPr lang="es-AR" dirty="0">
                <a:solidFill>
                  <a:srgbClr val="0000E6"/>
                </a:solidFill>
                <a:latin typeface="Consolas" panose="020B0609020204030204" pitchFamily="49" charset="0"/>
              </a:rPr>
              <a:t>new</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PartidoProde</a:t>
            </a:r>
            <a:r>
              <a:rPr lang="es-AR" dirty="0">
                <a:solidFill>
                  <a:srgbClr val="000000"/>
                </a:solidFill>
                <a:latin typeface="Consolas" panose="020B0609020204030204" pitchFamily="49" charset="0"/>
              </a:rPr>
              <a:t>(</a:t>
            </a:r>
            <a:r>
              <a:rPr lang="es-AR" dirty="0">
                <a:solidFill>
                  <a:srgbClr val="CE7B00"/>
                </a:solidFill>
                <a:latin typeface="Consolas" panose="020B0609020204030204" pitchFamily="49" charset="0"/>
              </a:rPr>
              <a:t>"Estudiantes"</a:t>
            </a:r>
            <a:r>
              <a:rPr lang="es-AR" dirty="0">
                <a:solidFill>
                  <a:srgbClr val="000000"/>
                </a:solidFill>
                <a:latin typeface="Consolas" panose="020B0609020204030204" pitchFamily="49" charset="0"/>
              </a:rPr>
              <a:t>, </a:t>
            </a:r>
            <a:r>
              <a:rPr lang="es-AR" dirty="0">
                <a:solidFill>
                  <a:srgbClr val="CE7B00"/>
                </a:solidFill>
                <a:latin typeface="Consolas" panose="020B0609020204030204" pitchFamily="49" charset="0"/>
              </a:rPr>
              <a:t>"Gimnasia"</a:t>
            </a:r>
            <a:r>
              <a:rPr lang="es-AR" dirty="0">
                <a:solidFill>
                  <a:srgbClr val="000000"/>
                </a:solidFill>
                <a:latin typeface="Consolas" panose="020B0609020204030204" pitchFamily="49" charset="0"/>
              </a:rPr>
              <a:t>, 1, 4);</a:t>
            </a:r>
          </a:p>
          <a:p>
            <a:pPr marL="0" indent="0">
              <a:lnSpc>
                <a:spcPct val="120000"/>
              </a:lnSpc>
              <a:spcBef>
                <a:spcPts val="0"/>
              </a:spcBef>
              <a:buNone/>
            </a:pPr>
            <a:r>
              <a:rPr lang="es-AR" dirty="0">
                <a:solidFill>
                  <a:srgbClr val="000000"/>
                </a:solidFill>
                <a:latin typeface="Consolas" panose="020B0609020204030204" pitchFamily="49" charset="0"/>
              </a:rPr>
              <a:t>        prediccionUsuario2.agregarPartido(p1u2);</a:t>
            </a:r>
          </a:p>
          <a:p>
            <a:pPr marL="0" indent="0">
              <a:lnSpc>
                <a:spcPct val="120000"/>
              </a:lnSpc>
              <a:spcBef>
                <a:spcPts val="0"/>
              </a:spcBef>
              <a:buNone/>
            </a:pPr>
            <a:r>
              <a:rPr lang="es-AR" dirty="0">
                <a:solidFill>
                  <a:srgbClr val="000000"/>
                </a:solidFill>
                <a:latin typeface="Consolas" panose="020B0609020204030204" pitchFamily="49" charset="0"/>
              </a:rPr>
              <a:t>        prediccionUsuario2.agregarPartido(p2u2);</a:t>
            </a:r>
          </a:p>
          <a:p>
            <a:pPr marL="0" indent="0">
              <a:lnSpc>
                <a:spcPct val="120000"/>
              </a:lnSpc>
              <a:spcBef>
                <a:spcPts val="0"/>
              </a:spcBef>
              <a:buNone/>
            </a:pPr>
            <a:r>
              <a:rPr lang="es-AR" dirty="0">
                <a:solidFill>
                  <a:srgbClr val="000000"/>
                </a:solidFill>
                <a:latin typeface="Consolas" panose="020B0609020204030204" pitchFamily="49" charset="0"/>
              </a:rPr>
              <a:t>        prediccionUsuario2.agregarPartido(p3u2);</a:t>
            </a:r>
          </a:p>
        </p:txBody>
      </p:sp>
      <p:sp>
        <p:nvSpPr>
          <p:cNvPr id="4" name="Marcador de pie de página 3">
            <a:extLst>
              <a:ext uri="{FF2B5EF4-FFF2-40B4-BE49-F238E27FC236}">
                <a16:creationId xmlns:a16="http://schemas.microsoft.com/office/drawing/2014/main" id="{5F034B90-C454-49AC-BA6E-17ED91D13155}"/>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D81697D5-34F2-4647-96D7-DC31313D1D90}"/>
              </a:ext>
            </a:extLst>
          </p:cNvPr>
          <p:cNvSpPr>
            <a:spLocks noGrp="1"/>
          </p:cNvSpPr>
          <p:nvPr>
            <p:ph type="sldNum" sz="quarter" idx="12"/>
          </p:nvPr>
        </p:nvSpPr>
        <p:spPr/>
        <p:txBody>
          <a:bodyPr/>
          <a:lstStyle/>
          <a:p>
            <a:fld id="{D802D9E1-0DDA-174F-9155-A972C397A999}" type="slidenum">
              <a:rPr lang="es-ES_tradnl" smtClean="0"/>
              <a:pPr/>
              <a:t>110</a:t>
            </a:fld>
            <a:endParaRPr lang="es-ES_tradnl" dirty="0"/>
          </a:p>
        </p:txBody>
      </p:sp>
    </p:spTree>
    <p:extLst>
      <p:ext uri="{BB962C8B-B14F-4D97-AF65-F5344CB8AC3E}">
        <p14:creationId xmlns:p14="http://schemas.microsoft.com/office/powerpoint/2010/main" val="1773457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0870F-7345-4418-819C-761B6920E08D}"/>
              </a:ext>
            </a:extLst>
          </p:cNvPr>
          <p:cNvSpPr>
            <a:spLocks noGrp="1"/>
          </p:cNvSpPr>
          <p:nvPr>
            <p:ph type="title"/>
          </p:nvPr>
        </p:nvSpPr>
        <p:spPr/>
        <p:txBody>
          <a:bodyPr>
            <a:normAutofit fontScale="90000"/>
          </a:bodyPr>
          <a:lstStyle/>
          <a:p>
            <a:r>
              <a:rPr lang="es-AR" sz="4400" b="1" dirty="0"/>
              <a:t>Prode</a:t>
            </a:r>
            <a:br>
              <a:rPr lang="es-AR" dirty="0"/>
            </a:br>
            <a:r>
              <a:rPr lang="es-AR" sz="3100" i="1" dirty="0"/>
              <a:t>Continuación y Pruebas con diferentes modos de juego</a:t>
            </a:r>
          </a:p>
        </p:txBody>
      </p:sp>
      <p:sp>
        <p:nvSpPr>
          <p:cNvPr id="3" name="Marcador de contenido 2">
            <a:extLst>
              <a:ext uri="{FF2B5EF4-FFF2-40B4-BE49-F238E27FC236}">
                <a16:creationId xmlns:a16="http://schemas.microsoft.com/office/drawing/2014/main" id="{E99D79D3-D96D-4A86-8E09-57D353A0E150}"/>
              </a:ext>
            </a:extLst>
          </p:cNvPr>
          <p:cNvSpPr>
            <a:spLocks noGrp="1"/>
          </p:cNvSpPr>
          <p:nvPr>
            <p:ph idx="1"/>
          </p:nvPr>
        </p:nvSpPr>
        <p:spPr/>
        <p:txBody>
          <a:bodyPr>
            <a:normAutofit fontScale="77500" lnSpcReduction="20000"/>
          </a:bodyPr>
          <a:lstStyle/>
          <a:p>
            <a:pPr marL="0" indent="0">
              <a:lnSpc>
                <a:spcPct val="120000"/>
              </a:lnSpc>
              <a:spcBef>
                <a:spcPts val="0"/>
              </a:spcBef>
              <a:buNone/>
            </a:pP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PrediccionProde</a:t>
            </a:r>
            <a:r>
              <a:rPr lang="es-AR" sz="1200" dirty="0">
                <a:solidFill>
                  <a:srgbClr val="000000"/>
                </a:solidFill>
                <a:latin typeface="Consolas" panose="020B0609020204030204" pitchFamily="49" charset="0"/>
              </a:rPr>
              <a:t> prediccion2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PrediccionProde</a:t>
            </a:r>
            <a:r>
              <a:rPr lang="es-AR" sz="1200" dirty="0">
                <a:solidFill>
                  <a:srgbClr val="000000"/>
                </a:solidFill>
                <a:latin typeface="Consolas" panose="020B0609020204030204" pitchFamily="49" charset="0"/>
              </a:rPr>
              <a:t>();</a:t>
            </a:r>
          </a:p>
          <a:p>
            <a:pPr marL="0" indent="0">
              <a:lnSpc>
                <a:spcPct val="120000"/>
              </a:lnSpc>
              <a:spcBef>
                <a:spcPts val="0"/>
              </a:spcBef>
              <a:buNone/>
            </a:pPr>
            <a:r>
              <a:rPr lang="es-AR" sz="1200" dirty="0">
                <a:solidFill>
                  <a:srgbClr val="000000"/>
                </a:solidFill>
                <a:latin typeface="Consolas" panose="020B0609020204030204" pitchFamily="49" charset="0"/>
              </a:rPr>
              <a:t>        prediccion2.setPredicciones(prediccionUsuario2);</a:t>
            </a:r>
          </a:p>
          <a:p>
            <a:pPr marL="0" indent="0">
              <a:lnSpc>
                <a:spcPct val="120000"/>
              </a:lnSpc>
              <a:spcBef>
                <a:spcPts val="0"/>
              </a:spcBef>
              <a:buNone/>
            </a:pPr>
            <a:r>
              <a:rPr lang="es-AR" sz="1200" dirty="0">
                <a:solidFill>
                  <a:srgbClr val="000000"/>
                </a:solidFill>
                <a:latin typeface="Consolas" panose="020B0609020204030204" pitchFamily="49" charset="0"/>
              </a:rPr>
              <a:t>        prediccion2.setUsuario(</a:t>
            </a:r>
            <a:r>
              <a:rPr lang="es-AR" sz="1200" dirty="0">
                <a:solidFill>
                  <a:srgbClr val="CE7B00"/>
                </a:solidFill>
                <a:latin typeface="Consolas" panose="020B0609020204030204" pitchFamily="49" charset="0"/>
              </a:rPr>
              <a:t>"b"</a:t>
            </a:r>
            <a:r>
              <a:rPr lang="es-AR" sz="1200" dirty="0">
                <a:solidFill>
                  <a:srgbClr val="000000"/>
                </a:solidFill>
                <a:latin typeface="Consolas" panose="020B0609020204030204" pitchFamily="49" charset="0"/>
              </a:rPr>
              <a:t>);</a:t>
            </a:r>
          </a:p>
          <a:p>
            <a:pPr marL="0" indent="0">
              <a:lnSpc>
                <a:spcPct val="120000"/>
              </a:lnSpc>
              <a:spcBef>
                <a:spcPts val="0"/>
              </a:spcBef>
              <a:buNone/>
            </a:pPr>
            <a:r>
              <a:rPr lang="en-US" sz="1200" dirty="0">
                <a:solidFill>
                  <a:srgbClr val="000000"/>
                </a:solidFill>
                <a:latin typeface="Consolas" panose="020B0609020204030204" pitchFamily="49" charset="0"/>
              </a:rPr>
              <a:t>  </a:t>
            </a:r>
          </a:p>
          <a:p>
            <a:pPr marL="0" indent="0">
              <a:lnSpc>
                <a:spcPct val="120000"/>
              </a:lnSpc>
              <a:spcBef>
                <a:spcPts val="0"/>
              </a:spcBef>
              <a:buNone/>
            </a:pPr>
            <a:r>
              <a:rPr lang="en-US" sz="1200" dirty="0">
                <a:solidFill>
                  <a:srgbClr val="000000"/>
                </a:solidFill>
                <a:latin typeface="Consolas" panose="020B0609020204030204" pitchFamily="49" charset="0"/>
              </a:rPr>
              <a:t>        </a:t>
            </a:r>
            <a:r>
              <a:rPr lang="en-US" sz="1200" dirty="0">
                <a:solidFill>
                  <a:schemeClr val="accent6"/>
                </a:solidFill>
                <a:latin typeface="Consolas" panose="020B0609020204030204" pitchFamily="49" charset="0"/>
              </a:rPr>
              <a:t>// Las </a:t>
            </a:r>
            <a:r>
              <a:rPr lang="en-US" sz="1200" dirty="0" err="1">
                <a:solidFill>
                  <a:schemeClr val="accent6"/>
                </a:solidFill>
                <a:latin typeface="Consolas" panose="020B0609020204030204" pitchFamily="49" charset="0"/>
              </a:rPr>
              <a:t>predicciones</a:t>
            </a:r>
            <a:r>
              <a:rPr lang="en-US" sz="1200" dirty="0">
                <a:solidFill>
                  <a:schemeClr val="accent6"/>
                </a:solidFill>
                <a:latin typeface="Consolas" panose="020B0609020204030204" pitchFamily="49" charset="0"/>
              </a:rPr>
              <a:t> del </a:t>
            </a:r>
            <a:r>
              <a:rPr lang="en-US" sz="1200" dirty="0" err="1">
                <a:solidFill>
                  <a:schemeClr val="accent6"/>
                </a:solidFill>
                <a:latin typeface="Consolas" panose="020B0609020204030204" pitchFamily="49" charset="0"/>
              </a:rPr>
              <a:t>usuario</a:t>
            </a:r>
            <a:r>
              <a:rPr lang="en-US" sz="1200" dirty="0">
                <a:solidFill>
                  <a:schemeClr val="accent6"/>
                </a:solidFill>
                <a:latin typeface="Consolas" panose="020B0609020204030204" pitchFamily="49" charset="0"/>
              </a:rPr>
              <a:t> 3</a:t>
            </a: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FechaProde</a:t>
            </a:r>
            <a:r>
              <a:rPr lang="es-AR" sz="1200" dirty="0">
                <a:solidFill>
                  <a:srgbClr val="000000"/>
                </a:solidFill>
                <a:latin typeface="Consolas" panose="020B0609020204030204" pitchFamily="49" charset="0"/>
              </a:rPr>
              <a:t> prediccionUsuario3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FechaProde</a:t>
            </a: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PartidoProde</a:t>
            </a:r>
            <a:r>
              <a:rPr lang="es-AR" sz="1200" dirty="0">
                <a:solidFill>
                  <a:srgbClr val="000000"/>
                </a:solidFill>
                <a:latin typeface="Consolas" panose="020B0609020204030204" pitchFamily="49" charset="0"/>
              </a:rPr>
              <a:t> p1u3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PartidoProde</a:t>
            </a:r>
            <a:r>
              <a:rPr lang="es-AR" sz="1200" dirty="0">
                <a:solidFill>
                  <a:srgbClr val="000000"/>
                </a:solidFill>
                <a:latin typeface="Consolas" panose="020B0609020204030204" pitchFamily="49" charset="0"/>
              </a:rPr>
              <a:t>(</a:t>
            </a:r>
            <a:r>
              <a:rPr lang="es-AR" sz="1200" dirty="0">
                <a:solidFill>
                  <a:srgbClr val="CE7B00"/>
                </a:solidFill>
                <a:latin typeface="Consolas" panose="020B0609020204030204" pitchFamily="49" charset="0"/>
              </a:rPr>
              <a:t>"Boca"</a:t>
            </a:r>
            <a:r>
              <a:rPr lang="es-AR" sz="1200" dirty="0">
                <a:solidFill>
                  <a:srgbClr val="000000"/>
                </a:solidFill>
                <a:latin typeface="Consolas" panose="020B0609020204030204" pitchFamily="49" charset="0"/>
              </a:rPr>
              <a:t>, </a:t>
            </a:r>
            <a:r>
              <a:rPr lang="es-AR" sz="1200" dirty="0">
                <a:solidFill>
                  <a:srgbClr val="CE7B00"/>
                </a:solidFill>
                <a:latin typeface="Consolas" panose="020B0609020204030204" pitchFamily="49" charset="0"/>
              </a:rPr>
              <a:t>"</a:t>
            </a:r>
            <a:r>
              <a:rPr lang="es-AR" sz="1200" dirty="0" err="1">
                <a:solidFill>
                  <a:srgbClr val="CE7B00"/>
                </a:solidFill>
                <a:latin typeface="Consolas" panose="020B0609020204030204" pitchFamily="49" charset="0"/>
              </a:rPr>
              <a:t>River</a:t>
            </a:r>
            <a:r>
              <a:rPr lang="es-AR" sz="1200" dirty="0">
                <a:solidFill>
                  <a:srgbClr val="CE7B00"/>
                </a:solidFill>
                <a:latin typeface="Consolas" panose="020B0609020204030204" pitchFamily="49" charset="0"/>
              </a:rPr>
              <a:t>"</a:t>
            </a:r>
            <a:r>
              <a:rPr lang="es-AR" sz="1200" dirty="0">
                <a:solidFill>
                  <a:srgbClr val="000000"/>
                </a:solidFill>
                <a:latin typeface="Consolas" panose="020B0609020204030204" pitchFamily="49" charset="0"/>
              </a:rPr>
              <a:t>, 4, 1);</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PartidoProde</a:t>
            </a:r>
            <a:r>
              <a:rPr lang="es-AR" sz="1200" dirty="0">
                <a:solidFill>
                  <a:srgbClr val="000000"/>
                </a:solidFill>
                <a:latin typeface="Consolas" panose="020B0609020204030204" pitchFamily="49" charset="0"/>
              </a:rPr>
              <a:t> p2u3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PartidoProde</a:t>
            </a:r>
            <a:r>
              <a:rPr lang="es-AR" sz="1200" dirty="0">
                <a:solidFill>
                  <a:srgbClr val="000000"/>
                </a:solidFill>
                <a:latin typeface="Consolas" panose="020B0609020204030204" pitchFamily="49" charset="0"/>
              </a:rPr>
              <a:t>(</a:t>
            </a:r>
            <a:r>
              <a:rPr lang="es-AR" sz="1200" dirty="0">
                <a:solidFill>
                  <a:srgbClr val="CE7B00"/>
                </a:solidFill>
                <a:latin typeface="Consolas" panose="020B0609020204030204" pitchFamily="49" charset="0"/>
              </a:rPr>
              <a:t>"Racing"</a:t>
            </a:r>
            <a:r>
              <a:rPr lang="es-AR" sz="1200" dirty="0">
                <a:solidFill>
                  <a:srgbClr val="000000"/>
                </a:solidFill>
                <a:latin typeface="Consolas" panose="020B0609020204030204" pitchFamily="49" charset="0"/>
              </a:rPr>
              <a:t>, </a:t>
            </a:r>
            <a:r>
              <a:rPr lang="es-AR" sz="1200" dirty="0">
                <a:solidFill>
                  <a:srgbClr val="CE7B00"/>
                </a:solidFill>
                <a:latin typeface="Consolas" panose="020B0609020204030204" pitchFamily="49" charset="0"/>
              </a:rPr>
              <a:t>"San Lorenzo"</a:t>
            </a:r>
            <a:r>
              <a:rPr lang="es-AR" sz="1200" dirty="0">
                <a:solidFill>
                  <a:srgbClr val="000000"/>
                </a:solidFill>
                <a:latin typeface="Consolas" panose="020B0609020204030204" pitchFamily="49" charset="0"/>
              </a:rPr>
              <a:t>, 2, 0);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PartidoProde</a:t>
            </a:r>
            <a:r>
              <a:rPr lang="es-AR" sz="1200" dirty="0">
                <a:solidFill>
                  <a:srgbClr val="000000"/>
                </a:solidFill>
                <a:latin typeface="Consolas" panose="020B0609020204030204" pitchFamily="49" charset="0"/>
              </a:rPr>
              <a:t> p3u3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PartidoProde</a:t>
            </a:r>
            <a:r>
              <a:rPr lang="es-AR" sz="1200" dirty="0">
                <a:solidFill>
                  <a:srgbClr val="000000"/>
                </a:solidFill>
                <a:latin typeface="Consolas" panose="020B0609020204030204" pitchFamily="49" charset="0"/>
              </a:rPr>
              <a:t>(</a:t>
            </a:r>
            <a:r>
              <a:rPr lang="es-AR" sz="1200" dirty="0">
                <a:solidFill>
                  <a:srgbClr val="CE7B00"/>
                </a:solidFill>
                <a:latin typeface="Consolas" panose="020B0609020204030204" pitchFamily="49" charset="0"/>
              </a:rPr>
              <a:t>"Estudiantes"</a:t>
            </a:r>
            <a:r>
              <a:rPr lang="es-AR" sz="1200" dirty="0">
                <a:solidFill>
                  <a:srgbClr val="000000"/>
                </a:solidFill>
                <a:latin typeface="Consolas" panose="020B0609020204030204" pitchFamily="49" charset="0"/>
              </a:rPr>
              <a:t>, </a:t>
            </a:r>
            <a:r>
              <a:rPr lang="es-AR" sz="1200" dirty="0">
                <a:solidFill>
                  <a:srgbClr val="CE7B00"/>
                </a:solidFill>
                <a:latin typeface="Consolas" panose="020B0609020204030204" pitchFamily="49" charset="0"/>
              </a:rPr>
              <a:t>"Gimnasia"</a:t>
            </a:r>
            <a:r>
              <a:rPr lang="es-AR" sz="1200" dirty="0">
                <a:solidFill>
                  <a:srgbClr val="000000"/>
                </a:solidFill>
                <a:latin typeface="Consolas" panose="020B0609020204030204" pitchFamily="49" charset="0"/>
              </a:rPr>
              <a:t>, 2, 4);</a:t>
            </a:r>
          </a:p>
          <a:p>
            <a:pPr marL="0" indent="0">
              <a:lnSpc>
                <a:spcPct val="120000"/>
              </a:lnSpc>
              <a:spcBef>
                <a:spcPts val="0"/>
              </a:spcBef>
              <a:buNone/>
            </a:pPr>
            <a:r>
              <a:rPr lang="es-AR" sz="1200" dirty="0">
                <a:solidFill>
                  <a:srgbClr val="000000"/>
                </a:solidFill>
                <a:latin typeface="Consolas" panose="020B0609020204030204" pitchFamily="49" charset="0"/>
              </a:rPr>
              <a:t>        prediccionUsuario3.agregarPartido(p1u3);</a:t>
            </a:r>
          </a:p>
          <a:p>
            <a:pPr marL="0" indent="0">
              <a:lnSpc>
                <a:spcPct val="120000"/>
              </a:lnSpc>
              <a:spcBef>
                <a:spcPts val="0"/>
              </a:spcBef>
              <a:buNone/>
            </a:pPr>
            <a:r>
              <a:rPr lang="es-AR" sz="1200" dirty="0">
                <a:solidFill>
                  <a:srgbClr val="000000"/>
                </a:solidFill>
                <a:latin typeface="Consolas" panose="020B0609020204030204" pitchFamily="49" charset="0"/>
              </a:rPr>
              <a:t>        prediccionUsuario3.agregarPartido(p2u3);</a:t>
            </a:r>
          </a:p>
          <a:p>
            <a:pPr marL="0" indent="0">
              <a:lnSpc>
                <a:spcPct val="120000"/>
              </a:lnSpc>
              <a:spcBef>
                <a:spcPts val="0"/>
              </a:spcBef>
              <a:buNone/>
            </a:pPr>
            <a:r>
              <a:rPr lang="es-AR" sz="1200" dirty="0">
                <a:solidFill>
                  <a:srgbClr val="000000"/>
                </a:solidFill>
                <a:latin typeface="Consolas" panose="020B0609020204030204" pitchFamily="49" charset="0"/>
              </a:rPr>
              <a:t>        prediccionUsuario3.agregarPartido(p3u3);</a:t>
            </a:r>
          </a:p>
          <a:p>
            <a:pPr marL="0" indent="0">
              <a:lnSpc>
                <a:spcPct val="120000"/>
              </a:lnSpc>
              <a:spcBef>
                <a:spcPts val="0"/>
              </a:spcBef>
              <a:buNone/>
            </a:pP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PrediccionProde</a:t>
            </a:r>
            <a:r>
              <a:rPr lang="es-AR" sz="1200" dirty="0">
                <a:solidFill>
                  <a:srgbClr val="000000"/>
                </a:solidFill>
                <a:latin typeface="Consolas" panose="020B0609020204030204" pitchFamily="49" charset="0"/>
              </a:rPr>
              <a:t> prediccion3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PrediccionProde</a:t>
            </a:r>
            <a:r>
              <a:rPr lang="es-AR" sz="1200" dirty="0">
                <a:solidFill>
                  <a:srgbClr val="000000"/>
                </a:solidFill>
                <a:latin typeface="Consolas" panose="020B0609020204030204" pitchFamily="49" charset="0"/>
              </a:rPr>
              <a:t>();</a:t>
            </a:r>
          </a:p>
          <a:p>
            <a:pPr marL="0" indent="0">
              <a:lnSpc>
                <a:spcPct val="120000"/>
              </a:lnSpc>
              <a:spcBef>
                <a:spcPts val="0"/>
              </a:spcBef>
              <a:buNone/>
            </a:pPr>
            <a:r>
              <a:rPr lang="es-AR" sz="1200" dirty="0">
                <a:solidFill>
                  <a:srgbClr val="000000"/>
                </a:solidFill>
                <a:latin typeface="Consolas" panose="020B0609020204030204" pitchFamily="49" charset="0"/>
              </a:rPr>
              <a:t>        prediccion3.setPredicciones(prediccionUsuario3);</a:t>
            </a:r>
          </a:p>
          <a:p>
            <a:pPr marL="0" indent="0">
              <a:lnSpc>
                <a:spcPct val="120000"/>
              </a:lnSpc>
              <a:spcBef>
                <a:spcPts val="0"/>
              </a:spcBef>
              <a:buNone/>
            </a:pPr>
            <a:r>
              <a:rPr lang="es-AR" sz="1200" dirty="0">
                <a:solidFill>
                  <a:srgbClr val="000000"/>
                </a:solidFill>
                <a:latin typeface="Consolas" panose="020B0609020204030204" pitchFamily="49" charset="0"/>
              </a:rPr>
              <a:t>        prediccion3.setUsuario(</a:t>
            </a:r>
            <a:r>
              <a:rPr lang="es-AR" sz="1200" dirty="0">
                <a:solidFill>
                  <a:srgbClr val="CE7B00"/>
                </a:solidFill>
                <a:latin typeface="Consolas" panose="020B0609020204030204" pitchFamily="49" charset="0"/>
              </a:rPr>
              <a:t>"c"</a:t>
            </a:r>
            <a:r>
              <a:rPr lang="es-AR" sz="1200" dirty="0">
                <a:solidFill>
                  <a:srgbClr val="000000"/>
                </a:solidFill>
                <a:latin typeface="Consolas" panose="020B0609020204030204" pitchFamily="49" charset="0"/>
              </a:rPr>
              <a:t>);</a:t>
            </a:r>
          </a:p>
          <a:p>
            <a:pPr marL="0" indent="0">
              <a:lnSpc>
                <a:spcPct val="120000"/>
              </a:lnSpc>
              <a:spcBef>
                <a:spcPts val="0"/>
              </a:spcBef>
              <a:buNone/>
            </a:pP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PrediccionProde</a:t>
            </a:r>
            <a:r>
              <a:rPr lang="es-AR" sz="1200" dirty="0">
                <a:solidFill>
                  <a:srgbClr val="000000"/>
                </a:solidFill>
                <a:latin typeface="Consolas" panose="020B0609020204030204" pitchFamily="49" charset="0"/>
              </a:rPr>
              <a:t>[] predicciones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PrediccionProde</a:t>
            </a:r>
            <a:r>
              <a:rPr lang="es-AR" sz="1200" dirty="0">
                <a:solidFill>
                  <a:srgbClr val="000000"/>
                </a:solidFill>
                <a:latin typeface="Consolas" panose="020B0609020204030204" pitchFamily="49" charset="0"/>
              </a:rPr>
              <a:t>[]{prediccion1, prediccion2, prediccion3};        </a:t>
            </a:r>
          </a:p>
          <a:p>
            <a:pPr marL="0" indent="0">
              <a:lnSpc>
                <a:spcPct val="120000"/>
              </a:lnSpc>
              <a:spcBef>
                <a:spcPts val="0"/>
              </a:spcBef>
              <a:buNone/>
            </a:pPr>
            <a:endParaRPr lang="es-AR" sz="1200" dirty="0">
              <a:solidFill>
                <a:srgbClr val="000000"/>
              </a:solidFill>
              <a:latin typeface="Consolas" panose="020B0609020204030204" pitchFamily="49" charset="0"/>
            </a:endParaRPr>
          </a:p>
          <a:p>
            <a:pPr marL="0" indent="0">
              <a:lnSpc>
                <a:spcPct val="120000"/>
              </a:lnSpc>
              <a:spcBef>
                <a:spcPts val="0"/>
              </a:spcBef>
              <a:buNone/>
            </a:pPr>
            <a:r>
              <a:rPr lang="es-AR"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chemeClr val="accent6"/>
                </a:solidFill>
                <a:latin typeface="Consolas" panose="020B0609020204030204" pitchFamily="49" charset="0"/>
              </a:rPr>
              <a:t>// </a:t>
            </a:r>
            <a:r>
              <a:rPr lang="es-AR" sz="1200" dirty="0">
                <a:solidFill>
                  <a:schemeClr val="accent6"/>
                </a:solidFill>
                <a:latin typeface="Consolas" panose="020B0609020204030204" pitchFamily="49" charset="0"/>
              </a:rPr>
              <a:t>Probamos los 3 modos de juego</a:t>
            </a:r>
            <a:endParaRPr lang="es-AR" sz="1200" dirty="0">
              <a:solidFill>
                <a:srgbClr val="000000"/>
              </a:solidFill>
              <a:latin typeface="Consolas" panose="020B0609020204030204" pitchFamily="49" charset="0"/>
            </a:endParaRP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JuegoProde</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juegoNormal</a:t>
            </a:r>
            <a:r>
              <a:rPr lang="es-AR" sz="1200" dirty="0">
                <a:solidFill>
                  <a:srgbClr val="000000"/>
                </a:solidFill>
                <a:latin typeface="Consolas" panose="020B0609020204030204" pitchFamily="49" charset="0"/>
              </a:rPr>
              <a:t>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JuegoProde</a:t>
            </a: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System.</a:t>
            </a:r>
            <a:r>
              <a:rPr lang="es-AR" sz="1200" i="1" dirty="0" err="1">
                <a:solidFill>
                  <a:srgbClr val="009900"/>
                </a:solidFill>
                <a:latin typeface="Consolas" panose="020B0609020204030204" pitchFamily="49" charset="0"/>
              </a:rPr>
              <a:t>out</a:t>
            </a:r>
            <a:r>
              <a:rPr lang="es-AR" sz="1200" dirty="0" err="1">
                <a:solidFill>
                  <a:srgbClr val="000000"/>
                </a:solidFill>
                <a:latin typeface="Consolas" panose="020B0609020204030204" pitchFamily="49" charset="0"/>
              </a:rPr>
              <a:t>.println</a:t>
            </a:r>
            <a:r>
              <a:rPr lang="es-AR" sz="1200" dirty="0">
                <a:solidFill>
                  <a:srgbClr val="000000"/>
                </a:solidFill>
                <a:latin typeface="Consolas" panose="020B0609020204030204" pitchFamily="49" charset="0"/>
              </a:rPr>
              <a:t>(</a:t>
            </a:r>
            <a:r>
              <a:rPr lang="es-AR" sz="1200" dirty="0" err="1">
                <a:solidFill>
                  <a:srgbClr val="000000"/>
                </a:solidFill>
                <a:latin typeface="Consolas" panose="020B0609020204030204" pitchFamily="49" charset="0"/>
              </a:rPr>
              <a:t>juegoNormal.calcularGanador</a:t>
            </a:r>
            <a:r>
              <a:rPr lang="es-AR" sz="1200" dirty="0">
                <a:solidFill>
                  <a:srgbClr val="000000"/>
                </a:solidFill>
                <a:latin typeface="Consolas" panose="020B0609020204030204" pitchFamily="49" charset="0"/>
              </a:rPr>
              <a:t>(fecha, predicciones).</a:t>
            </a:r>
            <a:r>
              <a:rPr lang="es-AR" sz="1200" dirty="0" err="1">
                <a:solidFill>
                  <a:srgbClr val="000000"/>
                </a:solidFill>
                <a:latin typeface="Consolas" panose="020B0609020204030204" pitchFamily="49" charset="0"/>
              </a:rPr>
              <a:t>getUsuario</a:t>
            </a:r>
            <a:r>
              <a:rPr lang="es-AR" sz="1200" dirty="0">
                <a:solidFill>
                  <a:srgbClr val="000000"/>
                </a:solidFill>
                <a:latin typeface="Consolas" panose="020B0609020204030204" pitchFamily="49" charset="0"/>
              </a:rPr>
              <a:t>());</a:t>
            </a:r>
          </a:p>
          <a:p>
            <a:pPr marL="0" indent="0">
              <a:lnSpc>
                <a:spcPct val="120000"/>
              </a:lnSpc>
              <a:spcBef>
                <a:spcPts val="0"/>
              </a:spcBef>
              <a:buNone/>
            </a:pP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JuegoProdePorGoles</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juegoGoles</a:t>
            </a:r>
            <a:r>
              <a:rPr lang="es-AR" sz="1200" dirty="0">
                <a:solidFill>
                  <a:srgbClr val="000000"/>
                </a:solidFill>
                <a:latin typeface="Consolas" panose="020B0609020204030204" pitchFamily="49" charset="0"/>
              </a:rPr>
              <a:t>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JuegoProdePorGoles</a:t>
            </a: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System.</a:t>
            </a:r>
            <a:r>
              <a:rPr lang="es-AR" sz="1200" i="1" dirty="0" err="1">
                <a:solidFill>
                  <a:srgbClr val="009900"/>
                </a:solidFill>
                <a:latin typeface="Consolas" panose="020B0609020204030204" pitchFamily="49" charset="0"/>
              </a:rPr>
              <a:t>out</a:t>
            </a:r>
            <a:r>
              <a:rPr lang="es-AR" sz="1200" dirty="0" err="1">
                <a:solidFill>
                  <a:srgbClr val="000000"/>
                </a:solidFill>
                <a:latin typeface="Consolas" panose="020B0609020204030204" pitchFamily="49" charset="0"/>
              </a:rPr>
              <a:t>.println</a:t>
            </a:r>
            <a:r>
              <a:rPr lang="es-AR" sz="1200" dirty="0">
                <a:solidFill>
                  <a:srgbClr val="000000"/>
                </a:solidFill>
                <a:latin typeface="Consolas" panose="020B0609020204030204" pitchFamily="49" charset="0"/>
              </a:rPr>
              <a:t>(</a:t>
            </a:r>
            <a:r>
              <a:rPr lang="es-AR" sz="1200" dirty="0" err="1">
                <a:solidFill>
                  <a:srgbClr val="000000"/>
                </a:solidFill>
                <a:latin typeface="Consolas" panose="020B0609020204030204" pitchFamily="49" charset="0"/>
              </a:rPr>
              <a:t>juegoGoles.calcularGanador</a:t>
            </a:r>
            <a:r>
              <a:rPr lang="es-AR" sz="1200" dirty="0">
                <a:solidFill>
                  <a:srgbClr val="000000"/>
                </a:solidFill>
                <a:latin typeface="Consolas" panose="020B0609020204030204" pitchFamily="49" charset="0"/>
              </a:rPr>
              <a:t>(fecha, predicciones).</a:t>
            </a:r>
            <a:r>
              <a:rPr lang="es-AR" sz="1200" dirty="0" err="1">
                <a:solidFill>
                  <a:srgbClr val="000000"/>
                </a:solidFill>
                <a:latin typeface="Consolas" panose="020B0609020204030204" pitchFamily="49" charset="0"/>
              </a:rPr>
              <a:t>getUsuario</a:t>
            </a:r>
            <a:r>
              <a:rPr lang="es-AR" sz="1200" dirty="0">
                <a:solidFill>
                  <a:srgbClr val="000000"/>
                </a:solidFill>
                <a:latin typeface="Consolas" panose="020B0609020204030204" pitchFamily="49" charset="0"/>
              </a:rPr>
              <a:t>());</a:t>
            </a:r>
          </a:p>
          <a:p>
            <a:pPr marL="0" indent="0">
              <a:lnSpc>
                <a:spcPct val="120000"/>
              </a:lnSpc>
              <a:spcBef>
                <a:spcPts val="0"/>
              </a:spcBef>
              <a:buNone/>
            </a:pP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JuegoProdeDifícil</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juegoDificil</a:t>
            </a:r>
            <a:r>
              <a:rPr lang="es-AR" sz="1200" dirty="0">
                <a:solidFill>
                  <a:srgbClr val="000000"/>
                </a:solidFill>
                <a:latin typeface="Consolas" panose="020B0609020204030204" pitchFamily="49" charset="0"/>
              </a:rPr>
              <a:t> = </a:t>
            </a:r>
            <a:r>
              <a:rPr lang="es-AR" sz="1200" dirty="0">
                <a:solidFill>
                  <a:srgbClr val="0000E6"/>
                </a:solidFill>
                <a:latin typeface="Consolas" panose="020B0609020204030204" pitchFamily="49" charset="0"/>
              </a:rPr>
              <a:t>new</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JuegoProdeDifícil</a:t>
            </a: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System.</a:t>
            </a:r>
            <a:r>
              <a:rPr lang="es-AR" sz="1200" i="1" dirty="0" err="1">
                <a:solidFill>
                  <a:srgbClr val="009900"/>
                </a:solidFill>
                <a:latin typeface="Consolas" panose="020B0609020204030204" pitchFamily="49" charset="0"/>
              </a:rPr>
              <a:t>out</a:t>
            </a:r>
            <a:r>
              <a:rPr lang="es-AR" sz="1200" dirty="0" err="1">
                <a:solidFill>
                  <a:srgbClr val="000000"/>
                </a:solidFill>
                <a:latin typeface="Consolas" panose="020B0609020204030204" pitchFamily="49" charset="0"/>
              </a:rPr>
              <a:t>.println</a:t>
            </a:r>
            <a:r>
              <a:rPr lang="es-AR" sz="1200" dirty="0">
                <a:solidFill>
                  <a:srgbClr val="000000"/>
                </a:solidFill>
                <a:latin typeface="Consolas" panose="020B0609020204030204" pitchFamily="49" charset="0"/>
              </a:rPr>
              <a:t>(</a:t>
            </a:r>
            <a:r>
              <a:rPr lang="es-AR" sz="1200" dirty="0" err="1">
                <a:solidFill>
                  <a:srgbClr val="000000"/>
                </a:solidFill>
                <a:latin typeface="Consolas" panose="020B0609020204030204" pitchFamily="49" charset="0"/>
              </a:rPr>
              <a:t>juegoDificil.calcularGanador</a:t>
            </a:r>
            <a:r>
              <a:rPr lang="es-AR" sz="1200" dirty="0">
                <a:solidFill>
                  <a:srgbClr val="000000"/>
                </a:solidFill>
                <a:latin typeface="Consolas" panose="020B0609020204030204" pitchFamily="49" charset="0"/>
              </a:rPr>
              <a:t>(fecha, predicciones).</a:t>
            </a:r>
            <a:r>
              <a:rPr lang="es-AR" sz="1200" dirty="0" err="1">
                <a:solidFill>
                  <a:srgbClr val="000000"/>
                </a:solidFill>
                <a:latin typeface="Consolas" panose="020B0609020204030204" pitchFamily="49" charset="0"/>
              </a:rPr>
              <a:t>getUsuario</a:t>
            </a:r>
            <a:r>
              <a:rPr lang="es-AR" sz="1200" dirty="0">
                <a:solidFill>
                  <a:srgbClr val="000000"/>
                </a:solidFill>
                <a:latin typeface="Consolas" panose="020B0609020204030204" pitchFamily="49" charset="0"/>
              </a:rPr>
              <a:t>());</a:t>
            </a:r>
          </a:p>
          <a:p>
            <a:pPr marL="0" indent="0">
              <a:lnSpc>
                <a:spcPct val="120000"/>
              </a:lnSpc>
              <a:spcBef>
                <a:spcPts val="0"/>
              </a:spcBef>
              <a:buNone/>
            </a:pPr>
            <a:r>
              <a:rPr lang="es-AR" sz="1200" dirty="0">
                <a:solidFill>
                  <a:srgbClr val="000000"/>
                </a:solidFill>
                <a:latin typeface="Consolas" panose="020B0609020204030204" pitchFamily="49" charset="0"/>
              </a:rPr>
              <a:t>    }</a:t>
            </a:r>
          </a:p>
          <a:p>
            <a:pPr marL="0" indent="0">
              <a:lnSpc>
                <a:spcPct val="120000"/>
              </a:lnSpc>
              <a:spcBef>
                <a:spcPts val="0"/>
              </a:spcBef>
              <a:buNone/>
            </a:pPr>
            <a:r>
              <a:rPr lang="es-AR" sz="1200" dirty="0">
                <a:solidFill>
                  <a:srgbClr val="000000"/>
                </a:solidFill>
                <a:latin typeface="Consolas" panose="020B0609020204030204" pitchFamily="49" charset="0"/>
              </a:rPr>
              <a:t>}</a:t>
            </a:r>
            <a:endParaRPr lang="es-AR" sz="1200" dirty="0">
              <a:latin typeface="Consolas" panose="020B0609020204030204" pitchFamily="49" charset="0"/>
            </a:endParaRPr>
          </a:p>
        </p:txBody>
      </p:sp>
      <p:sp>
        <p:nvSpPr>
          <p:cNvPr id="4" name="Marcador de pie de página 3">
            <a:extLst>
              <a:ext uri="{FF2B5EF4-FFF2-40B4-BE49-F238E27FC236}">
                <a16:creationId xmlns:a16="http://schemas.microsoft.com/office/drawing/2014/main" id="{2F4DBC2A-26B8-47D4-8462-A24B04AF1ED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AAF12FD-A6C7-426D-83A2-684ACD9821F7}"/>
              </a:ext>
            </a:extLst>
          </p:cNvPr>
          <p:cNvSpPr>
            <a:spLocks noGrp="1"/>
          </p:cNvSpPr>
          <p:nvPr>
            <p:ph type="sldNum" sz="quarter" idx="12"/>
          </p:nvPr>
        </p:nvSpPr>
        <p:spPr/>
        <p:txBody>
          <a:bodyPr/>
          <a:lstStyle/>
          <a:p>
            <a:fld id="{D802D9E1-0DDA-174F-9155-A972C397A999}" type="slidenum">
              <a:rPr lang="es-ES_tradnl" smtClean="0"/>
              <a:pPr/>
              <a:t>111</a:t>
            </a:fld>
            <a:endParaRPr lang="es-ES_tradnl" dirty="0"/>
          </a:p>
        </p:txBody>
      </p:sp>
    </p:spTree>
    <p:extLst>
      <p:ext uri="{BB962C8B-B14F-4D97-AF65-F5344CB8AC3E}">
        <p14:creationId xmlns:p14="http://schemas.microsoft.com/office/powerpoint/2010/main" val="15345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a:bodyPr>
          <a:lstStyle/>
          <a:p>
            <a:r>
              <a:rPr lang="es-AR" sz="3600" b="1" dirty="0"/>
              <a:t>¿Qué Puede Hacerse en una Sub-clase?</a:t>
            </a:r>
          </a:p>
        </p:txBody>
      </p:sp>
      <p:sp>
        <p:nvSpPr>
          <p:cNvPr id="3" name="Marcador de contenido 2"/>
          <p:cNvSpPr>
            <a:spLocks noGrp="1"/>
          </p:cNvSpPr>
          <p:nvPr>
            <p:ph idx="1"/>
          </p:nvPr>
        </p:nvSpPr>
        <p:spPr/>
        <p:txBody>
          <a:bodyPr>
            <a:normAutofit fontScale="92500"/>
          </a:bodyPr>
          <a:lstStyle/>
          <a:p>
            <a:r>
              <a:rPr lang="es-AR" dirty="0"/>
              <a:t>Una sub-clase hereda </a:t>
            </a:r>
            <a:r>
              <a:rPr lang="es-AR" b="1" dirty="0"/>
              <a:t>TODOS</a:t>
            </a:r>
            <a:r>
              <a:rPr lang="es-AR" dirty="0"/>
              <a:t> los miembros </a:t>
            </a:r>
            <a:r>
              <a:rPr lang="es-AR" b="1" dirty="0"/>
              <a:t>públicos</a:t>
            </a:r>
            <a:r>
              <a:rPr lang="es-AR" dirty="0"/>
              <a:t> y </a:t>
            </a:r>
            <a:r>
              <a:rPr lang="es-AR" b="1" dirty="0"/>
              <a:t>protegidos</a:t>
            </a:r>
            <a:r>
              <a:rPr lang="es-AR" dirty="0"/>
              <a:t> de su </a:t>
            </a:r>
            <a:r>
              <a:rPr lang="es-AR" dirty="0" err="1"/>
              <a:t>super</a:t>
            </a:r>
            <a:r>
              <a:rPr lang="es-AR" dirty="0"/>
              <a:t>-clase.</a:t>
            </a:r>
          </a:p>
          <a:p>
            <a:endParaRPr lang="es-AR" dirty="0"/>
          </a:p>
          <a:p>
            <a:r>
              <a:rPr lang="es-AR" dirty="0"/>
              <a:t>Si la sub-clase se encuentra en el mismo paquete que la </a:t>
            </a:r>
            <a:r>
              <a:rPr lang="es-AR" dirty="0" err="1"/>
              <a:t>super</a:t>
            </a:r>
            <a:r>
              <a:rPr lang="es-AR" dirty="0"/>
              <a:t>-clase también hereda los miembros con visibilidad paquete de la </a:t>
            </a:r>
            <a:r>
              <a:rPr lang="es-AR" dirty="0" err="1"/>
              <a:t>super</a:t>
            </a:r>
            <a:r>
              <a:rPr lang="es-AR" dirty="0"/>
              <a:t>-clase.</a:t>
            </a:r>
          </a:p>
          <a:p>
            <a:endParaRPr lang="es-AR" dirty="0"/>
          </a:p>
          <a:p>
            <a:r>
              <a:rPr lang="es-AR" dirty="0"/>
              <a:t>Los miembros </a:t>
            </a:r>
            <a:r>
              <a:rPr lang="es-AR" b="1" dirty="0"/>
              <a:t>privados</a:t>
            </a:r>
            <a:r>
              <a:rPr lang="es-AR" dirty="0"/>
              <a:t> de la </a:t>
            </a:r>
            <a:r>
              <a:rPr lang="es-AR" dirty="0" err="1"/>
              <a:t>super</a:t>
            </a:r>
            <a:r>
              <a:rPr lang="es-AR" dirty="0"/>
              <a:t>-clase </a:t>
            </a:r>
            <a:r>
              <a:rPr lang="es-AR" b="1" dirty="0"/>
              <a:t>NUNCA</a:t>
            </a:r>
            <a:r>
              <a:rPr lang="es-AR" dirty="0"/>
              <a:t> son visibles desde las clases hijas.</a:t>
            </a:r>
          </a:p>
          <a:p>
            <a:pPr lvl="1"/>
            <a:r>
              <a:rPr lang="es-AR" dirty="0"/>
              <a:t>Existen, pero no se pueden acceder de forma directa.</a:t>
            </a:r>
          </a:p>
          <a:p>
            <a:pPr marL="0" indent="0">
              <a:buNone/>
            </a:pPr>
            <a:endParaRPr lang="es-AR" i="1" dirty="0"/>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11</a:t>
            </a:fld>
            <a:endParaRPr lang="es-AR" dirty="0"/>
          </a:p>
        </p:txBody>
      </p:sp>
    </p:spTree>
    <p:extLst>
      <p:ext uri="{BB962C8B-B14F-4D97-AF65-F5344CB8AC3E}">
        <p14:creationId xmlns:p14="http://schemas.microsoft.com/office/powerpoint/2010/main" val="281263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a:bodyPr>
          <a:lstStyle/>
          <a:p>
            <a:r>
              <a:rPr lang="es-AR" sz="3600" b="1" dirty="0"/>
              <a:t>¿Qué Puede Hacerse en una Sub-clase?</a:t>
            </a:r>
            <a:endParaRPr lang="es-AR" sz="3600" dirty="0"/>
          </a:p>
        </p:txBody>
      </p:sp>
      <p:sp>
        <p:nvSpPr>
          <p:cNvPr id="3" name="Marcador de contenido 2"/>
          <p:cNvSpPr>
            <a:spLocks noGrp="1"/>
          </p:cNvSpPr>
          <p:nvPr>
            <p:ph idx="1"/>
          </p:nvPr>
        </p:nvSpPr>
        <p:spPr/>
        <p:txBody>
          <a:bodyPr>
            <a:normAutofit/>
          </a:bodyPr>
          <a:lstStyle/>
          <a:p>
            <a:r>
              <a:rPr lang="es-AR" dirty="0"/>
              <a:t>Los atributos heredados pueden ser utilizados directamente, como si fueran propios.</a:t>
            </a:r>
          </a:p>
          <a:p>
            <a:r>
              <a:rPr lang="es-AR" dirty="0"/>
              <a:t>Se pueden declarar nuevos atributos que no existen en la </a:t>
            </a:r>
            <a:r>
              <a:rPr lang="es-AR" dirty="0" err="1"/>
              <a:t>super</a:t>
            </a:r>
            <a:r>
              <a:rPr lang="es-AR" dirty="0"/>
              <a:t>-clase.</a:t>
            </a:r>
          </a:p>
          <a:p>
            <a:r>
              <a:rPr lang="es-AR" dirty="0"/>
              <a:t>Se pueden declarar atributos en la sub-clase con el mismo nombre que en la super-clase.</a:t>
            </a:r>
          </a:p>
          <a:p>
            <a:pPr lvl="1"/>
            <a:r>
              <a:rPr lang="es-AR" b="1" dirty="0"/>
              <a:t>NO RECOMENDADO!</a:t>
            </a:r>
          </a:p>
          <a:p>
            <a:pPr lvl="1"/>
            <a:r>
              <a:rPr lang="es-AR" b="1" dirty="0"/>
              <a:t>NO</a:t>
            </a:r>
            <a:r>
              <a:rPr lang="es-AR" dirty="0"/>
              <a:t> redefine el atributo, lo </a:t>
            </a:r>
            <a:r>
              <a:rPr lang="es-AR" b="1" dirty="0"/>
              <a:t>oculta</a:t>
            </a:r>
            <a:r>
              <a:rPr lang="es-AR" dirty="0"/>
              <a:t>.</a:t>
            </a:r>
          </a:p>
          <a:p>
            <a:pPr lvl="1"/>
            <a:r>
              <a:rPr lang="es-AR" dirty="0"/>
              <a:t>El atributo en la </a:t>
            </a:r>
            <a:r>
              <a:rPr lang="es-AR" dirty="0" err="1"/>
              <a:t>super</a:t>
            </a:r>
            <a:r>
              <a:rPr lang="es-AR" dirty="0"/>
              <a:t>-clase todavía existe, pero no puede ser accedido.</a:t>
            </a:r>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12</a:t>
            </a:fld>
            <a:endParaRPr lang="es-AR" dirty="0"/>
          </a:p>
        </p:txBody>
      </p:sp>
    </p:spTree>
    <p:extLst>
      <p:ext uri="{BB962C8B-B14F-4D97-AF65-F5344CB8AC3E}">
        <p14:creationId xmlns:p14="http://schemas.microsoft.com/office/powerpoint/2010/main" val="22634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a:bodyPr>
          <a:lstStyle/>
          <a:p>
            <a:r>
              <a:rPr lang="es-AR" sz="3600" b="1" dirty="0"/>
              <a:t>¿Qué Puede Hacerse en una Sub-clase?</a:t>
            </a:r>
            <a:endParaRPr lang="es-AR" sz="3600" dirty="0"/>
          </a:p>
        </p:txBody>
      </p:sp>
      <p:sp>
        <p:nvSpPr>
          <p:cNvPr id="3" name="Marcador de contenido 2"/>
          <p:cNvSpPr>
            <a:spLocks noGrp="1"/>
          </p:cNvSpPr>
          <p:nvPr>
            <p:ph idx="1"/>
          </p:nvPr>
        </p:nvSpPr>
        <p:spPr/>
        <p:txBody>
          <a:bodyPr>
            <a:noAutofit/>
          </a:bodyPr>
          <a:lstStyle/>
          <a:p>
            <a:r>
              <a:rPr lang="es-AR" dirty="0"/>
              <a:t>Los métodos heredados pueden ser utilizados de forma directa.</a:t>
            </a:r>
          </a:p>
          <a:p>
            <a:endParaRPr lang="es-AR" dirty="0"/>
          </a:p>
          <a:p>
            <a:r>
              <a:rPr lang="es-AR" dirty="0"/>
              <a:t>Se pueden definir métodos de instancia en la sub-clase que tengan la misma signatura que los métodos en la </a:t>
            </a:r>
            <a:r>
              <a:rPr lang="es-AR" dirty="0" err="1"/>
              <a:t>super</a:t>
            </a:r>
            <a:r>
              <a:rPr lang="es-AR" dirty="0"/>
              <a:t>-clase.</a:t>
            </a:r>
          </a:p>
          <a:p>
            <a:pPr lvl="1"/>
            <a:r>
              <a:rPr lang="es-AR" dirty="0"/>
              <a:t>Se denomina sobre-escritura de métodos.</a:t>
            </a:r>
          </a:p>
          <a:p>
            <a:pPr lvl="1"/>
            <a:r>
              <a:rPr lang="es-AR" dirty="0"/>
              <a:t>Si se cambia el tipo o cantidad de parámetros, el método original es sobre-cargado</a:t>
            </a:r>
            <a:r>
              <a:rPr lang="es-AR" sz="2800" dirty="0"/>
              <a:t>.</a:t>
            </a:r>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13</a:t>
            </a:fld>
            <a:endParaRPr lang="es-AR" dirty="0"/>
          </a:p>
        </p:txBody>
      </p:sp>
    </p:spTree>
    <p:extLst>
      <p:ext uri="{BB962C8B-B14F-4D97-AF65-F5344CB8AC3E}">
        <p14:creationId xmlns:p14="http://schemas.microsoft.com/office/powerpoint/2010/main" val="46383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4000" cy="1220315"/>
          </a:xfrm>
        </p:spPr>
        <p:txBody>
          <a:bodyPr>
            <a:normAutofit/>
          </a:bodyPr>
          <a:lstStyle/>
          <a:p>
            <a:r>
              <a:rPr lang="es-AR" sz="3600" b="1" dirty="0"/>
              <a:t>¿Qué Puede Hacerse en una Sub-clase?</a:t>
            </a:r>
            <a:endParaRPr lang="es-AR" sz="3600" dirty="0"/>
          </a:p>
        </p:txBody>
      </p:sp>
      <p:sp>
        <p:nvSpPr>
          <p:cNvPr id="3" name="Marcador de contenido 2"/>
          <p:cNvSpPr>
            <a:spLocks noGrp="1"/>
          </p:cNvSpPr>
          <p:nvPr>
            <p:ph idx="1"/>
          </p:nvPr>
        </p:nvSpPr>
        <p:spPr/>
        <p:txBody>
          <a:bodyPr>
            <a:noAutofit/>
          </a:bodyPr>
          <a:lstStyle/>
          <a:p>
            <a:r>
              <a:rPr lang="es-AR" dirty="0"/>
              <a:t>Se pueden agregar métodos </a:t>
            </a:r>
            <a:r>
              <a:rPr lang="es-AR" dirty="0" err="1">
                <a:latin typeface="Consolas" panose="020B0609020204030204" pitchFamily="49" charset="0"/>
              </a:rPr>
              <a:t>static</a:t>
            </a:r>
            <a:r>
              <a:rPr lang="es-AR" dirty="0"/>
              <a:t> en la sub-clase que tengan la misma signatura que alguno en la </a:t>
            </a:r>
            <a:r>
              <a:rPr lang="es-AR" dirty="0" err="1"/>
              <a:t>super</a:t>
            </a:r>
            <a:r>
              <a:rPr lang="es-AR" dirty="0"/>
              <a:t>-clase.</a:t>
            </a:r>
          </a:p>
          <a:p>
            <a:pPr lvl="1"/>
            <a:r>
              <a:rPr lang="es-AR" dirty="0"/>
              <a:t>El método en la </a:t>
            </a:r>
            <a:r>
              <a:rPr lang="es-AR" dirty="0" err="1"/>
              <a:t>super</a:t>
            </a:r>
            <a:r>
              <a:rPr lang="es-AR" dirty="0"/>
              <a:t>-clase es ocultado.</a:t>
            </a:r>
          </a:p>
          <a:p>
            <a:pPr lvl="1"/>
            <a:endParaRPr lang="es-AR" dirty="0"/>
          </a:p>
          <a:p>
            <a:r>
              <a:rPr lang="es-AR" dirty="0"/>
              <a:t>Se pueden declarar nuevos métodos que no existen en la </a:t>
            </a:r>
            <a:r>
              <a:rPr lang="es-AR" dirty="0" err="1"/>
              <a:t>super</a:t>
            </a:r>
            <a:r>
              <a:rPr lang="es-AR" dirty="0"/>
              <a:t>-clase.</a:t>
            </a:r>
          </a:p>
          <a:p>
            <a:endParaRPr lang="es-AR" dirty="0"/>
          </a:p>
          <a:p>
            <a:r>
              <a:rPr lang="es-AR" dirty="0"/>
              <a:t>Se pueden agregar constructores que invoquen a constructores en la super-clase.</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14</a:t>
            </a:fld>
            <a:endParaRPr lang="es-AR" dirty="0"/>
          </a:p>
        </p:txBody>
      </p:sp>
    </p:spTree>
    <p:extLst>
      <p:ext uri="{BB962C8B-B14F-4D97-AF65-F5344CB8AC3E}">
        <p14:creationId xmlns:p14="http://schemas.microsoft.com/office/powerpoint/2010/main" val="237066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n para pointing at self">
            <a:extLst>
              <a:ext uri="{FF2B5EF4-FFF2-40B4-BE49-F238E27FC236}">
                <a16:creationId xmlns:a16="http://schemas.microsoft.com/office/drawing/2014/main" id="{C459FB49-5F4C-4051-9A40-70AFAB011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412" y="5153890"/>
            <a:ext cx="1984410" cy="143869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0C465E5B-C78F-424F-BE2C-C125E02F9F60}"/>
              </a:ext>
            </a:extLst>
          </p:cNvPr>
          <p:cNvSpPr>
            <a:spLocks noGrp="1"/>
          </p:cNvSpPr>
          <p:nvPr>
            <p:ph type="title"/>
          </p:nvPr>
        </p:nvSpPr>
        <p:spPr/>
        <p:txBody>
          <a:bodyPr/>
          <a:lstStyle/>
          <a:p>
            <a:r>
              <a:rPr lang="es-ES" b="1" dirty="0" err="1"/>
              <a:t>This</a:t>
            </a:r>
            <a:endParaRPr lang="es-ES" b="1" dirty="0"/>
          </a:p>
        </p:txBody>
      </p:sp>
      <p:sp>
        <p:nvSpPr>
          <p:cNvPr id="5" name="Marcador de contenido 4">
            <a:extLst>
              <a:ext uri="{FF2B5EF4-FFF2-40B4-BE49-F238E27FC236}">
                <a16:creationId xmlns:a16="http://schemas.microsoft.com/office/drawing/2014/main" id="{02E159C7-759E-4C76-BF34-605DCA04D5E5}"/>
              </a:ext>
            </a:extLst>
          </p:cNvPr>
          <p:cNvSpPr>
            <a:spLocks noGrp="1"/>
          </p:cNvSpPr>
          <p:nvPr>
            <p:ph idx="1"/>
          </p:nvPr>
        </p:nvSpPr>
        <p:spPr>
          <a:xfrm>
            <a:off x="628650" y="2160000"/>
            <a:ext cx="7886700" cy="4351338"/>
          </a:xfrm>
        </p:spPr>
        <p:txBody>
          <a:bodyPr>
            <a:normAutofit lnSpcReduction="10000"/>
          </a:bodyPr>
          <a:lstStyle/>
          <a:p>
            <a:r>
              <a:rPr lang="es-ES" dirty="0"/>
              <a:t>Es una palabra clave (no se puede usar como nombre de variable) que referencia (o apunta) al objeto actual</a:t>
            </a:r>
          </a:p>
          <a:p>
            <a:r>
              <a:rPr lang="es-ES" dirty="0"/>
              <a:t>Debido a que en Java siempre estamos en un objeto</a:t>
            </a:r>
          </a:p>
          <a:p>
            <a:r>
              <a:rPr lang="es-ES" dirty="0"/>
              <a:t>Tiene varias utilidades:</a:t>
            </a:r>
          </a:p>
          <a:p>
            <a:pPr lvl="1"/>
            <a:r>
              <a:rPr lang="es-ES" dirty="0"/>
              <a:t>Poder manipular el objeto actual (por ej., pasarlo como parámetro)</a:t>
            </a:r>
          </a:p>
          <a:p>
            <a:pPr lvl="1"/>
            <a:r>
              <a:rPr lang="es-ES" dirty="0"/>
              <a:t>Diferenciar entre variables/parámetros y atributos locales</a:t>
            </a:r>
          </a:p>
          <a:p>
            <a:pPr lvl="1"/>
            <a:r>
              <a:rPr lang="es-ES" dirty="0"/>
              <a:t>Reutilizar un constructor existente</a:t>
            </a:r>
          </a:p>
        </p:txBody>
      </p:sp>
    </p:spTree>
    <p:extLst>
      <p:ext uri="{BB962C8B-B14F-4D97-AF65-F5344CB8AC3E}">
        <p14:creationId xmlns:p14="http://schemas.microsoft.com/office/powerpoint/2010/main" val="133623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6A767-3F68-4339-A312-367AABE6F3CC}"/>
              </a:ext>
            </a:extLst>
          </p:cNvPr>
          <p:cNvSpPr>
            <a:spLocks noGrp="1"/>
          </p:cNvSpPr>
          <p:nvPr>
            <p:ph type="title"/>
          </p:nvPr>
        </p:nvSpPr>
        <p:spPr/>
        <p:txBody>
          <a:bodyPr/>
          <a:lstStyle/>
          <a:p>
            <a:r>
              <a:rPr lang="es-AR" b="1" dirty="0"/>
              <a:t>Manipular el objeto actual</a:t>
            </a:r>
          </a:p>
        </p:txBody>
      </p:sp>
      <p:sp>
        <p:nvSpPr>
          <p:cNvPr id="3" name="Marcador de contenido 2">
            <a:extLst>
              <a:ext uri="{FF2B5EF4-FFF2-40B4-BE49-F238E27FC236}">
                <a16:creationId xmlns:a16="http://schemas.microsoft.com/office/drawing/2014/main" id="{99E391FC-CCA2-4CA3-A654-A27C096C440C}"/>
              </a:ext>
            </a:extLst>
          </p:cNvPr>
          <p:cNvSpPr>
            <a:spLocks noGrp="1"/>
          </p:cNvSpPr>
          <p:nvPr>
            <p:ph idx="1"/>
          </p:nvPr>
        </p:nvSpPr>
        <p:spPr/>
        <p:txBody>
          <a:bodyPr/>
          <a:lstStyle/>
          <a:p>
            <a:r>
              <a:rPr lang="es-AR" dirty="0"/>
              <a:t>Como vimos, una </a:t>
            </a:r>
            <a:r>
              <a:rPr lang="es-AR" b="1" dirty="0"/>
              <a:t>clase</a:t>
            </a:r>
            <a:r>
              <a:rPr lang="es-AR" dirty="0"/>
              <a:t> es un molde para crear objetos</a:t>
            </a:r>
          </a:p>
          <a:p>
            <a:r>
              <a:rPr lang="es-AR" dirty="0"/>
              <a:t>Esto significa que, al hacer new de dicha clase, cada método y atributo será parte de un objeto</a:t>
            </a:r>
          </a:p>
          <a:p>
            <a:r>
              <a:rPr lang="es-AR" dirty="0"/>
              <a:t>Al hacer new, podemos referenciar al objeto creado asignándolo a una variable (por </a:t>
            </a:r>
            <a:r>
              <a:rPr lang="es-AR" dirty="0" err="1"/>
              <a:t>ej</a:t>
            </a:r>
            <a:r>
              <a:rPr lang="es-AR" dirty="0"/>
              <a:t>, </a:t>
            </a:r>
            <a:r>
              <a:rPr lang="es-AR" dirty="0">
                <a:latin typeface="Consolas" panose="020B0609020204030204" pitchFamily="49" charset="0"/>
              </a:rPr>
              <a:t>Persona p = new Persona();</a:t>
            </a:r>
            <a:r>
              <a:rPr lang="es-AR" dirty="0"/>
              <a:t>)</a:t>
            </a:r>
          </a:p>
          <a:p>
            <a:r>
              <a:rPr lang="es-AR" dirty="0"/>
              <a:t>¿Cómo hacemos para referenciar al objeto creado desde adentro de los métodos?</a:t>
            </a:r>
          </a:p>
        </p:txBody>
      </p:sp>
      <p:sp>
        <p:nvSpPr>
          <p:cNvPr id="4" name="Marcador de pie de página 3">
            <a:extLst>
              <a:ext uri="{FF2B5EF4-FFF2-40B4-BE49-F238E27FC236}">
                <a16:creationId xmlns:a16="http://schemas.microsoft.com/office/drawing/2014/main" id="{96D6A014-D4AF-4D56-BCFA-8E964FB6EB2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9E5776A-6CAD-4386-A7CD-8F5582CB11BE}"/>
              </a:ext>
            </a:extLst>
          </p:cNvPr>
          <p:cNvSpPr>
            <a:spLocks noGrp="1"/>
          </p:cNvSpPr>
          <p:nvPr>
            <p:ph type="sldNum" sz="quarter" idx="12"/>
          </p:nvPr>
        </p:nvSpPr>
        <p:spPr/>
        <p:txBody>
          <a:bodyPr/>
          <a:lstStyle/>
          <a:p>
            <a:fld id="{D802D9E1-0DDA-174F-9155-A972C397A999}" type="slidenum">
              <a:rPr lang="es-ES_tradnl" smtClean="0"/>
              <a:pPr/>
              <a:t>16</a:t>
            </a:fld>
            <a:endParaRPr lang="es-ES_tradnl" dirty="0"/>
          </a:p>
        </p:txBody>
      </p:sp>
    </p:spTree>
    <p:extLst>
      <p:ext uri="{BB962C8B-B14F-4D97-AF65-F5344CB8AC3E}">
        <p14:creationId xmlns:p14="http://schemas.microsoft.com/office/powerpoint/2010/main" val="2627751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6A767-3F68-4339-A312-367AABE6F3CC}"/>
              </a:ext>
            </a:extLst>
          </p:cNvPr>
          <p:cNvSpPr>
            <a:spLocks noGrp="1"/>
          </p:cNvSpPr>
          <p:nvPr>
            <p:ph type="title"/>
          </p:nvPr>
        </p:nvSpPr>
        <p:spPr/>
        <p:txBody>
          <a:bodyPr/>
          <a:lstStyle/>
          <a:p>
            <a:r>
              <a:rPr lang="es-AR" b="1" dirty="0"/>
              <a:t>Manipular el objeto actual</a:t>
            </a:r>
          </a:p>
        </p:txBody>
      </p:sp>
      <p:sp>
        <p:nvSpPr>
          <p:cNvPr id="3" name="Marcador de contenido 2">
            <a:extLst>
              <a:ext uri="{FF2B5EF4-FFF2-40B4-BE49-F238E27FC236}">
                <a16:creationId xmlns:a16="http://schemas.microsoft.com/office/drawing/2014/main" id="{99E391FC-CCA2-4CA3-A654-A27C096C440C}"/>
              </a:ext>
            </a:extLst>
          </p:cNvPr>
          <p:cNvSpPr>
            <a:spLocks noGrp="1"/>
          </p:cNvSpPr>
          <p:nvPr>
            <p:ph idx="1"/>
          </p:nvPr>
        </p:nvSpPr>
        <p:spPr/>
        <p:txBody>
          <a:bodyPr>
            <a:normAutofit/>
          </a:bodyPr>
          <a:lstStyle/>
          <a:p>
            <a:pPr>
              <a:lnSpc>
                <a:spcPts val="1800"/>
              </a:lnSpc>
            </a:pPr>
            <a:r>
              <a:rPr lang="es-AR" sz="2000" dirty="0"/>
              <a:t>Para ello, se utiliza </a:t>
            </a:r>
            <a:r>
              <a:rPr lang="es-AR" sz="2000" b="1" dirty="0" err="1">
                <a:solidFill>
                  <a:srgbClr val="7030A0"/>
                </a:solidFill>
              </a:rPr>
              <a:t>this</a:t>
            </a:r>
            <a:r>
              <a:rPr lang="es-AR" sz="2000" dirty="0"/>
              <a:t> (como si fuera un atributo del objeto), que tiene una referencia al objeto actual</a:t>
            </a:r>
          </a:p>
          <a:p>
            <a:pPr>
              <a:lnSpc>
                <a:spcPts val="1800"/>
              </a:lnSpc>
            </a:pPr>
            <a:r>
              <a:rPr lang="es-AR" sz="2000" dirty="0"/>
              <a:t>Por ej., supongan una clase </a:t>
            </a:r>
            <a:r>
              <a:rPr lang="es-AR" sz="2000" dirty="0" err="1"/>
              <a:t>CalculadoraEdad</a:t>
            </a:r>
            <a:r>
              <a:rPr lang="es-AR" sz="2000" dirty="0"/>
              <a:t>, que, dada una Persona, retorna la edad de dicha persona (tal vez, </a:t>
            </a:r>
            <a:r>
              <a:rPr lang="es-AR" sz="2000" dirty="0" err="1"/>
              <a:t>utlizando</a:t>
            </a:r>
            <a:r>
              <a:rPr lang="es-AR" sz="2000" dirty="0"/>
              <a:t> la fecha de nacimiento).</a:t>
            </a:r>
          </a:p>
          <a:p>
            <a:pPr>
              <a:lnSpc>
                <a:spcPts val="1800"/>
              </a:lnSpc>
            </a:pPr>
            <a:r>
              <a:rPr lang="es-AR" sz="2000" dirty="0"/>
              <a:t>Si queremos utilizar </a:t>
            </a:r>
            <a:r>
              <a:rPr lang="es-AR" sz="2000" dirty="0" err="1"/>
              <a:t>CalculadoraEdad</a:t>
            </a:r>
            <a:r>
              <a:rPr lang="es-AR" sz="2000" dirty="0"/>
              <a:t> en la clase Persona para retornar la edad, podemos hacer:</a:t>
            </a:r>
          </a:p>
          <a:p>
            <a:pPr marL="0" indent="0">
              <a:lnSpc>
                <a:spcPts val="1500"/>
              </a:lnSpc>
              <a:buNone/>
            </a:pPr>
            <a:r>
              <a:rPr lang="es-AR" sz="1800" dirty="0" err="1">
                <a:solidFill>
                  <a:srgbClr val="7030A0"/>
                </a:solidFill>
                <a:latin typeface="Consolas" panose="020B0609020204030204" pitchFamily="49" charset="0"/>
              </a:rPr>
              <a:t>class</a:t>
            </a:r>
            <a:r>
              <a:rPr lang="es-AR" sz="1800" dirty="0">
                <a:latin typeface="Consolas" panose="020B0609020204030204" pitchFamily="49" charset="0"/>
              </a:rPr>
              <a:t> Persona {</a:t>
            </a:r>
          </a:p>
          <a:p>
            <a:pPr marL="0" indent="0">
              <a:lnSpc>
                <a:spcPts val="1500"/>
              </a:lnSpc>
              <a:buNone/>
            </a:pPr>
            <a:r>
              <a:rPr lang="es-AR" sz="1800" dirty="0">
                <a:latin typeface="Consolas" panose="020B0609020204030204" pitchFamily="49" charset="0"/>
              </a:rPr>
              <a:t>	</a:t>
            </a:r>
            <a:r>
              <a:rPr lang="es-AR" sz="1800" dirty="0" err="1">
                <a:solidFill>
                  <a:srgbClr val="7030A0"/>
                </a:solidFill>
                <a:latin typeface="Consolas" panose="020B0609020204030204" pitchFamily="49" charset="0"/>
              </a:rPr>
              <a:t>int</a:t>
            </a:r>
            <a:r>
              <a:rPr lang="es-AR" sz="1800" dirty="0">
                <a:latin typeface="Consolas" panose="020B0609020204030204" pitchFamily="49" charset="0"/>
              </a:rPr>
              <a:t> </a:t>
            </a:r>
            <a:r>
              <a:rPr lang="es-AR" sz="1800" dirty="0" err="1">
                <a:latin typeface="Consolas" panose="020B0609020204030204" pitchFamily="49" charset="0"/>
              </a:rPr>
              <a:t>obtenerEdad</a:t>
            </a:r>
            <a:r>
              <a:rPr lang="es-AR" sz="1800" dirty="0">
                <a:latin typeface="Consolas" panose="020B0609020204030204" pitchFamily="49" charset="0"/>
              </a:rPr>
              <a:t>(){</a:t>
            </a:r>
          </a:p>
          <a:p>
            <a:pPr marL="0" indent="0">
              <a:lnSpc>
                <a:spcPts val="1500"/>
              </a:lnSpc>
              <a:buNone/>
            </a:pPr>
            <a:r>
              <a:rPr lang="es-AR" sz="1800" dirty="0">
                <a:latin typeface="Consolas" panose="020B0609020204030204" pitchFamily="49" charset="0"/>
              </a:rPr>
              <a:t>		</a:t>
            </a:r>
            <a:r>
              <a:rPr lang="es-AR" sz="1800" dirty="0" err="1">
                <a:latin typeface="Consolas" panose="020B0609020204030204" pitchFamily="49" charset="0"/>
              </a:rPr>
              <a:t>CalculadoraEdad</a:t>
            </a:r>
            <a:r>
              <a:rPr lang="es-AR" sz="1800" dirty="0">
                <a:latin typeface="Consolas" panose="020B0609020204030204" pitchFamily="49" charset="0"/>
              </a:rPr>
              <a:t> </a:t>
            </a:r>
            <a:r>
              <a:rPr lang="es-AR" sz="1800" dirty="0" err="1">
                <a:latin typeface="Consolas" panose="020B0609020204030204" pitchFamily="49" charset="0"/>
              </a:rPr>
              <a:t>calc</a:t>
            </a:r>
            <a:r>
              <a:rPr lang="es-AR" sz="1800" dirty="0">
                <a:latin typeface="Consolas" panose="020B0609020204030204" pitchFamily="49" charset="0"/>
              </a:rPr>
              <a:t> = </a:t>
            </a:r>
            <a:r>
              <a:rPr lang="es-AR" sz="1800" dirty="0">
                <a:solidFill>
                  <a:srgbClr val="7030A0"/>
                </a:solidFill>
                <a:latin typeface="Consolas" panose="020B0609020204030204" pitchFamily="49" charset="0"/>
              </a:rPr>
              <a:t>new</a:t>
            </a:r>
            <a:r>
              <a:rPr lang="es-AR" sz="1800" dirty="0">
                <a:latin typeface="Consolas" panose="020B0609020204030204" pitchFamily="49" charset="0"/>
              </a:rPr>
              <a:t> </a:t>
            </a:r>
            <a:r>
              <a:rPr lang="es-AR" sz="1800" dirty="0" err="1">
                <a:latin typeface="Consolas" panose="020B0609020204030204" pitchFamily="49" charset="0"/>
              </a:rPr>
              <a:t>CalculadoraEdad</a:t>
            </a:r>
            <a:r>
              <a:rPr lang="es-AR" sz="1800" dirty="0">
                <a:latin typeface="Consolas" panose="020B0609020204030204" pitchFamily="49" charset="0"/>
              </a:rPr>
              <a:t>();</a:t>
            </a:r>
          </a:p>
          <a:p>
            <a:pPr marL="0" indent="0">
              <a:lnSpc>
                <a:spcPts val="1500"/>
              </a:lnSpc>
              <a:buNone/>
            </a:pPr>
            <a:r>
              <a:rPr lang="es-AR" sz="1800" dirty="0">
                <a:latin typeface="Consolas" panose="020B0609020204030204" pitchFamily="49" charset="0"/>
              </a:rPr>
              <a:t>		</a:t>
            </a:r>
            <a:r>
              <a:rPr lang="es-AR" sz="1800" dirty="0" err="1">
                <a:solidFill>
                  <a:srgbClr val="7030A0"/>
                </a:solidFill>
                <a:latin typeface="Consolas" panose="020B0609020204030204" pitchFamily="49" charset="0"/>
              </a:rPr>
              <a:t>int</a:t>
            </a:r>
            <a:r>
              <a:rPr lang="es-AR" sz="1800" dirty="0">
                <a:latin typeface="Consolas" panose="020B0609020204030204" pitchFamily="49" charset="0"/>
              </a:rPr>
              <a:t> calculado = </a:t>
            </a:r>
            <a:r>
              <a:rPr lang="es-AR" sz="1800" dirty="0" err="1">
                <a:latin typeface="Consolas" panose="020B0609020204030204" pitchFamily="49" charset="0"/>
              </a:rPr>
              <a:t>calc.calcular</a:t>
            </a:r>
            <a:r>
              <a:rPr lang="es-AR" sz="1800" dirty="0">
                <a:latin typeface="Consolas" panose="020B0609020204030204" pitchFamily="49" charset="0"/>
              </a:rPr>
              <a:t>(</a:t>
            </a:r>
            <a:r>
              <a:rPr lang="es-AR" sz="1800" b="1" dirty="0" err="1">
                <a:solidFill>
                  <a:srgbClr val="7030A0"/>
                </a:solidFill>
                <a:latin typeface="Consolas" panose="020B0609020204030204" pitchFamily="49" charset="0"/>
              </a:rPr>
              <a:t>this</a:t>
            </a:r>
            <a:r>
              <a:rPr lang="es-AR" sz="1800" dirty="0">
                <a:latin typeface="Consolas" panose="020B0609020204030204" pitchFamily="49" charset="0"/>
              </a:rPr>
              <a:t>);</a:t>
            </a:r>
          </a:p>
          <a:p>
            <a:pPr marL="0" indent="0">
              <a:lnSpc>
                <a:spcPts val="1500"/>
              </a:lnSpc>
              <a:buNone/>
            </a:pPr>
            <a:r>
              <a:rPr lang="es-AR" sz="1800" dirty="0">
                <a:latin typeface="Consolas" panose="020B0609020204030204" pitchFamily="49" charset="0"/>
              </a:rPr>
              <a:t>		</a:t>
            </a:r>
            <a:r>
              <a:rPr lang="es-AR" sz="1800" dirty="0" err="1">
                <a:solidFill>
                  <a:srgbClr val="7030A0"/>
                </a:solidFill>
                <a:latin typeface="Consolas" panose="020B0609020204030204" pitchFamily="49" charset="0"/>
              </a:rPr>
              <a:t>return</a:t>
            </a:r>
            <a:r>
              <a:rPr lang="es-AR" sz="1800" dirty="0">
                <a:latin typeface="Consolas" panose="020B0609020204030204" pitchFamily="49" charset="0"/>
              </a:rPr>
              <a:t> calculado;</a:t>
            </a:r>
          </a:p>
          <a:p>
            <a:pPr marL="0" indent="0">
              <a:lnSpc>
                <a:spcPts val="1500"/>
              </a:lnSpc>
              <a:buNone/>
            </a:pPr>
            <a:r>
              <a:rPr lang="es-AR" sz="1800" dirty="0">
                <a:latin typeface="Consolas" panose="020B0609020204030204" pitchFamily="49" charset="0"/>
              </a:rPr>
              <a:t>	}</a:t>
            </a:r>
          </a:p>
          <a:p>
            <a:pPr marL="0" indent="0">
              <a:lnSpc>
                <a:spcPts val="1500"/>
              </a:lnSpc>
              <a:buNone/>
            </a:pPr>
            <a:r>
              <a:rPr lang="es-AR" sz="1800"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id="{96D6A014-D4AF-4D56-BCFA-8E964FB6EB2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9E5776A-6CAD-4386-A7CD-8F5582CB11BE}"/>
              </a:ext>
            </a:extLst>
          </p:cNvPr>
          <p:cNvSpPr>
            <a:spLocks noGrp="1"/>
          </p:cNvSpPr>
          <p:nvPr>
            <p:ph type="sldNum" sz="quarter" idx="12"/>
          </p:nvPr>
        </p:nvSpPr>
        <p:spPr/>
        <p:txBody>
          <a:bodyPr/>
          <a:lstStyle/>
          <a:p>
            <a:fld id="{D802D9E1-0DDA-174F-9155-A972C397A999}" type="slidenum">
              <a:rPr lang="es-ES_tradnl" smtClean="0"/>
              <a:pPr/>
              <a:t>17</a:t>
            </a:fld>
            <a:endParaRPr lang="es-ES_tradnl" dirty="0"/>
          </a:p>
        </p:txBody>
      </p:sp>
    </p:spTree>
    <p:extLst>
      <p:ext uri="{BB962C8B-B14F-4D97-AF65-F5344CB8AC3E}">
        <p14:creationId xmlns:p14="http://schemas.microsoft.com/office/powerpoint/2010/main" val="428718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99697-D150-4BB5-A0E7-8D320721C3DA}"/>
              </a:ext>
            </a:extLst>
          </p:cNvPr>
          <p:cNvSpPr>
            <a:spLocks noGrp="1"/>
          </p:cNvSpPr>
          <p:nvPr>
            <p:ph type="title"/>
          </p:nvPr>
        </p:nvSpPr>
        <p:spPr>
          <a:xfrm>
            <a:off x="207390" y="900000"/>
            <a:ext cx="8719794" cy="1220315"/>
          </a:xfrm>
        </p:spPr>
        <p:txBody>
          <a:bodyPr>
            <a:normAutofit/>
          </a:bodyPr>
          <a:lstStyle/>
          <a:p>
            <a:r>
              <a:rPr lang="es-AR" b="1" dirty="0"/>
              <a:t>Diferenciar entre parámetros/variables y atributos</a:t>
            </a:r>
          </a:p>
        </p:txBody>
      </p:sp>
      <p:sp>
        <p:nvSpPr>
          <p:cNvPr id="3" name="Marcador de contenido 2">
            <a:extLst>
              <a:ext uri="{FF2B5EF4-FFF2-40B4-BE49-F238E27FC236}">
                <a16:creationId xmlns:a16="http://schemas.microsoft.com/office/drawing/2014/main" id="{C51007D4-25A1-4227-B8CB-E18ED24EEFCE}"/>
              </a:ext>
            </a:extLst>
          </p:cNvPr>
          <p:cNvSpPr>
            <a:spLocks noGrp="1"/>
          </p:cNvSpPr>
          <p:nvPr>
            <p:ph idx="1"/>
          </p:nvPr>
        </p:nvSpPr>
        <p:spPr/>
        <p:txBody>
          <a:bodyPr>
            <a:normAutofit fontScale="62500" lnSpcReduction="20000"/>
          </a:bodyPr>
          <a:lstStyle/>
          <a:p>
            <a:pPr>
              <a:lnSpc>
                <a:spcPct val="120000"/>
              </a:lnSpc>
            </a:pPr>
            <a:r>
              <a:rPr lang="es-AR" dirty="0"/>
              <a:t>Para simplificar la elección de nombres de variables, muchas veces se utiliza el nombre de los atributos como nombre de variable o parámetros</a:t>
            </a:r>
          </a:p>
          <a:p>
            <a:pPr>
              <a:lnSpc>
                <a:spcPct val="120000"/>
              </a:lnSpc>
            </a:pPr>
            <a:r>
              <a:rPr lang="es-AR" dirty="0"/>
              <a:t>Para diferenciarlos, se utiliza </a:t>
            </a:r>
            <a:r>
              <a:rPr lang="es-AR" b="1" dirty="0" err="1">
                <a:solidFill>
                  <a:srgbClr val="7030A0"/>
                </a:solidFill>
                <a:latin typeface="Consolas" panose="020B0609020204030204" pitchFamily="49" charset="0"/>
              </a:rPr>
              <a:t>this</a:t>
            </a:r>
            <a:r>
              <a:rPr lang="es-AR" dirty="0"/>
              <a:t>:</a:t>
            </a:r>
          </a:p>
          <a:p>
            <a:pPr marL="2286000" lvl="5" indent="0">
              <a:lnSpc>
                <a:spcPct val="120000"/>
              </a:lnSpc>
              <a:buNone/>
            </a:pPr>
            <a:r>
              <a:rPr lang="es-AR" sz="2100" b="1" dirty="0" err="1">
                <a:solidFill>
                  <a:srgbClr val="7030A0"/>
                </a:solidFill>
                <a:latin typeface="Consolas" panose="020B0609020204030204" pitchFamily="49" charset="0"/>
              </a:rPr>
              <a:t>class</a:t>
            </a:r>
            <a:r>
              <a:rPr lang="es-AR" sz="2100" dirty="0">
                <a:latin typeface="Consolas" panose="020B0609020204030204" pitchFamily="49" charset="0"/>
              </a:rPr>
              <a:t> Persona {</a:t>
            </a:r>
          </a:p>
          <a:p>
            <a:pPr marL="2286000" lvl="5" indent="0">
              <a:lnSpc>
                <a:spcPct val="120000"/>
              </a:lnSpc>
              <a:buNone/>
            </a:pPr>
            <a:r>
              <a:rPr lang="es-AR" sz="2100" dirty="0">
                <a:latin typeface="Consolas" panose="020B0609020204030204" pitchFamily="49" charset="0"/>
              </a:rPr>
              <a:t>	</a:t>
            </a:r>
            <a:r>
              <a:rPr lang="es-AR" sz="2100" dirty="0" err="1">
                <a:latin typeface="Consolas" panose="020B0609020204030204" pitchFamily="49" charset="0"/>
              </a:rPr>
              <a:t>String</a:t>
            </a:r>
            <a:r>
              <a:rPr lang="es-AR" sz="2100" dirty="0">
                <a:latin typeface="Consolas" panose="020B0609020204030204" pitchFamily="49" charset="0"/>
              </a:rPr>
              <a:t> nombre;</a:t>
            </a:r>
          </a:p>
          <a:p>
            <a:pPr marL="2286000" lvl="5" indent="0">
              <a:lnSpc>
                <a:spcPct val="120000"/>
              </a:lnSpc>
              <a:buNone/>
            </a:pPr>
            <a:r>
              <a:rPr lang="es-ES" sz="2100" dirty="0">
                <a:latin typeface="Consolas" panose="020B0609020204030204" pitchFamily="49" charset="0"/>
              </a:rPr>
              <a:t>	</a:t>
            </a:r>
            <a:r>
              <a:rPr lang="es-ES" sz="2100" b="1" dirty="0" err="1">
                <a:solidFill>
                  <a:srgbClr val="7030A0"/>
                </a:solidFill>
                <a:latin typeface="Consolas" panose="020B0609020204030204" pitchFamily="49" charset="0"/>
              </a:rPr>
              <a:t>public</a:t>
            </a:r>
            <a:r>
              <a:rPr lang="es-ES" sz="2100" dirty="0">
                <a:latin typeface="Consolas" panose="020B0609020204030204" pitchFamily="49" charset="0"/>
              </a:rPr>
              <a:t> Persona(</a:t>
            </a:r>
            <a:r>
              <a:rPr lang="es-ES" sz="2100" dirty="0" err="1">
                <a:latin typeface="Consolas" panose="020B0609020204030204" pitchFamily="49" charset="0"/>
              </a:rPr>
              <a:t>String</a:t>
            </a:r>
            <a:r>
              <a:rPr lang="es-ES" sz="2100" dirty="0">
                <a:latin typeface="Consolas" panose="020B0609020204030204" pitchFamily="49" charset="0"/>
              </a:rPr>
              <a:t> nombre){</a:t>
            </a:r>
          </a:p>
          <a:p>
            <a:pPr marL="2286000" lvl="5" indent="0">
              <a:lnSpc>
                <a:spcPct val="120000"/>
              </a:lnSpc>
              <a:buNone/>
            </a:pPr>
            <a:r>
              <a:rPr lang="es-ES" sz="2100" dirty="0">
                <a:latin typeface="Consolas" panose="020B0609020204030204" pitchFamily="49" charset="0"/>
              </a:rPr>
              <a:t>		</a:t>
            </a:r>
            <a:r>
              <a:rPr lang="es-ES" sz="2100" b="1" dirty="0" err="1">
                <a:solidFill>
                  <a:srgbClr val="7030A0"/>
                </a:solidFill>
                <a:latin typeface="Consolas" panose="020B0609020204030204" pitchFamily="49" charset="0"/>
              </a:rPr>
              <a:t>this</a:t>
            </a:r>
            <a:r>
              <a:rPr lang="es-ES" sz="2100" dirty="0" err="1">
                <a:latin typeface="Consolas" panose="020B0609020204030204" pitchFamily="49" charset="0"/>
              </a:rPr>
              <a:t>.nombre</a:t>
            </a:r>
            <a:r>
              <a:rPr lang="es-ES" sz="2100" dirty="0">
                <a:latin typeface="Consolas" panose="020B0609020204030204" pitchFamily="49" charset="0"/>
              </a:rPr>
              <a:t> = nombre;</a:t>
            </a:r>
          </a:p>
          <a:p>
            <a:pPr marL="2286000" lvl="5" indent="0">
              <a:lnSpc>
                <a:spcPct val="120000"/>
              </a:lnSpc>
              <a:buNone/>
            </a:pPr>
            <a:r>
              <a:rPr lang="es-ES" sz="2100" dirty="0">
                <a:latin typeface="Consolas" panose="020B0609020204030204" pitchFamily="49" charset="0"/>
              </a:rPr>
              <a:t>	}</a:t>
            </a:r>
          </a:p>
          <a:p>
            <a:pPr marL="2286000" lvl="5" indent="0">
              <a:lnSpc>
                <a:spcPct val="120000"/>
              </a:lnSpc>
              <a:buNone/>
            </a:pPr>
            <a:r>
              <a:rPr lang="es-ES" sz="2100" dirty="0">
                <a:latin typeface="Consolas" panose="020B0609020204030204" pitchFamily="49" charset="0"/>
              </a:rPr>
              <a:t>}</a:t>
            </a:r>
            <a:endParaRPr lang="es-ES" sz="1200" dirty="0">
              <a:latin typeface="Consolas" panose="020B0609020204030204" pitchFamily="49" charset="0"/>
            </a:endParaRPr>
          </a:p>
          <a:p>
            <a:pPr>
              <a:lnSpc>
                <a:spcPct val="120000"/>
              </a:lnSpc>
            </a:pPr>
            <a:r>
              <a:rPr lang="es-ES" dirty="0"/>
              <a:t>¿Qué sucede si utilizo “nombre=nombre”, sin el </a:t>
            </a:r>
            <a:r>
              <a:rPr lang="es-ES" b="1" dirty="0" err="1">
                <a:solidFill>
                  <a:srgbClr val="7030A0"/>
                </a:solidFill>
                <a:latin typeface="Consolas" panose="020B0609020204030204" pitchFamily="49" charset="0"/>
              </a:rPr>
              <a:t>this</a:t>
            </a:r>
            <a:r>
              <a:rPr lang="es-ES" dirty="0"/>
              <a:t>? Se asigna al parámetro nombre, el mismo parámetro nombre (¡no tiene sentido!)</a:t>
            </a:r>
          </a:p>
          <a:p>
            <a:pPr>
              <a:lnSpc>
                <a:spcPct val="120000"/>
              </a:lnSpc>
            </a:pPr>
            <a:r>
              <a:rPr lang="es-ES" dirty="0"/>
              <a:t>¿Y si utilizo como parámetro otro nombre de variable, necesito utilizar </a:t>
            </a:r>
            <a:r>
              <a:rPr lang="es-ES" b="1" dirty="0" err="1">
                <a:solidFill>
                  <a:srgbClr val="7030A0"/>
                </a:solidFill>
                <a:latin typeface="Consolas" panose="020B0609020204030204" pitchFamily="49" charset="0"/>
              </a:rPr>
              <a:t>this</a:t>
            </a:r>
            <a:r>
              <a:rPr lang="es-ES" dirty="0"/>
              <a:t>? No es necesario.</a:t>
            </a:r>
          </a:p>
          <a:p>
            <a:pPr marL="0" indent="0">
              <a:buNone/>
            </a:pPr>
            <a:endParaRPr lang="es-AR" dirty="0"/>
          </a:p>
        </p:txBody>
      </p:sp>
      <p:sp>
        <p:nvSpPr>
          <p:cNvPr id="4" name="Marcador de pie de página 3">
            <a:extLst>
              <a:ext uri="{FF2B5EF4-FFF2-40B4-BE49-F238E27FC236}">
                <a16:creationId xmlns:a16="http://schemas.microsoft.com/office/drawing/2014/main" id="{4EB29AB8-DAE7-4F78-942D-2847527CEA7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F0C740E-9467-41F1-92CA-560A580E7501}"/>
              </a:ext>
            </a:extLst>
          </p:cNvPr>
          <p:cNvSpPr>
            <a:spLocks noGrp="1"/>
          </p:cNvSpPr>
          <p:nvPr>
            <p:ph type="sldNum" sz="quarter" idx="12"/>
          </p:nvPr>
        </p:nvSpPr>
        <p:spPr/>
        <p:txBody>
          <a:bodyPr/>
          <a:lstStyle/>
          <a:p>
            <a:fld id="{D802D9E1-0DDA-174F-9155-A972C397A999}" type="slidenum">
              <a:rPr lang="es-ES_tradnl" smtClean="0"/>
              <a:pPr/>
              <a:t>18</a:t>
            </a:fld>
            <a:endParaRPr lang="es-ES_tradnl" dirty="0"/>
          </a:p>
        </p:txBody>
      </p:sp>
    </p:spTree>
    <p:extLst>
      <p:ext uri="{BB962C8B-B14F-4D97-AF65-F5344CB8AC3E}">
        <p14:creationId xmlns:p14="http://schemas.microsoft.com/office/powerpoint/2010/main" val="183707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son los Paquetes?</a:t>
            </a:r>
          </a:p>
        </p:txBody>
      </p:sp>
      <p:sp>
        <p:nvSpPr>
          <p:cNvPr id="3" name="Marcador de contenido 2"/>
          <p:cNvSpPr>
            <a:spLocks noGrp="1"/>
          </p:cNvSpPr>
          <p:nvPr>
            <p:ph idx="1"/>
          </p:nvPr>
        </p:nvSpPr>
        <p:spPr/>
        <p:txBody>
          <a:bodyPr>
            <a:normAutofit/>
          </a:bodyPr>
          <a:lstStyle/>
          <a:p>
            <a:r>
              <a:rPr lang="es-AR" dirty="0"/>
              <a:t>Un </a:t>
            </a:r>
            <a:r>
              <a:rPr lang="es-AR" b="1" dirty="0"/>
              <a:t>paquete</a:t>
            </a:r>
            <a:r>
              <a:rPr lang="es-AR" dirty="0"/>
              <a:t> es un grupo de tipos asociados que provee:</a:t>
            </a:r>
          </a:p>
          <a:p>
            <a:pPr lvl="1"/>
            <a:r>
              <a:rPr lang="es-AR" dirty="0"/>
              <a:t>Protección de acceso.</a:t>
            </a:r>
          </a:p>
          <a:p>
            <a:pPr lvl="1"/>
            <a:r>
              <a:rPr lang="es-AR" dirty="0"/>
              <a:t>Espacio de nombres.</a:t>
            </a:r>
          </a:p>
          <a:p>
            <a:endParaRPr lang="es-AR" dirty="0"/>
          </a:p>
          <a:p>
            <a:r>
              <a:rPr lang="es-AR" dirty="0"/>
              <a:t>Tipos se puede referir a:</a:t>
            </a:r>
          </a:p>
          <a:p>
            <a:pPr lvl="1"/>
            <a:r>
              <a:rPr lang="es-AR" b="1" dirty="0"/>
              <a:t>Clases.</a:t>
            </a:r>
          </a:p>
          <a:p>
            <a:pPr lvl="1"/>
            <a:r>
              <a:rPr lang="es-AR" b="1" dirty="0"/>
              <a:t>Interfaces.</a:t>
            </a:r>
          </a:p>
          <a:p>
            <a:pPr lvl="1"/>
            <a:r>
              <a:rPr lang="es-AR" dirty="0"/>
              <a:t>Enumeraciones.</a:t>
            </a:r>
          </a:p>
          <a:p>
            <a:pPr lvl="1"/>
            <a:r>
              <a:rPr lang="es-AR" dirty="0"/>
              <a:t>Anotaciones.</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a:t>
            </a:fld>
            <a:endParaRPr lang="es-AR" dirty="0"/>
          </a:p>
        </p:txBody>
      </p:sp>
    </p:spTree>
    <p:extLst>
      <p:ext uri="{BB962C8B-B14F-4D97-AF65-F5344CB8AC3E}">
        <p14:creationId xmlns:p14="http://schemas.microsoft.com/office/powerpoint/2010/main" val="338416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7CC09-941F-444F-A32A-A0CE57349BED}"/>
              </a:ext>
            </a:extLst>
          </p:cNvPr>
          <p:cNvSpPr>
            <a:spLocks noGrp="1"/>
          </p:cNvSpPr>
          <p:nvPr>
            <p:ph type="title"/>
          </p:nvPr>
        </p:nvSpPr>
        <p:spPr/>
        <p:txBody>
          <a:bodyPr/>
          <a:lstStyle/>
          <a:p>
            <a:r>
              <a:rPr lang="es-ES" b="1" dirty="0" err="1"/>
              <a:t>Reuso</a:t>
            </a:r>
            <a:r>
              <a:rPr lang="es-ES" b="1" dirty="0"/>
              <a:t> de constructores</a:t>
            </a:r>
          </a:p>
        </p:txBody>
      </p:sp>
      <p:sp>
        <p:nvSpPr>
          <p:cNvPr id="3" name="Marcador de contenido 2">
            <a:extLst>
              <a:ext uri="{FF2B5EF4-FFF2-40B4-BE49-F238E27FC236}">
                <a16:creationId xmlns:a16="http://schemas.microsoft.com/office/drawing/2014/main" id="{CF4F118C-5B5A-4D93-AD51-F7BE7E6B5DFA}"/>
              </a:ext>
            </a:extLst>
          </p:cNvPr>
          <p:cNvSpPr>
            <a:spLocks noGrp="1"/>
          </p:cNvSpPr>
          <p:nvPr>
            <p:ph idx="1"/>
          </p:nvPr>
        </p:nvSpPr>
        <p:spPr>
          <a:xfrm>
            <a:off x="628650" y="2160000"/>
            <a:ext cx="7886700" cy="4351338"/>
          </a:xfrm>
        </p:spPr>
        <p:txBody>
          <a:bodyPr>
            <a:normAutofit fontScale="92500" lnSpcReduction="10000"/>
          </a:bodyPr>
          <a:lstStyle/>
          <a:p>
            <a:r>
              <a:rPr lang="es-ES" dirty="0"/>
              <a:t>Si tenemos un constructor que tiene varios parámetros:</a:t>
            </a:r>
          </a:p>
          <a:p>
            <a:pPr marL="0" indent="0">
              <a:buNone/>
            </a:pPr>
            <a:r>
              <a:rPr lang="es-ES" dirty="0"/>
              <a:t>	</a:t>
            </a:r>
            <a:r>
              <a:rPr lang="es-ES" sz="1800" dirty="0" err="1">
                <a:solidFill>
                  <a:srgbClr val="7030A0"/>
                </a:solidFill>
                <a:latin typeface="Consolas" panose="020B0609020204030204" pitchFamily="49" charset="0"/>
              </a:rPr>
              <a:t>public</a:t>
            </a:r>
            <a:r>
              <a:rPr lang="es-ES" sz="1800" dirty="0">
                <a:latin typeface="Consolas" panose="020B0609020204030204" pitchFamily="49" charset="0"/>
              </a:rPr>
              <a:t> Persona(</a:t>
            </a:r>
            <a:r>
              <a:rPr lang="es-ES" sz="1800" dirty="0" err="1">
                <a:latin typeface="Consolas" panose="020B0609020204030204" pitchFamily="49" charset="0"/>
              </a:rPr>
              <a:t>String</a:t>
            </a:r>
            <a:r>
              <a:rPr lang="es-ES" sz="1800" dirty="0">
                <a:latin typeface="Consolas" panose="020B0609020204030204" pitchFamily="49" charset="0"/>
              </a:rPr>
              <a:t> nombre, </a:t>
            </a:r>
            <a:r>
              <a:rPr lang="es-ES" sz="1800" dirty="0" err="1">
                <a:solidFill>
                  <a:srgbClr val="7030A0"/>
                </a:solidFill>
                <a:latin typeface="Consolas" panose="020B0609020204030204" pitchFamily="49" charset="0"/>
              </a:rPr>
              <a:t>int</a:t>
            </a:r>
            <a:r>
              <a:rPr lang="es-ES" sz="1800" dirty="0">
                <a:latin typeface="Consolas" panose="020B0609020204030204" pitchFamily="49" charset="0"/>
              </a:rPr>
              <a:t> </a:t>
            </a:r>
            <a:r>
              <a:rPr lang="es-ES" sz="1800" dirty="0" err="1">
                <a:latin typeface="Consolas" panose="020B0609020204030204" pitchFamily="49" charset="0"/>
              </a:rPr>
              <a:t>dni</a:t>
            </a:r>
            <a:r>
              <a:rPr lang="es-ES" sz="1800" dirty="0">
                <a:latin typeface="Consolas" panose="020B0609020204030204" pitchFamily="49" charset="0"/>
              </a:rPr>
              <a:t>, </a:t>
            </a:r>
            <a:r>
              <a:rPr lang="es-ES" sz="1800" dirty="0" err="1">
                <a:solidFill>
                  <a:srgbClr val="7030A0"/>
                </a:solidFill>
                <a:latin typeface="Consolas" panose="020B0609020204030204" pitchFamily="49" charset="0"/>
              </a:rPr>
              <a:t>int</a:t>
            </a:r>
            <a:r>
              <a:rPr lang="es-ES" sz="1800" dirty="0">
                <a:latin typeface="Consolas" panose="020B0609020204030204" pitchFamily="49" charset="0"/>
              </a:rPr>
              <a:t> edad){…}</a:t>
            </a:r>
          </a:p>
          <a:p>
            <a:r>
              <a:rPr lang="es-ES" dirty="0"/>
              <a:t>Podemos escribir otros constructores que reutilicen dichos constructores (es útil, sobre todo, si en dicho constructor hacemos varias operaciones)</a:t>
            </a:r>
          </a:p>
          <a:p>
            <a:r>
              <a:rPr lang="es-ES" dirty="0"/>
              <a:t>Un caso simple es un constructor que utiliza parámetros por defecto:</a:t>
            </a:r>
          </a:p>
          <a:p>
            <a:pPr marL="914400" lvl="2" indent="0">
              <a:buNone/>
            </a:pPr>
            <a:r>
              <a:rPr lang="es-ES" dirty="0" err="1">
                <a:solidFill>
                  <a:srgbClr val="7030A0"/>
                </a:solidFill>
                <a:latin typeface="Consolas" panose="020B0609020204030204" pitchFamily="49" charset="0"/>
              </a:rPr>
              <a:t>public</a:t>
            </a:r>
            <a:r>
              <a:rPr lang="es-ES" dirty="0">
                <a:latin typeface="Consolas" panose="020B0609020204030204" pitchFamily="49" charset="0"/>
              </a:rPr>
              <a:t> Persona(</a:t>
            </a:r>
            <a:r>
              <a:rPr lang="es-ES" dirty="0" err="1">
                <a:solidFill>
                  <a:srgbClr val="7030A0"/>
                </a:solidFill>
                <a:latin typeface="Consolas" panose="020B0609020204030204" pitchFamily="49" charset="0"/>
              </a:rPr>
              <a:t>int</a:t>
            </a:r>
            <a:r>
              <a:rPr lang="es-ES" dirty="0">
                <a:latin typeface="Consolas" panose="020B0609020204030204" pitchFamily="49" charset="0"/>
              </a:rPr>
              <a:t> </a:t>
            </a:r>
            <a:r>
              <a:rPr lang="es-ES" dirty="0" err="1">
                <a:latin typeface="Consolas" panose="020B0609020204030204" pitchFamily="49" charset="0"/>
              </a:rPr>
              <a:t>dni</a:t>
            </a:r>
            <a:r>
              <a:rPr lang="es-ES" dirty="0">
                <a:latin typeface="Consolas" panose="020B0609020204030204" pitchFamily="49" charset="0"/>
              </a:rPr>
              <a:t>){</a:t>
            </a:r>
          </a:p>
          <a:p>
            <a:pPr marL="914400" lvl="2" indent="0">
              <a:buNone/>
            </a:pPr>
            <a:r>
              <a:rPr lang="es-ES" dirty="0">
                <a:latin typeface="Consolas" panose="020B0609020204030204" pitchFamily="49" charset="0"/>
              </a:rPr>
              <a:t>	</a:t>
            </a:r>
            <a:r>
              <a:rPr lang="es-ES" dirty="0" err="1">
                <a:solidFill>
                  <a:srgbClr val="7030A0"/>
                </a:solidFill>
                <a:latin typeface="Consolas" panose="020B0609020204030204" pitchFamily="49" charset="0"/>
              </a:rPr>
              <a:t>this</a:t>
            </a:r>
            <a:r>
              <a:rPr lang="es-ES" dirty="0">
                <a:latin typeface="Consolas" panose="020B0609020204030204" pitchFamily="49" charset="0"/>
              </a:rPr>
              <a:t>(“</a:t>
            </a:r>
            <a:r>
              <a:rPr lang="es-ES" dirty="0" err="1">
                <a:latin typeface="Consolas" panose="020B0609020204030204" pitchFamily="49" charset="0"/>
              </a:rPr>
              <a:t>nn</a:t>
            </a:r>
            <a:r>
              <a:rPr lang="es-ES" dirty="0">
                <a:latin typeface="Consolas" panose="020B0609020204030204" pitchFamily="49" charset="0"/>
              </a:rPr>
              <a:t>”, </a:t>
            </a:r>
            <a:r>
              <a:rPr lang="es-ES" dirty="0" err="1">
                <a:latin typeface="Consolas" panose="020B0609020204030204" pitchFamily="49" charset="0"/>
              </a:rPr>
              <a:t>dni</a:t>
            </a:r>
            <a:r>
              <a:rPr lang="es-ES" dirty="0">
                <a:latin typeface="Consolas" panose="020B0609020204030204" pitchFamily="49" charset="0"/>
              </a:rPr>
              <a:t>, 20);</a:t>
            </a:r>
          </a:p>
          <a:p>
            <a:pPr marL="914400" lvl="2" indent="0">
              <a:buNone/>
            </a:pPr>
            <a:r>
              <a:rPr lang="es-ES" dirty="0">
                <a:latin typeface="Consolas" panose="020B0609020204030204" pitchFamily="49" charset="0"/>
              </a:rPr>
              <a:t>}</a:t>
            </a:r>
          </a:p>
          <a:p>
            <a:endParaRPr lang="es-ES" dirty="0"/>
          </a:p>
          <a:p>
            <a:endParaRPr lang="es-ES" dirty="0"/>
          </a:p>
        </p:txBody>
      </p:sp>
      <p:sp>
        <p:nvSpPr>
          <p:cNvPr id="4" name="Marcador de pie de página 3">
            <a:extLst>
              <a:ext uri="{FF2B5EF4-FFF2-40B4-BE49-F238E27FC236}">
                <a16:creationId xmlns:a16="http://schemas.microsoft.com/office/drawing/2014/main" id="{B01CC043-B1DE-41D7-A210-58CF82F220C5}"/>
              </a:ext>
            </a:extLst>
          </p:cNvPr>
          <p:cNvSpPr>
            <a:spLocks noGrp="1"/>
          </p:cNvSpPr>
          <p:nvPr>
            <p:ph type="ftr" sz="quarter" idx="11"/>
          </p:nvPr>
        </p:nvSpPr>
        <p:spPr/>
        <p:txBody>
          <a:bodyPr/>
          <a:lstStyle/>
          <a:p>
            <a:pPr algn="l"/>
            <a:r>
              <a:rPr lang="es-ES" dirty="0">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86ACAAB1-6230-4F75-A380-C14132356861}"/>
              </a:ext>
            </a:extLst>
          </p:cNvPr>
          <p:cNvSpPr>
            <a:spLocks noGrp="1"/>
          </p:cNvSpPr>
          <p:nvPr>
            <p:ph type="sldNum" sz="quarter" idx="12"/>
          </p:nvPr>
        </p:nvSpPr>
        <p:spPr/>
        <p:txBody>
          <a:bodyPr/>
          <a:lstStyle/>
          <a:p>
            <a:fld id="{D802D9E1-0DDA-174F-9155-A972C397A999}" type="slidenum">
              <a:rPr lang="es-ES_tradnl" smtClean="0"/>
              <a:pPr/>
              <a:t>19</a:t>
            </a:fld>
            <a:endParaRPr lang="es-ES_tradnl" dirty="0"/>
          </a:p>
        </p:txBody>
      </p:sp>
    </p:spTree>
    <p:extLst>
      <p:ext uri="{BB962C8B-B14F-4D97-AF65-F5344CB8AC3E}">
        <p14:creationId xmlns:p14="http://schemas.microsoft.com/office/powerpoint/2010/main" val="425623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CF74-D1A0-4F2B-BB6D-1D01A863FA1A}"/>
              </a:ext>
            </a:extLst>
          </p:cNvPr>
          <p:cNvSpPr>
            <a:spLocks noGrp="1"/>
          </p:cNvSpPr>
          <p:nvPr>
            <p:ph type="title"/>
          </p:nvPr>
        </p:nvSpPr>
        <p:spPr/>
        <p:txBody>
          <a:bodyPr/>
          <a:lstStyle/>
          <a:p>
            <a:r>
              <a:rPr lang="es-AR" b="1" dirty="0"/>
              <a:t>Herencia</a:t>
            </a:r>
          </a:p>
        </p:txBody>
      </p:sp>
      <p:sp>
        <p:nvSpPr>
          <p:cNvPr id="3" name="Marcador de contenido 2">
            <a:extLst>
              <a:ext uri="{FF2B5EF4-FFF2-40B4-BE49-F238E27FC236}">
                <a16:creationId xmlns:a16="http://schemas.microsoft.com/office/drawing/2014/main" id="{8E1C0714-B58E-4927-9B2A-D050E8CCEB81}"/>
              </a:ext>
            </a:extLst>
          </p:cNvPr>
          <p:cNvSpPr>
            <a:spLocks noGrp="1"/>
          </p:cNvSpPr>
          <p:nvPr>
            <p:ph idx="1"/>
          </p:nvPr>
        </p:nvSpPr>
        <p:spPr/>
        <p:txBody>
          <a:bodyPr>
            <a:normAutofit lnSpcReduction="10000"/>
          </a:bodyPr>
          <a:lstStyle/>
          <a:p>
            <a:r>
              <a:rPr lang="es-AR" dirty="0"/>
              <a:t>En programación orientada a objetos, la herencia es un mecanismo que permite especializar funcionalidad de una clase dada</a:t>
            </a:r>
          </a:p>
          <a:p>
            <a:r>
              <a:rPr lang="es-AR" dirty="0"/>
              <a:t>Si una clase hereda de otra, se dice que la clase “hija” es del tipo de la clase “padre”</a:t>
            </a:r>
          </a:p>
          <a:p>
            <a:r>
              <a:rPr lang="es-AR" dirty="0"/>
              <a:t>En particular, la clase hija tiene todos los mismos atributos y métodos que la clase padre, pero se permite agregar más métodos y atributos</a:t>
            </a:r>
          </a:p>
          <a:p>
            <a:r>
              <a:rPr lang="es-AR" dirty="0"/>
              <a:t>También se pueden pisar métodos existentes, con el objetivo de cambiar su funcionalidad</a:t>
            </a:r>
          </a:p>
          <a:p>
            <a:endParaRPr lang="es-AR" dirty="0"/>
          </a:p>
        </p:txBody>
      </p:sp>
      <p:sp>
        <p:nvSpPr>
          <p:cNvPr id="4" name="Marcador de pie de página 3">
            <a:extLst>
              <a:ext uri="{FF2B5EF4-FFF2-40B4-BE49-F238E27FC236}">
                <a16:creationId xmlns:a16="http://schemas.microsoft.com/office/drawing/2014/main" id="{3AC1AF20-84C7-46A0-96F3-44118B820D3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358AE6C-DAFE-4EB1-A84A-E2E2F099F90B}"/>
              </a:ext>
            </a:extLst>
          </p:cNvPr>
          <p:cNvSpPr>
            <a:spLocks noGrp="1"/>
          </p:cNvSpPr>
          <p:nvPr>
            <p:ph type="sldNum" sz="quarter" idx="12"/>
          </p:nvPr>
        </p:nvSpPr>
        <p:spPr/>
        <p:txBody>
          <a:bodyPr/>
          <a:lstStyle/>
          <a:p>
            <a:fld id="{D802D9E1-0DDA-174F-9155-A972C397A999}" type="slidenum">
              <a:rPr lang="es-ES_tradnl" smtClean="0"/>
              <a:pPr/>
              <a:t>20</a:t>
            </a:fld>
            <a:endParaRPr lang="es-ES_tradnl" dirty="0"/>
          </a:p>
        </p:txBody>
      </p:sp>
    </p:spTree>
    <p:extLst>
      <p:ext uri="{BB962C8B-B14F-4D97-AF65-F5344CB8AC3E}">
        <p14:creationId xmlns:p14="http://schemas.microsoft.com/office/powerpoint/2010/main" val="118830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la Herencia?</a:t>
            </a:r>
          </a:p>
        </p:txBody>
      </p:sp>
      <p:sp>
        <p:nvSpPr>
          <p:cNvPr id="3" name="Marcador de contenido 2"/>
          <p:cNvSpPr>
            <a:spLocks noGrp="1"/>
          </p:cNvSpPr>
          <p:nvPr>
            <p:ph idx="1"/>
          </p:nvPr>
        </p:nvSpPr>
        <p:spPr/>
        <p:txBody>
          <a:bodyPr>
            <a:normAutofit fontScale="85000" lnSpcReduction="20000"/>
          </a:bodyPr>
          <a:lstStyle/>
          <a:p>
            <a:r>
              <a:rPr lang="es-AR" dirty="0">
                <a:ea typeface="Arimo"/>
                <a:cs typeface="Arimo"/>
                <a:sym typeface="Arimo"/>
              </a:rPr>
              <a:t>La programación orientada a objetos permite a las clases expresar similitudes entre objetos que tienen algunas características y comportamiento común. </a:t>
            </a:r>
          </a:p>
          <a:p>
            <a:endParaRPr lang="es-AR" dirty="0">
              <a:ea typeface="Arimo"/>
              <a:cs typeface="Arimo"/>
              <a:sym typeface="Arimo"/>
            </a:endParaRPr>
          </a:p>
          <a:p>
            <a:r>
              <a:rPr lang="es-AR" dirty="0">
                <a:ea typeface="Arimo"/>
                <a:cs typeface="Arimo"/>
                <a:sym typeface="Arimo"/>
              </a:rPr>
              <a:t>Es un mecanismo por el cual un objeto adquiere las propiedades y comportamientos del objeto padre.</a:t>
            </a:r>
          </a:p>
          <a:p>
            <a:pPr lvl="1"/>
            <a:r>
              <a:rPr lang="es-AR" dirty="0">
                <a:ea typeface="Arimo"/>
                <a:cs typeface="Arimo"/>
                <a:sym typeface="Arimo"/>
              </a:rPr>
              <a:t>Puede agregar nuevas propiedades y comportamiento!</a:t>
            </a:r>
          </a:p>
          <a:p>
            <a:endParaRPr lang="es-AR" dirty="0">
              <a:ea typeface="Arimo"/>
              <a:cs typeface="Arimo"/>
              <a:sym typeface="Arimo"/>
            </a:endParaRPr>
          </a:p>
          <a:p>
            <a:r>
              <a:rPr lang="es-AR" dirty="0">
                <a:ea typeface="Arimo"/>
                <a:cs typeface="Arimo"/>
                <a:sym typeface="Arimo"/>
              </a:rPr>
              <a:t>La idea es que se pueden crear nuevas clases a partir de clases ya existentes.</a:t>
            </a:r>
          </a:p>
          <a:p>
            <a:pPr lvl="1"/>
            <a:r>
              <a:rPr lang="es-AR" dirty="0" err="1">
                <a:ea typeface="Arimo"/>
                <a:cs typeface="Arimo"/>
                <a:sym typeface="Arimo"/>
              </a:rPr>
              <a:t>Reuso</a:t>
            </a:r>
            <a:r>
              <a:rPr lang="es-AR" dirty="0">
                <a:ea typeface="Arimo"/>
                <a:cs typeface="Arimo"/>
                <a:sym typeface="Arimo"/>
              </a:rPr>
              <a:t> de código!</a:t>
            </a:r>
          </a:p>
          <a:p>
            <a:pPr lvl="1"/>
            <a:endParaRPr lang="es-AR" dirty="0">
              <a:ea typeface="Arimo"/>
              <a:cs typeface="Arimo"/>
              <a:sym typeface="Arimo"/>
            </a:endParaRPr>
          </a:p>
          <a:p>
            <a:r>
              <a:rPr lang="es-AR" dirty="0"/>
              <a:t>Representa la relación “</a:t>
            </a:r>
            <a:r>
              <a:rPr lang="es-AR" b="1" dirty="0"/>
              <a:t>ES UN</a:t>
            </a:r>
            <a:r>
              <a:rPr lang="es-AR" dirty="0"/>
              <a:t>”.</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21</a:t>
            </a:fld>
            <a:endParaRPr lang="es-AR" dirty="0"/>
          </a:p>
        </p:txBody>
      </p:sp>
    </p:spTree>
    <p:extLst>
      <p:ext uri="{BB962C8B-B14F-4D97-AF65-F5344CB8AC3E}">
        <p14:creationId xmlns:p14="http://schemas.microsoft.com/office/powerpoint/2010/main" val="343981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Herencia</a:t>
            </a:r>
            <a:br>
              <a:rPr lang="es-AR" dirty="0"/>
            </a:br>
            <a:r>
              <a:rPr lang="es-AR" sz="2800" i="1" dirty="0"/>
              <a:t>Resumen</a:t>
            </a:r>
          </a:p>
        </p:txBody>
      </p:sp>
      <p:sp>
        <p:nvSpPr>
          <p:cNvPr id="3" name="Marcador de contenido 2"/>
          <p:cNvSpPr>
            <a:spLocks noGrp="1"/>
          </p:cNvSpPr>
          <p:nvPr>
            <p:ph idx="1"/>
          </p:nvPr>
        </p:nvSpPr>
        <p:spPr/>
        <p:txBody>
          <a:bodyPr>
            <a:normAutofit/>
          </a:bodyPr>
          <a:lstStyle/>
          <a:p>
            <a:r>
              <a:rPr lang="es-AR" dirty="0"/>
              <a:t>¿Qué es?</a:t>
            </a:r>
          </a:p>
          <a:p>
            <a:endParaRPr lang="es-AR" dirty="0"/>
          </a:p>
          <a:p>
            <a:pPr marL="0" indent="0" algn="ctr">
              <a:buSzPct val="25000"/>
              <a:buNone/>
            </a:pPr>
            <a:r>
              <a:rPr lang="es-AR" b="1" dirty="0">
                <a:solidFill>
                  <a:srgbClr val="292929"/>
                </a:solidFill>
                <a:ea typeface="Arimo"/>
                <a:cs typeface="Arimo"/>
                <a:sym typeface="Arimo"/>
              </a:rPr>
              <a:t> </a:t>
            </a:r>
            <a:r>
              <a:rPr lang="es-AR" b="1" dirty="0">
                <a:ea typeface="Arimo"/>
                <a:cs typeface="Arimo"/>
                <a:sym typeface="Arimo"/>
              </a:rPr>
              <a:t>La herencia toma una clase existente  </a:t>
            </a:r>
          </a:p>
          <a:p>
            <a:pPr marL="0" indent="0" algn="ctr">
              <a:buSzPct val="25000"/>
              <a:buNone/>
            </a:pPr>
            <a:r>
              <a:rPr lang="es-AR" b="1" dirty="0">
                <a:ea typeface="Arimo"/>
                <a:cs typeface="Arimo"/>
                <a:sym typeface="Arimo"/>
              </a:rPr>
              <a:t>y construye una versión especializada </a:t>
            </a:r>
          </a:p>
          <a:p>
            <a:pPr marL="0" indent="0" algn="ctr">
              <a:buSzPct val="25000"/>
              <a:buNone/>
            </a:pPr>
            <a:r>
              <a:rPr lang="es-AR" b="1" dirty="0">
                <a:solidFill>
                  <a:srgbClr val="FF0000"/>
                </a:solidFill>
                <a:ea typeface="Arimo"/>
                <a:cs typeface="Arimo"/>
                <a:sym typeface="Arimo"/>
              </a:rPr>
              <a:t>reusabilidad de código.</a:t>
            </a:r>
            <a:endParaRPr lang="es-AR" b="1" dirty="0">
              <a:solidFill>
                <a:srgbClr val="FF0000"/>
              </a:solidFill>
            </a:endParaRPr>
          </a:p>
          <a:p>
            <a:endParaRPr lang="es-AR" dirty="0">
              <a:solidFill>
                <a:srgbClr val="FF0000"/>
              </a:solidFill>
            </a:endParaRPr>
          </a:p>
          <a:p>
            <a:r>
              <a:rPr lang="es-AR" dirty="0"/>
              <a:t>En la clase </a:t>
            </a:r>
            <a:r>
              <a:rPr lang="es-AR" b="1" dirty="0"/>
              <a:t>hija</a:t>
            </a:r>
            <a:r>
              <a:rPr lang="es-AR" dirty="0"/>
              <a:t> se definen las diferencias respecto de la clase </a:t>
            </a:r>
            <a:r>
              <a:rPr lang="es-AR" b="1" dirty="0"/>
              <a:t>padre. </a:t>
            </a:r>
          </a:p>
          <a:p>
            <a:endParaRPr lang="es-AR" dirty="0"/>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22</a:t>
            </a:fld>
            <a:endParaRPr lang="es-AR" dirty="0"/>
          </a:p>
        </p:txBody>
      </p:sp>
    </p:spTree>
    <p:extLst>
      <p:ext uri="{BB962C8B-B14F-4D97-AF65-F5344CB8AC3E}">
        <p14:creationId xmlns:p14="http://schemas.microsoft.com/office/powerpoint/2010/main" val="26853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Herencia</a:t>
            </a:r>
            <a:br>
              <a:rPr lang="es-AR" dirty="0"/>
            </a:br>
            <a:r>
              <a:rPr lang="es-AR" sz="2800" i="1" dirty="0"/>
              <a:t>Resumen</a:t>
            </a:r>
          </a:p>
        </p:txBody>
      </p:sp>
      <p:sp>
        <p:nvSpPr>
          <p:cNvPr id="3" name="Marcador de contenido 2"/>
          <p:cNvSpPr>
            <a:spLocks noGrp="1"/>
          </p:cNvSpPr>
          <p:nvPr>
            <p:ph idx="1"/>
          </p:nvPr>
        </p:nvSpPr>
        <p:spPr/>
        <p:txBody>
          <a:bodyPr>
            <a:normAutofit/>
          </a:bodyPr>
          <a:lstStyle/>
          <a:p>
            <a:r>
              <a:rPr lang="es-AR" dirty="0"/>
              <a:t>¿Para qué se usa?</a:t>
            </a:r>
          </a:p>
          <a:p>
            <a:endParaRPr lang="es-AR" dirty="0"/>
          </a:p>
          <a:p>
            <a:pPr marL="716404" lvl="1" indent="-259204"/>
            <a:r>
              <a:rPr lang="es-AR" dirty="0"/>
              <a:t>Para extender la funcionalidad de la clase padre.</a:t>
            </a:r>
          </a:p>
          <a:p>
            <a:pPr marL="716404" lvl="1" indent="-259204"/>
            <a:endParaRPr lang="es-AR" dirty="0"/>
          </a:p>
          <a:p>
            <a:pPr marL="716404" lvl="1" indent="-259204"/>
            <a:r>
              <a:rPr lang="es-AR" dirty="0"/>
              <a:t>Para especializar el comportamiento de la clase padre.</a:t>
            </a:r>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23</a:t>
            </a:fld>
            <a:endParaRPr lang="es-AR" dirty="0"/>
          </a:p>
        </p:txBody>
      </p:sp>
    </p:spTree>
    <p:extLst>
      <p:ext uri="{BB962C8B-B14F-4D97-AF65-F5344CB8AC3E}">
        <p14:creationId xmlns:p14="http://schemas.microsoft.com/office/powerpoint/2010/main" val="2513537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Herencia</a:t>
            </a:r>
            <a:br>
              <a:rPr lang="es-AR" dirty="0"/>
            </a:br>
            <a:r>
              <a:rPr lang="es-AR" sz="2800" i="1" dirty="0"/>
              <a:t>Ventajas - Desventajas</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24</a:t>
            </a:fld>
            <a:endParaRPr lang="es-AR" dirty="0"/>
          </a:p>
        </p:txBody>
      </p:sp>
      <p:sp>
        <p:nvSpPr>
          <p:cNvPr id="8" name="Flecha arriba 7"/>
          <p:cNvSpPr/>
          <p:nvPr/>
        </p:nvSpPr>
        <p:spPr>
          <a:xfrm>
            <a:off x="628650" y="2554277"/>
            <a:ext cx="2189316" cy="1324491"/>
          </a:xfrm>
          <a:prstGeom prst="upArrow">
            <a:avLst/>
          </a:prstGeom>
          <a:solidFill>
            <a:srgbClr val="00B050">
              <a:alpha val="60000"/>
            </a:srgbClr>
          </a:solidFill>
          <a:ln>
            <a:solidFill>
              <a:srgbClr val="00B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AR" dirty="0"/>
          </a:p>
        </p:txBody>
      </p:sp>
      <p:sp>
        <p:nvSpPr>
          <p:cNvPr id="9" name="Flecha abajo 8"/>
          <p:cNvSpPr/>
          <p:nvPr/>
        </p:nvSpPr>
        <p:spPr>
          <a:xfrm>
            <a:off x="57150" y="4785588"/>
            <a:ext cx="2189316" cy="1324491"/>
          </a:xfrm>
          <a:prstGeom prst="downArrow">
            <a:avLst/>
          </a:prstGeom>
          <a:solidFill>
            <a:srgbClr val="FF0000">
              <a:alpha val="51000"/>
            </a:srgbClr>
          </a:solidFill>
          <a:ln>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AR" dirty="0"/>
          </a:p>
        </p:txBody>
      </p:sp>
      <p:sp>
        <p:nvSpPr>
          <p:cNvPr id="10" name="Rectángulo 9"/>
          <p:cNvSpPr/>
          <p:nvPr/>
        </p:nvSpPr>
        <p:spPr>
          <a:xfrm>
            <a:off x="2914650" y="2812215"/>
            <a:ext cx="5906406" cy="1107996"/>
          </a:xfrm>
          <a:prstGeom prst="rect">
            <a:avLst/>
          </a:prstGeom>
        </p:spPr>
        <p:txBody>
          <a:bodyPr wrap="square">
            <a:spAutoFit/>
          </a:bodyPr>
          <a:lstStyle/>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Permite reutilizar código extendiendo su funcionalidad.</a:t>
            </a:r>
          </a:p>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Evita duplicar código.</a:t>
            </a:r>
          </a:p>
        </p:txBody>
      </p:sp>
      <p:sp>
        <p:nvSpPr>
          <p:cNvPr id="11" name="Rectángulo 10"/>
          <p:cNvSpPr/>
          <p:nvPr/>
        </p:nvSpPr>
        <p:spPr>
          <a:xfrm>
            <a:off x="2189316" y="4386005"/>
            <a:ext cx="6631740" cy="2123658"/>
          </a:xfrm>
          <a:prstGeom prst="rect">
            <a:avLst/>
          </a:prstGeom>
        </p:spPr>
        <p:txBody>
          <a:bodyPr wrap="square">
            <a:spAutoFit/>
          </a:bodyPr>
          <a:lstStyle/>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Puede dificultar la reutilización.</a:t>
            </a:r>
          </a:p>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Un cambio en la clase padre puede tener efectos imprevistos en las clases hijas.</a:t>
            </a:r>
          </a:p>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Un objeto de una clase hija puede tener un comportamiento inconsistente con lo esperado de un objeto de la clase padre.</a:t>
            </a:r>
          </a:p>
        </p:txBody>
      </p:sp>
    </p:spTree>
    <p:extLst>
      <p:ext uri="{BB962C8B-B14F-4D97-AF65-F5344CB8AC3E}">
        <p14:creationId xmlns:p14="http://schemas.microsoft.com/office/powerpoint/2010/main" val="411305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2CF74-D1A0-4F2B-BB6D-1D01A863FA1A}"/>
              </a:ext>
            </a:extLst>
          </p:cNvPr>
          <p:cNvSpPr>
            <a:spLocks noGrp="1"/>
          </p:cNvSpPr>
          <p:nvPr>
            <p:ph type="title"/>
          </p:nvPr>
        </p:nvSpPr>
        <p:spPr/>
        <p:txBody>
          <a:bodyPr/>
          <a:lstStyle/>
          <a:p>
            <a:r>
              <a:rPr lang="es-AR" b="1" dirty="0"/>
              <a:t>Herencia y polimorfismo</a:t>
            </a:r>
          </a:p>
        </p:txBody>
      </p:sp>
      <p:sp>
        <p:nvSpPr>
          <p:cNvPr id="3" name="Marcador de contenido 2">
            <a:extLst>
              <a:ext uri="{FF2B5EF4-FFF2-40B4-BE49-F238E27FC236}">
                <a16:creationId xmlns:a16="http://schemas.microsoft.com/office/drawing/2014/main" id="{8E1C0714-B58E-4927-9B2A-D050E8CCEB81}"/>
              </a:ext>
            </a:extLst>
          </p:cNvPr>
          <p:cNvSpPr>
            <a:spLocks noGrp="1"/>
          </p:cNvSpPr>
          <p:nvPr>
            <p:ph idx="1"/>
          </p:nvPr>
        </p:nvSpPr>
        <p:spPr/>
        <p:txBody>
          <a:bodyPr>
            <a:normAutofit fontScale="92500" lnSpcReduction="10000"/>
          </a:bodyPr>
          <a:lstStyle/>
          <a:p>
            <a:r>
              <a:rPr lang="es-AR" dirty="0"/>
              <a:t>Un concepto importante de programación orientada a objetos es la extensión por polimorfismo, es decir</a:t>
            </a:r>
            <a:r>
              <a:rPr lang="es-AR" b="1" dirty="0"/>
              <a:t> tener la habilidad llamar a la misma funcionalidad de objetos de diferentes tipos</a:t>
            </a:r>
          </a:p>
          <a:p>
            <a:r>
              <a:rPr lang="es-AR" dirty="0"/>
              <a:t>¡En Java no vale poner “a mano” el mismo método en objetos de distintos tipos!</a:t>
            </a:r>
          </a:p>
          <a:p>
            <a:r>
              <a:rPr lang="es-AR" dirty="0"/>
              <a:t>Hay que avisarle a Java que varios objetos comparten un mismo método</a:t>
            </a:r>
          </a:p>
          <a:p>
            <a:r>
              <a:rPr lang="es-AR" dirty="0"/>
              <a:t>La forma de hacer esto en Java, es mediante la Herencia</a:t>
            </a:r>
          </a:p>
        </p:txBody>
      </p:sp>
      <p:sp>
        <p:nvSpPr>
          <p:cNvPr id="4" name="Marcador de pie de página 3">
            <a:extLst>
              <a:ext uri="{FF2B5EF4-FFF2-40B4-BE49-F238E27FC236}">
                <a16:creationId xmlns:a16="http://schemas.microsoft.com/office/drawing/2014/main" id="{3AC1AF20-84C7-46A0-96F3-44118B820D3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358AE6C-DAFE-4EB1-A84A-E2E2F099F90B}"/>
              </a:ext>
            </a:extLst>
          </p:cNvPr>
          <p:cNvSpPr>
            <a:spLocks noGrp="1"/>
          </p:cNvSpPr>
          <p:nvPr>
            <p:ph type="sldNum" sz="quarter" idx="12"/>
          </p:nvPr>
        </p:nvSpPr>
        <p:spPr/>
        <p:txBody>
          <a:bodyPr/>
          <a:lstStyle/>
          <a:p>
            <a:fld id="{D802D9E1-0DDA-174F-9155-A972C397A999}" type="slidenum">
              <a:rPr lang="es-ES_tradnl" smtClean="0"/>
              <a:pPr/>
              <a:t>25</a:t>
            </a:fld>
            <a:endParaRPr lang="es-ES_tradnl" dirty="0"/>
          </a:p>
        </p:txBody>
      </p:sp>
    </p:spTree>
    <p:extLst>
      <p:ext uri="{BB962C8B-B14F-4D97-AF65-F5344CB8AC3E}">
        <p14:creationId xmlns:p14="http://schemas.microsoft.com/office/powerpoint/2010/main" val="193591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38A2A-8726-4A3B-B339-D624F67DF88E}"/>
              </a:ext>
            </a:extLst>
          </p:cNvPr>
          <p:cNvSpPr>
            <a:spLocks noGrp="1"/>
          </p:cNvSpPr>
          <p:nvPr>
            <p:ph type="title"/>
          </p:nvPr>
        </p:nvSpPr>
        <p:spPr/>
        <p:txBody>
          <a:bodyPr/>
          <a:lstStyle/>
          <a:p>
            <a:r>
              <a:rPr lang="es-AR" b="1" dirty="0"/>
              <a:t>Herencia en Java</a:t>
            </a:r>
          </a:p>
        </p:txBody>
      </p:sp>
      <p:sp>
        <p:nvSpPr>
          <p:cNvPr id="3" name="Marcador de contenido 2">
            <a:extLst>
              <a:ext uri="{FF2B5EF4-FFF2-40B4-BE49-F238E27FC236}">
                <a16:creationId xmlns:a16="http://schemas.microsoft.com/office/drawing/2014/main" id="{D43C311A-1913-42EA-B7B9-D5F2B37D1C1D}"/>
              </a:ext>
            </a:extLst>
          </p:cNvPr>
          <p:cNvSpPr>
            <a:spLocks noGrp="1"/>
          </p:cNvSpPr>
          <p:nvPr>
            <p:ph idx="1"/>
          </p:nvPr>
        </p:nvSpPr>
        <p:spPr/>
        <p:txBody>
          <a:bodyPr>
            <a:normAutofit fontScale="92500" lnSpcReduction="10000"/>
          </a:bodyPr>
          <a:lstStyle/>
          <a:p>
            <a:r>
              <a:rPr lang="es-AR" dirty="0"/>
              <a:t>En Java, para especializar la funcionalidad de una clase, se utiliza la palabra reservada </a:t>
            </a:r>
            <a:r>
              <a:rPr lang="es-AR" b="1" dirty="0" err="1">
                <a:solidFill>
                  <a:srgbClr val="7030A0"/>
                </a:solidFill>
              </a:rPr>
              <a:t>extends</a:t>
            </a:r>
            <a:endParaRPr lang="es-AR" b="1" dirty="0">
              <a:solidFill>
                <a:srgbClr val="7030A0"/>
              </a:solidFill>
            </a:endParaRPr>
          </a:p>
          <a:p>
            <a:r>
              <a:rPr lang="es-AR" dirty="0"/>
              <a:t>Por ejemplo, dada un Producto, queremos un Producto “especial” que permita agregar, de forma separada, una publicidad (un </a:t>
            </a:r>
            <a:r>
              <a:rPr lang="es-AR" dirty="0" err="1"/>
              <a:t>String</a:t>
            </a:r>
            <a:r>
              <a:rPr lang="es-AR" dirty="0"/>
              <a:t> con un mensaje)</a:t>
            </a:r>
          </a:p>
          <a:p>
            <a:r>
              <a:rPr lang="es-AR" dirty="0" err="1"/>
              <a:t>ProductoConPublicidad</a:t>
            </a:r>
            <a:r>
              <a:rPr lang="es-AR" dirty="0"/>
              <a:t>, entonces, es una clase idéntica a Producto, solo que agrega un </a:t>
            </a:r>
            <a:r>
              <a:rPr lang="es-AR" dirty="0" err="1"/>
              <a:t>String</a:t>
            </a:r>
            <a:r>
              <a:rPr lang="es-AR" dirty="0"/>
              <a:t> con publicidad</a:t>
            </a:r>
          </a:p>
          <a:p>
            <a:r>
              <a:rPr lang="es-AR" dirty="0"/>
              <a:t>Para no repetir todo el código, podemos “extender” o “heredar de” la clase Producto</a:t>
            </a:r>
          </a:p>
        </p:txBody>
      </p:sp>
      <p:sp>
        <p:nvSpPr>
          <p:cNvPr id="4" name="Marcador de pie de página 3">
            <a:extLst>
              <a:ext uri="{FF2B5EF4-FFF2-40B4-BE49-F238E27FC236}">
                <a16:creationId xmlns:a16="http://schemas.microsoft.com/office/drawing/2014/main" id="{0EB9A211-6DA3-49BE-836C-C88CAC61E0CE}"/>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C427226-DA96-4B3E-A6B3-B54EAB5DF45A}"/>
              </a:ext>
            </a:extLst>
          </p:cNvPr>
          <p:cNvSpPr>
            <a:spLocks noGrp="1"/>
          </p:cNvSpPr>
          <p:nvPr>
            <p:ph type="sldNum" sz="quarter" idx="12"/>
          </p:nvPr>
        </p:nvSpPr>
        <p:spPr/>
        <p:txBody>
          <a:bodyPr/>
          <a:lstStyle/>
          <a:p>
            <a:fld id="{D802D9E1-0DDA-174F-9155-A972C397A999}" type="slidenum">
              <a:rPr lang="es-ES_tradnl" smtClean="0"/>
              <a:pPr/>
              <a:t>26</a:t>
            </a:fld>
            <a:endParaRPr lang="es-ES_tradnl" dirty="0"/>
          </a:p>
        </p:txBody>
      </p:sp>
    </p:spTree>
    <p:extLst>
      <p:ext uri="{BB962C8B-B14F-4D97-AF65-F5344CB8AC3E}">
        <p14:creationId xmlns:p14="http://schemas.microsoft.com/office/powerpoint/2010/main" val="416583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D7447B-91B0-46EC-8534-4580565B63BB}"/>
              </a:ext>
            </a:extLst>
          </p:cNvPr>
          <p:cNvSpPr>
            <a:spLocks noGrp="1"/>
          </p:cNvSpPr>
          <p:nvPr>
            <p:ph type="title"/>
          </p:nvPr>
        </p:nvSpPr>
        <p:spPr/>
        <p:txBody>
          <a:bodyPr/>
          <a:lstStyle/>
          <a:p>
            <a:r>
              <a:rPr lang="es-AR" b="1" dirty="0"/>
              <a:t>Herencia en Java</a:t>
            </a:r>
          </a:p>
        </p:txBody>
      </p:sp>
      <p:sp>
        <p:nvSpPr>
          <p:cNvPr id="3" name="Marcador de contenido 2">
            <a:extLst>
              <a:ext uri="{FF2B5EF4-FFF2-40B4-BE49-F238E27FC236}">
                <a16:creationId xmlns:a16="http://schemas.microsoft.com/office/drawing/2014/main" id="{4EDC75AF-8A29-4325-9F4A-AA33D72BE715}"/>
              </a:ext>
            </a:extLst>
          </p:cNvPr>
          <p:cNvSpPr>
            <a:spLocks noGrp="1"/>
          </p:cNvSpPr>
          <p:nvPr>
            <p:ph idx="1"/>
          </p:nvPr>
        </p:nvSpPr>
        <p:spPr/>
        <p:txBody>
          <a:bodyPr/>
          <a:lstStyle/>
          <a:p>
            <a:pPr marL="0" indent="0">
              <a:buNone/>
            </a:pPr>
            <a:r>
              <a:rPr lang="es-AR" dirty="0" err="1">
                <a:solidFill>
                  <a:srgbClr val="7030A0"/>
                </a:solidFill>
                <a:latin typeface="Consolas" panose="020B0609020204030204" pitchFamily="49" charset="0"/>
              </a:rPr>
              <a:t>class</a:t>
            </a:r>
            <a:r>
              <a:rPr lang="es-AR" dirty="0">
                <a:latin typeface="Consolas" panose="020B0609020204030204" pitchFamily="49" charset="0"/>
              </a:rPr>
              <a:t> </a:t>
            </a:r>
            <a:r>
              <a:rPr lang="es-AR" dirty="0" err="1">
                <a:latin typeface="Consolas" panose="020B0609020204030204" pitchFamily="49" charset="0"/>
              </a:rPr>
              <a:t>ProductoConPublicidad</a:t>
            </a:r>
            <a:r>
              <a:rPr lang="es-AR" dirty="0">
                <a:latin typeface="Consolas" panose="020B0609020204030204" pitchFamily="49" charset="0"/>
              </a:rPr>
              <a:t> </a:t>
            </a:r>
            <a:r>
              <a:rPr lang="es-AR" dirty="0" err="1">
                <a:solidFill>
                  <a:srgbClr val="7030A0"/>
                </a:solidFill>
                <a:latin typeface="Consolas" panose="020B0609020204030204" pitchFamily="49" charset="0"/>
              </a:rPr>
              <a:t>extends</a:t>
            </a:r>
            <a:r>
              <a:rPr lang="es-AR" dirty="0">
                <a:latin typeface="Consolas" panose="020B0609020204030204" pitchFamily="49" charset="0"/>
              </a:rPr>
              <a:t> Producto {</a:t>
            </a:r>
          </a:p>
          <a:p>
            <a:pPr marL="0" indent="0">
              <a:buNone/>
            </a:pPr>
            <a:r>
              <a:rPr lang="es-AR" dirty="0">
                <a:latin typeface="Consolas" panose="020B0609020204030204" pitchFamily="49" charset="0"/>
              </a:rPr>
              <a:t>	</a:t>
            </a:r>
            <a:r>
              <a:rPr lang="es-AR" dirty="0" err="1">
                <a:latin typeface="Consolas" panose="020B0609020204030204" pitchFamily="49" charset="0"/>
              </a:rPr>
              <a:t>String</a:t>
            </a:r>
            <a:r>
              <a:rPr lang="es-AR" dirty="0">
                <a:latin typeface="Consolas" panose="020B0609020204030204" pitchFamily="49" charset="0"/>
              </a:rPr>
              <a:t> publicidad;</a:t>
            </a:r>
          </a:p>
          <a:p>
            <a:pPr marL="0" indent="0">
              <a:buNone/>
            </a:pPr>
            <a:r>
              <a:rPr lang="es-AR" dirty="0">
                <a:latin typeface="Consolas" panose="020B0609020204030204" pitchFamily="49" charset="0"/>
              </a:rPr>
              <a:t>	</a:t>
            </a:r>
            <a:r>
              <a:rPr lang="es-AR" dirty="0" err="1">
                <a:latin typeface="Consolas" panose="020B0609020204030204" pitchFamily="49" charset="0"/>
              </a:rPr>
              <a:t>String</a:t>
            </a:r>
            <a:r>
              <a:rPr lang="es-AR" dirty="0">
                <a:latin typeface="Consolas" panose="020B0609020204030204" pitchFamily="49" charset="0"/>
              </a:rPr>
              <a:t> </a:t>
            </a:r>
            <a:r>
              <a:rPr lang="es-AR" dirty="0" err="1">
                <a:latin typeface="Consolas" panose="020B0609020204030204" pitchFamily="49" charset="0"/>
              </a:rPr>
              <a:t>obtenerPublicidad</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return</a:t>
            </a:r>
            <a:r>
              <a:rPr lang="es-AR" dirty="0">
                <a:latin typeface="Consolas" panose="020B0609020204030204" pitchFamily="49" charset="0"/>
              </a:rPr>
              <a:t> publicidad;</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id="{13E3C0BC-F422-4F0C-B46C-C791410204C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8815745-139F-464D-A1AE-E38C225849A6}"/>
              </a:ext>
            </a:extLst>
          </p:cNvPr>
          <p:cNvSpPr>
            <a:spLocks noGrp="1"/>
          </p:cNvSpPr>
          <p:nvPr>
            <p:ph type="sldNum" sz="quarter" idx="12"/>
          </p:nvPr>
        </p:nvSpPr>
        <p:spPr/>
        <p:txBody>
          <a:bodyPr/>
          <a:lstStyle/>
          <a:p>
            <a:fld id="{D802D9E1-0DDA-174F-9155-A972C397A999}" type="slidenum">
              <a:rPr lang="es-ES_tradnl" smtClean="0"/>
              <a:pPr/>
              <a:t>27</a:t>
            </a:fld>
            <a:endParaRPr lang="es-ES_tradnl" dirty="0"/>
          </a:p>
        </p:txBody>
      </p:sp>
    </p:spTree>
    <p:extLst>
      <p:ext uri="{BB962C8B-B14F-4D97-AF65-F5344CB8AC3E}">
        <p14:creationId xmlns:p14="http://schemas.microsoft.com/office/powerpoint/2010/main" val="79596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CEA81-8C1F-42D1-B9AD-3FAFEAA6EB04}"/>
              </a:ext>
            </a:extLst>
          </p:cNvPr>
          <p:cNvSpPr>
            <a:spLocks noGrp="1"/>
          </p:cNvSpPr>
          <p:nvPr>
            <p:ph type="title"/>
          </p:nvPr>
        </p:nvSpPr>
        <p:spPr/>
        <p:txBody>
          <a:bodyPr/>
          <a:lstStyle/>
          <a:p>
            <a:r>
              <a:rPr lang="es-AR" b="1" dirty="0"/>
              <a:t>Herencia en Java</a:t>
            </a:r>
          </a:p>
        </p:txBody>
      </p:sp>
      <p:sp>
        <p:nvSpPr>
          <p:cNvPr id="3" name="Marcador de contenido 2">
            <a:extLst>
              <a:ext uri="{FF2B5EF4-FFF2-40B4-BE49-F238E27FC236}">
                <a16:creationId xmlns:a16="http://schemas.microsoft.com/office/drawing/2014/main" id="{8FCC8E5B-98E2-4ED6-9C4C-EC150EE3870F}"/>
              </a:ext>
            </a:extLst>
          </p:cNvPr>
          <p:cNvSpPr>
            <a:spLocks noGrp="1"/>
          </p:cNvSpPr>
          <p:nvPr>
            <p:ph idx="1"/>
          </p:nvPr>
        </p:nvSpPr>
        <p:spPr/>
        <p:txBody>
          <a:bodyPr/>
          <a:lstStyle/>
          <a:p>
            <a:r>
              <a:rPr lang="es-AR" dirty="0"/>
              <a:t>Si Producto tiene un método </a:t>
            </a:r>
            <a:r>
              <a:rPr lang="es-AR" dirty="0" err="1"/>
              <a:t>obtenerPrecio</a:t>
            </a:r>
            <a:r>
              <a:rPr lang="es-AR" dirty="0"/>
              <a:t>, ¿puedo llamar a </a:t>
            </a:r>
            <a:r>
              <a:rPr lang="es-AR" dirty="0" err="1"/>
              <a:t>obtenerPrecio</a:t>
            </a:r>
            <a:r>
              <a:rPr lang="es-AR" dirty="0"/>
              <a:t> de un objeto de tipo </a:t>
            </a:r>
            <a:r>
              <a:rPr lang="es-AR" dirty="0" err="1"/>
              <a:t>ProductoConPublicidad</a:t>
            </a:r>
            <a:r>
              <a:rPr lang="es-AR" dirty="0"/>
              <a:t>? Si</a:t>
            </a:r>
          </a:p>
          <a:p>
            <a:r>
              <a:rPr lang="es-AR" dirty="0"/>
              <a:t>Pero, ¡</a:t>
            </a:r>
            <a:r>
              <a:rPr lang="es-AR" dirty="0" err="1"/>
              <a:t>ProductoConPublicidad</a:t>
            </a:r>
            <a:r>
              <a:rPr lang="es-AR" dirty="0"/>
              <a:t> no tiene ese método!: al hacer una </a:t>
            </a:r>
            <a:r>
              <a:rPr lang="es-AR" b="1" dirty="0"/>
              <a:t>herencia entre </a:t>
            </a:r>
            <a:r>
              <a:rPr lang="es-AR" b="1" dirty="0" err="1"/>
              <a:t>ProductoConPublicidad</a:t>
            </a:r>
            <a:r>
              <a:rPr lang="es-AR" b="1" dirty="0"/>
              <a:t> y Producto</a:t>
            </a:r>
            <a:r>
              <a:rPr lang="es-AR" dirty="0"/>
              <a:t>, Java se da cuenta que tiene que </a:t>
            </a:r>
            <a:r>
              <a:rPr lang="es-AR" b="1" dirty="0"/>
              <a:t>llamar al método de Producto</a:t>
            </a:r>
            <a:r>
              <a:rPr lang="es-AR" dirty="0"/>
              <a:t>, ya que </a:t>
            </a:r>
            <a:r>
              <a:rPr lang="es-AR" dirty="0" err="1"/>
              <a:t>ProductoConPublicidad</a:t>
            </a:r>
            <a:r>
              <a:rPr lang="es-AR" dirty="0"/>
              <a:t> no tiene ese método</a:t>
            </a:r>
          </a:p>
        </p:txBody>
      </p:sp>
      <p:sp>
        <p:nvSpPr>
          <p:cNvPr id="4" name="Marcador de pie de página 3">
            <a:extLst>
              <a:ext uri="{FF2B5EF4-FFF2-40B4-BE49-F238E27FC236}">
                <a16:creationId xmlns:a16="http://schemas.microsoft.com/office/drawing/2014/main" id="{BEBD0844-EB7B-49C3-990A-0C6F1D1EF0E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6F4B861-048F-467C-A1FD-FAC8ABFA3BCD}"/>
              </a:ext>
            </a:extLst>
          </p:cNvPr>
          <p:cNvSpPr>
            <a:spLocks noGrp="1"/>
          </p:cNvSpPr>
          <p:nvPr>
            <p:ph type="sldNum" sz="quarter" idx="12"/>
          </p:nvPr>
        </p:nvSpPr>
        <p:spPr/>
        <p:txBody>
          <a:bodyPr/>
          <a:lstStyle/>
          <a:p>
            <a:fld id="{D802D9E1-0DDA-174F-9155-A972C397A999}" type="slidenum">
              <a:rPr lang="es-ES_tradnl" smtClean="0"/>
              <a:pPr/>
              <a:t>28</a:t>
            </a:fld>
            <a:endParaRPr lang="es-ES_tradnl" dirty="0"/>
          </a:p>
        </p:txBody>
      </p:sp>
    </p:spTree>
    <p:extLst>
      <p:ext uri="{BB962C8B-B14F-4D97-AF65-F5344CB8AC3E}">
        <p14:creationId xmlns:p14="http://schemas.microsoft.com/office/powerpoint/2010/main" val="194450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¿Por qué Usar Paquetes?</a:t>
            </a:r>
          </a:p>
        </p:txBody>
      </p:sp>
      <p:sp>
        <p:nvSpPr>
          <p:cNvPr id="6" name="Marcador de contenido 5"/>
          <p:cNvSpPr>
            <a:spLocks noGrp="1"/>
          </p:cNvSpPr>
          <p:nvPr>
            <p:ph idx="1"/>
          </p:nvPr>
        </p:nvSpPr>
        <p:spPr>
          <a:prstGeom prst="rect">
            <a:avLst/>
          </a:prstGeom>
        </p:spPr>
        <p:txBody>
          <a:bodyPr>
            <a:spAutoFit/>
          </a:bodyPr>
          <a:lstStyle/>
          <a:p>
            <a:r>
              <a:rPr lang="es-AR" dirty="0">
                <a:solidFill>
                  <a:srgbClr val="222222"/>
                </a:solidFill>
                <a:latin typeface="Arial" panose="020B0604020202020204" pitchFamily="34" charset="0"/>
              </a:rPr>
              <a:t>Agrupan las clases con características comunes.</a:t>
            </a:r>
          </a:p>
          <a:p>
            <a:pPr lvl="1"/>
            <a:r>
              <a:rPr lang="es-AR" dirty="0">
                <a:solidFill>
                  <a:srgbClr val="222222"/>
                </a:solidFill>
                <a:latin typeface="Arial" panose="020B0604020202020204" pitchFamily="34" charset="0"/>
              </a:rPr>
              <a:t>Es fácil determinar qué clases se encuentran relacionadas.</a:t>
            </a:r>
          </a:p>
          <a:p>
            <a:pPr lvl="1"/>
            <a:r>
              <a:rPr lang="es-AR" dirty="0">
                <a:solidFill>
                  <a:srgbClr val="222222"/>
                </a:solidFill>
                <a:latin typeface="Arial" panose="020B0604020202020204" pitchFamily="34" charset="0"/>
              </a:rPr>
              <a:t>Ayuda con la mantenibilidad del código.</a:t>
            </a:r>
          </a:p>
          <a:p>
            <a:r>
              <a:rPr lang="es-AR" dirty="0">
                <a:solidFill>
                  <a:srgbClr val="222222"/>
                </a:solidFill>
                <a:latin typeface="Arial" panose="020B0604020202020204" pitchFamily="34" charset="0"/>
              </a:rPr>
              <a:t>Promueve principios como encapsulamiento y modularidad.</a:t>
            </a:r>
          </a:p>
          <a:p>
            <a:r>
              <a:rPr lang="es-AR" dirty="0">
                <a:solidFill>
                  <a:srgbClr val="222222"/>
                </a:solidFill>
                <a:latin typeface="Arial" panose="020B0604020202020204" pitchFamily="34" charset="0"/>
              </a:rPr>
              <a:t>Mayor seguridad al existir niveles de accesos.</a:t>
            </a:r>
          </a:p>
          <a:p>
            <a:r>
              <a:rPr lang="es-AR" dirty="0">
                <a:solidFill>
                  <a:srgbClr val="222222"/>
                </a:solidFill>
                <a:latin typeface="Arial" panose="020B0604020202020204" pitchFamily="34" charset="0"/>
              </a:rPr>
              <a:t>Evita la colisión de clases que tengan el mismo nombre.</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a:t>
            </a:fld>
            <a:endParaRPr lang="es-AR" dirty="0"/>
          </a:p>
        </p:txBody>
      </p:sp>
    </p:spTree>
    <p:extLst>
      <p:ext uri="{BB962C8B-B14F-4D97-AF65-F5344CB8AC3E}">
        <p14:creationId xmlns:p14="http://schemas.microsoft.com/office/powerpoint/2010/main" val="110457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 y="-1"/>
            <a:ext cx="9144001" cy="1400176"/>
          </a:xfrm>
        </p:spPr>
        <p:txBody>
          <a:bodyPr>
            <a:normAutofit fontScale="90000"/>
          </a:bodyPr>
          <a:lstStyle/>
          <a:p>
            <a:r>
              <a:rPr lang="es-ES_tradnl" dirty="0"/>
              <a:t>Programación Orientada a Objetos</a:t>
            </a:r>
          </a:p>
        </p:txBody>
      </p:sp>
      <p:sp>
        <p:nvSpPr>
          <p:cNvPr id="5" name="Subtítulo 4"/>
          <p:cNvSpPr>
            <a:spLocks noGrp="1"/>
          </p:cNvSpPr>
          <p:nvPr>
            <p:ph type="subTitle" idx="1"/>
          </p:nvPr>
        </p:nvSpPr>
        <p:spPr/>
        <p:txBody>
          <a:bodyPr/>
          <a:lstStyle/>
          <a:p>
            <a:r>
              <a:rPr lang="es-ES_tradnl" dirty="0"/>
              <a:t>Especificaciones de Acceso</a:t>
            </a:r>
          </a:p>
        </p:txBody>
      </p:sp>
    </p:spTree>
    <p:extLst>
      <p:ext uri="{BB962C8B-B14F-4D97-AF65-F5344CB8AC3E}">
        <p14:creationId xmlns:p14="http://schemas.microsoft.com/office/powerpoint/2010/main" val="197333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6A8F092-5D4E-4593-BC10-8BDBEEFB8E78}"/>
              </a:ext>
            </a:extLst>
          </p:cNvPr>
          <p:cNvSpPr>
            <a:spLocks noGrp="1"/>
          </p:cNvSpPr>
          <p:nvPr>
            <p:ph type="title"/>
          </p:nvPr>
        </p:nvSpPr>
        <p:spPr/>
        <p:txBody>
          <a:bodyPr/>
          <a:lstStyle/>
          <a:p>
            <a:r>
              <a:rPr lang="es-ES_tradnl" b="1" dirty="0"/>
              <a:t>Modificadores de acceso</a:t>
            </a:r>
            <a:endParaRPr lang="es-AR" b="1" dirty="0"/>
          </a:p>
        </p:txBody>
      </p:sp>
      <p:sp>
        <p:nvSpPr>
          <p:cNvPr id="5" name="Marcador de contenido 4">
            <a:extLst>
              <a:ext uri="{FF2B5EF4-FFF2-40B4-BE49-F238E27FC236}">
                <a16:creationId xmlns:a16="http://schemas.microsoft.com/office/drawing/2014/main" id="{1F9D0EC5-E489-4D64-9622-4BC25D9D3AE1}"/>
              </a:ext>
            </a:extLst>
          </p:cNvPr>
          <p:cNvSpPr>
            <a:spLocks noGrp="1"/>
          </p:cNvSpPr>
          <p:nvPr>
            <p:ph idx="1"/>
          </p:nvPr>
        </p:nvSpPr>
        <p:spPr/>
        <p:txBody>
          <a:bodyPr>
            <a:normAutofit lnSpcReduction="10000"/>
          </a:bodyPr>
          <a:lstStyle/>
          <a:p>
            <a:r>
              <a:rPr lang="es-AR" dirty="0"/>
              <a:t>Los modificadores de acceso permiten evitar el uso erróneo de nuestras clases por parte de otros desarrolladores o de nosotros mismos </a:t>
            </a:r>
          </a:p>
          <a:p>
            <a:r>
              <a:rPr lang="es-AR" dirty="0"/>
              <a:t>¡No tienen nada que ver con seguridad del sistema!</a:t>
            </a:r>
          </a:p>
          <a:p>
            <a:r>
              <a:rPr lang="es-AR" dirty="0"/>
              <a:t>Simplemente se indica cuáles elementos (atributos, métodos y clases) se pueden “ver” desde otras clases</a:t>
            </a:r>
          </a:p>
          <a:p>
            <a:r>
              <a:rPr lang="es-AR" dirty="0"/>
              <a:t>Si intentamos usar algo que está fuera de nuestro alcance, el compilador nos muestra un error</a:t>
            </a:r>
          </a:p>
          <a:p>
            <a:endParaRPr lang="es-AR" dirty="0"/>
          </a:p>
        </p:txBody>
      </p:sp>
    </p:spTree>
    <p:extLst>
      <p:ext uri="{BB962C8B-B14F-4D97-AF65-F5344CB8AC3E}">
        <p14:creationId xmlns:p14="http://schemas.microsoft.com/office/powerpoint/2010/main" val="374557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98573-A051-4419-B55C-1ACCE6093F8C}"/>
              </a:ext>
            </a:extLst>
          </p:cNvPr>
          <p:cNvSpPr>
            <a:spLocks noGrp="1"/>
          </p:cNvSpPr>
          <p:nvPr>
            <p:ph type="title"/>
          </p:nvPr>
        </p:nvSpPr>
        <p:spPr/>
        <p:txBody>
          <a:bodyPr/>
          <a:lstStyle/>
          <a:p>
            <a:r>
              <a:rPr lang="es-ES_tradnl" b="1" dirty="0"/>
              <a:t>Modificadores de acceso</a:t>
            </a:r>
            <a:br>
              <a:rPr lang="es-ES_tradnl" b="1" dirty="0"/>
            </a:br>
            <a:r>
              <a:rPr lang="es-ES_tradnl" sz="2800" i="1" dirty="0"/>
              <a:t>Tipos</a:t>
            </a:r>
            <a:endParaRPr lang="es-AR" sz="2800" i="1" dirty="0"/>
          </a:p>
        </p:txBody>
      </p:sp>
      <p:sp>
        <p:nvSpPr>
          <p:cNvPr id="3" name="Marcador de contenido 2">
            <a:extLst>
              <a:ext uri="{FF2B5EF4-FFF2-40B4-BE49-F238E27FC236}">
                <a16:creationId xmlns:a16="http://schemas.microsoft.com/office/drawing/2014/main" id="{A9E33334-0356-4A67-902D-1A7287444278}"/>
              </a:ext>
            </a:extLst>
          </p:cNvPr>
          <p:cNvSpPr>
            <a:spLocks noGrp="1"/>
          </p:cNvSpPr>
          <p:nvPr>
            <p:ph idx="1"/>
          </p:nvPr>
        </p:nvSpPr>
        <p:spPr/>
        <p:txBody>
          <a:bodyPr/>
          <a:lstStyle/>
          <a:p>
            <a:r>
              <a:rPr lang="es-AR" sz="2000" dirty="0"/>
              <a:t>Existen 4 tipos: </a:t>
            </a:r>
            <a:r>
              <a:rPr lang="es-AR" sz="2000" dirty="0" err="1"/>
              <a:t>public</a:t>
            </a:r>
            <a:r>
              <a:rPr lang="es-AR" sz="2000" dirty="0"/>
              <a:t>, </a:t>
            </a:r>
            <a:r>
              <a:rPr lang="es-AR" sz="2000" dirty="0" err="1"/>
              <a:t>private</a:t>
            </a:r>
            <a:r>
              <a:rPr lang="es-AR" sz="2000" dirty="0"/>
              <a:t>, </a:t>
            </a:r>
            <a:r>
              <a:rPr lang="es-AR" sz="2000" dirty="0" err="1"/>
              <a:t>protected</a:t>
            </a:r>
            <a:r>
              <a:rPr lang="es-AR" sz="2000" dirty="0"/>
              <a:t> y default (vacío).</a:t>
            </a:r>
          </a:p>
          <a:p>
            <a:r>
              <a:rPr lang="es-AR" sz="2000" dirty="0"/>
              <a:t>Para atributos y métodos, la visibilidad según cada modificador es la siguiente (la </a:t>
            </a:r>
            <a:r>
              <a:rPr lang="es-AR" sz="2000" dirty="0">
                <a:sym typeface="Wingdings" panose="05000000000000000000" pitchFamily="2" charset="2"/>
              </a:rPr>
              <a:t> indica que, si se intenta utilizar un el método o atributo desde ese lugar, habrá un error de compilador)</a:t>
            </a:r>
            <a:r>
              <a:rPr lang="es-AR" sz="2400" dirty="0"/>
              <a:t>:</a:t>
            </a:r>
          </a:p>
          <a:p>
            <a:pPr marL="0" indent="0">
              <a:buNone/>
            </a:pPr>
            <a:endParaRPr lang="es-AR" dirty="0"/>
          </a:p>
        </p:txBody>
      </p:sp>
      <p:sp>
        <p:nvSpPr>
          <p:cNvPr id="4" name="Marcador de pie de página 3">
            <a:extLst>
              <a:ext uri="{FF2B5EF4-FFF2-40B4-BE49-F238E27FC236}">
                <a16:creationId xmlns:a16="http://schemas.microsoft.com/office/drawing/2014/main" id="{FED98768-BCDC-4187-BAAA-69742E5CFE87}"/>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9FB39827-26E6-438F-9868-7A81C69011C8}"/>
              </a:ext>
            </a:extLst>
          </p:cNvPr>
          <p:cNvSpPr>
            <a:spLocks noGrp="1"/>
          </p:cNvSpPr>
          <p:nvPr>
            <p:ph type="sldNum" sz="quarter" idx="12"/>
          </p:nvPr>
        </p:nvSpPr>
        <p:spPr/>
        <p:txBody>
          <a:bodyPr/>
          <a:lstStyle/>
          <a:p>
            <a:fld id="{D802D9E1-0DDA-174F-9155-A972C397A999}" type="slidenum">
              <a:rPr lang="es-ES_tradnl" smtClean="0"/>
              <a:pPr/>
              <a:t>31</a:t>
            </a:fld>
            <a:endParaRPr lang="es-ES_tradnl" dirty="0"/>
          </a:p>
        </p:txBody>
      </p:sp>
      <p:graphicFrame>
        <p:nvGraphicFramePr>
          <p:cNvPr id="6" name="Tabla 5">
            <a:extLst>
              <a:ext uri="{FF2B5EF4-FFF2-40B4-BE49-F238E27FC236}">
                <a16:creationId xmlns:a16="http://schemas.microsoft.com/office/drawing/2014/main" id="{98D6F73C-AFE7-49AF-B6FB-83E4114EA1B7}"/>
              </a:ext>
            </a:extLst>
          </p:cNvPr>
          <p:cNvGraphicFramePr>
            <a:graphicFrameLocks noGrp="1"/>
          </p:cNvGraphicFramePr>
          <p:nvPr>
            <p:extLst>
              <p:ext uri="{D42A27DB-BD31-4B8C-83A1-F6EECF244321}">
                <p14:modId xmlns:p14="http://schemas.microsoft.com/office/powerpoint/2010/main" val="2741614559"/>
              </p:ext>
            </p:extLst>
          </p:nvPr>
        </p:nvGraphicFramePr>
        <p:xfrm>
          <a:off x="891372" y="3780650"/>
          <a:ext cx="7361255" cy="2712915"/>
        </p:xfrm>
        <a:graphic>
          <a:graphicData uri="http://schemas.openxmlformats.org/drawingml/2006/table">
            <a:tbl>
              <a:tblPr firstRow="1" bandRow="1">
                <a:tableStyleId>{5C22544A-7EE6-4342-B048-85BDC9FD1C3A}</a:tableStyleId>
              </a:tblPr>
              <a:tblGrid>
                <a:gridCol w="1472251">
                  <a:extLst>
                    <a:ext uri="{9D8B030D-6E8A-4147-A177-3AD203B41FA5}">
                      <a16:colId xmlns:a16="http://schemas.microsoft.com/office/drawing/2014/main" val="684336720"/>
                    </a:ext>
                  </a:extLst>
                </a:gridCol>
                <a:gridCol w="1472251">
                  <a:extLst>
                    <a:ext uri="{9D8B030D-6E8A-4147-A177-3AD203B41FA5}">
                      <a16:colId xmlns:a16="http://schemas.microsoft.com/office/drawing/2014/main" val="3684857811"/>
                    </a:ext>
                  </a:extLst>
                </a:gridCol>
                <a:gridCol w="1472251">
                  <a:extLst>
                    <a:ext uri="{9D8B030D-6E8A-4147-A177-3AD203B41FA5}">
                      <a16:colId xmlns:a16="http://schemas.microsoft.com/office/drawing/2014/main" val="2990029719"/>
                    </a:ext>
                  </a:extLst>
                </a:gridCol>
                <a:gridCol w="1472251">
                  <a:extLst>
                    <a:ext uri="{9D8B030D-6E8A-4147-A177-3AD203B41FA5}">
                      <a16:colId xmlns:a16="http://schemas.microsoft.com/office/drawing/2014/main" val="218873316"/>
                    </a:ext>
                  </a:extLst>
                </a:gridCol>
                <a:gridCol w="1472251">
                  <a:extLst>
                    <a:ext uri="{9D8B030D-6E8A-4147-A177-3AD203B41FA5}">
                      <a16:colId xmlns:a16="http://schemas.microsoft.com/office/drawing/2014/main" val="1821550080"/>
                    </a:ext>
                  </a:extLst>
                </a:gridCol>
              </a:tblGrid>
              <a:tr h="525841">
                <a:tc>
                  <a:txBody>
                    <a:bodyPr/>
                    <a:lstStyle/>
                    <a:p>
                      <a:endParaRPr lang="es-AR" dirty="0"/>
                    </a:p>
                  </a:txBody>
                  <a:tcPr/>
                </a:tc>
                <a:tc>
                  <a:txBody>
                    <a:bodyPr/>
                    <a:lstStyle/>
                    <a:p>
                      <a:r>
                        <a:rPr lang="es-AR" dirty="0"/>
                        <a:t>Misma clase</a:t>
                      </a:r>
                    </a:p>
                  </a:txBody>
                  <a:tcPr/>
                </a:tc>
                <a:tc>
                  <a:txBody>
                    <a:bodyPr/>
                    <a:lstStyle/>
                    <a:p>
                      <a:r>
                        <a:rPr lang="es-AR" dirty="0"/>
                        <a:t>Mismo paquete</a:t>
                      </a:r>
                    </a:p>
                  </a:txBody>
                  <a:tcPr/>
                </a:tc>
                <a:tc>
                  <a:txBody>
                    <a:bodyPr/>
                    <a:lstStyle/>
                    <a:p>
                      <a:r>
                        <a:rPr lang="es-AR" dirty="0"/>
                        <a:t>Clase hija (Herencia)</a:t>
                      </a:r>
                    </a:p>
                  </a:txBody>
                  <a:tcPr/>
                </a:tc>
                <a:tc>
                  <a:txBody>
                    <a:bodyPr/>
                    <a:lstStyle/>
                    <a:p>
                      <a:r>
                        <a:rPr lang="es-AR" dirty="0"/>
                        <a:t>Otro paquete</a:t>
                      </a:r>
                    </a:p>
                  </a:txBody>
                  <a:tcPr/>
                </a:tc>
                <a:extLst>
                  <a:ext uri="{0D108BD9-81ED-4DB2-BD59-A6C34878D82A}">
                    <a16:rowId xmlns:a16="http://schemas.microsoft.com/office/drawing/2014/main" val="2326431922"/>
                  </a:ext>
                </a:extLst>
              </a:tr>
              <a:tr h="477585">
                <a:tc>
                  <a:txBody>
                    <a:bodyPr/>
                    <a:lstStyle/>
                    <a:p>
                      <a:r>
                        <a:rPr lang="es-AR" dirty="0" err="1"/>
                        <a:t>public</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extLst>
                  <a:ext uri="{0D108BD9-81ED-4DB2-BD59-A6C34878D82A}">
                    <a16:rowId xmlns:a16="http://schemas.microsoft.com/office/drawing/2014/main" val="3200791575"/>
                  </a:ext>
                </a:extLst>
              </a:tr>
              <a:tr h="477585">
                <a:tc>
                  <a:txBody>
                    <a:bodyPr/>
                    <a:lstStyle/>
                    <a:p>
                      <a:r>
                        <a:rPr lang="es-AR" dirty="0" err="1"/>
                        <a:t>protected</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extLst>
                  <a:ext uri="{0D108BD9-81ED-4DB2-BD59-A6C34878D82A}">
                    <a16:rowId xmlns:a16="http://schemas.microsoft.com/office/drawing/2014/main" val="1445009240"/>
                  </a:ext>
                </a:extLst>
              </a:tr>
              <a:tr h="477585">
                <a:tc>
                  <a:txBody>
                    <a:bodyPr/>
                    <a:lstStyle/>
                    <a:p>
                      <a:r>
                        <a:rPr lang="es-AR" dirty="0"/>
                        <a:t>Sin modificador</a:t>
                      </a:r>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extLst>
                  <a:ext uri="{0D108BD9-81ED-4DB2-BD59-A6C34878D82A}">
                    <a16:rowId xmlns:a16="http://schemas.microsoft.com/office/drawing/2014/main" val="2832166350"/>
                  </a:ext>
                </a:extLst>
              </a:tr>
              <a:tr h="477585">
                <a:tc>
                  <a:txBody>
                    <a:bodyPr/>
                    <a:lstStyle/>
                    <a:p>
                      <a:r>
                        <a:rPr lang="es-AR" dirty="0" err="1"/>
                        <a:t>private</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extLst>
                  <a:ext uri="{0D108BD9-81ED-4DB2-BD59-A6C34878D82A}">
                    <a16:rowId xmlns:a16="http://schemas.microsoft.com/office/drawing/2014/main" val="423369057"/>
                  </a:ext>
                </a:extLst>
              </a:tr>
            </a:tbl>
          </a:graphicData>
        </a:graphic>
      </p:graphicFrame>
    </p:spTree>
    <p:extLst>
      <p:ext uri="{BB962C8B-B14F-4D97-AF65-F5344CB8AC3E}">
        <p14:creationId xmlns:p14="http://schemas.microsoft.com/office/powerpoint/2010/main" val="593684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473E0-D00F-4153-B21B-05E5408D61D4}"/>
              </a:ext>
            </a:extLst>
          </p:cNvPr>
          <p:cNvSpPr>
            <a:spLocks noGrp="1"/>
          </p:cNvSpPr>
          <p:nvPr>
            <p:ph type="title"/>
          </p:nvPr>
        </p:nvSpPr>
        <p:spPr/>
        <p:txBody>
          <a:bodyPr/>
          <a:lstStyle/>
          <a:p>
            <a:r>
              <a:rPr lang="es-ES_tradnl" b="1" dirty="0"/>
              <a:t>Modificadores de acceso</a:t>
            </a:r>
            <a:br>
              <a:rPr lang="es-ES_tradnl" dirty="0"/>
            </a:br>
            <a:r>
              <a:rPr lang="es-ES_tradnl" sz="2800" i="1" dirty="0"/>
              <a:t>Clases</a:t>
            </a:r>
            <a:endParaRPr lang="es-AR" sz="2800" dirty="0"/>
          </a:p>
        </p:txBody>
      </p:sp>
      <p:sp>
        <p:nvSpPr>
          <p:cNvPr id="3" name="Marcador de contenido 2">
            <a:extLst>
              <a:ext uri="{FF2B5EF4-FFF2-40B4-BE49-F238E27FC236}">
                <a16:creationId xmlns:a16="http://schemas.microsoft.com/office/drawing/2014/main" id="{F634BDE9-1A47-4B93-901B-FC02AF87CD34}"/>
              </a:ext>
            </a:extLst>
          </p:cNvPr>
          <p:cNvSpPr>
            <a:spLocks noGrp="1"/>
          </p:cNvSpPr>
          <p:nvPr>
            <p:ph idx="1"/>
          </p:nvPr>
        </p:nvSpPr>
        <p:spPr/>
        <p:txBody>
          <a:bodyPr>
            <a:normAutofit fontScale="92500" lnSpcReduction="10000"/>
          </a:bodyPr>
          <a:lstStyle/>
          <a:p>
            <a:r>
              <a:rPr lang="es-AR" dirty="0"/>
              <a:t>En el caso de clases, existen solo 2 </a:t>
            </a:r>
            <a:r>
              <a:rPr lang="es-ES_tradnl" dirty="0"/>
              <a:t>modificadores</a:t>
            </a:r>
            <a:r>
              <a:rPr lang="es-AR" dirty="0"/>
              <a:t> permitidos: default (no poner nada) y </a:t>
            </a:r>
            <a:r>
              <a:rPr lang="es-AR" dirty="0" err="1"/>
              <a:t>public</a:t>
            </a:r>
            <a:r>
              <a:rPr lang="es-AR" dirty="0"/>
              <a:t>.</a:t>
            </a:r>
          </a:p>
          <a:p>
            <a:r>
              <a:rPr lang="es-AR" dirty="0"/>
              <a:t>Si no se pone nada, la clase solo puede usarse dentro del paquete donde se encuentre</a:t>
            </a:r>
          </a:p>
          <a:p>
            <a:r>
              <a:rPr lang="es-AR" dirty="0"/>
              <a:t>Comúnmente, se utiliza </a:t>
            </a:r>
            <a:r>
              <a:rPr lang="es-AR" b="1" dirty="0" err="1"/>
              <a:t>public</a:t>
            </a:r>
            <a:r>
              <a:rPr lang="es-AR" dirty="0"/>
              <a:t>, para indicar que dicha clase se puede acceder desde cualquier otro lugar del proyecto</a:t>
            </a:r>
          </a:p>
          <a:p>
            <a:r>
              <a:rPr lang="es-AR" dirty="0"/>
              <a:t>A partir de este momento, comiencen a poner </a:t>
            </a:r>
            <a:r>
              <a:rPr lang="es-AR" dirty="0" err="1"/>
              <a:t>public</a:t>
            </a:r>
            <a:r>
              <a:rPr lang="es-AR" dirty="0"/>
              <a:t> a las clases que creen en NetBeans. De esta manera, se podrán utilizar cuando organicemos nuestras clases en paquetes (más adelante en el curso)</a:t>
            </a:r>
          </a:p>
        </p:txBody>
      </p:sp>
      <p:sp>
        <p:nvSpPr>
          <p:cNvPr id="4" name="Marcador de pie de página 3">
            <a:extLst>
              <a:ext uri="{FF2B5EF4-FFF2-40B4-BE49-F238E27FC236}">
                <a16:creationId xmlns:a16="http://schemas.microsoft.com/office/drawing/2014/main" id="{D591E218-65D5-42C7-835D-A444B0798074}"/>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16810CE-12FA-4B22-A52D-617F8A1DB5ED}"/>
              </a:ext>
            </a:extLst>
          </p:cNvPr>
          <p:cNvSpPr>
            <a:spLocks noGrp="1"/>
          </p:cNvSpPr>
          <p:nvPr>
            <p:ph type="sldNum" sz="quarter" idx="12"/>
          </p:nvPr>
        </p:nvSpPr>
        <p:spPr/>
        <p:txBody>
          <a:bodyPr/>
          <a:lstStyle/>
          <a:p>
            <a:fld id="{D802D9E1-0DDA-174F-9155-A972C397A999}" type="slidenum">
              <a:rPr lang="es-ES_tradnl" smtClean="0"/>
              <a:pPr/>
              <a:t>32</a:t>
            </a:fld>
            <a:endParaRPr lang="es-ES_tradnl" dirty="0"/>
          </a:p>
        </p:txBody>
      </p:sp>
    </p:spTree>
    <p:extLst>
      <p:ext uri="{BB962C8B-B14F-4D97-AF65-F5344CB8AC3E}">
        <p14:creationId xmlns:p14="http://schemas.microsoft.com/office/powerpoint/2010/main" val="3652288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9E1C2-480D-47DF-B04D-20B6A3332492}"/>
              </a:ext>
            </a:extLst>
          </p:cNvPr>
          <p:cNvSpPr>
            <a:spLocks noGrp="1"/>
          </p:cNvSpPr>
          <p:nvPr>
            <p:ph type="title"/>
          </p:nvPr>
        </p:nvSpPr>
        <p:spPr/>
        <p:txBody>
          <a:bodyPr/>
          <a:lstStyle/>
          <a:p>
            <a:r>
              <a:rPr lang="es-ES_tradnl" b="1" dirty="0"/>
              <a:t>Modificadores de acceso</a:t>
            </a:r>
            <a:br>
              <a:rPr lang="es-ES_tradnl" b="1" dirty="0"/>
            </a:br>
            <a:r>
              <a:rPr lang="es-ES_tradnl" sz="2800" dirty="0"/>
              <a:t>Sintaxis</a:t>
            </a:r>
            <a:endParaRPr lang="es-AR" sz="2800" dirty="0"/>
          </a:p>
        </p:txBody>
      </p:sp>
      <p:sp>
        <p:nvSpPr>
          <p:cNvPr id="3" name="Marcador de contenido 2">
            <a:extLst>
              <a:ext uri="{FF2B5EF4-FFF2-40B4-BE49-F238E27FC236}">
                <a16:creationId xmlns:a16="http://schemas.microsoft.com/office/drawing/2014/main" id="{789E0094-4026-46C0-A74D-F4B6DFCAADA1}"/>
              </a:ext>
            </a:extLst>
          </p:cNvPr>
          <p:cNvSpPr>
            <a:spLocks noGrp="1"/>
          </p:cNvSpPr>
          <p:nvPr>
            <p:ph idx="1"/>
          </p:nvPr>
        </p:nvSpPr>
        <p:spPr/>
        <p:txBody>
          <a:bodyPr>
            <a:normAutofit lnSpcReduction="10000"/>
          </a:bodyPr>
          <a:lstStyle/>
          <a:p>
            <a:r>
              <a:rPr lang="es-AR" dirty="0"/>
              <a:t>Para métodos (por ejemplo, usando </a:t>
            </a:r>
            <a:r>
              <a:rPr lang="es-AR" b="1" dirty="0" err="1">
                <a:solidFill>
                  <a:srgbClr val="7030A0"/>
                </a:solidFill>
              </a:rPr>
              <a:t>public</a:t>
            </a:r>
            <a:r>
              <a:rPr lang="es-AR" dirty="0"/>
              <a:t>):</a:t>
            </a:r>
          </a:p>
          <a:p>
            <a:pPr marL="0" indent="0">
              <a:buNone/>
            </a:pPr>
            <a:r>
              <a:rPr lang="es-AR" dirty="0"/>
              <a:t>	</a:t>
            </a:r>
            <a:r>
              <a:rPr lang="es-AR" sz="2200" b="1" dirty="0" err="1">
                <a:solidFill>
                  <a:srgbClr val="7030A0"/>
                </a:solidFill>
                <a:latin typeface="Consolas" panose="020B0609020204030204" pitchFamily="49" charset="0"/>
              </a:rPr>
              <a:t>public</a:t>
            </a:r>
            <a:r>
              <a:rPr lang="es-AR" sz="2200" dirty="0">
                <a:latin typeface="Consolas" panose="020B0609020204030204" pitchFamily="49" charset="0"/>
              </a:rPr>
              <a:t> </a:t>
            </a:r>
            <a:r>
              <a:rPr lang="es-AR" sz="2200" dirty="0" err="1">
                <a:latin typeface="Consolas" panose="020B0609020204030204" pitchFamily="49" charset="0"/>
              </a:rPr>
              <a:t>void</a:t>
            </a:r>
            <a:r>
              <a:rPr lang="es-AR" sz="2200" dirty="0">
                <a:latin typeface="Consolas" panose="020B0609020204030204" pitchFamily="49" charset="0"/>
              </a:rPr>
              <a:t> </a:t>
            </a:r>
            <a:r>
              <a:rPr lang="es-AR" sz="2200" dirty="0" err="1">
                <a:latin typeface="Consolas" panose="020B0609020204030204" pitchFamily="49" charset="0"/>
              </a:rPr>
              <a:t>agregarProducto</a:t>
            </a:r>
            <a:r>
              <a:rPr lang="es-AR" sz="2200" dirty="0">
                <a:latin typeface="Consolas" panose="020B0609020204030204" pitchFamily="49" charset="0"/>
              </a:rPr>
              <a:t>(Producto p){</a:t>
            </a:r>
          </a:p>
          <a:p>
            <a:pPr marL="0" indent="0">
              <a:buNone/>
            </a:pPr>
            <a:r>
              <a:rPr lang="es-AR" sz="2200" dirty="0">
                <a:latin typeface="Consolas" panose="020B0609020204030204" pitchFamily="49" charset="0"/>
              </a:rPr>
              <a:t>	}</a:t>
            </a:r>
          </a:p>
          <a:p>
            <a:r>
              <a:rPr lang="es-AR" dirty="0"/>
              <a:t>Para atributos (utilizando </a:t>
            </a:r>
            <a:r>
              <a:rPr lang="es-AR" b="1" dirty="0" err="1">
                <a:solidFill>
                  <a:srgbClr val="7030A0"/>
                </a:solidFill>
              </a:rPr>
              <a:t>private</a:t>
            </a:r>
            <a:r>
              <a:rPr lang="es-AR" dirty="0"/>
              <a:t>, por ejemplo):</a:t>
            </a:r>
          </a:p>
          <a:p>
            <a:pPr marL="457200" lvl="1"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a:t>
            </a:r>
          </a:p>
          <a:p>
            <a:r>
              <a:rPr lang="es-AR" dirty="0"/>
              <a:t>Para clases (utilizando </a:t>
            </a:r>
            <a:r>
              <a:rPr lang="es-AR" b="1" dirty="0" err="1">
                <a:solidFill>
                  <a:srgbClr val="7030A0"/>
                </a:solidFill>
                <a:latin typeface="Consolas" panose="020B0609020204030204" pitchFamily="49" charset="0"/>
              </a:rPr>
              <a:t>public</a:t>
            </a:r>
            <a:r>
              <a:rPr lang="es-AR" dirty="0"/>
              <a:t>, por ej.):</a:t>
            </a:r>
          </a:p>
          <a:p>
            <a:pPr marL="0" indent="0">
              <a:buNone/>
            </a:pPr>
            <a:r>
              <a:rPr lang="es-AR" dirty="0"/>
              <a:t>	</a:t>
            </a:r>
            <a:r>
              <a:rPr lang="es-AR" sz="2200" b="1" dirty="0" err="1">
                <a:solidFill>
                  <a:srgbClr val="7030A0"/>
                </a:solidFill>
                <a:latin typeface="Consolas" panose="020B0609020204030204" pitchFamily="49" charset="0"/>
              </a:rPr>
              <a:t>public</a:t>
            </a:r>
            <a:r>
              <a:rPr lang="es-AR" sz="2200" dirty="0">
                <a:latin typeface="Consolas" panose="020B0609020204030204" pitchFamily="49" charset="0"/>
              </a:rPr>
              <a:t> </a:t>
            </a:r>
            <a:r>
              <a:rPr lang="es-AR" sz="2200" b="1" dirty="0" err="1">
                <a:solidFill>
                  <a:srgbClr val="7030A0"/>
                </a:solidFill>
                <a:latin typeface="Consolas" panose="020B0609020204030204" pitchFamily="49" charset="0"/>
              </a:rPr>
              <a:t>class</a:t>
            </a:r>
            <a:r>
              <a:rPr lang="es-AR" sz="2200" dirty="0">
                <a:latin typeface="Consolas" panose="020B0609020204030204" pitchFamily="49" charset="0"/>
              </a:rPr>
              <a:t> </a:t>
            </a:r>
            <a:r>
              <a:rPr lang="es-AR" sz="2200" dirty="0" err="1">
                <a:latin typeface="Consolas" panose="020B0609020204030204" pitchFamily="49" charset="0"/>
              </a:rPr>
              <a:t>MiPrograma</a:t>
            </a:r>
            <a:r>
              <a:rPr lang="es-AR" sz="2200" dirty="0">
                <a:latin typeface="Consolas" panose="020B0609020204030204" pitchFamily="49" charset="0"/>
              </a:rPr>
              <a:t> {</a:t>
            </a:r>
          </a:p>
          <a:p>
            <a:pPr marL="0" indent="0">
              <a:buNone/>
            </a:pPr>
            <a:r>
              <a:rPr lang="es-AR" sz="2200" dirty="0">
                <a:latin typeface="Consolas" panose="020B0609020204030204" pitchFamily="49" charset="0"/>
              </a:rPr>
              <a:t>		… </a:t>
            </a:r>
          </a:p>
          <a:p>
            <a:pPr marL="0" indent="0">
              <a:buNone/>
            </a:pPr>
            <a:r>
              <a:rPr lang="es-AR" sz="2200" dirty="0">
                <a:latin typeface="Consolas" panose="020B0609020204030204" pitchFamily="49" charset="0"/>
              </a:rPr>
              <a:t>	}</a:t>
            </a:r>
          </a:p>
        </p:txBody>
      </p:sp>
      <p:sp>
        <p:nvSpPr>
          <p:cNvPr id="4" name="Marcador de pie de página 3">
            <a:extLst>
              <a:ext uri="{FF2B5EF4-FFF2-40B4-BE49-F238E27FC236}">
                <a16:creationId xmlns:a16="http://schemas.microsoft.com/office/drawing/2014/main" id="{728C9D0C-B683-4D6D-B313-307B66F68CA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2A06CBC4-A72F-4D71-8456-641753A73058}"/>
              </a:ext>
            </a:extLst>
          </p:cNvPr>
          <p:cNvSpPr>
            <a:spLocks noGrp="1"/>
          </p:cNvSpPr>
          <p:nvPr>
            <p:ph type="sldNum" sz="quarter" idx="12"/>
          </p:nvPr>
        </p:nvSpPr>
        <p:spPr/>
        <p:txBody>
          <a:bodyPr/>
          <a:lstStyle/>
          <a:p>
            <a:fld id="{D802D9E1-0DDA-174F-9155-A972C397A999}" type="slidenum">
              <a:rPr lang="es-ES_tradnl" smtClean="0"/>
              <a:pPr/>
              <a:t>33</a:t>
            </a:fld>
            <a:endParaRPr lang="es-ES_tradnl" dirty="0"/>
          </a:p>
        </p:txBody>
      </p:sp>
    </p:spTree>
    <p:extLst>
      <p:ext uri="{BB962C8B-B14F-4D97-AF65-F5344CB8AC3E}">
        <p14:creationId xmlns:p14="http://schemas.microsoft.com/office/powerpoint/2010/main" val="3453256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4630F-A722-49E7-B470-41981652A7F5}"/>
              </a:ext>
            </a:extLst>
          </p:cNvPr>
          <p:cNvSpPr>
            <a:spLocks noGrp="1"/>
          </p:cNvSpPr>
          <p:nvPr>
            <p:ph type="title"/>
          </p:nvPr>
        </p:nvSpPr>
        <p:spPr/>
        <p:txBody>
          <a:bodyPr/>
          <a:lstStyle/>
          <a:p>
            <a:r>
              <a:rPr lang="es-ES_tradnl" b="1" dirty="0"/>
              <a:t>Modificadores de acceso</a:t>
            </a:r>
            <a:br>
              <a:rPr lang="es-ES_tradnl" b="1" dirty="0"/>
            </a:br>
            <a:r>
              <a:rPr lang="es-ES_tradnl" sz="2800" i="1" dirty="0"/>
              <a:t>Restricciones para Herencia</a:t>
            </a:r>
            <a:endParaRPr lang="es-AR" sz="2800" dirty="0"/>
          </a:p>
        </p:txBody>
      </p:sp>
      <p:sp>
        <p:nvSpPr>
          <p:cNvPr id="3" name="Marcador de contenido 2">
            <a:extLst>
              <a:ext uri="{FF2B5EF4-FFF2-40B4-BE49-F238E27FC236}">
                <a16:creationId xmlns:a16="http://schemas.microsoft.com/office/drawing/2014/main" id="{000F867C-15F1-41B5-A656-8F1B77740D28}"/>
              </a:ext>
            </a:extLst>
          </p:cNvPr>
          <p:cNvSpPr>
            <a:spLocks noGrp="1"/>
          </p:cNvSpPr>
          <p:nvPr>
            <p:ph idx="1"/>
          </p:nvPr>
        </p:nvSpPr>
        <p:spPr/>
        <p:txBody>
          <a:bodyPr/>
          <a:lstStyle/>
          <a:p>
            <a:r>
              <a:rPr lang="es-AR" dirty="0"/>
              <a:t>No se puede reducir la visibilidad de un método en una clase hija</a:t>
            </a:r>
          </a:p>
          <a:p>
            <a:r>
              <a:rPr lang="es-AR" dirty="0"/>
              <a:t>Esto significa que, por ejemplo, un método público en la clase padre no puede pasar a ser privado en la clase hija</a:t>
            </a:r>
          </a:p>
          <a:p>
            <a:r>
              <a:rPr lang="es-AR" dirty="0"/>
              <a:t>La inversa si es válida, se puede aumentar la visibilidad de un método (si antes era privado, se puede hacer público en la clase hija).</a:t>
            </a:r>
          </a:p>
          <a:p>
            <a:endParaRPr lang="es-AR" dirty="0"/>
          </a:p>
        </p:txBody>
      </p:sp>
      <p:sp>
        <p:nvSpPr>
          <p:cNvPr id="4" name="Marcador de pie de página 3">
            <a:extLst>
              <a:ext uri="{FF2B5EF4-FFF2-40B4-BE49-F238E27FC236}">
                <a16:creationId xmlns:a16="http://schemas.microsoft.com/office/drawing/2014/main" id="{DB5BD922-0904-4600-8BC7-54EB0807211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57E3810-B3BA-4E25-848C-C6D71DC35E8C}"/>
              </a:ext>
            </a:extLst>
          </p:cNvPr>
          <p:cNvSpPr>
            <a:spLocks noGrp="1"/>
          </p:cNvSpPr>
          <p:nvPr>
            <p:ph type="sldNum" sz="quarter" idx="12"/>
          </p:nvPr>
        </p:nvSpPr>
        <p:spPr/>
        <p:txBody>
          <a:bodyPr/>
          <a:lstStyle/>
          <a:p>
            <a:fld id="{D802D9E1-0DDA-174F-9155-A972C397A999}" type="slidenum">
              <a:rPr lang="es-ES_tradnl" smtClean="0"/>
              <a:pPr/>
              <a:t>34</a:t>
            </a:fld>
            <a:endParaRPr lang="es-ES_tradnl" dirty="0"/>
          </a:p>
        </p:txBody>
      </p:sp>
    </p:spTree>
    <p:extLst>
      <p:ext uri="{BB962C8B-B14F-4D97-AF65-F5344CB8AC3E}">
        <p14:creationId xmlns:p14="http://schemas.microsoft.com/office/powerpoint/2010/main" val="321312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05C71-DA3D-4B94-A449-4F6D2C6E69C8}"/>
              </a:ext>
            </a:extLst>
          </p:cNvPr>
          <p:cNvSpPr>
            <a:spLocks noGrp="1"/>
          </p:cNvSpPr>
          <p:nvPr>
            <p:ph type="title"/>
          </p:nvPr>
        </p:nvSpPr>
        <p:spPr/>
        <p:txBody>
          <a:bodyPr/>
          <a:lstStyle/>
          <a:p>
            <a:r>
              <a:rPr lang="es-ES_tradnl" b="1" dirty="0"/>
              <a:t>Modificadores de acceso</a:t>
            </a:r>
            <a:br>
              <a:rPr lang="es-ES_tradnl" b="1" dirty="0"/>
            </a:br>
            <a:r>
              <a:rPr lang="es-ES_tradnl" sz="2800" i="1" dirty="0"/>
              <a:t>Preguntas Frecuentes</a:t>
            </a:r>
            <a:endParaRPr lang="es-AR" sz="2800" i="1" dirty="0"/>
          </a:p>
        </p:txBody>
      </p:sp>
      <p:sp>
        <p:nvSpPr>
          <p:cNvPr id="3" name="Marcador de contenido 2">
            <a:extLst>
              <a:ext uri="{FF2B5EF4-FFF2-40B4-BE49-F238E27FC236}">
                <a16:creationId xmlns:a16="http://schemas.microsoft.com/office/drawing/2014/main" id="{F19E23B9-ED34-4C96-820C-0D59790EC729}"/>
              </a:ext>
            </a:extLst>
          </p:cNvPr>
          <p:cNvSpPr>
            <a:spLocks noGrp="1"/>
          </p:cNvSpPr>
          <p:nvPr>
            <p:ph idx="1"/>
          </p:nvPr>
        </p:nvSpPr>
        <p:spPr/>
        <p:txBody>
          <a:bodyPr/>
          <a:lstStyle/>
          <a:p>
            <a:r>
              <a:rPr lang="es-AR" dirty="0"/>
              <a:t>¿Se pueden usar en variables? No, la visibilidad de una variable está dada por el bloque de código donde se declara (por ejemplo, intenten usar la variable usada para recorrer en un </a:t>
            </a:r>
            <a:r>
              <a:rPr lang="es-AR" dirty="0" err="1"/>
              <a:t>for</a:t>
            </a:r>
            <a:r>
              <a:rPr lang="es-AR" dirty="0"/>
              <a:t> fuera del bloque del </a:t>
            </a:r>
            <a:r>
              <a:rPr lang="es-AR" dirty="0" err="1"/>
              <a:t>for</a:t>
            </a:r>
            <a:r>
              <a:rPr lang="es-AR" dirty="0"/>
              <a:t>)</a:t>
            </a:r>
          </a:p>
          <a:p>
            <a:r>
              <a:rPr lang="es-AR" dirty="0"/>
              <a:t>¿Puedo poner todo </a:t>
            </a:r>
            <a:r>
              <a:rPr lang="es-AR" dirty="0" err="1"/>
              <a:t>public</a:t>
            </a:r>
            <a:r>
              <a:rPr lang="es-AR" dirty="0"/>
              <a:t>? Si, está permitido, pero no es recomendable desde el punto de vista de programación orientada a objetos</a:t>
            </a:r>
          </a:p>
        </p:txBody>
      </p:sp>
      <p:sp>
        <p:nvSpPr>
          <p:cNvPr id="4" name="Marcador de pie de página 3">
            <a:extLst>
              <a:ext uri="{FF2B5EF4-FFF2-40B4-BE49-F238E27FC236}">
                <a16:creationId xmlns:a16="http://schemas.microsoft.com/office/drawing/2014/main" id="{72B49462-665F-4E90-8597-CB29EEA743D1}"/>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5C51C70-8C98-4AE4-960C-21F46908A63C}"/>
              </a:ext>
            </a:extLst>
          </p:cNvPr>
          <p:cNvSpPr>
            <a:spLocks noGrp="1"/>
          </p:cNvSpPr>
          <p:nvPr>
            <p:ph type="sldNum" sz="quarter" idx="12"/>
          </p:nvPr>
        </p:nvSpPr>
        <p:spPr/>
        <p:txBody>
          <a:bodyPr/>
          <a:lstStyle/>
          <a:p>
            <a:fld id="{D802D9E1-0DDA-174F-9155-A972C397A999}" type="slidenum">
              <a:rPr lang="es-ES_tradnl" smtClean="0"/>
              <a:pPr/>
              <a:t>35</a:t>
            </a:fld>
            <a:endParaRPr lang="es-ES_tradnl" dirty="0"/>
          </a:p>
        </p:txBody>
      </p:sp>
    </p:spTree>
    <p:extLst>
      <p:ext uri="{BB962C8B-B14F-4D97-AF65-F5344CB8AC3E}">
        <p14:creationId xmlns:p14="http://schemas.microsoft.com/office/powerpoint/2010/main" val="876100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F07FD-9E06-4E21-957D-CB65947B43FD}"/>
              </a:ext>
            </a:extLst>
          </p:cNvPr>
          <p:cNvSpPr>
            <a:spLocks noGrp="1"/>
          </p:cNvSpPr>
          <p:nvPr>
            <p:ph type="title"/>
          </p:nvPr>
        </p:nvSpPr>
        <p:spPr/>
        <p:txBody>
          <a:bodyPr/>
          <a:lstStyle/>
          <a:p>
            <a:r>
              <a:rPr lang="es-ES_tradnl" b="1" dirty="0"/>
              <a:t>Modificadores de acceso</a:t>
            </a:r>
            <a:br>
              <a:rPr lang="es-ES_tradnl" dirty="0"/>
            </a:br>
            <a:r>
              <a:rPr lang="es-ES_tradnl" sz="2800" i="1" dirty="0"/>
              <a:t>Java y POO</a:t>
            </a:r>
            <a:endParaRPr lang="es-AR" sz="2800" dirty="0"/>
          </a:p>
        </p:txBody>
      </p:sp>
      <p:sp>
        <p:nvSpPr>
          <p:cNvPr id="3" name="Marcador de contenido 2">
            <a:extLst>
              <a:ext uri="{FF2B5EF4-FFF2-40B4-BE49-F238E27FC236}">
                <a16:creationId xmlns:a16="http://schemas.microsoft.com/office/drawing/2014/main" id="{A296ADC9-C854-47DB-B0B0-CC9E71DDEEA3}"/>
              </a:ext>
            </a:extLst>
          </p:cNvPr>
          <p:cNvSpPr>
            <a:spLocks noGrp="1"/>
          </p:cNvSpPr>
          <p:nvPr>
            <p:ph idx="1"/>
          </p:nvPr>
        </p:nvSpPr>
        <p:spPr/>
        <p:txBody>
          <a:bodyPr>
            <a:normAutofit lnSpcReduction="10000"/>
          </a:bodyPr>
          <a:lstStyle/>
          <a:p>
            <a:r>
              <a:rPr lang="es-AR" dirty="0"/>
              <a:t>En programación orientada a objetos el objetivo es que aquellos atributos modificables no sean visibles desde el exterior de un objeto</a:t>
            </a:r>
          </a:p>
          <a:p>
            <a:r>
              <a:rPr lang="es-AR" dirty="0"/>
              <a:t>En Java, para lograr esto, se usa </a:t>
            </a:r>
            <a:r>
              <a:rPr lang="es-AR" b="1" dirty="0" err="1">
                <a:solidFill>
                  <a:srgbClr val="7030A0"/>
                </a:solidFill>
              </a:rPr>
              <a:t>private</a:t>
            </a:r>
            <a:r>
              <a:rPr lang="es-AR" dirty="0"/>
              <a:t> como modificador de acceso para todos los atributos que pueden ser modificados</a:t>
            </a:r>
          </a:p>
          <a:p>
            <a:r>
              <a:rPr lang="es-AR" dirty="0"/>
              <a:t>Entonces, ¿Cómo modifico una variable de un objeto desde otro objeto? A través de métodos públicos. Por ejemplo, un método </a:t>
            </a:r>
            <a:r>
              <a:rPr lang="es-AR" b="1" dirty="0" err="1">
                <a:solidFill>
                  <a:srgbClr val="7030A0"/>
                </a:solidFill>
              </a:rPr>
              <a:t>public</a:t>
            </a:r>
            <a:r>
              <a:rPr lang="es-AR" dirty="0">
                <a:latin typeface="Consolas" panose="020B0609020204030204" pitchFamily="49" charset="0"/>
              </a:rPr>
              <a:t> </a:t>
            </a:r>
            <a:r>
              <a:rPr lang="es-AR" b="1" dirty="0" err="1">
                <a:solidFill>
                  <a:srgbClr val="7030A0"/>
                </a:solidFill>
              </a:rPr>
              <a:t>void</a:t>
            </a:r>
            <a:r>
              <a:rPr lang="es-AR" dirty="0">
                <a:latin typeface="Consolas" panose="020B0609020204030204" pitchFamily="49" charset="0"/>
              </a:rPr>
              <a:t> </a:t>
            </a:r>
            <a:r>
              <a:rPr lang="es-AR" dirty="0" err="1">
                <a:latin typeface="Consolas" panose="020B0609020204030204" pitchFamily="49" charset="0"/>
              </a:rPr>
              <a:t>cambiarEdad</a:t>
            </a:r>
            <a:r>
              <a:rPr lang="es-AR" dirty="0">
                <a:latin typeface="Consolas" panose="020B0609020204030204" pitchFamily="49" charset="0"/>
              </a:rPr>
              <a:t>(</a:t>
            </a:r>
            <a:r>
              <a:rPr lang="es-AR" b="1" dirty="0" err="1">
                <a:solidFill>
                  <a:srgbClr val="7030A0"/>
                </a:solidFill>
              </a:rPr>
              <a:t>int</a:t>
            </a:r>
            <a:r>
              <a:rPr lang="es-AR" dirty="0">
                <a:latin typeface="Consolas" panose="020B0609020204030204" pitchFamily="49" charset="0"/>
              </a:rPr>
              <a:t> edad)</a:t>
            </a:r>
            <a:r>
              <a:rPr lang="es-AR" dirty="0"/>
              <a:t>, que permita cambiar la edad a una Persona</a:t>
            </a:r>
            <a:endParaRPr lang="es-AR" dirty="0">
              <a:latin typeface="Consolas" panose="020B0609020204030204" pitchFamily="49" charset="0"/>
            </a:endParaRPr>
          </a:p>
          <a:p>
            <a:endParaRPr lang="es-AR" dirty="0"/>
          </a:p>
        </p:txBody>
      </p:sp>
      <p:sp>
        <p:nvSpPr>
          <p:cNvPr id="4" name="Marcador de pie de página 3">
            <a:extLst>
              <a:ext uri="{FF2B5EF4-FFF2-40B4-BE49-F238E27FC236}">
                <a16:creationId xmlns:a16="http://schemas.microsoft.com/office/drawing/2014/main" id="{23739E23-2EBD-42B4-AD64-57732219280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49A75E4-B028-4D04-9746-0F94DC0351A1}"/>
              </a:ext>
            </a:extLst>
          </p:cNvPr>
          <p:cNvSpPr>
            <a:spLocks noGrp="1"/>
          </p:cNvSpPr>
          <p:nvPr>
            <p:ph type="sldNum" sz="quarter" idx="12"/>
          </p:nvPr>
        </p:nvSpPr>
        <p:spPr/>
        <p:txBody>
          <a:bodyPr/>
          <a:lstStyle/>
          <a:p>
            <a:fld id="{D802D9E1-0DDA-174F-9155-A972C397A999}" type="slidenum">
              <a:rPr lang="es-ES_tradnl" smtClean="0"/>
              <a:pPr/>
              <a:t>36</a:t>
            </a:fld>
            <a:endParaRPr lang="es-ES_tradnl" dirty="0"/>
          </a:p>
        </p:txBody>
      </p:sp>
    </p:spTree>
    <p:extLst>
      <p:ext uri="{BB962C8B-B14F-4D97-AF65-F5344CB8AC3E}">
        <p14:creationId xmlns:p14="http://schemas.microsoft.com/office/powerpoint/2010/main" val="337657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E44B4-BD43-4973-8CBF-13A91BD3659C}"/>
              </a:ext>
            </a:extLst>
          </p:cNvPr>
          <p:cNvSpPr>
            <a:spLocks noGrp="1"/>
          </p:cNvSpPr>
          <p:nvPr>
            <p:ph type="title"/>
          </p:nvPr>
        </p:nvSpPr>
        <p:spPr/>
        <p:txBody>
          <a:bodyPr/>
          <a:lstStyle/>
          <a:p>
            <a:r>
              <a:rPr lang="es-ES_tradnl" b="1" dirty="0"/>
              <a:t>Modificadores de acceso</a:t>
            </a:r>
            <a:br>
              <a:rPr lang="es-ES_tradnl" b="1" dirty="0"/>
            </a:br>
            <a:r>
              <a:rPr lang="es-ES_tradnl" sz="2800" i="1" dirty="0"/>
              <a:t>Java y POO</a:t>
            </a:r>
            <a:endParaRPr lang="es-AR" sz="2800" dirty="0"/>
          </a:p>
        </p:txBody>
      </p:sp>
      <p:sp>
        <p:nvSpPr>
          <p:cNvPr id="3" name="Marcador de contenido 2">
            <a:extLst>
              <a:ext uri="{FF2B5EF4-FFF2-40B4-BE49-F238E27FC236}">
                <a16:creationId xmlns:a16="http://schemas.microsoft.com/office/drawing/2014/main" id="{72F9B4DD-AADD-4083-94FD-10AACC43B630}"/>
              </a:ext>
            </a:extLst>
          </p:cNvPr>
          <p:cNvSpPr>
            <a:spLocks noGrp="1"/>
          </p:cNvSpPr>
          <p:nvPr>
            <p:ph idx="1"/>
          </p:nvPr>
        </p:nvSpPr>
        <p:spPr/>
        <p:txBody>
          <a:bodyPr/>
          <a:lstStyle/>
          <a:p>
            <a:r>
              <a:rPr lang="es-AR" dirty="0"/>
              <a:t>En el caso de constantes (más adelante en el curso), no existe problema ya que éstas no pueden ser modificadas (al intentar hacerlo, el compilador muestra un error)</a:t>
            </a:r>
          </a:p>
          <a:p>
            <a:r>
              <a:rPr lang="es-AR" dirty="0"/>
              <a:t>El modificador de acceso por defecto no es muy utilizado, normalmente se indica si los atributos/métodos son privados o públicos</a:t>
            </a:r>
          </a:p>
        </p:txBody>
      </p:sp>
      <p:sp>
        <p:nvSpPr>
          <p:cNvPr id="4" name="Marcador de pie de página 3">
            <a:extLst>
              <a:ext uri="{FF2B5EF4-FFF2-40B4-BE49-F238E27FC236}">
                <a16:creationId xmlns:a16="http://schemas.microsoft.com/office/drawing/2014/main" id="{BCEFA597-BBE4-4350-B4F5-32319424CD3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2FF9709-8D90-4413-86CA-D50FBFE5D751}"/>
              </a:ext>
            </a:extLst>
          </p:cNvPr>
          <p:cNvSpPr>
            <a:spLocks noGrp="1"/>
          </p:cNvSpPr>
          <p:nvPr>
            <p:ph type="sldNum" sz="quarter" idx="12"/>
          </p:nvPr>
        </p:nvSpPr>
        <p:spPr/>
        <p:txBody>
          <a:bodyPr/>
          <a:lstStyle/>
          <a:p>
            <a:fld id="{D802D9E1-0DDA-174F-9155-A972C397A999}" type="slidenum">
              <a:rPr lang="es-ES_tradnl" smtClean="0"/>
              <a:pPr/>
              <a:t>37</a:t>
            </a:fld>
            <a:endParaRPr lang="es-ES_tradnl" dirty="0"/>
          </a:p>
        </p:txBody>
      </p:sp>
    </p:spTree>
    <p:extLst>
      <p:ext uri="{BB962C8B-B14F-4D97-AF65-F5344CB8AC3E}">
        <p14:creationId xmlns:p14="http://schemas.microsoft.com/office/powerpoint/2010/main" val="1555541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46239-0B5D-4DA8-BDFA-D6DA83A14F73}"/>
              </a:ext>
            </a:extLst>
          </p:cNvPr>
          <p:cNvSpPr>
            <a:spLocks noGrp="1"/>
          </p:cNvSpPr>
          <p:nvPr>
            <p:ph type="title"/>
          </p:nvPr>
        </p:nvSpPr>
        <p:spPr/>
        <p:txBody>
          <a:bodyPr/>
          <a:lstStyle/>
          <a:p>
            <a:r>
              <a:rPr lang="es-ES_tradnl" b="1" dirty="0"/>
              <a:t>Modificadores de acceso</a:t>
            </a:r>
            <a:br>
              <a:rPr lang="es-ES_tradnl" dirty="0"/>
            </a:br>
            <a:r>
              <a:rPr lang="es-ES_tradnl" sz="2800" i="1" dirty="0" err="1"/>
              <a:t>Protected</a:t>
            </a:r>
            <a:endParaRPr lang="es-AR" sz="2800" dirty="0"/>
          </a:p>
        </p:txBody>
      </p:sp>
      <p:sp>
        <p:nvSpPr>
          <p:cNvPr id="3" name="Marcador de contenido 2">
            <a:extLst>
              <a:ext uri="{FF2B5EF4-FFF2-40B4-BE49-F238E27FC236}">
                <a16:creationId xmlns:a16="http://schemas.microsoft.com/office/drawing/2014/main" id="{04B3F4F8-7923-4086-8AF8-6235F8DBE618}"/>
              </a:ext>
            </a:extLst>
          </p:cNvPr>
          <p:cNvSpPr>
            <a:spLocks noGrp="1"/>
          </p:cNvSpPr>
          <p:nvPr>
            <p:ph idx="1"/>
          </p:nvPr>
        </p:nvSpPr>
        <p:spPr/>
        <p:txBody>
          <a:bodyPr>
            <a:normAutofit/>
          </a:bodyPr>
          <a:lstStyle/>
          <a:p>
            <a:r>
              <a:rPr lang="es-AR" dirty="0"/>
              <a:t> </a:t>
            </a:r>
            <a:r>
              <a:rPr lang="es-AR" b="1" dirty="0" err="1">
                <a:solidFill>
                  <a:srgbClr val="7030A0"/>
                </a:solidFill>
                <a:latin typeface="Consolas" panose="020B0609020204030204" pitchFamily="49" charset="0"/>
              </a:rPr>
              <a:t>protected</a:t>
            </a:r>
            <a:r>
              <a:rPr lang="es-AR" dirty="0"/>
              <a:t> es un modificador utilizado en herencias de clases</a:t>
            </a:r>
          </a:p>
          <a:p>
            <a:r>
              <a:rPr lang="es-AR" dirty="0"/>
              <a:t>Permite evitar que un método o atributo se pueda ver por fuera de la herencia</a:t>
            </a:r>
          </a:p>
          <a:p>
            <a:r>
              <a:rPr lang="es-AR" dirty="0"/>
              <a:t>Si no existiera </a:t>
            </a:r>
            <a:r>
              <a:rPr lang="es-AR" b="1" dirty="0" err="1">
                <a:solidFill>
                  <a:srgbClr val="7030A0"/>
                </a:solidFill>
                <a:latin typeface="Consolas" panose="020B0609020204030204" pitchFamily="49" charset="0"/>
              </a:rPr>
              <a:t>protected</a:t>
            </a:r>
            <a:r>
              <a:rPr lang="es-AR" dirty="0"/>
              <a:t>, si queremos utilizar un método o atributo de una clase padre desde una clase hija, </a:t>
            </a:r>
            <a:r>
              <a:rPr lang="es-AR" b="1" dirty="0" err="1">
                <a:solidFill>
                  <a:srgbClr val="7030A0"/>
                </a:solidFill>
                <a:latin typeface="Consolas" panose="020B0609020204030204" pitchFamily="49" charset="0"/>
              </a:rPr>
              <a:t>public</a:t>
            </a:r>
            <a:r>
              <a:rPr lang="es-AR" dirty="0"/>
              <a:t> es la única alternativa, pero es demasiada permisiva</a:t>
            </a:r>
          </a:p>
          <a:p>
            <a:r>
              <a:rPr lang="es-AR" dirty="0"/>
              <a:t> </a:t>
            </a:r>
            <a:r>
              <a:rPr lang="es-AR" b="1" dirty="0" err="1">
                <a:solidFill>
                  <a:srgbClr val="7030A0"/>
                </a:solidFill>
                <a:latin typeface="Consolas" panose="020B0609020204030204" pitchFamily="49" charset="0"/>
              </a:rPr>
              <a:t>private</a:t>
            </a:r>
            <a:r>
              <a:rPr lang="es-AR" dirty="0"/>
              <a:t> o </a:t>
            </a:r>
            <a:r>
              <a:rPr lang="es-AR" b="1" dirty="0">
                <a:solidFill>
                  <a:srgbClr val="7030A0"/>
                </a:solidFill>
                <a:latin typeface="Consolas" panose="020B0609020204030204" pitchFamily="49" charset="0"/>
              </a:rPr>
              <a:t>default</a:t>
            </a:r>
            <a:r>
              <a:rPr lang="es-AR" dirty="0"/>
              <a:t> son demasiados restrictivos</a:t>
            </a:r>
          </a:p>
        </p:txBody>
      </p:sp>
      <p:sp>
        <p:nvSpPr>
          <p:cNvPr id="4" name="Marcador de pie de página 3">
            <a:extLst>
              <a:ext uri="{FF2B5EF4-FFF2-40B4-BE49-F238E27FC236}">
                <a16:creationId xmlns:a16="http://schemas.microsoft.com/office/drawing/2014/main" id="{8DA2B2AE-9901-4FA3-98F3-CDC6E1882609}"/>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114A3C4-2EDC-4540-BDBC-9E9444C17E98}"/>
              </a:ext>
            </a:extLst>
          </p:cNvPr>
          <p:cNvSpPr>
            <a:spLocks noGrp="1"/>
          </p:cNvSpPr>
          <p:nvPr>
            <p:ph type="sldNum" sz="quarter" idx="12"/>
          </p:nvPr>
        </p:nvSpPr>
        <p:spPr/>
        <p:txBody>
          <a:bodyPr/>
          <a:lstStyle/>
          <a:p>
            <a:fld id="{D802D9E1-0DDA-174F-9155-A972C397A999}" type="slidenum">
              <a:rPr lang="es-ES_tradnl" smtClean="0"/>
              <a:pPr/>
              <a:t>38</a:t>
            </a:fld>
            <a:endParaRPr lang="es-ES_tradnl" dirty="0"/>
          </a:p>
        </p:txBody>
      </p:sp>
    </p:spTree>
    <p:extLst>
      <p:ext uri="{BB962C8B-B14F-4D97-AF65-F5344CB8AC3E}">
        <p14:creationId xmlns:p14="http://schemas.microsoft.com/office/powerpoint/2010/main" val="317546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Declaración de Paquetes</a:t>
            </a:r>
          </a:p>
        </p:txBody>
      </p:sp>
      <p:sp>
        <p:nvSpPr>
          <p:cNvPr id="3" name="Marcador de contenido 2"/>
          <p:cNvSpPr>
            <a:spLocks noGrp="1"/>
          </p:cNvSpPr>
          <p:nvPr>
            <p:ph idx="1"/>
          </p:nvPr>
        </p:nvSpPr>
        <p:spPr/>
        <p:txBody>
          <a:bodyPr/>
          <a:lstStyle/>
          <a:p>
            <a:r>
              <a:rPr lang="es-AR" dirty="0"/>
              <a:t>Se debe elegir un nombre para el paquete y colocar la sentencia </a:t>
            </a:r>
            <a:r>
              <a:rPr lang="es-AR" dirty="0" err="1"/>
              <a:t>package</a:t>
            </a:r>
            <a:r>
              <a:rPr lang="es-AR" dirty="0"/>
              <a:t> al inicio de todos los tipos que se quieran incluir en dicho paquete.</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3</a:t>
            </a:fld>
            <a:endParaRPr lang="es-AR" dirty="0"/>
          </a:p>
        </p:txBody>
      </p:sp>
      <p:sp>
        <p:nvSpPr>
          <p:cNvPr id="8" name="Cerrar llave 7"/>
          <p:cNvSpPr/>
          <p:nvPr/>
        </p:nvSpPr>
        <p:spPr>
          <a:xfrm rot="5400000">
            <a:off x="6391585" y="3776945"/>
            <a:ext cx="232008" cy="2867195"/>
          </a:xfrm>
          <a:prstGeom prst="rightBrac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solidFill>
                <a:srgbClr val="FF0000"/>
              </a:solidFill>
            </a:endParaRPr>
          </a:p>
        </p:txBody>
      </p:sp>
      <p:sp>
        <p:nvSpPr>
          <p:cNvPr id="9" name="CuadroTexto 8"/>
          <p:cNvSpPr txBox="1"/>
          <p:nvPr/>
        </p:nvSpPr>
        <p:spPr>
          <a:xfrm>
            <a:off x="5174089" y="5474079"/>
            <a:ext cx="2667000" cy="369332"/>
          </a:xfrm>
          <a:prstGeom prst="rect">
            <a:avLst/>
          </a:prstGeom>
          <a:noFill/>
        </p:spPr>
        <p:txBody>
          <a:bodyPr wrap="square" rtlCol="0">
            <a:spAutoFit/>
          </a:bodyPr>
          <a:lstStyle/>
          <a:p>
            <a:pPr algn="ctr"/>
            <a:r>
              <a:rPr lang="es-AR" dirty="0">
                <a:latin typeface="Arial" panose="020B0604020202020204" pitchFamily="34" charset="0"/>
                <a:cs typeface="Arial" panose="020B0604020202020204" pitchFamily="34" charset="0"/>
              </a:rPr>
              <a:t>En caso de existir!</a:t>
            </a:r>
          </a:p>
        </p:txBody>
      </p:sp>
      <p:sp>
        <p:nvSpPr>
          <p:cNvPr id="11" name="Rectángulo 10"/>
          <p:cNvSpPr/>
          <p:nvPr/>
        </p:nvSpPr>
        <p:spPr>
          <a:xfrm>
            <a:off x="0" y="4412263"/>
            <a:ext cx="9143968" cy="461665"/>
          </a:xfrm>
          <a:prstGeom prst="rect">
            <a:avLst/>
          </a:prstGeom>
        </p:spPr>
        <p:txBody>
          <a:bodyPr wrap="square">
            <a:spAutoFit/>
          </a:bodyPr>
          <a:lstStyle/>
          <a:p>
            <a:pPr algn="ctr"/>
            <a:r>
              <a:rPr lang="es-AR" sz="2400" dirty="0" err="1">
                <a:solidFill>
                  <a:srgbClr val="000088"/>
                </a:solidFill>
                <a:latin typeface="Consolas" panose="020B0609020204030204" pitchFamily="49" charset="0"/>
              </a:rPr>
              <a:t>package</a:t>
            </a:r>
            <a:r>
              <a:rPr lang="es-AR" sz="2400" dirty="0">
                <a:solidFill>
                  <a:srgbClr val="000000"/>
                </a:solidFill>
                <a:latin typeface="Consolas" panose="020B0609020204030204" pitchFamily="49" charset="0"/>
              </a:rPr>
              <a:t> </a:t>
            </a:r>
            <a:r>
              <a:rPr lang="es-AR" sz="2400" dirty="0">
                <a:solidFill>
                  <a:srgbClr val="008800"/>
                </a:solidFill>
                <a:latin typeface="Consolas" panose="020B0609020204030204" pitchFamily="49" charset="0"/>
              </a:rPr>
              <a:t>&lt;</a:t>
            </a:r>
            <a:r>
              <a:rPr lang="es-AR" sz="2400" dirty="0" err="1">
                <a:solidFill>
                  <a:srgbClr val="008800"/>
                </a:solidFill>
                <a:latin typeface="Consolas" panose="020B0609020204030204" pitchFamily="49" charset="0"/>
              </a:rPr>
              <a:t>nombrePaquete</a:t>
            </a:r>
            <a:r>
              <a:rPr lang="es-AR" sz="2400" dirty="0">
                <a:solidFill>
                  <a:srgbClr val="008800"/>
                </a:solidFill>
                <a:latin typeface="Consolas" panose="020B0609020204030204" pitchFamily="49" charset="0"/>
              </a:rPr>
              <a:t>&gt;</a:t>
            </a:r>
            <a:r>
              <a:rPr lang="es-AR" sz="2400" dirty="0">
                <a:solidFill>
                  <a:srgbClr val="666600"/>
                </a:solidFill>
                <a:latin typeface="Consolas" panose="020B0609020204030204" pitchFamily="49" charset="0"/>
              </a:rPr>
              <a:t>[.&lt;</a:t>
            </a:r>
            <a:r>
              <a:rPr lang="es-AR" sz="2400" dirty="0" err="1">
                <a:solidFill>
                  <a:srgbClr val="000000"/>
                </a:solidFill>
                <a:latin typeface="Consolas" panose="020B0609020204030204" pitchFamily="49" charset="0"/>
              </a:rPr>
              <a:t>nombreSubPaquete</a:t>
            </a:r>
            <a:r>
              <a:rPr lang="es-AR" sz="2400" dirty="0">
                <a:solidFill>
                  <a:srgbClr val="666600"/>
                </a:solidFill>
                <a:latin typeface="Consolas" panose="020B0609020204030204" pitchFamily="49" charset="0"/>
              </a:rPr>
              <a:t>&gt;];</a:t>
            </a:r>
            <a:endParaRPr lang="es-AR" sz="2400" dirty="0"/>
          </a:p>
        </p:txBody>
      </p:sp>
    </p:spTree>
    <p:extLst>
      <p:ext uri="{BB962C8B-B14F-4D97-AF65-F5344CB8AC3E}">
        <p14:creationId xmlns:p14="http://schemas.microsoft.com/office/powerpoint/2010/main" val="3408735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A0F17-AB31-4558-8ECD-F51978F39A64}"/>
              </a:ext>
            </a:extLst>
          </p:cNvPr>
          <p:cNvSpPr>
            <a:spLocks noGrp="1"/>
          </p:cNvSpPr>
          <p:nvPr>
            <p:ph type="title"/>
          </p:nvPr>
        </p:nvSpPr>
        <p:spPr/>
        <p:txBody>
          <a:bodyPr/>
          <a:lstStyle/>
          <a:p>
            <a:r>
              <a:rPr lang="es-ES_tradnl" b="1" dirty="0"/>
              <a:t>Modificadores de acceso</a:t>
            </a:r>
            <a:br>
              <a:rPr lang="es-ES_tradnl" dirty="0"/>
            </a:br>
            <a:r>
              <a:rPr lang="es-ES_tradnl" sz="2800" i="1" dirty="0" err="1"/>
              <a:t>Protected</a:t>
            </a:r>
            <a:endParaRPr lang="es-AR" sz="2800" dirty="0"/>
          </a:p>
        </p:txBody>
      </p:sp>
      <p:sp>
        <p:nvSpPr>
          <p:cNvPr id="3" name="Marcador de contenido 2">
            <a:extLst>
              <a:ext uri="{FF2B5EF4-FFF2-40B4-BE49-F238E27FC236}">
                <a16:creationId xmlns:a16="http://schemas.microsoft.com/office/drawing/2014/main" id="{73482D77-BCBE-4E8A-902F-ED98128A2CA9}"/>
              </a:ext>
            </a:extLst>
          </p:cNvPr>
          <p:cNvSpPr>
            <a:spLocks noGrp="1"/>
          </p:cNvSpPr>
          <p:nvPr>
            <p:ph idx="1"/>
          </p:nvPr>
        </p:nvSpPr>
        <p:spPr/>
        <p:txBody>
          <a:bodyPr>
            <a:normAutofit fontScale="92500"/>
          </a:bodyPr>
          <a:lstStyle/>
          <a:p>
            <a:r>
              <a:rPr lang="es-AR" dirty="0"/>
              <a:t> </a:t>
            </a:r>
            <a:r>
              <a:rPr lang="es-AR" b="1" dirty="0" err="1">
                <a:solidFill>
                  <a:srgbClr val="7030A0"/>
                </a:solidFill>
              </a:rPr>
              <a:t>protected</a:t>
            </a:r>
            <a:r>
              <a:rPr lang="es-AR" dirty="0"/>
              <a:t> es un intermedio, permite que las clases hijas accedan a los elementos, pero evita que se pueda acceder a ellos desde otro paquete</a:t>
            </a:r>
          </a:p>
          <a:p>
            <a:r>
              <a:rPr lang="es-AR" dirty="0"/>
              <a:t>Normalmente, se utilizan para:</a:t>
            </a:r>
          </a:p>
          <a:p>
            <a:pPr lvl="1"/>
            <a:r>
              <a:rPr lang="es-AR" dirty="0"/>
              <a:t>Proveer formas de extender la clase padre (a través de métodos </a:t>
            </a:r>
            <a:r>
              <a:rPr lang="es-AR" dirty="0" err="1"/>
              <a:t>protected</a:t>
            </a:r>
            <a:r>
              <a:rPr lang="es-AR" dirty="0"/>
              <a:t>, por ejemplo)</a:t>
            </a:r>
          </a:p>
          <a:p>
            <a:pPr lvl="1"/>
            <a:r>
              <a:rPr lang="es-AR" dirty="0"/>
              <a:t>Permitir reutilizar métodos internos de la clase padre, pero sin exponerlos a otras clases</a:t>
            </a:r>
          </a:p>
          <a:p>
            <a:pPr lvl="1"/>
            <a:r>
              <a:rPr lang="es-AR" dirty="0"/>
              <a:t>Permitir acceder a atributos y constantes de la clase padre, sin exponerlos a otras clases. En el caso de atributos, se suele evitar exponerlos a las clases hijas, para evitar usos incorrectos</a:t>
            </a:r>
          </a:p>
        </p:txBody>
      </p:sp>
      <p:sp>
        <p:nvSpPr>
          <p:cNvPr id="4" name="Marcador de pie de página 3">
            <a:extLst>
              <a:ext uri="{FF2B5EF4-FFF2-40B4-BE49-F238E27FC236}">
                <a16:creationId xmlns:a16="http://schemas.microsoft.com/office/drawing/2014/main" id="{D8B57D9D-9FD1-46B7-BCE2-D9E4EF0A469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6BEE3A0-7DA2-4220-823A-DCB7F9DBC5DE}"/>
              </a:ext>
            </a:extLst>
          </p:cNvPr>
          <p:cNvSpPr>
            <a:spLocks noGrp="1"/>
          </p:cNvSpPr>
          <p:nvPr>
            <p:ph type="sldNum" sz="quarter" idx="12"/>
          </p:nvPr>
        </p:nvSpPr>
        <p:spPr/>
        <p:txBody>
          <a:bodyPr/>
          <a:lstStyle/>
          <a:p>
            <a:fld id="{D802D9E1-0DDA-174F-9155-A972C397A999}" type="slidenum">
              <a:rPr lang="es-ES_tradnl" smtClean="0"/>
              <a:pPr/>
              <a:t>39</a:t>
            </a:fld>
            <a:endParaRPr lang="es-ES_tradnl" dirty="0"/>
          </a:p>
        </p:txBody>
      </p:sp>
    </p:spTree>
    <p:extLst>
      <p:ext uri="{BB962C8B-B14F-4D97-AF65-F5344CB8AC3E}">
        <p14:creationId xmlns:p14="http://schemas.microsoft.com/office/powerpoint/2010/main" val="3122751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A0F17-AB31-4558-8ECD-F51978F39A64}"/>
              </a:ext>
            </a:extLst>
          </p:cNvPr>
          <p:cNvSpPr>
            <a:spLocks noGrp="1"/>
          </p:cNvSpPr>
          <p:nvPr>
            <p:ph type="title"/>
          </p:nvPr>
        </p:nvSpPr>
        <p:spPr/>
        <p:txBody>
          <a:bodyPr>
            <a:normAutofit/>
          </a:bodyPr>
          <a:lstStyle/>
          <a:p>
            <a:r>
              <a:rPr lang="es-ES_tradnl" b="1" dirty="0" err="1"/>
              <a:t>Protected</a:t>
            </a:r>
            <a:br>
              <a:rPr lang="es-ES_tradnl" dirty="0"/>
            </a:br>
            <a:r>
              <a:rPr lang="es-AR" sz="2800" i="1" dirty="0"/>
              <a:t>Proveer puntos de extensión</a:t>
            </a:r>
          </a:p>
        </p:txBody>
      </p:sp>
      <p:sp>
        <p:nvSpPr>
          <p:cNvPr id="3" name="Marcador de contenido 2">
            <a:extLst>
              <a:ext uri="{FF2B5EF4-FFF2-40B4-BE49-F238E27FC236}">
                <a16:creationId xmlns:a16="http://schemas.microsoft.com/office/drawing/2014/main" id="{73482D77-BCBE-4E8A-902F-ED98128A2CA9}"/>
              </a:ext>
            </a:extLst>
          </p:cNvPr>
          <p:cNvSpPr>
            <a:spLocks noGrp="1"/>
          </p:cNvSpPr>
          <p:nvPr>
            <p:ph idx="1"/>
          </p:nvPr>
        </p:nvSpPr>
        <p:spPr/>
        <p:txBody>
          <a:bodyPr>
            <a:normAutofit lnSpcReduction="10000"/>
          </a:bodyPr>
          <a:lstStyle/>
          <a:p>
            <a:r>
              <a:rPr lang="es-AR" dirty="0"/>
              <a:t>Supongamos una clase </a:t>
            </a:r>
            <a:r>
              <a:rPr lang="es-AR" dirty="0" err="1"/>
              <a:t>FábricaDeAutos</a:t>
            </a:r>
            <a:r>
              <a:rPr lang="es-AR" dirty="0"/>
              <a:t>. </a:t>
            </a:r>
          </a:p>
          <a:p>
            <a:r>
              <a:rPr lang="es-AR" dirty="0"/>
              <a:t>Para construir un auto, necesitamos un motor, puertas, chasis, etc. </a:t>
            </a:r>
          </a:p>
          <a:p>
            <a:r>
              <a:rPr lang="es-AR" dirty="0"/>
              <a:t>Podemos declarar los métodos </a:t>
            </a:r>
            <a:r>
              <a:rPr lang="es-AR" dirty="0" err="1"/>
              <a:t>crearMotor</a:t>
            </a:r>
            <a:r>
              <a:rPr lang="es-AR" dirty="0"/>
              <a:t>, </a:t>
            </a:r>
            <a:r>
              <a:rPr lang="es-AR" dirty="0" err="1"/>
              <a:t>crearChasis</a:t>
            </a:r>
            <a:r>
              <a:rPr lang="es-AR" dirty="0"/>
              <a:t>, etc. como </a:t>
            </a:r>
            <a:r>
              <a:rPr lang="es-AR" dirty="0" err="1"/>
              <a:t>protected</a:t>
            </a:r>
            <a:r>
              <a:rPr lang="es-AR" dirty="0"/>
              <a:t> para permitir extender la clase, pero, como son internos a la clase, no queremos exponerlos</a:t>
            </a:r>
          </a:p>
          <a:p>
            <a:r>
              <a:rPr lang="es-AR" dirty="0"/>
              <a:t>De ésta manera, si creamos una clase hija </a:t>
            </a:r>
            <a:r>
              <a:rPr lang="es-AR" dirty="0" err="1"/>
              <a:t>FabricaDeAutosArgentinos</a:t>
            </a:r>
            <a:r>
              <a:rPr lang="es-AR" dirty="0"/>
              <a:t>, podemos definir como queremos crear nuestros motores/chasis/puertas de autos argentinos</a:t>
            </a:r>
          </a:p>
        </p:txBody>
      </p:sp>
      <p:sp>
        <p:nvSpPr>
          <p:cNvPr id="4" name="Marcador de pie de página 3">
            <a:extLst>
              <a:ext uri="{FF2B5EF4-FFF2-40B4-BE49-F238E27FC236}">
                <a16:creationId xmlns:a16="http://schemas.microsoft.com/office/drawing/2014/main" id="{D8B57D9D-9FD1-46B7-BCE2-D9E4EF0A469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E6BEE3A0-7DA2-4220-823A-DCB7F9DBC5DE}"/>
              </a:ext>
            </a:extLst>
          </p:cNvPr>
          <p:cNvSpPr>
            <a:spLocks noGrp="1"/>
          </p:cNvSpPr>
          <p:nvPr>
            <p:ph type="sldNum" sz="quarter" idx="12"/>
          </p:nvPr>
        </p:nvSpPr>
        <p:spPr/>
        <p:txBody>
          <a:bodyPr/>
          <a:lstStyle/>
          <a:p>
            <a:fld id="{D802D9E1-0DDA-174F-9155-A972C397A999}" type="slidenum">
              <a:rPr lang="es-ES_tradnl" smtClean="0"/>
              <a:pPr/>
              <a:t>40</a:t>
            </a:fld>
            <a:endParaRPr lang="es-ES_tradnl" dirty="0"/>
          </a:p>
        </p:txBody>
      </p:sp>
    </p:spTree>
    <p:extLst>
      <p:ext uri="{BB962C8B-B14F-4D97-AF65-F5344CB8AC3E}">
        <p14:creationId xmlns:p14="http://schemas.microsoft.com/office/powerpoint/2010/main" val="3989015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A44EA64-CEFE-4517-ABDA-90E0B8D31291}"/>
              </a:ext>
            </a:extLst>
          </p:cNvPr>
          <p:cNvSpPr>
            <a:spLocks noGrp="1"/>
          </p:cNvSpPr>
          <p:nvPr>
            <p:ph type="ctrTitle"/>
          </p:nvPr>
        </p:nvSpPr>
        <p:spPr>
          <a:xfrm>
            <a:off x="-1" y="-1"/>
            <a:ext cx="9144001" cy="1429305"/>
          </a:xfrm>
        </p:spPr>
        <p:txBody>
          <a:bodyPr>
            <a:normAutofit/>
          </a:bodyPr>
          <a:lstStyle/>
          <a:p>
            <a:r>
              <a:rPr lang="es-AR" dirty="0"/>
              <a:t>Programación Orientada a Objetos</a:t>
            </a:r>
          </a:p>
        </p:txBody>
      </p:sp>
      <p:sp>
        <p:nvSpPr>
          <p:cNvPr id="7" name="Subtítulo 6">
            <a:extLst>
              <a:ext uri="{FF2B5EF4-FFF2-40B4-BE49-F238E27FC236}">
                <a16:creationId xmlns:a16="http://schemas.microsoft.com/office/drawing/2014/main" id="{8BD1468E-B8CE-4BB8-AE79-129CA22BC14B}"/>
              </a:ext>
            </a:extLst>
          </p:cNvPr>
          <p:cNvSpPr>
            <a:spLocks noGrp="1"/>
          </p:cNvSpPr>
          <p:nvPr>
            <p:ph type="subTitle" idx="1"/>
          </p:nvPr>
        </p:nvSpPr>
        <p:spPr/>
        <p:txBody>
          <a:bodyPr/>
          <a:lstStyle/>
          <a:p>
            <a:r>
              <a:rPr lang="es-AR" dirty="0" err="1"/>
              <a:t>Sobrescritura</a:t>
            </a:r>
            <a:endParaRPr lang="es-AR" dirty="0"/>
          </a:p>
        </p:txBody>
      </p:sp>
      <p:sp>
        <p:nvSpPr>
          <p:cNvPr id="4" name="Marcador de pie de página 3">
            <a:extLst>
              <a:ext uri="{FF2B5EF4-FFF2-40B4-BE49-F238E27FC236}">
                <a16:creationId xmlns:a16="http://schemas.microsoft.com/office/drawing/2014/main" id="{54000F4C-B640-474E-A326-BE9D22473203}"/>
              </a:ext>
            </a:extLst>
          </p:cNvPr>
          <p:cNvSpPr>
            <a:spLocks noGrp="1"/>
          </p:cNvSpPr>
          <p:nvPr>
            <p:ph type="ftr" sz="quarter" idx="4294967295"/>
          </p:nvPr>
        </p:nvSpPr>
        <p:spPr>
          <a:xfrm>
            <a:off x="0" y="6575425"/>
            <a:ext cx="3343275" cy="365125"/>
          </a:xfrm>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FF9639B5-1733-4522-AC2F-9387FECF29D5}"/>
              </a:ext>
            </a:extLst>
          </p:cNvPr>
          <p:cNvSpPr>
            <a:spLocks noGrp="1"/>
          </p:cNvSpPr>
          <p:nvPr>
            <p:ph type="sldNum" sz="quarter" idx="4294967295"/>
          </p:nvPr>
        </p:nvSpPr>
        <p:spPr>
          <a:xfrm>
            <a:off x="7086600" y="6575425"/>
            <a:ext cx="2057400" cy="365125"/>
          </a:xfrm>
        </p:spPr>
        <p:txBody>
          <a:bodyPr/>
          <a:lstStyle/>
          <a:p>
            <a:fld id="{D802D9E1-0DDA-174F-9155-A972C397A999}" type="slidenum">
              <a:rPr lang="es-ES_tradnl" smtClean="0"/>
              <a:pPr/>
              <a:t>41</a:t>
            </a:fld>
            <a:endParaRPr lang="es-ES_tradnl" dirty="0"/>
          </a:p>
        </p:txBody>
      </p:sp>
    </p:spTree>
    <p:extLst>
      <p:ext uri="{BB962C8B-B14F-4D97-AF65-F5344CB8AC3E}">
        <p14:creationId xmlns:p14="http://schemas.microsoft.com/office/powerpoint/2010/main" val="2444431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F7EC82-947D-4F8F-91AE-5C30062F0EE1}"/>
              </a:ext>
            </a:extLst>
          </p:cNvPr>
          <p:cNvSpPr>
            <a:spLocks noGrp="1"/>
          </p:cNvSpPr>
          <p:nvPr>
            <p:ph type="title"/>
          </p:nvPr>
        </p:nvSpPr>
        <p:spPr/>
        <p:txBody>
          <a:bodyPr/>
          <a:lstStyle/>
          <a:p>
            <a:r>
              <a:rPr lang="es-AR" b="1" dirty="0" err="1"/>
              <a:t>Sobrescritura</a:t>
            </a:r>
            <a:r>
              <a:rPr lang="es-AR" b="1" dirty="0"/>
              <a:t> de métodos</a:t>
            </a:r>
          </a:p>
        </p:txBody>
      </p:sp>
      <p:sp>
        <p:nvSpPr>
          <p:cNvPr id="5" name="Marcador de contenido 4">
            <a:extLst>
              <a:ext uri="{FF2B5EF4-FFF2-40B4-BE49-F238E27FC236}">
                <a16:creationId xmlns:a16="http://schemas.microsoft.com/office/drawing/2014/main" id="{44F9C097-0099-4C16-B3A3-B4D8E57854AD}"/>
              </a:ext>
            </a:extLst>
          </p:cNvPr>
          <p:cNvSpPr>
            <a:spLocks noGrp="1"/>
          </p:cNvSpPr>
          <p:nvPr>
            <p:ph idx="1"/>
          </p:nvPr>
        </p:nvSpPr>
        <p:spPr/>
        <p:txBody>
          <a:bodyPr/>
          <a:lstStyle/>
          <a:p>
            <a:r>
              <a:rPr lang="es-AR" dirty="0"/>
              <a:t>En Java, se refiere a “pisar” un método de una clase padre por uno de una clase hija</a:t>
            </a:r>
          </a:p>
          <a:p>
            <a:r>
              <a:rPr lang="es-AR" dirty="0"/>
              <a:t>Ya vimos algunos ejemplos con</a:t>
            </a:r>
            <a:r>
              <a:rPr lang="es-AR" dirty="0">
                <a:solidFill>
                  <a:srgbClr val="7030A0"/>
                </a:solidFill>
              </a:rPr>
              <a:t> </a:t>
            </a:r>
            <a:r>
              <a:rPr lang="es-AR" dirty="0" err="1">
                <a:solidFill>
                  <a:srgbClr val="7030A0"/>
                </a:solidFill>
              </a:rPr>
              <a:t>protected</a:t>
            </a:r>
            <a:r>
              <a:rPr lang="es-AR" dirty="0"/>
              <a:t>, donde “pisábamos” métodos de clases padre</a:t>
            </a:r>
            <a:endParaRPr lang="es-AR" dirty="0">
              <a:solidFill>
                <a:srgbClr val="7030A0"/>
              </a:solidFill>
            </a:endParaRPr>
          </a:p>
          <a:p>
            <a:r>
              <a:rPr lang="es-AR" dirty="0"/>
              <a:t>Normalmente, se utiliza para especializar funcionalidad de clases superiores</a:t>
            </a:r>
          </a:p>
          <a:p>
            <a:endParaRPr lang="es-AR" dirty="0"/>
          </a:p>
        </p:txBody>
      </p:sp>
    </p:spTree>
    <p:extLst>
      <p:ext uri="{BB962C8B-B14F-4D97-AF65-F5344CB8AC3E}">
        <p14:creationId xmlns:p14="http://schemas.microsoft.com/office/powerpoint/2010/main" val="219109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F7EC82-947D-4F8F-91AE-5C30062F0EE1}"/>
              </a:ext>
            </a:extLst>
          </p:cNvPr>
          <p:cNvSpPr>
            <a:spLocks noGrp="1"/>
          </p:cNvSpPr>
          <p:nvPr>
            <p:ph type="title"/>
          </p:nvPr>
        </p:nvSpPr>
        <p:spPr/>
        <p:txBody>
          <a:bodyPr/>
          <a:lstStyle/>
          <a:p>
            <a:r>
              <a:rPr lang="es-AR" b="1" dirty="0" err="1"/>
              <a:t>Sobrescritura</a:t>
            </a:r>
            <a:r>
              <a:rPr lang="es-AR" b="1" dirty="0"/>
              <a:t> de métodos</a:t>
            </a:r>
            <a:br>
              <a:rPr lang="es-AR" dirty="0"/>
            </a:br>
            <a:r>
              <a:rPr lang="es-AR" sz="2800" i="1" dirty="0"/>
              <a:t>Ejemplo</a:t>
            </a:r>
          </a:p>
        </p:txBody>
      </p:sp>
      <p:sp>
        <p:nvSpPr>
          <p:cNvPr id="5" name="Marcador de contenido 4">
            <a:extLst>
              <a:ext uri="{FF2B5EF4-FFF2-40B4-BE49-F238E27FC236}">
                <a16:creationId xmlns:a16="http://schemas.microsoft.com/office/drawing/2014/main" id="{44F9C097-0099-4C16-B3A3-B4D8E57854AD}"/>
              </a:ext>
            </a:extLst>
          </p:cNvPr>
          <p:cNvSpPr>
            <a:spLocks noGrp="1"/>
          </p:cNvSpPr>
          <p:nvPr>
            <p:ph idx="1"/>
          </p:nvPr>
        </p:nvSpPr>
        <p:spPr/>
        <p:txBody>
          <a:bodyPr/>
          <a:lstStyle/>
          <a:p>
            <a:r>
              <a:rPr lang="es-AR" dirty="0"/>
              <a:t>Dada una clase </a:t>
            </a:r>
            <a:r>
              <a:rPr lang="es-AR" dirty="0" err="1"/>
              <a:t>ServicioPostal</a:t>
            </a:r>
            <a:r>
              <a:rPr lang="es-AR" dirty="0"/>
              <a:t> donde tenemos un método </a:t>
            </a:r>
            <a:r>
              <a:rPr lang="es-AR" dirty="0" err="1"/>
              <a:t>calcularTiempo</a:t>
            </a:r>
            <a:r>
              <a:rPr lang="es-AR" dirty="0"/>
              <a:t> que utiliza variables como distancia al lugar, clima, horario, para determinar días para entregar un paquete</a:t>
            </a:r>
          </a:p>
          <a:p>
            <a:r>
              <a:rPr lang="es-AR" dirty="0"/>
              <a:t>Queremos crear una clase </a:t>
            </a:r>
            <a:r>
              <a:rPr lang="es-AR" dirty="0" err="1"/>
              <a:t>ServicioPostalExpress</a:t>
            </a:r>
            <a:r>
              <a:rPr lang="es-AR" dirty="0"/>
              <a:t>, cuyo tiempo es siempre de 1 día</a:t>
            </a:r>
          </a:p>
        </p:txBody>
      </p:sp>
    </p:spTree>
    <p:extLst>
      <p:ext uri="{BB962C8B-B14F-4D97-AF65-F5344CB8AC3E}">
        <p14:creationId xmlns:p14="http://schemas.microsoft.com/office/powerpoint/2010/main" val="2041215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F7EC82-947D-4F8F-91AE-5C30062F0EE1}"/>
              </a:ext>
            </a:extLst>
          </p:cNvPr>
          <p:cNvSpPr>
            <a:spLocks noGrp="1"/>
          </p:cNvSpPr>
          <p:nvPr>
            <p:ph type="title"/>
          </p:nvPr>
        </p:nvSpPr>
        <p:spPr/>
        <p:txBody>
          <a:bodyPr/>
          <a:lstStyle/>
          <a:p>
            <a:r>
              <a:rPr lang="es-AR" b="1" dirty="0" err="1"/>
              <a:t>Sobrescritura</a:t>
            </a:r>
            <a:r>
              <a:rPr lang="es-AR" b="1" dirty="0"/>
              <a:t> de métodos</a:t>
            </a:r>
            <a:br>
              <a:rPr lang="es-AR" dirty="0"/>
            </a:br>
            <a:r>
              <a:rPr lang="es-AR" sz="2800" i="1" dirty="0"/>
              <a:t>Ejemplo</a:t>
            </a:r>
          </a:p>
        </p:txBody>
      </p:sp>
      <p:sp>
        <p:nvSpPr>
          <p:cNvPr id="5" name="Marcador de contenido 4">
            <a:extLst>
              <a:ext uri="{FF2B5EF4-FFF2-40B4-BE49-F238E27FC236}">
                <a16:creationId xmlns:a16="http://schemas.microsoft.com/office/drawing/2014/main" id="{44F9C097-0099-4C16-B3A3-B4D8E57854AD}"/>
              </a:ext>
            </a:extLst>
          </p:cNvPr>
          <p:cNvSpPr>
            <a:spLocks noGrp="1"/>
          </p:cNvSpPr>
          <p:nvPr>
            <p:ph idx="1"/>
          </p:nvPr>
        </p:nvSpPr>
        <p:spPr/>
        <p:txBody>
          <a:bodyPr>
            <a:normAutofit fontScale="77500" lnSpcReduction="20000"/>
          </a:bodyPr>
          <a:lstStyle/>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a:t>
            </a:r>
            <a:r>
              <a:rPr lang="es-AR" dirty="0" err="1">
                <a:latin typeface="Consolas" panose="020B0609020204030204" pitchFamily="49" charset="0"/>
              </a:rPr>
              <a:t>ServicioPostal</a:t>
            </a:r>
            <a:r>
              <a:rPr lang="es-AR" dirty="0">
                <a:latin typeface="Consolas" panose="020B0609020204030204" pitchFamily="49" charset="0"/>
              </a:rPr>
              <a:t> {</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calcularTiempo</a:t>
            </a:r>
            <a:r>
              <a:rPr lang="es-AR" dirty="0">
                <a:latin typeface="Consolas" panose="020B0609020204030204" pitchFamily="49" charset="0"/>
              </a:rPr>
              <a:t>(){</a:t>
            </a:r>
          </a:p>
          <a:p>
            <a:pPr marL="0" indent="0">
              <a:buNone/>
            </a:pPr>
            <a:r>
              <a:rPr lang="es-AR" dirty="0">
                <a:latin typeface="Consolas" panose="020B0609020204030204" pitchFamily="49" charset="0"/>
              </a:rPr>
              <a:t>		//Acá se calcula el tiempo</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a:p>
            <a:pPr marL="0" indent="0">
              <a:buNone/>
            </a:pPr>
            <a:endParaRPr lang="es-AR" dirty="0">
              <a:latin typeface="Consolas" panose="020B0609020204030204" pitchFamily="49" charset="0"/>
            </a:endParaRPr>
          </a:p>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a:t>
            </a:r>
            <a:r>
              <a:rPr lang="es-AR" dirty="0" err="1">
                <a:latin typeface="Consolas" panose="020B0609020204030204" pitchFamily="49" charset="0"/>
              </a:rPr>
              <a:t>ServicioPostalExpress</a:t>
            </a:r>
            <a:r>
              <a:rPr lang="es-AR" dirty="0">
                <a:latin typeface="Consolas" panose="020B0609020204030204" pitchFamily="49" charset="0"/>
              </a:rPr>
              <a:t> </a:t>
            </a:r>
          </a:p>
          <a:p>
            <a:pPr marL="0" indent="0">
              <a:buNone/>
            </a:pPr>
            <a:r>
              <a:rPr lang="es-AR" b="1" dirty="0">
                <a:solidFill>
                  <a:srgbClr val="7030A0"/>
                </a:solidFill>
                <a:latin typeface="Consolas" panose="020B0609020204030204" pitchFamily="49" charset="0"/>
              </a:rPr>
              <a:t>				</a:t>
            </a:r>
            <a:r>
              <a:rPr lang="es-AR" b="1" dirty="0" err="1">
                <a:solidFill>
                  <a:srgbClr val="7030A0"/>
                </a:solidFill>
                <a:latin typeface="Consolas" panose="020B0609020204030204" pitchFamily="49" charset="0"/>
              </a:rPr>
              <a:t>extends</a:t>
            </a:r>
            <a:r>
              <a:rPr lang="es-AR" dirty="0">
                <a:latin typeface="Consolas" panose="020B0609020204030204" pitchFamily="49" charset="0"/>
              </a:rPr>
              <a:t> Servicio Postal{</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calcularTiempo</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return</a:t>
            </a:r>
            <a:r>
              <a:rPr lang="es-AR" dirty="0">
                <a:latin typeface="Consolas" panose="020B0609020204030204" pitchFamily="49" charset="0"/>
              </a:rPr>
              <a:t> 1;</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a:p>
            <a:pPr marL="0" indent="0">
              <a:buNone/>
            </a:pPr>
            <a:endParaRPr lang="es-AR" dirty="0"/>
          </a:p>
        </p:txBody>
      </p:sp>
    </p:spTree>
    <p:extLst>
      <p:ext uri="{BB962C8B-B14F-4D97-AF65-F5344CB8AC3E}">
        <p14:creationId xmlns:p14="http://schemas.microsoft.com/office/powerpoint/2010/main" val="324751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D1552-1BF6-4949-9369-0A1757AE1294}"/>
              </a:ext>
            </a:extLst>
          </p:cNvPr>
          <p:cNvSpPr>
            <a:spLocks noGrp="1"/>
          </p:cNvSpPr>
          <p:nvPr>
            <p:ph type="title"/>
          </p:nvPr>
        </p:nvSpPr>
        <p:spPr/>
        <p:txBody>
          <a:bodyPr/>
          <a:lstStyle/>
          <a:p>
            <a:r>
              <a:rPr lang="es-AR" b="1" dirty="0" err="1"/>
              <a:t>Sobrescritura</a:t>
            </a:r>
            <a:br>
              <a:rPr lang="es-AR" dirty="0"/>
            </a:br>
            <a:r>
              <a:rPr lang="es-AR" sz="2800" i="1" dirty="0"/>
              <a:t> Anotación </a:t>
            </a:r>
            <a:r>
              <a:rPr lang="es-AR" sz="2800" i="1" dirty="0" err="1"/>
              <a:t>Override</a:t>
            </a:r>
            <a:endParaRPr lang="es-AR" sz="2800" i="1" dirty="0"/>
          </a:p>
        </p:txBody>
      </p:sp>
      <p:sp>
        <p:nvSpPr>
          <p:cNvPr id="3" name="Marcador de contenido 2">
            <a:extLst>
              <a:ext uri="{FF2B5EF4-FFF2-40B4-BE49-F238E27FC236}">
                <a16:creationId xmlns:a16="http://schemas.microsoft.com/office/drawing/2014/main" id="{DD470D0C-387C-4457-8B01-D120901BC5DA}"/>
              </a:ext>
            </a:extLst>
          </p:cNvPr>
          <p:cNvSpPr>
            <a:spLocks noGrp="1"/>
          </p:cNvSpPr>
          <p:nvPr>
            <p:ph idx="1"/>
          </p:nvPr>
        </p:nvSpPr>
        <p:spPr/>
        <p:txBody>
          <a:bodyPr>
            <a:normAutofit fontScale="55000" lnSpcReduction="20000"/>
          </a:bodyPr>
          <a:lstStyle/>
          <a:p>
            <a:pPr>
              <a:lnSpc>
                <a:spcPct val="120000"/>
              </a:lnSpc>
            </a:pPr>
            <a:r>
              <a:rPr lang="es-AR" sz="3800" dirty="0"/>
              <a:t>Al pisar un método, es común equivocarse en el nombre, cantidad y tipo de parámetros, tipos de retorno, etc.</a:t>
            </a:r>
          </a:p>
          <a:p>
            <a:pPr>
              <a:lnSpc>
                <a:spcPct val="120000"/>
              </a:lnSpc>
            </a:pPr>
            <a:r>
              <a:rPr lang="es-AR" sz="3800" dirty="0"/>
              <a:t>Esto último hace que, el método creado sea diferente al método de la clase padre y, como es válido crear métodos nuevos en clases hijas, no existe error aparente</a:t>
            </a:r>
          </a:p>
          <a:p>
            <a:pPr>
              <a:lnSpc>
                <a:spcPct val="120000"/>
              </a:lnSpc>
            </a:pPr>
            <a:r>
              <a:rPr lang="es-AR" sz="3800" dirty="0"/>
              <a:t>El problema se intensifica si modificamos el método en la clase padre y ninguna de sus clases hijas esa actualizada</a:t>
            </a:r>
          </a:p>
          <a:p>
            <a:pPr>
              <a:lnSpc>
                <a:spcPct val="120000"/>
              </a:lnSpc>
            </a:pPr>
            <a:r>
              <a:rPr lang="es-AR" sz="3800" dirty="0"/>
              <a:t>La anotación </a:t>
            </a:r>
            <a:r>
              <a:rPr lang="es-AR" sz="3800" dirty="0" err="1"/>
              <a:t>Override</a:t>
            </a:r>
            <a:r>
              <a:rPr lang="es-AR" sz="3800" dirty="0"/>
              <a:t> permite indicarle al </a:t>
            </a:r>
            <a:r>
              <a:rPr lang="es-AR" sz="3800" b="1" dirty="0"/>
              <a:t>compilador</a:t>
            </a:r>
            <a:r>
              <a:rPr lang="es-AR" sz="3800" dirty="0"/>
              <a:t> que un método debería pisar un método en la clase padre</a:t>
            </a:r>
          </a:p>
          <a:p>
            <a:pPr>
              <a:lnSpc>
                <a:spcPct val="120000"/>
              </a:lnSpc>
            </a:pPr>
            <a:r>
              <a:rPr lang="es-AR" sz="3800" dirty="0"/>
              <a:t>Se coloca por encima de la declaración del método y, como todas las anotaciones en Java, se antepone un @</a:t>
            </a:r>
            <a:endParaRPr lang="es-AR" dirty="0"/>
          </a:p>
          <a:p>
            <a:endParaRPr lang="es-AR" dirty="0"/>
          </a:p>
        </p:txBody>
      </p:sp>
      <p:sp>
        <p:nvSpPr>
          <p:cNvPr id="4" name="Marcador de pie de página 3">
            <a:extLst>
              <a:ext uri="{FF2B5EF4-FFF2-40B4-BE49-F238E27FC236}">
                <a16:creationId xmlns:a16="http://schemas.microsoft.com/office/drawing/2014/main" id="{E542F73A-DC05-469E-A646-F3DF6C854FFF}"/>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5AB27A8-224A-4906-A016-93C986A0B981}"/>
              </a:ext>
            </a:extLst>
          </p:cNvPr>
          <p:cNvSpPr>
            <a:spLocks noGrp="1"/>
          </p:cNvSpPr>
          <p:nvPr>
            <p:ph type="sldNum" sz="quarter" idx="12"/>
          </p:nvPr>
        </p:nvSpPr>
        <p:spPr/>
        <p:txBody>
          <a:bodyPr/>
          <a:lstStyle/>
          <a:p>
            <a:fld id="{D802D9E1-0DDA-174F-9155-A972C397A999}" type="slidenum">
              <a:rPr lang="es-ES_tradnl" smtClean="0"/>
              <a:pPr/>
              <a:t>45</a:t>
            </a:fld>
            <a:endParaRPr lang="es-ES_tradnl" dirty="0"/>
          </a:p>
        </p:txBody>
      </p:sp>
    </p:spTree>
    <p:extLst>
      <p:ext uri="{BB962C8B-B14F-4D97-AF65-F5344CB8AC3E}">
        <p14:creationId xmlns:p14="http://schemas.microsoft.com/office/powerpoint/2010/main" val="39230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01D74-840C-45DA-8A4A-E76E725C0FE9}"/>
              </a:ext>
            </a:extLst>
          </p:cNvPr>
          <p:cNvSpPr>
            <a:spLocks noGrp="1"/>
          </p:cNvSpPr>
          <p:nvPr>
            <p:ph type="title"/>
          </p:nvPr>
        </p:nvSpPr>
        <p:spPr/>
        <p:txBody>
          <a:bodyPr/>
          <a:lstStyle/>
          <a:p>
            <a:r>
              <a:rPr lang="es-AR" b="1" dirty="0" err="1"/>
              <a:t>Sobrescritura</a:t>
            </a:r>
            <a:br>
              <a:rPr lang="es-AR" dirty="0"/>
            </a:br>
            <a:r>
              <a:rPr lang="es-AR" sz="2800" i="1" dirty="0"/>
              <a:t>Anotación </a:t>
            </a:r>
            <a:r>
              <a:rPr lang="es-AR" sz="2800" i="1" dirty="0" err="1"/>
              <a:t>Override</a:t>
            </a:r>
            <a:endParaRPr lang="es-AR" sz="2800" dirty="0"/>
          </a:p>
        </p:txBody>
      </p:sp>
      <p:sp>
        <p:nvSpPr>
          <p:cNvPr id="3" name="Marcador de contenido 2">
            <a:extLst>
              <a:ext uri="{FF2B5EF4-FFF2-40B4-BE49-F238E27FC236}">
                <a16:creationId xmlns:a16="http://schemas.microsoft.com/office/drawing/2014/main" id="{C691D8D3-71B6-4877-980C-51B9EEB96D14}"/>
              </a:ext>
            </a:extLst>
          </p:cNvPr>
          <p:cNvSpPr>
            <a:spLocks noGrp="1"/>
          </p:cNvSpPr>
          <p:nvPr>
            <p:ph idx="1"/>
          </p:nvPr>
        </p:nvSpPr>
        <p:spPr>
          <a:xfrm>
            <a:off x="628650" y="2160000"/>
            <a:ext cx="7886700" cy="4351338"/>
          </a:xfrm>
        </p:spPr>
        <p:txBody>
          <a:bodyPr>
            <a:normAutofit fontScale="77500" lnSpcReduction="20000"/>
          </a:bodyPr>
          <a:lstStyle/>
          <a:p>
            <a:r>
              <a:rPr lang="es-AR" dirty="0"/>
              <a:t>Ejemplo:</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a:t>
            </a: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008DF1C-8F4B-4B6F-882B-E57B7ECD7E40}"/>
              </a:ext>
            </a:extLst>
          </p:cNvPr>
          <p:cNvSpPr>
            <a:spLocks noGrp="1"/>
          </p:cNvSpPr>
          <p:nvPr>
            <p:ph type="sldNum" sz="quarter" idx="12"/>
          </p:nvPr>
        </p:nvSpPr>
        <p:spPr/>
        <p:txBody>
          <a:bodyPr/>
          <a:lstStyle/>
          <a:p>
            <a:fld id="{D802D9E1-0DDA-174F-9155-A972C397A999}" type="slidenum">
              <a:rPr lang="es-ES_tradnl" smtClean="0"/>
              <a:pPr/>
              <a:t>46</a:t>
            </a:fld>
            <a:endParaRPr lang="es-ES_tradnl" dirty="0"/>
          </a:p>
        </p:txBody>
      </p:sp>
    </p:spTree>
    <p:extLst>
      <p:ext uri="{BB962C8B-B14F-4D97-AF65-F5344CB8AC3E}">
        <p14:creationId xmlns:p14="http://schemas.microsoft.com/office/powerpoint/2010/main" val="3359950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01D74-840C-45DA-8A4A-E76E725C0FE9}"/>
              </a:ext>
            </a:extLst>
          </p:cNvPr>
          <p:cNvSpPr>
            <a:spLocks noGrp="1"/>
          </p:cNvSpPr>
          <p:nvPr>
            <p:ph type="title"/>
          </p:nvPr>
        </p:nvSpPr>
        <p:spPr/>
        <p:txBody>
          <a:bodyPr/>
          <a:lstStyle/>
          <a:p>
            <a:r>
              <a:rPr lang="es-AR" b="1" dirty="0" err="1"/>
              <a:t>Sobrescritura</a:t>
            </a:r>
            <a:br>
              <a:rPr lang="es-AR" dirty="0"/>
            </a:br>
            <a:r>
              <a:rPr lang="es-AR" sz="2800" i="1" dirty="0"/>
              <a:t>Anotación </a:t>
            </a:r>
            <a:r>
              <a:rPr lang="es-AR" sz="2800" i="1" dirty="0" err="1"/>
              <a:t>Override</a:t>
            </a:r>
            <a:endParaRPr lang="es-AR" sz="2800" i="1" dirty="0"/>
          </a:p>
        </p:txBody>
      </p:sp>
      <p:sp>
        <p:nvSpPr>
          <p:cNvPr id="3" name="Marcador de contenido 2">
            <a:extLst>
              <a:ext uri="{FF2B5EF4-FFF2-40B4-BE49-F238E27FC236}">
                <a16:creationId xmlns:a16="http://schemas.microsoft.com/office/drawing/2014/main" id="{C691D8D3-71B6-4877-980C-51B9EEB96D14}"/>
              </a:ext>
            </a:extLst>
          </p:cNvPr>
          <p:cNvSpPr>
            <a:spLocks noGrp="1"/>
          </p:cNvSpPr>
          <p:nvPr>
            <p:ph idx="1"/>
          </p:nvPr>
        </p:nvSpPr>
        <p:spPr>
          <a:xfrm>
            <a:off x="628650" y="2160000"/>
            <a:ext cx="7886700" cy="4351338"/>
          </a:xfrm>
        </p:spPr>
        <p:txBody>
          <a:bodyPr>
            <a:normAutofit fontScale="55000" lnSpcReduction="20000"/>
          </a:bodyPr>
          <a:lstStyle/>
          <a:p>
            <a:r>
              <a:rPr lang="es-AR" dirty="0"/>
              <a:t>Ejemplo:</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y(){}; </a:t>
            </a:r>
            <a:r>
              <a:rPr lang="es-AR" sz="2900" dirty="0">
                <a:latin typeface="Consolas" panose="020B0609020204030204" pitchFamily="49" charset="0"/>
                <a:sym typeface="Wingdings" panose="05000000000000000000" pitchFamily="2" charset="2"/>
              </a:rPr>
              <a:t> modificamos x por y</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 </a:t>
            </a:r>
            <a:r>
              <a:rPr lang="es-AR" sz="2900" dirty="0">
                <a:latin typeface="Consolas" panose="020B0609020204030204" pitchFamily="49" charset="0"/>
                <a:sym typeface="Wingdings" panose="05000000000000000000" pitchFamily="2" charset="2"/>
              </a:rPr>
              <a:t> 	¡No hay error! B tendrá el 					método “x” (porque lo 						implementa) y el método “y” (porque 				lo hereda)</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 </a:t>
            </a:r>
            <a:r>
              <a:rPr lang="es-AR" sz="2900" dirty="0">
                <a:latin typeface="Consolas" panose="020B0609020204030204" pitchFamily="49" charset="0"/>
                <a:sym typeface="Wingdings" panose="05000000000000000000" pitchFamily="2" charset="2"/>
              </a:rPr>
              <a:t> </a:t>
            </a:r>
            <a:r>
              <a:rPr lang="es-AR" sz="2900" dirty="0" err="1">
                <a:latin typeface="Consolas" panose="020B0609020204030204" pitchFamily="49" charset="0"/>
                <a:sym typeface="Wingdings" panose="05000000000000000000" pitchFamily="2" charset="2"/>
              </a:rPr>
              <a:t>Idem</a:t>
            </a:r>
            <a:r>
              <a:rPr lang="es-AR" sz="2900" dirty="0">
                <a:latin typeface="Consolas" panose="020B0609020204030204" pitchFamily="49" charset="0"/>
                <a:sym typeface="Wingdings" panose="05000000000000000000" pitchFamily="2" charset="2"/>
              </a:rPr>
              <a:t> clase B</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008DF1C-8F4B-4B6F-882B-E57B7ECD7E40}"/>
              </a:ext>
            </a:extLst>
          </p:cNvPr>
          <p:cNvSpPr>
            <a:spLocks noGrp="1"/>
          </p:cNvSpPr>
          <p:nvPr>
            <p:ph type="sldNum" sz="quarter" idx="12"/>
          </p:nvPr>
        </p:nvSpPr>
        <p:spPr/>
        <p:txBody>
          <a:bodyPr/>
          <a:lstStyle/>
          <a:p>
            <a:fld id="{D802D9E1-0DDA-174F-9155-A972C397A999}" type="slidenum">
              <a:rPr lang="es-ES_tradnl" smtClean="0"/>
              <a:pPr/>
              <a:t>47</a:t>
            </a:fld>
            <a:endParaRPr lang="es-ES_tradnl" dirty="0"/>
          </a:p>
        </p:txBody>
      </p:sp>
    </p:spTree>
    <p:extLst>
      <p:ext uri="{BB962C8B-B14F-4D97-AF65-F5344CB8AC3E}">
        <p14:creationId xmlns:p14="http://schemas.microsoft.com/office/powerpoint/2010/main" val="1914945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01D74-840C-45DA-8A4A-E76E725C0FE9}"/>
              </a:ext>
            </a:extLst>
          </p:cNvPr>
          <p:cNvSpPr>
            <a:spLocks noGrp="1"/>
          </p:cNvSpPr>
          <p:nvPr>
            <p:ph type="title"/>
          </p:nvPr>
        </p:nvSpPr>
        <p:spPr/>
        <p:txBody>
          <a:bodyPr/>
          <a:lstStyle/>
          <a:p>
            <a:r>
              <a:rPr lang="es-AR" b="1" dirty="0" err="1"/>
              <a:t>Sobrescritura</a:t>
            </a:r>
            <a:br>
              <a:rPr lang="es-AR" dirty="0"/>
            </a:br>
            <a:r>
              <a:rPr lang="es-AR" sz="2800" i="1" dirty="0"/>
              <a:t>Anotación </a:t>
            </a:r>
            <a:r>
              <a:rPr lang="es-AR" sz="2800" i="1" dirty="0" err="1"/>
              <a:t>Override</a:t>
            </a:r>
            <a:endParaRPr lang="es-AR" sz="2800" dirty="0"/>
          </a:p>
        </p:txBody>
      </p:sp>
      <p:sp>
        <p:nvSpPr>
          <p:cNvPr id="3" name="Marcador de contenido 2">
            <a:extLst>
              <a:ext uri="{FF2B5EF4-FFF2-40B4-BE49-F238E27FC236}">
                <a16:creationId xmlns:a16="http://schemas.microsoft.com/office/drawing/2014/main" id="{C691D8D3-71B6-4877-980C-51B9EEB96D14}"/>
              </a:ext>
            </a:extLst>
          </p:cNvPr>
          <p:cNvSpPr>
            <a:spLocks noGrp="1"/>
          </p:cNvSpPr>
          <p:nvPr>
            <p:ph idx="1"/>
          </p:nvPr>
        </p:nvSpPr>
        <p:spPr>
          <a:xfrm>
            <a:off x="628650" y="2160000"/>
            <a:ext cx="7886700" cy="4351338"/>
          </a:xfrm>
        </p:spPr>
        <p:txBody>
          <a:bodyPr>
            <a:normAutofit fontScale="55000" lnSpcReduction="20000"/>
          </a:bodyPr>
          <a:lstStyle/>
          <a:p>
            <a:r>
              <a:rPr lang="es-AR" dirty="0"/>
              <a:t>Ahora, utilizando </a:t>
            </a:r>
            <a:r>
              <a:rPr lang="es-AR" dirty="0" err="1"/>
              <a:t>Override</a:t>
            </a:r>
            <a:r>
              <a:rPr lang="es-AR" dirty="0"/>
              <a:t>:</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a:t>
            </a: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008DF1C-8F4B-4B6F-882B-E57B7ECD7E40}"/>
              </a:ext>
            </a:extLst>
          </p:cNvPr>
          <p:cNvSpPr>
            <a:spLocks noGrp="1"/>
          </p:cNvSpPr>
          <p:nvPr>
            <p:ph type="sldNum" sz="quarter" idx="12"/>
          </p:nvPr>
        </p:nvSpPr>
        <p:spPr/>
        <p:txBody>
          <a:bodyPr/>
          <a:lstStyle/>
          <a:p>
            <a:fld id="{D802D9E1-0DDA-174F-9155-A972C397A999}" type="slidenum">
              <a:rPr lang="es-ES_tradnl" smtClean="0"/>
              <a:pPr/>
              <a:t>48</a:t>
            </a:fld>
            <a:endParaRPr lang="es-ES_tradnl" dirty="0"/>
          </a:p>
        </p:txBody>
      </p:sp>
    </p:spTree>
    <p:extLst>
      <p:ext uri="{BB962C8B-B14F-4D97-AF65-F5344CB8AC3E}">
        <p14:creationId xmlns:p14="http://schemas.microsoft.com/office/powerpoint/2010/main" val="87657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Declaración de Paquetes</a:t>
            </a:r>
          </a:p>
        </p:txBody>
      </p:sp>
      <p:sp>
        <p:nvSpPr>
          <p:cNvPr id="3" name="Marcador de contenido 2"/>
          <p:cNvSpPr>
            <a:spLocks noGrp="1"/>
          </p:cNvSpPr>
          <p:nvPr>
            <p:ph idx="1"/>
          </p:nvPr>
        </p:nvSpPr>
        <p:spPr/>
        <p:txBody>
          <a:bodyPr>
            <a:normAutofit lnSpcReduction="10000"/>
          </a:bodyPr>
          <a:lstStyle/>
          <a:p>
            <a:r>
              <a:rPr lang="es-AR" b="1" dirty="0"/>
              <a:t>DEBE</a:t>
            </a:r>
            <a:r>
              <a:rPr lang="es-AR" dirty="0"/>
              <a:t> ser la primera línea del archivo fuente.</a:t>
            </a:r>
          </a:p>
          <a:p>
            <a:endParaRPr lang="es-AR" dirty="0"/>
          </a:p>
          <a:p>
            <a:r>
              <a:rPr lang="es-AR" dirty="0"/>
              <a:t>Una </a:t>
            </a:r>
            <a:r>
              <a:rPr lang="es-AR" b="1" dirty="0"/>
              <a:t>ÚNICA</a:t>
            </a:r>
            <a:r>
              <a:rPr lang="es-AR" dirty="0"/>
              <a:t> declaración por archivo fuente.</a:t>
            </a:r>
          </a:p>
          <a:p>
            <a:endParaRPr lang="es-AR" dirty="0"/>
          </a:p>
          <a:p>
            <a:r>
              <a:rPr lang="es-AR" dirty="0"/>
              <a:t>La declaración aplica a </a:t>
            </a:r>
            <a:r>
              <a:rPr lang="es-AR" b="1" dirty="0"/>
              <a:t>TODOS</a:t>
            </a:r>
            <a:r>
              <a:rPr lang="es-AR" dirty="0"/>
              <a:t> los tipos en el archivo.</a:t>
            </a:r>
          </a:p>
          <a:p>
            <a:endParaRPr lang="es-AR" dirty="0"/>
          </a:p>
          <a:p>
            <a:r>
              <a:rPr lang="es-AR" dirty="0"/>
              <a:t>Si no se usa la delación, entonces los tipos serán colocados en el paquete sin nombre, el paquete </a:t>
            </a:r>
            <a:r>
              <a:rPr lang="es-AR" b="1" dirty="0"/>
              <a:t>default</a:t>
            </a:r>
            <a:r>
              <a:rPr lang="es-AR" dirty="0"/>
              <a:t>.</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4</a:t>
            </a:fld>
            <a:endParaRPr lang="es-AR" dirty="0"/>
          </a:p>
        </p:txBody>
      </p:sp>
    </p:spTree>
    <p:extLst>
      <p:ext uri="{BB962C8B-B14F-4D97-AF65-F5344CB8AC3E}">
        <p14:creationId xmlns:p14="http://schemas.microsoft.com/office/powerpoint/2010/main" val="3544971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01D74-840C-45DA-8A4A-E76E725C0FE9}"/>
              </a:ext>
            </a:extLst>
          </p:cNvPr>
          <p:cNvSpPr>
            <a:spLocks noGrp="1"/>
          </p:cNvSpPr>
          <p:nvPr>
            <p:ph type="title"/>
          </p:nvPr>
        </p:nvSpPr>
        <p:spPr/>
        <p:txBody>
          <a:bodyPr/>
          <a:lstStyle/>
          <a:p>
            <a:r>
              <a:rPr lang="es-AR" b="1" dirty="0" err="1"/>
              <a:t>Sobrescritura</a:t>
            </a:r>
            <a:br>
              <a:rPr lang="es-AR" dirty="0"/>
            </a:br>
            <a:r>
              <a:rPr lang="es-AR" sz="2800" i="1" dirty="0"/>
              <a:t>Anotación </a:t>
            </a:r>
            <a:r>
              <a:rPr lang="es-AR" sz="2800" i="1" dirty="0" err="1"/>
              <a:t>Override</a:t>
            </a:r>
            <a:endParaRPr lang="es-AR" sz="2800" dirty="0"/>
          </a:p>
        </p:txBody>
      </p:sp>
      <p:sp>
        <p:nvSpPr>
          <p:cNvPr id="3" name="Marcador de contenido 2">
            <a:extLst>
              <a:ext uri="{FF2B5EF4-FFF2-40B4-BE49-F238E27FC236}">
                <a16:creationId xmlns:a16="http://schemas.microsoft.com/office/drawing/2014/main" id="{C691D8D3-71B6-4877-980C-51B9EEB96D14}"/>
              </a:ext>
            </a:extLst>
          </p:cNvPr>
          <p:cNvSpPr>
            <a:spLocks noGrp="1"/>
          </p:cNvSpPr>
          <p:nvPr>
            <p:ph idx="1"/>
          </p:nvPr>
        </p:nvSpPr>
        <p:spPr>
          <a:xfrm>
            <a:off x="628650" y="2160000"/>
            <a:ext cx="7886700" cy="4351338"/>
          </a:xfrm>
        </p:spPr>
        <p:txBody>
          <a:bodyPr>
            <a:normAutofit fontScale="47500" lnSpcReduction="20000"/>
          </a:bodyPr>
          <a:lstStyle/>
          <a:p>
            <a:r>
              <a:rPr lang="es-AR" dirty="0"/>
              <a:t>Ahora, utilizando </a:t>
            </a:r>
            <a:r>
              <a:rPr lang="es-AR" dirty="0" err="1"/>
              <a:t>Override</a:t>
            </a:r>
            <a:r>
              <a:rPr lang="es-AR" dirty="0"/>
              <a:t>:</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y(){}; </a:t>
            </a:r>
            <a:r>
              <a:rPr lang="es-AR" sz="2900" dirty="0">
                <a:latin typeface="Consolas" panose="020B0609020204030204" pitchFamily="49" charset="0"/>
                <a:sym typeface="Wingdings" panose="05000000000000000000" pitchFamily="2" charset="2"/>
              </a:rPr>
              <a:t> cambiamos el nombre de x a y</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 </a:t>
            </a:r>
            <a:r>
              <a:rPr lang="es-AR" sz="2900" dirty="0">
                <a:latin typeface="Consolas" panose="020B0609020204030204" pitchFamily="49" charset="0"/>
                <a:sym typeface="Wingdings" panose="05000000000000000000" pitchFamily="2" charset="2"/>
              </a:rPr>
              <a:t> 	</a:t>
            </a:r>
            <a:r>
              <a:rPr lang="es-AR" sz="2900" dirty="0">
                <a:solidFill>
                  <a:srgbClr val="FF0000"/>
                </a:solidFill>
                <a:latin typeface="Consolas" panose="020B0609020204030204" pitchFamily="49" charset="0"/>
                <a:sym typeface="Wingdings" panose="05000000000000000000" pitchFamily="2" charset="2"/>
              </a:rPr>
              <a:t>Error! El compilador dice que éste 					método debería pisar un método de A</a:t>
            </a:r>
            <a:endParaRPr lang="es-AR" sz="2900" dirty="0">
              <a:solidFill>
                <a:srgbClr val="FF0000"/>
              </a:solidFill>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 </a:t>
            </a:r>
            <a:r>
              <a:rPr lang="es-AR" sz="2900" dirty="0">
                <a:latin typeface="Consolas" panose="020B0609020204030204" pitchFamily="49" charset="0"/>
                <a:sym typeface="Wingdings" panose="05000000000000000000" pitchFamily="2" charset="2"/>
              </a:rPr>
              <a:t> </a:t>
            </a:r>
            <a:r>
              <a:rPr lang="es-AR" sz="2900" dirty="0" err="1">
                <a:latin typeface="Consolas" panose="020B0609020204030204" pitchFamily="49" charset="0"/>
                <a:sym typeface="Wingdings" panose="05000000000000000000" pitchFamily="2" charset="2"/>
              </a:rPr>
              <a:t>Idem</a:t>
            </a:r>
            <a:r>
              <a:rPr lang="es-AR" sz="2900" dirty="0">
                <a:latin typeface="Consolas" panose="020B0609020204030204" pitchFamily="49" charset="0"/>
                <a:sym typeface="Wingdings" panose="05000000000000000000" pitchFamily="2" charset="2"/>
              </a:rPr>
              <a:t> clase B, se muestra un error</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008DF1C-8F4B-4B6F-882B-E57B7ECD7E40}"/>
              </a:ext>
            </a:extLst>
          </p:cNvPr>
          <p:cNvSpPr>
            <a:spLocks noGrp="1"/>
          </p:cNvSpPr>
          <p:nvPr>
            <p:ph type="sldNum" sz="quarter" idx="12"/>
          </p:nvPr>
        </p:nvSpPr>
        <p:spPr/>
        <p:txBody>
          <a:bodyPr/>
          <a:lstStyle/>
          <a:p>
            <a:fld id="{D802D9E1-0DDA-174F-9155-A972C397A999}" type="slidenum">
              <a:rPr lang="es-ES_tradnl" smtClean="0"/>
              <a:pPr/>
              <a:t>49</a:t>
            </a:fld>
            <a:endParaRPr lang="es-ES_tradnl" dirty="0"/>
          </a:p>
        </p:txBody>
      </p:sp>
    </p:spTree>
    <p:extLst>
      <p:ext uri="{BB962C8B-B14F-4D97-AF65-F5344CB8AC3E}">
        <p14:creationId xmlns:p14="http://schemas.microsoft.com/office/powerpoint/2010/main" val="396849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1BA0C1F-89D8-4CBA-8EDD-AB3C9EFBC4C2}"/>
              </a:ext>
            </a:extLst>
          </p:cNvPr>
          <p:cNvSpPr>
            <a:spLocks noGrp="1"/>
          </p:cNvSpPr>
          <p:nvPr>
            <p:ph type="ctrTitle"/>
          </p:nvPr>
        </p:nvSpPr>
        <p:spPr>
          <a:xfrm>
            <a:off x="-1" y="-1"/>
            <a:ext cx="9144001" cy="1447061"/>
          </a:xfrm>
        </p:spPr>
        <p:txBody>
          <a:bodyPr>
            <a:normAutofit/>
          </a:bodyPr>
          <a:lstStyle/>
          <a:p>
            <a:r>
              <a:rPr lang="es-AR" dirty="0"/>
              <a:t>Programación Orientada a Objetos</a:t>
            </a:r>
          </a:p>
        </p:txBody>
      </p:sp>
      <p:sp>
        <p:nvSpPr>
          <p:cNvPr id="7" name="Subtítulo 6">
            <a:extLst>
              <a:ext uri="{FF2B5EF4-FFF2-40B4-BE49-F238E27FC236}">
                <a16:creationId xmlns:a16="http://schemas.microsoft.com/office/drawing/2014/main" id="{486A598F-9A59-4F08-9110-F51BE97F6EC8}"/>
              </a:ext>
            </a:extLst>
          </p:cNvPr>
          <p:cNvSpPr>
            <a:spLocks noGrp="1"/>
          </p:cNvSpPr>
          <p:nvPr>
            <p:ph type="subTitle" idx="1"/>
          </p:nvPr>
        </p:nvSpPr>
        <p:spPr/>
        <p:txBody>
          <a:bodyPr/>
          <a:lstStyle/>
          <a:p>
            <a:r>
              <a:rPr lang="es-AR" dirty="0"/>
              <a:t>Super</a:t>
            </a:r>
          </a:p>
        </p:txBody>
      </p:sp>
      <p:sp>
        <p:nvSpPr>
          <p:cNvPr id="4" name="Marcador de pie de página 3">
            <a:extLst>
              <a:ext uri="{FF2B5EF4-FFF2-40B4-BE49-F238E27FC236}">
                <a16:creationId xmlns:a16="http://schemas.microsoft.com/office/drawing/2014/main" id="{A48FA621-7809-4148-A76D-B72CF0A373FB}"/>
              </a:ext>
            </a:extLst>
          </p:cNvPr>
          <p:cNvSpPr>
            <a:spLocks noGrp="1"/>
          </p:cNvSpPr>
          <p:nvPr>
            <p:ph type="ftr" sz="quarter" idx="4294967295"/>
          </p:nvPr>
        </p:nvSpPr>
        <p:spPr>
          <a:xfrm>
            <a:off x="0" y="6575425"/>
            <a:ext cx="3343275" cy="365125"/>
          </a:xfrm>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57422D31-CF43-47E4-BB23-62B8B1CE0D28}"/>
              </a:ext>
            </a:extLst>
          </p:cNvPr>
          <p:cNvSpPr>
            <a:spLocks noGrp="1"/>
          </p:cNvSpPr>
          <p:nvPr>
            <p:ph type="sldNum" sz="quarter" idx="4294967295"/>
          </p:nvPr>
        </p:nvSpPr>
        <p:spPr>
          <a:xfrm>
            <a:off x="7086600" y="6575425"/>
            <a:ext cx="2057400" cy="365125"/>
          </a:xfrm>
        </p:spPr>
        <p:txBody>
          <a:bodyPr/>
          <a:lstStyle/>
          <a:p>
            <a:fld id="{D802D9E1-0DDA-174F-9155-A972C397A999}" type="slidenum">
              <a:rPr lang="es-ES_tradnl" smtClean="0"/>
              <a:pPr/>
              <a:t>50</a:t>
            </a:fld>
            <a:endParaRPr lang="es-ES_tradnl" dirty="0"/>
          </a:p>
        </p:txBody>
      </p:sp>
    </p:spTree>
    <p:extLst>
      <p:ext uri="{BB962C8B-B14F-4D97-AF65-F5344CB8AC3E}">
        <p14:creationId xmlns:p14="http://schemas.microsoft.com/office/powerpoint/2010/main" val="313500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EFB840C-23C4-490A-AF85-015412544E10}"/>
              </a:ext>
            </a:extLst>
          </p:cNvPr>
          <p:cNvSpPr>
            <a:spLocks noGrp="1"/>
          </p:cNvSpPr>
          <p:nvPr>
            <p:ph type="title"/>
          </p:nvPr>
        </p:nvSpPr>
        <p:spPr/>
        <p:txBody>
          <a:bodyPr/>
          <a:lstStyle/>
          <a:p>
            <a:r>
              <a:rPr lang="es-AR" b="1" dirty="0"/>
              <a:t>La palabra clave super</a:t>
            </a:r>
          </a:p>
        </p:txBody>
      </p:sp>
      <p:sp>
        <p:nvSpPr>
          <p:cNvPr id="5" name="Marcador de contenido 4">
            <a:extLst>
              <a:ext uri="{FF2B5EF4-FFF2-40B4-BE49-F238E27FC236}">
                <a16:creationId xmlns:a16="http://schemas.microsoft.com/office/drawing/2014/main" id="{4ACCCDE8-0B02-4837-B39A-2C376317FCE6}"/>
              </a:ext>
            </a:extLst>
          </p:cNvPr>
          <p:cNvSpPr>
            <a:spLocks noGrp="1"/>
          </p:cNvSpPr>
          <p:nvPr>
            <p:ph idx="1"/>
          </p:nvPr>
        </p:nvSpPr>
        <p:spPr/>
        <p:txBody>
          <a:bodyPr/>
          <a:lstStyle/>
          <a:p>
            <a:r>
              <a:rPr lang="es-AR" dirty="0"/>
              <a:t>La palabra clave </a:t>
            </a:r>
            <a:r>
              <a:rPr lang="es-AR" b="1" dirty="0">
                <a:solidFill>
                  <a:srgbClr val="7030A0"/>
                </a:solidFill>
              </a:rPr>
              <a:t>super </a:t>
            </a:r>
            <a:r>
              <a:rPr lang="es-AR" dirty="0"/>
              <a:t>permite referenciar explícitamente a los métodos y atributos que son parte de la clase superior</a:t>
            </a:r>
          </a:p>
          <a:p>
            <a:r>
              <a:rPr lang="es-AR" dirty="0"/>
              <a:t> De forma similar a </a:t>
            </a:r>
            <a:r>
              <a:rPr lang="es-AR" b="1" dirty="0" err="1">
                <a:solidFill>
                  <a:srgbClr val="7030A0"/>
                </a:solidFill>
              </a:rPr>
              <a:t>this</a:t>
            </a:r>
            <a:r>
              <a:rPr lang="es-AR" dirty="0"/>
              <a:t>, se utiliza para:</a:t>
            </a:r>
          </a:p>
          <a:p>
            <a:pPr lvl="1"/>
            <a:r>
              <a:rPr lang="es-AR" dirty="0"/>
              <a:t>Utilizar de forma explícita métodos y atributos de la clase superior (en particular, es útil cuando deseamos invocar un método de la clase padre desde un método sobrescrito)</a:t>
            </a:r>
          </a:p>
          <a:p>
            <a:pPr lvl="1"/>
            <a:r>
              <a:rPr lang="es-AR" dirty="0"/>
              <a:t>Utilizar constructores de la clase superior (muchas veces es obligatorio)</a:t>
            </a:r>
          </a:p>
        </p:txBody>
      </p:sp>
    </p:spTree>
    <p:extLst>
      <p:ext uri="{BB962C8B-B14F-4D97-AF65-F5344CB8AC3E}">
        <p14:creationId xmlns:p14="http://schemas.microsoft.com/office/powerpoint/2010/main" val="4066204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EFB840C-23C4-490A-AF85-015412544E10}"/>
              </a:ext>
            </a:extLst>
          </p:cNvPr>
          <p:cNvSpPr>
            <a:spLocks noGrp="1"/>
          </p:cNvSpPr>
          <p:nvPr>
            <p:ph type="title"/>
          </p:nvPr>
        </p:nvSpPr>
        <p:spPr/>
        <p:txBody>
          <a:bodyPr/>
          <a:lstStyle/>
          <a:p>
            <a:r>
              <a:rPr lang="es-AR" b="1" dirty="0"/>
              <a:t>Super</a:t>
            </a:r>
            <a:br>
              <a:rPr lang="es-AR" dirty="0"/>
            </a:br>
            <a:r>
              <a:rPr lang="es-AR" sz="2800" i="1" dirty="0"/>
              <a:t>Utilizar métodos y atributos</a:t>
            </a:r>
          </a:p>
        </p:txBody>
      </p:sp>
      <p:sp>
        <p:nvSpPr>
          <p:cNvPr id="5" name="Marcador de contenido 4">
            <a:extLst>
              <a:ext uri="{FF2B5EF4-FFF2-40B4-BE49-F238E27FC236}">
                <a16:creationId xmlns:a16="http://schemas.microsoft.com/office/drawing/2014/main" id="{4ACCCDE8-0B02-4837-B39A-2C376317FCE6}"/>
              </a:ext>
            </a:extLst>
          </p:cNvPr>
          <p:cNvSpPr>
            <a:spLocks noGrp="1"/>
          </p:cNvSpPr>
          <p:nvPr>
            <p:ph idx="1"/>
          </p:nvPr>
        </p:nvSpPr>
        <p:spPr/>
        <p:txBody>
          <a:bodyPr/>
          <a:lstStyle/>
          <a:p>
            <a:r>
              <a:rPr lang="es-AR" dirty="0"/>
              <a:t>A veces, es deseable distinguir entre llamadas a atributos o métodos de la clase superior</a:t>
            </a:r>
          </a:p>
          <a:p>
            <a:r>
              <a:rPr lang="es-AR" dirty="0"/>
              <a:t>En otros casos, es necesario para evitar errores de código</a:t>
            </a:r>
          </a:p>
          <a:p>
            <a:r>
              <a:rPr lang="es-AR" dirty="0"/>
              <a:t>En general, se desaconseja utilizar atributos de forma directa mediante </a:t>
            </a:r>
            <a:r>
              <a:rPr lang="es-AR" b="1" dirty="0">
                <a:solidFill>
                  <a:srgbClr val="7030A0"/>
                </a:solidFill>
              </a:rPr>
              <a:t>super</a:t>
            </a:r>
          </a:p>
        </p:txBody>
      </p:sp>
    </p:spTree>
    <p:extLst>
      <p:ext uri="{BB962C8B-B14F-4D97-AF65-F5344CB8AC3E}">
        <p14:creationId xmlns:p14="http://schemas.microsoft.com/office/powerpoint/2010/main" val="1176004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5FDF0-509D-43D5-9425-3828E77846CD}"/>
              </a:ext>
            </a:extLst>
          </p:cNvPr>
          <p:cNvSpPr>
            <a:spLocks noGrp="1"/>
          </p:cNvSpPr>
          <p:nvPr>
            <p:ph type="title"/>
          </p:nvPr>
        </p:nvSpPr>
        <p:spPr/>
        <p:txBody>
          <a:bodyPr/>
          <a:lstStyle/>
          <a:p>
            <a:r>
              <a:rPr lang="es-AR" b="1" dirty="0"/>
              <a:t>Super</a:t>
            </a:r>
            <a:br>
              <a:rPr lang="es-AR" dirty="0"/>
            </a:br>
            <a:r>
              <a:rPr lang="es-AR" sz="2800" i="1" dirty="0"/>
              <a:t>Ejemplo</a:t>
            </a:r>
            <a:endParaRPr lang="es-AR" sz="2800" dirty="0"/>
          </a:p>
        </p:txBody>
      </p:sp>
      <p:sp>
        <p:nvSpPr>
          <p:cNvPr id="3" name="Marcador de contenido 2">
            <a:extLst>
              <a:ext uri="{FF2B5EF4-FFF2-40B4-BE49-F238E27FC236}">
                <a16:creationId xmlns:a16="http://schemas.microsoft.com/office/drawing/2014/main" id="{CB1930A7-4153-4C8D-9B44-6E75202FFD98}"/>
              </a:ext>
            </a:extLst>
          </p:cNvPr>
          <p:cNvSpPr>
            <a:spLocks noGrp="1"/>
          </p:cNvSpPr>
          <p:nvPr>
            <p:ph idx="1"/>
          </p:nvPr>
        </p:nvSpPr>
        <p:spPr>
          <a:xfrm>
            <a:off x="628650" y="2172200"/>
            <a:ext cx="7886700" cy="4351338"/>
          </a:xfrm>
        </p:spPr>
        <p:txBody>
          <a:bodyPr/>
          <a:lstStyle/>
          <a:p>
            <a:r>
              <a:rPr lang="es-AR" dirty="0"/>
              <a:t>Supongamos que queremos crear un </a:t>
            </a:r>
            <a:r>
              <a:rPr lang="es-AR" dirty="0" err="1"/>
              <a:t>ProductoConDescuento</a:t>
            </a:r>
            <a:r>
              <a:rPr lang="es-AR" dirty="0"/>
              <a:t>, que herede de Producto y aplique un descuento en pesos</a:t>
            </a:r>
          </a:p>
          <a:p>
            <a:pPr marL="0" indent="0">
              <a:buNone/>
            </a:pPr>
            <a:r>
              <a:rPr lang="es-AR" dirty="0" err="1">
                <a:solidFill>
                  <a:srgbClr val="7030A0"/>
                </a:solidFill>
                <a:latin typeface="Consolas" panose="020B0609020204030204" pitchFamily="49" charset="0"/>
              </a:rPr>
              <a:t>public</a:t>
            </a:r>
            <a:r>
              <a:rPr lang="es-AR" dirty="0">
                <a:solidFill>
                  <a:srgbClr val="0070C0"/>
                </a:solidFill>
                <a:latin typeface="Consolas" panose="020B0609020204030204" pitchFamily="49" charset="0"/>
              </a:rPr>
              <a:t> </a:t>
            </a:r>
            <a:r>
              <a:rPr lang="es-AR" dirty="0" err="1">
                <a:solidFill>
                  <a:srgbClr val="7030A0"/>
                </a:solidFill>
                <a:latin typeface="Consolas" panose="020B0609020204030204" pitchFamily="49" charset="0"/>
              </a:rPr>
              <a:t>class</a:t>
            </a:r>
            <a:r>
              <a:rPr lang="es-AR" dirty="0">
                <a:solidFill>
                  <a:srgbClr val="0070C0"/>
                </a:solidFill>
                <a:latin typeface="Consolas" panose="020B0609020204030204" pitchFamily="49" charset="0"/>
              </a:rPr>
              <a:t> </a:t>
            </a:r>
            <a:r>
              <a:rPr lang="es-AR" dirty="0">
                <a:latin typeface="Consolas" panose="020B0609020204030204" pitchFamily="49" charset="0"/>
              </a:rPr>
              <a:t>Producto {</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solidFill>
                  <a:srgbClr val="7030A0"/>
                </a:solidFill>
                <a:latin typeface="Consolas" panose="020B0609020204030204" pitchFamily="49" charset="0"/>
              </a:rPr>
              <a:t>int</a:t>
            </a:r>
            <a:r>
              <a:rPr lang="es-AR" dirty="0">
                <a:latin typeface="Consolas" panose="020B0609020204030204" pitchFamily="49" charset="0"/>
              </a:rPr>
              <a:t> precio;</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obtenerPrecio</a:t>
            </a:r>
            <a:r>
              <a:rPr lang="es-AR" dirty="0">
                <a:latin typeface="Consolas" panose="020B0609020204030204" pitchFamily="49" charset="0"/>
              </a:rPr>
              <a:t>() {</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return</a:t>
            </a:r>
            <a:r>
              <a:rPr lang="es-AR" dirty="0">
                <a:latin typeface="Consolas" panose="020B0609020204030204" pitchFamily="49" charset="0"/>
              </a:rPr>
              <a:t> precio;</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id="{DCF141B0-C244-40F4-A6BD-470986D24340}"/>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74B02B3-D1E9-427B-942A-CAAA1529C858}"/>
              </a:ext>
            </a:extLst>
          </p:cNvPr>
          <p:cNvSpPr>
            <a:spLocks noGrp="1"/>
          </p:cNvSpPr>
          <p:nvPr>
            <p:ph type="sldNum" sz="quarter" idx="12"/>
          </p:nvPr>
        </p:nvSpPr>
        <p:spPr/>
        <p:txBody>
          <a:bodyPr/>
          <a:lstStyle/>
          <a:p>
            <a:fld id="{D802D9E1-0DDA-174F-9155-A972C397A999}" type="slidenum">
              <a:rPr lang="es-ES_tradnl" smtClean="0"/>
              <a:pPr/>
              <a:t>53</a:t>
            </a:fld>
            <a:endParaRPr lang="es-ES_tradnl" dirty="0"/>
          </a:p>
        </p:txBody>
      </p:sp>
    </p:spTree>
    <p:extLst>
      <p:ext uri="{BB962C8B-B14F-4D97-AF65-F5344CB8AC3E}">
        <p14:creationId xmlns:p14="http://schemas.microsoft.com/office/powerpoint/2010/main" val="2590656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5FDF0-509D-43D5-9425-3828E77846CD}"/>
              </a:ext>
            </a:extLst>
          </p:cNvPr>
          <p:cNvSpPr>
            <a:spLocks noGrp="1"/>
          </p:cNvSpPr>
          <p:nvPr>
            <p:ph type="title"/>
          </p:nvPr>
        </p:nvSpPr>
        <p:spPr/>
        <p:txBody>
          <a:bodyPr/>
          <a:lstStyle/>
          <a:p>
            <a:r>
              <a:rPr lang="es-AR" b="1" dirty="0"/>
              <a:t>Super</a:t>
            </a:r>
            <a:br>
              <a:rPr lang="es-AR" dirty="0"/>
            </a:br>
            <a:r>
              <a:rPr lang="es-AR" sz="2800" i="1" dirty="0"/>
              <a:t>Ejemplo</a:t>
            </a:r>
            <a:endParaRPr lang="es-AR" sz="2800" dirty="0"/>
          </a:p>
        </p:txBody>
      </p:sp>
      <p:sp>
        <p:nvSpPr>
          <p:cNvPr id="3" name="Marcador de contenido 2">
            <a:extLst>
              <a:ext uri="{FF2B5EF4-FFF2-40B4-BE49-F238E27FC236}">
                <a16:creationId xmlns:a16="http://schemas.microsoft.com/office/drawing/2014/main" id="{CB1930A7-4153-4C8D-9B44-6E75202FFD98}"/>
              </a:ext>
            </a:extLst>
          </p:cNvPr>
          <p:cNvSpPr>
            <a:spLocks noGrp="1"/>
          </p:cNvSpPr>
          <p:nvPr>
            <p:ph idx="1"/>
          </p:nvPr>
        </p:nvSpPr>
        <p:spPr/>
        <p:txBody>
          <a:bodyPr>
            <a:normAutofit/>
          </a:bodyPr>
          <a:lstStyle/>
          <a:p>
            <a:pPr marL="0" indent="0">
              <a:buNone/>
            </a:pPr>
            <a:r>
              <a:rPr lang="es-AR" sz="2000" b="1" dirty="0" err="1">
                <a:solidFill>
                  <a:srgbClr val="7030A0"/>
                </a:solidFill>
                <a:latin typeface="Consolas" panose="020B0609020204030204" pitchFamily="49" charset="0"/>
              </a:rPr>
              <a:t>public</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class</a:t>
            </a:r>
            <a:r>
              <a:rPr lang="es-AR" sz="2000" dirty="0">
                <a:latin typeface="Consolas" panose="020B0609020204030204" pitchFamily="49" charset="0"/>
              </a:rPr>
              <a:t> </a:t>
            </a:r>
            <a:r>
              <a:rPr lang="es-AR" sz="2000" dirty="0" err="1">
                <a:latin typeface="Consolas" panose="020B0609020204030204" pitchFamily="49" charset="0"/>
              </a:rPr>
              <a:t>ProductoConDescuento</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extends</a:t>
            </a:r>
            <a:r>
              <a:rPr lang="es-AR" sz="2000" dirty="0">
                <a:latin typeface="Consolas" panose="020B0609020204030204" pitchFamily="49" charset="0"/>
              </a:rPr>
              <a:t> Producto{</a:t>
            </a:r>
          </a:p>
          <a:p>
            <a:pPr marL="0" indent="0">
              <a:buNone/>
            </a:pP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private</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int</a:t>
            </a:r>
            <a:r>
              <a:rPr lang="es-AR" sz="2000" dirty="0">
                <a:latin typeface="Consolas" panose="020B0609020204030204" pitchFamily="49" charset="0"/>
              </a:rPr>
              <a:t> descuento;</a:t>
            </a:r>
          </a:p>
          <a:p>
            <a:pPr marL="0" indent="0">
              <a:buNone/>
            </a:pP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public</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int</a:t>
            </a:r>
            <a:r>
              <a:rPr lang="es-AR" sz="2000" dirty="0">
                <a:latin typeface="Consolas" panose="020B0609020204030204" pitchFamily="49" charset="0"/>
              </a:rPr>
              <a:t> </a:t>
            </a:r>
            <a:r>
              <a:rPr lang="es-AR" sz="2000" dirty="0" err="1">
                <a:latin typeface="Consolas" panose="020B0609020204030204" pitchFamily="49" charset="0"/>
              </a:rPr>
              <a:t>obtenerPrecio</a:t>
            </a:r>
            <a:r>
              <a:rPr lang="es-AR" sz="2000" dirty="0">
                <a:latin typeface="Consolas" panose="020B0609020204030204" pitchFamily="49" charset="0"/>
              </a:rPr>
              <a:t>() {</a:t>
            </a:r>
          </a:p>
          <a:p>
            <a:pPr marL="0" indent="0">
              <a:buNone/>
            </a:pP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return</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super</a:t>
            </a:r>
            <a:r>
              <a:rPr lang="es-AR" sz="2000" dirty="0" err="1">
                <a:latin typeface="Consolas" panose="020B0609020204030204" pitchFamily="49" charset="0"/>
              </a:rPr>
              <a:t>.obtenerPrecio</a:t>
            </a:r>
            <a:r>
              <a:rPr lang="es-AR" sz="2000" dirty="0">
                <a:latin typeface="Consolas" panose="020B0609020204030204" pitchFamily="49" charset="0"/>
              </a:rPr>
              <a:t>() - 					 </a:t>
            </a:r>
            <a:r>
              <a:rPr lang="es-AR" sz="2000" b="1" dirty="0" err="1">
                <a:solidFill>
                  <a:srgbClr val="7030A0"/>
                </a:solidFill>
                <a:latin typeface="Consolas" panose="020B0609020204030204" pitchFamily="49" charset="0"/>
              </a:rPr>
              <a:t>this</a:t>
            </a:r>
            <a:r>
              <a:rPr lang="es-AR" sz="2000" dirty="0" err="1">
                <a:latin typeface="Consolas" panose="020B0609020204030204" pitchFamily="49" charset="0"/>
              </a:rPr>
              <a:t>.descuento</a:t>
            </a:r>
            <a:r>
              <a:rPr lang="es-AR" sz="2000" dirty="0">
                <a:latin typeface="Consolas" panose="020B0609020204030204" pitchFamily="49" charset="0"/>
              </a:rPr>
              <a:t>;</a:t>
            </a:r>
          </a:p>
          <a:p>
            <a:pPr marL="0" indent="0">
              <a:buNone/>
            </a:pPr>
            <a:r>
              <a:rPr lang="es-AR" sz="2000" dirty="0">
                <a:latin typeface="Consolas" panose="020B0609020204030204" pitchFamily="49" charset="0"/>
              </a:rPr>
              <a:t>	}</a:t>
            </a:r>
          </a:p>
          <a:p>
            <a:pPr marL="0" indent="0">
              <a:buNone/>
            </a:pPr>
            <a:r>
              <a:rPr lang="es-AR" sz="2000" dirty="0">
                <a:latin typeface="Consolas" panose="020B0609020204030204" pitchFamily="49" charset="0"/>
              </a:rPr>
              <a:t>}</a:t>
            </a:r>
          </a:p>
          <a:p>
            <a:r>
              <a:rPr lang="es-AR" sz="2200" dirty="0"/>
              <a:t>En lugar de </a:t>
            </a:r>
            <a:r>
              <a:rPr lang="es-AR" sz="2200" b="1" dirty="0" err="1">
                <a:solidFill>
                  <a:srgbClr val="7030A0"/>
                </a:solidFill>
                <a:latin typeface="Consolas" panose="020B0609020204030204" pitchFamily="49" charset="0"/>
              </a:rPr>
              <a:t>super</a:t>
            </a:r>
            <a:r>
              <a:rPr lang="es-AR" sz="2200" dirty="0" err="1">
                <a:latin typeface="Consolas" panose="020B0609020204030204" pitchFamily="49" charset="0"/>
              </a:rPr>
              <a:t>.obtenerPrecio</a:t>
            </a:r>
            <a:r>
              <a:rPr lang="es-AR" sz="2200" dirty="0">
                <a:latin typeface="Consolas" panose="020B0609020204030204" pitchFamily="49" charset="0"/>
              </a:rPr>
              <a:t>(), </a:t>
            </a:r>
            <a:r>
              <a:rPr lang="es-AR" sz="2200" dirty="0"/>
              <a:t>¿Se puede usar </a:t>
            </a:r>
            <a:r>
              <a:rPr lang="es-AR" sz="2200" b="1" dirty="0" err="1">
                <a:solidFill>
                  <a:srgbClr val="7030A0"/>
                </a:solidFill>
                <a:latin typeface="Consolas" panose="020B0609020204030204" pitchFamily="49" charset="0"/>
              </a:rPr>
              <a:t>super.</a:t>
            </a:r>
            <a:r>
              <a:rPr lang="es-AR" sz="2200" b="1" dirty="0" err="1">
                <a:latin typeface="Consolas" panose="020B0609020204030204" pitchFamily="49" charset="0"/>
              </a:rPr>
              <a:t>precio</a:t>
            </a:r>
            <a:r>
              <a:rPr lang="es-AR" sz="2200" dirty="0"/>
              <a:t>? No, porque es </a:t>
            </a:r>
            <a:r>
              <a:rPr lang="es-AR" sz="2200" b="1" dirty="0" err="1">
                <a:solidFill>
                  <a:srgbClr val="7030A0"/>
                </a:solidFill>
                <a:latin typeface="Consolas" panose="020B0609020204030204" pitchFamily="49" charset="0"/>
              </a:rPr>
              <a:t>private</a:t>
            </a:r>
            <a:r>
              <a:rPr lang="es-AR" sz="2200" dirty="0"/>
              <a:t>.</a:t>
            </a:r>
          </a:p>
          <a:p>
            <a:r>
              <a:rPr lang="es-AR" sz="2400" dirty="0"/>
              <a:t>Pero, ¿y si precio fuese </a:t>
            </a:r>
            <a:r>
              <a:rPr lang="es-AR" sz="2400" b="1" dirty="0" err="1">
                <a:solidFill>
                  <a:srgbClr val="7030A0"/>
                </a:solidFill>
                <a:latin typeface="Consolas" panose="020B0609020204030204" pitchFamily="49" charset="0"/>
              </a:rPr>
              <a:t>protected</a:t>
            </a:r>
            <a:r>
              <a:rPr lang="es-AR" sz="2400" dirty="0"/>
              <a:t> o </a:t>
            </a:r>
            <a:r>
              <a:rPr lang="es-AR" sz="2400" b="1" dirty="0" err="1">
                <a:solidFill>
                  <a:srgbClr val="7030A0"/>
                </a:solidFill>
                <a:latin typeface="Consolas" panose="020B0609020204030204" pitchFamily="49" charset="0"/>
              </a:rPr>
              <a:t>public</a:t>
            </a:r>
            <a:r>
              <a:rPr lang="es-AR" sz="2400" dirty="0"/>
              <a:t>? Si, aunque no es lo recomendado. </a:t>
            </a:r>
            <a:endParaRPr lang="es-AR" sz="2200" dirty="0"/>
          </a:p>
        </p:txBody>
      </p:sp>
      <p:sp>
        <p:nvSpPr>
          <p:cNvPr id="4" name="Marcador de pie de página 3">
            <a:extLst>
              <a:ext uri="{FF2B5EF4-FFF2-40B4-BE49-F238E27FC236}">
                <a16:creationId xmlns:a16="http://schemas.microsoft.com/office/drawing/2014/main" id="{DCF141B0-C244-40F4-A6BD-470986D24340}"/>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74B02B3-D1E9-427B-942A-CAAA1529C858}"/>
              </a:ext>
            </a:extLst>
          </p:cNvPr>
          <p:cNvSpPr>
            <a:spLocks noGrp="1"/>
          </p:cNvSpPr>
          <p:nvPr>
            <p:ph type="sldNum" sz="quarter" idx="12"/>
          </p:nvPr>
        </p:nvSpPr>
        <p:spPr/>
        <p:txBody>
          <a:bodyPr/>
          <a:lstStyle/>
          <a:p>
            <a:fld id="{D802D9E1-0DDA-174F-9155-A972C397A999}" type="slidenum">
              <a:rPr lang="es-ES_tradnl" smtClean="0"/>
              <a:pPr/>
              <a:t>54</a:t>
            </a:fld>
            <a:endParaRPr lang="es-ES_tradnl" dirty="0"/>
          </a:p>
        </p:txBody>
      </p:sp>
    </p:spTree>
    <p:extLst>
      <p:ext uri="{BB962C8B-B14F-4D97-AF65-F5344CB8AC3E}">
        <p14:creationId xmlns:p14="http://schemas.microsoft.com/office/powerpoint/2010/main" val="1228594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26AF1-BDAB-4595-81E1-0D518E331B5C}"/>
              </a:ext>
            </a:extLst>
          </p:cNvPr>
          <p:cNvSpPr>
            <a:spLocks noGrp="1"/>
          </p:cNvSpPr>
          <p:nvPr>
            <p:ph type="title"/>
          </p:nvPr>
        </p:nvSpPr>
        <p:spPr>
          <a:xfrm>
            <a:off x="628650" y="900000"/>
            <a:ext cx="7886700" cy="1220315"/>
          </a:xfrm>
        </p:spPr>
        <p:txBody>
          <a:bodyPr>
            <a:normAutofit/>
          </a:bodyPr>
          <a:lstStyle/>
          <a:p>
            <a:r>
              <a:rPr lang="es-AR" b="1" dirty="0"/>
              <a:t>Super</a:t>
            </a:r>
            <a:br>
              <a:rPr lang="es-AR" dirty="0"/>
            </a:br>
            <a:r>
              <a:rPr lang="es-AR" sz="2800" i="1" dirty="0">
                <a:latin typeface="Arial" panose="020B0604020202020204" pitchFamily="34" charset="0"/>
                <a:cs typeface="Arial" panose="020B0604020202020204" pitchFamily="34" charset="0"/>
              </a:rPr>
              <a:t>Ejemplo: ¿y si precio fuese </a:t>
            </a:r>
            <a:r>
              <a:rPr lang="es-AR" sz="2800" b="1" i="1" dirty="0" err="1">
                <a:solidFill>
                  <a:srgbClr val="7030A0"/>
                </a:solidFill>
                <a:latin typeface="Arial" panose="020B0604020202020204" pitchFamily="34" charset="0"/>
                <a:cs typeface="Arial" panose="020B0604020202020204" pitchFamily="34" charset="0"/>
              </a:rPr>
              <a:t>protected</a:t>
            </a:r>
            <a:r>
              <a:rPr lang="es-AR" sz="2800" i="1" dirty="0">
                <a:latin typeface="Arial" panose="020B0604020202020204" pitchFamily="34" charset="0"/>
                <a:cs typeface="Arial" panose="020B0604020202020204" pitchFamily="34" charset="0"/>
              </a:rPr>
              <a:t> o </a:t>
            </a:r>
            <a:r>
              <a:rPr lang="es-AR" sz="2800" b="1" i="1" dirty="0" err="1">
                <a:solidFill>
                  <a:srgbClr val="7030A0"/>
                </a:solidFill>
                <a:latin typeface="Arial" panose="020B0604020202020204" pitchFamily="34" charset="0"/>
                <a:cs typeface="Arial" panose="020B0604020202020204" pitchFamily="34" charset="0"/>
              </a:rPr>
              <a:t>public</a:t>
            </a:r>
            <a:r>
              <a:rPr lang="es-AR" sz="2800" b="1" i="1" dirty="0">
                <a:solidFill>
                  <a:srgbClr val="7030A0"/>
                </a:solidFill>
                <a:latin typeface="Arial" panose="020B0604020202020204" pitchFamily="34" charset="0"/>
                <a:cs typeface="Arial" panose="020B0604020202020204" pitchFamily="34" charset="0"/>
              </a:rPr>
              <a:t>?</a:t>
            </a:r>
            <a:endParaRPr lang="es-AR" sz="2800" i="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F675C2E-0740-4E0E-B7EB-9A493302D09B}"/>
              </a:ext>
            </a:extLst>
          </p:cNvPr>
          <p:cNvSpPr>
            <a:spLocks noGrp="1"/>
          </p:cNvSpPr>
          <p:nvPr>
            <p:ph idx="1"/>
          </p:nvPr>
        </p:nvSpPr>
        <p:spPr/>
        <p:txBody>
          <a:bodyPr>
            <a:normAutofit fontScale="92500" lnSpcReduction="20000"/>
          </a:bodyPr>
          <a:lstStyle/>
          <a:p>
            <a:pPr>
              <a:lnSpc>
                <a:spcPct val="120000"/>
              </a:lnSpc>
            </a:pPr>
            <a:r>
              <a:rPr lang="es-AR" sz="2600" dirty="0"/>
              <a:t>En primer lugar, hay que tener cuidado en caso de que exista una variable </a:t>
            </a:r>
            <a:r>
              <a:rPr lang="es-AR" sz="2600" b="1" dirty="0"/>
              <a:t>precio</a:t>
            </a:r>
            <a:r>
              <a:rPr lang="es-AR" sz="2600" dirty="0"/>
              <a:t> en la clase hija, ya que serían 2 variables diferentes (un precio para </a:t>
            </a:r>
            <a:r>
              <a:rPr lang="es-AR" sz="2600" b="1" dirty="0"/>
              <a:t>Producto</a:t>
            </a:r>
            <a:r>
              <a:rPr lang="es-AR" sz="2600" dirty="0"/>
              <a:t> y otra variable precio para </a:t>
            </a:r>
            <a:r>
              <a:rPr lang="es-AR" sz="2600" b="1" dirty="0" err="1"/>
              <a:t>ProductoConDescuento</a:t>
            </a:r>
            <a:r>
              <a:rPr lang="es-AR" sz="2600" dirty="0"/>
              <a:t>)</a:t>
            </a:r>
          </a:p>
          <a:p>
            <a:pPr>
              <a:lnSpc>
                <a:spcPct val="120000"/>
              </a:lnSpc>
            </a:pPr>
            <a:r>
              <a:rPr lang="es-AR" sz="2600" dirty="0"/>
              <a:t>En segundo lugar, estamos accediendo directamente a un atributo, lo cual puede traer problemas. Supongamos que en </a:t>
            </a:r>
            <a:r>
              <a:rPr lang="es-AR" sz="2600" dirty="0" err="1">
                <a:latin typeface="Consolas" panose="020B0609020204030204" pitchFamily="49" charset="0"/>
              </a:rPr>
              <a:t>obtenerPrecio</a:t>
            </a:r>
            <a:r>
              <a:rPr lang="es-AR" sz="2600" dirty="0">
                <a:latin typeface="Consolas" panose="020B0609020204030204" pitchFamily="49" charset="0"/>
              </a:rPr>
              <a:t> </a:t>
            </a:r>
            <a:r>
              <a:rPr lang="es-AR" sz="2600" dirty="0"/>
              <a:t>de Producto, </a:t>
            </a:r>
            <a:r>
              <a:rPr lang="es-AR" sz="2600" dirty="0" err="1"/>
              <a:t>incluímos</a:t>
            </a:r>
            <a:r>
              <a:rPr lang="es-AR" sz="2600" dirty="0"/>
              <a:t> el IVA (sumando el 21%) </a:t>
            </a:r>
            <a:r>
              <a:rPr lang="es-AR" sz="2400" dirty="0"/>
              <a:t>¿Qué pasa si llamamos directamente a </a:t>
            </a:r>
            <a:r>
              <a:rPr lang="es-AR" sz="2400" b="1" dirty="0" err="1">
                <a:solidFill>
                  <a:srgbClr val="7030A0"/>
                </a:solidFill>
                <a:latin typeface="Consolas" panose="020B0609020204030204" pitchFamily="49" charset="0"/>
              </a:rPr>
              <a:t>super</a:t>
            </a:r>
            <a:r>
              <a:rPr lang="es-AR" sz="2400" dirty="0" err="1"/>
              <a:t>.precio</a:t>
            </a:r>
            <a:r>
              <a:rPr lang="es-AR" sz="2400" dirty="0"/>
              <a:t>? ¡Nos salteamos ese cálculo del IVA! Como regla general, es recomendable siempre utilizar métodos.</a:t>
            </a:r>
            <a:endParaRPr lang="es-AR" dirty="0"/>
          </a:p>
        </p:txBody>
      </p:sp>
      <p:sp>
        <p:nvSpPr>
          <p:cNvPr id="4" name="Marcador de pie de página 3">
            <a:extLst>
              <a:ext uri="{FF2B5EF4-FFF2-40B4-BE49-F238E27FC236}">
                <a16:creationId xmlns:a16="http://schemas.microsoft.com/office/drawing/2014/main" id="{0F68B55D-5C4F-4DF1-88D0-08237448AB11}"/>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9565D3D-EDBA-4F60-ABA1-BA3C98732F4B}"/>
              </a:ext>
            </a:extLst>
          </p:cNvPr>
          <p:cNvSpPr>
            <a:spLocks noGrp="1"/>
          </p:cNvSpPr>
          <p:nvPr>
            <p:ph type="sldNum" sz="quarter" idx="12"/>
          </p:nvPr>
        </p:nvSpPr>
        <p:spPr/>
        <p:txBody>
          <a:bodyPr/>
          <a:lstStyle/>
          <a:p>
            <a:fld id="{D802D9E1-0DDA-174F-9155-A972C397A999}" type="slidenum">
              <a:rPr lang="es-ES_tradnl" smtClean="0"/>
              <a:pPr/>
              <a:t>55</a:t>
            </a:fld>
            <a:endParaRPr lang="es-ES_tradnl" dirty="0"/>
          </a:p>
        </p:txBody>
      </p:sp>
    </p:spTree>
    <p:extLst>
      <p:ext uri="{BB962C8B-B14F-4D97-AF65-F5344CB8AC3E}">
        <p14:creationId xmlns:p14="http://schemas.microsoft.com/office/powerpoint/2010/main" val="2817079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5128-E620-4A0E-9D98-17E22C690E98}"/>
              </a:ext>
            </a:extLst>
          </p:cNvPr>
          <p:cNvSpPr>
            <a:spLocks noGrp="1"/>
          </p:cNvSpPr>
          <p:nvPr>
            <p:ph type="title"/>
          </p:nvPr>
        </p:nvSpPr>
        <p:spPr/>
        <p:txBody>
          <a:bodyPr>
            <a:normAutofit/>
          </a:bodyPr>
          <a:lstStyle/>
          <a:p>
            <a:r>
              <a:rPr lang="es-AR" b="1" dirty="0"/>
              <a:t>Super</a:t>
            </a:r>
            <a:br>
              <a:rPr lang="es-AR" dirty="0"/>
            </a:br>
            <a:r>
              <a:rPr lang="es-AR" sz="2800" i="1" dirty="0">
                <a:latin typeface="Arial" panose="020B0604020202020204" pitchFamily="34" charset="0"/>
                <a:cs typeface="Arial" panose="020B0604020202020204" pitchFamily="34" charset="0"/>
              </a:rPr>
              <a:t>Ejemplo: ¿y si precio fuese </a:t>
            </a:r>
            <a:r>
              <a:rPr lang="es-AR" sz="2800" b="1" i="1" dirty="0" err="1">
                <a:solidFill>
                  <a:srgbClr val="7030A0"/>
                </a:solidFill>
                <a:latin typeface="Arial" panose="020B0604020202020204" pitchFamily="34" charset="0"/>
                <a:cs typeface="Arial" panose="020B0604020202020204" pitchFamily="34" charset="0"/>
              </a:rPr>
              <a:t>protected</a:t>
            </a:r>
            <a:r>
              <a:rPr lang="es-AR" sz="2800" i="1" dirty="0">
                <a:latin typeface="Arial" panose="020B0604020202020204" pitchFamily="34" charset="0"/>
                <a:cs typeface="Arial" panose="020B0604020202020204" pitchFamily="34" charset="0"/>
              </a:rPr>
              <a:t> o </a:t>
            </a:r>
            <a:r>
              <a:rPr lang="es-AR" sz="2800" b="1" i="1" dirty="0" err="1">
                <a:solidFill>
                  <a:srgbClr val="7030A0"/>
                </a:solidFill>
                <a:latin typeface="Arial" panose="020B0604020202020204" pitchFamily="34" charset="0"/>
                <a:cs typeface="Arial" panose="020B0604020202020204" pitchFamily="34" charset="0"/>
              </a:rPr>
              <a:t>public</a:t>
            </a:r>
            <a:r>
              <a:rPr lang="es-AR" sz="2800" b="1" i="1" dirty="0">
                <a:solidFill>
                  <a:srgbClr val="7030A0"/>
                </a:solidFill>
                <a:latin typeface="Arial" panose="020B0604020202020204" pitchFamily="34" charset="0"/>
                <a:cs typeface="Arial" panose="020B0604020202020204" pitchFamily="34" charset="0"/>
              </a:rPr>
              <a:t>?</a:t>
            </a:r>
            <a:endParaRPr lang="es-AR" sz="2800" i="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EA81BEC-1339-4D5A-8899-3A1C1E2B01B0}"/>
              </a:ext>
            </a:extLst>
          </p:cNvPr>
          <p:cNvSpPr>
            <a:spLocks noGrp="1"/>
          </p:cNvSpPr>
          <p:nvPr>
            <p:ph idx="1"/>
          </p:nvPr>
        </p:nvSpPr>
        <p:spPr/>
        <p:txBody>
          <a:bodyPr>
            <a:normAutofit fontScale="92500" lnSpcReduction="20000"/>
          </a:bodyPr>
          <a:lstStyle/>
          <a:p>
            <a:pPr>
              <a:lnSpc>
                <a:spcPct val="120000"/>
              </a:lnSpc>
            </a:pPr>
            <a:r>
              <a:rPr lang="es-AR" dirty="0"/>
              <a:t>¿Y si en </a:t>
            </a:r>
            <a:r>
              <a:rPr lang="es-AR" b="1" dirty="0" err="1"/>
              <a:t>obtenerPrecio</a:t>
            </a:r>
            <a:r>
              <a:rPr lang="es-AR" dirty="0"/>
              <a:t> no hacemos nada de cálculo? El programa funcionaría correctamente. </a:t>
            </a:r>
          </a:p>
          <a:p>
            <a:pPr>
              <a:lnSpc>
                <a:spcPct val="120000"/>
              </a:lnSpc>
            </a:pPr>
            <a:r>
              <a:rPr lang="es-AR" dirty="0"/>
              <a:t>Aunque, ¿Qué sucede si en un futuro queremos agregar el agregado del IVA? ¡Tenemos que rastrear todos los llamados a la variable precio y luego sumarle el 21%!</a:t>
            </a:r>
          </a:p>
          <a:p>
            <a:pPr>
              <a:lnSpc>
                <a:spcPct val="120000"/>
              </a:lnSpc>
            </a:pPr>
            <a:r>
              <a:rPr lang="es-AR" dirty="0"/>
              <a:t>Es conveniente impedir el acceso directo a atributos de un objeto y “hacerlos pasar” por métodos, mejorando de esta manera la modificabilidad del programa</a:t>
            </a:r>
          </a:p>
        </p:txBody>
      </p:sp>
      <p:sp>
        <p:nvSpPr>
          <p:cNvPr id="4" name="Marcador de pie de página 3">
            <a:extLst>
              <a:ext uri="{FF2B5EF4-FFF2-40B4-BE49-F238E27FC236}">
                <a16:creationId xmlns:a16="http://schemas.microsoft.com/office/drawing/2014/main" id="{4C8668F1-3D1C-4B9E-AE9F-F31D97BDDF64}"/>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47C75EBC-42F4-47F7-9ABC-93DC1965B956}"/>
              </a:ext>
            </a:extLst>
          </p:cNvPr>
          <p:cNvSpPr>
            <a:spLocks noGrp="1"/>
          </p:cNvSpPr>
          <p:nvPr>
            <p:ph type="sldNum" sz="quarter" idx="12"/>
          </p:nvPr>
        </p:nvSpPr>
        <p:spPr/>
        <p:txBody>
          <a:bodyPr/>
          <a:lstStyle/>
          <a:p>
            <a:fld id="{D802D9E1-0DDA-174F-9155-A972C397A999}" type="slidenum">
              <a:rPr lang="es-ES_tradnl" smtClean="0"/>
              <a:pPr/>
              <a:t>56</a:t>
            </a:fld>
            <a:endParaRPr lang="es-ES_tradnl" dirty="0"/>
          </a:p>
        </p:txBody>
      </p:sp>
    </p:spTree>
    <p:extLst>
      <p:ext uri="{BB962C8B-B14F-4D97-AF65-F5344CB8AC3E}">
        <p14:creationId xmlns:p14="http://schemas.microsoft.com/office/powerpoint/2010/main" val="2843463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DAA40-2A0C-40F8-97F8-6184698EB64B}"/>
              </a:ext>
            </a:extLst>
          </p:cNvPr>
          <p:cNvSpPr>
            <a:spLocks noGrp="1"/>
          </p:cNvSpPr>
          <p:nvPr>
            <p:ph type="title"/>
          </p:nvPr>
        </p:nvSpPr>
        <p:spPr/>
        <p:txBody>
          <a:bodyPr/>
          <a:lstStyle/>
          <a:p>
            <a:r>
              <a:rPr lang="es-AR" b="1" dirty="0"/>
              <a:t>Super</a:t>
            </a:r>
            <a:br>
              <a:rPr lang="es-AR" dirty="0"/>
            </a:br>
            <a:r>
              <a:rPr lang="es-AR" sz="2800" i="1" dirty="0"/>
              <a:t>Constructores</a:t>
            </a:r>
            <a:endParaRPr lang="es-AR" sz="2800" dirty="0"/>
          </a:p>
        </p:txBody>
      </p:sp>
      <p:sp>
        <p:nvSpPr>
          <p:cNvPr id="3" name="Marcador de contenido 2">
            <a:extLst>
              <a:ext uri="{FF2B5EF4-FFF2-40B4-BE49-F238E27FC236}">
                <a16:creationId xmlns:a16="http://schemas.microsoft.com/office/drawing/2014/main" id="{A0FC268C-FE38-4111-B4FE-79CCEE7FFD19}"/>
              </a:ext>
            </a:extLst>
          </p:cNvPr>
          <p:cNvSpPr>
            <a:spLocks noGrp="1"/>
          </p:cNvSpPr>
          <p:nvPr>
            <p:ph idx="1"/>
          </p:nvPr>
        </p:nvSpPr>
        <p:spPr/>
        <p:txBody>
          <a:bodyPr/>
          <a:lstStyle/>
          <a:p>
            <a:r>
              <a:rPr lang="es-AR" dirty="0"/>
              <a:t>Supongan que una clase debe tener un constructor (por ejemplo, para crear un objeto Persona debemos pasar el nombre)</a:t>
            </a:r>
          </a:p>
          <a:p>
            <a:r>
              <a:rPr lang="es-AR" dirty="0"/>
              <a:t>En Java, si un tipo de objeto debe recibir uno o más parámetros, todas sus subclases deben llamar a dicho constructor mediante el uso de </a:t>
            </a:r>
            <a:r>
              <a:rPr lang="es-AR" b="1" dirty="0">
                <a:solidFill>
                  <a:srgbClr val="7030A0"/>
                </a:solidFill>
              </a:rPr>
              <a:t>super</a:t>
            </a:r>
          </a:p>
          <a:p>
            <a:r>
              <a:rPr lang="es-AR" dirty="0"/>
              <a:t>De hecho, debe ser lo primero que se llama</a:t>
            </a:r>
          </a:p>
          <a:p>
            <a:r>
              <a:rPr lang="es-AR" dirty="0"/>
              <a:t>Si existen varios constructores posibles (en la clase padre), se debe invocar a uno de ellos</a:t>
            </a:r>
          </a:p>
        </p:txBody>
      </p:sp>
      <p:sp>
        <p:nvSpPr>
          <p:cNvPr id="4" name="Marcador de pie de página 3">
            <a:extLst>
              <a:ext uri="{FF2B5EF4-FFF2-40B4-BE49-F238E27FC236}">
                <a16:creationId xmlns:a16="http://schemas.microsoft.com/office/drawing/2014/main" id="{599E8F11-FA9C-4B80-A3CB-F4091F233A5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D30BD2F8-39C1-4201-9DA1-04ECED96F94E}"/>
              </a:ext>
            </a:extLst>
          </p:cNvPr>
          <p:cNvSpPr>
            <a:spLocks noGrp="1"/>
          </p:cNvSpPr>
          <p:nvPr>
            <p:ph type="sldNum" sz="quarter" idx="12"/>
          </p:nvPr>
        </p:nvSpPr>
        <p:spPr/>
        <p:txBody>
          <a:bodyPr/>
          <a:lstStyle/>
          <a:p>
            <a:fld id="{D802D9E1-0DDA-174F-9155-A972C397A999}" type="slidenum">
              <a:rPr lang="es-ES_tradnl" smtClean="0"/>
              <a:pPr/>
              <a:t>57</a:t>
            </a:fld>
            <a:endParaRPr lang="es-ES_tradnl" dirty="0"/>
          </a:p>
        </p:txBody>
      </p:sp>
    </p:spTree>
    <p:extLst>
      <p:ext uri="{BB962C8B-B14F-4D97-AF65-F5344CB8AC3E}">
        <p14:creationId xmlns:p14="http://schemas.microsoft.com/office/powerpoint/2010/main" val="2111061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553AF-91AB-4A1F-9E41-FBC62C03A08C}"/>
              </a:ext>
            </a:extLst>
          </p:cNvPr>
          <p:cNvSpPr>
            <a:spLocks noGrp="1"/>
          </p:cNvSpPr>
          <p:nvPr>
            <p:ph type="title"/>
          </p:nvPr>
        </p:nvSpPr>
        <p:spPr/>
        <p:txBody>
          <a:bodyPr/>
          <a:lstStyle/>
          <a:p>
            <a:r>
              <a:rPr lang="es-AR" b="1" dirty="0"/>
              <a:t>Super</a:t>
            </a:r>
            <a:br>
              <a:rPr lang="es-AR" dirty="0"/>
            </a:br>
            <a:r>
              <a:rPr lang="es-AR" sz="2800" i="1" dirty="0"/>
              <a:t>Constructores: Ejemplo</a:t>
            </a:r>
            <a:endParaRPr lang="es-AR" sz="2800" dirty="0"/>
          </a:p>
        </p:txBody>
      </p:sp>
      <p:sp>
        <p:nvSpPr>
          <p:cNvPr id="3" name="Marcador de contenido 2">
            <a:extLst>
              <a:ext uri="{FF2B5EF4-FFF2-40B4-BE49-F238E27FC236}">
                <a16:creationId xmlns:a16="http://schemas.microsoft.com/office/drawing/2014/main" id="{9D009642-58CC-41DB-B305-758C00191162}"/>
              </a:ext>
            </a:extLst>
          </p:cNvPr>
          <p:cNvSpPr>
            <a:spLocks noGrp="1"/>
          </p:cNvSpPr>
          <p:nvPr>
            <p:ph idx="1"/>
          </p:nvPr>
        </p:nvSpPr>
        <p:spPr/>
        <p:txBody>
          <a:bodyPr/>
          <a:lstStyle/>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Persona {</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latin typeface="Consolas" panose="020B0609020204030204" pitchFamily="49" charset="0"/>
              </a:rPr>
              <a:t>String</a:t>
            </a:r>
            <a:r>
              <a:rPr lang="es-AR" dirty="0">
                <a:latin typeface="Consolas" panose="020B0609020204030204" pitchFamily="49" charset="0"/>
              </a:rPr>
              <a:t> nombre;</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Persona(</a:t>
            </a:r>
            <a:r>
              <a:rPr lang="es-AR" dirty="0" err="1">
                <a:latin typeface="Consolas" panose="020B0609020204030204" pitchFamily="49" charset="0"/>
              </a:rPr>
              <a:t>String</a:t>
            </a:r>
            <a:r>
              <a:rPr lang="es-AR" dirty="0">
                <a:latin typeface="Consolas" panose="020B0609020204030204" pitchFamily="49" charset="0"/>
              </a:rPr>
              <a:t> nombre){</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this</a:t>
            </a:r>
            <a:r>
              <a:rPr lang="es-AR" dirty="0" err="1">
                <a:latin typeface="Consolas" panose="020B0609020204030204" pitchFamily="49" charset="0"/>
              </a:rPr>
              <a:t>.nombre</a:t>
            </a:r>
            <a:r>
              <a:rPr lang="es-AR" dirty="0">
                <a:latin typeface="Consolas" panose="020B0609020204030204" pitchFamily="49" charset="0"/>
              </a:rPr>
              <a:t> = nombre;</a:t>
            </a:r>
          </a:p>
          <a:p>
            <a:pPr marL="0" indent="0">
              <a:buNone/>
            </a:pPr>
            <a:r>
              <a:rPr lang="es-AR" dirty="0">
                <a:latin typeface="Consolas" panose="020B0609020204030204" pitchFamily="49" charset="0"/>
              </a:rPr>
              <a:t>	}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id="{55B492D8-A3FC-4EA2-8244-3EF3E37ECC9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A92ED50-E426-499C-B05B-52C530D8AF1F}"/>
              </a:ext>
            </a:extLst>
          </p:cNvPr>
          <p:cNvSpPr>
            <a:spLocks noGrp="1"/>
          </p:cNvSpPr>
          <p:nvPr>
            <p:ph type="sldNum" sz="quarter" idx="12"/>
          </p:nvPr>
        </p:nvSpPr>
        <p:spPr/>
        <p:txBody>
          <a:bodyPr/>
          <a:lstStyle/>
          <a:p>
            <a:fld id="{D802D9E1-0DDA-174F-9155-A972C397A999}" type="slidenum">
              <a:rPr lang="es-ES_tradnl" smtClean="0"/>
              <a:pPr/>
              <a:t>58</a:t>
            </a:fld>
            <a:endParaRPr lang="es-ES_tradnl" dirty="0"/>
          </a:p>
        </p:txBody>
      </p:sp>
    </p:spTree>
    <p:extLst>
      <p:ext uri="{BB962C8B-B14F-4D97-AF65-F5344CB8AC3E}">
        <p14:creationId xmlns:p14="http://schemas.microsoft.com/office/powerpoint/2010/main" val="398807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Uso de Clases</a:t>
            </a:r>
          </a:p>
        </p:txBody>
      </p:sp>
      <p:sp>
        <p:nvSpPr>
          <p:cNvPr id="3" name="Marcador de contenido 2"/>
          <p:cNvSpPr>
            <a:spLocks noGrp="1"/>
          </p:cNvSpPr>
          <p:nvPr>
            <p:ph idx="1"/>
          </p:nvPr>
        </p:nvSpPr>
        <p:spPr/>
        <p:txBody>
          <a:bodyPr>
            <a:normAutofit/>
          </a:bodyPr>
          <a:lstStyle/>
          <a:p>
            <a:r>
              <a:rPr lang="es-AR" dirty="0"/>
              <a:t>Si una clase quiere usar otra clase en el mismo paquete, no es necesario hacer nada!</a:t>
            </a:r>
          </a:p>
          <a:p>
            <a:endParaRPr lang="es-AR" dirty="0"/>
          </a:p>
          <a:p>
            <a:r>
              <a:rPr lang="es-AR" dirty="0"/>
              <a:t>Las clases en el mismo paquete se “conocen” sin necesidad de ninguna sintaxis especial.</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5</a:t>
            </a:fld>
            <a:endParaRPr lang="es-AR" dirty="0"/>
          </a:p>
        </p:txBody>
      </p:sp>
    </p:spTree>
    <p:extLst>
      <p:ext uri="{BB962C8B-B14F-4D97-AF65-F5344CB8AC3E}">
        <p14:creationId xmlns:p14="http://schemas.microsoft.com/office/powerpoint/2010/main" val="1360424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553AF-91AB-4A1F-9E41-FBC62C03A08C}"/>
              </a:ext>
            </a:extLst>
          </p:cNvPr>
          <p:cNvSpPr>
            <a:spLocks noGrp="1"/>
          </p:cNvSpPr>
          <p:nvPr>
            <p:ph type="title"/>
          </p:nvPr>
        </p:nvSpPr>
        <p:spPr/>
        <p:txBody>
          <a:bodyPr/>
          <a:lstStyle/>
          <a:p>
            <a:r>
              <a:rPr lang="es-AR" b="1" dirty="0"/>
              <a:t>Super</a:t>
            </a:r>
            <a:br>
              <a:rPr lang="es-AR" dirty="0"/>
            </a:br>
            <a:r>
              <a:rPr lang="es-AR" sz="2800" i="1" dirty="0"/>
              <a:t>Constructores: Ejemplo</a:t>
            </a:r>
            <a:endParaRPr lang="es-AR" sz="2800" dirty="0"/>
          </a:p>
        </p:txBody>
      </p:sp>
      <p:sp>
        <p:nvSpPr>
          <p:cNvPr id="3" name="Marcador de contenido 2">
            <a:extLst>
              <a:ext uri="{FF2B5EF4-FFF2-40B4-BE49-F238E27FC236}">
                <a16:creationId xmlns:a16="http://schemas.microsoft.com/office/drawing/2014/main" id="{9D009642-58CC-41DB-B305-758C00191162}"/>
              </a:ext>
            </a:extLst>
          </p:cNvPr>
          <p:cNvSpPr>
            <a:spLocks noGrp="1"/>
          </p:cNvSpPr>
          <p:nvPr>
            <p:ph idx="1"/>
          </p:nvPr>
        </p:nvSpPr>
        <p:spPr/>
        <p:txBody>
          <a:bodyPr/>
          <a:lstStyle/>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Policía </a:t>
            </a:r>
            <a:r>
              <a:rPr lang="es-AR" b="1" dirty="0" err="1">
                <a:solidFill>
                  <a:srgbClr val="7030A0"/>
                </a:solidFill>
                <a:latin typeface="Consolas" panose="020B0609020204030204" pitchFamily="49" charset="0"/>
              </a:rPr>
              <a:t>extends</a:t>
            </a:r>
            <a:r>
              <a:rPr lang="es-AR" dirty="0">
                <a:latin typeface="Consolas" panose="020B0609020204030204" pitchFamily="49" charset="0"/>
              </a:rPr>
              <a:t> Persona {</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private</a:t>
            </a:r>
            <a:r>
              <a:rPr lang="es-AR" dirty="0">
                <a:latin typeface="Consolas" panose="020B0609020204030204" pitchFamily="49" charset="0"/>
              </a:rPr>
              <a:t> </a:t>
            </a:r>
            <a:r>
              <a:rPr lang="es-AR" b="1"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nroDePlaca</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Policía(</a:t>
            </a:r>
            <a:r>
              <a:rPr lang="es-AR" dirty="0" err="1">
                <a:latin typeface="Consolas" panose="020B0609020204030204" pitchFamily="49" charset="0"/>
              </a:rPr>
              <a:t>String</a:t>
            </a:r>
            <a:r>
              <a:rPr lang="es-AR" dirty="0">
                <a:latin typeface="Consolas" panose="020B0609020204030204" pitchFamily="49" charset="0"/>
              </a:rPr>
              <a:t> nombre, </a:t>
            </a:r>
          </a:p>
          <a:p>
            <a:pPr marL="0" indent="0">
              <a:buNone/>
            </a:pPr>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nroDePlaca</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b="1" dirty="0">
                <a:solidFill>
                  <a:srgbClr val="7030A0"/>
                </a:solidFill>
                <a:latin typeface="Consolas" panose="020B0609020204030204" pitchFamily="49" charset="0"/>
              </a:rPr>
              <a:t>super</a:t>
            </a:r>
            <a:r>
              <a:rPr lang="es-AR" dirty="0">
                <a:latin typeface="Consolas" panose="020B0609020204030204" pitchFamily="49" charset="0"/>
              </a:rPr>
              <a:t>(nombre);</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this</a:t>
            </a:r>
            <a:r>
              <a:rPr lang="es-AR" dirty="0" err="1">
                <a:latin typeface="Consolas" panose="020B0609020204030204" pitchFamily="49" charset="0"/>
              </a:rPr>
              <a:t>.nroDePlaca</a:t>
            </a:r>
            <a:r>
              <a:rPr lang="es-AR" dirty="0">
                <a:latin typeface="Consolas" panose="020B0609020204030204" pitchFamily="49" charset="0"/>
              </a:rPr>
              <a:t> = </a:t>
            </a:r>
            <a:r>
              <a:rPr lang="es-AR" dirty="0" err="1">
                <a:latin typeface="Consolas" panose="020B0609020204030204" pitchFamily="49" charset="0"/>
              </a:rPr>
              <a:t>nroDePlaca</a:t>
            </a:r>
            <a:r>
              <a:rPr lang="es-AR" dirty="0">
                <a:latin typeface="Consolas" panose="020B0609020204030204" pitchFamily="49" charset="0"/>
              </a:rPr>
              <a:t>;</a:t>
            </a:r>
          </a:p>
          <a:p>
            <a:pPr marL="0" indent="0">
              <a:buNone/>
            </a:pPr>
            <a:r>
              <a:rPr lang="es-AR" dirty="0">
                <a:latin typeface="Consolas" panose="020B0609020204030204" pitchFamily="49" charset="0"/>
              </a:rPr>
              <a:t>	}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id="{55B492D8-A3FC-4EA2-8244-3EF3E37ECC9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A92ED50-E426-499C-B05B-52C530D8AF1F}"/>
              </a:ext>
            </a:extLst>
          </p:cNvPr>
          <p:cNvSpPr>
            <a:spLocks noGrp="1"/>
          </p:cNvSpPr>
          <p:nvPr>
            <p:ph type="sldNum" sz="quarter" idx="12"/>
          </p:nvPr>
        </p:nvSpPr>
        <p:spPr/>
        <p:txBody>
          <a:bodyPr/>
          <a:lstStyle/>
          <a:p>
            <a:fld id="{D802D9E1-0DDA-174F-9155-A972C397A999}" type="slidenum">
              <a:rPr lang="es-ES_tradnl" smtClean="0"/>
              <a:pPr/>
              <a:t>59</a:t>
            </a:fld>
            <a:endParaRPr lang="es-ES_tradnl" dirty="0"/>
          </a:p>
        </p:txBody>
      </p:sp>
    </p:spTree>
    <p:extLst>
      <p:ext uri="{BB962C8B-B14F-4D97-AF65-F5344CB8AC3E}">
        <p14:creationId xmlns:p14="http://schemas.microsoft.com/office/powerpoint/2010/main" val="721409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91FD5-124F-4EAB-97D0-7C078EBF3147}"/>
              </a:ext>
            </a:extLst>
          </p:cNvPr>
          <p:cNvSpPr>
            <a:spLocks noGrp="1"/>
          </p:cNvSpPr>
          <p:nvPr>
            <p:ph type="title"/>
          </p:nvPr>
        </p:nvSpPr>
        <p:spPr/>
        <p:txBody>
          <a:bodyPr/>
          <a:lstStyle/>
          <a:p>
            <a:r>
              <a:rPr lang="es-AR" b="1" dirty="0"/>
              <a:t>Super</a:t>
            </a:r>
            <a:br>
              <a:rPr lang="es-AR" dirty="0"/>
            </a:br>
            <a:r>
              <a:rPr lang="es-AR" sz="2800" i="1" dirty="0"/>
              <a:t>Constructores: Ejemplo</a:t>
            </a:r>
            <a:endParaRPr lang="es-AR" sz="2800" dirty="0"/>
          </a:p>
        </p:txBody>
      </p:sp>
      <p:sp>
        <p:nvSpPr>
          <p:cNvPr id="3" name="Marcador de contenido 2">
            <a:extLst>
              <a:ext uri="{FF2B5EF4-FFF2-40B4-BE49-F238E27FC236}">
                <a16:creationId xmlns:a16="http://schemas.microsoft.com/office/drawing/2014/main" id="{547CC45C-73CF-4968-9DCC-FD97691850E0}"/>
              </a:ext>
            </a:extLst>
          </p:cNvPr>
          <p:cNvSpPr>
            <a:spLocks noGrp="1"/>
          </p:cNvSpPr>
          <p:nvPr>
            <p:ph idx="1"/>
          </p:nvPr>
        </p:nvSpPr>
        <p:spPr/>
        <p:txBody>
          <a:bodyPr>
            <a:normAutofit fontScale="70000" lnSpcReduction="20000"/>
          </a:bodyPr>
          <a:lstStyle/>
          <a:p>
            <a:pPr>
              <a:lnSpc>
                <a:spcPct val="120000"/>
              </a:lnSpc>
            </a:pPr>
            <a:r>
              <a:rPr lang="es-AR" dirty="0"/>
              <a:t>¿Qué sucede si </a:t>
            </a:r>
            <a:r>
              <a:rPr lang="es-AR" b="1" dirty="0"/>
              <a:t>no</a:t>
            </a:r>
            <a:r>
              <a:rPr lang="es-AR" dirty="0"/>
              <a:t> llamamos al constructor del padre (en este caso, Persona)?</a:t>
            </a:r>
          </a:p>
          <a:p>
            <a:pPr>
              <a:lnSpc>
                <a:spcPct val="120000"/>
              </a:lnSpc>
            </a:pPr>
            <a:r>
              <a:rPr lang="es-AR" dirty="0"/>
              <a:t>Estaríamos incumpliendo lo que pide la clase Persona: se DEBE pasar un nombre para construir una Persona (o, lo que es lo mismo, TODAS las instancias de Persona deben tener un nombre)</a:t>
            </a:r>
          </a:p>
          <a:p>
            <a:pPr>
              <a:lnSpc>
                <a:spcPct val="120000"/>
              </a:lnSpc>
            </a:pPr>
            <a:r>
              <a:rPr lang="es-AR" dirty="0"/>
              <a:t>¿Y si Persona no tiene constructor o tiene un constructor sin argumentos? Entonces no es obligatorio usar </a:t>
            </a:r>
            <a:r>
              <a:rPr lang="es-AR" b="1" dirty="0">
                <a:solidFill>
                  <a:srgbClr val="7030A0"/>
                </a:solidFill>
                <a:latin typeface="Consolas" panose="020B0609020204030204" pitchFamily="49" charset="0"/>
              </a:rPr>
              <a:t>super</a:t>
            </a:r>
          </a:p>
          <a:p>
            <a:pPr>
              <a:lnSpc>
                <a:spcPct val="120000"/>
              </a:lnSpc>
            </a:pPr>
            <a:r>
              <a:rPr lang="es-AR" dirty="0"/>
              <a:t>¿Se puede poner en cualquier lugar del constructor de la clase hija? No, se debe poner al principio. </a:t>
            </a:r>
          </a:p>
          <a:p>
            <a:pPr>
              <a:lnSpc>
                <a:spcPct val="120000"/>
              </a:lnSpc>
            </a:pPr>
            <a:r>
              <a:rPr lang="es-AR" dirty="0"/>
              <a:t>Esto es por si, en ese constructor, queremos usar el nombre de la persona (el nombre de la Persona tiene que estar asignado)</a:t>
            </a:r>
          </a:p>
        </p:txBody>
      </p:sp>
      <p:sp>
        <p:nvSpPr>
          <p:cNvPr id="4" name="Marcador de pie de página 3">
            <a:extLst>
              <a:ext uri="{FF2B5EF4-FFF2-40B4-BE49-F238E27FC236}">
                <a16:creationId xmlns:a16="http://schemas.microsoft.com/office/drawing/2014/main" id="{6177E640-1F82-4C18-B899-EEBB52CFA32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49DFEC07-4296-4374-810A-3909CAD52BD8}"/>
              </a:ext>
            </a:extLst>
          </p:cNvPr>
          <p:cNvSpPr>
            <a:spLocks noGrp="1"/>
          </p:cNvSpPr>
          <p:nvPr>
            <p:ph type="sldNum" sz="quarter" idx="12"/>
          </p:nvPr>
        </p:nvSpPr>
        <p:spPr/>
        <p:txBody>
          <a:bodyPr/>
          <a:lstStyle/>
          <a:p>
            <a:fld id="{D802D9E1-0DDA-174F-9155-A972C397A999}" type="slidenum">
              <a:rPr lang="es-ES_tradnl" smtClean="0"/>
              <a:pPr/>
              <a:t>60</a:t>
            </a:fld>
            <a:endParaRPr lang="es-ES_tradnl" dirty="0"/>
          </a:p>
        </p:txBody>
      </p:sp>
    </p:spTree>
    <p:extLst>
      <p:ext uri="{BB962C8B-B14F-4D97-AF65-F5344CB8AC3E}">
        <p14:creationId xmlns:p14="http://schemas.microsoft.com/office/powerpoint/2010/main" val="1385155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0"/>
            <a:ext cx="9144001" cy="1314450"/>
          </a:xfrm>
        </p:spPr>
        <p:txBody>
          <a:bodyPr>
            <a:normAutofit fontScale="90000"/>
          </a:bodyPr>
          <a:lstStyle/>
          <a:p>
            <a:r>
              <a:rPr lang="es-ES_tradnl" dirty="0"/>
              <a:t>Programación Orientada a Objetos</a:t>
            </a:r>
          </a:p>
        </p:txBody>
      </p:sp>
      <p:sp>
        <p:nvSpPr>
          <p:cNvPr id="3" name="Subtítulo 2"/>
          <p:cNvSpPr>
            <a:spLocks noGrp="1"/>
          </p:cNvSpPr>
          <p:nvPr>
            <p:ph type="subTitle" idx="1"/>
          </p:nvPr>
        </p:nvSpPr>
        <p:spPr/>
        <p:txBody>
          <a:bodyPr/>
          <a:lstStyle/>
          <a:p>
            <a:r>
              <a:rPr lang="es-ES_tradnl" dirty="0"/>
              <a:t>Ejercicios</a:t>
            </a:r>
          </a:p>
          <a:p>
            <a:endParaRPr lang="es-ES_tradnl" dirty="0"/>
          </a:p>
        </p:txBody>
      </p:sp>
    </p:spTree>
    <p:extLst>
      <p:ext uri="{BB962C8B-B14F-4D97-AF65-F5344CB8AC3E}">
        <p14:creationId xmlns:p14="http://schemas.microsoft.com/office/powerpoint/2010/main" val="497298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Clase Persona</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92500" lnSpcReduction="10000"/>
          </a:bodyPr>
          <a:lstStyle/>
          <a:p>
            <a:pPr>
              <a:lnSpc>
                <a:spcPct val="100000"/>
              </a:lnSpc>
            </a:pPr>
            <a:r>
              <a:rPr lang="es-AR" sz="2400" dirty="0"/>
              <a:t>Desarrolle una clase Persona que permita almacenar </a:t>
            </a:r>
            <a:r>
              <a:rPr lang="es-AR" sz="2400" dirty="0" err="1"/>
              <a:t>dni</a:t>
            </a:r>
            <a:r>
              <a:rPr lang="es-AR" sz="2400" dirty="0"/>
              <a:t>, edad, nombre, altura y peso.</a:t>
            </a:r>
          </a:p>
          <a:p>
            <a:pPr>
              <a:lnSpc>
                <a:spcPct val="100000"/>
              </a:lnSpc>
            </a:pPr>
            <a:r>
              <a:rPr lang="es-AR" sz="2400" dirty="0"/>
              <a:t>Esta vez, utilice los modificadores de acceso vistos.</a:t>
            </a:r>
          </a:p>
          <a:p>
            <a:pPr>
              <a:lnSpc>
                <a:spcPct val="100000"/>
              </a:lnSpc>
            </a:pPr>
            <a:r>
              <a:rPr lang="es-AR" sz="2400" dirty="0"/>
              <a:t>Para atributos de la clase, utilice </a:t>
            </a:r>
            <a:r>
              <a:rPr lang="es-AR" sz="1600" b="1" dirty="0" err="1">
                <a:solidFill>
                  <a:srgbClr val="7030A0"/>
                </a:solidFill>
                <a:latin typeface="Consolas" panose="020B0609020204030204" pitchFamily="49" charset="0"/>
              </a:rPr>
              <a:t>private</a:t>
            </a:r>
            <a:r>
              <a:rPr lang="es-AR" sz="2400" dirty="0"/>
              <a:t>.</a:t>
            </a:r>
          </a:p>
          <a:p>
            <a:pPr>
              <a:lnSpc>
                <a:spcPct val="100000"/>
              </a:lnSpc>
            </a:pPr>
            <a:r>
              <a:rPr lang="es-AR" sz="2400" dirty="0"/>
              <a:t>Para métodos que acceden a dichos atributos, utilice </a:t>
            </a:r>
            <a:r>
              <a:rPr lang="es-AR" sz="1600" b="1" dirty="0" err="1">
                <a:solidFill>
                  <a:srgbClr val="7030A0"/>
                </a:solidFill>
                <a:latin typeface="Consolas" panose="020B0609020204030204" pitchFamily="49" charset="0"/>
              </a:rPr>
              <a:t>public</a:t>
            </a:r>
            <a:r>
              <a:rPr lang="es-AR" sz="2400" dirty="0"/>
              <a:t>.</a:t>
            </a:r>
          </a:p>
          <a:p>
            <a:pPr>
              <a:lnSpc>
                <a:spcPct val="100000"/>
              </a:lnSpc>
            </a:pPr>
            <a:r>
              <a:rPr lang="es-AR" sz="2400" dirty="0"/>
              <a:t>También agregue métodos que permitan modificar dichos atributos</a:t>
            </a:r>
          </a:p>
          <a:p>
            <a:pPr>
              <a:lnSpc>
                <a:spcPct val="100000"/>
              </a:lnSpc>
            </a:pPr>
            <a:r>
              <a:rPr lang="es-AR" sz="2400" dirty="0"/>
              <a:t>En dichos métodos, utilice </a:t>
            </a:r>
            <a:r>
              <a:rPr lang="es-AR" sz="1600" b="1" dirty="0" err="1">
                <a:solidFill>
                  <a:srgbClr val="7030A0"/>
                </a:solidFill>
                <a:latin typeface="Consolas" panose="020B0609020204030204" pitchFamily="49" charset="0"/>
              </a:rPr>
              <a:t>this</a:t>
            </a:r>
            <a:r>
              <a:rPr lang="es-AR" sz="2400" dirty="0"/>
              <a:t> para indicar explícitamente el acceso a atributos del objeto actual (a pesar que el uso de </a:t>
            </a:r>
            <a:r>
              <a:rPr lang="es-AR" sz="1800" b="1" dirty="0" err="1">
                <a:solidFill>
                  <a:srgbClr val="7030A0"/>
                </a:solidFill>
                <a:latin typeface="Consolas" panose="020B0609020204030204" pitchFamily="49" charset="0"/>
              </a:rPr>
              <a:t>this</a:t>
            </a:r>
            <a:r>
              <a:rPr lang="es-AR" sz="2400" dirty="0"/>
              <a:t> en este caso es opcional)</a:t>
            </a:r>
          </a:p>
          <a:p>
            <a:pPr>
              <a:lnSpc>
                <a:spcPct val="100000"/>
              </a:lnSpc>
            </a:pPr>
            <a:r>
              <a:rPr lang="es-AR" sz="2400" dirty="0"/>
              <a:t>Cree un constructor que reciba el nombre de la Persona</a:t>
            </a:r>
          </a:p>
        </p:txBody>
      </p:sp>
    </p:spTree>
    <p:extLst>
      <p:ext uri="{BB962C8B-B14F-4D97-AF65-F5344CB8AC3E}">
        <p14:creationId xmlns:p14="http://schemas.microsoft.com/office/powerpoint/2010/main" val="420736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Productos con vencimiento</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70000" lnSpcReduction="20000"/>
          </a:bodyPr>
          <a:lstStyle/>
          <a:p>
            <a:pPr>
              <a:lnSpc>
                <a:spcPct val="120000"/>
              </a:lnSpc>
            </a:pPr>
            <a:r>
              <a:rPr lang="es-AR" dirty="0"/>
              <a:t>Crear una clase Producto que tenga un precio y un número de producto</a:t>
            </a:r>
          </a:p>
          <a:p>
            <a:pPr>
              <a:lnSpc>
                <a:spcPct val="120000"/>
              </a:lnSpc>
            </a:pPr>
            <a:r>
              <a:rPr lang="es-AR" dirty="0"/>
              <a:t>Se desea crear un tipo de producto especial (</a:t>
            </a:r>
            <a:r>
              <a:rPr lang="es-AR" dirty="0" err="1"/>
              <a:t>ProductoConVencimiento</a:t>
            </a:r>
            <a:r>
              <a:rPr lang="es-AR" dirty="0"/>
              <a:t>) que, además de dichos atributos, posea un valor booleano para indicar si está vencido</a:t>
            </a:r>
          </a:p>
          <a:p>
            <a:pPr>
              <a:lnSpc>
                <a:spcPct val="120000"/>
              </a:lnSpc>
            </a:pPr>
            <a:r>
              <a:rPr lang="es-AR" dirty="0"/>
              <a:t>Si el producto está vencido, realizar un descuento de un 25%</a:t>
            </a:r>
          </a:p>
          <a:p>
            <a:pPr>
              <a:lnSpc>
                <a:spcPct val="120000"/>
              </a:lnSpc>
            </a:pPr>
            <a:r>
              <a:rPr lang="es-AR" dirty="0"/>
              <a:t>Agregar en Producto la posibilidad de incluir un IVA (que se pueda modificar)</a:t>
            </a:r>
          </a:p>
          <a:p>
            <a:pPr>
              <a:lnSpc>
                <a:spcPct val="120000"/>
              </a:lnSpc>
            </a:pPr>
            <a:r>
              <a:rPr lang="es-AR" dirty="0" err="1"/>
              <a:t>Tips</a:t>
            </a:r>
            <a:endParaRPr lang="es-AR" dirty="0"/>
          </a:p>
          <a:p>
            <a:pPr lvl="1">
              <a:lnSpc>
                <a:spcPct val="120000"/>
              </a:lnSpc>
            </a:pPr>
            <a:r>
              <a:rPr lang="es-AR" dirty="0"/>
              <a:t>Usar herencia y </a:t>
            </a:r>
            <a:r>
              <a:rPr lang="es-AR" dirty="0" err="1"/>
              <a:t>sobrescritura</a:t>
            </a:r>
            <a:endParaRPr lang="es-AR" dirty="0"/>
          </a:p>
          <a:p>
            <a:pPr lvl="1">
              <a:lnSpc>
                <a:spcPct val="120000"/>
              </a:lnSpc>
            </a:pPr>
            <a:r>
              <a:rPr lang="es-AR" dirty="0"/>
              <a:t>Usar super para conseguir el precio original</a:t>
            </a:r>
          </a:p>
          <a:p>
            <a:pPr lvl="1">
              <a:lnSpc>
                <a:spcPct val="120000"/>
              </a:lnSpc>
            </a:pPr>
            <a:r>
              <a:rPr lang="es-AR" dirty="0"/>
              <a:t>Acceder a los atributos siempre a través de métodos</a:t>
            </a:r>
          </a:p>
          <a:p>
            <a:pPr lvl="1">
              <a:lnSpc>
                <a:spcPct val="120000"/>
              </a:lnSpc>
            </a:pPr>
            <a:endParaRPr lang="es-AR" dirty="0"/>
          </a:p>
          <a:p>
            <a:endParaRPr lang="es-AR" dirty="0"/>
          </a:p>
        </p:txBody>
      </p:sp>
    </p:spTree>
    <p:extLst>
      <p:ext uri="{BB962C8B-B14F-4D97-AF65-F5344CB8AC3E}">
        <p14:creationId xmlns:p14="http://schemas.microsoft.com/office/powerpoint/2010/main" val="3355532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Productos limitados</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92500" lnSpcReduction="20000"/>
          </a:bodyPr>
          <a:lstStyle/>
          <a:p>
            <a:r>
              <a:rPr lang="es-AR" dirty="0"/>
              <a:t>De forma similar al ejercicio anterior, permitir la creación de productos cuyo precio depende de la cantidad de elementos en stock (por ejemplo, una clase </a:t>
            </a:r>
            <a:r>
              <a:rPr lang="es-AR" dirty="0" err="1"/>
              <a:t>ProductoLimitado</a:t>
            </a:r>
            <a:r>
              <a:rPr lang="es-AR" dirty="0"/>
              <a:t>)</a:t>
            </a:r>
          </a:p>
          <a:p>
            <a:r>
              <a:rPr lang="es-AR" dirty="0"/>
              <a:t>Si el stock es menor a 1000 unidades, sumarle un 50% al valor</a:t>
            </a:r>
          </a:p>
          <a:p>
            <a:r>
              <a:rPr lang="es-AR" dirty="0"/>
              <a:t>Si el stock es menor a 100 unidades, se suma un 100%</a:t>
            </a:r>
          </a:p>
          <a:p>
            <a:r>
              <a:rPr lang="es-AR" dirty="0" err="1"/>
              <a:t>Tips</a:t>
            </a:r>
            <a:r>
              <a:rPr lang="es-AR" dirty="0"/>
              <a:t>:</a:t>
            </a:r>
          </a:p>
          <a:p>
            <a:pPr lvl="1"/>
            <a:r>
              <a:rPr lang="es-AR" dirty="0"/>
              <a:t>Agregar una atributo a </a:t>
            </a:r>
            <a:r>
              <a:rPr lang="es-AR" dirty="0" err="1"/>
              <a:t>ProductoLimitado</a:t>
            </a:r>
            <a:r>
              <a:rPr lang="es-AR" dirty="0"/>
              <a:t> que permita llevar cuenta de la cantidad de productos</a:t>
            </a:r>
          </a:p>
          <a:p>
            <a:pPr lvl="1"/>
            <a:r>
              <a:rPr lang="es-AR" dirty="0"/>
              <a:t>Sobrescribir el método </a:t>
            </a:r>
            <a:r>
              <a:rPr lang="es-AR" dirty="0" err="1"/>
              <a:t>obtenerPrecio</a:t>
            </a:r>
            <a:r>
              <a:rPr lang="es-AR" dirty="0"/>
              <a:t> y utilizar </a:t>
            </a:r>
            <a:r>
              <a:rPr lang="es-AR" b="1" dirty="0">
                <a:solidFill>
                  <a:srgbClr val="7030A0"/>
                </a:solidFill>
              </a:rPr>
              <a:t>super</a:t>
            </a:r>
            <a:r>
              <a:rPr lang="es-AR" dirty="0"/>
              <a:t> para obtener el precio original</a:t>
            </a:r>
          </a:p>
        </p:txBody>
      </p:sp>
    </p:spTree>
    <p:extLst>
      <p:ext uri="{BB962C8B-B14F-4D97-AF65-F5344CB8AC3E}">
        <p14:creationId xmlns:p14="http://schemas.microsoft.com/office/powerpoint/2010/main" val="39671770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BB1F3-5ED6-41C4-A9E0-37B5B1C93A8D}"/>
              </a:ext>
            </a:extLst>
          </p:cNvPr>
          <p:cNvSpPr>
            <a:spLocks noGrp="1"/>
          </p:cNvSpPr>
          <p:nvPr>
            <p:ph type="title"/>
          </p:nvPr>
        </p:nvSpPr>
        <p:spPr/>
        <p:txBody>
          <a:bodyPr/>
          <a:lstStyle/>
          <a:p>
            <a:r>
              <a:rPr lang="es-AR" b="1" dirty="0"/>
              <a:t>Juego de rol</a:t>
            </a:r>
          </a:p>
        </p:txBody>
      </p:sp>
      <p:sp>
        <p:nvSpPr>
          <p:cNvPr id="3" name="Marcador de contenido 2">
            <a:extLst>
              <a:ext uri="{FF2B5EF4-FFF2-40B4-BE49-F238E27FC236}">
                <a16:creationId xmlns:a16="http://schemas.microsoft.com/office/drawing/2014/main" id="{6BF77331-3DF2-436C-9654-805FCB032610}"/>
              </a:ext>
            </a:extLst>
          </p:cNvPr>
          <p:cNvSpPr>
            <a:spLocks noGrp="1"/>
          </p:cNvSpPr>
          <p:nvPr>
            <p:ph idx="1"/>
          </p:nvPr>
        </p:nvSpPr>
        <p:spPr/>
        <p:txBody>
          <a:bodyPr>
            <a:normAutofit fontScale="62500" lnSpcReduction="20000"/>
          </a:bodyPr>
          <a:lstStyle/>
          <a:p>
            <a:pPr>
              <a:lnSpc>
                <a:spcPct val="120000"/>
              </a:lnSpc>
            </a:pPr>
            <a:r>
              <a:rPr lang="es-AR" dirty="0"/>
              <a:t>En un juego existen personajes que poseen un valor de ataque y un valor de defensa</a:t>
            </a:r>
          </a:p>
          <a:p>
            <a:pPr>
              <a:lnSpc>
                <a:spcPct val="120000"/>
              </a:lnSpc>
            </a:pPr>
            <a:r>
              <a:rPr lang="es-AR" dirty="0"/>
              <a:t>Algunos personajes son especiales</a:t>
            </a:r>
          </a:p>
          <a:p>
            <a:pPr>
              <a:lnSpc>
                <a:spcPct val="120000"/>
              </a:lnSpc>
            </a:pPr>
            <a:r>
              <a:rPr lang="es-AR" dirty="0"/>
              <a:t>El mago es un personaje que, si su nivel de energía es 100, entonces: multiplica el valor de ataque por 10 y su defensa se divide a la mitad</a:t>
            </a:r>
          </a:p>
          <a:p>
            <a:pPr>
              <a:lnSpc>
                <a:spcPct val="120000"/>
              </a:lnSpc>
            </a:pPr>
            <a:r>
              <a:rPr lang="es-AR" dirty="0"/>
              <a:t>El bárbaro tiene siempre una defensa de 500, pero se puede configurar para que tenga una espada de metal, haciendo que su ataque sea 2 veces mayor</a:t>
            </a:r>
          </a:p>
          <a:p>
            <a:pPr>
              <a:lnSpc>
                <a:spcPct val="120000"/>
              </a:lnSpc>
            </a:pPr>
            <a:r>
              <a:rPr lang="es-AR" dirty="0"/>
              <a:t>La arquera es un personaje que ante cada ataque exitoso aumenta su valor de ataque, por ejemplo, 2 ataques exitosos multiplican su ataque por 2, 3 ataques multiplican por 3, etc. Su defensa, lamentablemente, se divide por la cantidad de ataques exitosos.</a:t>
            </a:r>
          </a:p>
        </p:txBody>
      </p:sp>
      <p:sp>
        <p:nvSpPr>
          <p:cNvPr id="4" name="Marcador de pie de página 3">
            <a:extLst>
              <a:ext uri="{FF2B5EF4-FFF2-40B4-BE49-F238E27FC236}">
                <a16:creationId xmlns:a16="http://schemas.microsoft.com/office/drawing/2014/main" id="{41B4785E-85C4-4CA2-91BF-62861FE734E6}"/>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FC560E-D9DF-47A0-A62B-A10A5B2BFA93}"/>
              </a:ext>
            </a:extLst>
          </p:cNvPr>
          <p:cNvSpPr>
            <a:spLocks noGrp="1"/>
          </p:cNvSpPr>
          <p:nvPr>
            <p:ph type="sldNum" sz="quarter" idx="12"/>
          </p:nvPr>
        </p:nvSpPr>
        <p:spPr/>
        <p:txBody>
          <a:bodyPr/>
          <a:lstStyle/>
          <a:p>
            <a:fld id="{D802D9E1-0DDA-174F-9155-A972C397A999}" type="slidenum">
              <a:rPr lang="es-ES_tradnl" smtClean="0"/>
              <a:pPr/>
              <a:t>65</a:t>
            </a:fld>
            <a:endParaRPr lang="es-ES_tradnl" dirty="0"/>
          </a:p>
        </p:txBody>
      </p:sp>
    </p:spTree>
    <p:extLst>
      <p:ext uri="{BB962C8B-B14F-4D97-AF65-F5344CB8AC3E}">
        <p14:creationId xmlns:p14="http://schemas.microsoft.com/office/powerpoint/2010/main" val="2482672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AB80F-C3BF-4B10-A268-4E9DF3DE44EB}"/>
              </a:ext>
            </a:extLst>
          </p:cNvPr>
          <p:cNvSpPr>
            <a:spLocks noGrp="1"/>
          </p:cNvSpPr>
          <p:nvPr>
            <p:ph type="title"/>
          </p:nvPr>
        </p:nvSpPr>
        <p:spPr/>
        <p:txBody>
          <a:bodyPr/>
          <a:lstStyle/>
          <a:p>
            <a:r>
              <a:rPr lang="es-AR" b="1" dirty="0"/>
              <a:t>Juego de rol</a:t>
            </a:r>
            <a:br>
              <a:rPr lang="es-AR" b="1" dirty="0"/>
            </a:br>
            <a:r>
              <a:rPr lang="es-AR" sz="2800" i="1" dirty="0" err="1"/>
              <a:t>Tips</a:t>
            </a:r>
            <a:endParaRPr lang="es-AR" sz="2800" i="1" dirty="0"/>
          </a:p>
        </p:txBody>
      </p:sp>
      <p:sp>
        <p:nvSpPr>
          <p:cNvPr id="3" name="Marcador de contenido 2">
            <a:extLst>
              <a:ext uri="{FF2B5EF4-FFF2-40B4-BE49-F238E27FC236}">
                <a16:creationId xmlns:a16="http://schemas.microsoft.com/office/drawing/2014/main" id="{4B4C6B7C-7829-41F6-BA01-EFF0AA5C1F22}"/>
              </a:ext>
            </a:extLst>
          </p:cNvPr>
          <p:cNvSpPr>
            <a:spLocks noGrp="1"/>
          </p:cNvSpPr>
          <p:nvPr>
            <p:ph idx="1"/>
          </p:nvPr>
        </p:nvSpPr>
        <p:spPr/>
        <p:txBody>
          <a:bodyPr>
            <a:normAutofit fontScale="70000" lnSpcReduction="20000"/>
          </a:bodyPr>
          <a:lstStyle/>
          <a:p>
            <a:pPr>
              <a:lnSpc>
                <a:spcPct val="120000"/>
              </a:lnSpc>
            </a:pPr>
            <a:r>
              <a:rPr lang="es-AR" dirty="0"/>
              <a:t>Crear la clase Personaje con 2 métodos: </a:t>
            </a:r>
            <a:r>
              <a:rPr lang="es-AR" dirty="0" err="1"/>
              <a:t>obtenerValorAtaque</a:t>
            </a:r>
            <a:r>
              <a:rPr lang="es-AR" dirty="0"/>
              <a:t> y </a:t>
            </a:r>
            <a:r>
              <a:rPr lang="es-AR" dirty="0" err="1"/>
              <a:t>obtenerValorDefensa</a:t>
            </a:r>
            <a:r>
              <a:rPr lang="es-AR" dirty="0"/>
              <a:t>.</a:t>
            </a:r>
          </a:p>
          <a:p>
            <a:pPr>
              <a:lnSpc>
                <a:spcPct val="120000"/>
              </a:lnSpc>
            </a:pPr>
            <a:r>
              <a:rPr lang="es-AR" dirty="0"/>
              <a:t>Las clases especiales deberán </a:t>
            </a:r>
            <a:r>
              <a:rPr lang="es-AR" dirty="0" err="1"/>
              <a:t>reimplementar</a:t>
            </a:r>
            <a:r>
              <a:rPr lang="es-AR" dirty="0"/>
              <a:t> dichos métodos de ser necesario (en el caso del bárbaro posiblemente no sea necesario </a:t>
            </a:r>
            <a:r>
              <a:rPr lang="es-AR" dirty="0" err="1"/>
              <a:t>reimplementar</a:t>
            </a:r>
            <a:r>
              <a:rPr lang="es-AR" dirty="0"/>
              <a:t> </a:t>
            </a:r>
            <a:r>
              <a:rPr lang="es-AR" dirty="0" err="1"/>
              <a:t>obtenerValorDefensa</a:t>
            </a:r>
            <a:r>
              <a:rPr lang="es-AR" dirty="0"/>
              <a:t>, ya que se configura siempre con 500).</a:t>
            </a:r>
          </a:p>
          <a:p>
            <a:pPr>
              <a:lnSpc>
                <a:spcPct val="120000"/>
              </a:lnSpc>
            </a:pPr>
            <a:r>
              <a:rPr lang="es-AR" dirty="0"/>
              <a:t>Simular la creación de los personajes y obtener sus valores de ataque y defensa, de acuerdo a como fueron configurados</a:t>
            </a:r>
          </a:p>
          <a:p>
            <a:pPr>
              <a:lnSpc>
                <a:spcPct val="120000"/>
              </a:lnSpc>
            </a:pPr>
            <a:r>
              <a:rPr lang="es-AR" dirty="0"/>
              <a:t>Por ejemplo, mostrar por pantalla los valores de ataque del bárbaro antes y después de darle una espada de metal (simplemente usar un atributo booleano para modelar la espada)</a:t>
            </a:r>
          </a:p>
        </p:txBody>
      </p:sp>
      <p:sp>
        <p:nvSpPr>
          <p:cNvPr id="4" name="Marcador de pie de página 3">
            <a:extLst>
              <a:ext uri="{FF2B5EF4-FFF2-40B4-BE49-F238E27FC236}">
                <a16:creationId xmlns:a16="http://schemas.microsoft.com/office/drawing/2014/main" id="{FCE7921F-11BD-4E53-AB43-755CB6F2E858}"/>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C8DB2FA-A592-4391-932D-C0A9D025ED74}"/>
              </a:ext>
            </a:extLst>
          </p:cNvPr>
          <p:cNvSpPr>
            <a:spLocks noGrp="1"/>
          </p:cNvSpPr>
          <p:nvPr>
            <p:ph type="sldNum" sz="quarter" idx="12"/>
          </p:nvPr>
        </p:nvSpPr>
        <p:spPr/>
        <p:txBody>
          <a:bodyPr/>
          <a:lstStyle/>
          <a:p>
            <a:fld id="{D802D9E1-0DDA-174F-9155-A972C397A999}" type="slidenum">
              <a:rPr lang="es-ES_tradnl" smtClean="0"/>
              <a:pPr/>
              <a:t>66</a:t>
            </a:fld>
            <a:endParaRPr lang="es-ES_tradnl" dirty="0"/>
          </a:p>
        </p:txBody>
      </p:sp>
    </p:spTree>
    <p:extLst>
      <p:ext uri="{BB962C8B-B14F-4D97-AF65-F5344CB8AC3E}">
        <p14:creationId xmlns:p14="http://schemas.microsoft.com/office/powerpoint/2010/main" val="2869629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1A2D4-2AAF-46A4-AF29-296418C0F22F}"/>
              </a:ext>
            </a:extLst>
          </p:cNvPr>
          <p:cNvSpPr>
            <a:spLocks noGrp="1"/>
          </p:cNvSpPr>
          <p:nvPr>
            <p:ph type="title"/>
          </p:nvPr>
        </p:nvSpPr>
        <p:spPr/>
        <p:txBody>
          <a:bodyPr/>
          <a:lstStyle/>
          <a:p>
            <a:r>
              <a:rPr lang="es-AR" b="1" dirty="0"/>
              <a:t>Restaurant</a:t>
            </a:r>
          </a:p>
        </p:txBody>
      </p:sp>
      <p:sp>
        <p:nvSpPr>
          <p:cNvPr id="3" name="Marcador de contenido 2">
            <a:extLst>
              <a:ext uri="{FF2B5EF4-FFF2-40B4-BE49-F238E27FC236}">
                <a16:creationId xmlns:a16="http://schemas.microsoft.com/office/drawing/2014/main" id="{739E4EAE-1BA1-4549-8BC2-281A62B4F861}"/>
              </a:ext>
            </a:extLst>
          </p:cNvPr>
          <p:cNvSpPr>
            <a:spLocks noGrp="1"/>
          </p:cNvSpPr>
          <p:nvPr>
            <p:ph idx="1"/>
          </p:nvPr>
        </p:nvSpPr>
        <p:spPr/>
        <p:txBody>
          <a:bodyPr>
            <a:normAutofit/>
          </a:bodyPr>
          <a:lstStyle/>
          <a:p>
            <a:pPr>
              <a:lnSpc>
                <a:spcPct val="120000"/>
              </a:lnSpc>
            </a:pPr>
            <a:r>
              <a:rPr lang="es-AR" dirty="0"/>
              <a:t>Un restaurant ofrece comidas con precios algo elevados</a:t>
            </a:r>
          </a:p>
          <a:p>
            <a:pPr>
              <a:lnSpc>
                <a:spcPct val="120000"/>
              </a:lnSpc>
            </a:pPr>
            <a:r>
              <a:rPr lang="es-AR" dirty="0"/>
              <a:t>Sin embargo, existen menús que, bajo un precio fijo, permiten degustar varios platos a un precio menor al que tendríamos si los adquiriéramos individualmente</a:t>
            </a:r>
          </a:p>
          <a:p>
            <a:pPr>
              <a:lnSpc>
                <a:spcPct val="120000"/>
              </a:lnSpc>
            </a:pPr>
            <a:endParaRPr lang="es-AR" dirty="0"/>
          </a:p>
        </p:txBody>
      </p:sp>
      <p:sp>
        <p:nvSpPr>
          <p:cNvPr id="4" name="Marcador de pie de página 3">
            <a:extLst>
              <a:ext uri="{FF2B5EF4-FFF2-40B4-BE49-F238E27FC236}">
                <a16:creationId xmlns:a16="http://schemas.microsoft.com/office/drawing/2014/main" id="{400B3E56-1666-4968-8370-CB65660D46C3}"/>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E4D1ED6-AB1B-45D0-B29E-71B8DB301AA4}"/>
              </a:ext>
            </a:extLst>
          </p:cNvPr>
          <p:cNvSpPr>
            <a:spLocks noGrp="1"/>
          </p:cNvSpPr>
          <p:nvPr>
            <p:ph type="sldNum" sz="quarter" idx="12"/>
          </p:nvPr>
        </p:nvSpPr>
        <p:spPr/>
        <p:txBody>
          <a:bodyPr/>
          <a:lstStyle/>
          <a:p>
            <a:fld id="{D802D9E1-0DDA-174F-9155-A972C397A999}" type="slidenum">
              <a:rPr lang="es-ES_tradnl" smtClean="0"/>
              <a:pPr/>
              <a:t>67</a:t>
            </a:fld>
            <a:endParaRPr lang="es-ES_tradnl" dirty="0"/>
          </a:p>
        </p:txBody>
      </p:sp>
    </p:spTree>
    <p:extLst>
      <p:ext uri="{BB962C8B-B14F-4D97-AF65-F5344CB8AC3E}">
        <p14:creationId xmlns:p14="http://schemas.microsoft.com/office/powerpoint/2010/main" val="3221272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1A2D4-2AAF-46A4-AF29-296418C0F22F}"/>
              </a:ext>
            </a:extLst>
          </p:cNvPr>
          <p:cNvSpPr>
            <a:spLocks noGrp="1"/>
          </p:cNvSpPr>
          <p:nvPr>
            <p:ph type="title"/>
          </p:nvPr>
        </p:nvSpPr>
        <p:spPr/>
        <p:txBody>
          <a:bodyPr/>
          <a:lstStyle/>
          <a:p>
            <a:r>
              <a:rPr lang="es-AR" b="1" dirty="0"/>
              <a:t>Restaurant</a:t>
            </a:r>
          </a:p>
        </p:txBody>
      </p:sp>
      <p:sp>
        <p:nvSpPr>
          <p:cNvPr id="3" name="Marcador de contenido 2">
            <a:extLst>
              <a:ext uri="{FF2B5EF4-FFF2-40B4-BE49-F238E27FC236}">
                <a16:creationId xmlns:a16="http://schemas.microsoft.com/office/drawing/2014/main" id="{739E4EAE-1BA1-4549-8BC2-281A62B4F861}"/>
              </a:ext>
            </a:extLst>
          </p:cNvPr>
          <p:cNvSpPr>
            <a:spLocks noGrp="1"/>
          </p:cNvSpPr>
          <p:nvPr>
            <p:ph idx="1"/>
          </p:nvPr>
        </p:nvSpPr>
        <p:spPr/>
        <p:txBody>
          <a:bodyPr>
            <a:normAutofit fontScale="77500" lnSpcReduction="20000"/>
          </a:bodyPr>
          <a:lstStyle/>
          <a:p>
            <a:pPr>
              <a:lnSpc>
                <a:spcPct val="120000"/>
              </a:lnSpc>
            </a:pPr>
            <a:r>
              <a:rPr lang="es-AR" dirty="0"/>
              <a:t>Cada menú consiste en: entrada, plato principal y postre</a:t>
            </a:r>
          </a:p>
          <a:p>
            <a:pPr>
              <a:lnSpc>
                <a:spcPct val="120000"/>
              </a:lnSpc>
            </a:pPr>
            <a:r>
              <a:rPr lang="es-AR" dirty="0"/>
              <a:t>El menú estándar simplemente suma los costos de los platos</a:t>
            </a:r>
          </a:p>
          <a:p>
            <a:pPr>
              <a:lnSpc>
                <a:spcPct val="120000"/>
              </a:lnSpc>
            </a:pPr>
            <a:r>
              <a:rPr lang="es-AR" dirty="0"/>
              <a:t>Un tipo de menú ofrece un 10% de descuento sobre el plato principal. El precio de la entrada y del postre queda sin modificación</a:t>
            </a:r>
          </a:p>
          <a:p>
            <a:pPr>
              <a:lnSpc>
                <a:spcPct val="120000"/>
              </a:lnSpc>
            </a:pPr>
            <a:r>
              <a:rPr lang="es-AR" dirty="0"/>
              <a:t>Otros menús, llamados ejecutivos, tienen un precio fijo, sin importar qué contengan</a:t>
            </a:r>
          </a:p>
          <a:p>
            <a:pPr>
              <a:lnSpc>
                <a:spcPct val="120000"/>
              </a:lnSpc>
            </a:pPr>
            <a:r>
              <a:rPr lang="es-AR" dirty="0"/>
              <a:t>Algunos menús, para turistas extranjeros, se cobran un 200% más caro</a:t>
            </a:r>
          </a:p>
        </p:txBody>
      </p:sp>
      <p:sp>
        <p:nvSpPr>
          <p:cNvPr id="4" name="Marcador de pie de página 3">
            <a:extLst>
              <a:ext uri="{FF2B5EF4-FFF2-40B4-BE49-F238E27FC236}">
                <a16:creationId xmlns:a16="http://schemas.microsoft.com/office/drawing/2014/main" id="{400B3E56-1666-4968-8370-CB65660D46C3}"/>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E4D1ED6-AB1B-45D0-B29E-71B8DB301AA4}"/>
              </a:ext>
            </a:extLst>
          </p:cNvPr>
          <p:cNvSpPr>
            <a:spLocks noGrp="1"/>
          </p:cNvSpPr>
          <p:nvPr>
            <p:ph type="sldNum" sz="quarter" idx="12"/>
          </p:nvPr>
        </p:nvSpPr>
        <p:spPr/>
        <p:txBody>
          <a:bodyPr/>
          <a:lstStyle/>
          <a:p>
            <a:fld id="{D802D9E1-0DDA-174F-9155-A972C397A999}" type="slidenum">
              <a:rPr lang="es-ES_tradnl" smtClean="0"/>
              <a:pPr/>
              <a:t>68</a:t>
            </a:fld>
            <a:endParaRPr lang="es-ES_tradnl" dirty="0"/>
          </a:p>
        </p:txBody>
      </p:sp>
    </p:spTree>
    <p:extLst>
      <p:ext uri="{BB962C8B-B14F-4D97-AF65-F5344CB8AC3E}">
        <p14:creationId xmlns:p14="http://schemas.microsoft.com/office/powerpoint/2010/main" val="38511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Uso de Clases</a:t>
            </a:r>
          </a:p>
        </p:txBody>
      </p:sp>
      <p:sp>
        <p:nvSpPr>
          <p:cNvPr id="3" name="Marcador de contenido 2"/>
          <p:cNvSpPr>
            <a:spLocks noGrp="1"/>
          </p:cNvSpPr>
          <p:nvPr>
            <p:ph idx="1"/>
          </p:nvPr>
        </p:nvSpPr>
        <p:spPr>
          <a:xfrm>
            <a:off x="35" y="2160000"/>
            <a:ext cx="9143897" cy="4351338"/>
          </a:xfrm>
        </p:spPr>
        <p:txBody>
          <a:bodyPr>
            <a:normAutofit/>
          </a:bodyPr>
          <a:lstStyle/>
          <a:p>
            <a:pPr marL="0" indent="0" algn="ctr">
              <a:buNone/>
            </a:pPr>
            <a:r>
              <a:rPr lang="es-AR" dirty="0"/>
              <a:t>¿Qué sucede cuando las clases </a:t>
            </a:r>
            <a:r>
              <a:rPr lang="es-AR" b="1" dirty="0"/>
              <a:t>NO</a:t>
            </a:r>
            <a:r>
              <a:rPr lang="es-AR" dirty="0"/>
              <a:t> se encuentran en el mismo paquete?</a:t>
            </a:r>
          </a:p>
          <a:p>
            <a:pPr marL="0" indent="0" algn="ctr">
              <a:buNone/>
            </a:pPr>
            <a:endParaRPr lang="es-AR" sz="1050" dirty="0"/>
          </a:p>
          <a:p>
            <a:r>
              <a:rPr lang="es-AR" sz="2400" dirty="0"/>
              <a:t>Utilizar el nombre calificado de la clase.</a:t>
            </a:r>
          </a:p>
          <a:p>
            <a:pPr marL="0" indent="0">
              <a:buNone/>
            </a:pPr>
            <a:endParaRPr lang="es-AR" sz="1400" dirty="0"/>
          </a:p>
          <a:p>
            <a:pPr marL="0" indent="0">
              <a:buNone/>
            </a:pPr>
            <a:endParaRPr lang="es-AR" sz="1400" dirty="0"/>
          </a:p>
          <a:p>
            <a:r>
              <a:rPr lang="es-AR" sz="2400" dirty="0"/>
              <a:t>Importar la clase que se quiere utilizar.</a:t>
            </a:r>
          </a:p>
          <a:p>
            <a:endParaRPr lang="es-AR" sz="1400" dirty="0"/>
          </a:p>
          <a:p>
            <a:endParaRPr lang="es-AR" sz="1400" dirty="0"/>
          </a:p>
          <a:p>
            <a:r>
              <a:rPr lang="es-AR" sz="2400" dirty="0"/>
              <a:t>Importar el paquete completo donde se encuentra la clase a utilizar.</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6</a:t>
            </a:fld>
            <a:endParaRPr lang="es-AR" dirty="0"/>
          </a:p>
        </p:txBody>
      </p:sp>
      <p:sp>
        <p:nvSpPr>
          <p:cNvPr id="6" name="Rectángulo 5"/>
          <p:cNvSpPr/>
          <p:nvPr/>
        </p:nvSpPr>
        <p:spPr>
          <a:xfrm>
            <a:off x="-35" y="3827311"/>
            <a:ext cx="9143967" cy="461665"/>
          </a:xfrm>
          <a:prstGeom prst="rect">
            <a:avLst/>
          </a:prstGeom>
          <a:solidFill>
            <a:schemeClr val="bg1">
              <a:lumMod val="95000"/>
            </a:schemeClr>
          </a:solidFill>
        </p:spPr>
        <p:txBody>
          <a:bodyPr wrap="square">
            <a:spAutoFit/>
          </a:bodyPr>
          <a:lstStyle/>
          <a:p>
            <a:pPr algn="ctr"/>
            <a:r>
              <a:rPr lang="es-AR" sz="2400" dirty="0" err="1">
                <a:latin typeface="Consolas" panose="020B0609020204030204" pitchFamily="49" charset="0"/>
              </a:rPr>
              <a:t>nombre_paquete.NombreClase</a:t>
            </a:r>
            <a:endParaRPr lang="es-AR" sz="2400" dirty="0">
              <a:latin typeface="Consolas" panose="020B0609020204030204" pitchFamily="49" charset="0"/>
            </a:endParaRPr>
          </a:p>
        </p:txBody>
      </p:sp>
      <p:sp>
        <p:nvSpPr>
          <p:cNvPr id="8" name="Rectángulo 7"/>
          <p:cNvSpPr/>
          <p:nvPr/>
        </p:nvSpPr>
        <p:spPr>
          <a:xfrm>
            <a:off x="35" y="4985924"/>
            <a:ext cx="9143968" cy="430887"/>
          </a:xfrm>
          <a:prstGeom prst="rect">
            <a:avLst/>
          </a:prstGeom>
          <a:solidFill>
            <a:schemeClr val="bg1">
              <a:lumMod val="95000"/>
            </a:schemeClr>
          </a:solidFill>
        </p:spPr>
        <p:txBody>
          <a:bodyPr wrap="square">
            <a:spAutoFit/>
          </a:bodyPr>
          <a:lstStyle/>
          <a:p>
            <a:pPr algn="ctr"/>
            <a:r>
              <a:rPr lang="es-AR" sz="2200" dirty="0" err="1">
                <a:solidFill>
                  <a:srgbClr val="000088"/>
                </a:solidFill>
                <a:latin typeface="Consolas" panose="020B0609020204030204" pitchFamily="49" charset="0"/>
              </a:rPr>
              <a:t>import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nombre_paquete</a:t>
            </a:r>
            <a:r>
              <a:rPr lang="es-AR" sz="2200" dirty="0">
                <a:solidFill>
                  <a:srgbClr val="666600"/>
                </a:solidFill>
                <a:latin typeface="Consolas" panose="020B0609020204030204" pitchFamily="49" charset="0"/>
              </a:rPr>
              <a:t>[.&lt;</a:t>
            </a:r>
            <a:r>
              <a:rPr lang="es-AR" sz="2200" dirty="0" err="1">
                <a:solidFill>
                  <a:srgbClr val="000000"/>
                </a:solidFill>
                <a:latin typeface="Consolas" panose="020B0609020204030204" pitchFamily="49" charset="0"/>
              </a:rPr>
              <a:t>nombresubpaquete</a:t>
            </a:r>
            <a:r>
              <a:rPr lang="es-AR" sz="2200" dirty="0">
                <a:solidFill>
                  <a:srgbClr val="666600"/>
                </a:solidFill>
                <a:latin typeface="Consolas" panose="020B0609020204030204" pitchFamily="49" charset="0"/>
              </a:rPr>
              <a:t>&gt;].</a:t>
            </a:r>
            <a:r>
              <a:rPr lang="es-AR" sz="2200" dirty="0" err="1">
                <a:solidFill>
                  <a:srgbClr val="000000"/>
                </a:solidFill>
                <a:latin typeface="Consolas" panose="020B0609020204030204" pitchFamily="49" charset="0"/>
              </a:rPr>
              <a:t>nombreClase</a:t>
            </a:r>
            <a:r>
              <a:rPr lang="es-AR" sz="2200" dirty="0">
                <a:solidFill>
                  <a:srgbClr val="000000"/>
                </a:solidFill>
                <a:latin typeface="Consolas" panose="020B0609020204030204" pitchFamily="49" charset="0"/>
              </a:rPr>
              <a:t>;</a:t>
            </a:r>
            <a:endParaRPr lang="es-AR" sz="2200" dirty="0"/>
          </a:p>
        </p:txBody>
      </p:sp>
      <p:sp>
        <p:nvSpPr>
          <p:cNvPr id="10" name="Rectángulo 9"/>
          <p:cNvSpPr/>
          <p:nvPr/>
        </p:nvSpPr>
        <p:spPr>
          <a:xfrm>
            <a:off x="-35" y="6188693"/>
            <a:ext cx="9143968" cy="430887"/>
          </a:xfrm>
          <a:prstGeom prst="rect">
            <a:avLst/>
          </a:prstGeom>
          <a:solidFill>
            <a:schemeClr val="bg1">
              <a:lumMod val="95000"/>
            </a:schemeClr>
          </a:solidFill>
        </p:spPr>
        <p:txBody>
          <a:bodyPr wrap="square">
            <a:spAutoFit/>
          </a:bodyPr>
          <a:lstStyle/>
          <a:p>
            <a:pPr algn="ctr"/>
            <a:r>
              <a:rPr lang="es-AR" sz="2200" dirty="0" err="1">
                <a:solidFill>
                  <a:srgbClr val="000088"/>
                </a:solidFill>
                <a:latin typeface="Consolas" panose="020B0609020204030204" pitchFamily="49" charset="0"/>
              </a:rPr>
              <a:t>import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nombre_paquete</a:t>
            </a:r>
            <a:r>
              <a:rPr lang="es-AR" sz="2200" dirty="0">
                <a:solidFill>
                  <a:srgbClr val="666600"/>
                </a:solidFill>
                <a:latin typeface="Consolas" panose="020B0609020204030204" pitchFamily="49" charset="0"/>
              </a:rPr>
              <a:t>.</a:t>
            </a:r>
            <a:r>
              <a:rPr lang="es-AR" sz="2200" dirty="0">
                <a:solidFill>
                  <a:srgbClr val="000000"/>
                </a:solidFill>
                <a:latin typeface="Consolas" panose="020B0609020204030204" pitchFamily="49" charset="0"/>
              </a:rPr>
              <a:t>*;</a:t>
            </a:r>
            <a:endParaRPr lang="es-AR" sz="2200" dirty="0"/>
          </a:p>
        </p:txBody>
      </p:sp>
    </p:spTree>
    <p:extLst>
      <p:ext uri="{BB962C8B-B14F-4D97-AF65-F5344CB8AC3E}">
        <p14:creationId xmlns:p14="http://schemas.microsoft.com/office/powerpoint/2010/main" val="2942723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1A2D4-2AAF-46A4-AF29-296418C0F22F}"/>
              </a:ext>
            </a:extLst>
          </p:cNvPr>
          <p:cNvSpPr>
            <a:spLocks noGrp="1"/>
          </p:cNvSpPr>
          <p:nvPr>
            <p:ph type="title"/>
          </p:nvPr>
        </p:nvSpPr>
        <p:spPr/>
        <p:txBody>
          <a:bodyPr/>
          <a:lstStyle/>
          <a:p>
            <a:r>
              <a:rPr lang="es-AR" b="1" dirty="0"/>
              <a:t>Restaurant</a:t>
            </a:r>
            <a:br>
              <a:rPr lang="es-AR" dirty="0"/>
            </a:br>
            <a:r>
              <a:rPr lang="es-AR" sz="2800" i="1" dirty="0" err="1"/>
              <a:t>Tips</a:t>
            </a:r>
            <a:endParaRPr lang="es-AR" sz="2800" dirty="0"/>
          </a:p>
        </p:txBody>
      </p:sp>
      <p:sp>
        <p:nvSpPr>
          <p:cNvPr id="3" name="Marcador de contenido 2">
            <a:extLst>
              <a:ext uri="{FF2B5EF4-FFF2-40B4-BE49-F238E27FC236}">
                <a16:creationId xmlns:a16="http://schemas.microsoft.com/office/drawing/2014/main" id="{739E4EAE-1BA1-4549-8BC2-281A62B4F861}"/>
              </a:ext>
            </a:extLst>
          </p:cNvPr>
          <p:cNvSpPr>
            <a:spLocks noGrp="1"/>
          </p:cNvSpPr>
          <p:nvPr>
            <p:ph idx="1"/>
          </p:nvPr>
        </p:nvSpPr>
        <p:spPr/>
        <p:txBody>
          <a:bodyPr>
            <a:normAutofit fontScale="92500" lnSpcReduction="20000"/>
          </a:bodyPr>
          <a:lstStyle/>
          <a:p>
            <a:pPr>
              <a:lnSpc>
                <a:spcPct val="120000"/>
              </a:lnSpc>
            </a:pPr>
            <a:r>
              <a:rPr lang="es-AR" dirty="0"/>
              <a:t>Las clases necesarias son: Comida (con un precio y un nombre) y Menú</a:t>
            </a:r>
          </a:p>
          <a:p>
            <a:pPr>
              <a:lnSpc>
                <a:spcPct val="120000"/>
              </a:lnSpc>
            </a:pPr>
            <a:r>
              <a:rPr lang="es-AR" dirty="0"/>
              <a:t>Además, se deben crear los menús especiales: </a:t>
            </a:r>
            <a:r>
              <a:rPr lang="es-AR" dirty="0" err="1"/>
              <a:t>MenúEjecutivo</a:t>
            </a:r>
            <a:r>
              <a:rPr lang="es-AR" dirty="0"/>
              <a:t>, </a:t>
            </a:r>
            <a:r>
              <a:rPr lang="es-AR" dirty="0" err="1"/>
              <a:t>MenúDescuentoPlatoPrincipal</a:t>
            </a:r>
            <a:r>
              <a:rPr lang="es-AR" dirty="0"/>
              <a:t>, </a:t>
            </a:r>
            <a:r>
              <a:rPr lang="es-AR" dirty="0" err="1"/>
              <a:t>MenúExtranjero</a:t>
            </a:r>
            <a:endParaRPr lang="es-AR" dirty="0"/>
          </a:p>
          <a:p>
            <a:pPr>
              <a:lnSpc>
                <a:spcPct val="120000"/>
              </a:lnSpc>
            </a:pPr>
            <a:r>
              <a:rPr lang="es-AR" dirty="0"/>
              <a:t>Cada menú debe sobrescribir el método para obtener el precio e incluir una implementación propia (en el caso de </a:t>
            </a:r>
            <a:r>
              <a:rPr lang="es-AR" dirty="0" err="1"/>
              <a:t>MenúExtranjero</a:t>
            </a:r>
            <a:r>
              <a:rPr lang="es-AR" dirty="0"/>
              <a:t>, se puede invocar usando super al Menú y luego aplicar el recargo)</a:t>
            </a:r>
          </a:p>
        </p:txBody>
      </p:sp>
      <p:sp>
        <p:nvSpPr>
          <p:cNvPr id="4" name="Marcador de pie de página 3">
            <a:extLst>
              <a:ext uri="{FF2B5EF4-FFF2-40B4-BE49-F238E27FC236}">
                <a16:creationId xmlns:a16="http://schemas.microsoft.com/office/drawing/2014/main" id="{400B3E56-1666-4968-8370-CB65660D46C3}"/>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E4D1ED6-AB1B-45D0-B29E-71B8DB301AA4}"/>
              </a:ext>
            </a:extLst>
          </p:cNvPr>
          <p:cNvSpPr>
            <a:spLocks noGrp="1"/>
          </p:cNvSpPr>
          <p:nvPr>
            <p:ph type="sldNum" sz="quarter" idx="12"/>
          </p:nvPr>
        </p:nvSpPr>
        <p:spPr/>
        <p:txBody>
          <a:bodyPr/>
          <a:lstStyle/>
          <a:p>
            <a:fld id="{D802D9E1-0DDA-174F-9155-A972C397A999}" type="slidenum">
              <a:rPr lang="es-ES_tradnl" smtClean="0"/>
              <a:pPr/>
              <a:t>69</a:t>
            </a:fld>
            <a:endParaRPr lang="es-ES_tradnl" dirty="0"/>
          </a:p>
        </p:txBody>
      </p:sp>
    </p:spTree>
    <p:extLst>
      <p:ext uri="{BB962C8B-B14F-4D97-AF65-F5344CB8AC3E}">
        <p14:creationId xmlns:p14="http://schemas.microsoft.com/office/powerpoint/2010/main" val="2686241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Prode</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a:bodyPr>
          <a:lstStyle/>
          <a:p>
            <a:r>
              <a:rPr lang="es-AR" dirty="0"/>
              <a:t>Desarrollar un juego de prode donde varios usuarios juegan para adivinar los resultados de los partidos</a:t>
            </a:r>
          </a:p>
          <a:p>
            <a:r>
              <a:rPr lang="es-AR" dirty="0"/>
              <a:t>Cada usuario está identificado por su nombre</a:t>
            </a:r>
          </a:p>
          <a:p>
            <a:r>
              <a:rPr lang="es-AR" dirty="0"/>
              <a:t>Los partidos poseen 2 equipos identificados por su nombre, goles del equipo 1 y goles del equipo 2</a:t>
            </a:r>
          </a:p>
          <a:p>
            <a:r>
              <a:rPr lang="es-AR" dirty="0"/>
              <a:t>El usuario, en cada fecha, carga un conjunto de Partidos (sus predicciones)</a:t>
            </a:r>
          </a:p>
        </p:txBody>
      </p:sp>
    </p:spTree>
    <p:extLst>
      <p:ext uri="{BB962C8B-B14F-4D97-AF65-F5344CB8AC3E}">
        <p14:creationId xmlns:p14="http://schemas.microsoft.com/office/powerpoint/2010/main" val="10108502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3D30C-961D-4BF1-B410-A0F26EA57C85}"/>
              </a:ext>
            </a:extLst>
          </p:cNvPr>
          <p:cNvSpPr>
            <a:spLocks noGrp="1"/>
          </p:cNvSpPr>
          <p:nvPr>
            <p:ph type="title"/>
          </p:nvPr>
        </p:nvSpPr>
        <p:spPr/>
        <p:txBody>
          <a:bodyPr/>
          <a:lstStyle/>
          <a:p>
            <a:r>
              <a:rPr lang="es-AR" b="1" dirty="0"/>
              <a:t>Prode</a:t>
            </a:r>
          </a:p>
        </p:txBody>
      </p:sp>
      <p:sp>
        <p:nvSpPr>
          <p:cNvPr id="3" name="Marcador de contenido 2">
            <a:extLst>
              <a:ext uri="{FF2B5EF4-FFF2-40B4-BE49-F238E27FC236}">
                <a16:creationId xmlns:a16="http://schemas.microsoft.com/office/drawing/2014/main" id="{155143FE-8568-4145-A11B-4D14C27DE923}"/>
              </a:ext>
            </a:extLst>
          </p:cNvPr>
          <p:cNvSpPr>
            <a:spLocks noGrp="1"/>
          </p:cNvSpPr>
          <p:nvPr>
            <p:ph idx="1"/>
          </p:nvPr>
        </p:nvSpPr>
        <p:spPr/>
        <p:txBody>
          <a:bodyPr/>
          <a:lstStyle/>
          <a:p>
            <a:r>
              <a:rPr lang="es-AR" dirty="0"/>
              <a:t>El sistema tiene una forma por defecto de calcular el ganador: quien acierta mayor cantidad de resultados (ganó equipo 1, ganó equipo 2, o empate), es quien se lleva el pozo</a:t>
            </a:r>
          </a:p>
          <a:p>
            <a:r>
              <a:rPr lang="es-AR" dirty="0"/>
              <a:t>Para desempatar, siempre gana quien tiene el menor nombre de usuario, comparando alfabéticamente</a:t>
            </a:r>
          </a:p>
        </p:txBody>
      </p:sp>
      <p:sp>
        <p:nvSpPr>
          <p:cNvPr id="4" name="Marcador de pie de página 3">
            <a:extLst>
              <a:ext uri="{FF2B5EF4-FFF2-40B4-BE49-F238E27FC236}">
                <a16:creationId xmlns:a16="http://schemas.microsoft.com/office/drawing/2014/main" id="{39549EF5-F2E7-436D-8BCD-D45778AC99DC}"/>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BE17EC08-9AE8-4880-B6C9-825BC1550765}"/>
              </a:ext>
            </a:extLst>
          </p:cNvPr>
          <p:cNvSpPr>
            <a:spLocks noGrp="1"/>
          </p:cNvSpPr>
          <p:nvPr>
            <p:ph type="sldNum" sz="quarter" idx="12"/>
          </p:nvPr>
        </p:nvSpPr>
        <p:spPr/>
        <p:txBody>
          <a:bodyPr/>
          <a:lstStyle/>
          <a:p>
            <a:fld id="{D802D9E1-0DDA-174F-9155-A972C397A999}" type="slidenum">
              <a:rPr lang="es-ES_tradnl" smtClean="0"/>
              <a:pPr/>
              <a:t>71</a:t>
            </a:fld>
            <a:endParaRPr lang="es-ES_tradnl" dirty="0"/>
          </a:p>
        </p:txBody>
      </p:sp>
    </p:spTree>
    <p:extLst>
      <p:ext uri="{BB962C8B-B14F-4D97-AF65-F5344CB8AC3E}">
        <p14:creationId xmlns:p14="http://schemas.microsoft.com/office/powerpoint/2010/main" val="956564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44B2A-EB3C-40CF-BD81-C603A3D69CE7}"/>
              </a:ext>
            </a:extLst>
          </p:cNvPr>
          <p:cNvSpPr>
            <a:spLocks noGrp="1"/>
          </p:cNvSpPr>
          <p:nvPr>
            <p:ph type="title"/>
          </p:nvPr>
        </p:nvSpPr>
        <p:spPr/>
        <p:txBody>
          <a:bodyPr/>
          <a:lstStyle/>
          <a:p>
            <a:r>
              <a:rPr lang="es-AR" b="1" dirty="0"/>
              <a:t>Prode</a:t>
            </a:r>
          </a:p>
        </p:txBody>
      </p:sp>
      <p:sp>
        <p:nvSpPr>
          <p:cNvPr id="3" name="Marcador de contenido 2">
            <a:extLst>
              <a:ext uri="{FF2B5EF4-FFF2-40B4-BE49-F238E27FC236}">
                <a16:creationId xmlns:a16="http://schemas.microsoft.com/office/drawing/2014/main" id="{B1B3C773-413E-49A4-8DB8-D65270DD3373}"/>
              </a:ext>
            </a:extLst>
          </p:cNvPr>
          <p:cNvSpPr>
            <a:spLocks noGrp="1"/>
          </p:cNvSpPr>
          <p:nvPr>
            <p:ph idx="1"/>
          </p:nvPr>
        </p:nvSpPr>
        <p:spPr/>
        <p:txBody>
          <a:bodyPr>
            <a:normAutofit/>
          </a:bodyPr>
          <a:lstStyle/>
          <a:p>
            <a:r>
              <a:rPr lang="es-AR" dirty="0"/>
              <a:t>Se desea establecer otras formas de jugar</a:t>
            </a:r>
          </a:p>
          <a:p>
            <a:r>
              <a:rPr lang="es-AR" dirty="0"/>
              <a:t>Una de estas formas es, además se sumar un acierto por el resultado, es contar los aciertos en la cantidad de goles: si se acierta en los dos tanteadores, se suman 2 puntos extra, si se acierta en uno solo, se suma un punto extra</a:t>
            </a:r>
          </a:p>
          <a:p>
            <a:r>
              <a:rPr lang="es-AR" dirty="0"/>
              <a:t>Otra forma de jugar, pero más dificultoso, es solamente considerar un acierto en el partido si se predicen correctamente ambas cantidades de goles</a:t>
            </a:r>
          </a:p>
        </p:txBody>
      </p:sp>
      <p:sp>
        <p:nvSpPr>
          <p:cNvPr id="4" name="Marcador de pie de página 3">
            <a:extLst>
              <a:ext uri="{FF2B5EF4-FFF2-40B4-BE49-F238E27FC236}">
                <a16:creationId xmlns:a16="http://schemas.microsoft.com/office/drawing/2014/main" id="{BD1F47BF-1713-4408-88DA-B0793AFF18D4}"/>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73E3D403-D1D5-4EAE-873B-ABA70CDF4498}"/>
              </a:ext>
            </a:extLst>
          </p:cNvPr>
          <p:cNvSpPr>
            <a:spLocks noGrp="1"/>
          </p:cNvSpPr>
          <p:nvPr>
            <p:ph type="sldNum" sz="quarter" idx="12"/>
          </p:nvPr>
        </p:nvSpPr>
        <p:spPr/>
        <p:txBody>
          <a:bodyPr/>
          <a:lstStyle/>
          <a:p>
            <a:fld id="{D802D9E1-0DDA-174F-9155-A972C397A999}" type="slidenum">
              <a:rPr lang="es-ES_tradnl" smtClean="0"/>
              <a:pPr/>
              <a:t>72</a:t>
            </a:fld>
            <a:endParaRPr lang="es-ES_tradnl" dirty="0"/>
          </a:p>
        </p:txBody>
      </p:sp>
    </p:spTree>
    <p:extLst>
      <p:ext uri="{BB962C8B-B14F-4D97-AF65-F5344CB8AC3E}">
        <p14:creationId xmlns:p14="http://schemas.microsoft.com/office/powerpoint/2010/main" val="18830640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Prode</a:t>
            </a:r>
            <a:br>
              <a:rPr lang="es-AR" dirty="0"/>
            </a:br>
            <a:r>
              <a:rPr lang="es-AR" sz="2800" i="1" dirty="0" err="1"/>
              <a:t>Tips</a:t>
            </a:r>
            <a:endParaRPr lang="es-AR" sz="2800" i="1" dirty="0"/>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92500" lnSpcReduction="20000"/>
          </a:bodyPr>
          <a:lstStyle/>
          <a:p>
            <a:r>
              <a:rPr lang="es-AR" dirty="0"/>
              <a:t>Crear las clases </a:t>
            </a:r>
            <a:r>
              <a:rPr lang="es-AR" dirty="0" err="1"/>
              <a:t>PartidoProde</a:t>
            </a:r>
            <a:r>
              <a:rPr lang="es-AR" dirty="0"/>
              <a:t>, </a:t>
            </a:r>
            <a:r>
              <a:rPr lang="es-AR" dirty="0" err="1"/>
              <a:t>FechaProde</a:t>
            </a:r>
            <a:r>
              <a:rPr lang="es-AR" dirty="0"/>
              <a:t> (conjunto de partidos) y </a:t>
            </a:r>
            <a:r>
              <a:rPr lang="es-AR" dirty="0" err="1"/>
              <a:t>PredicciónProde</a:t>
            </a:r>
            <a:r>
              <a:rPr lang="es-AR" dirty="0"/>
              <a:t> (una </a:t>
            </a:r>
            <a:r>
              <a:rPr lang="es-AR" dirty="0" err="1"/>
              <a:t>FechaProde</a:t>
            </a:r>
            <a:r>
              <a:rPr lang="es-AR" dirty="0"/>
              <a:t> - esta vez, son las predicciones - y el usuario que las realiza)</a:t>
            </a:r>
          </a:p>
          <a:p>
            <a:r>
              <a:rPr lang="es-AR" dirty="0"/>
              <a:t>Los usuarios y los equipos son simplemente </a:t>
            </a:r>
            <a:r>
              <a:rPr lang="es-AR" dirty="0" err="1"/>
              <a:t>Strings</a:t>
            </a:r>
            <a:endParaRPr lang="es-AR" dirty="0"/>
          </a:p>
          <a:p>
            <a:r>
              <a:rPr lang="es-AR" dirty="0"/>
              <a:t>Utilizar una clase </a:t>
            </a:r>
            <a:r>
              <a:rPr lang="es-AR" dirty="0" err="1"/>
              <a:t>JuegoProde</a:t>
            </a:r>
            <a:r>
              <a:rPr lang="es-AR" dirty="0"/>
              <a:t> que tenga un método </a:t>
            </a:r>
            <a:r>
              <a:rPr lang="es-AR" dirty="0" err="1"/>
              <a:t>obtenerGanador</a:t>
            </a:r>
            <a:r>
              <a:rPr lang="es-AR" dirty="0"/>
              <a:t> que, dada una </a:t>
            </a:r>
            <a:r>
              <a:rPr lang="es-AR" dirty="0" err="1"/>
              <a:t>FechaProde</a:t>
            </a:r>
            <a:r>
              <a:rPr lang="es-AR" dirty="0"/>
              <a:t> y un conjunto de </a:t>
            </a:r>
            <a:r>
              <a:rPr lang="es-AR" dirty="0" err="1"/>
              <a:t>PredicciónFecha</a:t>
            </a:r>
            <a:r>
              <a:rPr lang="es-AR" dirty="0"/>
              <a:t>, determine la </a:t>
            </a:r>
            <a:r>
              <a:rPr lang="es-AR" dirty="0" err="1"/>
              <a:t>PredicciónFecha</a:t>
            </a:r>
            <a:r>
              <a:rPr lang="es-AR" dirty="0"/>
              <a:t> ganadora.</a:t>
            </a:r>
          </a:p>
          <a:p>
            <a:r>
              <a:rPr lang="es-AR" dirty="0" err="1"/>
              <a:t>JuegoProde</a:t>
            </a:r>
            <a:r>
              <a:rPr lang="es-AR" dirty="0"/>
              <a:t> tendrá un método protegido </a:t>
            </a:r>
            <a:r>
              <a:rPr lang="es-AR" dirty="0" err="1"/>
              <a:t>calcularAciertos</a:t>
            </a:r>
            <a:r>
              <a:rPr lang="es-AR" dirty="0"/>
              <a:t> que, dada la </a:t>
            </a:r>
            <a:r>
              <a:rPr lang="es-AR" dirty="0" err="1"/>
              <a:t>FechaProde</a:t>
            </a:r>
            <a:r>
              <a:rPr lang="es-AR" dirty="0"/>
              <a:t> y una </a:t>
            </a:r>
            <a:r>
              <a:rPr lang="es-AR" dirty="0" err="1"/>
              <a:t>PredicciónFecha</a:t>
            </a:r>
            <a:r>
              <a:rPr lang="es-AR" dirty="0"/>
              <a:t>, obtenga la cantidad de aciertos</a:t>
            </a:r>
          </a:p>
        </p:txBody>
      </p:sp>
    </p:spTree>
    <p:extLst>
      <p:ext uri="{BB962C8B-B14F-4D97-AF65-F5344CB8AC3E}">
        <p14:creationId xmlns:p14="http://schemas.microsoft.com/office/powerpoint/2010/main" val="465665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Prode</a:t>
            </a:r>
            <a:br>
              <a:rPr lang="es-AR" dirty="0"/>
            </a:br>
            <a:r>
              <a:rPr lang="es-AR" sz="2800" i="1" dirty="0" err="1"/>
              <a:t>Tips</a:t>
            </a:r>
            <a:endParaRPr lang="es-AR" sz="2800" i="1" dirty="0"/>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lnSpcReduction="10000"/>
          </a:bodyPr>
          <a:lstStyle/>
          <a:p>
            <a:r>
              <a:rPr lang="es-AR" dirty="0"/>
              <a:t>Extender el </a:t>
            </a:r>
            <a:r>
              <a:rPr lang="es-AR" dirty="0" err="1"/>
              <a:t>JuegoProde</a:t>
            </a:r>
            <a:r>
              <a:rPr lang="es-AR" dirty="0"/>
              <a:t>, creando 2 clases, un </a:t>
            </a:r>
            <a:r>
              <a:rPr lang="es-AR" dirty="0" err="1"/>
              <a:t>JuegoProdePorGoles</a:t>
            </a:r>
            <a:r>
              <a:rPr lang="es-AR" dirty="0"/>
              <a:t> y un </a:t>
            </a:r>
            <a:r>
              <a:rPr lang="es-AR" dirty="0" err="1"/>
              <a:t>JuegoProdeDifícil</a:t>
            </a:r>
            <a:r>
              <a:rPr lang="es-AR" dirty="0"/>
              <a:t> (las dos alternativas vistas)</a:t>
            </a:r>
          </a:p>
          <a:p>
            <a:r>
              <a:rPr lang="es-AR" dirty="0"/>
              <a:t>Dichas clases sobrescriben el método </a:t>
            </a:r>
            <a:r>
              <a:rPr lang="es-AR" dirty="0" err="1"/>
              <a:t>obtenerAciertos</a:t>
            </a:r>
            <a:r>
              <a:rPr lang="es-AR" dirty="0"/>
              <a:t> y reemplazan la forma de determinar la cantidad de aciertos</a:t>
            </a:r>
          </a:p>
          <a:p>
            <a:r>
              <a:rPr lang="es-AR" dirty="0"/>
              <a:t>Simular una ronda del juego (una sola fecha) con un par de predicciones de usuario. También, prueben como varía el ganador al utilizar </a:t>
            </a:r>
            <a:r>
              <a:rPr lang="es-AR" dirty="0" err="1"/>
              <a:t>JuegoProdePorGoles</a:t>
            </a:r>
            <a:r>
              <a:rPr lang="es-AR" dirty="0"/>
              <a:t> y </a:t>
            </a:r>
            <a:r>
              <a:rPr lang="es-AR" dirty="0" err="1"/>
              <a:t>JuegoProdeDifícil</a:t>
            </a:r>
            <a:endParaRPr lang="es-AR" dirty="0"/>
          </a:p>
        </p:txBody>
      </p:sp>
    </p:spTree>
    <p:extLst>
      <p:ext uri="{BB962C8B-B14F-4D97-AF65-F5344CB8AC3E}">
        <p14:creationId xmlns:p14="http://schemas.microsoft.com/office/powerpoint/2010/main" val="1329738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0"/>
            <a:ext cx="9144001" cy="1314450"/>
          </a:xfrm>
        </p:spPr>
        <p:txBody>
          <a:bodyPr>
            <a:normAutofit fontScale="90000"/>
          </a:bodyPr>
          <a:lstStyle/>
          <a:p>
            <a:r>
              <a:rPr lang="es-ES_tradnl" dirty="0"/>
              <a:t>Programación Orientada a Objetos</a:t>
            </a:r>
          </a:p>
        </p:txBody>
      </p:sp>
      <p:sp>
        <p:nvSpPr>
          <p:cNvPr id="3" name="Subtítulo 2"/>
          <p:cNvSpPr>
            <a:spLocks noGrp="1"/>
          </p:cNvSpPr>
          <p:nvPr>
            <p:ph type="subTitle" idx="1"/>
          </p:nvPr>
        </p:nvSpPr>
        <p:spPr/>
        <p:txBody>
          <a:bodyPr/>
          <a:lstStyle/>
          <a:p>
            <a:r>
              <a:rPr lang="es-ES_tradnl" dirty="0"/>
              <a:t>Resolución de Ejercicios</a:t>
            </a:r>
          </a:p>
        </p:txBody>
      </p:sp>
    </p:spTree>
    <p:extLst>
      <p:ext uri="{BB962C8B-B14F-4D97-AF65-F5344CB8AC3E}">
        <p14:creationId xmlns:p14="http://schemas.microsoft.com/office/powerpoint/2010/main" val="9428644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Clase Persona</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92500"/>
          </a:bodyPr>
          <a:lstStyle/>
          <a:p>
            <a:pPr>
              <a:lnSpc>
                <a:spcPct val="120000"/>
              </a:lnSpc>
            </a:pPr>
            <a:r>
              <a:rPr lang="es-AR" sz="2000" dirty="0"/>
              <a:t>Desarrolle una clase Persona que permita almacenar </a:t>
            </a:r>
            <a:r>
              <a:rPr lang="es-AR" sz="2000" dirty="0" err="1"/>
              <a:t>dni</a:t>
            </a:r>
            <a:r>
              <a:rPr lang="es-AR" sz="2000" dirty="0"/>
              <a:t>, edad, nombre, altura y peso.</a:t>
            </a:r>
          </a:p>
          <a:p>
            <a:pPr>
              <a:lnSpc>
                <a:spcPct val="120000"/>
              </a:lnSpc>
            </a:pPr>
            <a:r>
              <a:rPr lang="es-AR" sz="2000" dirty="0"/>
              <a:t>Esta vez, utilice los modificadores de acceso vistos.</a:t>
            </a:r>
          </a:p>
          <a:p>
            <a:pPr>
              <a:lnSpc>
                <a:spcPct val="120000"/>
              </a:lnSpc>
            </a:pPr>
            <a:r>
              <a:rPr lang="es-AR" sz="2000" dirty="0"/>
              <a:t>Para atributos de la clase, utilice </a:t>
            </a:r>
            <a:r>
              <a:rPr lang="es-AR" sz="1400" b="1" dirty="0" err="1">
                <a:solidFill>
                  <a:srgbClr val="7030A0"/>
                </a:solidFill>
                <a:latin typeface="Consolas" panose="020B0609020204030204" pitchFamily="49" charset="0"/>
              </a:rPr>
              <a:t>private</a:t>
            </a:r>
            <a:r>
              <a:rPr lang="es-AR" sz="2000" dirty="0"/>
              <a:t>.</a:t>
            </a:r>
          </a:p>
          <a:p>
            <a:pPr>
              <a:lnSpc>
                <a:spcPct val="120000"/>
              </a:lnSpc>
            </a:pPr>
            <a:r>
              <a:rPr lang="es-AR" sz="2000" dirty="0"/>
              <a:t>Para métodos que acceden a dichos atributos, utilice </a:t>
            </a:r>
            <a:r>
              <a:rPr lang="es-AR" sz="1400" b="1" dirty="0" err="1">
                <a:solidFill>
                  <a:srgbClr val="7030A0"/>
                </a:solidFill>
                <a:latin typeface="Consolas" panose="020B0609020204030204" pitchFamily="49" charset="0"/>
              </a:rPr>
              <a:t>public</a:t>
            </a:r>
            <a:r>
              <a:rPr lang="es-AR" sz="2000" dirty="0"/>
              <a:t>.</a:t>
            </a:r>
          </a:p>
          <a:p>
            <a:pPr>
              <a:lnSpc>
                <a:spcPct val="120000"/>
              </a:lnSpc>
            </a:pPr>
            <a:r>
              <a:rPr lang="es-AR" sz="2000" dirty="0"/>
              <a:t>También agregue métodos que permitan modificar dichos atributos</a:t>
            </a:r>
          </a:p>
          <a:p>
            <a:pPr>
              <a:lnSpc>
                <a:spcPct val="120000"/>
              </a:lnSpc>
            </a:pPr>
            <a:r>
              <a:rPr lang="es-AR" sz="2000" dirty="0"/>
              <a:t>En dichos métodos, utilice </a:t>
            </a:r>
            <a:r>
              <a:rPr lang="es-AR" sz="1400" b="1" dirty="0" err="1">
                <a:solidFill>
                  <a:srgbClr val="7030A0"/>
                </a:solidFill>
                <a:latin typeface="Consolas" panose="020B0609020204030204" pitchFamily="49" charset="0"/>
              </a:rPr>
              <a:t>this</a:t>
            </a:r>
            <a:r>
              <a:rPr lang="es-AR" sz="2000" dirty="0"/>
              <a:t> para indicar explícitamente el acceso a atributos del objeto actual (a pesar que el uso de </a:t>
            </a:r>
            <a:r>
              <a:rPr lang="es-AR" sz="1600" b="1" dirty="0" err="1">
                <a:solidFill>
                  <a:srgbClr val="7030A0"/>
                </a:solidFill>
                <a:latin typeface="Consolas" panose="020B0609020204030204" pitchFamily="49" charset="0"/>
              </a:rPr>
              <a:t>this</a:t>
            </a:r>
            <a:r>
              <a:rPr lang="es-AR" sz="2000" dirty="0"/>
              <a:t> en este caso es opcional)</a:t>
            </a:r>
          </a:p>
          <a:p>
            <a:pPr>
              <a:lnSpc>
                <a:spcPct val="120000"/>
              </a:lnSpc>
            </a:pPr>
            <a:r>
              <a:rPr lang="es-AR" sz="2000" dirty="0"/>
              <a:t>Cree un constructor que reciba el nombre de la Persona</a:t>
            </a:r>
          </a:p>
        </p:txBody>
      </p:sp>
    </p:spTree>
    <p:extLst>
      <p:ext uri="{BB962C8B-B14F-4D97-AF65-F5344CB8AC3E}">
        <p14:creationId xmlns:p14="http://schemas.microsoft.com/office/powerpoint/2010/main" val="1190847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Persona</a:t>
            </a:r>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a:xfrm>
            <a:off x="185590" y="1965614"/>
            <a:ext cx="4442971" cy="4702713"/>
          </a:xfrm>
        </p:spPr>
        <p:txBody>
          <a:bodyPr>
            <a:normAutofit fontScale="47500" lnSpcReduction="20000"/>
          </a:bodyPr>
          <a:lstStyle/>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class</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b="1"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Persona</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private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String</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nombre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private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dni</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private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edad</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private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altura</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private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peso</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b="1"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Persona</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String</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nombre) {</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this</a:t>
            </a:r>
            <a:r>
              <a:rPr lang="es-AR"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nombre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nombre;</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String</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obtenerNombre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return</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nombre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void</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modificarNombre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String</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nombre){</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this</a:t>
            </a:r>
            <a:r>
              <a:rPr lang="es-AR"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nombre</a:t>
            </a: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nombre;</a:t>
            </a:r>
            <a:endParaRPr lang="es-AR"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b="1" dirty="0">
              <a:solidFill>
                <a:srgbClr val="7030A0"/>
              </a:solidFill>
              <a:latin typeface="Consolas" panose="020B0609020204030204" pitchFamily="49" charset="0"/>
            </a:endParaRPr>
          </a:p>
        </p:txBody>
      </p:sp>
      <p:sp>
        <p:nvSpPr>
          <p:cNvPr id="10" name="CuadroTexto 9">
            <a:extLst>
              <a:ext uri="{FF2B5EF4-FFF2-40B4-BE49-F238E27FC236}">
                <a16:creationId xmlns:a16="http://schemas.microsoft.com/office/drawing/2014/main" id="{A5D9FC4E-3FD4-4D38-8782-4241EAD7CDE3}"/>
              </a:ext>
            </a:extLst>
          </p:cNvPr>
          <p:cNvSpPr txBox="1"/>
          <p:nvPr/>
        </p:nvSpPr>
        <p:spPr>
          <a:xfrm>
            <a:off x="4732257" y="1964353"/>
            <a:ext cx="4411744" cy="4893647"/>
          </a:xfrm>
          <a:prstGeom prst="rect">
            <a:avLst/>
          </a:prstGeom>
          <a:noFill/>
        </p:spPr>
        <p:txBody>
          <a:bodyPr wrap="square" rtlCol="0">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obtenerDni</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return</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dni</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void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modificarDni</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dni</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this</a:t>
            </a:r>
            <a:r>
              <a:rPr lang="es-AR"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dni</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t>
            </a:r>
            <a:r>
              <a:rPr lang="es-AR"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dni</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obtenerEdad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return</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edad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void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modificarEdad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edad)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this</a:t>
            </a:r>
            <a:r>
              <a:rPr lang="es-AR"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edad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edad;</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obtenerAltura</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return</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altura</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void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modificarAltura</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altura)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this</a:t>
            </a:r>
            <a:r>
              <a:rPr lang="es-AR"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altura</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altura;</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obtenerPeso</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return</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a:solidFill>
                  <a:srgbClr val="009900"/>
                </a:solidFill>
                <a:latin typeface="Consolas" panose="020B0609020204030204" pitchFamily="49" charset="0"/>
                <a:ea typeface="Times New Roman" panose="02020603050405020304" pitchFamily="18" charset="0"/>
                <a:cs typeface="Courier New" panose="02070309020205020404" pitchFamily="49" charset="0"/>
              </a:rPr>
              <a:t>peso</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public</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void</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b="1"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modificarPeso</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int</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peso)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s-AR" sz="1200" dirty="0" err="1">
                <a:solidFill>
                  <a:srgbClr val="0000E6"/>
                </a:solidFill>
                <a:latin typeface="Consolas" panose="020B0609020204030204" pitchFamily="49" charset="0"/>
                <a:ea typeface="Times New Roman" panose="02020603050405020304" pitchFamily="18" charset="0"/>
                <a:cs typeface="Courier New" panose="02070309020205020404" pitchFamily="49" charset="0"/>
              </a:rPr>
              <a:t>this</a:t>
            </a:r>
            <a:r>
              <a:rPr lang="es-AR" sz="12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s-AR" sz="1200" dirty="0" err="1">
                <a:solidFill>
                  <a:srgbClr val="009900"/>
                </a:solidFill>
                <a:latin typeface="Consolas" panose="020B0609020204030204" pitchFamily="49" charset="0"/>
                <a:ea typeface="Times New Roman" panose="02020603050405020304" pitchFamily="18" charset="0"/>
                <a:cs typeface="Courier New" panose="02070309020205020404" pitchFamily="49" charset="0"/>
              </a:rPr>
              <a:t>peso</a:t>
            </a: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 peso;</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s-AR" sz="1050" dirty="0">
              <a:latin typeface="Consolas" panose="020B0609020204030204" pitchFamily="49"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2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s-AR" sz="105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0969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Productos con vencimiento</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70000" lnSpcReduction="20000"/>
          </a:bodyPr>
          <a:lstStyle/>
          <a:p>
            <a:pPr>
              <a:lnSpc>
                <a:spcPct val="120000"/>
              </a:lnSpc>
            </a:pPr>
            <a:r>
              <a:rPr lang="es-AR" dirty="0"/>
              <a:t>Crear una clase Producto que tenga un precio y un número de producto</a:t>
            </a:r>
          </a:p>
          <a:p>
            <a:pPr>
              <a:lnSpc>
                <a:spcPct val="120000"/>
              </a:lnSpc>
            </a:pPr>
            <a:r>
              <a:rPr lang="es-AR" dirty="0"/>
              <a:t>Se desea crear un tipo de producto especial (</a:t>
            </a:r>
            <a:r>
              <a:rPr lang="es-AR" dirty="0" err="1"/>
              <a:t>ProductoConVencimiento</a:t>
            </a:r>
            <a:r>
              <a:rPr lang="es-AR" dirty="0"/>
              <a:t>) que, además de dichos atributos, posea un valor booleano para indicar si está vencido</a:t>
            </a:r>
          </a:p>
          <a:p>
            <a:pPr>
              <a:lnSpc>
                <a:spcPct val="120000"/>
              </a:lnSpc>
            </a:pPr>
            <a:r>
              <a:rPr lang="es-AR" dirty="0"/>
              <a:t>Si el producto está vencido, realizar un descuento de un 25%</a:t>
            </a:r>
          </a:p>
          <a:p>
            <a:pPr>
              <a:lnSpc>
                <a:spcPct val="120000"/>
              </a:lnSpc>
            </a:pPr>
            <a:r>
              <a:rPr lang="es-AR" dirty="0"/>
              <a:t>Agregar en Producto la posibilidad de incluir un IVA (que se pueda modificar)</a:t>
            </a:r>
          </a:p>
          <a:p>
            <a:pPr>
              <a:lnSpc>
                <a:spcPct val="120000"/>
              </a:lnSpc>
            </a:pPr>
            <a:r>
              <a:rPr lang="es-AR" dirty="0" err="1"/>
              <a:t>Tips</a:t>
            </a:r>
            <a:endParaRPr lang="es-AR" dirty="0"/>
          </a:p>
          <a:p>
            <a:pPr lvl="1">
              <a:lnSpc>
                <a:spcPct val="120000"/>
              </a:lnSpc>
            </a:pPr>
            <a:r>
              <a:rPr lang="es-AR" dirty="0"/>
              <a:t>Usar herencia y </a:t>
            </a:r>
            <a:r>
              <a:rPr lang="es-AR" dirty="0" err="1"/>
              <a:t>sobrescritura</a:t>
            </a:r>
            <a:endParaRPr lang="es-AR" dirty="0"/>
          </a:p>
          <a:p>
            <a:pPr lvl="1">
              <a:lnSpc>
                <a:spcPct val="120000"/>
              </a:lnSpc>
            </a:pPr>
            <a:r>
              <a:rPr lang="es-AR" dirty="0"/>
              <a:t>Usar super para conseguir el precio original</a:t>
            </a:r>
          </a:p>
          <a:p>
            <a:pPr lvl="1">
              <a:lnSpc>
                <a:spcPct val="120000"/>
              </a:lnSpc>
            </a:pPr>
            <a:r>
              <a:rPr lang="es-AR" dirty="0"/>
              <a:t>Acceder a los atributos siempre a través de métodos</a:t>
            </a:r>
          </a:p>
          <a:p>
            <a:pPr lvl="1">
              <a:lnSpc>
                <a:spcPct val="120000"/>
              </a:lnSpc>
            </a:pPr>
            <a:endParaRPr lang="es-AR" dirty="0"/>
          </a:p>
          <a:p>
            <a:endParaRPr lang="es-AR" dirty="0"/>
          </a:p>
        </p:txBody>
      </p:sp>
    </p:spTree>
    <p:extLst>
      <p:ext uri="{BB962C8B-B14F-4D97-AF65-F5344CB8AC3E}">
        <p14:creationId xmlns:p14="http://schemas.microsoft.com/office/powerpoint/2010/main" val="17565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a:t>
            </a:r>
            <a:r>
              <a:rPr lang="es-AR" b="1" dirty="0">
                <a:latin typeface="Consolas" panose="020B0609020204030204" pitchFamily="49" charset="0"/>
              </a:rPr>
              <a:t>this</a:t>
            </a:r>
            <a:r>
              <a:rPr lang="es-AR" b="1" dirty="0"/>
              <a:t>?</a:t>
            </a:r>
          </a:p>
        </p:txBody>
      </p:sp>
      <p:sp>
        <p:nvSpPr>
          <p:cNvPr id="3" name="Marcador de contenido 2"/>
          <p:cNvSpPr>
            <a:spLocks noGrp="1"/>
          </p:cNvSpPr>
          <p:nvPr>
            <p:ph idx="1"/>
          </p:nvPr>
        </p:nvSpPr>
        <p:spPr/>
        <p:txBody>
          <a:bodyPr>
            <a:normAutofit lnSpcReduction="10000"/>
          </a:bodyPr>
          <a:lstStyle/>
          <a:p>
            <a:r>
              <a:rPr lang="es-AR" dirty="0">
                <a:latin typeface="Consolas" panose="020B0609020204030204" pitchFamily="49" charset="0"/>
              </a:rPr>
              <a:t>this</a:t>
            </a:r>
            <a:r>
              <a:rPr lang="es-AR" dirty="0"/>
              <a:t> es una palabra reservada en Java.</a:t>
            </a:r>
          </a:p>
          <a:p>
            <a:endParaRPr lang="es-AR" dirty="0"/>
          </a:p>
          <a:p>
            <a:r>
              <a:rPr lang="es-AR" dirty="0"/>
              <a:t>Puede ser utilizada dentro de los métodos o constructores de una clase.</a:t>
            </a:r>
          </a:p>
          <a:p>
            <a:endParaRPr lang="es-AR" dirty="0"/>
          </a:p>
          <a:p>
            <a:r>
              <a:rPr lang="es-AR" dirty="0"/>
              <a:t>Funciona como una referencia al objeto cuyo método o constructor está siendo invocado.</a:t>
            </a:r>
          </a:p>
          <a:p>
            <a:endParaRPr lang="es-AR" dirty="0"/>
          </a:p>
          <a:p>
            <a:r>
              <a:rPr lang="es-AR" dirty="0"/>
              <a:t>Puede usarse para referenciar cualquier miembro del objeto actual.</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7</a:t>
            </a:fld>
            <a:endParaRPr lang="es-AR" dirty="0"/>
          </a:p>
        </p:txBody>
      </p:sp>
    </p:spTree>
    <p:extLst>
      <p:ext uri="{BB962C8B-B14F-4D97-AF65-F5344CB8AC3E}">
        <p14:creationId xmlns:p14="http://schemas.microsoft.com/office/powerpoint/2010/main" val="2381409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DDD6D-6C25-42CF-96CC-4E86705A0476}"/>
              </a:ext>
            </a:extLst>
          </p:cNvPr>
          <p:cNvSpPr>
            <a:spLocks noGrp="1"/>
          </p:cNvSpPr>
          <p:nvPr>
            <p:ph type="title"/>
          </p:nvPr>
        </p:nvSpPr>
        <p:spPr/>
        <p:txBody>
          <a:bodyPr/>
          <a:lstStyle/>
          <a:p>
            <a:r>
              <a:rPr lang="es-AR" b="1" dirty="0"/>
              <a:t>Productos con vencimiento</a:t>
            </a:r>
          </a:p>
        </p:txBody>
      </p:sp>
      <p:sp>
        <p:nvSpPr>
          <p:cNvPr id="3" name="Marcador de contenido 2">
            <a:extLst>
              <a:ext uri="{FF2B5EF4-FFF2-40B4-BE49-F238E27FC236}">
                <a16:creationId xmlns:a16="http://schemas.microsoft.com/office/drawing/2014/main" id="{D5814101-4360-4630-AD8E-98BFE810E42F}"/>
              </a:ext>
            </a:extLst>
          </p:cNvPr>
          <p:cNvSpPr>
            <a:spLocks noGrp="1"/>
          </p:cNvSpPr>
          <p:nvPr>
            <p:ph idx="1"/>
          </p:nvPr>
        </p:nvSpPr>
        <p:spPr/>
        <p:txBody>
          <a:bodyPr>
            <a:normAutofit lnSpcReduction="10000"/>
          </a:bodyPr>
          <a:lstStyle/>
          <a:p>
            <a:r>
              <a:rPr lang="es-AR" dirty="0"/>
              <a:t>Con el objetivo de no ir en contra del estándar de nomenclatura de Java, los métodos que obtienen y modifican atributos se denominarán </a:t>
            </a:r>
            <a:r>
              <a:rPr lang="es-AR" dirty="0" err="1"/>
              <a:t>get</a:t>
            </a:r>
            <a:r>
              <a:rPr lang="es-AR" dirty="0"/>
              <a:t> y set, respectivamente</a:t>
            </a:r>
          </a:p>
          <a:p>
            <a:r>
              <a:rPr lang="es-AR" dirty="0"/>
              <a:t>Por ejemplo: </a:t>
            </a:r>
            <a:r>
              <a:rPr lang="es-AR" dirty="0" err="1"/>
              <a:t>getNombre</a:t>
            </a:r>
            <a:r>
              <a:rPr lang="es-AR" dirty="0"/>
              <a:t> y </a:t>
            </a:r>
            <a:r>
              <a:rPr lang="es-AR" dirty="0" err="1"/>
              <a:t>setNombre</a:t>
            </a:r>
            <a:endParaRPr lang="es-AR" dirty="0"/>
          </a:p>
          <a:p>
            <a:r>
              <a:rPr lang="es-AR" dirty="0"/>
              <a:t>Este tipo de nomenclatura permite generar código automáticamente y que otras herramientas sepan automáticamente qué atributos tiene nuestra clase </a:t>
            </a:r>
          </a:p>
          <a:p>
            <a:r>
              <a:rPr lang="es-AR" dirty="0"/>
              <a:t>A este tipo de método se les dice </a:t>
            </a:r>
            <a:r>
              <a:rPr lang="es-AR" dirty="0" err="1"/>
              <a:t>Getters</a:t>
            </a:r>
            <a:r>
              <a:rPr lang="es-AR" dirty="0"/>
              <a:t> y </a:t>
            </a:r>
            <a:r>
              <a:rPr lang="es-AR" dirty="0" err="1"/>
              <a:t>Setters</a:t>
            </a:r>
            <a:endParaRPr lang="es-AR" dirty="0"/>
          </a:p>
        </p:txBody>
      </p:sp>
      <p:sp>
        <p:nvSpPr>
          <p:cNvPr id="4" name="Marcador de pie de página 3">
            <a:extLst>
              <a:ext uri="{FF2B5EF4-FFF2-40B4-BE49-F238E27FC236}">
                <a16:creationId xmlns:a16="http://schemas.microsoft.com/office/drawing/2014/main" id="{E96664ED-D2DA-4007-96DB-999EDF9752FC}"/>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67EE0B8B-59C7-49F7-873B-614760763EA5}"/>
              </a:ext>
            </a:extLst>
          </p:cNvPr>
          <p:cNvSpPr>
            <a:spLocks noGrp="1"/>
          </p:cNvSpPr>
          <p:nvPr>
            <p:ph type="sldNum" sz="quarter" idx="12"/>
          </p:nvPr>
        </p:nvSpPr>
        <p:spPr/>
        <p:txBody>
          <a:bodyPr/>
          <a:lstStyle/>
          <a:p>
            <a:fld id="{D802D9E1-0DDA-174F-9155-A972C397A999}" type="slidenum">
              <a:rPr lang="es-ES_tradnl" smtClean="0"/>
              <a:pPr/>
              <a:t>79</a:t>
            </a:fld>
            <a:endParaRPr lang="es-ES_tradnl" dirty="0"/>
          </a:p>
        </p:txBody>
      </p:sp>
    </p:spTree>
    <p:extLst>
      <p:ext uri="{BB962C8B-B14F-4D97-AF65-F5344CB8AC3E}">
        <p14:creationId xmlns:p14="http://schemas.microsoft.com/office/powerpoint/2010/main" val="41946377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Productos con vencimiento</a:t>
            </a:r>
            <a:br>
              <a:rPr lang="es-AR" dirty="0"/>
            </a:br>
            <a:r>
              <a:rPr lang="es-AR" sz="2800" i="1" dirty="0"/>
              <a:t>La clase Producto</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a:xfrm>
            <a:off x="320510" y="2290713"/>
            <a:ext cx="7886700" cy="4351338"/>
          </a:xfrm>
        </p:spPr>
        <p:txBody>
          <a:bodyPr>
            <a:normAutofit/>
          </a:bodyPr>
          <a:lstStyle/>
          <a:p>
            <a:pPr marL="0" indent="0">
              <a:lnSpc>
                <a:spcPct val="120000"/>
              </a:lnSpc>
              <a:buNone/>
            </a:pP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Producto</a:t>
            </a:r>
            <a:r>
              <a:rPr lang="en-US" sz="1400" dirty="0">
                <a:solidFill>
                  <a:srgbClr val="000000"/>
                </a:solidFill>
                <a:latin typeface="Consolas" panose="020B0609020204030204" pitchFamily="49" charset="0"/>
              </a:rPr>
              <a:t> {</a:t>
            </a:r>
          </a:p>
          <a:p>
            <a:pPr marL="0" indent="0">
              <a:lnSpc>
                <a:spcPct val="120000"/>
              </a:lnSpc>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err="1">
                <a:solidFill>
                  <a:srgbClr val="0000E6"/>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9900"/>
                </a:solidFill>
                <a:latin typeface="Consolas" panose="020B0609020204030204" pitchFamily="49" charset="0"/>
              </a:rPr>
              <a:t>codigo</a:t>
            </a:r>
            <a:r>
              <a:rPr lang="en-US" sz="1400" dirty="0">
                <a:solidFill>
                  <a:srgbClr val="000000"/>
                </a:solidFill>
                <a:latin typeface="Consolas" panose="020B0609020204030204" pitchFamily="49" charset="0"/>
              </a:rPr>
              <a:t>;</a:t>
            </a:r>
          </a:p>
          <a:p>
            <a:pPr marL="0" indent="0">
              <a:lnSpc>
                <a:spcPct val="120000"/>
              </a:lnSpc>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9900"/>
                </a:solidFill>
                <a:latin typeface="Consolas" panose="020B0609020204030204" pitchFamily="49" charset="0"/>
              </a:rPr>
              <a:t>precio</a:t>
            </a:r>
            <a:r>
              <a:rPr lang="en-US" sz="1400" dirty="0">
                <a:solidFill>
                  <a:srgbClr val="000000"/>
                </a:solidFill>
                <a:latin typeface="Consolas" panose="020B0609020204030204" pitchFamily="49" charset="0"/>
              </a:rPr>
              <a:t>;</a:t>
            </a:r>
          </a:p>
          <a:p>
            <a:pPr marL="0" indent="0">
              <a:lnSpc>
                <a:spcPct val="120000"/>
              </a:lnSpc>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9900"/>
                </a:solidFill>
                <a:latin typeface="Consolas" panose="020B0609020204030204" pitchFamily="49" charset="0"/>
              </a:rPr>
              <a:t>iva</a:t>
            </a:r>
            <a:r>
              <a:rPr lang="en-US" sz="1400" dirty="0">
                <a:solidFill>
                  <a:srgbClr val="000000"/>
                </a:solidFill>
                <a:latin typeface="Consolas" panose="020B0609020204030204" pitchFamily="49" charset="0"/>
              </a:rPr>
              <a:t>;</a:t>
            </a:r>
          </a:p>
          <a:p>
            <a:pPr marL="0" indent="0">
              <a:lnSpc>
                <a:spcPct val="120000"/>
              </a:lnSpc>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getIva</a:t>
            </a:r>
            <a:r>
              <a:rPr lang="en-US" sz="1400" dirty="0">
                <a:solidFill>
                  <a:srgbClr val="000000"/>
                </a:solidFill>
                <a:latin typeface="Consolas" panose="020B0609020204030204" pitchFamily="49" charset="0"/>
              </a:rPr>
              <a:t>() {</a:t>
            </a:r>
          </a:p>
          <a:p>
            <a:pPr marL="0" indent="0">
              <a:lnSpc>
                <a:spcPct val="120000"/>
              </a:lnSpc>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9900"/>
                </a:solidFill>
                <a:latin typeface="Consolas" panose="020B0609020204030204" pitchFamily="49" charset="0"/>
              </a:rPr>
              <a:t>iva</a:t>
            </a:r>
            <a:r>
              <a:rPr lang="en-US" sz="1400" dirty="0">
                <a:solidFill>
                  <a:srgbClr val="000000"/>
                </a:solidFill>
                <a:latin typeface="Consolas" panose="020B0609020204030204" pitchFamily="49" charset="0"/>
              </a:rPr>
              <a:t>;</a:t>
            </a:r>
          </a:p>
          <a:p>
            <a:pPr marL="0" indent="0">
              <a:lnSpc>
                <a:spcPct val="120000"/>
              </a:lnSpc>
              <a:buNone/>
            </a:pPr>
            <a:r>
              <a:rPr lang="en-US" sz="1400" dirty="0">
                <a:solidFill>
                  <a:srgbClr val="000000"/>
                </a:solidFill>
                <a:latin typeface="Consolas" panose="020B0609020204030204" pitchFamily="49" charset="0"/>
              </a:rPr>
              <a:t>    }</a:t>
            </a:r>
          </a:p>
          <a:p>
            <a:pPr marL="0" indent="0">
              <a:lnSpc>
                <a:spcPct val="120000"/>
              </a:lnSpc>
              <a:buNone/>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setIva</a:t>
            </a:r>
            <a:r>
              <a:rPr lang="en-US" sz="1400" dirty="0">
                <a:solidFill>
                  <a:srgbClr val="000000"/>
                </a:solidFill>
                <a:latin typeface="Consolas" panose="020B0609020204030204" pitchFamily="49" charset="0"/>
              </a:rPr>
              <a:t>(</a:t>
            </a:r>
            <a:r>
              <a:rPr lang="en-US" sz="1400" dirty="0">
                <a:solidFill>
                  <a:srgbClr val="0000E6"/>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iva</a:t>
            </a:r>
            <a:r>
              <a:rPr lang="en-US" sz="1400" dirty="0">
                <a:solidFill>
                  <a:srgbClr val="000000"/>
                </a:solidFill>
                <a:latin typeface="Consolas" panose="020B0609020204030204" pitchFamily="49" charset="0"/>
              </a:rPr>
              <a:t>) {</a:t>
            </a:r>
          </a:p>
          <a:p>
            <a:pPr marL="0" indent="0">
              <a:lnSpc>
                <a:spcPct val="120000"/>
              </a:lnSpc>
              <a:buNone/>
            </a:pPr>
            <a:r>
              <a:rPr lang="en-US" sz="1400" dirty="0">
                <a:solidFill>
                  <a:srgbClr val="000000"/>
                </a:solidFill>
                <a:latin typeface="Consolas" panose="020B0609020204030204" pitchFamily="49" charset="0"/>
              </a:rPr>
              <a:t>        </a:t>
            </a:r>
            <a:r>
              <a:rPr lang="en-US" sz="1400" dirty="0" err="1">
                <a:solidFill>
                  <a:srgbClr val="0000E6"/>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9900"/>
                </a:solidFill>
                <a:latin typeface="Consolas" panose="020B0609020204030204" pitchFamily="49" charset="0"/>
              </a:rPr>
              <a:t>iva</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iva</a:t>
            </a:r>
            <a:r>
              <a:rPr lang="en-US" sz="1400" dirty="0">
                <a:solidFill>
                  <a:srgbClr val="000000"/>
                </a:solidFill>
                <a:latin typeface="Consolas" panose="020B0609020204030204" pitchFamily="49" charset="0"/>
              </a:rPr>
              <a:t>;</a:t>
            </a:r>
          </a:p>
          <a:p>
            <a:pPr marL="0" indent="0">
              <a:lnSpc>
                <a:spcPct val="120000"/>
              </a:lnSpc>
              <a:buNone/>
            </a:pPr>
            <a:r>
              <a:rPr lang="en-US" sz="1400" dirty="0">
                <a:solidFill>
                  <a:srgbClr val="000000"/>
                </a:solidFill>
                <a:latin typeface="Consolas" panose="020B0609020204030204" pitchFamily="49" charset="0"/>
              </a:rPr>
              <a:t>    }  </a:t>
            </a:r>
          </a:p>
          <a:p>
            <a:endParaRPr lang="es-AR" sz="1050" dirty="0">
              <a:latin typeface="Times New Roman" panose="02020603050405020304" pitchFamily="18" charset="0"/>
            </a:endParaRPr>
          </a:p>
          <a:p>
            <a:pPr marL="0" indent="0">
              <a:buNone/>
            </a:pPr>
            <a:endParaRPr lang="es-AR" sz="1400" dirty="0"/>
          </a:p>
        </p:txBody>
      </p:sp>
      <p:sp>
        <p:nvSpPr>
          <p:cNvPr id="12" name="CuadroTexto 11">
            <a:extLst>
              <a:ext uri="{FF2B5EF4-FFF2-40B4-BE49-F238E27FC236}">
                <a16:creationId xmlns:a16="http://schemas.microsoft.com/office/drawing/2014/main" id="{FB0CD45C-F450-4555-9F5B-BDFE056A26AE}"/>
              </a:ext>
            </a:extLst>
          </p:cNvPr>
          <p:cNvSpPr txBox="1"/>
          <p:nvPr/>
        </p:nvSpPr>
        <p:spPr>
          <a:xfrm>
            <a:off x="4572000" y="2456276"/>
            <a:ext cx="5109329" cy="3435749"/>
          </a:xfrm>
          <a:prstGeom prst="rect">
            <a:avLst/>
          </a:prstGeom>
          <a:noFill/>
        </p:spPr>
        <p:txBody>
          <a:bodyPr wrap="square" rtlCol="0">
            <a:spAutoFit/>
          </a:bodyPr>
          <a:lstStyle/>
          <a:p>
            <a:pPr>
              <a:lnSpc>
                <a:spcPct val="120000"/>
              </a:lnSpc>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E6"/>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getCodigo</a:t>
            </a:r>
            <a:r>
              <a:rPr lang="en-US" sz="1400" dirty="0">
                <a:solidFill>
                  <a:srgbClr val="000000"/>
                </a:solidFill>
                <a:latin typeface="Consolas" panose="020B0609020204030204" pitchFamily="49" charset="0"/>
              </a:rPr>
              <a:t>() {</a:t>
            </a:r>
          </a:p>
          <a:p>
            <a:pPr>
              <a:lnSpc>
                <a:spcPct val="120000"/>
              </a:lnSpc>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9900"/>
                </a:solidFill>
                <a:latin typeface="Consolas" panose="020B0609020204030204" pitchFamily="49" charset="0"/>
              </a:rPr>
              <a:t>codigo</a:t>
            </a:r>
            <a:r>
              <a:rPr lang="en-US" sz="1400" dirty="0">
                <a:solidFill>
                  <a:srgbClr val="000000"/>
                </a:solidFill>
                <a:latin typeface="Consolas" panose="020B0609020204030204" pitchFamily="49" charset="0"/>
              </a:rPr>
              <a:t>;</a:t>
            </a:r>
          </a:p>
          <a:p>
            <a:pPr>
              <a:lnSpc>
                <a:spcPct val="120000"/>
              </a:lnSpc>
            </a:pPr>
            <a:r>
              <a:rPr lang="en-US" sz="1400" dirty="0">
                <a:solidFill>
                  <a:srgbClr val="000000"/>
                </a:solidFill>
                <a:latin typeface="Consolas" panose="020B0609020204030204" pitchFamily="49" charset="0"/>
              </a:rPr>
              <a:t>    }</a:t>
            </a:r>
          </a:p>
          <a:p>
            <a:pPr>
              <a:lnSpc>
                <a:spcPct val="120000"/>
              </a:lnSpc>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setCodigo</a:t>
            </a:r>
            <a:r>
              <a:rPr lang="en-US" sz="1400" dirty="0">
                <a:solidFill>
                  <a:srgbClr val="000000"/>
                </a:solidFill>
                <a:latin typeface="Consolas" panose="020B0609020204030204" pitchFamily="49" charset="0"/>
              </a:rPr>
              <a:t>(</a:t>
            </a:r>
            <a:r>
              <a:rPr lang="en-US" sz="1400" dirty="0" err="1">
                <a:solidFill>
                  <a:srgbClr val="0000E6"/>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codigo</a:t>
            </a:r>
            <a:r>
              <a:rPr lang="en-US" sz="1400" dirty="0">
                <a:solidFill>
                  <a:srgbClr val="000000"/>
                </a:solidFill>
                <a:latin typeface="Consolas" panose="020B0609020204030204" pitchFamily="49" charset="0"/>
              </a:rPr>
              <a:t>) {</a:t>
            </a:r>
          </a:p>
          <a:p>
            <a:pPr>
              <a:lnSpc>
                <a:spcPct val="120000"/>
              </a:lnSpc>
            </a:pPr>
            <a:r>
              <a:rPr lang="en-US"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this</a:t>
            </a:r>
            <a:r>
              <a:rPr lang="es-AR" sz="1400" dirty="0" err="1">
                <a:solidFill>
                  <a:srgbClr val="000000"/>
                </a:solidFill>
                <a:latin typeface="Consolas" panose="020B0609020204030204" pitchFamily="49" charset="0"/>
              </a:rPr>
              <a:t>.</a:t>
            </a:r>
            <a:r>
              <a:rPr lang="es-AR" sz="1400" dirty="0" err="1">
                <a:solidFill>
                  <a:srgbClr val="009900"/>
                </a:solidFill>
                <a:latin typeface="Consolas" panose="020B0609020204030204" pitchFamily="49" charset="0"/>
              </a:rPr>
              <a:t>codigo</a:t>
            </a:r>
            <a:r>
              <a:rPr lang="es-AR" sz="1400" dirty="0">
                <a:solidFill>
                  <a:srgbClr val="000000"/>
                </a:solidFill>
                <a:latin typeface="Consolas" panose="020B0609020204030204" pitchFamily="49" charset="0"/>
              </a:rPr>
              <a:t> = </a:t>
            </a:r>
            <a:r>
              <a:rPr lang="es-AR" sz="1400" dirty="0" err="1">
                <a:solidFill>
                  <a:srgbClr val="000000"/>
                </a:solidFill>
                <a:latin typeface="Consolas" panose="020B0609020204030204" pitchFamily="49" charset="0"/>
              </a:rPr>
              <a:t>codigo</a:t>
            </a:r>
            <a:r>
              <a:rPr lang="es-AR" sz="1400" dirty="0">
                <a:solidFill>
                  <a:srgbClr val="000000"/>
                </a:solidFill>
                <a:latin typeface="Consolas" panose="020B0609020204030204" pitchFamily="49" charset="0"/>
              </a:rPr>
              <a:t>;</a:t>
            </a:r>
          </a:p>
          <a:p>
            <a:pPr>
              <a:lnSpc>
                <a:spcPct val="120000"/>
              </a:lnSpc>
            </a:pPr>
            <a:r>
              <a:rPr lang="es-AR" sz="1400" dirty="0">
                <a:solidFill>
                  <a:srgbClr val="000000"/>
                </a:solidFill>
                <a:latin typeface="Consolas" panose="020B0609020204030204" pitchFamily="49" charset="0"/>
              </a:rPr>
              <a:t>    }</a:t>
            </a:r>
          </a:p>
          <a:p>
            <a:pPr>
              <a:lnSpc>
                <a:spcPct val="120000"/>
              </a:lnSpc>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public</a:t>
            </a: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float</a:t>
            </a:r>
            <a:r>
              <a:rPr lang="es-AR" sz="1400" dirty="0">
                <a:solidFill>
                  <a:srgbClr val="000000"/>
                </a:solidFill>
                <a:latin typeface="Consolas" panose="020B0609020204030204" pitchFamily="49" charset="0"/>
              </a:rPr>
              <a:t> </a:t>
            </a:r>
            <a:r>
              <a:rPr lang="es-AR" sz="1400" b="1" dirty="0" err="1">
                <a:solidFill>
                  <a:srgbClr val="000000"/>
                </a:solidFill>
                <a:latin typeface="Consolas" panose="020B0609020204030204" pitchFamily="49" charset="0"/>
              </a:rPr>
              <a:t>getPrecio</a:t>
            </a:r>
            <a:r>
              <a:rPr lang="es-AR" sz="1400" dirty="0">
                <a:solidFill>
                  <a:srgbClr val="000000"/>
                </a:solidFill>
                <a:latin typeface="Consolas" panose="020B0609020204030204" pitchFamily="49" charset="0"/>
              </a:rPr>
              <a:t>() {</a:t>
            </a:r>
          </a:p>
          <a:p>
            <a:pPr>
              <a:lnSpc>
                <a:spcPct val="120000"/>
              </a:lnSpc>
            </a:pPr>
            <a:r>
              <a:rPr lang="es-AR"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return</a:t>
            </a:r>
            <a:r>
              <a:rPr lang="es-AR" sz="1400" dirty="0">
                <a:solidFill>
                  <a:srgbClr val="000000"/>
                </a:solidFill>
                <a:latin typeface="Consolas" panose="020B0609020204030204" pitchFamily="49" charset="0"/>
              </a:rPr>
              <a:t> </a:t>
            </a:r>
            <a:r>
              <a:rPr lang="es-AR" sz="1400" dirty="0">
                <a:solidFill>
                  <a:srgbClr val="009900"/>
                </a:solidFill>
                <a:latin typeface="Consolas" panose="020B0609020204030204" pitchFamily="49" charset="0"/>
              </a:rPr>
              <a:t>precio</a:t>
            </a:r>
            <a:r>
              <a:rPr lang="es-AR" sz="1400" dirty="0">
                <a:solidFill>
                  <a:srgbClr val="000000"/>
                </a:solidFill>
                <a:latin typeface="Consolas" panose="020B0609020204030204" pitchFamily="49" charset="0"/>
              </a:rPr>
              <a:t> + </a:t>
            </a:r>
            <a:r>
              <a:rPr lang="es-AR" sz="1400" dirty="0">
                <a:solidFill>
                  <a:srgbClr val="009900"/>
                </a:solidFill>
                <a:latin typeface="Consolas" panose="020B0609020204030204" pitchFamily="49" charset="0"/>
              </a:rPr>
              <a:t>precio</a:t>
            </a:r>
            <a:r>
              <a:rPr lang="es-AR" sz="1400" dirty="0">
                <a:solidFill>
                  <a:srgbClr val="000000"/>
                </a:solidFill>
                <a:latin typeface="Consolas" panose="020B0609020204030204" pitchFamily="49" charset="0"/>
              </a:rPr>
              <a:t> * </a:t>
            </a:r>
            <a:r>
              <a:rPr lang="es-AR" sz="1400" dirty="0" err="1">
                <a:solidFill>
                  <a:srgbClr val="009900"/>
                </a:solidFill>
                <a:latin typeface="Consolas" panose="020B0609020204030204" pitchFamily="49" charset="0"/>
              </a:rPr>
              <a:t>iva</a:t>
            </a:r>
            <a:r>
              <a:rPr lang="es-AR" sz="1400" dirty="0">
                <a:solidFill>
                  <a:srgbClr val="000000"/>
                </a:solidFill>
                <a:latin typeface="Consolas" panose="020B0609020204030204" pitchFamily="49" charset="0"/>
              </a:rPr>
              <a:t>;</a:t>
            </a:r>
          </a:p>
          <a:p>
            <a:pPr>
              <a:lnSpc>
                <a:spcPct val="120000"/>
              </a:lnSpc>
            </a:pPr>
            <a:r>
              <a:rPr lang="es-AR"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pPr>
              <a:lnSpc>
                <a:spcPct val="120000"/>
              </a:lnSpc>
            </a:pP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E6"/>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setPrecio</a:t>
            </a:r>
            <a:r>
              <a:rPr lang="en-US" sz="1400" dirty="0">
                <a:solidFill>
                  <a:srgbClr val="000000"/>
                </a:solidFill>
                <a:latin typeface="Consolas" panose="020B0609020204030204" pitchFamily="49" charset="0"/>
              </a:rPr>
              <a:t>(</a:t>
            </a:r>
            <a:r>
              <a:rPr lang="en-US" sz="1400" dirty="0">
                <a:solidFill>
                  <a:srgbClr val="0000E6"/>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precio</a:t>
            </a:r>
            <a:r>
              <a:rPr lang="en-US" sz="1400" dirty="0">
                <a:solidFill>
                  <a:srgbClr val="000000"/>
                </a:solidFill>
                <a:latin typeface="Consolas" panose="020B0609020204030204" pitchFamily="49" charset="0"/>
              </a:rPr>
              <a:t>) {</a:t>
            </a:r>
          </a:p>
          <a:p>
            <a:pPr>
              <a:lnSpc>
                <a:spcPct val="120000"/>
              </a:lnSpc>
            </a:pPr>
            <a:r>
              <a:rPr lang="en-US" sz="1400" dirty="0">
                <a:solidFill>
                  <a:srgbClr val="000000"/>
                </a:solidFill>
                <a:latin typeface="Consolas" panose="020B0609020204030204" pitchFamily="49" charset="0"/>
              </a:rPr>
              <a:t>        </a:t>
            </a:r>
            <a:r>
              <a:rPr lang="es-AR" sz="1400" dirty="0" err="1">
                <a:solidFill>
                  <a:srgbClr val="0000E6"/>
                </a:solidFill>
                <a:latin typeface="Consolas" panose="020B0609020204030204" pitchFamily="49" charset="0"/>
              </a:rPr>
              <a:t>this</a:t>
            </a:r>
            <a:r>
              <a:rPr lang="es-AR" sz="1400" dirty="0" err="1">
                <a:solidFill>
                  <a:srgbClr val="000000"/>
                </a:solidFill>
                <a:latin typeface="Consolas" panose="020B0609020204030204" pitchFamily="49" charset="0"/>
              </a:rPr>
              <a:t>.</a:t>
            </a:r>
            <a:r>
              <a:rPr lang="es-AR" sz="1400" dirty="0" err="1">
                <a:solidFill>
                  <a:srgbClr val="009900"/>
                </a:solidFill>
                <a:latin typeface="Consolas" panose="020B0609020204030204" pitchFamily="49" charset="0"/>
              </a:rPr>
              <a:t>precio</a:t>
            </a:r>
            <a:r>
              <a:rPr lang="es-AR" sz="1400" dirty="0">
                <a:solidFill>
                  <a:srgbClr val="000000"/>
                </a:solidFill>
                <a:latin typeface="Consolas" panose="020B0609020204030204" pitchFamily="49" charset="0"/>
              </a:rPr>
              <a:t> = precio;</a:t>
            </a:r>
          </a:p>
          <a:p>
            <a:pPr>
              <a:lnSpc>
                <a:spcPct val="120000"/>
              </a:lnSpc>
            </a:pPr>
            <a:r>
              <a:rPr lang="es-AR" sz="1400" dirty="0">
                <a:solidFill>
                  <a:srgbClr val="000000"/>
                </a:solidFill>
                <a:latin typeface="Consolas" panose="020B0609020204030204" pitchFamily="49" charset="0"/>
              </a:rPr>
              <a:t>    }    </a:t>
            </a:r>
          </a:p>
          <a:p>
            <a:pPr>
              <a:lnSpc>
                <a:spcPct val="120000"/>
              </a:lnSpc>
            </a:pPr>
            <a:r>
              <a:rPr lang="es-AR" sz="1400" dirty="0">
                <a:solidFill>
                  <a:srgbClr val="000000"/>
                </a:solidFill>
                <a:latin typeface="Consolas" panose="020B0609020204030204" pitchFamily="49" charset="0"/>
              </a:rPr>
              <a:t>}</a:t>
            </a:r>
            <a:endParaRPr lang="es-AR" sz="1400" dirty="0"/>
          </a:p>
        </p:txBody>
      </p:sp>
    </p:spTree>
    <p:extLst>
      <p:ext uri="{BB962C8B-B14F-4D97-AF65-F5344CB8AC3E}">
        <p14:creationId xmlns:p14="http://schemas.microsoft.com/office/powerpoint/2010/main" val="3824807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6A426-A053-4AF4-BEB1-3682C4425969}"/>
              </a:ext>
            </a:extLst>
          </p:cNvPr>
          <p:cNvSpPr>
            <a:spLocks noGrp="1"/>
          </p:cNvSpPr>
          <p:nvPr>
            <p:ph type="title"/>
          </p:nvPr>
        </p:nvSpPr>
        <p:spPr/>
        <p:txBody>
          <a:bodyPr>
            <a:normAutofit/>
          </a:bodyPr>
          <a:lstStyle/>
          <a:p>
            <a:r>
              <a:rPr lang="es-AR" b="1" dirty="0"/>
              <a:t>Productos con vencimiento</a:t>
            </a:r>
            <a:br>
              <a:rPr lang="es-AR" dirty="0"/>
            </a:br>
            <a:r>
              <a:rPr lang="es-AR" sz="2800" i="1" dirty="0"/>
              <a:t>La clase </a:t>
            </a:r>
            <a:r>
              <a:rPr lang="es-AR" sz="2800" i="1" dirty="0" err="1"/>
              <a:t>ProductoConVencimiento</a:t>
            </a:r>
            <a:endParaRPr lang="es-AR" sz="2800" dirty="0"/>
          </a:p>
        </p:txBody>
      </p:sp>
      <p:sp>
        <p:nvSpPr>
          <p:cNvPr id="3" name="Marcador de contenido 2">
            <a:extLst>
              <a:ext uri="{FF2B5EF4-FFF2-40B4-BE49-F238E27FC236}">
                <a16:creationId xmlns:a16="http://schemas.microsoft.com/office/drawing/2014/main" id="{A32C180B-28CE-4E37-9D6B-BABA75778606}"/>
              </a:ext>
            </a:extLst>
          </p:cNvPr>
          <p:cNvSpPr>
            <a:spLocks noGrp="1"/>
          </p:cNvSpPr>
          <p:nvPr>
            <p:ph idx="1"/>
          </p:nvPr>
        </p:nvSpPr>
        <p:spPr/>
        <p:txBody>
          <a:bodyPr>
            <a:normAutofit fontScale="25000" lnSpcReduction="20000"/>
          </a:bodyPr>
          <a:lstStyle/>
          <a:p>
            <a:pPr marL="0" indent="0">
              <a:lnSpc>
                <a:spcPts val="1200"/>
              </a:lnSpc>
              <a:buNone/>
            </a:pPr>
            <a:r>
              <a:rPr lang="es-AR" sz="5600" dirty="0" err="1">
                <a:solidFill>
                  <a:srgbClr val="0000E6"/>
                </a:solidFill>
                <a:latin typeface="Consolas" panose="020B0609020204030204" pitchFamily="49" charset="0"/>
              </a:rPr>
              <a:t>public</a:t>
            </a: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class</a:t>
            </a:r>
            <a:r>
              <a:rPr lang="es-AR" sz="5600" dirty="0">
                <a:solidFill>
                  <a:srgbClr val="000000"/>
                </a:solidFill>
                <a:latin typeface="Consolas" panose="020B0609020204030204" pitchFamily="49" charset="0"/>
              </a:rPr>
              <a:t> </a:t>
            </a:r>
            <a:r>
              <a:rPr lang="es-AR" sz="5600" b="1" dirty="0" err="1">
                <a:solidFill>
                  <a:srgbClr val="000000"/>
                </a:solidFill>
                <a:latin typeface="Consolas" panose="020B0609020204030204" pitchFamily="49" charset="0"/>
              </a:rPr>
              <a:t>ProductoConVencimiento</a:t>
            </a: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extends</a:t>
            </a:r>
            <a:r>
              <a:rPr lang="es-AR" sz="5600" dirty="0">
                <a:solidFill>
                  <a:srgbClr val="000000"/>
                </a:solidFill>
                <a:latin typeface="Consolas" panose="020B0609020204030204" pitchFamily="49" charset="0"/>
              </a:rPr>
              <a:t> Producto{</a:t>
            </a:r>
          </a:p>
          <a:p>
            <a:pPr marL="0" indent="0">
              <a:lnSpc>
                <a:spcPts val="1200"/>
              </a:lnSpc>
              <a:buNone/>
            </a:pP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private</a:t>
            </a: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boolean</a:t>
            </a:r>
            <a:r>
              <a:rPr lang="es-AR" sz="5600" dirty="0">
                <a:solidFill>
                  <a:srgbClr val="000000"/>
                </a:solidFill>
                <a:latin typeface="Consolas" panose="020B0609020204030204" pitchFamily="49" charset="0"/>
              </a:rPr>
              <a:t> </a:t>
            </a:r>
            <a:r>
              <a:rPr lang="es-AR" sz="5600" dirty="0">
                <a:solidFill>
                  <a:srgbClr val="009900"/>
                </a:solidFill>
                <a:latin typeface="Consolas" panose="020B0609020204030204" pitchFamily="49" charset="0"/>
              </a:rPr>
              <a:t>vencido</a:t>
            </a:r>
            <a:r>
              <a:rPr lang="es-AR" sz="5600" dirty="0">
                <a:solidFill>
                  <a:srgbClr val="000000"/>
                </a:solidFill>
                <a:latin typeface="Consolas" panose="020B0609020204030204" pitchFamily="49" charset="0"/>
              </a:rPr>
              <a:t> = </a:t>
            </a:r>
            <a:r>
              <a:rPr lang="es-AR" sz="5600" dirty="0">
                <a:solidFill>
                  <a:srgbClr val="0000E6"/>
                </a:solidFill>
                <a:latin typeface="Consolas" panose="020B0609020204030204" pitchFamily="49" charset="0"/>
              </a:rPr>
              <a:t>false</a:t>
            </a:r>
            <a:r>
              <a:rPr lang="es-AR" sz="5600" dirty="0">
                <a:solidFill>
                  <a:srgbClr val="000000"/>
                </a:solidFill>
                <a:latin typeface="Consolas" panose="020B0609020204030204" pitchFamily="49" charset="0"/>
              </a:rPr>
              <a:t>;</a:t>
            </a:r>
          </a:p>
          <a:p>
            <a:pPr marL="0" indent="0">
              <a:lnSpc>
                <a:spcPts val="1200"/>
              </a:lnSpc>
              <a:buNone/>
            </a:pP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public</a:t>
            </a: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boolean</a:t>
            </a:r>
            <a:r>
              <a:rPr lang="es-AR" sz="5600" dirty="0">
                <a:solidFill>
                  <a:srgbClr val="000000"/>
                </a:solidFill>
                <a:latin typeface="Consolas" panose="020B0609020204030204" pitchFamily="49" charset="0"/>
              </a:rPr>
              <a:t> </a:t>
            </a:r>
            <a:r>
              <a:rPr lang="es-AR" sz="5600" b="1" dirty="0" err="1">
                <a:solidFill>
                  <a:srgbClr val="000000"/>
                </a:solidFill>
                <a:latin typeface="Consolas" panose="020B0609020204030204" pitchFamily="49" charset="0"/>
              </a:rPr>
              <a:t>isVencido</a:t>
            </a:r>
            <a:r>
              <a:rPr lang="es-AR" sz="5600" dirty="0">
                <a:solidFill>
                  <a:srgbClr val="000000"/>
                </a:solidFill>
                <a:latin typeface="Consolas" panose="020B0609020204030204" pitchFamily="49" charset="0"/>
              </a:rPr>
              <a:t>() {</a:t>
            </a:r>
          </a:p>
          <a:p>
            <a:pPr marL="0" indent="0">
              <a:lnSpc>
                <a:spcPts val="1200"/>
              </a:lnSpc>
              <a:buNone/>
            </a:pP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return</a:t>
            </a:r>
            <a:r>
              <a:rPr lang="es-AR" sz="5600" dirty="0">
                <a:solidFill>
                  <a:srgbClr val="000000"/>
                </a:solidFill>
                <a:latin typeface="Consolas" panose="020B0609020204030204" pitchFamily="49" charset="0"/>
              </a:rPr>
              <a:t> </a:t>
            </a:r>
            <a:r>
              <a:rPr lang="es-AR" sz="5600" dirty="0">
                <a:solidFill>
                  <a:srgbClr val="009900"/>
                </a:solidFill>
                <a:latin typeface="Consolas" panose="020B0609020204030204" pitchFamily="49" charset="0"/>
              </a:rPr>
              <a:t>vencido</a:t>
            </a:r>
            <a:r>
              <a:rPr lang="es-AR" sz="5600" dirty="0">
                <a:solidFill>
                  <a:srgbClr val="000000"/>
                </a:solidFill>
                <a:latin typeface="Consolas" panose="020B0609020204030204" pitchFamily="49" charset="0"/>
              </a:rPr>
              <a:t>;</a:t>
            </a:r>
          </a:p>
          <a:p>
            <a:pPr marL="0" indent="0">
              <a:lnSpc>
                <a:spcPts val="1200"/>
              </a:lnSpc>
              <a:buNone/>
            </a:pPr>
            <a:r>
              <a:rPr lang="es-AR" sz="5600" dirty="0">
                <a:solidFill>
                  <a:srgbClr val="000000"/>
                </a:solidFill>
                <a:latin typeface="Consolas" panose="020B0609020204030204" pitchFamily="49" charset="0"/>
              </a:rPr>
              <a:t>    }</a:t>
            </a:r>
          </a:p>
          <a:p>
            <a:pPr marL="0" indent="0">
              <a:lnSpc>
                <a:spcPts val="1200"/>
              </a:lnSpc>
              <a:buNone/>
            </a:pP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public</a:t>
            </a: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void</a:t>
            </a:r>
            <a:r>
              <a:rPr lang="es-AR" sz="5600" dirty="0">
                <a:solidFill>
                  <a:srgbClr val="000000"/>
                </a:solidFill>
                <a:latin typeface="Consolas" panose="020B0609020204030204" pitchFamily="49" charset="0"/>
              </a:rPr>
              <a:t> </a:t>
            </a:r>
            <a:r>
              <a:rPr lang="es-AR" sz="5600" b="1" dirty="0" err="1">
                <a:solidFill>
                  <a:srgbClr val="000000"/>
                </a:solidFill>
                <a:latin typeface="Consolas" panose="020B0609020204030204" pitchFamily="49" charset="0"/>
              </a:rPr>
              <a:t>setVencido</a:t>
            </a:r>
            <a:r>
              <a:rPr lang="es-AR" sz="5600" dirty="0">
                <a:solidFill>
                  <a:srgbClr val="000000"/>
                </a:solidFill>
                <a:latin typeface="Consolas" panose="020B0609020204030204" pitchFamily="49" charset="0"/>
              </a:rPr>
              <a:t>(</a:t>
            </a:r>
            <a:r>
              <a:rPr lang="es-AR" sz="5600" dirty="0" err="1">
                <a:solidFill>
                  <a:srgbClr val="0000E6"/>
                </a:solidFill>
                <a:latin typeface="Consolas" panose="020B0609020204030204" pitchFamily="49" charset="0"/>
              </a:rPr>
              <a:t>boolean</a:t>
            </a:r>
            <a:r>
              <a:rPr lang="es-AR" sz="5600" dirty="0">
                <a:solidFill>
                  <a:srgbClr val="000000"/>
                </a:solidFill>
                <a:latin typeface="Consolas" panose="020B0609020204030204" pitchFamily="49" charset="0"/>
              </a:rPr>
              <a:t> vencido) {</a:t>
            </a:r>
          </a:p>
          <a:p>
            <a:pPr marL="0" indent="0">
              <a:lnSpc>
                <a:spcPts val="1200"/>
              </a:lnSpc>
              <a:buNone/>
            </a:pPr>
            <a:r>
              <a:rPr lang="es-AR" sz="5600" dirty="0">
                <a:solidFill>
                  <a:srgbClr val="000000"/>
                </a:solidFill>
                <a:latin typeface="Consolas" panose="020B0609020204030204" pitchFamily="49" charset="0"/>
              </a:rPr>
              <a:t>        </a:t>
            </a:r>
            <a:r>
              <a:rPr lang="es-AR" sz="5600" dirty="0" err="1">
                <a:solidFill>
                  <a:srgbClr val="0000E6"/>
                </a:solidFill>
                <a:latin typeface="Consolas" panose="020B0609020204030204" pitchFamily="49" charset="0"/>
              </a:rPr>
              <a:t>this</a:t>
            </a:r>
            <a:r>
              <a:rPr lang="es-AR" sz="5600" dirty="0" err="1">
                <a:solidFill>
                  <a:srgbClr val="000000"/>
                </a:solidFill>
                <a:latin typeface="Consolas" panose="020B0609020204030204" pitchFamily="49" charset="0"/>
              </a:rPr>
              <a:t>.</a:t>
            </a:r>
            <a:r>
              <a:rPr lang="es-AR" sz="5600" dirty="0" err="1">
                <a:solidFill>
                  <a:srgbClr val="009900"/>
                </a:solidFill>
                <a:latin typeface="Consolas" panose="020B0609020204030204" pitchFamily="49" charset="0"/>
              </a:rPr>
              <a:t>vencido</a:t>
            </a:r>
            <a:r>
              <a:rPr lang="es-AR" sz="5600" dirty="0">
                <a:solidFill>
                  <a:srgbClr val="000000"/>
                </a:solidFill>
                <a:latin typeface="Consolas" panose="020B0609020204030204" pitchFamily="49" charset="0"/>
              </a:rPr>
              <a:t> = vencido;</a:t>
            </a:r>
          </a:p>
          <a:p>
            <a:pPr marL="0" indent="0">
              <a:lnSpc>
                <a:spcPts val="1200"/>
              </a:lnSpc>
              <a:buNone/>
            </a:pPr>
            <a:r>
              <a:rPr lang="es-AR" sz="5600" dirty="0">
                <a:solidFill>
                  <a:srgbClr val="000000"/>
                </a:solidFill>
                <a:latin typeface="Consolas" panose="020B0609020204030204" pitchFamily="49" charset="0"/>
              </a:rPr>
              <a:t>    </a:t>
            </a:r>
            <a:r>
              <a:rPr lang="en-US" sz="5600" dirty="0">
                <a:solidFill>
                  <a:srgbClr val="000000"/>
                </a:solidFill>
                <a:latin typeface="Consolas" panose="020B0609020204030204" pitchFamily="49" charset="0"/>
              </a:rPr>
              <a:t>}</a:t>
            </a:r>
          </a:p>
          <a:p>
            <a:pPr marL="0" indent="0">
              <a:lnSpc>
                <a:spcPts val="1200"/>
              </a:lnSpc>
              <a:buNone/>
            </a:pPr>
            <a:r>
              <a:rPr lang="en-US" sz="5600" dirty="0">
                <a:solidFill>
                  <a:srgbClr val="000000"/>
                </a:solidFill>
                <a:latin typeface="Consolas" panose="020B0609020204030204" pitchFamily="49" charset="0"/>
              </a:rPr>
              <a:t>    @Override</a:t>
            </a:r>
          </a:p>
          <a:p>
            <a:pPr marL="0" indent="0">
              <a:lnSpc>
                <a:spcPts val="1200"/>
              </a:lnSpc>
              <a:buNone/>
            </a:pPr>
            <a:r>
              <a:rPr lang="en-US" sz="5600" dirty="0">
                <a:solidFill>
                  <a:srgbClr val="000000"/>
                </a:solidFill>
                <a:latin typeface="Consolas" panose="020B0609020204030204" pitchFamily="49" charset="0"/>
              </a:rPr>
              <a:t>    </a:t>
            </a:r>
            <a:r>
              <a:rPr lang="en-US" sz="5600" dirty="0">
                <a:solidFill>
                  <a:srgbClr val="0000E6"/>
                </a:solidFill>
                <a:latin typeface="Consolas" panose="020B0609020204030204" pitchFamily="49" charset="0"/>
              </a:rPr>
              <a:t>public</a:t>
            </a:r>
            <a:r>
              <a:rPr lang="en-US" sz="5600" dirty="0">
                <a:solidFill>
                  <a:srgbClr val="000000"/>
                </a:solidFill>
                <a:latin typeface="Consolas" panose="020B0609020204030204" pitchFamily="49" charset="0"/>
              </a:rPr>
              <a:t> </a:t>
            </a:r>
            <a:r>
              <a:rPr lang="en-US" sz="5600" dirty="0">
                <a:solidFill>
                  <a:srgbClr val="0000E6"/>
                </a:solidFill>
                <a:latin typeface="Consolas" panose="020B0609020204030204" pitchFamily="49" charset="0"/>
              </a:rPr>
              <a:t>float</a:t>
            </a:r>
            <a:r>
              <a:rPr lang="en-US" sz="5600" dirty="0">
                <a:solidFill>
                  <a:srgbClr val="000000"/>
                </a:solidFill>
                <a:latin typeface="Consolas" panose="020B0609020204030204" pitchFamily="49" charset="0"/>
              </a:rPr>
              <a:t> </a:t>
            </a:r>
            <a:r>
              <a:rPr lang="en-US" sz="5600" b="1" dirty="0" err="1">
                <a:solidFill>
                  <a:srgbClr val="000000"/>
                </a:solidFill>
                <a:latin typeface="Consolas" panose="020B0609020204030204" pitchFamily="49" charset="0"/>
              </a:rPr>
              <a:t>getPrecio</a:t>
            </a:r>
            <a:r>
              <a:rPr lang="en-US" sz="5600" dirty="0">
                <a:solidFill>
                  <a:srgbClr val="000000"/>
                </a:solidFill>
                <a:latin typeface="Consolas" panose="020B0609020204030204" pitchFamily="49" charset="0"/>
              </a:rPr>
              <a:t>() {</a:t>
            </a:r>
          </a:p>
          <a:p>
            <a:pPr marL="0" indent="0">
              <a:lnSpc>
                <a:spcPts val="1200"/>
              </a:lnSpc>
              <a:buNone/>
            </a:pPr>
            <a:r>
              <a:rPr lang="en-US" sz="5600" dirty="0">
                <a:solidFill>
                  <a:srgbClr val="000000"/>
                </a:solidFill>
                <a:latin typeface="Consolas" panose="020B0609020204030204" pitchFamily="49" charset="0"/>
              </a:rPr>
              <a:t>        </a:t>
            </a:r>
            <a:r>
              <a:rPr lang="en-US" sz="5600" dirty="0">
                <a:solidFill>
                  <a:srgbClr val="0000E6"/>
                </a:solidFill>
                <a:latin typeface="Consolas" panose="020B0609020204030204" pitchFamily="49" charset="0"/>
              </a:rPr>
              <a:t>if</a:t>
            </a:r>
            <a:r>
              <a:rPr lang="en-US" sz="5600" dirty="0">
                <a:solidFill>
                  <a:srgbClr val="000000"/>
                </a:solidFill>
                <a:latin typeface="Consolas" panose="020B0609020204030204" pitchFamily="49" charset="0"/>
              </a:rPr>
              <a:t>(</a:t>
            </a:r>
            <a:r>
              <a:rPr lang="en-US" sz="5600" dirty="0" err="1">
                <a:solidFill>
                  <a:srgbClr val="000000"/>
                </a:solidFill>
                <a:latin typeface="Consolas" panose="020B0609020204030204" pitchFamily="49" charset="0"/>
              </a:rPr>
              <a:t>isVencido</a:t>
            </a:r>
            <a:r>
              <a:rPr lang="en-US" sz="5600" dirty="0">
                <a:solidFill>
                  <a:srgbClr val="000000"/>
                </a:solidFill>
                <a:latin typeface="Consolas" panose="020B0609020204030204" pitchFamily="49" charset="0"/>
              </a:rPr>
              <a:t>())</a:t>
            </a:r>
          </a:p>
          <a:p>
            <a:pPr marL="0" indent="0">
              <a:lnSpc>
                <a:spcPts val="1200"/>
              </a:lnSpc>
              <a:buNone/>
            </a:pPr>
            <a:r>
              <a:rPr lang="en-US" sz="5600" dirty="0">
                <a:solidFill>
                  <a:srgbClr val="000000"/>
                </a:solidFill>
                <a:latin typeface="Consolas" panose="020B0609020204030204" pitchFamily="49" charset="0"/>
              </a:rPr>
              <a:t>            </a:t>
            </a:r>
            <a:r>
              <a:rPr lang="en-US" sz="5600" dirty="0">
                <a:solidFill>
                  <a:srgbClr val="0000E6"/>
                </a:solidFill>
                <a:latin typeface="Consolas" panose="020B0609020204030204" pitchFamily="49" charset="0"/>
              </a:rPr>
              <a:t>return</a:t>
            </a:r>
            <a:r>
              <a:rPr lang="en-US" sz="5600" dirty="0">
                <a:solidFill>
                  <a:srgbClr val="000000"/>
                </a:solidFill>
                <a:latin typeface="Consolas" panose="020B0609020204030204" pitchFamily="49" charset="0"/>
              </a:rPr>
              <a:t> </a:t>
            </a:r>
            <a:r>
              <a:rPr lang="en-US" sz="5600" dirty="0" err="1">
                <a:solidFill>
                  <a:srgbClr val="0000E6"/>
                </a:solidFill>
                <a:latin typeface="Consolas" panose="020B0609020204030204" pitchFamily="49" charset="0"/>
              </a:rPr>
              <a:t>super</a:t>
            </a:r>
            <a:r>
              <a:rPr lang="en-US" sz="5600" dirty="0" err="1">
                <a:solidFill>
                  <a:srgbClr val="000000"/>
                </a:solidFill>
                <a:latin typeface="Consolas" panose="020B0609020204030204" pitchFamily="49" charset="0"/>
              </a:rPr>
              <a:t>.getPrecio</a:t>
            </a:r>
            <a:r>
              <a:rPr lang="en-US" sz="5600" dirty="0">
                <a:solidFill>
                  <a:srgbClr val="000000"/>
                </a:solidFill>
                <a:latin typeface="Consolas" panose="020B0609020204030204" pitchFamily="49" charset="0"/>
              </a:rPr>
              <a:t>() * 0.75f;</a:t>
            </a:r>
          </a:p>
          <a:p>
            <a:pPr marL="0" indent="0">
              <a:lnSpc>
                <a:spcPts val="1200"/>
              </a:lnSpc>
              <a:buNone/>
            </a:pPr>
            <a:r>
              <a:rPr lang="en-US" sz="5600" dirty="0">
                <a:solidFill>
                  <a:srgbClr val="000000"/>
                </a:solidFill>
                <a:latin typeface="Consolas" panose="020B0609020204030204" pitchFamily="49" charset="0"/>
              </a:rPr>
              <a:t>        </a:t>
            </a:r>
            <a:r>
              <a:rPr lang="en-US" sz="5600" dirty="0">
                <a:solidFill>
                  <a:srgbClr val="0000E6"/>
                </a:solidFill>
                <a:latin typeface="Consolas" panose="020B0609020204030204" pitchFamily="49" charset="0"/>
              </a:rPr>
              <a:t>else</a:t>
            </a:r>
            <a:r>
              <a:rPr lang="en-US" sz="5600" dirty="0">
                <a:solidFill>
                  <a:srgbClr val="000000"/>
                </a:solidFill>
                <a:latin typeface="Consolas" panose="020B0609020204030204" pitchFamily="49" charset="0"/>
              </a:rPr>
              <a:t> </a:t>
            </a:r>
          </a:p>
          <a:p>
            <a:pPr marL="0" indent="0">
              <a:lnSpc>
                <a:spcPts val="1200"/>
              </a:lnSpc>
              <a:buNone/>
            </a:pPr>
            <a:r>
              <a:rPr lang="en-US" sz="5600" dirty="0">
                <a:solidFill>
                  <a:srgbClr val="000000"/>
                </a:solidFill>
                <a:latin typeface="Consolas" panose="020B0609020204030204" pitchFamily="49" charset="0"/>
              </a:rPr>
              <a:t>            </a:t>
            </a:r>
            <a:r>
              <a:rPr lang="en-US" sz="5600" dirty="0">
                <a:solidFill>
                  <a:srgbClr val="0000E6"/>
                </a:solidFill>
                <a:latin typeface="Consolas" panose="020B0609020204030204" pitchFamily="49" charset="0"/>
              </a:rPr>
              <a:t>return</a:t>
            </a:r>
            <a:r>
              <a:rPr lang="en-US" sz="5600" dirty="0">
                <a:solidFill>
                  <a:srgbClr val="000000"/>
                </a:solidFill>
                <a:latin typeface="Consolas" panose="020B0609020204030204" pitchFamily="49" charset="0"/>
              </a:rPr>
              <a:t> </a:t>
            </a:r>
            <a:r>
              <a:rPr lang="en-US" sz="5600" dirty="0" err="1">
                <a:solidFill>
                  <a:srgbClr val="0000E6"/>
                </a:solidFill>
                <a:latin typeface="Consolas" panose="020B0609020204030204" pitchFamily="49" charset="0"/>
              </a:rPr>
              <a:t>super</a:t>
            </a:r>
            <a:r>
              <a:rPr lang="en-US" sz="5600" dirty="0" err="1">
                <a:solidFill>
                  <a:srgbClr val="000000"/>
                </a:solidFill>
                <a:latin typeface="Consolas" panose="020B0609020204030204" pitchFamily="49" charset="0"/>
              </a:rPr>
              <a:t>.getPrecio</a:t>
            </a:r>
            <a:r>
              <a:rPr lang="en-US" sz="5600" dirty="0">
                <a:solidFill>
                  <a:srgbClr val="000000"/>
                </a:solidFill>
                <a:latin typeface="Consolas" panose="020B0609020204030204" pitchFamily="49" charset="0"/>
              </a:rPr>
              <a:t>();</a:t>
            </a:r>
          </a:p>
          <a:p>
            <a:pPr marL="0" indent="0">
              <a:lnSpc>
                <a:spcPts val="1200"/>
              </a:lnSpc>
              <a:buNone/>
            </a:pPr>
            <a:r>
              <a:rPr lang="en-US" sz="5600" dirty="0">
                <a:solidFill>
                  <a:srgbClr val="000000"/>
                </a:solidFill>
                <a:latin typeface="Consolas" panose="020B0609020204030204" pitchFamily="49" charset="0"/>
              </a:rPr>
              <a:t>    </a:t>
            </a:r>
            <a:r>
              <a:rPr lang="es-AR" sz="5600" dirty="0">
                <a:solidFill>
                  <a:srgbClr val="000000"/>
                </a:solidFill>
                <a:latin typeface="Consolas" panose="020B0609020204030204" pitchFamily="49" charset="0"/>
              </a:rPr>
              <a:t>}</a:t>
            </a:r>
          </a:p>
          <a:p>
            <a:pPr marL="0" indent="0">
              <a:lnSpc>
                <a:spcPts val="1200"/>
              </a:lnSpc>
              <a:buNone/>
            </a:pPr>
            <a:r>
              <a:rPr lang="es-AR" sz="5600" dirty="0">
                <a:solidFill>
                  <a:srgbClr val="000000"/>
                </a:solidFill>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id="{CE787B6C-E0AC-4EAE-95B1-77331EC47377}"/>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574BA2-738E-4F0D-9EED-35AD0AED8152}"/>
              </a:ext>
            </a:extLst>
          </p:cNvPr>
          <p:cNvSpPr>
            <a:spLocks noGrp="1"/>
          </p:cNvSpPr>
          <p:nvPr>
            <p:ph type="sldNum" sz="quarter" idx="12"/>
          </p:nvPr>
        </p:nvSpPr>
        <p:spPr/>
        <p:txBody>
          <a:bodyPr/>
          <a:lstStyle/>
          <a:p>
            <a:fld id="{D802D9E1-0DDA-174F-9155-A972C397A999}" type="slidenum">
              <a:rPr lang="es-ES_tradnl" smtClean="0"/>
              <a:pPr/>
              <a:t>81</a:t>
            </a:fld>
            <a:endParaRPr lang="es-ES_tradnl" dirty="0"/>
          </a:p>
        </p:txBody>
      </p:sp>
    </p:spTree>
    <p:extLst>
      <p:ext uri="{BB962C8B-B14F-4D97-AF65-F5344CB8AC3E}">
        <p14:creationId xmlns:p14="http://schemas.microsoft.com/office/powerpoint/2010/main" val="179269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Productos Limitados</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fontScale="92500" lnSpcReduction="20000"/>
          </a:bodyPr>
          <a:lstStyle/>
          <a:p>
            <a:r>
              <a:rPr lang="es-AR" dirty="0"/>
              <a:t>De forma similar al ejercicio anterior, permitir la creación de productos cuyo precio depende de la cantidad de elementos en stock (por ejemplo, una clase </a:t>
            </a:r>
            <a:r>
              <a:rPr lang="es-AR" dirty="0" err="1"/>
              <a:t>ProductoLimitado</a:t>
            </a:r>
            <a:r>
              <a:rPr lang="es-AR" dirty="0"/>
              <a:t>)</a:t>
            </a:r>
          </a:p>
          <a:p>
            <a:r>
              <a:rPr lang="es-AR" dirty="0"/>
              <a:t>Si el stock es menor a 1000 unidades, sumarle un 50% al valor</a:t>
            </a:r>
          </a:p>
          <a:p>
            <a:r>
              <a:rPr lang="es-AR" dirty="0"/>
              <a:t>Si el stock es menor a 100 unidades, se suma un 100%</a:t>
            </a:r>
          </a:p>
          <a:p>
            <a:r>
              <a:rPr lang="es-AR" dirty="0" err="1"/>
              <a:t>Tips</a:t>
            </a:r>
            <a:r>
              <a:rPr lang="es-AR" dirty="0"/>
              <a:t>:</a:t>
            </a:r>
          </a:p>
          <a:p>
            <a:pPr lvl="1"/>
            <a:r>
              <a:rPr lang="es-AR" dirty="0"/>
              <a:t>Agregar una atributo a </a:t>
            </a:r>
            <a:r>
              <a:rPr lang="es-AR" dirty="0" err="1"/>
              <a:t>ProductoLimitado</a:t>
            </a:r>
            <a:r>
              <a:rPr lang="es-AR" dirty="0"/>
              <a:t> que permita llevar cuenta de la cantidad de productos</a:t>
            </a:r>
          </a:p>
          <a:p>
            <a:pPr lvl="1"/>
            <a:r>
              <a:rPr lang="es-AR" dirty="0"/>
              <a:t>Sobrescribir el método </a:t>
            </a:r>
            <a:r>
              <a:rPr lang="es-AR" dirty="0" err="1"/>
              <a:t>obtenerPrecio</a:t>
            </a:r>
            <a:r>
              <a:rPr lang="es-AR" dirty="0"/>
              <a:t> y utilizar </a:t>
            </a:r>
            <a:r>
              <a:rPr lang="es-AR" b="1" dirty="0">
                <a:solidFill>
                  <a:srgbClr val="7030A0"/>
                </a:solidFill>
              </a:rPr>
              <a:t>super</a:t>
            </a:r>
            <a:r>
              <a:rPr lang="es-AR" dirty="0"/>
              <a:t> para obtener el precio original</a:t>
            </a:r>
          </a:p>
        </p:txBody>
      </p:sp>
    </p:spTree>
    <p:extLst>
      <p:ext uri="{BB962C8B-B14F-4D97-AF65-F5344CB8AC3E}">
        <p14:creationId xmlns:p14="http://schemas.microsoft.com/office/powerpoint/2010/main" val="1155317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Productos Limitados</a:t>
            </a:r>
            <a:br>
              <a:rPr lang="es-AR" dirty="0"/>
            </a:br>
            <a:r>
              <a:rPr lang="es-AR" sz="2800" i="1" dirty="0"/>
              <a:t>Clase </a:t>
            </a:r>
            <a:r>
              <a:rPr lang="es-AR" sz="2800" i="1" dirty="0" err="1"/>
              <a:t>ProductoLimitado</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class</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ProductoLimitado</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extends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Producto</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9900"/>
                </a:solidFill>
                <a:latin typeface="Consolas" panose="020B0609020204030204" pitchFamily="49" charset="0"/>
              </a:rPr>
              <a:t>stock</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getStock</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9900"/>
                </a:solidFill>
                <a:latin typeface="Consolas" panose="020B0609020204030204" pitchFamily="49" charset="0"/>
              </a:rPr>
              <a:t>stock</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void</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setStock</a:t>
            </a:r>
            <a:r>
              <a:rPr lang="en-US" dirty="0">
                <a:solidFill>
                  <a:srgbClr val="000000"/>
                </a:solidFill>
                <a:latin typeface="Consolas" panose="020B0609020204030204" pitchFamily="49" charset="0"/>
              </a:rPr>
              <a:t>(</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stock)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stock</a:t>
            </a:r>
            <a:r>
              <a:rPr lang="en-US" dirty="0">
                <a:solidFill>
                  <a:srgbClr val="000000"/>
                </a:solidFill>
                <a:latin typeface="Consolas" panose="020B0609020204030204" pitchFamily="49" charset="0"/>
              </a:rPr>
              <a:t> = stock;</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@Override</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float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getPrecio</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stock</a:t>
            </a:r>
            <a:r>
              <a:rPr lang="en-US" dirty="0">
                <a:solidFill>
                  <a:srgbClr val="000000"/>
                </a:solidFill>
                <a:latin typeface="Consolas" panose="020B0609020204030204" pitchFamily="49" charset="0"/>
              </a:rPr>
              <a:t> &lt; 1000)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super</a:t>
            </a:r>
            <a:r>
              <a:rPr lang="en-US" dirty="0" err="1">
                <a:solidFill>
                  <a:srgbClr val="000000"/>
                </a:solidFill>
                <a:latin typeface="Consolas" panose="020B0609020204030204" pitchFamily="49" charset="0"/>
              </a:rPr>
              <a:t>.getPrecio</a:t>
            </a:r>
            <a:r>
              <a:rPr lang="en-US" dirty="0">
                <a:solidFill>
                  <a:srgbClr val="000000"/>
                </a:solidFill>
                <a:latin typeface="Consolas" panose="020B0609020204030204" pitchFamily="49" charset="0"/>
              </a:rPr>
              <a:t>() * 1.5f;</a:t>
            </a:r>
          </a:p>
          <a:p>
            <a:pPr marL="0" indent="0">
              <a:lnSpc>
                <a:spcPct val="120000"/>
              </a:lnSpc>
              <a:spcBef>
                <a:spcPts val="0"/>
              </a:spcBef>
              <a:buNone/>
            </a:pPr>
            <a:r>
              <a:rPr lang="en-US" dirty="0">
                <a:solidFill>
                  <a:srgbClr val="000000"/>
                </a:solidFill>
                <a:latin typeface="Consolas" panose="020B0609020204030204" pitchFamily="49" charset="0"/>
              </a:rPr>
              <a:t>        } </a:t>
            </a:r>
            <a:r>
              <a:rPr lang="en-US" dirty="0">
                <a:solidFill>
                  <a:srgbClr val="0000E6"/>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this</a:t>
            </a:r>
            <a:r>
              <a:rPr lang="en-US" dirty="0" err="1">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stock</a:t>
            </a:r>
            <a:r>
              <a:rPr lang="en-US" dirty="0">
                <a:solidFill>
                  <a:srgbClr val="000000"/>
                </a:solidFill>
                <a:latin typeface="Consolas" panose="020B0609020204030204" pitchFamily="49" charset="0"/>
              </a:rPr>
              <a:t> &lt; 100)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super</a:t>
            </a:r>
            <a:r>
              <a:rPr lang="en-US" dirty="0" err="1">
                <a:solidFill>
                  <a:srgbClr val="000000"/>
                </a:solidFill>
                <a:latin typeface="Consolas" panose="020B0609020204030204" pitchFamily="49" charset="0"/>
              </a:rPr>
              <a:t>.getPrecio</a:t>
            </a:r>
            <a:r>
              <a:rPr lang="en-US" dirty="0">
                <a:solidFill>
                  <a:srgbClr val="000000"/>
                </a:solidFill>
                <a:latin typeface="Consolas" panose="020B0609020204030204" pitchFamily="49" charset="0"/>
              </a:rPr>
              <a:t>() * 2f;</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super</a:t>
            </a:r>
            <a:r>
              <a:rPr lang="es-AR" dirty="0" err="1">
                <a:solidFill>
                  <a:srgbClr val="000000"/>
                </a:solidFill>
                <a:latin typeface="Consolas" panose="020B0609020204030204" pitchFamily="49" charset="0"/>
              </a:rPr>
              <a:t>.getPrecio</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934116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BB1F3-5ED6-41C4-A9E0-37B5B1C93A8D}"/>
              </a:ext>
            </a:extLst>
          </p:cNvPr>
          <p:cNvSpPr>
            <a:spLocks noGrp="1"/>
          </p:cNvSpPr>
          <p:nvPr>
            <p:ph type="title"/>
          </p:nvPr>
        </p:nvSpPr>
        <p:spPr/>
        <p:txBody>
          <a:bodyPr/>
          <a:lstStyle/>
          <a:p>
            <a:r>
              <a:rPr lang="es-AR" b="1" dirty="0"/>
              <a:t>Juego de Rol</a:t>
            </a:r>
          </a:p>
        </p:txBody>
      </p:sp>
      <p:sp>
        <p:nvSpPr>
          <p:cNvPr id="3" name="Marcador de contenido 2">
            <a:extLst>
              <a:ext uri="{FF2B5EF4-FFF2-40B4-BE49-F238E27FC236}">
                <a16:creationId xmlns:a16="http://schemas.microsoft.com/office/drawing/2014/main" id="{6BF77331-3DF2-436C-9654-805FCB032610}"/>
              </a:ext>
            </a:extLst>
          </p:cNvPr>
          <p:cNvSpPr>
            <a:spLocks noGrp="1"/>
          </p:cNvSpPr>
          <p:nvPr>
            <p:ph idx="1"/>
          </p:nvPr>
        </p:nvSpPr>
        <p:spPr/>
        <p:txBody>
          <a:bodyPr>
            <a:normAutofit fontScale="62500" lnSpcReduction="20000"/>
          </a:bodyPr>
          <a:lstStyle/>
          <a:p>
            <a:pPr>
              <a:lnSpc>
                <a:spcPct val="120000"/>
              </a:lnSpc>
            </a:pPr>
            <a:r>
              <a:rPr lang="es-AR" dirty="0"/>
              <a:t>En un juego existen personajes que poseen un valor de ataque y un valor de defensa</a:t>
            </a:r>
          </a:p>
          <a:p>
            <a:pPr>
              <a:lnSpc>
                <a:spcPct val="120000"/>
              </a:lnSpc>
            </a:pPr>
            <a:r>
              <a:rPr lang="es-AR" dirty="0"/>
              <a:t>Algunos personajes son especiales</a:t>
            </a:r>
          </a:p>
          <a:p>
            <a:pPr>
              <a:lnSpc>
                <a:spcPct val="120000"/>
              </a:lnSpc>
            </a:pPr>
            <a:r>
              <a:rPr lang="es-AR" dirty="0"/>
              <a:t>El mago es un personaje que, si su nivel de energía es 100, entonces: multiplica el valor de ataque por 10 y su defensa se divide a la mitad</a:t>
            </a:r>
          </a:p>
          <a:p>
            <a:pPr>
              <a:lnSpc>
                <a:spcPct val="120000"/>
              </a:lnSpc>
            </a:pPr>
            <a:r>
              <a:rPr lang="es-AR" dirty="0"/>
              <a:t>El bárbaro tiene siempre una defensa de 500, pero se puede configurar para que tenga una espada de metal, haciendo que su ataque sea 2 veces mayor</a:t>
            </a:r>
          </a:p>
          <a:p>
            <a:pPr>
              <a:lnSpc>
                <a:spcPct val="120000"/>
              </a:lnSpc>
            </a:pPr>
            <a:r>
              <a:rPr lang="es-AR" dirty="0"/>
              <a:t>La arquera es un personaje que ante cada ataque exitoso aumenta su valor de ataque, por ejemplo, 2 ataques exitosos multiplican su ataque por 2, 3 ataques multiplican por 3, etc. Su defensa, lamentablemente, se divide por la cantidad de ataques exitosos.</a:t>
            </a:r>
          </a:p>
        </p:txBody>
      </p:sp>
      <p:sp>
        <p:nvSpPr>
          <p:cNvPr id="4" name="Marcador de pie de página 3">
            <a:extLst>
              <a:ext uri="{FF2B5EF4-FFF2-40B4-BE49-F238E27FC236}">
                <a16:creationId xmlns:a16="http://schemas.microsoft.com/office/drawing/2014/main" id="{41B4785E-85C4-4CA2-91BF-62861FE734E6}"/>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19FC560E-D9DF-47A0-A62B-A10A5B2BFA93}"/>
              </a:ext>
            </a:extLst>
          </p:cNvPr>
          <p:cNvSpPr>
            <a:spLocks noGrp="1"/>
          </p:cNvSpPr>
          <p:nvPr>
            <p:ph type="sldNum" sz="quarter" idx="12"/>
          </p:nvPr>
        </p:nvSpPr>
        <p:spPr/>
        <p:txBody>
          <a:bodyPr/>
          <a:lstStyle/>
          <a:p>
            <a:fld id="{D802D9E1-0DDA-174F-9155-A972C397A999}" type="slidenum">
              <a:rPr lang="es-ES_tradnl" smtClean="0"/>
              <a:pPr/>
              <a:t>84</a:t>
            </a:fld>
            <a:endParaRPr lang="es-ES_tradnl" dirty="0"/>
          </a:p>
        </p:txBody>
      </p:sp>
    </p:spTree>
    <p:extLst>
      <p:ext uri="{BB962C8B-B14F-4D97-AF65-F5344CB8AC3E}">
        <p14:creationId xmlns:p14="http://schemas.microsoft.com/office/powerpoint/2010/main" val="11181752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AB80F-C3BF-4B10-A268-4E9DF3DE44EB}"/>
              </a:ext>
            </a:extLst>
          </p:cNvPr>
          <p:cNvSpPr>
            <a:spLocks noGrp="1"/>
          </p:cNvSpPr>
          <p:nvPr>
            <p:ph type="title"/>
          </p:nvPr>
        </p:nvSpPr>
        <p:spPr/>
        <p:txBody>
          <a:bodyPr/>
          <a:lstStyle/>
          <a:p>
            <a:r>
              <a:rPr lang="es-AR" b="1" dirty="0"/>
              <a:t>Juego de Rol</a:t>
            </a:r>
            <a:br>
              <a:rPr lang="es-AR" b="1" dirty="0"/>
            </a:br>
            <a:r>
              <a:rPr lang="es-AR" sz="2800" i="1" dirty="0" err="1"/>
              <a:t>Tips</a:t>
            </a:r>
            <a:endParaRPr lang="es-AR" sz="2800" i="1" dirty="0"/>
          </a:p>
        </p:txBody>
      </p:sp>
      <p:sp>
        <p:nvSpPr>
          <p:cNvPr id="3" name="Marcador de contenido 2">
            <a:extLst>
              <a:ext uri="{FF2B5EF4-FFF2-40B4-BE49-F238E27FC236}">
                <a16:creationId xmlns:a16="http://schemas.microsoft.com/office/drawing/2014/main" id="{4B4C6B7C-7829-41F6-BA01-EFF0AA5C1F22}"/>
              </a:ext>
            </a:extLst>
          </p:cNvPr>
          <p:cNvSpPr>
            <a:spLocks noGrp="1"/>
          </p:cNvSpPr>
          <p:nvPr>
            <p:ph idx="1"/>
          </p:nvPr>
        </p:nvSpPr>
        <p:spPr/>
        <p:txBody>
          <a:bodyPr>
            <a:normAutofit fontScale="70000" lnSpcReduction="20000"/>
          </a:bodyPr>
          <a:lstStyle/>
          <a:p>
            <a:pPr>
              <a:lnSpc>
                <a:spcPct val="120000"/>
              </a:lnSpc>
            </a:pPr>
            <a:r>
              <a:rPr lang="es-AR" dirty="0"/>
              <a:t>Crear la clase Personaje con 2 métodos: </a:t>
            </a:r>
            <a:r>
              <a:rPr lang="es-AR" dirty="0" err="1"/>
              <a:t>obtenerValorAtaque</a:t>
            </a:r>
            <a:r>
              <a:rPr lang="es-AR" dirty="0"/>
              <a:t> y </a:t>
            </a:r>
            <a:r>
              <a:rPr lang="es-AR" dirty="0" err="1"/>
              <a:t>obtenerValorDefensa</a:t>
            </a:r>
            <a:r>
              <a:rPr lang="es-AR" dirty="0"/>
              <a:t>.</a:t>
            </a:r>
          </a:p>
          <a:p>
            <a:pPr>
              <a:lnSpc>
                <a:spcPct val="120000"/>
              </a:lnSpc>
            </a:pPr>
            <a:r>
              <a:rPr lang="es-AR" dirty="0"/>
              <a:t>Las clases especiales deberán </a:t>
            </a:r>
            <a:r>
              <a:rPr lang="es-AR" dirty="0" err="1"/>
              <a:t>reimplementar</a:t>
            </a:r>
            <a:r>
              <a:rPr lang="es-AR" dirty="0"/>
              <a:t> dichos métodos de ser necesario (en el caso del bárbaro posiblemente no sea necesario </a:t>
            </a:r>
            <a:r>
              <a:rPr lang="es-AR" dirty="0" err="1"/>
              <a:t>reimplementar</a:t>
            </a:r>
            <a:r>
              <a:rPr lang="es-AR" dirty="0"/>
              <a:t> </a:t>
            </a:r>
            <a:r>
              <a:rPr lang="es-AR" dirty="0" err="1"/>
              <a:t>obtenerValorDefensa</a:t>
            </a:r>
            <a:r>
              <a:rPr lang="es-AR" dirty="0"/>
              <a:t>, ya que se configura siempre con 500).</a:t>
            </a:r>
          </a:p>
          <a:p>
            <a:pPr>
              <a:lnSpc>
                <a:spcPct val="120000"/>
              </a:lnSpc>
            </a:pPr>
            <a:r>
              <a:rPr lang="es-AR" dirty="0"/>
              <a:t>Simular la creación de los personajes y obtener sus valores de ataque y defensa, de acuerdo a como fueron configurados</a:t>
            </a:r>
          </a:p>
          <a:p>
            <a:pPr>
              <a:lnSpc>
                <a:spcPct val="120000"/>
              </a:lnSpc>
            </a:pPr>
            <a:r>
              <a:rPr lang="es-AR" dirty="0"/>
              <a:t>Por ejemplo, mostrar por pantalla los valores de ataque del bárbaro antes y después de darle una espada de metal (simplemente usar un atributo booleano para modelar la espada)</a:t>
            </a:r>
          </a:p>
        </p:txBody>
      </p:sp>
      <p:sp>
        <p:nvSpPr>
          <p:cNvPr id="4" name="Marcador de pie de página 3">
            <a:extLst>
              <a:ext uri="{FF2B5EF4-FFF2-40B4-BE49-F238E27FC236}">
                <a16:creationId xmlns:a16="http://schemas.microsoft.com/office/drawing/2014/main" id="{FCE7921F-11BD-4E53-AB43-755CB6F2E858}"/>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3C8DB2FA-A592-4391-932D-C0A9D025ED74}"/>
              </a:ext>
            </a:extLst>
          </p:cNvPr>
          <p:cNvSpPr>
            <a:spLocks noGrp="1"/>
          </p:cNvSpPr>
          <p:nvPr>
            <p:ph type="sldNum" sz="quarter" idx="12"/>
          </p:nvPr>
        </p:nvSpPr>
        <p:spPr/>
        <p:txBody>
          <a:bodyPr/>
          <a:lstStyle/>
          <a:p>
            <a:fld id="{D802D9E1-0DDA-174F-9155-A972C397A999}" type="slidenum">
              <a:rPr lang="es-ES_tradnl" smtClean="0"/>
              <a:pPr/>
              <a:t>85</a:t>
            </a:fld>
            <a:endParaRPr lang="es-ES_tradnl" dirty="0"/>
          </a:p>
        </p:txBody>
      </p:sp>
    </p:spTree>
    <p:extLst>
      <p:ext uri="{BB962C8B-B14F-4D97-AF65-F5344CB8AC3E}">
        <p14:creationId xmlns:p14="http://schemas.microsoft.com/office/powerpoint/2010/main" val="654835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Juego de Rol</a:t>
            </a:r>
            <a:br>
              <a:rPr lang="es-AR" dirty="0"/>
            </a:br>
            <a:r>
              <a:rPr lang="es-AR" sz="2800" i="1" dirty="0"/>
              <a:t>El Personaje básico</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47500" lnSpcReduction="20000"/>
          </a:bodyPr>
          <a:lstStyle/>
          <a:p>
            <a:pPr marL="0" indent="0">
              <a:lnSpc>
                <a:spcPct val="120000"/>
              </a:lnSpc>
              <a:spcBef>
                <a:spcPts val="0"/>
              </a:spcBef>
              <a:buNone/>
            </a:pP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class</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Personaje</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9900"/>
                </a:solidFill>
                <a:latin typeface="Consolas" panose="020B0609020204030204" pitchFamily="49" charset="0"/>
              </a:rPr>
              <a:t>ataque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9900"/>
                </a:solidFill>
                <a:latin typeface="Consolas" panose="020B0609020204030204" pitchFamily="49" charset="0"/>
              </a:rPr>
              <a:t>defensa</a:t>
            </a:r>
            <a:r>
              <a:rPr lang="en-US" dirty="0">
                <a:solidFill>
                  <a:srgbClr val="000000"/>
                </a:solidFill>
                <a:latin typeface="Consolas" panose="020B0609020204030204" pitchFamily="49" charset="0"/>
              </a:rPr>
              <a:t>;</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getAtaque</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a:solidFill>
                  <a:srgbClr val="009900"/>
                </a:solidFill>
                <a:latin typeface="Consolas" panose="020B0609020204030204" pitchFamily="49" charset="0"/>
              </a:rPr>
              <a:t>ataque</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endParaRPr lang="es-AR" dirty="0">
              <a:solidFill>
                <a:srgbClr val="000000"/>
              </a:solidFill>
              <a:latin typeface="Consolas" panose="020B0609020204030204" pitchFamily="49" charset="0"/>
            </a:endParaRPr>
          </a:p>
          <a:p>
            <a:pPr marL="0" indent="0">
              <a:lnSpc>
                <a:spcPct val="120000"/>
              </a:lnSpc>
              <a:spcBef>
                <a:spcPts val="0"/>
              </a:spcBef>
              <a:buNone/>
            </a:pPr>
            <a:r>
              <a:rPr lang="fr-FR" dirty="0">
                <a:solidFill>
                  <a:srgbClr val="000000"/>
                </a:solidFill>
                <a:latin typeface="Consolas" panose="020B0609020204030204" pitchFamily="49" charset="0"/>
              </a:rPr>
              <a:t>    </a:t>
            </a:r>
            <a:r>
              <a:rPr lang="fr-FR" dirty="0">
                <a:solidFill>
                  <a:srgbClr val="0000E6"/>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E6"/>
                </a:solidFill>
                <a:latin typeface="Consolas" panose="020B0609020204030204" pitchFamily="49" charset="0"/>
              </a:rPr>
              <a:t>void</a:t>
            </a:r>
            <a:r>
              <a:rPr lang="fr-FR"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setAtaque</a:t>
            </a:r>
            <a:r>
              <a:rPr lang="fr-FR" dirty="0">
                <a:solidFill>
                  <a:srgbClr val="000000"/>
                </a:solidFill>
                <a:latin typeface="Consolas" panose="020B0609020204030204" pitchFamily="49" charset="0"/>
              </a:rPr>
              <a:t>(</a:t>
            </a:r>
            <a:r>
              <a:rPr lang="fr-FR" dirty="0" err="1">
                <a:solidFill>
                  <a:srgbClr val="0000E6"/>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ataque</a:t>
            </a:r>
            <a:r>
              <a:rPr lang="fr-F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ataque</a:t>
            </a:r>
            <a:r>
              <a:rPr lang="es-AR" dirty="0">
                <a:solidFill>
                  <a:srgbClr val="000000"/>
                </a:solidFill>
                <a:latin typeface="Consolas" panose="020B0609020204030204" pitchFamily="49" charset="0"/>
              </a:rPr>
              <a:t> = ataque;</a:t>
            </a:r>
          </a:p>
          <a:p>
            <a:pPr marL="0" indent="0">
              <a:lnSpc>
                <a:spcPct val="120000"/>
              </a:lnSpc>
              <a:spcBef>
                <a:spcPts val="0"/>
              </a:spcBef>
              <a:buNone/>
            </a:pPr>
            <a:r>
              <a:rPr lang="es-A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getDefensa</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9900"/>
                </a:solidFill>
                <a:latin typeface="Consolas" panose="020B0609020204030204" pitchFamily="49" charset="0"/>
              </a:rPr>
              <a:t>defensa</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void</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setDefensa</a:t>
            </a:r>
            <a:r>
              <a:rPr lang="en-US" dirty="0">
                <a:solidFill>
                  <a:srgbClr val="000000"/>
                </a:solidFill>
                <a:latin typeface="Consolas" panose="020B0609020204030204" pitchFamily="49" charset="0"/>
              </a:rPr>
              <a:t>(</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defensa</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defensa</a:t>
            </a:r>
            <a:r>
              <a:rPr lang="es-AR" dirty="0">
                <a:solidFill>
                  <a:srgbClr val="000000"/>
                </a:solidFill>
                <a:latin typeface="Consolas" panose="020B0609020204030204" pitchFamily="49" charset="0"/>
              </a:rPr>
              <a:t> = defensa;</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a:t>
            </a:r>
          </a:p>
          <a:p>
            <a:pPr marL="0" indent="0">
              <a:buNone/>
            </a:pPr>
            <a:endParaRPr lang="es-AR" dirty="0"/>
          </a:p>
        </p:txBody>
      </p:sp>
    </p:spTree>
    <p:extLst>
      <p:ext uri="{BB962C8B-B14F-4D97-AF65-F5344CB8AC3E}">
        <p14:creationId xmlns:p14="http://schemas.microsoft.com/office/powerpoint/2010/main" val="3387552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Juego de Rol</a:t>
            </a:r>
            <a:br>
              <a:rPr lang="es-AR" dirty="0"/>
            </a:br>
            <a:r>
              <a:rPr lang="es-AR" sz="2800" i="1" dirty="0"/>
              <a:t>La clase Mago</a:t>
            </a:r>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47500" lnSpcReduction="20000"/>
          </a:bodyPr>
          <a:lstStyle/>
          <a:p>
            <a:pPr marL="0" indent="0">
              <a:lnSpc>
                <a:spcPct val="120000"/>
              </a:lnSpc>
              <a:spcBef>
                <a:spcPts val="0"/>
              </a:spcBef>
              <a:buNone/>
            </a:pP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class</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Mago</a:t>
            </a: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extends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Personaje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private</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dirty="0">
                <a:solidFill>
                  <a:srgbClr val="009900"/>
                </a:solidFill>
                <a:latin typeface="Consolas" panose="020B0609020204030204" pitchFamily="49" charset="0"/>
              </a:rPr>
              <a:t>energía</a:t>
            </a:r>
            <a:r>
              <a:rPr lang="es-AR" dirty="0">
                <a:solidFill>
                  <a:srgbClr val="000000"/>
                </a:solidFill>
                <a:latin typeface="Consolas" panose="020B0609020204030204" pitchFamily="49" charset="0"/>
              </a:rPr>
              <a:t>;</a:t>
            </a:r>
          </a:p>
          <a:p>
            <a:pPr marL="0" indent="0">
              <a:lnSpc>
                <a:spcPct val="120000"/>
              </a:lnSpc>
              <a:spcBef>
                <a:spcPts val="0"/>
              </a:spcBef>
              <a:buNone/>
            </a:pPr>
            <a:endParaRPr lang="es-AR"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@Override</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getAtaque</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energía</a:t>
            </a:r>
            <a:r>
              <a:rPr lang="en-US" dirty="0">
                <a:solidFill>
                  <a:srgbClr val="000000"/>
                </a:solidFill>
                <a:latin typeface="Consolas" panose="020B0609020204030204" pitchFamily="49" charset="0"/>
              </a:rPr>
              <a:t>==100){</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super</a:t>
            </a:r>
            <a:r>
              <a:rPr lang="es-AR" dirty="0" err="1">
                <a:solidFill>
                  <a:srgbClr val="000000"/>
                </a:solidFill>
                <a:latin typeface="Consolas" panose="020B0609020204030204" pitchFamily="49" charset="0"/>
              </a:rPr>
              <a:t>.getAtaque</a:t>
            </a:r>
            <a:r>
              <a:rPr lang="es-AR" dirty="0">
                <a:solidFill>
                  <a:srgbClr val="000000"/>
                </a:solidFill>
                <a:latin typeface="Consolas" panose="020B0609020204030204" pitchFamily="49" charset="0"/>
              </a:rPr>
              <a:t>()*10;</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super</a:t>
            </a:r>
            <a:r>
              <a:rPr lang="es-AR" dirty="0" err="1">
                <a:solidFill>
                  <a:srgbClr val="000000"/>
                </a:solidFill>
                <a:latin typeface="Consolas" panose="020B0609020204030204" pitchFamily="49" charset="0"/>
              </a:rPr>
              <a:t>.getAtaque</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@Override</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getDefensa</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9900"/>
                </a:solidFill>
                <a:latin typeface="Consolas" panose="020B0609020204030204" pitchFamily="49" charset="0"/>
              </a:rPr>
              <a:t>energía</a:t>
            </a:r>
            <a:r>
              <a:rPr lang="en-US" dirty="0">
                <a:solidFill>
                  <a:srgbClr val="000000"/>
                </a:solidFill>
                <a:latin typeface="Consolas" panose="020B0609020204030204" pitchFamily="49" charset="0"/>
              </a:rPr>
              <a:t>==100){</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super</a:t>
            </a:r>
            <a:r>
              <a:rPr lang="en-US" dirty="0" err="1">
                <a:solidFill>
                  <a:srgbClr val="000000"/>
                </a:solidFill>
                <a:latin typeface="Consolas" panose="020B0609020204030204" pitchFamily="49" charset="0"/>
              </a:rPr>
              <a:t>.getDefensa</a:t>
            </a:r>
            <a:r>
              <a:rPr lang="en-US" dirty="0">
                <a:solidFill>
                  <a:srgbClr val="000000"/>
                </a:solidFill>
                <a:latin typeface="Consolas" panose="020B0609020204030204" pitchFamily="49" charset="0"/>
              </a:rPr>
              <a:t>()*2;</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super</a:t>
            </a:r>
            <a:r>
              <a:rPr lang="en-US" dirty="0" err="1">
                <a:solidFill>
                  <a:srgbClr val="000000"/>
                </a:solidFill>
                <a:latin typeface="Consolas" panose="020B0609020204030204" pitchFamily="49" charset="0"/>
              </a:rPr>
              <a:t>.getDefensa</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a:t>
            </a:r>
          </a:p>
          <a:p>
            <a:pPr marL="0" indent="0">
              <a:buNone/>
            </a:pPr>
            <a:endParaRPr lang="es-AR" dirty="0"/>
          </a:p>
        </p:txBody>
      </p:sp>
    </p:spTree>
    <p:extLst>
      <p:ext uri="{BB962C8B-B14F-4D97-AF65-F5344CB8AC3E}">
        <p14:creationId xmlns:p14="http://schemas.microsoft.com/office/powerpoint/2010/main" val="721793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Juego de Rol</a:t>
            </a:r>
            <a:br>
              <a:rPr lang="es-AR" dirty="0"/>
            </a:br>
            <a:r>
              <a:rPr lang="es-AR" sz="2800" i="1" dirty="0"/>
              <a:t>La clase Arquera</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40000" lnSpcReduction="20000"/>
          </a:bodyPr>
          <a:lstStyle/>
          <a:p>
            <a:pPr marL="0" indent="0">
              <a:lnSpc>
                <a:spcPct val="120000"/>
              </a:lnSpc>
              <a:spcBef>
                <a:spcPts val="0"/>
              </a:spcBef>
              <a:buNone/>
            </a:pP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class</a:t>
            </a:r>
            <a:r>
              <a:rPr lang="es-AR" dirty="0">
                <a:solidFill>
                  <a:srgbClr val="000000"/>
                </a:solidFill>
                <a:latin typeface="Consolas" panose="020B0609020204030204" pitchFamily="49" charset="0"/>
              </a:rPr>
              <a:t> </a:t>
            </a:r>
            <a:r>
              <a:rPr lang="es-AR" b="1" dirty="0">
                <a:solidFill>
                  <a:srgbClr val="000000"/>
                </a:solidFill>
                <a:latin typeface="Consolas" panose="020B0609020204030204" pitchFamily="49" charset="0"/>
              </a:rPr>
              <a:t>Arquera</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extends</a:t>
            </a:r>
            <a:r>
              <a:rPr lang="es-AR" dirty="0">
                <a:solidFill>
                  <a:srgbClr val="000000"/>
                </a:solidFill>
                <a:latin typeface="Consolas" panose="020B0609020204030204" pitchFamily="49" charset="0"/>
              </a:rPr>
              <a:t> Personaje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private</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dirty="0" err="1">
                <a:solidFill>
                  <a:srgbClr val="009900"/>
                </a:solidFill>
                <a:latin typeface="Consolas" panose="020B0609020204030204" pitchFamily="49" charset="0"/>
              </a:rPr>
              <a:t>ataquesExitosos</a:t>
            </a:r>
            <a:r>
              <a:rPr lang="es-AR" dirty="0">
                <a:solidFill>
                  <a:srgbClr val="000000"/>
                </a:solidFill>
                <a:latin typeface="Consolas" panose="020B0609020204030204" pitchFamily="49" charset="0"/>
              </a:rPr>
              <a:t> = 0;</a:t>
            </a:r>
          </a:p>
          <a:p>
            <a:pPr marL="0" indent="0">
              <a:lnSpc>
                <a:spcPct val="120000"/>
              </a:lnSpc>
              <a:spcBef>
                <a:spcPts val="0"/>
              </a:spcBef>
              <a:buNone/>
            </a:pPr>
            <a:endParaRPr lang="es-AR" dirty="0">
              <a:solidFill>
                <a:srgbClr val="000000"/>
              </a:solidFill>
              <a:latin typeface="Consolas" panose="020B0609020204030204" pitchFamily="49" charset="0"/>
            </a:endParaRP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getAtaquesExitosos</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9900"/>
                </a:solidFill>
                <a:latin typeface="Consolas" panose="020B0609020204030204" pitchFamily="49" charset="0"/>
              </a:rPr>
              <a:t>ataquesExitosos</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endParaRPr lang="es-AR" dirty="0">
              <a:solidFill>
                <a:srgbClr val="000000"/>
              </a:solidFill>
              <a:latin typeface="Consolas" panose="020B0609020204030204" pitchFamily="49" charset="0"/>
            </a:endParaRP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void</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setAtaquesExitosos</a:t>
            </a:r>
            <a:r>
              <a:rPr lang="es-AR" dirty="0">
                <a:solidFill>
                  <a:srgbClr val="000000"/>
                </a:solidFill>
                <a:latin typeface="Consolas" panose="020B0609020204030204" pitchFamily="49" charset="0"/>
              </a:rPr>
              <a:t>(</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ataquesExitosos</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a:t>
            </a:r>
            <a:r>
              <a:rPr lang="es-AR" dirty="0" err="1">
                <a:solidFill>
                  <a:srgbClr val="009900"/>
                </a:solidFill>
                <a:latin typeface="Consolas" panose="020B0609020204030204" pitchFamily="49" charset="0"/>
              </a:rPr>
              <a:t>ataquesExitosos</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ataquesExitosos</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endParaRPr lang="es-AR" dirty="0">
              <a:solidFill>
                <a:srgbClr val="000000"/>
              </a:solidFill>
              <a:latin typeface="Consolas" panose="020B0609020204030204" pitchFamily="49" charset="0"/>
            </a:endParaRP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00"/>
                </a:solidFill>
                <a:latin typeface="Consolas" panose="020B0609020204030204" pitchFamily="49" charset="0"/>
              </a:rPr>
              <a:t>Override</a:t>
            </a:r>
            <a:endParaRPr lang="es-AR" dirty="0">
              <a:solidFill>
                <a:srgbClr val="000000"/>
              </a:solidFill>
              <a:latin typeface="Consolas" panose="020B0609020204030204" pitchFamily="49" charset="0"/>
            </a:endParaRP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getAtaque</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if</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getAtaquesExitosos</a:t>
            </a:r>
            <a:r>
              <a:rPr lang="es-AR" dirty="0">
                <a:solidFill>
                  <a:srgbClr val="000000"/>
                </a:solidFill>
                <a:latin typeface="Consolas" panose="020B0609020204030204" pitchFamily="49" charset="0"/>
              </a:rPr>
              <a:t>()&gt;0)</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super</a:t>
            </a:r>
            <a:r>
              <a:rPr lang="es-AR" dirty="0" err="1">
                <a:solidFill>
                  <a:srgbClr val="000000"/>
                </a:solidFill>
                <a:latin typeface="Consolas" panose="020B0609020204030204" pitchFamily="49" charset="0"/>
              </a:rPr>
              <a:t>.getAtaque</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getAtaquesExitosos</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super</a:t>
            </a:r>
            <a:r>
              <a:rPr lang="en-US" dirty="0" err="1">
                <a:solidFill>
                  <a:srgbClr val="000000"/>
                </a:solidFill>
                <a:latin typeface="Consolas" panose="020B0609020204030204" pitchFamily="49" charset="0"/>
              </a:rPr>
              <a:t>.getAtaque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@Override</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E6"/>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E6"/>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getDefensa</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if</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getAtaquesExitosos</a:t>
            </a:r>
            <a:r>
              <a:rPr lang="es-AR" dirty="0">
                <a:solidFill>
                  <a:srgbClr val="000000"/>
                </a:solidFill>
                <a:latin typeface="Consolas" panose="020B0609020204030204" pitchFamily="49" charset="0"/>
              </a:rPr>
              <a:t>()&gt;0)</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super</a:t>
            </a:r>
            <a:r>
              <a:rPr lang="es-AR" dirty="0" err="1">
                <a:solidFill>
                  <a:srgbClr val="000000"/>
                </a:solidFill>
                <a:latin typeface="Consolas" panose="020B0609020204030204" pitchFamily="49" charset="0"/>
              </a:rPr>
              <a:t>.getDefensa</a:t>
            </a:r>
            <a:r>
              <a:rPr lang="es-AR" dirty="0">
                <a:solidFill>
                  <a:srgbClr val="000000"/>
                </a:solidFill>
                <a:latin typeface="Consolas" panose="020B0609020204030204" pitchFamily="49" charset="0"/>
              </a:rPr>
              <a:t>() / </a:t>
            </a:r>
            <a:r>
              <a:rPr lang="es-AR" dirty="0" err="1">
                <a:solidFill>
                  <a:srgbClr val="000000"/>
                </a:solidFill>
                <a:latin typeface="Consolas" panose="020B0609020204030204" pitchFamily="49" charset="0"/>
              </a:rPr>
              <a:t>getAtaquesExitosos</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super</a:t>
            </a:r>
            <a:r>
              <a:rPr lang="es-AR" dirty="0" err="1">
                <a:solidFill>
                  <a:srgbClr val="000000"/>
                </a:solidFill>
                <a:latin typeface="Consolas" panose="020B0609020204030204" pitchFamily="49" charset="0"/>
              </a:rPr>
              <a:t>.getDefensa</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    </a:t>
            </a:r>
          </a:p>
          <a:p>
            <a:pPr marL="0" indent="0">
              <a:lnSpc>
                <a:spcPct val="120000"/>
              </a:lnSpc>
              <a:spcBef>
                <a:spcPts val="0"/>
              </a:spcBef>
              <a:buNone/>
            </a:pPr>
            <a:r>
              <a:rPr lang="es-AR" dirty="0">
                <a:solidFill>
                  <a:srgbClr val="000000"/>
                </a:solidFill>
                <a:latin typeface="Consolas" panose="020B0609020204030204" pitchFamily="49" charset="0"/>
              </a:rPr>
              <a:t>}</a:t>
            </a:r>
          </a:p>
          <a:p>
            <a:pPr marL="0" indent="0">
              <a:lnSpc>
                <a:spcPct val="120000"/>
              </a:lnSpc>
              <a:spcBef>
                <a:spcPts val="0"/>
              </a:spcBef>
              <a:buNone/>
            </a:pPr>
            <a:endParaRPr lang="es-AR" dirty="0">
              <a:solidFill>
                <a:srgbClr val="000000"/>
              </a:solidFill>
              <a:latin typeface="Monospaced"/>
            </a:endParaRPr>
          </a:p>
          <a:p>
            <a:pPr marL="0" indent="0">
              <a:buNone/>
            </a:pPr>
            <a:endParaRPr lang="es-AR" dirty="0"/>
          </a:p>
        </p:txBody>
      </p:sp>
    </p:spTree>
    <p:extLst>
      <p:ext uri="{BB962C8B-B14F-4D97-AF65-F5344CB8AC3E}">
        <p14:creationId xmlns:p14="http://schemas.microsoft.com/office/powerpoint/2010/main" val="408545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a:t>
            </a:r>
            <a:r>
              <a:rPr lang="es-AR" b="1" dirty="0">
                <a:latin typeface="Consolas" panose="020B0609020204030204" pitchFamily="49" charset="0"/>
              </a:rPr>
              <a:t>this</a:t>
            </a:r>
            <a:r>
              <a:rPr lang="es-AR" b="1" dirty="0"/>
              <a:t>?</a:t>
            </a:r>
            <a:endParaRPr lang="es-AR" sz="3100" b="1" i="1" dirty="0"/>
          </a:p>
        </p:txBody>
      </p:sp>
      <p:sp>
        <p:nvSpPr>
          <p:cNvPr id="3" name="Marcador de contenido 2"/>
          <p:cNvSpPr>
            <a:spLocks noGrp="1"/>
          </p:cNvSpPr>
          <p:nvPr>
            <p:ph idx="1"/>
          </p:nvPr>
        </p:nvSpPr>
        <p:spPr/>
        <p:txBody>
          <a:bodyPr>
            <a:normAutofit/>
          </a:bodyPr>
          <a:lstStyle/>
          <a:p>
            <a:r>
              <a:rPr lang="es-AR" dirty="0"/>
              <a:t>Si se quiere hacer referencia a algún atributo o método propio del objeto se usa </a:t>
            </a:r>
            <a:r>
              <a:rPr lang="es-AR" dirty="0">
                <a:latin typeface="Consolas" panose="020B0609020204030204" pitchFamily="49" charset="0"/>
              </a:rPr>
              <a:t>this</a:t>
            </a:r>
            <a:r>
              <a:rPr lang="es-AR" dirty="0"/>
              <a:t>.</a:t>
            </a:r>
          </a:p>
          <a:p>
            <a:pPr marL="0" indent="0">
              <a:buNone/>
            </a:pPr>
            <a:endParaRPr lang="es-AR" sz="1400" b="1" dirty="0">
              <a:solidFill>
                <a:srgbClr val="FF3300"/>
              </a:solidFill>
              <a:latin typeface="Consolas" panose="020B0609020204030204" pitchFamily="49" charset="0"/>
            </a:endParaRPr>
          </a:p>
          <a:p>
            <a:pPr marL="0" indent="0">
              <a:buNone/>
            </a:pPr>
            <a:r>
              <a:rPr lang="es-AR" b="1" dirty="0" err="1">
                <a:solidFill>
                  <a:srgbClr val="FF0000"/>
                </a:solidFill>
                <a:latin typeface="Consolas" panose="020B0609020204030204" pitchFamily="49" charset="0"/>
              </a:rPr>
              <a:t>this</a:t>
            </a:r>
            <a:r>
              <a:rPr lang="es-AR" dirty="0" err="1">
                <a:latin typeface="Consolas" panose="020B0609020204030204" pitchFamily="49" charset="0"/>
              </a:rPr>
              <a:t>.nombre</a:t>
            </a:r>
            <a:r>
              <a:rPr lang="es-AR" dirty="0">
                <a:latin typeface="Consolas" panose="020B0609020204030204" pitchFamily="49" charset="0"/>
              </a:rPr>
              <a:t> = “Martin” </a:t>
            </a:r>
          </a:p>
          <a:p>
            <a:pPr marL="0" indent="0">
              <a:buNone/>
            </a:pPr>
            <a:endParaRPr lang="es-AR" sz="1400" dirty="0"/>
          </a:p>
          <a:p>
            <a:pPr marL="0" indent="0">
              <a:buNone/>
            </a:pPr>
            <a:r>
              <a:rPr lang="es-AR" dirty="0"/>
              <a:t>Conceptualmente lo que hace es:</a:t>
            </a:r>
          </a:p>
          <a:p>
            <a:pPr marL="0" indent="0">
              <a:buNone/>
            </a:pPr>
            <a:endParaRPr lang="es-AR" sz="1600" b="1" dirty="0">
              <a:solidFill>
                <a:srgbClr val="FF3300"/>
              </a:solidFill>
              <a:latin typeface="Consolas" panose="020B0609020204030204" pitchFamily="49" charset="0"/>
            </a:endParaRPr>
          </a:p>
          <a:p>
            <a:pPr marL="0" indent="0">
              <a:buNone/>
            </a:pPr>
            <a:r>
              <a:rPr lang="es-AR" b="1" dirty="0" err="1">
                <a:solidFill>
                  <a:srgbClr val="FF0000"/>
                </a:solidFill>
                <a:latin typeface="Consolas" panose="020B0609020204030204" pitchFamily="49" charset="0"/>
              </a:rPr>
              <a:t>objetoReceptor</a:t>
            </a:r>
            <a:r>
              <a:rPr lang="es-AR" dirty="0" err="1">
                <a:latin typeface="Consolas" panose="020B0609020204030204" pitchFamily="49" charset="0"/>
              </a:rPr>
              <a:t>.nombre</a:t>
            </a:r>
            <a:r>
              <a:rPr lang="es-AR" dirty="0">
                <a:latin typeface="Consolas" panose="020B0609020204030204" pitchFamily="49" charset="0"/>
              </a:rPr>
              <a:t> = “Martin”</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8</a:t>
            </a:fld>
            <a:endParaRPr lang="es-AR" dirty="0"/>
          </a:p>
        </p:txBody>
      </p:sp>
      <p:sp>
        <p:nvSpPr>
          <p:cNvPr id="10" name="Rectángulo redondeado 9"/>
          <p:cNvSpPr/>
          <p:nvPr/>
        </p:nvSpPr>
        <p:spPr>
          <a:xfrm>
            <a:off x="2719846" y="5728994"/>
            <a:ext cx="800100" cy="5429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Arial" panose="020B0604020202020204" pitchFamily="34" charset="0"/>
                <a:cs typeface="Arial" panose="020B0604020202020204" pitchFamily="34" charset="0"/>
              </a:rPr>
              <a:t>this</a:t>
            </a:r>
          </a:p>
        </p:txBody>
      </p:sp>
      <p:graphicFrame>
        <p:nvGraphicFramePr>
          <p:cNvPr id="13" name="Tabla 12"/>
          <p:cNvGraphicFramePr>
            <a:graphicFrameLocks noGrp="1"/>
          </p:cNvGraphicFramePr>
          <p:nvPr/>
        </p:nvGraphicFramePr>
        <p:xfrm>
          <a:off x="4986344" y="5604216"/>
          <a:ext cx="1543050" cy="792480"/>
        </p:xfrm>
        <a:graphic>
          <a:graphicData uri="http://schemas.openxmlformats.org/drawingml/2006/table">
            <a:tbl>
              <a:tblPr>
                <a:tableStyleId>{5C22544A-7EE6-4342-B048-85BDC9FD1C3A}</a:tableStyleId>
              </a:tblPr>
              <a:tblGrid>
                <a:gridCol w="1543050">
                  <a:extLst>
                    <a:ext uri="{9D8B030D-6E8A-4147-A177-3AD203B41FA5}">
                      <a16:colId xmlns:a16="http://schemas.microsoft.com/office/drawing/2014/main" val="20000"/>
                    </a:ext>
                  </a:extLst>
                </a:gridCol>
              </a:tblGrid>
              <a:tr h="370840">
                <a:tc>
                  <a:txBody>
                    <a:bodyPr/>
                    <a:lstStyle/>
                    <a:p>
                      <a:pPr algn="ctr"/>
                      <a:r>
                        <a:rPr lang="en-GB" sz="2000" dirty="0">
                          <a:latin typeface="Arial" panose="020B0604020202020204" pitchFamily="34" charset="0"/>
                          <a:cs typeface="Arial" panose="020B0604020202020204" pitchFamily="34" charset="0"/>
                        </a:rPr>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GB" sz="2000" dirty="0">
                          <a:latin typeface="Arial" panose="020B0604020202020204" pitchFamily="34" charset="0"/>
                          <a:cs typeface="Arial" panose="020B0604020202020204" pitchFamily="34" charset="0"/>
                        </a:rPr>
                        <a:t>behaviour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15" name="Conector recto de flecha 14"/>
          <p:cNvCxnSpPr>
            <a:stCxn id="10" idx="3"/>
            <a:endCxn id="13" idx="1"/>
          </p:cNvCxnSpPr>
          <p:nvPr/>
        </p:nvCxnSpPr>
        <p:spPr>
          <a:xfrm flipV="1">
            <a:off x="3519946" y="6000456"/>
            <a:ext cx="146639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1293022" y="6209876"/>
            <a:ext cx="1514475" cy="400110"/>
          </a:xfrm>
          <a:prstGeom prst="rect">
            <a:avLst/>
          </a:prstGeom>
          <a:noFill/>
        </p:spPr>
        <p:txBody>
          <a:bodyPr wrap="square" rtlCol="0">
            <a:spAutoFit/>
          </a:bodyPr>
          <a:lstStyle/>
          <a:p>
            <a:pPr algn="ctr"/>
            <a:r>
              <a:rPr lang="es-AR" sz="2000" dirty="0">
                <a:latin typeface="Arial" panose="020B0604020202020204" pitchFamily="34" charset="0"/>
                <a:cs typeface="Arial" panose="020B0604020202020204" pitchFamily="34" charset="0"/>
              </a:rPr>
              <a:t>Referencia</a:t>
            </a:r>
          </a:p>
        </p:txBody>
      </p:sp>
      <p:sp>
        <p:nvSpPr>
          <p:cNvPr id="20" name="CuadroTexto 19"/>
          <p:cNvSpPr txBox="1"/>
          <p:nvPr/>
        </p:nvSpPr>
        <p:spPr>
          <a:xfrm>
            <a:off x="6254075" y="6224487"/>
            <a:ext cx="1514475" cy="400110"/>
          </a:xfrm>
          <a:prstGeom prst="rect">
            <a:avLst/>
          </a:prstGeom>
          <a:noFill/>
        </p:spPr>
        <p:txBody>
          <a:bodyPr wrap="square" rtlCol="0">
            <a:spAutoFit/>
          </a:bodyPr>
          <a:lstStyle/>
          <a:p>
            <a:pPr algn="ctr"/>
            <a:r>
              <a:rPr lang="es-AR" sz="2000" dirty="0">
                <a:latin typeface="Arial" panose="020B0604020202020204" pitchFamily="34" charset="0"/>
                <a:cs typeface="Arial" panose="020B0604020202020204" pitchFamily="34" charset="0"/>
              </a:rPr>
              <a:t>Objeto</a:t>
            </a:r>
          </a:p>
        </p:txBody>
      </p:sp>
    </p:spTree>
    <p:extLst>
      <p:ext uri="{BB962C8B-B14F-4D97-AF65-F5344CB8AC3E}">
        <p14:creationId xmlns:p14="http://schemas.microsoft.com/office/powerpoint/2010/main" val="8397185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Juego de Rol</a:t>
            </a:r>
            <a:br>
              <a:rPr lang="es-AR" b="1" dirty="0"/>
            </a:br>
            <a:r>
              <a:rPr lang="es-AR" sz="2800" i="1" dirty="0"/>
              <a:t>La clase Bárbaro</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92500" lnSpcReduction="10000"/>
          </a:bodyPr>
          <a:lstStyle/>
          <a:p>
            <a:pPr marL="0" indent="0">
              <a:lnSpc>
                <a:spcPct val="120000"/>
              </a:lnSpc>
              <a:spcBef>
                <a:spcPts val="0"/>
              </a:spcBef>
              <a:buNone/>
            </a:pPr>
            <a:r>
              <a:rPr lang="en-US" sz="1600" dirty="0">
                <a:solidFill>
                  <a:srgbClr val="0000E6"/>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Bárbaro</a:t>
            </a:r>
            <a:r>
              <a:rPr lang="en-US"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Personaje</a:t>
            </a:r>
            <a:r>
              <a:rPr lang="en-US" sz="1600" dirty="0">
                <a:solidFill>
                  <a:srgbClr val="000000"/>
                </a:solidFill>
                <a:latin typeface="Consolas" panose="020B0609020204030204" pitchFamily="49" charset="0"/>
              </a:rPr>
              <a:t> {</a:t>
            </a: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private</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boolean</a:t>
            </a:r>
            <a:r>
              <a:rPr lang="es-AR" sz="1600" dirty="0">
                <a:solidFill>
                  <a:srgbClr val="000000"/>
                </a:solidFill>
                <a:latin typeface="Consolas" panose="020B0609020204030204" pitchFamily="49" charset="0"/>
              </a:rPr>
              <a:t> </a:t>
            </a:r>
            <a:r>
              <a:rPr lang="es-AR" sz="1600" dirty="0" err="1">
                <a:solidFill>
                  <a:srgbClr val="009900"/>
                </a:solidFill>
                <a:latin typeface="Consolas" panose="020B0609020204030204" pitchFamily="49" charset="0"/>
              </a:rPr>
              <a:t>espadaMetal</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boolean</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isEspadaMetal</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err="1">
                <a:solidFill>
                  <a:srgbClr val="009900"/>
                </a:solidFill>
                <a:latin typeface="Consolas" panose="020B0609020204030204" pitchFamily="49" charset="0"/>
              </a:rPr>
              <a:t>espadaMetal</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void</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setEspadaMetal</a:t>
            </a:r>
            <a:r>
              <a:rPr lang="es-AR" sz="1600" dirty="0">
                <a:solidFill>
                  <a:srgbClr val="000000"/>
                </a:solidFill>
                <a:latin typeface="Consolas" panose="020B0609020204030204" pitchFamily="49" charset="0"/>
              </a:rPr>
              <a:t>(</a:t>
            </a:r>
            <a:r>
              <a:rPr lang="es-AR" sz="1600" dirty="0" err="1">
                <a:solidFill>
                  <a:srgbClr val="0000E6"/>
                </a:solidFill>
                <a:latin typeface="Consolas" panose="020B0609020204030204" pitchFamily="49" charset="0"/>
              </a:rPr>
              <a:t>boolean</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espadaMetal</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this</a:t>
            </a:r>
            <a:r>
              <a:rPr lang="es-AR" sz="1600" dirty="0" err="1">
                <a:solidFill>
                  <a:srgbClr val="000000"/>
                </a:solidFill>
                <a:latin typeface="Consolas" panose="020B0609020204030204" pitchFamily="49" charset="0"/>
              </a:rPr>
              <a:t>.</a:t>
            </a:r>
            <a:r>
              <a:rPr lang="es-AR" sz="1600" dirty="0" err="1">
                <a:solidFill>
                  <a:srgbClr val="009900"/>
                </a:solidFill>
                <a:latin typeface="Consolas" panose="020B0609020204030204" pitchFamily="49" charset="0"/>
              </a:rPr>
              <a:t>espadaMetal</a:t>
            </a:r>
            <a:r>
              <a:rPr lang="es-AR" sz="1600" dirty="0">
                <a:solidFill>
                  <a:srgbClr val="000000"/>
                </a:solidFill>
                <a:latin typeface="Consolas" panose="020B0609020204030204" pitchFamily="49" charset="0"/>
              </a:rPr>
              <a:t> = </a:t>
            </a:r>
            <a:r>
              <a:rPr lang="es-AR" sz="1600" dirty="0" err="1">
                <a:solidFill>
                  <a:srgbClr val="000000"/>
                </a:solidFill>
                <a:latin typeface="Consolas" panose="020B0609020204030204" pitchFamily="49" charset="0"/>
              </a:rPr>
              <a:t>espadaMetal</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Override</a:t>
            </a: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getAtaque</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if</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isEspadaMetal</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super</a:t>
            </a:r>
            <a:r>
              <a:rPr lang="es-AR" sz="1600" dirty="0" err="1">
                <a:solidFill>
                  <a:srgbClr val="000000"/>
                </a:solidFill>
                <a:latin typeface="Consolas" panose="020B0609020204030204" pitchFamily="49" charset="0"/>
              </a:rPr>
              <a:t>.getAtaque</a:t>
            </a:r>
            <a:r>
              <a:rPr lang="es-AR" sz="1600" dirty="0">
                <a:solidFill>
                  <a:srgbClr val="000000"/>
                </a:solidFill>
                <a:latin typeface="Consolas" panose="020B0609020204030204" pitchFamily="49" charset="0"/>
              </a:rPr>
              <a:t>() * 2;</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super</a:t>
            </a:r>
            <a:r>
              <a:rPr lang="es-AR" sz="1600" dirty="0" err="1">
                <a:solidFill>
                  <a:srgbClr val="000000"/>
                </a:solidFill>
                <a:latin typeface="Consolas" panose="020B0609020204030204" pitchFamily="49" charset="0"/>
              </a:rPr>
              <a:t>.getAtaque</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a:t>
            </a:r>
            <a:endParaRPr lang="es-AR" sz="1600" dirty="0">
              <a:latin typeface="Consolas" panose="020B0609020204030204" pitchFamily="49" charset="0"/>
            </a:endParaRPr>
          </a:p>
        </p:txBody>
      </p:sp>
    </p:spTree>
    <p:extLst>
      <p:ext uri="{BB962C8B-B14F-4D97-AF65-F5344CB8AC3E}">
        <p14:creationId xmlns:p14="http://schemas.microsoft.com/office/powerpoint/2010/main" val="14950532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1A2D4-2AAF-46A4-AF29-296418C0F22F}"/>
              </a:ext>
            </a:extLst>
          </p:cNvPr>
          <p:cNvSpPr>
            <a:spLocks noGrp="1"/>
          </p:cNvSpPr>
          <p:nvPr>
            <p:ph type="title"/>
          </p:nvPr>
        </p:nvSpPr>
        <p:spPr/>
        <p:txBody>
          <a:bodyPr/>
          <a:lstStyle/>
          <a:p>
            <a:r>
              <a:rPr lang="es-AR" b="1" dirty="0"/>
              <a:t>Restaurant</a:t>
            </a:r>
          </a:p>
        </p:txBody>
      </p:sp>
      <p:sp>
        <p:nvSpPr>
          <p:cNvPr id="3" name="Marcador de contenido 2">
            <a:extLst>
              <a:ext uri="{FF2B5EF4-FFF2-40B4-BE49-F238E27FC236}">
                <a16:creationId xmlns:a16="http://schemas.microsoft.com/office/drawing/2014/main" id="{739E4EAE-1BA1-4549-8BC2-281A62B4F861}"/>
              </a:ext>
            </a:extLst>
          </p:cNvPr>
          <p:cNvSpPr>
            <a:spLocks noGrp="1"/>
          </p:cNvSpPr>
          <p:nvPr>
            <p:ph idx="1"/>
          </p:nvPr>
        </p:nvSpPr>
        <p:spPr/>
        <p:txBody>
          <a:bodyPr>
            <a:normAutofit/>
          </a:bodyPr>
          <a:lstStyle/>
          <a:p>
            <a:pPr>
              <a:lnSpc>
                <a:spcPct val="120000"/>
              </a:lnSpc>
            </a:pPr>
            <a:r>
              <a:rPr lang="es-AR" dirty="0"/>
              <a:t>Un restaurant ofrece comidas con precios algo elevados</a:t>
            </a:r>
          </a:p>
          <a:p>
            <a:pPr>
              <a:lnSpc>
                <a:spcPct val="120000"/>
              </a:lnSpc>
            </a:pPr>
            <a:r>
              <a:rPr lang="es-AR" dirty="0"/>
              <a:t>Sin embargo, existen menús que, bajo un precio fijo, permiten degustar varios platos a un precio menor al que tendríamos si los adquiriéramos individualmente</a:t>
            </a:r>
          </a:p>
          <a:p>
            <a:pPr>
              <a:lnSpc>
                <a:spcPct val="120000"/>
              </a:lnSpc>
            </a:pPr>
            <a:endParaRPr lang="es-AR" dirty="0"/>
          </a:p>
        </p:txBody>
      </p:sp>
      <p:sp>
        <p:nvSpPr>
          <p:cNvPr id="4" name="Marcador de pie de página 3">
            <a:extLst>
              <a:ext uri="{FF2B5EF4-FFF2-40B4-BE49-F238E27FC236}">
                <a16:creationId xmlns:a16="http://schemas.microsoft.com/office/drawing/2014/main" id="{400B3E56-1666-4968-8370-CB65660D46C3}"/>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E4D1ED6-AB1B-45D0-B29E-71B8DB301AA4}"/>
              </a:ext>
            </a:extLst>
          </p:cNvPr>
          <p:cNvSpPr>
            <a:spLocks noGrp="1"/>
          </p:cNvSpPr>
          <p:nvPr>
            <p:ph type="sldNum" sz="quarter" idx="12"/>
          </p:nvPr>
        </p:nvSpPr>
        <p:spPr/>
        <p:txBody>
          <a:bodyPr/>
          <a:lstStyle/>
          <a:p>
            <a:fld id="{D802D9E1-0DDA-174F-9155-A972C397A999}" type="slidenum">
              <a:rPr lang="es-ES_tradnl" smtClean="0"/>
              <a:pPr/>
              <a:t>90</a:t>
            </a:fld>
            <a:endParaRPr lang="es-ES_tradnl" dirty="0"/>
          </a:p>
        </p:txBody>
      </p:sp>
    </p:spTree>
    <p:extLst>
      <p:ext uri="{BB962C8B-B14F-4D97-AF65-F5344CB8AC3E}">
        <p14:creationId xmlns:p14="http://schemas.microsoft.com/office/powerpoint/2010/main" val="14031886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1A2D4-2AAF-46A4-AF29-296418C0F22F}"/>
              </a:ext>
            </a:extLst>
          </p:cNvPr>
          <p:cNvSpPr>
            <a:spLocks noGrp="1"/>
          </p:cNvSpPr>
          <p:nvPr>
            <p:ph type="title"/>
          </p:nvPr>
        </p:nvSpPr>
        <p:spPr/>
        <p:txBody>
          <a:bodyPr/>
          <a:lstStyle/>
          <a:p>
            <a:r>
              <a:rPr lang="es-AR" b="1" dirty="0"/>
              <a:t>Restaurant</a:t>
            </a:r>
          </a:p>
        </p:txBody>
      </p:sp>
      <p:sp>
        <p:nvSpPr>
          <p:cNvPr id="3" name="Marcador de contenido 2">
            <a:extLst>
              <a:ext uri="{FF2B5EF4-FFF2-40B4-BE49-F238E27FC236}">
                <a16:creationId xmlns:a16="http://schemas.microsoft.com/office/drawing/2014/main" id="{739E4EAE-1BA1-4549-8BC2-281A62B4F861}"/>
              </a:ext>
            </a:extLst>
          </p:cNvPr>
          <p:cNvSpPr>
            <a:spLocks noGrp="1"/>
          </p:cNvSpPr>
          <p:nvPr>
            <p:ph idx="1"/>
          </p:nvPr>
        </p:nvSpPr>
        <p:spPr/>
        <p:txBody>
          <a:bodyPr>
            <a:normAutofit fontScale="77500" lnSpcReduction="20000"/>
          </a:bodyPr>
          <a:lstStyle/>
          <a:p>
            <a:pPr>
              <a:lnSpc>
                <a:spcPct val="120000"/>
              </a:lnSpc>
            </a:pPr>
            <a:r>
              <a:rPr lang="es-AR" dirty="0"/>
              <a:t>Cada menú consiste en: entrada, plato principal y postre</a:t>
            </a:r>
          </a:p>
          <a:p>
            <a:pPr>
              <a:lnSpc>
                <a:spcPct val="120000"/>
              </a:lnSpc>
            </a:pPr>
            <a:r>
              <a:rPr lang="es-AR" dirty="0"/>
              <a:t>El menú estándar simplemente suma los costos de los platos</a:t>
            </a:r>
          </a:p>
          <a:p>
            <a:pPr>
              <a:lnSpc>
                <a:spcPct val="120000"/>
              </a:lnSpc>
            </a:pPr>
            <a:r>
              <a:rPr lang="es-AR" dirty="0"/>
              <a:t>Un tipo de menú ofrece un 10% de descuento sobre el plato principal. El precio de la entrada y del postre queda sin modificación</a:t>
            </a:r>
          </a:p>
          <a:p>
            <a:pPr>
              <a:lnSpc>
                <a:spcPct val="120000"/>
              </a:lnSpc>
            </a:pPr>
            <a:r>
              <a:rPr lang="es-AR" dirty="0"/>
              <a:t>Otros menús, llamados ejecutivos, tienen un precio fijo, sin importar qué contengan</a:t>
            </a:r>
          </a:p>
          <a:p>
            <a:pPr>
              <a:lnSpc>
                <a:spcPct val="120000"/>
              </a:lnSpc>
            </a:pPr>
            <a:r>
              <a:rPr lang="es-AR" dirty="0"/>
              <a:t>Algunos menús, para turistas extranjeros, se cobran un 200% más caro</a:t>
            </a:r>
          </a:p>
        </p:txBody>
      </p:sp>
      <p:sp>
        <p:nvSpPr>
          <p:cNvPr id="4" name="Marcador de pie de página 3">
            <a:extLst>
              <a:ext uri="{FF2B5EF4-FFF2-40B4-BE49-F238E27FC236}">
                <a16:creationId xmlns:a16="http://schemas.microsoft.com/office/drawing/2014/main" id="{400B3E56-1666-4968-8370-CB65660D46C3}"/>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E4D1ED6-AB1B-45D0-B29E-71B8DB301AA4}"/>
              </a:ext>
            </a:extLst>
          </p:cNvPr>
          <p:cNvSpPr>
            <a:spLocks noGrp="1"/>
          </p:cNvSpPr>
          <p:nvPr>
            <p:ph type="sldNum" sz="quarter" idx="12"/>
          </p:nvPr>
        </p:nvSpPr>
        <p:spPr/>
        <p:txBody>
          <a:bodyPr/>
          <a:lstStyle/>
          <a:p>
            <a:fld id="{D802D9E1-0DDA-174F-9155-A972C397A999}" type="slidenum">
              <a:rPr lang="es-ES_tradnl" smtClean="0"/>
              <a:pPr/>
              <a:t>91</a:t>
            </a:fld>
            <a:endParaRPr lang="es-ES_tradnl" dirty="0"/>
          </a:p>
        </p:txBody>
      </p:sp>
    </p:spTree>
    <p:extLst>
      <p:ext uri="{BB962C8B-B14F-4D97-AF65-F5344CB8AC3E}">
        <p14:creationId xmlns:p14="http://schemas.microsoft.com/office/powerpoint/2010/main" val="16169780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1A2D4-2AAF-46A4-AF29-296418C0F22F}"/>
              </a:ext>
            </a:extLst>
          </p:cNvPr>
          <p:cNvSpPr>
            <a:spLocks noGrp="1"/>
          </p:cNvSpPr>
          <p:nvPr>
            <p:ph type="title"/>
          </p:nvPr>
        </p:nvSpPr>
        <p:spPr/>
        <p:txBody>
          <a:bodyPr/>
          <a:lstStyle/>
          <a:p>
            <a:r>
              <a:rPr lang="es-AR" b="1" dirty="0"/>
              <a:t>Restaurant</a:t>
            </a:r>
            <a:br>
              <a:rPr lang="es-AR" dirty="0"/>
            </a:br>
            <a:r>
              <a:rPr lang="es-AR" sz="2800" i="1" dirty="0" err="1"/>
              <a:t>Tips</a:t>
            </a:r>
            <a:endParaRPr lang="es-AR" sz="2800" dirty="0"/>
          </a:p>
        </p:txBody>
      </p:sp>
      <p:sp>
        <p:nvSpPr>
          <p:cNvPr id="3" name="Marcador de contenido 2">
            <a:extLst>
              <a:ext uri="{FF2B5EF4-FFF2-40B4-BE49-F238E27FC236}">
                <a16:creationId xmlns:a16="http://schemas.microsoft.com/office/drawing/2014/main" id="{739E4EAE-1BA1-4549-8BC2-281A62B4F861}"/>
              </a:ext>
            </a:extLst>
          </p:cNvPr>
          <p:cNvSpPr>
            <a:spLocks noGrp="1"/>
          </p:cNvSpPr>
          <p:nvPr>
            <p:ph idx="1"/>
          </p:nvPr>
        </p:nvSpPr>
        <p:spPr/>
        <p:txBody>
          <a:bodyPr>
            <a:normAutofit fontScale="92500" lnSpcReduction="20000"/>
          </a:bodyPr>
          <a:lstStyle/>
          <a:p>
            <a:pPr>
              <a:lnSpc>
                <a:spcPct val="120000"/>
              </a:lnSpc>
            </a:pPr>
            <a:r>
              <a:rPr lang="es-AR" dirty="0"/>
              <a:t>Las clases necesarias son: Comida (con un precio y un nombre) y Menú</a:t>
            </a:r>
          </a:p>
          <a:p>
            <a:pPr>
              <a:lnSpc>
                <a:spcPct val="120000"/>
              </a:lnSpc>
            </a:pPr>
            <a:r>
              <a:rPr lang="es-AR" dirty="0"/>
              <a:t>Además, se deben crear los menús especiales: </a:t>
            </a:r>
            <a:r>
              <a:rPr lang="es-AR" dirty="0" err="1"/>
              <a:t>MenúEjecutivo</a:t>
            </a:r>
            <a:r>
              <a:rPr lang="es-AR" dirty="0"/>
              <a:t>, </a:t>
            </a:r>
            <a:r>
              <a:rPr lang="es-AR" dirty="0" err="1"/>
              <a:t>MenúDescuentoPlatoPrincipal</a:t>
            </a:r>
            <a:r>
              <a:rPr lang="es-AR" dirty="0"/>
              <a:t>, </a:t>
            </a:r>
            <a:r>
              <a:rPr lang="es-AR" dirty="0" err="1"/>
              <a:t>MenúExtranjero</a:t>
            </a:r>
            <a:endParaRPr lang="es-AR" dirty="0"/>
          </a:p>
          <a:p>
            <a:pPr>
              <a:lnSpc>
                <a:spcPct val="120000"/>
              </a:lnSpc>
            </a:pPr>
            <a:r>
              <a:rPr lang="es-AR" dirty="0"/>
              <a:t>Cada menú debe sobrescribir el método para obtener el precio e incluir una implementación propia (en el caso de </a:t>
            </a:r>
            <a:r>
              <a:rPr lang="es-AR" dirty="0" err="1"/>
              <a:t>MenúExtranjero</a:t>
            </a:r>
            <a:r>
              <a:rPr lang="es-AR" dirty="0"/>
              <a:t>, se puede invocar usando super al Menú y luego aplicar el recargo)</a:t>
            </a:r>
          </a:p>
        </p:txBody>
      </p:sp>
      <p:sp>
        <p:nvSpPr>
          <p:cNvPr id="4" name="Marcador de pie de página 3">
            <a:extLst>
              <a:ext uri="{FF2B5EF4-FFF2-40B4-BE49-F238E27FC236}">
                <a16:creationId xmlns:a16="http://schemas.microsoft.com/office/drawing/2014/main" id="{400B3E56-1666-4968-8370-CB65660D46C3}"/>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0E4D1ED6-AB1B-45D0-B29E-71B8DB301AA4}"/>
              </a:ext>
            </a:extLst>
          </p:cNvPr>
          <p:cNvSpPr>
            <a:spLocks noGrp="1"/>
          </p:cNvSpPr>
          <p:nvPr>
            <p:ph type="sldNum" sz="quarter" idx="12"/>
          </p:nvPr>
        </p:nvSpPr>
        <p:spPr/>
        <p:txBody>
          <a:bodyPr/>
          <a:lstStyle/>
          <a:p>
            <a:fld id="{D802D9E1-0DDA-174F-9155-A972C397A999}" type="slidenum">
              <a:rPr lang="es-ES_tradnl" smtClean="0"/>
              <a:pPr/>
              <a:t>92</a:t>
            </a:fld>
            <a:endParaRPr lang="es-ES_tradnl" dirty="0"/>
          </a:p>
        </p:txBody>
      </p:sp>
    </p:spTree>
    <p:extLst>
      <p:ext uri="{BB962C8B-B14F-4D97-AF65-F5344CB8AC3E}">
        <p14:creationId xmlns:p14="http://schemas.microsoft.com/office/powerpoint/2010/main" val="12286230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A411A-A2EE-4935-82B2-7D3E6EEF92E3}"/>
              </a:ext>
            </a:extLst>
          </p:cNvPr>
          <p:cNvSpPr>
            <a:spLocks noGrp="1"/>
          </p:cNvSpPr>
          <p:nvPr>
            <p:ph type="title"/>
          </p:nvPr>
        </p:nvSpPr>
        <p:spPr/>
        <p:txBody>
          <a:bodyPr>
            <a:normAutofit fontScale="90000"/>
          </a:bodyPr>
          <a:lstStyle/>
          <a:p>
            <a:r>
              <a:rPr lang="es-AR" sz="4400" b="1" dirty="0"/>
              <a:t>Restaurant</a:t>
            </a:r>
            <a:br>
              <a:rPr lang="es-AR" dirty="0"/>
            </a:br>
            <a:r>
              <a:rPr lang="es-AR" sz="3100" i="1" dirty="0"/>
              <a:t>El Menú con descuento SOLO en plato principal</a:t>
            </a:r>
          </a:p>
        </p:txBody>
      </p:sp>
      <p:sp>
        <p:nvSpPr>
          <p:cNvPr id="3" name="Marcador de contenido 2">
            <a:extLst>
              <a:ext uri="{FF2B5EF4-FFF2-40B4-BE49-F238E27FC236}">
                <a16:creationId xmlns:a16="http://schemas.microsoft.com/office/drawing/2014/main" id="{5AFD4623-E21E-4971-90CD-2DE67A2609F9}"/>
              </a:ext>
            </a:extLst>
          </p:cNvPr>
          <p:cNvSpPr>
            <a:spLocks noGrp="1"/>
          </p:cNvSpPr>
          <p:nvPr>
            <p:ph idx="1"/>
          </p:nvPr>
        </p:nvSpPr>
        <p:spPr/>
        <p:txBody>
          <a:bodyPr>
            <a:normAutofit/>
          </a:bodyPr>
          <a:lstStyle/>
          <a:p>
            <a:pPr marL="0" indent="0">
              <a:lnSpc>
                <a:spcPct val="120000"/>
              </a:lnSpc>
              <a:spcBef>
                <a:spcPts val="0"/>
              </a:spcBef>
              <a:buNone/>
            </a:pPr>
            <a:r>
              <a:rPr lang="en-US" sz="1600" dirty="0">
                <a:solidFill>
                  <a:srgbClr val="0000E6"/>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MenuDescuentoPrincipal</a:t>
            </a:r>
            <a:r>
              <a:rPr lang="en-US"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extends</a:t>
            </a:r>
            <a:r>
              <a:rPr lang="en-US" sz="1600" dirty="0">
                <a:solidFill>
                  <a:srgbClr val="000000"/>
                </a:solidFill>
                <a:latin typeface="Consolas" panose="020B0609020204030204" pitchFamily="49" charset="0"/>
              </a:rPr>
              <a:t> Menu{</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Override</a:t>
            </a: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protected</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calcularPrecio</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super</a:t>
            </a:r>
            <a:r>
              <a:rPr lang="es-AR" sz="1600" dirty="0" err="1">
                <a:solidFill>
                  <a:srgbClr val="000000"/>
                </a:solidFill>
                <a:latin typeface="Consolas" panose="020B0609020204030204" pitchFamily="49" charset="0"/>
              </a:rPr>
              <a:t>.getEntrada</a:t>
            </a:r>
            <a:r>
              <a:rPr lang="es-AR" sz="1600" dirty="0">
                <a:solidFill>
                  <a:srgbClr val="000000"/>
                </a:solidFill>
                <a:latin typeface="Consolas" panose="020B0609020204030204" pitchFamily="49" charset="0"/>
              </a:rPr>
              <a:t>().</a:t>
            </a:r>
            <a:r>
              <a:rPr lang="es-AR" sz="1600" dirty="0" err="1">
                <a:solidFill>
                  <a:srgbClr val="000000"/>
                </a:solidFill>
                <a:latin typeface="Consolas" panose="020B0609020204030204" pitchFamily="49" charset="0"/>
              </a:rPr>
              <a:t>getPrecio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super</a:t>
            </a:r>
            <a:r>
              <a:rPr lang="es-AR" sz="1600" dirty="0" err="1">
                <a:solidFill>
                  <a:srgbClr val="000000"/>
                </a:solidFill>
                <a:latin typeface="Consolas" panose="020B0609020204030204" pitchFamily="49" charset="0"/>
              </a:rPr>
              <a:t>.getPrincipal</a:t>
            </a:r>
            <a:r>
              <a:rPr lang="es-AR" sz="1600" dirty="0">
                <a:solidFill>
                  <a:srgbClr val="000000"/>
                </a:solidFill>
                <a:latin typeface="Consolas" panose="020B0609020204030204" pitchFamily="49" charset="0"/>
              </a:rPr>
              <a:t>().</a:t>
            </a:r>
            <a:r>
              <a:rPr lang="es-AR" sz="1600" dirty="0" err="1">
                <a:solidFill>
                  <a:srgbClr val="000000"/>
                </a:solidFill>
                <a:latin typeface="Consolas" panose="020B0609020204030204" pitchFamily="49" charset="0"/>
              </a:rPr>
              <a:t>getPrecio</a:t>
            </a:r>
            <a:r>
              <a:rPr lang="es-AR" sz="1600" dirty="0">
                <a:solidFill>
                  <a:srgbClr val="000000"/>
                </a:solidFill>
                <a:latin typeface="Consolas" panose="020B0609020204030204" pitchFamily="49" charset="0"/>
              </a:rPr>
              <a:t>()*0.9f) )</a:t>
            </a:r>
          </a:p>
          <a:p>
            <a:pPr marL="0" indent="0">
              <a:lnSpc>
                <a:spcPct val="120000"/>
              </a:lnSpc>
              <a:spcBef>
                <a:spcPts val="0"/>
              </a:spcBef>
              <a:buNone/>
            </a:pPr>
            <a:r>
              <a:rPr lang="es-AR" sz="1600" dirty="0">
                <a:solidFill>
                  <a:srgbClr val="000000"/>
                </a:solidFill>
                <a:latin typeface="Consolas" panose="020B0609020204030204" pitchFamily="49" charset="0"/>
              </a:rPr>
              <a:t>                + </a:t>
            </a:r>
            <a:r>
              <a:rPr lang="es-AR" sz="1600" dirty="0" err="1">
                <a:solidFill>
                  <a:srgbClr val="0000E6"/>
                </a:solidFill>
                <a:latin typeface="Consolas" panose="020B0609020204030204" pitchFamily="49" charset="0"/>
              </a:rPr>
              <a:t>super</a:t>
            </a:r>
            <a:r>
              <a:rPr lang="es-AR" sz="1600" dirty="0" err="1">
                <a:solidFill>
                  <a:srgbClr val="000000"/>
                </a:solidFill>
                <a:latin typeface="Consolas" panose="020B0609020204030204" pitchFamily="49" charset="0"/>
              </a:rPr>
              <a:t>.getPostre</a:t>
            </a:r>
            <a:r>
              <a:rPr lang="es-AR" sz="1600" dirty="0">
                <a:solidFill>
                  <a:srgbClr val="000000"/>
                </a:solidFill>
                <a:latin typeface="Consolas" panose="020B0609020204030204" pitchFamily="49" charset="0"/>
              </a:rPr>
              <a:t>().</a:t>
            </a:r>
            <a:r>
              <a:rPr lang="es-AR" sz="1600" dirty="0" err="1">
                <a:solidFill>
                  <a:srgbClr val="000000"/>
                </a:solidFill>
                <a:latin typeface="Consolas" panose="020B0609020204030204" pitchFamily="49" charset="0"/>
              </a:rPr>
              <a:t>getPrecio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a:t>
            </a:r>
          </a:p>
          <a:p>
            <a:endParaRPr lang="es-AR" dirty="0"/>
          </a:p>
        </p:txBody>
      </p:sp>
      <p:sp>
        <p:nvSpPr>
          <p:cNvPr id="4" name="Marcador de pie de página 3">
            <a:extLst>
              <a:ext uri="{FF2B5EF4-FFF2-40B4-BE49-F238E27FC236}">
                <a16:creationId xmlns:a16="http://schemas.microsoft.com/office/drawing/2014/main" id="{23ED5289-4E6E-4093-ADBE-F137C0F0BDE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A6D5093F-FE74-43CA-9E3A-00EF3225DC62}"/>
              </a:ext>
            </a:extLst>
          </p:cNvPr>
          <p:cNvSpPr>
            <a:spLocks noGrp="1"/>
          </p:cNvSpPr>
          <p:nvPr>
            <p:ph type="sldNum" sz="quarter" idx="12"/>
          </p:nvPr>
        </p:nvSpPr>
        <p:spPr/>
        <p:txBody>
          <a:bodyPr/>
          <a:lstStyle/>
          <a:p>
            <a:fld id="{D802D9E1-0DDA-174F-9155-A972C397A999}" type="slidenum">
              <a:rPr lang="es-ES_tradnl" smtClean="0"/>
              <a:pPr/>
              <a:t>93</a:t>
            </a:fld>
            <a:endParaRPr lang="es-ES_tradnl" dirty="0"/>
          </a:p>
        </p:txBody>
      </p:sp>
    </p:spTree>
    <p:extLst>
      <p:ext uri="{BB962C8B-B14F-4D97-AF65-F5344CB8AC3E}">
        <p14:creationId xmlns:p14="http://schemas.microsoft.com/office/powerpoint/2010/main" val="1937859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Restaurant</a:t>
            </a:r>
            <a:br>
              <a:rPr lang="es-AR" dirty="0"/>
            </a:br>
            <a:r>
              <a:rPr lang="es-AR" sz="2800" i="1" dirty="0"/>
              <a:t>El Plato del Restaurant</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92500" lnSpcReduction="10000"/>
          </a:bodyPr>
          <a:lstStyle/>
          <a:p>
            <a:pPr marL="0" indent="0">
              <a:lnSpc>
                <a:spcPct val="120000"/>
              </a:lnSpc>
              <a:spcBef>
                <a:spcPts val="0"/>
              </a:spcBef>
              <a:buNone/>
            </a:pPr>
            <a:r>
              <a:rPr lang="es-AR" sz="1600" dirty="0" err="1">
                <a:solidFill>
                  <a:srgbClr val="0000E6"/>
                </a:solidFill>
                <a:latin typeface="Consolas" panose="020B0609020204030204" pitchFamily="49" charset="0"/>
              </a:rPr>
              <a:t>class</a:t>
            </a:r>
            <a:r>
              <a:rPr lang="es-AR" sz="1600" dirty="0">
                <a:solidFill>
                  <a:srgbClr val="000000"/>
                </a:solidFill>
                <a:latin typeface="Consolas" panose="020B0609020204030204" pitchFamily="49" charset="0"/>
              </a:rPr>
              <a:t> </a:t>
            </a:r>
            <a:r>
              <a:rPr lang="es-AR" sz="1600" b="1" dirty="0">
                <a:solidFill>
                  <a:srgbClr val="000000"/>
                </a:solidFill>
                <a:latin typeface="Consolas" panose="020B0609020204030204" pitchFamily="49" charset="0"/>
              </a:rPr>
              <a:t>Plato</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private</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dirty="0">
                <a:solidFill>
                  <a:srgbClr val="009900"/>
                </a:solidFill>
                <a:latin typeface="Consolas" panose="020B0609020204030204" pitchFamily="49" charset="0"/>
              </a:rPr>
              <a:t>precio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private</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String</a:t>
            </a:r>
            <a:r>
              <a:rPr lang="es-AR" sz="1600" dirty="0">
                <a:solidFill>
                  <a:srgbClr val="000000"/>
                </a:solidFill>
                <a:latin typeface="Consolas" panose="020B0609020204030204" pitchFamily="49" charset="0"/>
              </a:rPr>
              <a:t> </a:t>
            </a:r>
            <a:r>
              <a:rPr lang="es-AR" sz="1600" dirty="0">
                <a:solidFill>
                  <a:srgbClr val="009900"/>
                </a:solidFill>
                <a:latin typeface="Consolas" panose="020B0609020204030204" pitchFamily="49" charset="0"/>
              </a:rPr>
              <a:t>nombre</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getPrecio</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a:solidFill>
                  <a:srgbClr val="009900"/>
                </a:solidFill>
                <a:latin typeface="Consolas" panose="020B0609020204030204" pitchFamily="49" charset="0"/>
              </a:rPr>
              <a:t>precio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void</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setPrecio</a:t>
            </a:r>
            <a:r>
              <a:rPr lang="es-AR" sz="1600" dirty="0">
                <a:solidFill>
                  <a:srgbClr val="000000"/>
                </a:solidFill>
                <a:latin typeface="Consolas" panose="020B0609020204030204" pitchFamily="49" charset="0"/>
              </a:rPr>
              <a:t>(</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precio)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this</a:t>
            </a:r>
            <a:r>
              <a:rPr lang="es-AR" sz="1600" dirty="0" err="1">
                <a:solidFill>
                  <a:srgbClr val="000000"/>
                </a:solidFill>
                <a:latin typeface="Consolas" panose="020B0609020204030204" pitchFamily="49" charset="0"/>
              </a:rPr>
              <a:t>.</a:t>
            </a:r>
            <a:r>
              <a:rPr lang="es-AR" sz="1600" dirty="0" err="1">
                <a:solidFill>
                  <a:srgbClr val="009900"/>
                </a:solidFill>
                <a:latin typeface="Consolas" panose="020B0609020204030204" pitchFamily="49" charset="0"/>
              </a:rPr>
              <a:t>precio</a:t>
            </a:r>
            <a:r>
              <a:rPr lang="es-AR" sz="1600" dirty="0">
                <a:solidFill>
                  <a:srgbClr val="000000"/>
                </a:solidFill>
                <a:latin typeface="Consolas" panose="020B0609020204030204" pitchFamily="49" charset="0"/>
              </a:rPr>
              <a:t> = precio;</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String</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getNombre</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a:solidFill>
                  <a:srgbClr val="009900"/>
                </a:solidFill>
                <a:latin typeface="Consolas" panose="020B0609020204030204" pitchFamily="49" charset="0"/>
              </a:rPr>
              <a:t>nombre</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fr-FR" sz="1600" dirty="0">
                <a:solidFill>
                  <a:srgbClr val="000000"/>
                </a:solidFill>
                <a:latin typeface="Consolas" panose="020B0609020204030204" pitchFamily="49" charset="0"/>
              </a:rPr>
              <a:t>    </a:t>
            </a:r>
            <a:r>
              <a:rPr lang="fr-FR" sz="1600" dirty="0">
                <a:solidFill>
                  <a:srgbClr val="0000E6"/>
                </a:solidFill>
                <a:latin typeface="Consolas" panose="020B0609020204030204" pitchFamily="49" charset="0"/>
              </a:rPr>
              <a:t>public</a:t>
            </a:r>
            <a:r>
              <a:rPr lang="fr-FR" sz="1600" dirty="0">
                <a:solidFill>
                  <a:srgbClr val="000000"/>
                </a:solidFill>
                <a:latin typeface="Consolas" panose="020B0609020204030204" pitchFamily="49" charset="0"/>
              </a:rPr>
              <a:t> </a:t>
            </a:r>
            <a:r>
              <a:rPr lang="fr-FR" sz="1600" dirty="0" err="1">
                <a:solidFill>
                  <a:srgbClr val="0000E6"/>
                </a:solidFill>
                <a:latin typeface="Consolas" panose="020B0609020204030204" pitchFamily="49" charset="0"/>
              </a:rPr>
              <a:t>void</a:t>
            </a:r>
            <a:r>
              <a:rPr lang="fr-FR" sz="1600"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setNombre</a:t>
            </a:r>
            <a:r>
              <a:rPr lang="fr-FR" sz="1600" dirty="0">
                <a:solidFill>
                  <a:srgbClr val="000000"/>
                </a:solidFill>
                <a:latin typeface="Consolas" panose="020B0609020204030204" pitchFamily="49" charset="0"/>
              </a:rPr>
              <a:t>(String nombre)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this</a:t>
            </a:r>
            <a:r>
              <a:rPr lang="es-AR" sz="1600" dirty="0" err="1">
                <a:solidFill>
                  <a:srgbClr val="000000"/>
                </a:solidFill>
                <a:latin typeface="Consolas" panose="020B0609020204030204" pitchFamily="49" charset="0"/>
              </a:rPr>
              <a:t>.</a:t>
            </a:r>
            <a:r>
              <a:rPr lang="es-AR" sz="1600" dirty="0" err="1">
                <a:solidFill>
                  <a:srgbClr val="009900"/>
                </a:solidFill>
                <a:latin typeface="Consolas" panose="020B0609020204030204" pitchFamily="49" charset="0"/>
              </a:rPr>
              <a:t>nombre</a:t>
            </a:r>
            <a:r>
              <a:rPr lang="es-AR" sz="1600" dirty="0">
                <a:solidFill>
                  <a:srgbClr val="000000"/>
                </a:solidFill>
                <a:latin typeface="Consolas" panose="020B0609020204030204" pitchFamily="49" charset="0"/>
              </a:rPr>
              <a:t> = nombre;</a:t>
            </a:r>
          </a:p>
          <a:p>
            <a:pPr marL="0" indent="0">
              <a:lnSpc>
                <a:spcPct val="120000"/>
              </a:lnSpc>
              <a:spcBef>
                <a:spcPts val="0"/>
              </a:spcBef>
              <a:buNone/>
            </a:pPr>
            <a:r>
              <a:rPr lang="es-AR" sz="1600" dirty="0">
                <a:solidFill>
                  <a:srgbClr val="000000"/>
                </a:solidFill>
                <a:latin typeface="Consolas" panose="020B0609020204030204" pitchFamily="49" charset="0"/>
              </a:rPr>
              <a:t>    }    </a:t>
            </a:r>
          </a:p>
          <a:p>
            <a:pPr marL="0" indent="0">
              <a:lnSpc>
                <a:spcPct val="120000"/>
              </a:lnSpc>
              <a:spcBef>
                <a:spcPts val="0"/>
              </a:spcBef>
              <a:buNone/>
            </a:pPr>
            <a:r>
              <a:rPr lang="es-AR" sz="1600" dirty="0">
                <a:solidFill>
                  <a:srgbClr val="000000"/>
                </a:solidFill>
                <a:latin typeface="Consolas" panose="020B0609020204030204" pitchFamily="49" charset="0"/>
              </a:rPr>
              <a:t>}</a:t>
            </a:r>
            <a:endParaRPr lang="es-AR" sz="1600" dirty="0">
              <a:latin typeface="Consolas" panose="020B0609020204030204" pitchFamily="49" charset="0"/>
            </a:endParaRPr>
          </a:p>
        </p:txBody>
      </p:sp>
    </p:spTree>
    <p:extLst>
      <p:ext uri="{BB962C8B-B14F-4D97-AF65-F5344CB8AC3E}">
        <p14:creationId xmlns:p14="http://schemas.microsoft.com/office/powerpoint/2010/main" val="248816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Restaurant</a:t>
            </a:r>
            <a:br>
              <a:rPr lang="es-AR" dirty="0"/>
            </a:br>
            <a:r>
              <a:rPr lang="es-AR" sz="2800" i="1" dirty="0"/>
              <a:t>El </a:t>
            </a:r>
            <a:r>
              <a:rPr lang="es-AR" sz="2800" i="1" dirty="0" err="1"/>
              <a:t>Menu</a:t>
            </a:r>
            <a:r>
              <a:rPr lang="es-AR" sz="2800" i="1" dirty="0"/>
              <a:t> básico</a:t>
            </a:r>
            <a:endParaRPr lang="es-AR" sz="2800" dirty="0"/>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77500" lnSpcReduction="20000"/>
          </a:bodyPr>
          <a:lstStyle/>
          <a:p>
            <a:pPr marL="0" indent="0">
              <a:lnSpc>
                <a:spcPct val="120000"/>
              </a:lnSpc>
              <a:spcBef>
                <a:spcPts val="0"/>
              </a:spcBef>
              <a:buNone/>
            </a:pPr>
            <a:r>
              <a:rPr lang="es-AR" dirty="0" err="1">
                <a:solidFill>
                  <a:srgbClr val="0000E6"/>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class</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Menu</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Plato </a:t>
            </a:r>
            <a:r>
              <a:rPr lang="es-AR" dirty="0">
                <a:solidFill>
                  <a:srgbClr val="009900"/>
                </a:solidFill>
                <a:latin typeface="Consolas" panose="020B0609020204030204" pitchFamily="49" charset="0"/>
              </a:rPr>
              <a:t>entrada</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Plato </a:t>
            </a:r>
            <a:r>
              <a:rPr lang="es-AR" dirty="0">
                <a:solidFill>
                  <a:srgbClr val="009900"/>
                </a:solidFill>
                <a:latin typeface="Consolas" panose="020B0609020204030204" pitchFamily="49" charset="0"/>
              </a:rPr>
              <a:t>principal</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Plato </a:t>
            </a:r>
            <a:r>
              <a:rPr lang="es-AR" dirty="0">
                <a:solidFill>
                  <a:srgbClr val="009900"/>
                </a:solidFill>
                <a:latin typeface="Consolas" panose="020B0609020204030204" pitchFamily="49" charset="0"/>
              </a:rPr>
              <a:t>postre</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protected</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int</a:t>
            </a:r>
            <a:r>
              <a:rPr lang="es-AR" dirty="0">
                <a:solidFill>
                  <a:srgbClr val="000000"/>
                </a:solidFill>
                <a:latin typeface="Consolas" panose="020B0609020204030204" pitchFamily="49" charset="0"/>
              </a:rPr>
              <a:t> </a:t>
            </a:r>
            <a:r>
              <a:rPr lang="es-AR" b="1" dirty="0" err="1">
                <a:solidFill>
                  <a:srgbClr val="000000"/>
                </a:solidFill>
                <a:latin typeface="Consolas" panose="020B0609020204030204" pitchFamily="49" charset="0"/>
              </a:rPr>
              <a:t>calcularPrecio</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return</a:t>
            </a:r>
            <a:r>
              <a:rPr lang="es-AR" dirty="0">
                <a:solidFill>
                  <a:srgbClr val="000000"/>
                </a:solidFill>
                <a:latin typeface="Consolas" panose="020B0609020204030204" pitchFamily="49" charset="0"/>
              </a:rPr>
              <a:t>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.getEntrada</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getPrecio</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.getPrincipal</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getPrecio</a:t>
            </a: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 </a:t>
            </a:r>
            <a:r>
              <a:rPr lang="es-AR" dirty="0" err="1">
                <a:solidFill>
                  <a:srgbClr val="0000E6"/>
                </a:solidFill>
                <a:latin typeface="Consolas" panose="020B0609020204030204" pitchFamily="49" charset="0"/>
              </a:rPr>
              <a:t>this</a:t>
            </a:r>
            <a:r>
              <a:rPr lang="es-AR" dirty="0" err="1">
                <a:solidFill>
                  <a:srgbClr val="000000"/>
                </a:solidFill>
                <a:latin typeface="Consolas" panose="020B0609020204030204" pitchFamily="49" charset="0"/>
              </a:rPr>
              <a:t>.getPostre</a:t>
            </a:r>
            <a:r>
              <a:rPr lang="es-AR" dirty="0">
                <a:solidFill>
                  <a:srgbClr val="000000"/>
                </a:solidFill>
                <a:latin typeface="Consolas" panose="020B0609020204030204" pitchFamily="49" charset="0"/>
              </a:rPr>
              <a:t>().</a:t>
            </a:r>
            <a:r>
              <a:rPr lang="es-AR" dirty="0" err="1">
                <a:solidFill>
                  <a:srgbClr val="000000"/>
                </a:solidFill>
                <a:latin typeface="Consolas" panose="020B0609020204030204" pitchFamily="49" charset="0"/>
              </a:rPr>
              <a:t>getPrecio</a:t>
            </a:r>
            <a:r>
              <a:rPr lang="es-AR" dirty="0">
                <a:solidFill>
                  <a:srgbClr val="000000"/>
                </a:solidFill>
                <a:latin typeface="Consolas" panose="020B0609020204030204" pitchFamily="49" charset="0"/>
              </a:rPr>
              <a:t>();</a:t>
            </a:r>
          </a:p>
          <a:p>
            <a:pPr marL="0" indent="0">
              <a:lnSpc>
                <a:spcPct val="120000"/>
              </a:lnSpc>
              <a:spcBef>
                <a:spcPts val="0"/>
              </a:spcBef>
              <a:buNone/>
            </a:pPr>
            <a:r>
              <a:rPr lang="es-AR" dirty="0">
                <a:solidFill>
                  <a:srgbClr val="000000"/>
                </a:solidFill>
                <a:latin typeface="Consolas" panose="020B0609020204030204" pitchFamily="49" charset="0"/>
              </a:rPr>
              <a:t>    }</a:t>
            </a:r>
          </a:p>
          <a:p>
            <a:pPr marL="0" indent="0">
              <a:lnSpc>
                <a:spcPct val="120000"/>
              </a:lnSpc>
              <a:spcBef>
                <a:spcPts val="0"/>
              </a:spcBef>
              <a:buNone/>
            </a:pPr>
            <a:r>
              <a:rPr lang="es-AR" dirty="0">
                <a:solidFill>
                  <a:srgbClr val="000000"/>
                </a:solidFill>
                <a:latin typeface="Consolas" panose="020B0609020204030204" pitchFamily="49" charset="0"/>
              </a:rPr>
              <a:t>    </a:t>
            </a:r>
            <a:r>
              <a:rPr lang="es-AR" sz="2900" dirty="0">
                <a:solidFill>
                  <a:srgbClr val="009900"/>
                </a:solidFill>
                <a:latin typeface="Consolas" panose="020B0609020204030204" pitchFamily="49" charset="0"/>
              </a:rPr>
              <a:t>//</a:t>
            </a:r>
            <a:r>
              <a:rPr lang="es-AR" sz="2900" dirty="0" err="1">
                <a:solidFill>
                  <a:srgbClr val="009900"/>
                </a:solidFill>
                <a:latin typeface="Consolas" panose="020B0609020204030204" pitchFamily="49" charset="0"/>
              </a:rPr>
              <a:t>Getters</a:t>
            </a:r>
            <a:r>
              <a:rPr lang="es-AR" sz="2900" dirty="0">
                <a:solidFill>
                  <a:srgbClr val="009900"/>
                </a:solidFill>
                <a:latin typeface="Consolas" panose="020B0609020204030204" pitchFamily="49" charset="0"/>
              </a:rPr>
              <a:t> y </a:t>
            </a:r>
            <a:r>
              <a:rPr lang="es-AR" sz="2900" dirty="0" err="1">
                <a:solidFill>
                  <a:srgbClr val="009900"/>
                </a:solidFill>
                <a:latin typeface="Consolas" panose="020B0609020204030204" pitchFamily="49" charset="0"/>
              </a:rPr>
              <a:t>Setters</a:t>
            </a:r>
            <a:endParaRPr lang="es-AR" sz="2900" dirty="0">
              <a:solidFill>
                <a:srgbClr val="009900"/>
              </a:solidFill>
              <a:latin typeface="Consolas" panose="020B0609020204030204" pitchFamily="49" charset="0"/>
            </a:endParaRPr>
          </a:p>
          <a:p>
            <a:pPr marL="0" indent="0">
              <a:lnSpc>
                <a:spcPct val="120000"/>
              </a:lnSpc>
              <a:spcBef>
                <a:spcPts val="0"/>
              </a:spcBef>
              <a:buNone/>
            </a:pPr>
            <a:r>
              <a:rPr lang="es-AR" dirty="0">
                <a:solidFill>
                  <a:srgbClr val="000000"/>
                </a:solidFill>
                <a:latin typeface="Consolas" panose="020B0609020204030204" pitchFamily="49" charset="0"/>
              </a:rPr>
              <a:t>}</a:t>
            </a:r>
          </a:p>
          <a:p>
            <a:endParaRPr lang="es-AR" dirty="0"/>
          </a:p>
        </p:txBody>
      </p:sp>
    </p:spTree>
    <p:extLst>
      <p:ext uri="{BB962C8B-B14F-4D97-AF65-F5344CB8AC3E}">
        <p14:creationId xmlns:p14="http://schemas.microsoft.com/office/powerpoint/2010/main" val="23999754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FBF3DC-FA9D-48EF-88BE-E87AE6144D98}"/>
              </a:ext>
            </a:extLst>
          </p:cNvPr>
          <p:cNvSpPr>
            <a:spLocks noGrp="1"/>
          </p:cNvSpPr>
          <p:nvPr>
            <p:ph type="title"/>
          </p:nvPr>
        </p:nvSpPr>
        <p:spPr/>
        <p:txBody>
          <a:bodyPr/>
          <a:lstStyle/>
          <a:p>
            <a:r>
              <a:rPr lang="es-AR" b="1" dirty="0"/>
              <a:t>Restaurant</a:t>
            </a:r>
            <a:br>
              <a:rPr lang="es-AR" dirty="0"/>
            </a:br>
            <a:r>
              <a:rPr lang="es-AR" sz="2800" i="1" dirty="0"/>
              <a:t>El </a:t>
            </a:r>
            <a:r>
              <a:rPr lang="es-AR" sz="2800" i="1" dirty="0" err="1"/>
              <a:t>Menu</a:t>
            </a:r>
            <a:r>
              <a:rPr lang="es-AR" sz="2800" i="1" dirty="0"/>
              <a:t> con precio fijo</a:t>
            </a:r>
          </a:p>
        </p:txBody>
      </p:sp>
      <p:sp>
        <p:nvSpPr>
          <p:cNvPr id="5" name="Marcador de contenido 4">
            <a:extLst>
              <a:ext uri="{FF2B5EF4-FFF2-40B4-BE49-F238E27FC236}">
                <a16:creationId xmlns:a16="http://schemas.microsoft.com/office/drawing/2014/main" id="{0E27F514-274B-4F06-ABE0-A78CDAF73178}"/>
              </a:ext>
            </a:extLst>
          </p:cNvPr>
          <p:cNvSpPr>
            <a:spLocks noGrp="1"/>
          </p:cNvSpPr>
          <p:nvPr>
            <p:ph idx="1"/>
          </p:nvPr>
        </p:nvSpPr>
        <p:spPr/>
        <p:txBody>
          <a:bodyPr>
            <a:normAutofit fontScale="92500" lnSpcReduction="10000"/>
          </a:bodyPr>
          <a:lstStyle/>
          <a:p>
            <a:pPr marL="0" indent="0">
              <a:lnSpc>
                <a:spcPct val="120000"/>
              </a:lnSpc>
              <a:spcBef>
                <a:spcPts val="0"/>
              </a:spcBef>
              <a:buNone/>
            </a:pPr>
            <a:r>
              <a:rPr lang="en-US" sz="1600" dirty="0">
                <a:solidFill>
                  <a:srgbClr val="0000E6"/>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MenuEjecutivo</a:t>
            </a:r>
            <a:r>
              <a:rPr lang="en-US" sz="1600" dirty="0">
                <a:solidFill>
                  <a:srgbClr val="000000"/>
                </a:solidFill>
                <a:latin typeface="Consolas" panose="020B0609020204030204" pitchFamily="49" charset="0"/>
              </a:rPr>
              <a:t> </a:t>
            </a:r>
            <a:r>
              <a:rPr lang="en-US" sz="1600" dirty="0">
                <a:solidFill>
                  <a:srgbClr val="0000E6"/>
                </a:solidFill>
                <a:latin typeface="Consolas" panose="020B0609020204030204" pitchFamily="49" charset="0"/>
              </a:rPr>
              <a:t>extends</a:t>
            </a:r>
            <a:r>
              <a:rPr lang="en-US" sz="1600" dirty="0">
                <a:solidFill>
                  <a:srgbClr val="000000"/>
                </a:solidFill>
                <a:latin typeface="Consolas" panose="020B0609020204030204" pitchFamily="49" charset="0"/>
              </a:rPr>
              <a:t> Menu{</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private</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dirty="0" err="1">
                <a:solidFill>
                  <a:srgbClr val="009900"/>
                </a:solidFill>
                <a:latin typeface="Consolas" panose="020B0609020204030204" pitchFamily="49" charset="0"/>
              </a:rPr>
              <a:t>precioFijo</a:t>
            </a:r>
            <a:r>
              <a:rPr lang="es-AR" sz="1600" dirty="0">
                <a:solidFill>
                  <a:srgbClr val="000000"/>
                </a:solidFill>
                <a:latin typeface="Consolas" panose="020B0609020204030204" pitchFamily="49" charset="0"/>
              </a:rPr>
              <a:t>;</a:t>
            </a:r>
          </a:p>
          <a:p>
            <a:pPr marL="0" indent="0">
              <a:lnSpc>
                <a:spcPct val="120000"/>
              </a:lnSpc>
              <a:spcBef>
                <a:spcPts val="0"/>
              </a:spcBef>
              <a:buNone/>
            </a:pP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getPrecioFijo</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err="1">
                <a:solidFill>
                  <a:srgbClr val="009900"/>
                </a:solidFill>
                <a:latin typeface="Consolas" panose="020B0609020204030204" pitchFamily="49" charset="0"/>
              </a:rPr>
              <a:t>precioFijo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public</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void</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setPrecioFijo</a:t>
            </a:r>
            <a:r>
              <a:rPr lang="es-AR" sz="1600" dirty="0">
                <a:solidFill>
                  <a:srgbClr val="000000"/>
                </a:solidFill>
                <a:latin typeface="Consolas" panose="020B0609020204030204" pitchFamily="49" charset="0"/>
              </a:rPr>
              <a:t>(</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precioFijo</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this</a:t>
            </a:r>
            <a:r>
              <a:rPr lang="es-AR" sz="1600" dirty="0" err="1">
                <a:solidFill>
                  <a:srgbClr val="000000"/>
                </a:solidFill>
                <a:latin typeface="Consolas" panose="020B0609020204030204" pitchFamily="49" charset="0"/>
              </a:rPr>
              <a:t>.</a:t>
            </a:r>
            <a:r>
              <a:rPr lang="es-AR" sz="1600" dirty="0" err="1">
                <a:solidFill>
                  <a:srgbClr val="009900"/>
                </a:solidFill>
                <a:latin typeface="Consolas" panose="020B0609020204030204" pitchFamily="49" charset="0"/>
              </a:rPr>
              <a:t>precioFijo</a:t>
            </a:r>
            <a:r>
              <a:rPr lang="es-AR" sz="1600" dirty="0">
                <a:solidFill>
                  <a:srgbClr val="000000"/>
                </a:solidFill>
                <a:latin typeface="Consolas" panose="020B0609020204030204" pitchFamily="49" charset="0"/>
              </a:rPr>
              <a:t> = </a:t>
            </a:r>
            <a:r>
              <a:rPr lang="es-AR" sz="1600" dirty="0" err="1">
                <a:solidFill>
                  <a:srgbClr val="000000"/>
                </a:solidFill>
                <a:latin typeface="Consolas" panose="020B0609020204030204" pitchFamily="49" charset="0"/>
              </a:rPr>
              <a:t>precioFijo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00"/>
                </a:solidFill>
                <a:latin typeface="Consolas" panose="020B0609020204030204" pitchFamily="49" charset="0"/>
              </a:rPr>
              <a:t>Override</a:t>
            </a:r>
            <a:endParaRPr lang="es-AR" sz="1600" dirty="0">
              <a:solidFill>
                <a:srgbClr val="000000"/>
              </a:solidFill>
              <a:latin typeface="Consolas" panose="020B0609020204030204" pitchFamily="49" charset="0"/>
            </a:endParaRP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protected</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int</a:t>
            </a:r>
            <a:r>
              <a:rPr lang="es-AR" sz="1600" dirty="0">
                <a:solidFill>
                  <a:srgbClr val="000000"/>
                </a:solidFill>
                <a:latin typeface="Consolas" panose="020B0609020204030204" pitchFamily="49" charset="0"/>
              </a:rPr>
              <a:t> </a:t>
            </a:r>
            <a:r>
              <a:rPr lang="es-AR" sz="1600" b="1" dirty="0" err="1">
                <a:solidFill>
                  <a:srgbClr val="000000"/>
                </a:solidFill>
                <a:latin typeface="Consolas" panose="020B0609020204030204" pitchFamily="49" charset="0"/>
              </a:rPr>
              <a:t>calcularPrecio</a:t>
            </a: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return</a:t>
            </a:r>
            <a:r>
              <a:rPr lang="es-AR" sz="1600" dirty="0">
                <a:solidFill>
                  <a:srgbClr val="000000"/>
                </a:solidFill>
                <a:latin typeface="Consolas" panose="020B0609020204030204" pitchFamily="49" charset="0"/>
              </a:rPr>
              <a:t> </a:t>
            </a:r>
            <a:r>
              <a:rPr lang="es-AR" sz="1600" dirty="0" err="1">
                <a:solidFill>
                  <a:srgbClr val="0000E6"/>
                </a:solidFill>
                <a:latin typeface="Consolas" panose="020B0609020204030204" pitchFamily="49" charset="0"/>
              </a:rPr>
              <a:t>this</a:t>
            </a:r>
            <a:r>
              <a:rPr lang="es-AR" sz="1600" dirty="0" err="1">
                <a:solidFill>
                  <a:srgbClr val="000000"/>
                </a:solidFill>
                <a:latin typeface="Consolas" panose="020B0609020204030204" pitchFamily="49" charset="0"/>
              </a:rPr>
              <a:t>.getPrecioFijo</a:t>
            </a:r>
            <a:r>
              <a:rPr lang="es-AR" sz="1600" dirty="0">
                <a:solidFill>
                  <a:srgbClr val="000000"/>
                </a:solidFill>
                <a:latin typeface="Consolas" panose="020B0609020204030204" pitchFamily="49" charset="0"/>
              </a:rPr>
              <a:t>();</a:t>
            </a:r>
          </a:p>
          <a:p>
            <a:pPr marL="0" indent="0">
              <a:lnSpc>
                <a:spcPct val="120000"/>
              </a:lnSpc>
              <a:spcBef>
                <a:spcPts val="0"/>
              </a:spcBef>
              <a:buNone/>
            </a:pPr>
            <a:r>
              <a:rPr lang="es-AR" sz="1600" dirty="0">
                <a:solidFill>
                  <a:srgbClr val="000000"/>
                </a:solidFill>
                <a:latin typeface="Consolas" panose="020B0609020204030204" pitchFamily="49" charset="0"/>
              </a:rPr>
              <a:t>    }</a:t>
            </a:r>
          </a:p>
          <a:p>
            <a:pPr marL="0" indent="0">
              <a:lnSpc>
                <a:spcPct val="120000"/>
              </a:lnSpc>
              <a:spcBef>
                <a:spcPts val="0"/>
              </a:spcBef>
              <a:buNone/>
            </a:pPr>
            <a:r>
              <a:rPr lang="es-AR" sz="1600" dirty="0">
                <a:solidFill>
                  <a:srgbClr val="000000"/>
                </a:solidFill>
                <a:latin typeface="Consolas" panose="020B0609020204030204" pitchFamily="49" charset="0"/>
              </a:rPr>
              <a:t>}</a:t>
            </a:r>
            <a:endParaRPr lang="es-AR" sz="1600" dirty="0">
              <a:latin typeface="Consolas" panose="020B0609020204030204" pitchFamily="49" charset="0"/>
            </a:endParaRPr>
          </a:p>
        </p:txBody>
      </p:sp>
    </p:spTree>
    <p:extLst>
      <p:ext uri="{BB962C8B-B14F-4D97-AF65-F5344CB8AC3E}">
        <p14:creationId xmlns:p14="http://schemas.microsoft.com/office/powerpoint/2010/main" val="5488503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E3941-F161-4368-B6FD-4FB995D7F03D}"/>
              </a:ext>
            </a:extLst>
          </p:cNvPr>
          <p:cNvSpPr>
            <a:spLocks noGrp="1"/>
          </p:cNvSpPr>
          <p:nvPr>
            <p:ph type="title"/>
          </p:nvPr>
        </p:nvSpPr>
        <p:spPr/>
        <p:txBody>
          <a:bodyPr>
            <a:normAutofit/>
          </a:bodyPr>
          <a:lstStyle/>
          <a:p>
            <a:r>
              <a:rPr lang="es-AR" b="1" dirty="0"/>
              <a:t>Restaurant</a:t>
            </a:r>
            <a:br>
              <a:rPr lang="es-AR" dirty="0"/>
            </a:br>
            <a:r>
              <a:rPr lang="es-AR" sz="2800" i="1" dirty="0"/>
              <a:t>El Menú encarecido para extranjeros</a:t>
            </a:r>
          </a:p>
        </p:txBody>
      </p:sp>
      <p:sp>
        <p:nvSpPr>
          <p:cNvPr id="3" name="Marcador de contenido 2">
            <a:extLst>
              <a:ext uri="{FF2B5EF4-FFF2-40B4-BE49-F238E27FC236}">
                <a16:creationId xmlns:a16="http://schemas.microsoft.com/office/drawing/2014/main" id="{CDD7D441-5EFC-4B52-BC16-C1EEA6CD5CCA}"/>
              </a:ext>
            </a:extLst>
          </p:cNvPr>
          <p:cNvSpPr>
            <a:spLocks noGrp="1"/>
          </p:cNvSpPr>
          <p:nvPr>
            <p:ph idx="1"/>
          </p:nvPr>
        </p:nvSpPr>
        <p:spPr/>
        <p:txBody>
          <a:bodyPr>
            <a:normAutofit/>
          </a:bodyPr>
          <a:lstStyle/>
          <a:p>
            <a:pPr marL="0" indent="0">
              <a:lnSpc>
                <a:spcPct val="100000"/>
              </a:lnSpc>
              <a:spcBef>
                <a:spcPts val="0"/>
              </a:spcBef>
              <a:buNone/>
            </a:pPr>
            <a:r>
              <a:rPr lang="en-US" sz="2400" dirty="0">
                <a:solidFill>
                  <a:srgbClr val="0000E6"/>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E6"/>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MenuExtranjero</a:t>
            </a:r>
            <a:r>
              <a:rPr lang="en-US" sz="2400" dirty="0">
                <a:solidFill>
                  <a:srgbClr val="000000"/>
                </a:solidFill>
                <a:latin typeface="Consolas" panose="020B0609020204030204" pitchFamily="49" charset="0"/>
              </a:rPr>
              <a:t> </a:t>
            </a:r>
          </a:p>
          <a:p>
            <a:pPr marL="0" indent="0">
              <a:lnSpc>
                <a:spcPct val="100000"/>
              </a:lnSpc>
              <a:spcBef>
                <a:spcPts val="0"/>
              </a:spcBef>
              <a:buNone/>
            </a:pPr>
            <a:r>
              <a:rPr lang="en-US" sz="2400" dirty="0">
                <a:solidFill>
                  <a:srgbClr val="000000"/>
                </a:solidFill>
                <a:latin typeface="Consolas" panose="020B0609020204030204" pitchFamily="49" charset="0"/>
              </a:rPr>
              <a:t>			</a:t>
            </a:r>
            <a:r>
              <a:rPr lang="en-US" sz="2400" dirty="0">
                <a:solidFill>
                  <a:srgbClr val="0000E6"/>
                </a:solidFill>
                <a:latin typeface="Consolas" panose="020B0609020204030204" pitchFamily="49" charset="0"/>
              </a:rPr>
              <a:t>extends</a:t>
            </a:r>
            <a:r>
              <a:rPr lang="en-US" sz="2400" dirty="0">
                <a:solidFill>
                  <a:srgbClr val="000000"/>
                </a:solidFill>
                <a:latin typeface="Consolas" panose="020B0609020204030204" pitchFamily="49" charset="0"/>
              </a:rPr>
              <a:t> Menu{</a:t>
            </a:r>
          </a:p>
          <a:p>
            <a:pPr marL="0" indent="0">
              <a:lnSpc>
                <a:spcPct val="100000"/>
              </a:lnSpc>
              <a:spcBef>
                <a:spcPts val="0"/>
              </a:spcBef>
              <a:buNone/>
            </a:pPr>
            <a:r>
              <a:rPr lang="en-US" sz="2400" dirty="0">
                <a:solidFill>
                  <a:srgbClr val="000000"/>
                </a:solidFill>
                <a:latin typeface="Consolas" panose="020B0609020204030204" pitchFamily="49" charset="0"/>
              </a:rPr>
              <a:t>    </a:t>
            </a:r>
            <a:r>
              <a:rPr lang="es-AR" sz="2400" dirty="0">
                <a:solidFill>
                  <a:srgbClr val="000000"/>
                </a:solidFill>
                <a:latin typeface="Consolas" panose="020B0609020204030204" pitchFamily="49" charset="0"/>
              </a:rPr>
              <a:t>@</a:t>
            </a:r>
            <a:r>
              <a:rPr lang="es-AR" sz="2400" dirty="0" err="1">
                <a:solidFill>
                  <a:srgbClr val="000000"/>
                </a:solidFill>
                <a:latin typeface="Consolas" panose="020B0609020204030204" pitchFamily="49" charset="0"/>
              </a:rPr>
              <a:t>Override</a:t>
            </a:r>
            <a:endParaRPr lang="es-AR" sz="2400" dirty="0">
              <a:solidFill>
                <a:srgbClr val="000000"/>
              </a:solidFill>
              <a:latin typeface="Consolas" panose="020B0609020204030204" pitchFamily="49" charset="0"/>
            </a:endParaRPr>
          </a:p>
          <a:p>
            <a:pPr marL="0" indent="0">
              <a:lnSpc>
                <a:spcPct val="100000"/>
              </a:lnSpc>
              <a:spcBef>
                <a:spcPts val="0"/>
              </a:spcBef>
              <a:buNone/>
            </a:pPr>
            <a:r>
              <a:rPr lang="es-AR" sz="2400" dirty="0">
                <a:solidFill>
                  <a:srgbClr val="000000"/>
                </a:solidFill>
                <a:latin typeface="Consolas" panose="020B0609020204030204" pitchFamily="49" charset="0"/>
              </a:rPr>
              <a:t>    </a:t>
            </a:r>
            <a:r>
              <a:rPr lang="es-AR" sz="2400" dirty="0" err="1">
                <a:solidFill>
                  <a:srgbClr val="0000E6"/>
                </a:solidFill>
                <a:latin typeface="Consolas" panose="020B0609020204030204" pitchFamily="49" charset="0"/>
              </a:rPr>
              <a:t>protected</a:t>
            </a:r>
            <a:r>
              <a:rPr lang="es-AR" sz="2400" dirty="0">
                <a:solidFill>
                  <a:srgbClr val="000000"/>
                </a:solidFill>
                <a:latin typeface="Consolas" panose="020B0609020204030204" pitchFamily="49" charset="0"/>
              </a:rPr>
              <a:t> </a:t>
            </a:r>
            <a:r>
              <a:rPr lang="es-AR" sz="2400" dirty="0" err="1">
                <a:solidFill>
                  <a:srgbClr val="0000E6"/>
                </a:solidFill>
                <a:latin typeface="Consolas" panose="020B0609020204030204" pitchFamily="49" charset="0"/>
              </a:rPr>
              <a:t>int</a:t>
            </a:r>
            <a:r>
              <a:rPr lang="es-AR" sz="2400" dirty="0">
                <a:solidFill>
                  <a:srgbClr val="000000"/>
                </a:solidFill>
                <a:latin typeface="Consolas" panose="020B0609020204030204" pitchFamily="49" charset="0"/>
              </a:rPr>
              <a:t> </a:t>
            </a:r>
            <a:r>
              <a:rPr lang="es-AR" sz="2400" b="1" dirty="0" err="1">
                <a:solidFill>
                  <a:srgbClr val="000000"/>
                </a:solidFill>
                <a:latin typeface="Consolas" panose="020B0609020204030204" pitchFamily="49" charset="0"/>
              </a:rPr>
              <a:t>calcularPrecio</a:t>
            </a:r>
            <a:r>
              <a:rPr lang="es-AR" sz="2400" dirty="0">
                <a:solidFill>
                  <a:srgbClr val="000000"/>
                </a:solidFill>
                <a:latin typeface="Consolas" panose="020B0609020204030204" pitchFamily="49" charset="0"/>
              </a:rPr>
              <a:t>() {</a:t>
            </a:r>
          </a:p>
          <a:p>
            <a:pPr marL="0" indent="0">
              <a:lnSpc>
                <a:spcPct val="100000"/>
              </a:lnSpc>
              <a:spcBef>
                <a:spcPts val="0"/>
              </a:spcBef>
              <a:buNone/>
            </a:pPr>
            <a:r>
              <a:rPr lang="es-AR" sz="2400" dirty="0">
                <a:solidFill>
                  <a:srgbClr val="000000"/>
                </a:solidFill>
                <a:latin typeface="Consolas" panose="020B0609020204030204" pitchFamily="49" charset="0"/>
              </a:rPr>
              <a:t>        </a:t>
            </a:r>
            <a:r>
              <a:rPr lang="es-AR" sz="2400" dirty="0" err="1">
                <a:solidFill>
                  <a:srgbClr val="0000E6"/>
                </a:solidFill>
                <a:latin typeface="Consolas" panose="020B0609020204030204" pitchFamily="49" charset="0"/>
              </a:rPr>
              <a:t>return</a:t>
            </a:r>
            <a:r>
              <a:rPr lang="es-AR" sz="2400" dirty="0">
                <a:solidFill>
                  <a:srgbClr val="000000"/>
                </a:solidFill>
                <a:latin typeface="Consolas" panose="020B0609020204030204" pitchFamily="49" charset="0"/>
              </a:rPr>
              <a:t> </a:t>
            </a:r>
            <a:r>
              <a:rPr lang="es-AR" sz="2400" dirty="0" err="1">
                <a:solidFill>
                  <a:srgbClr val="0000E6"/>
                </a:solidFill>
                <a:latin typeface="Consolas" panose="020B0609020204030204" pitchFamily="49" charset="0"/>
              </a:rPr>
              <a:t>super</a:t>
            </a:r>
            <a:r>
              <a:rPr lang="es-AR" sz="2400" dirty="0" err="1">
                <a:solidFill>
                  <a:srgbClr val="000000"/>
                </a:solidFill>
                <a:latin typeface="Consolas" panose="020B0609020204030204" pitchFamily="49" charset="0"/>
              </a:rPr>
              <a:t>.calcularPrecio</a:t>
            </a:r>
            <a:r>
              <a:rPr lang="es-AR" sz="2400" dirty="0">
                <a:solidFill>
                  <a:srgbClr val="000000"/>
                </a:solidFill>
                <a:latin typeface="Consolas" panose="020B0609020204030204" pitchFamily="49" charset="0"/>
              </a:rPr>
              <a:t>()*2;</a:t>
            </a:r>
          </a:p>
          <a:p>
            <a:pPr marL="0" indent="0">
              <a:lnSpc>
                <a:spcPct val="100000"/>
              </a:lnSpc>
              <a:spcBef>
                <a:spcPts val="0"/>
              </a:spcBef>
              <a:buNone/>
            </a:pPr>
            <a:r>
              <a:rPr lang="es-AR" sz="2400" dirty="0">
                <a:solidFill>
                  <a:srgbClr val="000000"/>
                </a:solidFill>
                <a:latin typeface="Consolas" panose="020B0609020204030204" pitchFamily="49" charset="0"/>
              </a:rPr>
              <a:t>    }    </a:t>
            </a:r>
          </a:p>
          <a:p>
            <a:pPr marL="0" indent="0">
              <a:lnSpc>
                <a:spcPct val="100000"/>
              </a:lnSpc>
              <a:spcBef>
                <a:spcPts val="0"/>
              </a:spcBef>
              <a:buNone/>
            </a:pPr>
            <a:r>
              <a:rPr lang="es-AR" sz="2400" dirty="0">
                <a:solidFill>
                  <a:srgbClr val="000000"/>
                </a:solidFill>
                <a:latin typeface="Consolas" panose="020B0609020204030204" pitchFamily="49" charset="0"/>
              </a:rPr>
              <a:t>}</a:t>
            </a:r>
          </a:p>
          <a:p>
            <a:endParaRPr lang="es-AR" dirty="0"/>
          </a:p>
        </p:txBody>
      </p:sp>
      <p:sp>
        <p:nvSpPr>
          <p:cNvPr id="4" name="Marcador de pie de página 3">
            <a:extLst>
              <a:ext uri="{FF2B5EF4-FFF2-40B4-BE49-F238E27FC236}">
                <a16:creationId xmlns:a16="http://schemas.microsoft.com/office/drawing/2014/main" id="{FC59A8D6-8BCF-4683-986C-B2D838B7628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id="{CC88EC31-8F9B-4A34-9F9C-03CAF8191B53}"/>
              </a:ext>
            </a:extLst>
          </p:cNvPr>
          <p:cNvSpPr>
            <a:spLocks noGrp="1"/>
          </p:cNvSpPr>
          <p:nvPr>
            <p:ph type="sldNum" sz="quarter" idx="12"/>
          </p:nvPr>
        </p:nvSpPr>
        <p:spPr/>
        <p:txBody>
          <a:bodyPr/>
          <a:lstStyle/>
          <a:p>
            <a:fld id="{D802D9E1-0DDA-174F-9155-A972C397A999}" type="slidenum">
              <a:rPr lang="es-ES_tradnl" smtClean="0"/>
              <a:pPr/>
              <a:t>97</a:t>
            </a:fld>
            <a:endParaRPr lang="es-ES_tradnl" dirty="0"/>
          </a:p>
        </p:txBody>
      </p:sp>
    </p:spTree>
    <p:extLst>
      <p:ext uri="{BB962C8B-B14F-4D97-AF65-F5344CB8AC3E}">
        <p14:creationId xmlns:p14="http://schemas.microsoft.com/office/powerpoint/2010/main" val="32297399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03D284-6B8A-4D3A-BC9C-88DB582996A5}"/>
              </a:ext>
            </a:extLst>
          </p:cNvPr>
          <p:cNvSpPr>
            <a:spLocks noGrp="1"/>
          </p:cNvSpPr>
          <p:nvPr>
            <p:ph type="title"/>
          </p:nvPr>
        </p:nvSpPr>
        <p:spPr/>
        <p:txBody>
          <a:bodyPr/>
          <a:lstStyle/>
          <a:p>
            <a:r>
              <a:rPr lang="es-AR" b="1" dirty="0"/>
              <a:t>Prode</a:t>
            </a:r>
          </a:p>
        </p:txBody>
      </p:sp>
      <p:sp>
        <p:nvSpPr>
          <p:cNvPr id="5" name="Marcador de contenido 4">
            <a:extLst>
              <a:ext uri="{FF2B5EF4-FFF2-40B4-BE49-F238E27FC236}">
                <a16:creationId xmlns:a16="http://schemas.microsoft.com/office/drawing/2014/main" id="{0B6394AB-7A66-4252-A3DE-DE9CBFBCBBE5}"/>
              </a:ext>
            </a:extLst>
          </p:cNvPr>
          <p:cNvSpPr>
            <a:spLocks noGrp="1"/>
          </p:cNvSpPr>
          <p:nvPr>
            <p:ph idx="1"/>
          </p:nvPr>
        </p:nvSpPr>
        <p:spPr/>
        <p:txBody>
          <a:bodyPr>
            <a:normAutofit/>
          </a:bodyPr>
          <a:lstStyle/>
          <a:p>
            <a:r>
              <a:rPr lang="es-AR" dirty="0"/>
              <a:t>Desarrollar un juego de prode donde varios usuarios juegan para adivinar los resultados de los partidos</a:t>
            </a:r>
          </a:p>
          <a:p>
            <a:r>
              <a:rPr lang="es-AR" dirty="0"/>
              <a:t>Cada usuario está identificado por su nombre</a:t>
            </a:r>
          </a:p>
          <a:p>
            <a:r>
              <a:rPr lang="es-AR" dirty="0"/>
              <a:t>Los partidos poseen 2 equipos identificados por su nombre, goles del equipo 1 y goles del equipo 2</a:t>
            </a:r>
          </a:p>
          <a:p>
            <a:r>
              <a:rPr lang="es-AR" dirty="0"/>
              <a:t>El usuario, en cada fecha, carga un conjunto de Partidos (sus predicciones)</a:t>
            </a:r>
          </a:p>
        </p:txBody>
      </p:sp>
    </p:spTree>
    <p:extLst>
      <p:ext uri="{BB962C8B-B14F-4D97-AF65-F5344CB8AC3E}">
        <p14:creationId xmlns:p14="http://schemas.microsoft.com/office/powerpoint/2010/main" val="121369775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15225</TotalTime>
  <Words>7585</Words>
  <Application>Microsoft Office PowerPoint</Application>
  <PresentationFormat>On-screen Show (4:3)</PresentationFormat>
  <Paragraphs>1190</Paragraphs>
  <Slides>112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112</vt:i4>
      </vt:variant>
    </vt:vector>
  </HeadingPairs>
  <TitlesOfParts>
    <vt:vector size="121" baseType="lpstr">
      <vt:lpstr>Arial</vt:lpstr>
      <vt:lpstr>Arimo</vt:lpstr>
      <vt:lpstr>Calibri</vt:lpstr>
      <vt:lpstr>Consolas</vt:lpstr>
      <vt:lpstr>Courier New</vt:lpstr>
      <vt:lpstr>Monospaced</vt:lpstr>
      <vt:lpstr>Times New Roman</vt:lpstr>
      <vt:lpstr>Wingdings</vt:lpstr>
      <vt:lpstr>Tema de Office</vt:lpstr>
      <vt:lpstr>Programación Orientada a Objetos</vt:lpstr>
      <vt:lpstr>¿Qué son los Paquetes?</vt:lpstr>
      <vt:lpstr>¿Por qué Usar Paquetes?</vt:lpstr>
      <vt:lpstr>Declaración de Paquetes</vt:lpstr>
      <vt:lpstr>Declaración de Paquetes</vt:lpstr>
      <vt:lpstr>Uso de Clases</vt:lpstr>
      <vt:lpstr>Uso de Clases</vt:lpstr>
      <vt:lpstr>¿Qué es this?</vt:lpstr>
      <vt:lpstr>¿Qué es this?</vt:lpstr>
      <vt:lpstr>Usos de la Palabra Clave this</vt:lpstr>
      <vt:lpstr>Notación Java</vt:lpstr>
      <vt:lpstr>¿Qué Puede Hacerse en una Sub-clase?</vt:lpstr>
      <vt:lpstr>¿Qué Puede Hacerse en una Sub-clase?</vt:lpstr>
      <vt:lpstr>¿Qué Puede Hacerse en una Sub-clase?</vt:lpstr>
      <vt:lpstr>¿Qué Puede Hacerse en una Sub-clase?</vt:lpstr>
      <vt:lpstr>This</vt:lpstr>
      <vt:lpstr>Manipular el objeto actual</vt:lpstr>
      <vt:lpstr>Manipular el objeto actual</vt:lpstr>
      <vt:lpstr>Diferenciar entre parámetros/variables y atributos</vt:lpstr>
      <vt:lpstr>Reuso de constructores</vt:lpstr>
      <vt:lpstr>Herencia</vt:lpstr>
      <vt:lpstr>¿Qué es la Herencia?</vt:lpstr>
      <vt:lpstr>Herencia Resumen</vt:lpstr>
      <vt:lpstr>Herencia Resumen</vt:lpstr>
      <vt:lpstr>Herencia Ventajas - Desventajas</vt:lpstr>
      <vt:lpstr>Herencia y polimorfismo</vt:lpstr>
      <vt:lpstr>Herencia en Java</vt:lpstr>
      <vt:lpstr>Herencia en Java</vt:lpstr>
      <vt:lpstr>Herencia en Java</vt:lpstr>
      <vt:lpstr>Programación Orientada a Objetos</vt:lpstr>
      <vt:lpstr>Modificadores de acceso</vt:lpstr>
      <vt:lpstr>Modificadores de acceso Tipos</vt:lpstr>
      <vt:lpstr>Modificadores de acceso Clases</vt:lpstr>
      <vt:lpstr>Modificadores de acceso Sintaxis</vt:lpstr>
      <vt:lpstr>Modificadores de acceso Restricciones para Herencia</vt:lpstr>
      <vt:lpstr>Modificadores de acceso Preguntas Frecuentes</vt:lpstr>
      <vt:lpstr>Modificadores de acceso Java y POO</vt:lpstr>
      <vt:lpstr>Modificadores de acceso Java y POO</vt:lpstr>
      <vt:lpstr>Modificadores de acceso Protected</vt:lpstr>
      <vt:lpstr>Modificadores de acceso Protected</vt:lpstr>
      <vt:lpstr>Protected Proveer puntos de extensión</vt:lpstr>
      <vt:lpstr>Programación Orientada a Objetos</vt:lpstr>
      <vt:lpstr>Sobrescritura de métodos</vt:lpstr>
      <vt:lpstr>Sobrescritura de métodos Ejemplo</vt:lpstr>
      <vt:lpstr>Sobrescritura de métodos Ejemplo</vt:lpstr>
      <vt:lpstr>Sobrescritura  Anotación Override</vt:lpstr>
      <vt:lpstr>Sobrescritura Anotación Override</vt:lpstr>
      <vt:lpstr>Sobrescritura Anotación Override</vt:lpstr>
      <vt:lpstr>Sobrescritura Anotación Override</vt:lpstr>
      <vt:lpstr>Sobrescritura Anotación Override</vt:lpstr>
      <vt:lpstr>Programación Orientada a Objetos</vt:lpstr>
      <vt:lpstr>La palabra clave super</vt:lpstr>
      <vt:lpstr>Super Utilizar métodos y atributos</vt:lpstr>
      <vt:lpstr>Super Ejemplo</vt:lpstr>
      <vt:lpstr>Super Ejemplo</vt:lpstr>
      <vt:lpstr>Super Ejemplo: ¿y si precio fuese protected o public?</vt:lpstr>
      <vt:lpstr>Super Ejemplo: ¿y si precio fuese protected o public?</vt:lpstr>
      <vt:lpstr>Super Constructores</vt:lpstr>
      <vt:lpstr>Super Constructores: Ejemplo</vt:lpstr>
      <vt:lpstr>Super Constructores: Ejemplo</vt:lpstr>
      <vt:lpstr>Super Constructores: Ejemplo</vt:lpstr>
      <vt:lpstr>Programación Orientada a Objetos</vt:lpstr>
      <vt:lpstr>Clase Persona</vt:lpstr>
      <vt:lpstr>Productos con vencimiento</vt:lpstr>
      <vt:lpstr>Productos limitados</vt:lpstr>
      <vt:lpstr>Juego de rol</vt:lpstr>
      <vt:lpstr>Juego de rol Tips</vt:lpstr>
      <vt:lpstr>Restaurant</vt:lpstr>
      <vt:lpstr>Restaurant</vt:lpstr>
      <vt:lpstr>Restaurant Tips</vt:lpstr>
      <vt:lpstr>Prode</vt:lpstr>
      <vt:lpstr>Prode</vt:lpstr>
      <vt:lpstr>Prode</vt:lpstr>
      <vt:lpstr>Prode Tips</vt:lpstr>
      <vt:lpstr>Prode Tips</vt:lpstr>
      <vt:lpstr>Programación Orientada a Objetos</vt:lpstr>
      <vt:lpstr>Clase Persona</vt:lpstr>
      <vt:lpstr>Persona</vt:lpstr>
      <vt:lpstr>Productos con vencimiento</vt:lpstr>
      <vt:lpstr>Productos con vencimiento</vt:lpstr>
      <vt:lpstr>Productos con vencimiento La clase Producto</vt:lpstr>
      <vt:lpstr>Productos con vencimiento La clase ProductoConVencimiento</vt:lpstr>
      <vt:lpstr>Productos Limitados</vt:lpstr>
      <vt:lpstr>Productos Limitados Clase ProductoLimitado</vt:lpstr>
      <vt:lpstr>Juego de Rol</vt:lpstr>
      <vt:lpstr>Juego de Rol Tips</vt:lpstr>
      <vt:lpstr>Juego de Rol El Personaje básico</vt:lpstr>
      <vt:lpstr>Juego de Rol La clase Mago</vt:lpstr>
      <vt:lpstr>Juego de Rol La clase Arquera</vt:lpstr>
      <vt:lpstr>Juego de Rol La clase Bárbaro</vt:lpstr>
      <vt:lpstr>Restaurant</vt:lpstr>
      <vt:lpstr>Restaurant</vt:lpstr>
      <vt:lpstr>Restaurant Tips</vt:lpstr>
      <vt:lpstr>Restaurant El Menú con descuento SOLO en plato principal</vt:lpstr>
      <vt:lpstr>Restaurant El Plato del Restaurant</vt:lpstr>
      <vt:lpstr>Restaurant El Menu básico</vt:lpstr>
      <vt:lpstr>Restaurant El Menu con precio fijo</vt:lpstr>
      <vt:lpstr>Restaurant El Menú encarecido para extranjeros</vt:lpstr>
      <vt:lpstr>Prode</vt:lpstr>
      <vt:lpstr>Prode</vt:lpstr>
      <vt:lpstr>Prode</vt:lpstr>
      <vt:lpstr>Prode Tips</vt:lpstr>
      <vt:lpstr>Prode Tips</vt:lpstr>
      <vt:lpstr>Prode Partido de Prode</vt:lpstr>
      <vt:lpstr>Prode Fecha de Prode</vt:lpstr>
      <vt:lpstr>Prode Predicción de usuario</vt:lpstr>
      <vt:lpstr>Prode Juego Normal</vt:lpstr>
      <vt:lpstr>Prode Juego Normal</vt:lpstr>
      <vt:lpstr>Prode Versión sumando puntos extra por goles</vt:lpstr>
      <vt:lpstr>Prode Versión Difícil</vt:lpstr>
      <vt:lpstr>Prode Main de ejemplo, setup de la fecha y predicciones de algunos usuarios</vt:lpstr>
      <vt:lpstr>Prode Continuación y Pruebas con diferentes modos de juego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Rago</dc:creator>
  <cp:lastModifiedBy>Pitty</cp:lastModifiedBy>
  <cp:revision>409</cp:revision>
  <dcterms:created xsi:type="dcterms:W3CDTF">2017-06-08T19:02:43Z</dcterms:created>
  <dcterms:modified xsi:type="dcterms:W3CDTF">2017-10-09T17:43:50Z</dcterms:modified>
</cp:coreProperties>
</file>