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66"/>
  </p:notesMasterIdLst>
  <p:handoutMasterIdLst>
    <p:handoutMasterId r:id="rId67"/>
  </p:handoutMasterIdLst>
  <p:sldIdLst>
    <p:sldId id="326" r:id="rId2"/>
    <p:sldId id="327" r:id="rId3"/>
    <p:sldId id="328" r:id="rId4"/>
    <p:sldId id="329" r:id="rId5"/>
    <p:sldId id="330" r:id="rId6"/>
    <p:sldId id="331" r:id="rId7"/>
    <p:sldId id="332" r:id="rId8"/>
    <p:sldId id="256" r:id="rId9"/>
    <p:sldId id="259" r:id="rId10"/>
    <p:sldId id="264" r:id="rId11"/>
    <p:sldId id="265" r:id="rId12"/>
    <p:sldId id="266" r:id="rId13"/>
    <p:sldId id="267" r:id="rId14"/>
    <p:sldId id="268" r:id="rId15"/>
    <p:sldId id="269" r:id="rId16"/>
    <p:sldId id="270" r:id="rId17"/>
    <p:sldId id="273" r:id="rId18"/>
    <p:sldId id="274" r:id="rId19"/>
    <p:sldId id="292" r:id="rId20"/>
    <p:sldId id="293" r:id="rId21"/>
    <p:sldId id="294" r:id="rId22"/>
    <p:sldId id="295" r:id="rId23"/>
    <p:sldId id="296" r:id="rId24"/>
    <p:sldId id="316" r:id="rId25"/>
    <p:sldId id="297" r:id="rId26"/>
    <p:sldId id="261" r:id="rId27"/>
    <p:sldId id="275" r:id="rId28"/>
    <p:sldId id="277" r:id="rId29"/>
    <p:sldId id="278" r:id="rId30"/>
    <p:sldId id="279" r:id="rId31"/>
    <p:sldId id="280" r:id="rId32"/>
    <p:sldId id="281" r:id="rId33"/>
    <p:sldId id="282" r:id="rId34"/>
    <p:sldId id="285" r:id="rId35"/>
    <p:sldId id="286" r:id="rId36"/>
    <p:sldId id="287" r:id="rId37"/>
    <p:sldId id="288" r:id="rId38"/>
    <p:sldId id="289" r:id="rId39"/>
    <p:sldId id="290" r:id="rId40"/>
    <p:sldId id="291" r:id="rId41"/>
    <p:sldId id="299" r:id="rId42"/>
    <p:sldId id="300" r:id="rId43"/>
    <p:sldId id="310" r:id="rId44"/>
    <p:sldId id="311" r:id="rId45"/>
    <p:sldId id="318" r:id="rId46"/>
    <p:sldId id="319" r:id="rId47"/>
    <p:sldId id="304" r:id="rId48"/>
    <p:sldId id="305" r:id="rId49"/>
    <p:sldId id="306" r:id="rId50"/>
    <p:sldId id="307" r:id="rId51"/>
    <p:sldId id="309" r:id="rId52"/>
    <p:sldId id="262" r:id="rId53"/>
    <p:sldId id="263" r:id="rId54"/>
    <p:sldId id="312" r:id="rId55"/>
    <p:sldId id="313" r:id="rId56"/>
    <p:sldId id="314" r:id="rId57"/>
    <p:sldId id="315" r:id="rId58"/>
    <p:sldId id="317" r:id="rId59"/>
    <p:sldId id="320" r:id="rId60"/>
    <p:sldId id="322" r:id="rId61"/>
    <p:sldId id="323" r:id="rId62"/>
    <p:sldId id="321" r:id="rId63"/>
    <p:sldId id="324" r:id="rId64"/>
    <p:sldId id="325" r:id="rId65"/>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paso" id="{DF9B053F-3246-4F01-8B5C-24ADDDEA13A1}">
          <p14:sldIdLst>
            <p14:sldId id="326"/>
            <p14:sldId id="327"/>
            <p14:sldId id="328"/>
            <p14:sldId id="329"/>
            <p14:sldId id="330"/>
            <p14:sldId id="331"/>
            <p14:sldId id="332"/>
          </p14:sldIdLst>
        </p14:section>
        <p14:section name="Conceptos" id="{51BF9654-125A-B141-8EA5-84C17335F87B}">
          <p14:sldIdLst>
            <p14:sldId id="256"/>
            <p14:sldId id="259"/>
            <p14:sldId id="264"/>
            <p14:sldId id="265"/>
            <p14:sldId id="266"/>
            <p14:sldId id="267"/>
            <p14:sldId id="268"/>
            <p14:sldId id="269"/>
            <p14:sldId id="270"/>
            <p14:sldId id="273"/>
            <p14:sldId id="274"/>
            <p14:sldId id="292"/>
            <p14:sldId id="293"/>
            <p14:sldId id="294"/>
            <p14:sldId id="295"/>
            <p14:sldId id="296"/>
            <p14:sldId id="316"/>
            <p14:sldId id="297"/>
            <p14:sldId id="261"/>
            <p14:sldId id="275"/>
            <p14:sldId id="277"/>
            <p14:sldId id="278"/>
            <p14:sldId id="279"/>
            <p14:sldId id="280"/>
            <p14:sldId id="281"/>
            <p14:sldId id="282"/>
            <p14:sldId id="285"/>
            <p14:sldId id="286"/>
            <p14:sldId id="287"/>
            <p14:sldId id="288"/>
            <p14:sldId id="289"/>
            <p14:sldId id="290"/>
            <p14:sldId id="291"/>
            <p14:sldId id="299"/>
            <p14:sldId id="300"/>
            <p14:sldId id="310"/>
            <p14:sldId id="311"/>
            <p14:sldId id="318"/>
            <p14:sldId id="319"/>
          </p14:sldIdLst>
        </p14:section>
        <p14:section name="Ejercicios" id="{E01EE6A0-5959-E840-9114-7C7310713D65}">
          <p14:sldIdLst>
            <p14:sldId id="304"/>
            <p14:sldId id="305"/>
            <p14:sldId id="306"/>
            <p14:sldId id="307"/>
            <p14:sldId id="309"/>
          </p14:sldIdLst>
        </p14:section>
        <p14:section name="Resolución" id="{21731FF2-E669-DA4D-8C98-EBA50549C89C}">
          <p14:sldIdLst>
            <p14:sldId id="262"/>
            <p14:sldId id="263"/>
            <p14:sldId id="312"/>
            <p14:sldId id="313"/>
            <p14:sldId id="314"/>
            <p14:sldId id="315"/>
            <p14:sldId id="317"/>
            <p14:sldId id="320"/>
            <p14:sldId id="322"/>
            <p14:sldId id="323"/>
            <p14:sldId id="321"/>
            <p14:sldId id="324"/>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449"/>
    <a:srgbClr val="5A3A92"/>
    <a:srgbClr val="1DC1DC"/>
    <a:srgbClr val="F25B2C"/>
    <a:srgbClr val="FFFFFF"/>
    <a:srgbClr val="019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38"/>
    <p:restoredTop sz="93089"/>
  </p:normalViewPr>
  <p:slideViewPr>
    <p:cSldViewPr snapToGrid="0" snapToObjects="1">
      <p:cViewPr>
        <p:scale>
          <a:sx n="130" d="100"/>
          <a:sy n="130" d="100"/>
        </p:scale>
        <p:origin x="840" y="-776"/>
      </p:cViewPr>
      <p:guideLst>
        <p:guide orient="horz" pos="2160"/>
        <p:guide pos="2880"/>
      </p:guideLst>
    </p:cSldViewPr>
  </p:slideViewPr>
  <p:notesTextViewPr>
    <p:cViewPr>
      <p:scale>
        <a:sx n="1" d="1"/>
        <a:sy n="1" d="1"/>
      </p:scale>
      <p:origin x="0" y="0"/>
    </p:cViewPr>
  </p:notesTextViewPr>
  <p:notesViewPr>
    <p:cSldViewPr snapToGrid="0" snapToObjects="1">
      <p:cViewPr varScale="1">
        <p:scale>
          <a:sx n="121" d="100"/>
          <a:sy n="121" d="100"/>
        </p:scale>
        <p:origin x="3536"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45424-7EE8-4344-8782-A072D8517B65}" type="doc">
      <dgm:prSet loTypeId="urn:microsoft.com/office/officeart/2005/8/layout/chevron1" loCatId="" qsTypeId="urn:microsoft.com/office/officeart/2005/8/quickstyle/simple4" qsCatId="simple" csTypeId="urn:microsoft.com/office/officeart/2005/8/colors/colorful1" csCatId="colorful" phldr="1"/>
      <dgm:spPr/>
    </dgm:pt>
    <dgm:pt modelId="{E7F55F85-A68A-D643-9C20-F63F3BFAFDB6}">
      <dgm:prSet phldrT="[Texto]"/>
      <dgm:spPr/>
      <dgm:t>
        <a:bodyPr/>
        <a:lstStyle/>
        <a:p>
          <a:r>
            <a:rPr lang="es-ES_tradnl" dirty="0" smtClean="0"/>
            <a:t>Entrada</a:t>
          </a:r>
          <a:endParaRPr lang="es-ES_tradnl" dirty="0"/>
        </a:p>
      </dgm:t>
    </dgm:pt>
    <dgm:pt modelId="{076D1C35-FA32-7D4D-BE33-F3CB0A6F2366}" type="parTrans" cxnId="{DE0A2D7F-BF9A-F046-B863-5C6985B68CCF}">
      <dgm:prSet/>
      <dgm:spPr/>
      <dgm:t>
        <a:bodyPr/>
        <a:lstStyle/>
        <a:p>
          <a:endParaRPr lang="es-ES_tradnl"/>
        </a:p>
      </dgm:t>
    </dgm:pt>
    <dgm:pt modelId="{94D60990-1E16-DC42-9DC8-DCE2178932E5}" type="sibTrans" cxnId="{DE0A2D7F-BF9A-F046-B863-5C6985B68CCF}">
      <dgm:prSet/>
      <dgm:spPr/>
      <dgm:t>
        <a:bodyPr/>
        <a:lstStyle/>
        <a:p>
          <a:endParaRPr lang="es-ES_tradnl"/>
        </a:p>
      </dgm:t>
    </dgm:pt>
    <dgm:pt modelId="{9D74D1D1-A80E-084F-9AEA-CC91D42CAAE1}">
      <dgm:prSet phldrT="[Texto]"/>
      <dgm:spPr/>
      <dgm:t>
        <a:bodyPr/>
        <a:lstStyle/>
        <a:p>
          <a:r>
            <a:rPr lang="es-ES_tradnl" dirty="0" smtClean="0"/>
            <a:t>Proceso</a:t>
          </a:r>
          <a:endParaRPr lang="es-ES_tradnl" dirty="0"/>
        </a:p>
      </dgm:t>
    </dgm:pt>
    <dgm:pt modelId="{7205E182-D63E-BC41-AC22-0B957FF82D5B}" type="parTrans" cxnId="{AD7E891B-A951-1046-A39D-7059AFDE7552}">
      <dgm:prSet/>
      <dgm:spPr/>
      <dgm:t>
        <a:bodyPr/>
        <a:lstStyle/>
        <a:p>
          <a:endParaRPr lang="es-ES_tradnl"/>
        </a:p>
      </dgm:t>
    </dgm:pt>
    <dgm:pt modelId="{8F4193D4-20A1-254B-97B5-8B04F71AA4BB}" type="sibTrans" cxnId="{AD7E891B-A951-1046-A39D-7059AFDE7552}">
      <dgm:prSet/>
      <dgm:spPr/>
      <dgm:t>
        <a:bodyPr/>
        <a:lstStyle/>
        <a:p>
          <a:endParaRPr lang="es-ES_tradnl"/>
        </a:p>
      </dgm:t>
    </dgm:pt>
    <dgm:pt modelId="{D88A9F46-7E0C-674D-84ED-21C230030FBF}">
      <dgm:prSet phldrT="[Texto]"/>
      <dgm:spPr/>
      <dgm:t>
        <a:bodyPr/>
        <a:lstStyle/>
        <a:p>
          <a:r>
            <a:rPr lang="es-ES_tradnl" dirty="0" smtClean="0"/>
            <a:t>Salida</a:t>
          </a:r>
          <a:endParaRPr lang="es-ES_tradnl" dirty="0"/>
        </a:p>
      </dgm:t>
    </dgm:pt>
    <dgm:pt modelId="{C6454D43-BAF6-C448-AFCE-BF5DC34049B0}" type="parTrans" cxnId="{A6B9E32E-64A0-A54C-AB3C-82679414914B}">
      <dgm:prSet/>
      <dgm:spPr/>
      <dgm:t>
        <a:bodyPr/>
        <a:lstStyle/>
        <a:p>
          <a:endParaRPr lang="es-ES_tradnl"/>
        </a:p>
      </dgm:t>
    </dgm:pt>
    <dgm:pt modelId="{53D56DED-4F55-2D4F-96A4-D7F7625AEF3B}" type="sibTrans" cxnId="{A6B9E32E-64A0-A54C-AB3C-82679414914B}">
      <dgm:prSet/>
      <dgm:spPr/>
      <dgm:t>
        <a:bodyPr/>
        <a:lstStyle/>
        <a:p>
          <a:endParaRPr lang="es-ES_tradnl"/>
        </a:p>
      </dgm:t>
    </dgm:pt>
    <dgm:pt modelId="{FE1AF61A-39A7-A74D-A74C-0ECA12F5183D}" type="pres">
      <dgm:prSet presAssocID="{00245424-7EE8-4344-8782-A072D8517B65}" presName="Name0" presStyleCnt="0">
        <dgm:presLayoutVars>
          <dgm:dir/>
          <dgm:animLvl val="lvl"/>
          <dgm:resizeHandles val="exact"/>
        </dgm:presLayoutVars>
      </dgm:prSet>
      <dgm:spPr/>
    </dgm:pt>
    <dgm:pt modelId="{3BF5065D-6EC1-C842-B80A-EB58C235C49D}" type="pres">
      <dgm:prSet presAssocID="{E7F55F85-A68A-D643-9C20-F63F3BFAFDB6}" presName="parTxOnly" presStyleLbl="node1" presStyleIdx="0" presStyleCnt="3">
        <dgm:presLayoutVars>
          <dgm:chMax val="0"/>
          <dgm:chPref val="0"/>
          <dgm:bulletEnabled val="1"/>
        </dgm:presLayoutVars>
      </dgm:prSet>
      <dgm:spPr/>
      <dgm:t>
        <a:bodyPr/>
        <a:lstStyle/>
        <a:p>
          <a:endParaRPr lang="es-ES_tradnl"/>
        </a:p>
      </dgm:t>
    </dgm:pt>
    <dgm:pt modelId="{801FD74F-22CB-7349-8A0D-F3628E8A0216}" type="pres">
      <dgm:prSet presAssocID="{94D60990-1E16-DC42-9DC8-DCE2178932E5}" presName="parTxOnlySpace" presStyleCnt="0"/>
      <dgm:spPr/>
    </dgm:pt>
    <dgm:pt modelId="{65968019-DDC8-7C42-9B0F-B3E564335CBF}" type="pres">
      <dgm:prSet presAssocID="{9D74D1D1-A80E-084F-9AEA-CC91D42CAAE1}" presName="parTxOnly" presStyleLbl="node1" presStyleIdx="1" presStyleCnt="3">
        <dgm:presLayoutVars>
          <dgm:chMax val="0"/>
          <dgm:chPref val="0"/>
          <dgm:bulletEnabled val="1"/>
        </dgm:presLayoutVars>
      </dgm:prSet>
      <dgm:spPr/>
      <dgm:t>
        <a:bodyPr/>
        <a:lstStyle/>
        <a:p>
          <a:endParaRPr lang="es-ES_tradnl"/>
        </a:p>
      </dgm:t>
    </dgm:pt>
    <dgm:pt modelId="{DC7D5FFC-D43C-B148-8914-8087100C3373}" type="pres">
      <dgm:prSet presAssocID="{8F4193D4-20A1-254B-97B5-8B04F71AA4BB}" presName="parTxOnlySpace" presStyleCnt="0"/>
      <dgm:spPr/>
    </dgm:pt>
    <dgm:pt modelId="{D98D0D6F-657B-F248-BDDE-127A9370481B}" type="pres">
      <dgm:prSet presAssocID="{D88A9F46-7E0C-674D-84ED-21C230030FBF}" presName="parTxOnly" presStyleLbl="node1" presStyleIdx="2" presStyleCnt="3">
        <dgm:presLayoutVars>
          <dgm:chMax val="0"/>
          <dgm:chPref val="0"/>
          <dgm:bulletEnabled val="1"/>
        </dgm:presLayoutVars>
      </dgm:prSet>
      <dgm:spPr/>
      <dgm:t>
        <a:bodyPr/>
        <a:lstStyle/>
        <a:p>
          <a:endParaRPr lang="es-ES_tradnl"/>
        </a:p>
      </dgm:t>
    </dgm:pt>
  </dgm:ptLst>
  <dgm:cxnLst>
    <dgm:cxn modelId="{74D60C2F-0367-F544-9ED4-32B2EBF6B66E}" type="presOf" srcId="{9D74D1D1-A80E-084F-9AEA-CC91D42CAAE1}" destId="{65968019-DDC8-7C42-9B0F-B3E564335CBF}" srcOrd="0" destOrd="0" presId="urn:microsoft.com/office/officeart/2005/8/layout/chevron1"/>
    <dgm:cxn modelId="{AD7E891B-A951-1046-A39D-7059AFDE7552}" srcId="{00245424-7EE8-4344-8782-A072D8517B65}" destId="{9D74D1D1-A80E-084F-9AEA-CC91D42CAAE1}" srcOrd="1" destOrd="0" parTransId="{7205E182-D63E-BC41-AC22-0B957FF82D5B}" sibTransId="{8F4193D4-20A1-254B-97B5-8B04F71AA4BB}"/>
    <dgm:cxn modelId="{DE0A2D7F-BF9A-F046-B863-5C6985B68CCF}" srcId="{00245424-7EE8-4344-8782-A072D8517B65}" destId="{E7F55F85-A68A-D643-9C20-F63F3BFAFDB6}" srcOrd="0" destOrd="0" parTransId="{076D1C35-FA32-7D4D-BE33-F3CB0A6F2366}" sibTransId="{94D60990-1E16-DC42-9DC8-DCE2178932E5}"/>
    <dgm:cxn modelId="{28FB0B9A-4102-8C4C-91FA-A7DC986793AB}" type="presOf" srcId="{D88A9F46-7E0C-674D-84ED-21C230030FBF}" destId="{D98D0D6F-657B-F248-BDDE-127A9370481B}" srcOrd="0" destOrd="0" presId="urn:microsoft.com/office/officeart/2005/8/layout/chevron1"/>
    <dgm:cxn modelId="{82FC2196-DA13-BA4D-9282-6CC4CF415274}" type="presOf" srcId="{00245424-7EE8-4344-8782-A072D8517B65}" destId="{FE1AF61A-39A7-A74D-A74C-0ECA12F5183D}" srcOrd="0" destOrd="0" presId="urn:microsoft.com/office/officeart/2005/8/layout/chevron1"/>
    <dgm:cxn modelId="{A6B9E32E-64A0-A54C-AB3C-82679414914B}" srcId="{00245424-7EE8-4344-8782-A072D8517B65}" destId="{D88A9F46-7E0C-674D-84ED-21C230030FBF}" srcOrd="2" destOrd="0" parTransId="{C6454D43-BAF6-C448-AFCE-BF5DC34049B0}" sibTransId="{53D56DED-4F55-2D4F-96A4-D7F7625AEF3B}"/>
    <dgm:cxn modelId="{BD21D449-3BE9-2945-8012-A5BA15C2806A}" type="presOf" srcId="{E7F55F85-A68A-D643-9C20-F63F3BFAFDB6}" destId="{3BF5065D-6EC1-C842-B80A-EB58C235C49D}" srcOrd="0" destOrd="0" presId="urn:microsoft.com/office/officeart/2005/8/layout/chevron1"/>
    <dgm:cxn modelId="{E7669239-0CFF-7F4D-B25D-079B3B7C047D}" type="presParOf" srcId="{FE1AF61A-39A7-A74D-A74C-0ECA12F5183D}" destId="{3BF5065D-6EC1-C842-B80A-EB58C235C49D}" srcOrd="0" destOrd="0" presId="urn:microsoft.com/office/officeart/2005/8/layout/chevron1"/>
    <dgm:cxn modelId="{8D75BA2F-39D0-9848-8F0F-F71B7DCE8175}" type="presParOf" srcId="{FE1AF61A-39A7-A74D-A74C-0ECA12F5183D}" destId="{801FD74F-22CB-7349-8A0D-F3628E8A0216}" srcOrd="1" destOrd="0" presId="urn:microsoft.com/office/officeart/2005/8/layout/chevron1"/>
    <dgm:cxn modelId="{8A9EA2B1-5B82-E146-8C68-C2D4EAB1D56D}" type="presParOf" srcId="{FE1AF61A-39A7-A74D-A74C-0ECA12F5183D}" destId="{65968019-DDC8-7C42-9B0F-B3E564335CBF}" srcOrd="2" destOrd="0" presId="urn:microsoft.com/office/officeart/2005/8/layout/chevron1"/>
    <dgm:cxn modelId="{0B0C8BCD-75B7-4F4F-9CF2-688C11F91F3E}" type="presParOf" srcId="{FE1AF61A-39A7-A74D-A74C-0ECA12F5183D}" destId="{DC7D5FFC-D43C-B148-8914-8087100C3373}" srcOrd="3" destOrd="0" presId="urn:microsoft.com/office/officeart/2005/8/layout/chevron1"/>
    <dgm:cxn modelId="{D127279B-087A-A741-8E84-B1CFEFB95B8C}" type="presParOf" srcId="{FE1AF61A-39A7-A74D-A74C-0ECA12F5183D}" destId="{D98D0D6F-657B-F248-BDDE-127A9370481B}"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5065D-6EC1-C842-B80A-EB58C235C49D}">
      <dsp:nvSpPr>
        <dsp:cNvPr id="0" name=""/>
        <dsp:cNvSpPr/>
      </dsp:nvSpPr>
      <dsp:spPr>
        <a:xfrm>
          <a:off x="1785" y="1596826"/>
          <a:ext cx="2175867" cy="870346"/>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s-ES_tradnl" sz="2800" kern="1200" dirty="0" smtClean="0"/>
            <a:t>Entrada</a:t>
          </a:r>
          <a:endParaRPr lang="es-ES_tradnl" sz="2800" kern="1200" dirty="0"/>
        </a:p>
      </dsp:txBody>
      <dsp:txXfrm>
        <a:off x="436958" y="1596826"/>
        <a:ext cx="1305521" cy="870346"/>
      </dsp:txXfrm>
    </dsp:sp>
    <dsp:sp modelId="{65968019-DDC8-7C42-9B0F-B3E564335CBF}">
      <dsp:nvSpPr>
        <dsp:cNvPr id="0" name=""/>
        <dsp:cNvSpPr/>
      </dsp:nvSpPr>
      <dsp:spPr>
        <a:xfrm>
          <a:off x="1960066" y="1596826"/>
          <a:ext cx="2175867" cy="870346"/>
        </a:xfrm>
        <a:prstGeom prst="chevron">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s-ES_tradnl" sz="2800" kern="1200" dirty="0" smtClean="0"/>
            <a:t>Proceso</a:t>
          </a:r>
          <a:endParaRPr lang="es-ES_tradnl" sz="2800" kern="1200" dirty="0"/>
        </a:p>
      </dsp:txBody>
      <dsp:txXfrm>
        <a:off x="2395239" y="1596826"/>
        <a:ext cx="1305521" cy="870346"/>
      </dsp:txXfrm>
    </dsp:sp>
    <dsp:sp modelId="{D98D0D6F-657B-F248-BDDE-127A9370481B}">
      <dsp:nvSpPr>
        <dsp:cNvPr id="0" name=""/>
        <dsp:cNvSpPr/>
      </dsp:nvSpPr>
      <dsp:spPr>
        <a:xfrm>
          <a:off x="3918346" y="1596826"/>
          <a:ext cx="2175867" cy="870346"/>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2014" tIns="37338" rIns="37338" bIns="37338" numCol="1" spcCol="1270" anchor="ctr" anchorCtr="0">
          <a:noAutofit/>
        </a:bodyPr>
        <a:lstStyle/>
        <a:p>
          <a:pPr lvl="0" algn="ctr" defTabSz="1244600">
            <a:lnSpc>
              <a:spcPct val="90000"/>
            </a:lnSpc>
            <a:spcBef>
              <a:spcPct val="0"/>
            </a:spcBef>
            <a:spcAft>
              <a:spcPct val="35000"/>
            </a:spcAft>
          </a:pPr>
          <a:r>
            <a:rPr lang="es-ES_tradnl" sz="2800" kern="1200" dirty="0" smtClean="0"/>
            <a:t>Salida</a:t>
          </a:r>
          <a:endParaRPr lang="es-ES_tradnl" sz="2800" kern="1200" dirty="0"/>
        </a:p>
      </dsp:txBody>
      <dsp:txXfrm>
        <a:off x="4353519" y="1596826"/>
        <a:ext cx="1305521" cy="87034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7BB6F4-23E1-814D-8DBC-753DCD8F7CD3}" type="datetimeFigureOut">
              <a:rPr lang="es-ES_tradnl" smtClean="0"/>
              <a:pPr/>
              <a:t>23/10/17</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8F0ACC-9D08-B743-BC76-14D8CF8E6938}" type="slidenum">
              <a:rPr lang="es-ES_tradnl" smtClean="0"/>
              <a:pPr/>
              <a:t>‹Nr.›</a:t>
            </a:fld>
            <a:endParaRPr lang="es-ES_tradnl"/>
          </a:p>
        </p:txBody>
      </p:sp>
    </p:spTree>
    <p:extLst>
      <p:ext uri="{BB962C8B-B14F-4D97-AF65-F5344CB8AC3E}">
        <p14:creationId xmlns:p14="http://schemas.microsoft.com/office/powerpoint/2010/main" val="274200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28938-2154-AC49-8423-1D92A390099E}" type="datetimeFigureOut">
              <a:rPr lang="es-ES_tradnl" smtClean="0"/>
              <a:pPr/>
              <a:t>23/10/17</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_tradnl" dirty="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3A042-DB59-4F46-A5FA-899CA8111283}" type="slidenum">
              <a:rPr lang="es-ES_tradnl" smtClean="0"/>
              <a:pPr/>
              <a:t>‹Nr.›</a:t>
            </a:fld>
            <a:endParaRPr lang="es-ES_tradnl"/>
          </a:p>
        </p:txBody>
      </p:sp>
    </p:spTree>
    <p:extLst>
      <p:ext uri="{BB962C8B-B14F-4D97-AF65-F5344CB8AC3E}">
        <p14:creationId xmlns:p14="http://schemas.microsoft.com/office/powerpoint/2010/main" val="97350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C23A042-DB59-4F46-A5FA-899CA8111283}" type="slidenum">
              <a:rPr lang="es-ES_tradnl" smtClean="0"/>
              <a:t>3</a:t>
            </a:fld>
            <a:endParaRPr lang="es-ES_tradnl"/>
          </a:p>
        </p:txBody>
      </p:sp>
    </p:spTree>
    <p:extLst>
      <p:ext uri="{BB962C8B-B14F-4D97-AF65-F5344CB8AC3E}">
        <p14:creationId xmlns:p14="http://schemas.microsoft.com/office/powerpoint/2010/main" val="343218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C23A042-DB59-4F46-A5FA-899CA8111283}" type="slidenum">
              <a:rPr lang="es-ES_tradnl" smtClean="0"/>
              <a:t>4</a:t>
            </a:fld>
            <a:endParaRPr lang="es-ES_tradnl"/>
          </a:p>
        </p:txBody>
      </p:sp>
    </p:spTree>
    <p:extLst>
      <p:ext uri="{BB962C8B-B14F-4D97-AF65-F5344CB8AC3E}">
        <p14:creationId xmlns:p14="http://schemas.microsoft.com/office/powerpoint/2010/main" val="266909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C23A042-DB59-4F46-A5FA-899CA8111283}" type="slidenum">
              <a:rPr lang="es-ES_tradnl" smtClean="0"/>
              <a:t>5</a:t>
            </a:fld>
            <a:endParaRPr lang="es-ES_tradnl"/>
          </a:p>
        </p:txBody>
      </p:sp>
    </p:spTree>
    <p:extLst>
      <p:ext uri="{BB962C8B-B14F-4D97-AF65-F5344CB8AC3E}">
        <p14:creationId xmlns:p14="http://schemas.microsoft.com/office/powerpoint/2010/main" val="399359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DC23A042-DB59-4F46-A5FA-899CA8111283}" type="slidenum">
              <a:rPr lang="es-ES_tradnl" smtClean="0"/>
              <a:t>6</a:t>
            </a:fld>
            <a:endParaRPr lang="es-ES_tradnl"/>
          </a:p>
        </p:txBody>
      </p:sp>
    </p:spTree>
    <p:extLst>
      <p:ext uri="{BB962C8B-B14F-4D97-AF65-F5344CB8AC3E}">
        <p14:creationId xmlns:p14="http://schemas.microsoft.com/office/powerpoint/2010/main" val="1007616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10.emf"/><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Rectángulo 13"/>
          <p:cNvSpPr/>
          <p:nvPr userDrawn="1"/>
        </p:nvSpPr>
        <p:spPr>
          <a:xfrm>
            <a:off x="-2881" y="4636859"/>
            <a:ext cx="9146881" cy="1989667"/>
          </a:xfrm>
          <a:prstGeom prst="rect">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12" name="Imagen 11"/>
          <p:cNvPicPr>
            <a:picLocks noChangeAspect="1"/>
          </p:cNvPicPr>
          <p:nvPr userDrawn="1"/>
        </p:nvPicPr>
        <p:blipFill>
          <a:blip r:embed="rId2"/>
          <a:stretch>
            <a:fillRect/>
          </a:stretch>
        </p:blipFill>
        <p:spPr>
          <a:xfrm>
            <a:off x="4632295" y="1177183"/>
            <a:ext cx="4511710" cy="2531218"/>
          </a:xfrm>
          <a:prstGeom prst="rect">
            <a:avLst/>
          </a:prstGeom>
        </p:spPr>
      </p:pic>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smtClean="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Tema a Desarrollar en la Clase</a:t>
            </a:r>
            <a:endParaRPr lang="en-US" dirty="0"/>
          </a:p>
        </p:txBody>
      </p:sp>
      <p:sp>
        <p:nvSpPr>
          <p:cNvPr id="21" name="Rectángulo 20"/>
          <p:cNvSpPr/>
          <p:nvPr userDrawn="1"/>
        </p:nvSpPr>
        <p:spPr>
          <a:xfrm>
            <a:off x="-2885" y="0"/>
            <a:ext cx="1303867" cy="736598"/>
          </a:xfrm>
          <a:prstGeom prst="rect">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2012023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Filmina - Resolución">
    <p:spTree>
      <p:nvGrpSpPr>
        <p:cNvPr id="1" name=""/>
        <p:cNvGrpSpPr/>
        <p:nvPr/>
      </p:nvGrpSpPr>
      <p:grpSpPr>
        <a:xfrm>
          <a:off x="0" y="0"/>
          <a:ext cx="0" cy="0"/>
          <a:chOff x="0" y="0"/>
          <a:chExt cx="0" cy="0"/>
        </a:xfrm>
      </p:grpSpPr>
      <p:sp>
        <p:nvSpPr>
          <p:cNvPr id="4" name="Rectángulo 3"/>
          <p:cNvSpPr/>
          <p:nvPr userDrawn="1"/>
        </p:nvSpPr>
        <p:spPr>
          <a:xfrm>
            <a:off x="32" y="0"/>
            <a:ext cx="9143968" cy="744876"/>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smtClean="0"/>
              <a:t>Título del Concepto Explicado</a:t>
            </a:r>
            <a:br>
              <a:rPr lang="es-ES_tradnl" dirty="0" smtClean="0"/>
            </a:br>
            <a:r>
              <a:rPr kumimoji="0" lang="es-ES_tradnl" sz="2800" b="0" i="1" u="none" strike="noStrike" kern="1200" cap="none" spc="0" normalizeH="0" baseline="0" noProof="0" dirty="0" smtClean="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grpSp>
        <p:nvGrpSpPr>
          <p:cNvPr id="19" name="Agrupar 18"/>
          <p:cNvGrpSpPr/>
          <p:nvPr userDrawn="1"/>
        </p:nvGrpSpPr>
        <p:grpSpPr>
          <a:xfrm>
            <a:off x="301948" y="65315"/>
            <a:ext cx="800089" cy="635901"/>
            <a:chOff x="5701496" y="1402249"/>
            <a:chExt cx="2670843" cy="2122755"/>
          </a:xfrm>
        </p:grpSpPr>
        <p:pic>
          <p:nvPicPr>
            <p:cNvPr id="20" name="Imagen 19"/>
            <p:cNvPicPr>
              <a:picLocks noChangeAspect="1"/>
            </p:cNvPicPr>
            <p:nvPr userDrawn="1"/>
          </p:nvPicPr>
          <p:blipFill>
            <a:blip r:embed="rId2"/>
            <a:stretch>
              <a:fillRect/>
            </a:stretch>
          </p:blipFill>
          <p:spPr>
            <a:xfrm>
              <a:off x="5701496" y="1402249"/>
              <a:ext cx="2670843" cy="2122755"/>
            </a:xfrm>
            <a:prstGeom prst="rect">
              <a:avLst/>
            </a:prstGeom>
          </p:spPr>
        </p:pic>
        <p:sp>
          <p:nvSpPr>
            <p:cNvPr id="21" name="Rectángulo 20"/>
            <p:cNvSpPr/>
            <p:nvPr userDrawn="1"/>
          </p:nvSpPr>
          <p:spPr>
            <a:xfrm>
              <a:off x="6557853" y="1402249"/>
              <a:ext cx="621234" cy="30090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Rectángulo 21"/>
            <p:cNvSpPr/>
            <p:nvPr userDrawn="1"/>
          </p:nvSpPr>
          <p:spPr>
            <a:xfrm>
              <a:off x="6612255" y="1711774"/>
              <a:ext cx="45719" cy="8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Rectángulo 22"/>
            <p:cNvSpPr/>
            <p:nvPr userDrawn="1"/>
          </p:nvSpPr>
          <p:spPr>
            <a:xfrm>
              <a:off x="6588125" y="1895475"/>
              <a:ext cx="69850" cy="1085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23"/>
            <p:cNvSpPr/>
            <p:nvPr userDrawn="1"/>
          </p:nvSpPr>
          <p:spPr>
            <a:xfrm flipV="1">
              <a:off x="6589396" y="1779358"/>
              <a:ext cx="45719"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24"/>
            <p:cNvSpPr/>
            <p:nvPr userDrawn="1"/>
          </p:nvSpPr>
          <p:spPr>
            <a:xfrm flipH="1">
              <a:off x="7061199" y="1700662"/>
              <a:ext cx="200025" cy="487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Rectángulo 25"/>
            <p:cNvSpPr/>
            <p:nvPr userDrawn="1"/>
          </p:nvSpPr>
          <p:spPr>
            <a:xfrm flipH="1">
              <a:off x="6535101" y="1700449"/>
              <a:ext cx="200025" cy="25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12050855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_tradnl" dirty="0"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dirty="0" smtClean="0"/>
              <a:t>Haga clic para modificar el estilo de texto del patrón</a:t>
            </a:r>
          </a:p>
        </p:txBody>
      </p:sp>
      <p:grpSp>
        <p:nvGrpSpPr>
          <p:cNvPr id="13" name="6 Grupo"/>
          <p:cNvGrpSpPr/>
          <p:nvPr userDrawn="1"/>
        </p:nvGrpSpPr>
        <p:grpSpPr>
          <a:xfrm>
            <a:off x="0" y="0"/>
            <a:ext cx="9144000" cy="744278"/>
            <a:chOff x="0" y="0"/>
            <a:chExt cx="9144000" cy="744278"/>
          </a:xfrm>
        </p:grpSpPr>
        <p:pic>
          <p:nvPicPr>
            <p:cNvPr id="14" name="7 Imagen" descr="logos 111MIL-01.JPG"/>
            <p:cNvPicPr>
              <a:picLocks noChangeAspect="1"/>
            </p:cNvPicPr>
            <p:nvPr/>
          </p:nvPicPr>
          <p:blipFill>
            <a:blip r:embed="rId2" cstate="print"/>
            <a:stretch>
              <a:fillRect/>
            </a:stretch>
          </p:blipFill>
          <p:spPr>
            <a:xfrm>
              <a:off x="0" y="0"/>
              <a:ext cx="1321019" cy="744278"/>
            </a:xfrm>
            <a:prstGeom prst="rect">
              <a:avLst/>
            </a:prstGeom>
          </p:spPr>
        </p:pic>
        <p:pic>
          <p:nvPicPr>
            <p:cNvPr id="15" name="8 Imagen" descr="logos 111MIL-01.JPG"/>
            <p:cNvPicPr>
              <a:picLocks noChangeAspect="1"/>
            </p:cNvPicPr>
            <p:nvPr/>
          </p:nvPicPr>
          <p:blipFill>
            <a:blip r:embed="rId3"/>
            <a:srcRect l="86163"/>
            <a:stretch>
              <a:fillRect/>
            </a:stretch>
          </p:blipFill>
          <p:spPr>
            <a:xfrm>
              <a:off x="1214414" y="0"/>
              <a:ext cx="7929586" cy="744278"/>
            </a:xfrm>
            <a:prstGeom prst="rect">
              <a:avLst/>
            </a:prstGeom>
          </p:spPr>
        </p:pic>
      </p:grpSp>
      <p:sp>
        <p:nvSpPr>
          <p:cNvPr id="17"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spTree>
    <p:extLst>
      <p:ext uri="{BB962C8B-B14F-4D97-AF65-F5344CB8AC3E}">
        <p14:creationId xmlns:p14="http://schemas.microsoft.com/office/powerpoint/2010/main" val="148600617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900000"/>
            <a:ext cx="7886700" cy="1101111"/>
          </a:xfrm>
        </p:spPr>
        <p:txBody>
          <a:bodyPr/>
          <a:lstStyle/>
          <a:p>
            <a:r>
              <a:rPr lang="es-ES_tradnl" dirty="0" smtClean="0"/>
              <a:t>Clic para editar título</a:t>
            </a:r>
            <a:endParaRPr lang="en-US" dirty="0"/>
          </a:p>
        </p:txBody>
      </p:sp>
      <p:sp>
        <p:nvSpPr>
          <p:cNvPr id="3" name="Content Placeholder 2"/>
          <p:cNvSpPr>
            <a:spLocks noGrp="1"/>
          </p:cNvSpPr>
          <p:nvPr>
            <p:ph sz="half" idx="1"/>
          </p:nvPr>
        </p:nvSpPr>
        <p:spPr>
          <a:xfrm>
            <a:off x="628650" y="2160000"/>
            <a:ext cx="38862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4" name="Content Placeholder 3"/>
          <p:cNvSpPr>
            <a:spLocks noGrp="1"/>
          </p:cNvSpPr>
          <p:nvPr>
            <p:ph sz="half" idx="2"/>
          </p:nvPr>
        </p:nvSpPr>
        <p:spPr>
          <a:xfrm>
            <a:off x="4629150" y="2160000"/>
            <a:ext cx="3886200" cy="4351338"/>
          </a:xfrm>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n-US" dirty="0"/>
          </a:p>
        </p:txBody>
      </p:sp>
      <p:grpSp>
        <p:nvGrpSpPr>
          <p:cNvPr id="14" name="6 Grupo"/>
          <p:cNvGrpSpPr/>
          <p:nvPr userDrawn="1"/>
        </p:nvGrpSpPr>
        <p:grpSpPr>
          <a:xfrm>
            <a:off x="0" y="0"/>
            <a:ext cx="9144000" cy="744278"/>
            <a:chOff x="0" y="0"/>
            <a:chExt cx="9144000" cy="744278"/>
          </a:xfrm>
        </p:grpSpPr>
        <p:pic>
          <p:nvPicPr>
            <p:cNvPr id="15" name="7 Imagen" descr="logos 111MIL-01.JPG"/>
            <p:cNvPicPr>
              <a:picLocks noChangeAspect="1"/>
            </p:cNvPicPr>
            <p:nvPr/>
          </p:nvPicPr>
          <p:blipFill>
            <a:blip r:embed="rId2" cstate="print"/>
            <a:stretch>
              <a:fillRect/>
            </a:stretch>
          </p:blipFill>
          <p:spPr>
            <a:xfrm>
              <a:off x="0" y="0"/>
              <a:ext cx="1321019" cy="744278"/>
            </a:xfrm>
            <a:prstGeom prst="rect">
              <a:avLst/>
            </a:prstGeom>
          </p:spPr>
        </p:pic>
        <p:pic>
          <p:nvPicPr>
            <p:cNvPr id="16" name="8 Imagen" descr="logos 111MIL-01.JPG"/>
            <p:cNvPicPr>
              <a:picLocks noChangeAspect="1"/>
            </p:cNvPicPr>
            <p:nvPr/>
          </p:nvPicPr>
          <p:blipFill>
            <a:blip r:embed="rId3"/>
            <a:srcRect l="86163"/>
            <a:stretch>
              <a:fillRect/>
            </a:stretch>
          </p:blipFill>
          <p:spPr>
            <a:xfrm>
              <a:off x="1214414" y="0"/>
              <a:ext cx="7929586" cy="744278"/>
            </a:xfrm>
            <a:prstGeom prst="rect">
              <a:avLst/>
            </a:prstGeom>
          </p:spPr>
        </p:pic>
      </p:grpSp>
      <p:sp>
        <p:nvSpPr>
          <p:cNvPr id="18"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9"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spTree>
    <p:extLst>
      <p:ext uri="{BB962C8B-B14F-4D97-AF65-F5344CB8AC3E}">
        <p14:creationId xmlns:p14="http://schemas.microsoft.com/office/powerpoint/2010/main" val="709518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810000"/>
            <a:ext cx="7886700" cy="1077811"/>
          </a:xfrm>
        </p:spPr>
        <p:txBody>
          <a:bodyPr/>
          <a:lstStyle/>
          <a:p>
            <a:r>
              <a:rPr lang="es-ES_tradnl" dirty="0" smtClean="0"/>
              <a:t>Clic para editar título</a:t>
            </a:r>
            <a:endParaRPr lang="en-US" dirty="0"/>
          </a:p>
        </p:txBody>
      </p:sp>
      <p:sp>
        <p:nvSpPr>
          <p:cNvPr id="3" name="Text Placeholder 2"/>
          <p:cNvSpPr>
            <a:spLocks noGrp="1"/>
          </p:cNvSpPr>
          <p:nvPr>
            <p:ph type="body" idx="1"/>
          </p:nvPr>
        </p:nvSpPr>
        <p:spPr>
          <a:xfrm>
            <a:off x="629842" y="198000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dirty="0" smtClean="0"/>
              <a:t>Haga clic para modificar el estilo de texto del patrón</a:t>
            </a:r>
          </a:p>
        </p:txBody>
      </p:sp>
      <p:sp>
        <p:nvSpPr>
          <p:cNvPr id="4" name="Content Placeholder 3"/>
          <p:cNvSpPr>
            <a:spLocks noGrp="1"/>
          </p:cNvSpPr>
          <p:nvPr>
            <p:ph sz="half" idx="2"/>
          </p:nvPr>
        </p:nvSpPr>
        <p:spPr>
          <a:xfrm>
            <a:off x="629842" y="2880000"/>
            <a:ext cx="3868340" cy="368458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Text Placeholder 4"/>
          <p:cNvSpPr>
            <a:spLocks noGrp="1"/>
          </p:cNvSpPr>
          <p:nvPr>
            <p:ph type="body" sz="quarter" idx="3"/>
          </p:nvPr>
        </p:nvSpPr>
        <p:spPr>
          <a:xfrm>
            <a:off x="4629150" y="198000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Content Placeholder 5"/>
          <p:cNvSpPr>
            <a:spLocks noGrp="1"/>
          </p:cNvSpPr>
          <p:nvPr>
            <p:ph sz="quarter" idx="4"/>
          </p:nvPr>
        </p:nvSpPr>
        <p:spPr>
          <a:xfrm>
            <a:off x="4629150" y="2880000"/>
            <a:ext cx="3887391" cy="368458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17"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spTree>
    <p:extLst>
      <p:ext uri="{BB962C8B-B14F-4D97-AF65-F5344CB8AC3E}">
        <p14:creationId xmlns:p14="http://schemas.microsoft.com/office/powerpoint/2010/main" val="6336129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900000"/>
            <a:ext cx="7886700" cy="1139054"/>
          </a:xfrm>
        </p:spPr>
        <p:txBody>
          <a:bodyPr/>
          <a:lstStyle/>
          <a:p>
            <a:r>
              <a:rPr lang="es-ES_tradnl" dirty="0" smtClean="0"/>
              <a:t>Clic para editar título</a:t>
            </a:r>
            <a:endParaRPr lang="en-US" dirty="0"/>
          </a:p>
        </p:txBody>
      </p:sp>
      <p:sp>
        <p:nvSpPr>
          <p:cNvPr id="13"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4"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spTree>
    <p:extLst>
      <p:ext uri="{BB962C8B-B14F-4D97-AF65-F5344CB8AC3E}">
        <p14:creationId xmlns:p14="http://schemas.microsoft.com/office/powerpoint/2010/main" val="19092817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spacio en blanco">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0"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spTree>
    <p:extLst>
      <p:ext uri="{BB962C8B-B14F-4D97-AF65-F5344CB8AC3E}">
        <p14:creationId xmlns:p14="http://schemas.microsoft.com/office/powerpoint/2010/main" val="13108215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p:spPr>
        <p:txBody>
          <a:bodyPr anchor="b"/>
          <a:lstStyle>
            <a:lvl1pPr>
              <a:defRPr sz="3200"/>
            </a:lvl1pPr>
          </a:lstStyle>
          <a:p>
            <a:r>
              <a:rPr lang="es-ES_tradnl" dirty="0" smtClean="0"/>
              <a:t>Clic para editar título</a:t>
            </a:r>
            <a:endParaRPr lang="en-US" dirty="0"/>
          </a:p>
        </p:txBody>
      </p:sp>
      <p:sp>
        <p:nvSpPr>
          <p:cNvPr id="3" name="Content Placeholder 2"/>
          <p:cNvSpPr>
            <a:spLocks noGrp="1"/>
          </p:cNvSpPr>
          <p:nvPr>
            <p:ph idx="1"/>
          </p:nvPr>
        </p:nvSpPr>
        <p:spPr>
          <a:xfrm>
            <a:off x="3887391" y="987426"/>
            <a:ext cx="4629150" cy="54895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4" name="Text Placeholder 3"/>
          <p:cNvSpPr>
            <a:spLocks noGrp="1"/>
          </p:cNvSpPr>
          <p:nvPr>
            <p:ph type="body" sz="half" idx="2"/>
          </p:nvPr>
        </p:nvSpPr>
        <p:spPr>
          <a:xfrm>
            <a:off x="629841" y="2057400"/>
            <a:ext cx="2949178" cy="4419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dirty="0" smtClean="0"/>
              <a:t>Haga clic para modificar el estilo de texto del patrón</a:t>
            </a:r>
          </a:p>
        </p:txBody>
      </p:sp>
      <p:sp>
        <p:nvSpPr>
          <p:cNvPr id="1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spTree>
    <p:extLst>
      <p:ext uri="{BB962C8B-B14F-4D97-AF65-F5344CB8AC3E}">
        <p14:creationId xmlns:p14="http://schemas.microsoft.com/office/powerpoint/2010/main" val="2134754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1032932"/>
            <a:ext cx="2949178" cy="1024467"/>
          </a:xfrm>
        </p:spPr>
        <p:txBody>
          <a:bodyPr anchor="b"/>
          <a:lstStyle>
            <a:lvl1pPr>
              <a:defRPr sz="3200"/>
            </a:lvl1pPr>
          </a:lstStyle>
          <a:p>
            <a:r>
              <a:rPr lang="es-ES_tradnl" smtClean="0"/>
              <a:t>Clic para editar título</a:t>
            </a:r>
            <a:endParaRPr lang="en-US" dirty="0"/>
          </a:p>
        </p:txBody>
      </p:sp>
      <p:sp>
        <p:nvSpPr>
          <p:cNvPr id="3" name="Picture Placeholder 2"/>
          <p:cNvSpPr>
            <a:spLocks noGrp="1" noChangeAspect="1"/>
          </p:cNvSpPr>
          <p:nvPr>
            <p:ph type="pic" idx="1"/>
          </p:nvPr>
        </p:nvSpPr>
        <p:spPr>
          <a:xfrm>
            <a:off x="3887392" y="987426"/>
            <a:ext cx="4625567" cy="51300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smtClean="0"/>
              <a:t>Arrastre la imagen al marcador de posición o haga clic en el icono para agregarla</a:t>
            </a:r>
            <a:endParaRPr lang="en-US" dirty="0"/>
          </a:p>
        </p:txBody>
      </p:sp>
      <p:sp>
        <p:nvSpPr>
          <p:cNvPr id="4" name="Text Placeholder 3"/>
          <p:cNvSpPr>
            <a:spLocks noGrp="1"/>
          </p:cNvSpPr>
          <p:nvPr>
            <p:ph type="body" sz="half" idx="2"/>
          </p:nvPr>
        </p:nvSpPr>
        <p:spPr>
          <a:xfrm>
            <a:off x="629841" y="2057400"/>
            <a:ext cx="2949178" cy="40600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smtClean="0"/>
              <a:t>Haga clic para modificar el estilo de texto del patrón</a:t>
            </a:r>
          </a:p>
        </p:txBody>
      </p:sp>
      <p:sp>
        <p:nvSpPr>
          <p:cNvPr id="14"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5"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spTree>
    <p:extLst>
      <p:ext uri="{BB962C8B-B14F-4D97-AF65-F5344CB8AC3E}">
        <p14:creationId xmlns:p14="http://schemas.microsoft.com/office/powerpoint/2010/main" val="15838951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810000"/>
            <a:ext cx="7886700" cy="1101111"/>
          </a:xfrm>
        </p:spPr>
        <p:txBody>
          <a:bodyPr/>
          <a:lstStyle/>
          <a:p>
            <a:r>
              <a:rPr lang="es-ES_tradnl" dirty="0"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13"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14"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spTree>
    <p:extLst>
      <p:ext uri="{BB962C8B-B14F-4D97-AF65-F5344CB8AC3E}">
        <p14:creationId xmlns:p14="http://schemas.microsoft.com/office/powerpoint/2010/main" val="31822892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810000"/>
            <a:ext cx="1971675" cy="5765424"/>
          </a:xfrm>
        </p:spPr>
        <p:txBody>
          <a:bodyPr vert="eaVert"/>
          <a:lstStyle/>
          <a:p>
            <a:r>
              <a:rPr lang="es-ES_tradnl" dirty="0" smtClean="0"/>
              <a:t>Clic para editar título</a:t>
            </a:r>
            <a:endParaRPr lang="en-US" dirty="0"/>
          </a:p>
        </p:txBody>
      </p:sp>
      <p:sp>
        <p:nvSpPr>
          <p:cNvPr id="3" name="Vertical Text Placeholder 2"/>
          <p:cNvSpPr>
            <a:spLocks noGrp="1"/>
          </p:cNvSpPr>
          <p:nvPr>
            <p:ph type="body" orient="vert" idx="1"/>
          </p:nvPr>
        </p:nvSpPr>
        <p:spPr>
          <a:xfrm>
            <a:off x="628650" y="810000"/>
            <a:ext cx="5800725" cy="5765424"/>
          </a:xfrm>
        </p:spPr>
        <p:txBody>
          <a:bodyPr vert="eaVert"/>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7"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spTree>
    <p:extLst>
      <p:ext uri="{BB962C8B-B14F-4D97-AF65-F5344CB8AC3E}">
        <p14:creationId xmlns:p14="http://schemas.microsoft.com/office/powerpoint/2010/main" val="12392782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smtClean="0"/>
              <a:t>Título del Concepto Explicado</a:t>
            </a:r>
            <a:br>
              <a:rPr lang="es-ES_tradnl" dirty="0" smtClean="0"/>
            </a:br>
            <a:r>
              <a:rPr kumimoji="0" lang="es-ES_tradnl" sz="2800" b="0" i="1" u="none" strike="noStrike" kern="1200" cap="none" spc="0" normalizeH="0" baseline="0" noProof="0" dirty="0" smtClean="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spTree>
    <p:extLst>
      <p:ext uri="{BB962C8B-B14F-4D97-AF65-F5344CB8AC3E}">
        <p14:creationId xmlns:p14="http://schemas.microsoft.com/office/powerpoint/2010/main" val="18038622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ítulo - Conceptos">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5" name="Imagen 4"/>
          <p:cNvPicPr>
            <a:picLocks noChangeAspect="1"/>
          </p:cNvPicPr>
          <p:nvPr userDrawn="1"/>
        </p:nvPicPr>
        <p:blipFill>
          <a:blip r:embed="rId2"/>
          <a:stretch>
            <a:fillRect/>
          </a:stretch>
        </p:blipFill>
        <p:spPr>
          <a:xfrm>
            <a:off x="5700045" y="1388803"/>
            <a:ext cx="2665272" cy="2106425"/>
          </a:xfrm>
          <a:prstGeom prst="rect">
            <a:avLst/>
          </a:prstGeom>
        </p:spPr>
      </p:pic>
      <p:sp>
        <p:nvSpPr>
          <p:cNvPr id="14" name="Rectángulo 13"/>
          <p:cNvSpPr/>
          <p:nvPr userDrawn="1"/>
        </p:nvSpPr>
        <p:spPr>
          <a:xfrm>
            <a:off x="-2885" y="4636859"/>
            <a:ext cx="9146881" cy="2279756"/>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smtClean="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18540872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Filmina - Conceptos">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smtClean="0"/>
              <a:t>Título del Concepto Explicado</a:t>
            </a:r>
            <a:br>
              <a:rPr lang="es-ES_tradnl" dirty="0" smtClean="0"/>
            </a:br>
            <a:r>
              <a:rPr kumimoji="0" lang="es-ES_tradnl" sz="2800" b="0" i="1" u="none" strike="noStrike" kern="1200" cap="none" spc="0" normalizeH="0" baseline="0" noProof="0" dirty="0" smtClean="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pic>
        <p:nvPicPr>
          <p:cNvPr id="10" name="Imagen 9"/>
          <p:cNvPicPr>
            <a:picLocks noChangeAspect="1"/>
          </p:cNvPicPr>
          <p:nvPr userDrawn="1"/>
        </p:nvPicPr>
        <p:blipFill>
          <a:blip r:embed="rId2"/>
          <a:stretch>
            <a:fillRect/>
          </a:stretch>
        </p:blipFill>
        <p:spPr>
          <a:xfrm>
            <a:off x="309997" y="60474"/>
            <a:ext cx="789459" cy="623927"/>
          </a:xfrm>
          <a:prstGeom prst="rect">
            <a:avLst/>
          </a:prstGeom>
        </p:spPr>
      </p:pic>
    </p:spTree>
    <p:extLst>
      <p:ext uri="{BB962C8B-B14F-4D97-AF65-F5344CB8AC3E}">
        <p14:creationId xmlns:p14="http://schemas.microsoft.com/office/powerpoint/2010/main" val="9972447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ítulo - Ejercicios">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7" name="Imagen 6"/>
          <p:cNvPicPr>
            <a:picLocks noChangeAspect="1"/>
          </p:cNvPicPr>
          <p:nvPr userDrawn="1"/>
        </p:nvPicPr>
        <p:blipFill>
          <a:blip r:embed="rId2"/>
          <a:stretch>
            <a:fillRect/>
          </a:stretch>
        </p:blipFill>
        <p:spPr>
          <a:xfrm>
            <a:off x="5703734" y="1402250"/>
            <a:ext cx="2668606" cy="2122755"/>
          </a:xfrm>
          <a:prstGeom prst="rect">
            <a:avLst/>
          </a:prstGeom>
        </p:spPr>
      </p:pic>
      <p:sp>
        <p:nvSpPr>
          <p:cNvPr id="14" name="Rectángulo 13"/>
          <p:cNvSpPr/>
          <p:nvPr userDrawn="1"/>
        </p:nvSpPr>
        <p:spPr>
          <a:xfrm>
            <a:off x="-2881" y="4636859"/>
            <a:ext cx="9146881" cy="2273492"/>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smtClean="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20361418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Filmina - Ejercicios">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smtClean="0"/>
              <a:t>Título del Concepto Explicado</a:t>
            </a:r>
            <a:br>
              <a:rPr lang="es-ES_tradnl" dirty="0" smtClean="0"/>
            </a:br>
            <a:r>
              <a:rPr kumimoji="0" lang="es-ES_tradnl" sz="2800" b="0" i="1" u="none" strike="noStrike" kern="1200" cap="none" spc="0" normalizeH="0" baseline="0" noProof="0" dirty="0" smtClean="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pic>
        <p:nvPicPr>
          <p:cNvPr id="15" name="Imagen 14"/>
          <p:cNvPicPr>
            <a:picLocks noChangeAspect="1"/>
          </p:cNvPicPr>
          <p:nvPr userDrawn="1"/>
        </p:nvPicPr>
        <p:blipFill>
          <a:blip r:embed="rId2"/>
          <a:stretch>
            <a:fillRect/>
          </a:stretch>
        </p:blipFill>
        <p:spPr>
          <a:xfrm>
            <a:off x="304419" y="65316"/>
            <a:ext cx="795037" cy="632416"/>
          </a:xfrm>
          <a:prstGeom prst="rect">
            <a:avLst/>
          </a:prstGeom>
        </p:spPr>
      </p:pic>
    </p:spTree>
    <p:extLst>
      <p:ext uri="{BB962C8B-B14F-4D97-AF65-F5344CB8AC3E}">
        <p14:creationId xmlns:p14="http://schemas.microsoft.com/office/powerpoint/2010/main" val="20274083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ítulo - Repaso">
    <p:spTree>
      <p:nvGrpSpPr>
        <p:cNvPr id="1" name=""/>
        <p:cNvGrpSpPr/>
        <p:nvPr/>
      </p:nvGrpSpPr>
      <p:grpSpPr>
        <a:xfrm>
          <a:off x="0" y="0"/>
          <a:ext cx="0" cy="0"/>
          <a:chOff x="0" y="0"/>
          <a:chExt cx="0" cy="0"/>
        </a:xfrm>
      </p:grpSpPr>
      <p:sp>
        <p:nvSpPr>
          <p:cNvPr id="21" name="Rectángulo 20"/>
          <p:cNvSpPr/>
          <p:nvPr userDrawn="1"/>
        </p:nvSpPr>
        <p:spPr>
          <a:xfrm>
            <a:off x="-2881" y="0"/>
            <a:ext cx="9146881" cy="736598"/>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6" name="Imagen 5"/>
          <p:cNvPicPr>
            <a:picLocks noChangeAspect="1"/>
          </p:cNvPicPr>
          <p:nvPr userDrawn="1"/>
        </p:nvPicPr>
        <p:blipFill>
          <a:blip r:embed="rId2"/>
          <a:stretch>
            <a:fillRect/>
          </a:stretch>
        </p:blipFill>
        <p:spPr>
          <a:xfrm>
            <a:off x="5700045" y="1390912"/>
            <a:ext cx="2672294" cy="2118810"/>
          </a:xfrm>
          <a:prstGeom prst="rect">
            <a:avLst/>
          </a:prstGeom>
        </p:spPr>
      </p:pic>
      <p:sp>
        <p:nvSpPr>
          <p:cNvPr id="14" name="Rectángulo 13"/>
          <p:cNvSpPr/>
          <p:nvPr userDrawn="1"/>
        </p:nvSpPr>
        <p:spPr>
          <a:xfrm>
            <a:off x="-2881" y="4636859"/>
            <a:ext cx="9146881" cy="2285234"/>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smtClean="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val="429087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ilmina - Repaso">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smtClean="0"/>
              <a:t>Título del Concepto Explicado</a:t>
            </a:r>
            <a:br>
              <a:rPr lang="es-ES_tradnl" dirty="0" smtClean="0"/>
            </a:br>
            <a:r>
              <a:rPr kumimoji="0" lang="es-ES_tradnl" sz="2800" b="0" i="1" u="none" strike="noStrike" kern="1200" cap="none" spc="0" normalizeH="0" baseline="0" noProof="0" dirty="0" smtClean="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sp>
        <p:nvSpPr>
          <p:cNvPr id="5"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dirty="0" smtClean="0">
                <a:solidFill>
                  <a:schemeClr val="bg1"/>
                </a:solidFill>
              </a:rPr>
              <a:t>Módulo 1: Técnicas de Programación</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pic>
        <p:nvPicPr>
          <p:cNvPr id="10" name="Imagen 9"/>
          <p:cNvPicPr>
            <a:picLocks noChangeAspect="1"/>
          </p:cNvPicPr>
          <p:nvPr userDrawn="1"/>
        </p:nvPicPr>
        <p:blipFill>
          <a:blip r:embed="rId2"/>
          <a:stretch>
            <a:fillRect/>
          </a:stretch>
        </p:blipFill>
        <p:spPr>
          <a:xfrm>
            <a:off x="304420" y="65316"/>
            <a:ext cx="797618" cy="632416"/>
          </a:xfrm>
          <a:prstGeom prst="rect">
            <a:avLst/>
          </a:prstGeom>
        </p:spPr>
      </p:pic>
    </p:spTree>
    <p:extLst>
      <p:ext uri="{BB962C8B-B14F-4D97-AF65-F5344CB8AC3E}">
        <p14:creationId xmlns:p14="http://schemas.microsoft.com/office/powerpoint/2010/main" val="2142613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ítulo - Resolución">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sp>
        <p:nvSpPr>
          <p:cNvPr id="14" name="Rectángulo 13"/>
          <p:cNvSpPr/>
          <p:nvPr userDrawn="1"/>
        </p:nvSpPr>
        <p:spPr>
          <a:xfrm>
            <a:off x="-2881" y="4636859"/>
            <a:ext cx="9146881" cy="2273809"/>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smtClean="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smtClean="0"/>
              <a:t>Tema a Desarrollar en la Clase</a:t>
            </a:r>
            <a:endParaRPr lang="en-US" dirty="0"/>
          </a:p>
        </p:txBody>
      </p:sp>
      <p:pic>
        <p:nvPicPr>
          <p:cNvPr id="20" name="Imagen 19"/>
          <p:cNvPicPr>
            <a:picLocks noChangeAspect="1"/>
          </p:cNvPicPr>
          <p:nvPr userDrawn="1"/>
        </p:nvPicPr>
        <p:blipFill>
          <a:blip r:embed="rId2"/>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3"/>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4"/>
          <a:stretch>
            <a:fillRect/>
          </a:stretch>
        </p:blipFill>
        <p:spPr>
          <a:xfrm>
            <a:off x="7120136" y="5339910"/>
            <a:ext cx="1440000" cy="1440000"/>
          </a:xfrm>
          <a:prstGeom prst="rect">
            <a:avLst/>
          </a:prstGeom>
        </p:spPr>
      </p:pic>
      <p:grpSp>
        <p:nvGrpSpPr>
          <p:cNvPr id="5" name="Agrupar 4"/>
          <p:cNvGrpSpPr/>
          <p:nvPr userDrawn="1"/>
        </p:nvGrpSpPr>
        <p:grpSpPr>
          <a:xfrm>
            <a:off x="5701496" y="1402249"/>
            <a:ext cx="2670843" cy="2122755"/>
            <a:chOff x="5701496" y="1402249"/>
            <a:chExt cx="2670843" cy="2122755"/>
          </a:xfrm>
        </p:grpSpPr>
        <p:pic>
          <p:nvPicPr>
            <p:cNvPr id="8" name="Imagen 7"/>
            <p:cNvPicPr>
              <a:picLocks noChangeAspect="1"/>
            </p:cNvPicPr>
            <p:nvPr userDrawn="1"/>
          </p:nvPicPr>
          <p:blipFill>
            <a:blip r:embed="rId5"/>
            <a:stretch>
              <a:fillRect/>
            </a:stretch>
          </p:blipFill>
          <p:spPr>
            <a:xfrm>
              <a:off x="5701496" y="1402249"/>
              <a:ext cx="2670843" cy="2122755"/>
            </a:xfrm>
            <a:prstGeom prst="rect">
              <a:avLst/>
            </a:prstGeom>
          </p:spPr>
        </p:pic>
        <p:sp>
          <p:nvSpPr>
            <p:cNvPr id="4" name="Rectángulo 3"/>
            <p:cNvSpPr/>
            <p:nvPr userDrawn="1"/>
          </p:nvSpPr>
          <p:spPr>
            <a:xfrm>
              <a:off x="6557853" y="1402249"/>
              <a:ext cx="621234" cy="30090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6612255" y="1711774"/>
              <a:ext cx="45719" cy="8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Rectángulo 16"/>
            <p:cNvSpPr/>
            <p:nvPr userDrawn="1"/>
          </p:nvSpPr>
          <p:spPr>
            <a:xfrm>
              <a:off x="6588125" y="1895475"/>
              <a:ext cx="69850" cy="1085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Rectángulo 17"/>
            <p:cNvSpPr/>
            <p:nvPr userDrawn="1"/>
          </p:nvSpPr>
          <p:spPr>
            <a:xfrm flipV="1">
              <a:off x="6589396" y="1779358"/>
              <a:ext cx="45719"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Rectángulo 18"/>
            <p:cNvSpPr/>
            <p:nvPr userDrawn="1"/>
          </p:nvSpPr>
          <p:spPr>
            <a:xfrm flipH="1">
              <a:off x="7061199" y="1700662"/>
              <a:ext cx="200025" cy="487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23"/>
            <p:cNvSpPr/>
            <p:nvPr userDrawn="1"/>
          </p:nvSpPr>
          <p:spPr>
            <a:xfrm flipH="1">
              <a:off x="6535101" y="1700449"/>
              <a:ext cx="200025" cy="25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8177658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eg"/><Relationship Id="rId22" Type="http://schemas.openxmlformats.org/officeDocument/2006/relationships/image" Target="../media/image2.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810000"/>
            <a:ext cx="7886700" cy="1310313"/>
          </a:xfrm>
          <a:prstGeom prst="rect">
            <a:avLst/>
          </a:prstGeom>
        </p:spPr>
        <p:txBody>
          <a:bodyPr vert="horz" lIns="91440" tIns="45720" rIns="91440" bIns="45720" rtlCol="0" anchor="ctr">
            <a:normAutofit/>
          </a:bodyPr>
          <a:lstStyle/>
          <a:p>
            <a:r>
              <a:rPr lang="es-ES_tradnl" dirty="0" smtClean="0"/>
              <a:t>Título del Concepto Explicado</a:t>
            </a:r>
            <a:endParaRPr lang="en-US" dirty="0"/>
          </a:p>
        </p:txBody>
      </p:sp>
      <p:sp>
        <p:nvSpPr>
          <p:cNvPr id="3" name="Text Placeholder 2"/>
          <p:cNvSpPr>
            <a:spLocks noGrp="1"/>
          </p:cNvSpPr>
          <p:nvPr>
            <p:ph type="body" idx="1"/>
          </p:nvPr>
        </p:nvSpPr>
        <p:spPr>
          <a:xfrm>
            <a:off x="628650" y="2160000"/>
            <a:ext cx="7886700" cy="435133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n-US" dirty="0"/>
          </a:p>
        </p:txBody>
      </p:sp>
      <p:grpSp>
        <p:nvGrpSpPr>
          <p:cNvPr id="22" name="6 Grupo"/>
          <p:cNvGrpSpPr/>
          <p:nvPr userDrawn="1"/>
        </p:nvGrpSpPr>
        <p:grpSpPr>
          <a:xfrm>
            <a:off x="0" y="0"/>
            <a:ext cx="9144000" cy="744278"/>
            <a:chOff x="0" y="0"/>
            <a:chExt cx="9144000" cy="744278"/>
          </a:xfrm>
        </p:grpSpPr>
        <p:pic>
          <p:nvPicPr>
            <p:cNvPr id="23" name="7 Imagen" descr="logos 111MIL-01.JPG"/>
            <p:cNvPicPr>
              <a:picLocks noChangeAspect="1"/>
            </p:cNvPicPr>
            <p:nvPr/>
          </p:nvPicPr>
          <p:blipFill>
            <a:blip r:embed="rId21" cstate="print"/>
            <a:stretch>
              <a:fillRect/>
            </a:stretch>
          </p:blipFill>
          <p:spPr>
            <a:xfrm>
              <a:off x="0" y="0"/>
              <a:ext cx="1321019" cy="744278"/>
            </a:xfrm>
            <a:prstGeom prst="rect">
              <a:avLst/>
            </a:prstGeom>
          </p:spPr>
        </p:pic>
        <p:pic>
          <p:nvPicPr>
            <p:cNvPr id="24" name="8 Imagen" descr="logos 111MIL-01.JPG"/>
            <p:cNvPicPr>
              <a:picLocks noChangeAspect="1"/>
            </p:cNvPicPr>
            <p:nvPr/>
          </p:nvPicPr>
          <p:blipFill>
            <a:blip r:embed="rId22"/>
            <a:srcRect l="86163"/>
            <a:stretch>
              <a:fillRect/>
            </a:stretch>
          </p:blipFill>
          <p:spPr>
            <a:xfrm>
              <a:off x="1214414" y="0"/>
              <a:ext cx="7929586" cy="744278"/>
            </a:xfrm>
            <a:prstGeom prst="rect">
              <a:avLst/>
            </a:prstGeom>
          </p:spPr>
        </p:pic>
      </p:grpSp>
      <p:pic>
        <p:nvPicPr>
          <p:cNvPr id="28" name="11 Imagen" descr="logos 111MIL-01.JPG"/>
          <p:cNvPicPr>
            <a:picLocks noChangeAspect="1"/>
          </p:cNvPicPr>
          <p:nvPr userDrawn="1"/>
        </p:nvPicPr>
        <p:blipFill>
          <a:blip r:embed="rId22"/>
          <a:srcRect l="86163"/>
          <a:stretch>
            <a:fillRect/>
          </a:stretch>
        </p:blipFill>
        <p:spPr>
          <a:xfrm>
            <a:off x="0" y="6615112"/>
            <a:ext cx="9143968" cy="285752"/>
          </a:xfrm>
          <a:prstGeom prst="rect">
            <a:avLst/>
          </a:prstGeom>
        </p:spPr>
      </p:pic>
      <p:sp>
        <p:nvSpPr>
          <p:cNvPr id="29" name="Footer Placeholder 4"/>
          <p:cNvSpPr>
            <a:spLocks noGrp="1"/>
          </p:cNvSpPr>
          <p:nvPr>
            <p:ph type="ftr" sz="quarter" idx="3"/>
          </p:nvPr>
        </p:nvSpPr>
        <p:spPr>
          <a:xfrm>
            <a:off x="0" y="6575425"/>
            <a:ext cx="3086100" cy="365125"/>
          </a:xfrm>
          <a:prstGeom prst="rect">
            <a:avLst/>
          </a:prstGeom>
        </p:spPr>
        <p:txBody>
          <a:bodyPr anchor="ctr"/>
          <a:lstStyle>
            <a:lvl1pPr>
              <a:defRPr sz="1200">
                <a:solidFill>
                  <a:schemeClr val="bg1"/>
                </a:solidFill>
                <a:latin typeface="Arial" charset="0"/>
                <a:ea typeface="Arial" charset="0"/>
                <a:cs typeface="Arial" charset="0"/>
              </a:defRPr>
            </a:lvl1pPr>
          </a:lstStyle>
          <a:p>
            <a:r>
              <a:rPr lang="es-ES" dirty="0" smtClean="0"/>
              <a:t>Módulo 1: Técnicas de Programación</a:t>
            </a:r>
            <a:endParaRPr lang="es-ES_tradnl" dirty="0"/>
          </a:p>
        </p:txBody>
      </p:sp>
      <p:sp>
        <p:nvSpPr>
          <p:cNvPr id="30" name="Slide Number Placeholder 5"/>
          <p:cNvSpPr>
            <a:spLocks noGrp="1"/>
          </p:cNvSpPr>
          <p:nvPr>
            <p:ph type="sldNum" sz="quarter" idx="4"/>
          </p:nvPr>
        </p:nvSpPr>
        <p:spPr>
          <a:xfrm>
            <a:off x="7086568" y="6575424"/>
            <a:ext cx="2057400" cy="365125"/>
          </a:xfrm>
          <a:prstGeom prst="rect">
            <a:avLst/>
          </a:prstGeom>
        </p:spPr>
        <p:txBody>
          <a:bodyPr anchor="ctr"/>
          <a:lstStyle>
            <a:lvl1pPr algn="r">
              <a:defRPr sz="1200">
                <a:solidFill>
                  <a:schemeClr val="bg1"/>
                </a:solidFill>
                <a:latin typeface="Arial" charset="0"/>
                <a:ea typeface="Arial" charset="0"/>
                <a:cs typeface="Arial" charset="0"/>
              </a:defRPr>
            </a:lvl1pPr>
          </a:lstStyle>
          <a:p>
            <a:fld id="{D802D9E1-0DDA-174F-9155-A972C397A999}" type="slidenum">
              <a:rPr lang="es-ES_tradnl" smtClean="0"/>
              <a:pPr/>
              <a:t>‹Nr.›</a:t>
            </a:fld>
            <a:endParaRPr lang="es-ES_tradnl" dirty="0"/>
          </a:p>
        </p:txBody>
      </p:sp>
    </p:spTree>
    <p:extLst>
      <p:ext uri="{BB962C8B-B14F-4D97-AF65-F5344CB8AC3E}">
        <p14:creationId xmlns:p14="http://schemas.microsoft.com/office/powerpoint/2010/main" val="1483949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8" r:id="rId4"/>
    <p:sldLayoutId id="2147483673" r:id="rId5"/>
    <p:sldLayoutId id="2147483677" r:id="rId6"/>
    <p:sldLayoutId id="2147483674" r:id="rId7"/>
    <p:sldLayoutId id="2147483679" r:id="rId8"/>
    <p:sldLayoutId id="2147483675" r:id="rId9"/>
    <p:sldLayoutId id="2147483680" r:id="rId10"/>
    <p:sldLayoutId id="2147483663" r:id="rId11"/>
    <p:sldLayoutId id="2147483664" r:id="rId12"/>
    <p:sldLayoutId id="2147483665" r:id="rId13"/>
    <p:sldLayoutId id="2147483666" r:id="rId14"/>
    <p:sldLayoutId id="2147483672" r:id="rId15"/>
    <p:sldLayoutId id="2147483668" r:id="rId16"/>
    <p:sldLayoutId id="2147483669" r:id="rId17"/>
    <p:sldLayoutId id="2147483670" r:id="rId18"/>
    <p:sldLayoutId id="2147483671" r:id="rId19"/>
  </p:sldLayoutIdLst>
  <p:timing>
    <p:tnLst>
      <p:par>
        <p:cTn id="1" dur="indefinite" restart="never" nodeType="tmRoot"/>
      </p:par>
    </p:tnLst>
  </p:timing>
  <p:hf hdr="0" dt="0"/>
  <p:txStyles>
    <p:titleStyle>
      <a:lvl1pPr algn="ctr" defTabSz="914400" rtl="0" eaLnBrk="1" latinLnBrk="0" hangingPunct="1">
        <a:lnSpc>
          <a:spcPct val="90000"/>
        </a:lnSpc>
        <a:spcBef>
          <a:spcPct val="0"/>
        </a:spcBef>
        <a:buNone/>
        <a:defRPr sz="4000" b="0" kern="1200" baseline="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8.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eg"/><Relationship Id="rId3" Type="http://schemas.openxmlformats.org/officeDocument/2006/relationships/image" Target="../media/image1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jpeg"/><Relationship Id="rId3" Type="http://schemas.openxmlformats.org/officeDocument/2006/relationships/image" Target="../media/image2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4.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5.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5.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6.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a:t>Técnicas de Programación</a:t>
            </a:r>
          </a:p>
        </p:txBody>
      </p:sp>
      <p:sp>
        <p:nvSpPr>
          <p:cNvPr id="3" name="Subtítulo 2"/>
          <p:cNvSpPr>
            <a:spLocks noGrp="1"/>
          </p:cNvSpPr>
          <p:nvPr>
            <p:ph type="subTitle" idx="1"/>
          </p:nvPr>
        </p:nvSpPr>
        <p:spPr/>
        <p:txBody>
          <a:bodyPr>
            <a:normAutofit/>
          </a:bodyPr>
          <a:lstStyle/>
          <a:p>
            <a:r>
              <a:rPr lang="es-ES_tradnl" dirty="0"/>
              <a:t>Introducción (</a:t>
            </a:r>
            <a:r>
              <a:rPr lang="es-ES_tradnl" dirty="0" smtClean="0"/>
              <a:t>Repaso)</a:t>
            </a:r>
            <a:endParaRPr lang="es-ES_tradnl" dirty="0"/>
          </a:p>
          <a:p>
            <a:endParaRPr lang="es-ES_tradnl" dirty="0"/>
          </a:p>
        </p:txBody>
      </p:sp>
    </p:spTree>
    <p:extLst>
      <p:ext uri="{BB962C8B-B14F-4D97-AF65-F5344CB8AC3E}">
        <p14:creationId xmlns:p14="http://schemas.microsoft.com/office/powerpoint/2010/main" val="13973107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lstStyle/>
          <a:p>
            <a:r>
              <a:rPr lang="es-AR" b="1" dirty="0" smtClean="0"/>
              <a:t>Estructura de Control </a:t>
            </a:r>
            <a:br>
              <a:rPr lang="es-AR" b="1" dirty="0" smtClean="0"/>
            </a:br>
            <a:r>
              <a:rPr lang="es-AR" sz="2800" i="1" dirty="0" smtClean="0"/>
              <a:t>Selección</a:t>
            </a:r>
            <a:endParaRPr lang="es-AR" sz="2800" i="1" dirty="0"/>
          </a:p>
        </p:txBody>
      </p:sp>
      <p:sp>
        <p:nvSpPr>
          <p:cNvPr id="3" name="2 Marcador de contenido"/>
          <p:cNvSpPr>
            <a:spLocks noGrp="1"/>
          </p:cNvSpPr>
          <p:nvPr>
            <p:ph idx="1"/>
          </p:nvPr>
        </p:nvSpPr>
        <p:spPr/>
        <p:txBody>
          <a:bodyPr>
            <a:normAutofit fontScale="92500" lnSpcReduction="10000"/>
          </a:bodyPr>
          <a:lstStyle/>
          <a:p>
            <a:r>
              <a:rPr lang="es-AR" spc="-1" dirty="0" smtClean="0">
                <a:solidFill>
                  <a:srgbClr val="000000"/>
                </a:solidFill>
                <a:uFill>
                  <a:solidFill>
                    <a:srgbClr val="FFFFFF"/>
                  </a:solidFill>
                </a:uFill>
                <a:latin typeface="Arial"/>
                <a:ea typeface="Arial"/>
              </a:rPr>
              <a:t>Un algoritmo puede ser más que una lista de comandos…</a:t>
            </a:r>
            <a:endParaRPr lang="es-AR" spc="-1" dirty="0" smtClean="0">
              <a:solidFill>
                <a:srgbClr val="000000"/>
              </a:solidFill>
              <a:uFill>
                <a:solidFill>
                  <a:srgbClr val="FFFFFF"/>
                </a:solidFill>
              </a:uFill>
              <a:latin typeface="Arial"/>
            </a:endParaRPr>
          </a:p>
          <a:p>
            <a:endParaRPr lang="es-AR" dirty="0" smtClean="0"/>
          </a:p>
          <a:p>
            <a:endParaRPr lang="es-AR" dirty="0" smtClean="0"/>
          </a:p>
          <a:p>
            <a:endParaRPr lang="es-AR" dirty="0" smtClean="0"/>
          </a:p>
          <a:p>
            <a:endParaRPr lang="es-AR" dirty="0" smtClean="0"/>
          </a:p>
          <a:p>
            <a:endParaRPr lang="es-AR" dirty="0" smtClean="0"/>
          </a:p>
          <a:p>
            <a:endParaRPr lang="es-AR" dirty="0" smtClean="0"/>
          </a:p>
          <a:p>
            <a:r>
              <a:rPr lang="es-AR" spc="-1" dirty="0" smtClean="0">
                <a:solidFill>
                  <a:srgbClr val="000000"/>
                </a:solidFill>
                <a:uFill>
                  <a:solidFill>
                    <a:srgbClr val="FFFFFF"/>
                  </a:solidFill>
                </a:uFill>
                <a:latin typeface="Arial"/>
                <a:ea typeface="Arial"/>
              </a:rPr>
              <a:t>Cómo hago para verifica si un número es mayor o igual a 20??</a:t>
            </a:r>
            <a:endParaRPr lang="es-AR" spc="-1" dirty="0" smtClean="0">
              <a:solidFill>
                <a:srgbClr val="000000"/>
              </a:solidFill>
              <a:uFill>
                <a:solidFill>
                  <a:srgbClr val="FFFFFF"/>
                </a:solidFill>
              </a:uFill>
              <a:latin typeface="Arial"/>
            </a:endParaRP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9</a:t>
            </a:fld>
            <a:endParaRPr lang="es-ES_tradnl" dirty="0"/>
          </a:p>
        </p:txBody>
      </p:sp>
      <p:grpSp>
        <p:nvGrpSpPr>
          <p:cNvPr id="11" name="10 Grupo"/>
          <p:cNvGrpSpPr/>
          <p:nvPr/>
        </p:nvGrpSpPr>
        <p:grpSpPr>
          <a:xfrm>
            <a:off x="457200" y="2870036"/>
            <a:ext cx="8197702" cy="2595100"/>
            <a:chOff x="161372" y="2923200"/>
            <a:chExt cx="8691120" cy="2972880"/>
          </a:xfrm>
        </p:grpSpPr>
        <p:pic>
          <p:nvPicPr>
            <p:cNvPr id="6" name="Shape 164"/>
            <p:cNvPicPr/>
            <p:nvPr/>
          </p:nvPicPr>
          <p:blipFill>
            <a:blip r:embed="rId2" cstate="print"/>
            <a:stretch/>
          </p:blipFill>
          <p:spPr>
            <a:xfrm>
              <a:off x="161372" y="2923200"/>
              <a:ext cx="8691120" cy="2972880"/>
            </a:xfrm>
            <a:prstGeom prst="rect">
              <a:avLst/>
            </a:prstGeom>
            <a:ln>
              <a:noFill/>
            </a:ln>
          </p:spPr>
        </p:pic>
        <p:sp>
          <p:nvSpPr>
            <p:cNvPr id="8" name="Rectángulo 1"/>
            <p:cNvSpPr/>
            <p:nvPr/>
          </p:nvSpPr>
          <p:spPr>
            <a:xfrm>
              <a:off x="1487749" y="3503303"/>
              <a:ext cx="1337187" cy="1032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smtClean="0">
                  <a:solidFill>
                    <a:sysClr val="windowText" lastClr="000000"/>
                  </a:solidFill>
                </a:rPr>
                <a:t>Escribir “Bienvenido!”</a:t>
              </a:r>
              <a:endParaRPr lang="es-ES_tradnl" sz="1400" dirty="0">
                <a:solidFill>
                  <a:sysClr val="windowText" lastClr="000000"/>
                </a:solidFill>
              </a:endParaRPr>
            </a:p>
          </p:txBody>
        </p:sp>
        <p:sp>
          <p:nvSpPr>
            <p:cNvPr id="9" name="Rectángulo 4"/>
            <p:cNvSpPr/>
            <p:nvPr/>
          </p:nvSpPr>
          <p:spPr>
            <a:xfrm>
              <a:off x="6419405" y="3503302"/>
              <a:ext cx="1337187" cy="1032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1400" dirty="0" smtClean="0">
                  <a:solidFill>
                    <a:sysClr val="windowText" lastClr="000000"/>
                  </a:solidFill>
                </a:rPr>
                <a:t>Escribir “Vuelva pronto!”</a:t>
              </a:r>
              <a:endParaRPr lang="es-ES_tradnl" sz="1400" dirty="0">
                <a:solidFill>
                  <a:sysClr val="windowText" lastClr="000000"/>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Selección o decisión (</a:t>
            </a:r>
            <a:r>
              <a:rPr lang="es-AR" b="1" dirty="0" err="1" smtClean="0"/>
              <a:t>Branch</a:t>
            </a:r>
            <a:r>
              <a:rPr lang="es-AR" b="1" dirty="0" smtClean="0"/>
              <a:t>)</a:t>
            </a:r>
            <a:endParaRPr lang="es-AR" b="1" dirty="0"/>
          </a:p>
        </p:txBody>
      </p:sp>
      <p:sp>
        <p:nvSpPr>
          <p:cNvPr id="3" name="2 Marcador de contenido"/>
          <p:cNvSpPr>
            <a:spLocks noGrp="1"/>
          </p:cNvSpPr>
          <p:nvPr>
            <p:ph idx="1"/>
          </p:nvPr>
        </p:nvSpPr>
        <p:spPr/>
        <p:txBody>
          <a:bodyPr/>
          <a:lstStyle/>
          <a:p>
            <a:r>
              <a:rPr lang="es-AR" dirty="0" smtClean="0"/>
              <a:t>Qué camino tomo?</a:t>
            </a:r>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10</a:t>
            </a:fld>
            <a:endParaRPr lang="es-ES_tradnl" dirty="0"/>
          </a:p>
        </p:txBody>
      </p:sp>
      <p:pic>
        <p:nvPicPr>
          <p:cNvPr id="6" name="Shape 179"/>
          <p:cNvPicPr/>
          <p:nvPr/>
        </p:nvPicPr>
        <p:blipFill>
          <a:blip r:embed="rId2" cstate="print"/>
          <a:stretch/>
        </p:blipFill>
        <p:spPr>
          <a:xfrm>
            <a:off x="2317449" y="2828260"/>
            <a:ext cx="4030188" cy="3683078"/>
          </a:xfrm>
          <a:prstGeom prst="rect">
            <a:avLst/>
          </a:prstGeom>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400" b="1" dirty="0" smtClean="0"/>
              <a:t>Estructura de Control</a:t>
            </a:r>
            <a:br>
              <a:rPr lang="es-AR" sz="4400" b="1" dirty="0" smtClean="0"/>
            </a:br>
            <a:r>
              <a:rPr lang="es-AR" sz="3100" i="1" dirty="0" smtClean="0"/>
              <a:t>Selección</a:t>
            </a:r>
            <a:endParaRPr lang="es-AR" sz="3100" i="1"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11</a:t>
            </a:fld>
            <a:endParaRPr lang="es-ES_tradnl" dirty="0"/>
          </a:p>
        </p:txBody>
      </p:sp>
      <p:grpSp>
        <p:nvGrpSpPr>
          <p:cNvPr id="16" name="15 Grupo"/>
          <p:cNvGrpSpPr/>
          <p:nvPr/>
        </p:nvGrpSpPr>
        <p:grpSpPr>
          <a:xfrm>
            <a:off x="0" y="2051199"/>
            <a:ext cx="9143968" cy="4524186"/>
            <a:chOff x="-753064" y="1972080"/>
            <a:chExt cx="11736383" cy="5846097"/>
          </a:xfrm>
        </p:grpSpPr>
        <p:pic>
          <p:nvPicPr>
            <p:cNvPr id="17" name="Shape 187"/>
            <p:cNvPicPr/>
            <p:nvPr/>
          </p:nvPicPr>
          <p:blipFill>
            <a:blip r:embed="rId2" cstate="print"/>
            <a:stretch/>
          </p:blipFill>
          <p:spPr>
            <a:xfrm>
              <a:off x="-99360" y="1972080"/>
              <a:ext cx="10275840" cy="4875120"/>
            </a:xfrm>
            <a:prstGeom prst="rect">
              <a:avLst/>
            </a:prstGeom>
            <a:ln>
              <a:noFill/>
            </a:ln>
          </p:spPr>
        </p:pic>
        <p:sp>
          <p:nvSpPr>
            <p:cNvPr id="18" name="CustomShape 2"/>
            <p:cNvSpPr/>
            <p:nvPr/>
          </p:nvSpPr>
          <p:spPr>
            <a:xfrm>
              <a:off x="3224880" y="2736360"/>
              <a:ext cx="5117743" cy="498599"/>
            </a:xfrm>
            <a:prstGeom prst="rect">
              <a:avLst/>
            </a:prstGeom>
            <a:noFill/>
            <a:ln>
              <a:noFill/>
            </a:ln>
          </p:spPr>
          <p:style>
            <a:lnRef idx="0">
              <a:scrgbClr r="0" g="0" b="0"/>
            </a:lnRef>
            <a:fillRef idx="0">
              <a:scrgbClr r="0" g="0" b="0"/>
            </a:fillRef>
            <a:effectRef idx="0">
              <a:scrgbClr r="0" g="0" b="0"/>
            </a:effectRef>
            <a:fontRef idx="minor"/>
          </p:style>
          <p:txBody>
            <a:bodyPr lIns="59040" tIns="29520" rIns="59040" bIns="29520"/>
            <a:lstStyle/>
            <a:p>
              <a:pPr>
                <a:lnSpc>
                  <a:spcPct val="100000"/>
                </a:lnSpc>
              </a:pPr>
              <a:r>
                <a:rPr lang="es-AR" sz="2400" b="1" strike="noStrike" spc="-1" dirty="0">
                  <a:solidFill>
                    <a:srgbClr val="7F0055"/>
                  </a:solidFill>
                  <a:uFill>
                    <a:solidFill>
                      <a:srgbClr val="FFFFFF"/>
                    </a:solidFill>
                  </a:uFill>
                  <a:latin typeface="Arial"/>
                  <a:ea typeface="Arial"/>
                </a:rPr>
                <a:t>Si, el número es &gt;= a 20</a:t>
              </a:r>
              <a:endParaRPr lang="es-AR" sz="2400" b="0" strike="noStrike" spc="-1" dirty="0">
                <a:solidFill>
                  <a:srgbClr val="000000"/>
                </a:solidFill>
                <a:uFill>
                  <a:solidFill>
                    <a:srgbClr val="FFFFFF"/>
                  </a:solidFill>
                </a:uFill>
                <a:latin typeface="Arial"/>
              </a:endParaRPr>
            </a:p>
            <a:p>
              <a:pPr>
                <a:lnSpc>
                  <a:spcPct val="100000"/>
                </a:lnSpc>
              </a:pPr>
              <a:endParaRPr lang="es-AR" sz="2400" b="0" strike="noStrike" spc="-1" dirty="0">
                <a:solidFill>
                  <a:srgbClr val="000000"/>
                </a:solidFill>
                <a:uFill>
                  <a:solidFill>
                    <a:srgbClr val="FFFFFF"/>
                  </a:solidFill>
                </a:uFill>
                <a:latin typeface="Arial"/>
              </a:endParaRPr>
            </a:p>
          </p:txBody>
        </p:sp>
        <p:sp>
          <p:nvSpPr>
            <p:cNvPr id="19" name="CustomShape 3"/>
            <p:cNvSpPr/>
            <p:nvPr/>
          </p:nvSpPr>
          <p:spPr>
            <a:xfrm>
              <a:off x="2999861" y="6806519"/>
              <a:ext cx="5342762" cy="498599"/>
            </a:xfrm>
            <a:prstGeom prst="rect">
              <a:avLst/>
            </a:prstGeom>
            <a:noFill/>
            <a:ln>
              <a:noFill/>
            </a:ln>
          </p:spPr>
          <p:style>
            <a:lnRef idx="0">
              <a:scrgbClr r="0" g="0" b="0"/>
            </a:lnRef>
            <a:fillRef idx="0">
              <a:scrgbClr r="0" g="0" b="0"/>
            </a:fillRef>
            <a:effectRef idx="0">
              <a:scrgbClr r="0" g="0" b="0"/>
            </a:effectRef>
            <a:fontRef idx="minor"/>
          </p:style>
          <p:txBody>
            <a:bodyPr lIns="59040" tIns="29520" rIns="59040" bIns="29520"/>
            <a:lstStyle/>
            <a:p>
              <a:pPr>
                <a:lnSpc>
                  <a:spcPct val="100000"/>
                </a:lnSpc>
              </a:pPr>
              <a:r>
                <a:rPr lang="es-AR" sz="2400" b="1" strike="noStrike" spc="-1" dirty="0">
                  <a:solidFill>
                    <a:srgbClr val="7F0055"/>
                  </a:solidFill>
                  <a:uFill>
                    <a:solidFill>
                      <a:srgbClr val="FFFFFF"/>
                    </a:solidFill>
                  </a:uFill>
                  <a:latin typeface="Arial"/>
                  <a:ea typeface="Arial"/>
                </a:rPr>
                <a:t>No, el número es &lt; a 20</a:t>
              </a:r>
              <a:endParaRPr lang="es-AR" sz="2400" b="0" strike="noStrike" spc="-1" dirty="0">
                <a:solidFill>
                  <a:srgbClr val="000000"/>
                </a:solidFill>
                <a:uFill>
                  <a:solidFill>
                    <a:srgbClr val="FFFFFF"/>
                  </a:solidFill>
                </a:uFill>
                <a:latin typeface="Arial"/>
              </a:endParaRPr>
            </a:p>
            <a:p>
              <a:pPr>
                <a:lnSpc>
                  <a:spcPct val="100000"/>
                </a:lnSpc>
              </a:pPr>
              <a:endParaRPr lang="es-AR" sz="2400" b="0" strike="noStrike" spc="-1" dirty="0">
                <a:solidFill>
                  <a:srgbClr val="000000"/>
                </a:solidFill>
                <a:uFill>
                  <a:solidFill>
                    <a:srgbClr val="FFFFFF"/>
                  </a:solidFill>
                </a:uFill>
                <a:latin typeface="Arial"/>
              </a:endParaRPr>
            </a:p>
          </p:txBody>
        </p:sp>
        <p:sp>
          <p:nvSpPr>
            <p:cNvPr id="20" name="CustomShape 4"/>
            <p:cNvSpPr/>
            <p:nvPr/>
          </p:nvSpPr>
          <p:spPr>
            <a:xfrm>
              <a:off x="1003115" y="3043621"/>
              <a:ext cx="1423582" cy="786960"/>
            </a:xfrm>
            <a:prstGeom prst="rect">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59040" tIns="29520" rIns="59040" bIns="29520"/>
            <a:lstStyle/>
            <a:p>
              <a:pPr algn="ctr">
                <a:lnSpc>
                  <a:spcPct val="100000"/>
                </a:lnSpc>
              </a:pPr>
              <a:r>
                <a:rPr lang="es-AR" b="1" strike="noStrike" spc="-1" dirty="0">
                  <a:solidFill>
                    <a:srgbClr val="7F0055"/>
                  </a:solidFill>
                  <a:uFill>
                    <a:solidFill>
                      <a:srgbClr val="FFFFFF"/>
                    </a:solidFill>
                  </a:uFill>
                  <a:latin typeface="Arial"/>
                  <a:ea typeface="Arial"/>
                </a:rPr>
                <a:t>Número &gt;= 20</a:t>
              </a:r>
              <a:endParaRPr lang="es-AR" b="0" strike="noStrike" spc="-1" dirty="0">
                <a:solidFill>
                  <a:srgbClr val="000000"/>
                </a:solidFill>
                <a:uFill>
                  <a:solidFill>
                    <a:srgbClr val="FFFFFF"/>
                  </a:solidFill>
                </a:uFill>
                <a:latin typeface="Arial"/>
              </a:endParaRPr>
            </a:p>
          </p:txBody>
        </p:sp>
        <p:sp>
          <p:nvSpPr>
            <p:cNvPr id="21" name="CustomShape 5"/>
            <p:cNvSpPr/>
            <p:nvPr/>
          </p:nvSpPr>
          <p:spPr>
            <a:xfrm>
              <a:off x="-753064" y="7551417"/>
              <a:ext cx="11736383" cy="266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000" b="0" strike="noStrike" spc="-1" dirty="0">
                  <a:solidFill>
                    <a:srgbClr val="000000"/>
                  </a:solidFill>
                  <a:uFill>
                    <a:solidFill>
                      <a:srgbClr val="FFFFFF"/>
                    </a:solidFill>
                  </a:uFill>
                  <a:latin typeface="Arial"/>
                  <a:ea typeface="Arial"/>
                </a:rPr>
                <a:t>Extraído de: "Barry, P., &amp; </a:t>
              </a:r>
              <a:r>
                <a:rPr lang="es-AR" sz="1000" b="0" strike="noStrike" spc="-1" dirty="0" err="1">
                  <a:solidFill>
                    <a:srgbClr val="000000"/>
                  </a:solidFill>
                  <a:uFill>
                    <a:solidFill>
                      <a:srgbClr val="FFFFFF"/>
                    </a:solidFill>
                  </a:uFill>
                  <a:latin typeface="Arial"/>
                  <a:ea typeface="Arial"/>
                </a:rPr>
                <a:t>Griffiths</a:t>
              </a:r>
              <a:r>
                <a:rPr lang="es-AR" sz="1000" b="0" strike="noStrike" spc="-1" dirty="0">
                  <a:solidFill>
                    <a:srgbClr val="000000"/>
                  </a:solidFill>
                  <a:uFill>
                    <a:solidFill>
                      <a:srgbClr val="FFFFFF"/>
                    </a:solidFill>
                  </a:uFill>
                  <a:latin typeface="Arial"/>
                  <a:ea typeface="Arial"/>
                </a:rPr>
                <a:t>, D. (2009). Head </a:t>
              </a:r>
              <a:r>
                <a:rPr lang="es-AR" sz="1000" b="0" strike="noStrike" spc="-1" dirty="0" err="1">
                  <a:solidFill>
                    <a:srgbClr val="000000"/>
                  </a:solidFill>
                  <a:uFill>
                    <a:solidFill>
                      <a:srgbClr val="FFFFFF"/>
                    </a:solidFill>
                  </a:uFill>
                  <a:latin typeface="Arial"/>
                  <a:ea typeface="Arial"/>
                </a:rPr>
                <a:t>First</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Programming</a:t>
              </a:r>
              <a:r>
                <a:rPr lang="es-AR" sz="1000" b="0" strike="noStrike" spc="-1" dirty="0">
                  <a:solidFill>
                    <a:srgbClr val="000000"/>
                  </a:solidFill>
                  <a:uFill>
                    <a:solidFill>
                      <a:srgbClr val="FFFFFF"/>
                    </a:solidFill>
                  </a:uFill>
                  <a:latin typeface="Arial"/>
                  <a:ea typeface="Arial"/>
                </a:rPr>
                <a:t>: A </a:t>
              </a:r>
              <a:r>
                <a:rPr lang="es-AR" sz="1000" b="0" strike="noStrike" spc="-1" dirty="0" err="1">
                  <a:solidFill>
                    <a:srgbClr val="000000"/>
                  </a:solidFill>
                  <a:uFill>
                    <a:solidFill>
                      <a:srgbClr val="FFFFFF"/>
                    </a:solidFill>
                  </a:uFill>
                  <a:latin typeface="Arial"/>
                  <a:ea typeface="Arial"/>
                </a:rPr>
                <a:t>Learner's</a:t>
              </a:r>
              <a:r>
                <a:rPr lang="es-AR" sz="1000" b="0" strike="noStrike" spc="-1" dirty="0">
                  <a:solidFill>
                    <a:srgbClr val="000000"/>
                  </a:solidFill>
                  <a:uFill>
                    <a:solidFill>
                      <a:srgbClr val="FFFFFF"/>
                    </a:solidFill>
                  </a:uFill>
                  <a:latin typeface="Arial"/>
                  <a:ea typeface="Arial"/>
                </a:rPr>
                <a:t> Guide </a:t>
              </a:r>
              <a:r>
                <a:rPr lang="es-AR" sz="1000" b="0" strike="noStrike" spc="-1" dirty="0" err="1">
                  <a:solidFill>
                    <a:srgbClr val="000000"/>
                  </a:solidFill>
                  <a:uFill>
                    <a:solidFill>
                      <a:srgbClr val="FFFFFF"/>
                    </a:solidFill>
                  </a:uFill>
                  <a:latin typeface="Arial"/>
                  <a:ea typeface="Arial"/>
                </a:rPr>
                <a:t>to</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Programming</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Using</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the</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Python</a:t>
              </a:r>
              <a:r>
                <a:rPr lang="es-AR" sz="1000" b="0" strike="noStrike" spc="-1" dirty="0">
                  <a:solidFill>
                    <a:srgbClr val="000000"/>
                  </a:solidFill>
                  <a:uFill>
                    <a:solidFill>
                      <a:srgbClr val="FFFFFF"/>
                    </a:solidFill>
                  </a:uFill>
                  <a:latin typeface="Arial"/>
                  <a:ea typeface="Arial"/>
                </a:rPr>
                <a:t> </a:t>
              </a:r>
              <a:r>
                <a:rPr lang="es-AR" sz="1000" b="0" strike="noStrike" spc="-1" dirty="0" err="1">
                  <a:solidFill>
                    <a:srgbClr val="000000"/>
                  </a:solidFill>
                  <a:uFill>
                    <a:solidFill>
                      <a:srgbClr val="FFFFFF"/>
                    </a:solidFill>
                  </a:uFill>
                  <a:latin typeface="Arial"/>
                  <a:ea typeface="Arial"/>
                </a:rPr>
                <a:t>Language</a:t>
              </a:r>
              <a:r>
                <a:rPr lang="es-AR" sz="1000" b="0" strike="noStrike" spc="-1" dirty="0">
                  <a:solidFill>
                    <a:srgbClr val="000000"/>
                  </a:solidFill>
                  <a:uFill>
                    <a:solidFill>
                      <a:srgbClr val="FFFFFF"/>
                    </a:solidFill>
                  </a:uFill>
                  <a:latin typeface="Arial"/>
                  <a:ea typeface="Arial"/>
                </a:rPr>
                <a:t>. " </a:t>
              </a:r>
              <a:r>
                <a:rPr lang="es-AR" sz="1000" b="0" strike="noStrike" spc="-1" dirty="0" err="1">
                  <a:solidFill>
                    <a:srgbClr val="000000"/>
                  </a:solidFill>
                  <a:uFill>
                    <a:solidFill>
                      <a:srgbClr val="FFFFFF"/>
                    </a:solidFill>
                  </a:uFill>
                  <a:latin typeface="Arial"/>
                  <a:ea typeface="Arial"/>
                </a:rPr>
                <a:t>O'Reilly</a:t>
              </a:r>
              <a:r>
                <a:rPr lang="es-AR" sz="1000" b="0" strike="noStrike" spc="-1" dirty="0">
                  <a:solidFill>
                    <a:srgbClr val="000000"/>
                  </a:solidFill>
                  <a:uFill>
                    <a:solidFill>
                      <a:srgbClr val="FFFFFF"/>
                    </a:solidFill>
                  </a:uFill>
                  <a:latin typeface="Arial"/>
                  <a:ea typeface="Arial"/>
                </a:rPr>
                <a:t> Media, Inc."."</a:t>
              </a:r>
              <a:endParaRPr lang="es-AR" sz="10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Selección </a:t>
            </a:r>
            <a:br>
              <a:rPr lang="es-AR" b="1" dirty="0" smtClean="0"/>
            </a:br>
            <a:r>
              <a:rPr lang="es-AR" sz="2800" i="1" dirty="0" smtClean="0"/>
              <a:t>Sintaxis</a:t>
            </a:r>
            <a:endParaRPr lang="es-AR" sz="2800" i="1" dirty="0"/>
          </a:p>
        </p:txBody>
      </p:sp>
      <p:sp>
        <p:nvSpPr>
          <p:cNvPr id="3" name="2 Marcador de contenido"/>
          <p:cNvSpPr>
            <a:spLocks noGrp="1"/>
          </p:cNvSpPr>
          <p:nvPr>
            <p:ph idx="1"/>
          </p:nvPr>
        </p:nvSpPr>
        <p:spPr/>
        <p:txBody>
          <a:bodyPr>
            <a:noAutofit/>
          </a:bodyPr>
          <a:lstStyle/>
          <a:p>
            <a:pPr>
              <a:lnSpc>
                <a:spcPct val="100000"/>
              </a:lnSpc>
              <a:buNone/>
            </a:pPr>
            <a:r>
              <a:rPr lang="es-AR" sz="1600" spc="-1" dirty="0" smtClean="0">
                <a:solidFill>
                  <a:srgbClr val="000000"/>
                </a:solidFill>
                <a:uFill>
                  <a:solidFill>
                    <a:srgbClr val="FFFFFF"/>
                  </a:solidFill>
                </a:uFill>
                <a:latin typeface="Arial"/>
                <a:ea typeface="DejaVu Sans"/>
              </a:rPr>
              <a:t>La secuencia de instrucciones ejecutadas por la instrucción Si-Entonces-Sino depende del valor de una condición lógica</a:t>
            </a:r>
          </a:p>
          <a:p>
            <a:pPr>
              <a:lnSpc>
                <a:spcPct val="100000"/>
              </a:lnSpc>
              <a:buNone/>
            </a:pP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a:t>
            </a:r>
            <a:r>
              <a:rPr lang="es-AR" sz="1600" b="1" spc="-1" dirty="0" smtClean="0">
                <a:solidFill>
                  <a:srgbClr val="000080"/>
                </a:solidFill>
                <a:uFill>
                  <a:solidFill>
                    <a:srgbClr val="FFFFFF"/>
                  </a:solidFill>
                </a:uFill>
                <a:latin typeface="Arial"/>
                <a:ea typeface="DejaVu Sans"/>
              </a:rPr>
              <a:t>Si</a:t>
            </a:r>
            <a:r>
              <a:rPr lang="es-AR" sz="1600" spc="-1" dirty="0" smtClean="0">
                <a:solidFill>
                  <a:srgbClr val="000000"/>
                </a:solidFill>
                <a:uFill>
                  <a:solidFill>
                    <a:srgbClr val="FFFFFF"/>
                  </a:solidFill>
                </a:uFill>
                <a:latin typeface="Arial"/>
                <a:ea typeface="DejaVu Sans"/>
              </a:rPr>
              <a:t> &lt;condición&gt; </a:t>
            </a:r>
            <a:r>
              <a:rPr lang="es-AR" sz="1600" b="1" spc="-1" dirty="0" smtClean="0">
                <a:solidFill>
                  <a:srgbClr val="000080"/>
                </a:solidFill>
                <a:uFill>
                  <a:solidFill>
                    <a:srgbClr val="FFFFFF"/>
                  </a:solidFill>
                </a:uFill>
                <a:latin typeface="Arial"/>
                <a:ea typeface="DejaVu Sans"/>
              </a:rPr>
              <a:t>Entonces</a:t>
            </a: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&lt;instrucciones&gt; </a:t>
            </a: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a:t>
            </a:r>
            <a:r>
              <a:rPr lang="es-AR" sz="1600" b="1" spc="-1" dirty="0" smtClean="0">
                <a:solidFill>
                  <a:srgbClr val="000080"/>
                </a:solidFill>
                <a:uFill>
                  <a:solidFill>
                    <a:srgbClr val="FFFFFF"/>
                  </a:solidFill>
                </a:uFill>
                <a:latin typeface="Arial"/>
                <a:ea typeface="DejaVu Sans"/>
              </a:rPr>
              <a:t>Sino</a:t>
            </a:r>
            <a:r>
              <a:rPr lang="es-AR" sz="1600" spc="-1" dirty="0" smtClean="0">
                <a:solidFill>
                  <a:srgbClr val="000000"/>
                </a:solidFill>
                <a:uFill>
                  <a:solidFill>
                    <a:srgbClr val="FFFFFF"/>
                  </a:solidFill>
                </a:uFill>
                <a:latin typeface="Arial"/>
                <a:ea typeface="DejaVu Sans"/>
              </a:rPr>
              <a:t> </a:t>
            </a: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&lt;instrucciones&gt;</a:t>
            </a: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a:t>
            </a:r>
            <a:r>
              <a:rPr lang="es-AR" sz="1600" b="1" spc="-1" dirty="0" err="1" smtClean="0">
                <a:solidFill>
                  <a:srgbClr val="000080"/>
                </a:solidFill>
                <a:uFill>
                  <a:solidFill>
                    <a:srgbClr val="FFFFFF"/>
                  </a:solidFill>
                </a:uFill>
                <a:latin typeface="Arial"/>
                <a:ea typeface="DejaVu Sans"/>
              </a:rPr>
              <a:t>FinSi</a:t>
            </a:r>
            <a:r>
              <a:rPr lang="es-AR" sz="1600" spc="-1" dirty="0" smtClean="0">
                <a:solidFill>
                  <a:srgbClr val="000000"/>
                </a:solidFill>
                <a:uFill>
                  <a:solidFill>
                    <a:srgbClr val="FFFFFF"/>
                  </a:solidFill>
                </a:uFill>
                <a:latin typeface="Arial"/>
                <a:ea typeface="DejaVu Sans"/>
              </a:rPr>
              <a:t> </a:t>
            </a:r>
            <a:endParaRPr lang="es-AR" sz="1600" spc="-1" dirty="0" smtClean="0">
              <a:solidFill>
                <a:srgbClr val="000000"/>
              </a:solidFill>
              <a:uFill>
                <a:solidFill>
                  <a:srgbClr val="FFFFFF"/>
                </a:solidFill>
              </a:uFill>
              <a:latin typeface="Arial"/>
            </a:endParaRPr>
          </a:p>
          <a:p>
            <a:pPr>
              <a:lnSpc>
                <a:spcPct val="100000"/>
              </a:lnSpc>
              <a:buNone/>
            </a:pPr>
            <a:r>
              <a:rPr lang="es-AR" sz="1600" spc="-1" dirty="0" smtClean="0">
                <a:solidFill>
                  <a:srgbClr val="000000"/>
                </a:solidFill>
                <a:uFill>
                  <a:solidFill>
                    <a:srgbClr val="FFFFFF"/>
                  </a:solidFill>
                </a:uFill>
                <a:latin typeface="Arial"/>
                <a:ea typeface="DejaVu Sans"/>
              </a:rPr>
              <a:t>   Al ejecutarse esta instrucción, se evalúa la condición y se ejecutan las instrucciones que correspondan: las instrucciones que le siguen al Entonces si la condición es verdadera, o las instrucciones que le siguen al Sino si la condición es falsa. La condición debe ser una expresión lógica, que al ser evaluada retorna Verdadero o Falso.</a:t>
            </a:r>
            <a:endParaRPr lang="es-AR" sz="1600" spc="-1" dirty="0" smtClean="0">
              <a:solidFill>
                <a:srgbClr val="000000"/>
              </a:solidFill>
              <a:uFill>
                <a:solidFill>
                  <a:srgbClr val="FFFFFF"/>
                </a:solidFill>
              </a:uFill>
              <a:latin typeface="Arial"/>
            </a:endParaRPr>
          </a:p>
          <a:p>
            <a:pPr>
              <a:lnSpc>
                <a:spcPct val="100000"/>
              </a:lnSpc>
            </a:pPr>
            <a:endParaRPr lang="es-AR" sz="16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12</a:t>
            </a:fld>
            <a:endParaRPr lang="es-ES_tradnl"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Selección </a:t>
            </a:r>
            <a:r>
              <a:rPr lang="es-AR" dirty="0" smtClean="0"/>
              <a:t/>
            </a:r>
            <a:br>
              <a:rPr lang="es-AR" dirty="0" smtClean="0"/>
            </a:br>
            <a:r>
              <a:rPr lang="es-AR" sz="2800" i="1" dirty="0" smtClean="0"/>
              <a:t>Alternativa Simple</a:t>
            </a:r>
            <a:endParaRPr lang="es-AR" sz="2800" i="1" dirty="0"/>
          </a:p>
        </p:txBody>
      </p:sp>
      <p:sp>
        <p:nvSpPr>
          <p:cNvPr id="3" name="2 Marcador de contenido"/>
          <p:cNvSpPr>
            <a:spLocks noGrp="1"/>
          </p:cNvSpPr>
          <p:nvPr>
            <p:ph idx="1"/>
          </p:nvPr>
        </p:nvSpPr>
        <p:spPr>
          <a:xfrm>
            <a:off x="628650" y="2160000"/>
            <a:ext cx="4376281" cy="4351338"/>
          </a:xfrm>
        </p:spPr>
        <p:txBody>
          <a:bodyPr/>
          <a:lstStyle/>
          <a:p>
            <a:r>
              <a:rPr lang="es-AR" dirty="0" smtClean="0"/>
              <a:t>Si la condición &lt;Condición&gt; es Verdadera &lt;V&gt; se realiza una acción &lt;Acción&gt;</a:t>
            </a:r>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13</a:t>
            </a:fld>
            <a:endParaRPr lang="es-ES_tradnl" dirty="0"/>
          </a:p>
        </p:txBody>
      </p:sp>
      <p:grpSp>
        <p:nvGrpSpPr>
          <p:cNvPr id="6" name="5 Grupo"/>
          <p:cNvGrpSpPr/>
          <p:nvPr/>
        </p:nvGrpSpPr>
        <p:grpSpPr>
          <a:xfrm>
            <a:off x="5004931" y="2120316"/>
            <a:ext cx="2519917" cy="4057200"/>
            <a:chOff x="3743280" y="1893600"/>
            <a:chExt cx="2668500" cy="5551200"/>
          </a:xfrm>
        </p:grpSpPr>
        <p:sp>
          <p:nvSpPr>
            <p:cNvPr id="7" name="CustomShape 4"/>
            <p:cNvSpPr/>
            <p:nvPr/>
          </p:nvSpPr>
          <p:spPr>
            <a:xfrm>
              <a:off x="3816720" y="1893600"/>
              <a:ext cx="1514160" cy="584640"/>
            </a:xfrm>
            <a:prstGeom prst="roundRect">
              <a:avLst>
                <a:gd name="adj" fmla="val 16667"/>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600" b="1" strike="noStrike" spc="-1" dirty="0">
                  <a:solidFill>
                    <a:srgbClr val="000000"/>
                  </a:solidFill>
                  <a:uFill>
                    <a:solidFill>
                      <a:srgbClr val="FFFFFF"/>
                    </a:solidFill>
                  </a:uFill>
                  <a:latin typeface="Arial" pitchFamily="34" charset="0"/>
                  <a:ea typeface="Arial"/>
                  <a:cs typeface="Arial" pitchFamily="34" charset="0"/>
                </a:rPr>
                <a:t>Inicio</a:t>
              </a:r>
              <a:endParaRPr lang="es-AR" sz="1600" b="1" strike="noStrike" spc="-1" dirty="0">
                <a:solidFill>
                  <a:srgbClr val="000000"/>
                </a:solidFill>
                <a:uFill>
                  <a:solidFill>
                    <a:srgbClr val="FFFFFF"/>
                  </a:solidFill>
                </a:uFill>
                <a:latin typeface="Arial" pitchFamily="34" charset="0"/>
                <a:cs typeface="Arial" pitchFamily="34" charset="0"/>
              </a:endParaRPr>
            </a:p>
          </p:txBody>
        </p:sp>
        <p:sp>
          <p:nvSpPr>
            <p:cNvPr id="8" name="CustomShape 5"/>
            <p:cNvSpPr/>
            <p:nvPr/>
          </p:nvSpPr>
          <p:spPr>
            <a:xfrm>
              <a:off x="3743280" y="316656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600" b="1" strike="noStrike" spc="-1" dirty="0">
                  <a:solidFill>
                    <a:srgbClr val="000000"/>
                  </a:solidFill>
                  <a:uFill>
                    <a:solidFill>
                      <a:srgbClr val="FFFFFF"/>
                    </a:solidFill>
                  </a:uFill>
                  <a:latin typeface="Arial" pitchFamily="34" charset="0"/>
                  <a:ea typeface="Arial"/>
                  <a:cs typeface="Arial" pitchFamily="34" charset="0"/>
                </a:rPr>
                <a:t>Variable</a:t>
              </a:r>
              <a:endParaRPr lang="es-AR" sz="1600" b="1" strike="noStrike" spc="-1" dirty="0">
                <a:solidFill>
                  <a:srgbClr val="000000"/>
                </a:solidFill>
                <a:uFill>
                  <a:solidFill>
                    <a:srgbClr val="FFFFFF"/>
                  </a:solidFill>
                </a:uFill>
                <a:latin typeface="Arial" pitchFamily="34" charset="0"/>
                <a:cs typeface="Arial" pitchFamily="34" charset="0"/>
              </a:endParaRPr>
            </a:p>
          </p:txBody>
        </p:sp>
        <p:sp>
          <p:nvSpPr>
            <p:cNvPr id="9" name="CustomShape 6"/>
            <p:cNvSpPr/>
            <p:nvPr/>
          </p:nvSpPr>
          <p:spPr>
            <a:xfrm>
              <a:off x="3743280" y="585756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sz="1600" b="1" strike="noStrike" spc="-1">
                  <a:solidFill>
                    <a:srgbClr val="000000"/>
                  </a:solidFill>
                  <a:uFill>
                    <a:solidFill>
                      <a:srgbClr val="FFFFFF"/>
                    </a:solidFill>
                  </a:uFill>
                  <a:latin typeface="Arial" pitchFamily="34" charset="0"/>
                  <a:ea typeface="Arial"/>
                  <a:cs typeface="Arial" pitchFamily="34" charset="0"/>
                </a:rPr>
                <a:t>Acción</a:t>
              </a:r>
              <a:endParaRPr lang="es-AR" sz="1600" b="1" strike="noStrike" spc="-1">
                <a:solidFill>
                  <a:srgbClr val="000000"/>
                </a:solidFill>
                <a:uFill>
                  <a:solidFill>
                    <a:srgbClr val="FFFFFF"/>
                  </a:solidFill>
                </a:uFill>
                <a:latin typeface="Arial" pitchFamily="34" charset="0"/>
                <a:cs typeface="Arial" pitchFamily="34" charset="0"/>
              </a:endParaRPr>
            </a:p>
          </p:txBody>
        </p:sp>
        <p:sp>
          <p:nvSpPr>
            <p:cNvPr id="10" name="CustomShape 7"/>
            <p:cNvSpPr/>
            <p:nvPr/>
          </p:nvSpPr>
          <p:spPr>
            <a:xfrm>
              <a:off x="3743280" y="444996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11" name="CustomShape 8"/>
            <p:cNvSpPr/>
            <p:nvPr/>
          </p:nvSpPr>
          <p:spPr>
            <a:xfrm>
              <a:off x="4575240" y="2480760"/>
              <a:ext cx="360" cy="6829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2" name="CustomShape 9"/>
            <p:cNvSpPr/>
            <p:nvPr/>
          </p:nvSpPr>
          <p:spPr>
            <a:xfrm>
              <a:off x="4575240" y="3899160"/>
              <a:ext cx="360" cy="548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3" name="CustomShape 10"/>
            <p:cNvSpPr/>
            <p:nvPr/>
          </p:nvSpPr>
          <p:spPr>
            <a:xfrm>
              <a:off x="4575240" y="5306760"/>
              <a:ext cx="360" cy="548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4" name="CustomShape 11"/>
            <p:cNvSpPr/>
            <p:nvPr/>
          </p:nvSpPr>
          <p:spPr>
            <a:xfrm>
              <a:off x="4575240" y="6590520"/>
              <a:ext cx="1080" cy="854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5" name="CustomShape 12"/>
            <p:cNvSpPr/>
            <p:nvPr/>
          </p:nvSpPr>
          <p:spPr>
            <a:xfrm>
              <a:off x="5406840" y="4878360"/>
              <a:ext cx="1004940" cy="251028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sp>
          <p:nvSpPr>
            <p:cNvPr id="16" name="CustomShape 13"/>
            <p:cNvSpPr/>
            <p:nvPr/>
          </p:nvSpPr>
          <p:spPr>
            <a:xfrm rot="10800000">
              <a:off x="4629492" y="7373142"/>
              <a:ext cx="1777320" cy="36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txBody>
            <a:bodyPr/>
            <a:lstStyle/>
            <a:p>
              <a:endParaRPr lang="es-ES_tradnl" sz="1600" b="1">
                <a:latin typeface="Arial" pitchFamily="34" charset="0"/>
                <a:cs typeface="Arial" pitchFamily="34" charset="0"/>
              </a:endParaRPr>
            </a:p>
          </p:txBody>
        </p:sp>
        <p:sp>
          <p:nvSpPr>
            <p:cNvPr id="17" name="CustomShape 14"/>
            <p:cNvSpPr/>
            <p:nvPr/>
          </p:nvSpPr>
          <p:spPr>
            <a:xfrm>
              <a:off x="3942000" y="4622400"/>
              <a:ext cx="15141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1" strike="noStrike" spc="-1">
                  <a:solidFill>
                    <a:srgbClr val="000000"/>
                  </a:solidFill>
                  <a:uFill>
                    <a:solidFill>
                      <a:srgbClr val="FFFFFF"/>
                    </a:solidFill>
                  </a:uFill>
                  <a:latin typeface="Arial" pitchFamily="34" charset="0"/>
                  <a:ea typeface="Arial"/>
                  <a:cs typeface="Arial" pitchFamily="34" charset="0"/>
                </a:rPr>
                <a:t>Condición</a:t>
              </a:r>
              <a:endParaRPr lang="es-AR" sz="1600" b="1" strike="noStrike" spc="-1">
                <a:solidFill>
                  <a:srgbClr val="000000"/>
                </a:solidFill>
                <a:uFill>
                  <a:solidFill>
                    <a:srgbClr val="FFFFFF"/>
                  </a:solidFill>
                </a:uFill>
                <a:latin typeface="Arial" pitchFamily="34" charset="0"/>
                <a:cs typeface="Arial" pitchFamily="34" charset="0"/>
              </a:endParaRPr>
            </a:p>
          </p:txBody>
        </p:sp>
        <p:sp>
          <p:nvSpPr>
            <p:cNvPr id="18" name="CustomShape 15"/>
            <p:cNvSpPr/>
            <p:nvPr/>
          </p:nvSpPr>
          <p:spPr>
            <a:xfrm>
              <a:off x="5485320" y="4459680"/>
              <a:ext cx="7923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1" strike="noStrike" spc="-1">
                  <a:solidFill>
                    <a:srgbClr val="000000"/>
                  </a:solidFill>
                  <a:uFill>
                    <a:solidFill>
                      <a:srgbClr val="FFFFFF"/>
                    </a:solidFill>
                  </a:uFill>
                  <a:latin typeface="Arial" pitchFamily="34" charset="0"/>
                  <a:ea typeface="Arial"/>
                  <a:cs typeface="Arial" pitchFamily="34" charset="0"/>
                </a:rPr>
                <a:t>F</a:t>
              </a:r>
              <a:endParaRPr lang="es-AR" sz="1600" b="1" strike="noStrike" spc="-1">
                <a:solidFill>
                  <a:srgbClr val="000000"/>
                </a:solidFill>
                <a:uFill>
                  <a:solidFill>
                    <a:srgbClr val="FFFFFF"/>
                  </a:solidFill>
                </a:uFill>
                <a:latin typeface="Arial" pitchFamily="34" charset="0"/>
                <a:cs typeface="Arial" pitchFamily="34" charset="0"/>
              </a:endParaRPr>
            </a:p>
          </p:txBody>
        </p:sp>
        <p:sp>
          <p:nvSpPr>
            <p:cNvPr id="19" name="CustomShape 16"/>
            <p:cNvSpPr/>
            <p:nvPr/>
          </p:nvSpPr>
          <p:spPr>
            <a:xfrm>
              <a:off x="4642560" y="5261400"/>
              <a:ext cx="7923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1" strike="noStrike" spc="-1">
                  <a:solidFill>
                    <a:srgbClr val="000000"/>
                  </a:solidFill>
                  <a:uFill>
                    <a:solidFill>
                      <a:srgbClr val="FFFFFF"/>
                    </a:solidFill>
                  </a:uFill>
                  <a:latin typeface="Arial" pitchFamily="34" charset="0"/>
                  <a:ea typeface="Arial"/>
                  <a:cs typeface="Arial" pitchFamily="34" charset="0"/>
                </a:rPr>
                <a:t>V</a:t>
              </a:r>
              <a:endParaRPr lang="es-AR" sz="1600" b="1" strike="noStrike" spc="-1">
                <a:solidFill>
                  <a:srgbClr val="000000"/>
                </a:solidFill>
                <a:uFill>
                  <a:solidFill>
                    <a:srgbClr val="FFFFFF"/>
                  </a:solidFill>
                </a:uFill>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Selección </a:t>
            </a:r>
            <a:r>
              <a:rPr lang="es-AR" dirty="0" smtClean="0"/>
              <a:t/>
            </a:r>
            <a:br>
              <a:rPr lang="es-AR" dirty="0" smtClean="0"/>
            </a:br>
            <a:r>
              <a:rPr lang="es-AR" sz="2800" i="1" dirty="0" smtClean="0"/>
              <a:t>Alternativa Doble</a:t>
            </a:r>
            <a:endParaRPr lang="es-AR" sz="2800" i="1" dirty="0"/>
          </a:p>
        </p:txBody>
      </p:sp>
      <p:sp>
        <p:nvSpPr>
          <p:cNvPr id="3" name="2 Marcador de contenido"/>
          <p:cNvSpPr>
            <a:spLocks noGrp="1"/>
          </p:cNvSpPr>
          <p:nvPr>
            <p:ph idx="1"/>
          </p:nvPr>
        </p:nvSpPr>
        <p:spPr>
          <a:xfrm>
            <a:off x="628651" y="2160000"/>
            <a:ext cx="5049136" cy="4351338"/>
          </a:xfrm>
        </p:spPr>
        <p:txBody>
          <a:bodyPr/>
          <a:lstStyle/>
          <a:p>
            <a:r>
              <a:rPr lang="es-AR" dirty="0" smtClean="0"/>
              <a:t>Si la condición &lt;Condición&gt; es verdadera &lt;V&gt; se realiza una acción &lt;Acción1&gt;, pero si la condición es falsa &lt;F&gt; se realiza otra acción &lt;Acción 2&gt;  </a:t>
            </a:r>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14</a:t>
            </a:fld>
            <a:endParaRPr lang="es-ES_tradnl" dirty="0"/>
          </a:p>
        </p:txBody>
      </p:sp>
      <p:grpSp>
        <p:nvGrpSpPr>
          <p:cNvPr id="6" name="5 Grupo"/>
          <p:cNvGrpSpPr/>
          <p:nvPr/>
        </p:nvGrpSpPr>
        <p:grpSpPr>
          <a:xfrm>
            <a:off x="5912471" y="2160000"/>
            <a:ext cx="2975701" cy="4155740"/>
            <a:chOff x="3153240" y="1823760"/>
            <a:chExt cx="3771000" cy="5550840"/>
          </a:xfrm>
        </p:grpSpPr>
        <p:sp>
          <p:nvSpPr>
            <p:cNvPr id="7" name="CustomShape 4"/>
            <p:cNvSpPr/>
            <p:nvPr/>
          </p:nvSpPr>
          <p:spPr>
            <a:xfrm>
              <a:off x="3226680" y="1823760"/>
              <a:ext cx="1514160" cy="584640"/>
            </a:xfrm>
            <a:prstGeom prst="roundRect">
              <a:avLst>
                <a:gd name="adj" fmla="val 16667"/>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Inicio</a:t>
              </a:r>
              <a:endParaRPr lang="es-AR" b="0" strike="noStrike" spc="-1">
                <a:solidFill>
                  <a:srgbClr val="000000"/>
                </a:solidFill>
                <a:uFill>
                  <a:solidFill>
                    <a:srgbClr val="FFFFFF"/>
                  </a:solidFill>
                </a:uFill>
                <a:latin typeface="Arial"/>
              </a:endParaRPr>
            </a:p>
          </p:txBody>
        </p:sp>
        <p:sp>
          <p:nvSpPr>
            <p:cNvPr id="8" name="CustomShape 5"/>
            <p:cNvSpPr/>
            <p:nvPr/>
          </p:nvSpPr>
          <p:spPr>
            <a:xfrm>
              <a:off x="3153240" y="309636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Variable</a:t>
              </a:r>
              <a:endParaRPr lang="es-AR" b="0" strike="noStrike" spc="-1">
                <a:solidFill>
                  <a:srgbClr val="000000"/>
                </a:solidFill>
                <a:uFill>
                  <a:solidFill>
                    <a:srgbClr val="FFFFFF"/>
                  </a:solidFill>
                </a:uFill>
                <a:latin typeface="Arial"/>
              </a:endParaRPr>
            </a:p>
          </p:txBody>
        </p:sp>
        <p:sp>
          <p:nvSpPr>
            <p:cNvPr id="9" name="CustomShape 6"/>
            <p:cNvSpPr/>
            <p:nvPr/>
          </p:nvSpPr>
          <p:spPr>
            <a:xfrm>
              <a:off x="3153240" y="57877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dirty="0" smtClean="0">
                  <a:solidFill>
                    <a:srgbClr val="000000"/>
                  </a:solidFill>
                  <a:uFill>
                    <a:solidFill>
                      <a:srgbClr val="FFFFFF"/>
                    </a:solidFill>
                  </a:uFill>
                  <a:latin typeface="Arial"/>
                  <a:ea typeface="Arial"/>
                </a:rPr>
                <a:t>Acción 1</a:t>
              </a:r>
              <a:endParaRPr lang="es-AR" b="0" strike="noStrike" spc="-1" dirty="0">
                <a:solidFill>
                  <a:srgbClr val="000000"/>
                </a:solidFill>
                <a:uFill>
                  <a:solidFill>
                    <a:srgbClr val="FFFFFF"/>
                  </a:solidFill>
                </a:uFill>
                <a:latin typeface="Arial"/>
              </a:endParaRPr>
            </a:p>
          </p:txBody>
        </p:sp>
        <p:sp>
          <p:nvSpPr>
            <p:cNvPr id="10" name="CustomShape 7"/>
            <p:cNvSpPr/>
            <p:nvPr/>
          </p:nvSpPr>
          <p:spPr>
            <a:xfrm>
              <a:off x="3153240" y="438012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11" name="CustomShape 8"/>
            <p:cNvSpPr/>
            <p:nvPr/>
          </p:nvSpPr>
          <p:spPr>
            <a:xfrm>
              <a:off x="3985200" y="2410560"/>
              <a:ext cx="360" cy="6829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2" name="CustomShape 9"/>
            <p:cNvSpPr/>
            <p:nvPr/>
          </p:nvSpPr>
          <p:spPr>
            <a:xfrm>
              <a:off x="3985200" y="3829320"/>
              <a:ext cx="360" cy="548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3" name="CustomShape 10"/>
            <p:cNvSpPr/>
            <p:nvPr/>
          </p:nvSpPr>
          <p:spPr>
            <a:xfrm>
              <a:off x="3985200" y="5236920"/>
              <a:ext cx="360" cy="548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4" name="CustomShape 11"/>
            <p:cNvSpPr/>
            <p:nvPr/>
          </p:nvSpPr>
          <p:spPr>
            <a:xfrm>
              <a:off x="3985200" y="6520320"/>
              <a:ext cx="1080" cy="85428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5" name="CustomShape 12"/>
            <p:cNvSpPr/>
            <p:nvPr/>
          </p:nvSpPr>
          <p:spPr>
            <a:xfrm>
              <a:off x="4817160" y="4808520"/>
              <a:ext cx="1275120" cy="976680"/>
            </a:xfrm>
            <a:prstGeom prst="bentConnector2">
              <a:avLst/>
            </a:pr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6" name="CustomShape 13"/>
            <p:cNvSpPr/>
            <p:nvPr/>
          </p:nvSpPr>
          <p:spPr>
            <a:xfrm>
              <a:off x="3295440" y="4506479"/>
              <a:ext cx="1514160" cy="730441"/>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dirty="0">
                  <a:solidFill>
                    <a:srgbClr val="000000"/>
                  </a:solidFill>
                  <a:uFill>
                    <a:solidFill>
                      <a:srgbClr val="FFFFFF"/>
                    </a:solidFill>
                  </a:uFill>
                  <a:latin typeface="Arial"/>
                  <a:ea typeface="Arial"/>
                </a:rPr>
                <a:t>Condición</a:t>
              </a:r>
              <a:endParaRPr lang="es-AR" sz="1600" b="0" strike="noStrike" spc="-1" dirty="0">
                <a:solidFill>
                  <a:srgbClr val="000000"/>
                </a:solidFill>
                <a:uFill>
                  <a:solidFill>
                    <a:srgbClr val="FFFFFF"/>
                  </a:solidFill>
                </a:uFill>
                <a:latin typeface="Arial"/>
              </a:endParaRPr>
            </a:p>
          </p:txBody>
        </p:sp>
        <p:sp>
          <p:nvSpPr>
            <p:cNvPr id="17" name="CustomShape 14"/>
            <p:cNvSpPr/>
            <p:nvPr/>
          </p:nvSpPr>
          <p:spPr>
            <a:xfrm>
              <a:off x="4895640" y="4389840"/>
              <a:ext cx="7923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b="0" strike="noStrike" spc="-1">
                  <a:solidFill>
                    <a:srgbClr val="000000"/>
                  </a:solidFill>
                  <a:uFill>
                    <a:solidFill>
                      <a:srgbClr val="FFFFFF"/>
                    </a:solidFill>
                  </a:uFill>
                  <a:latin typeface="Arial"/>
                  <a:ea typeface="Arial"/>
                </a:rPr>
                <a:t>F</a:t>
              </a:r>
              <a:endParaRPr lang="es-AR" b="0" strike="noStrike" spc="-1">
                <a:solidFill>
                  <a:srgbClr val="000000"/>
                </a:solidFill>
                <a:uFill>
                  <a:solidFill>
                    <a:srgbClr val="FFFFFF"/>
                  </a:solidFill>
                </a:uFill>
                <a:latin typeface="Arial"/>
              </a:endParaRPr>
            </a:p>
          </p:txBody>
        </p:sp>
        <p:sp>
          <p:nvSpPr>
            <p:cNvPr id="18" name="CustomShape 15"/>
            <p:cNvSpPr/>
            <p:nvPr/>
          </p:nvSpPr>
          <p:spPr>
            <a:xfrm>
              <a:off x="4052520" y="5191200"/>
              <a:ext cx="7923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b="0" strike="noStrike" spc="-1">
                  <a:solidFill>
                    <a:srgbClr val="000000"/>
                  </a:solidFill>
                  <a:uFill>
                    <a:solidFill>
                      <a:srgbClr val="FFFFFF"/>
                    </a:solidFill>
                  </a:uFill>
                  <a:latin typeface="Arial"/>
                  <a:ea typeface="Arial"/>
                </a:rPr>
                <a:t>V</a:t>
              </a:r>
              <a:endParaRPr lang="es-AR" b="0" strike="noStrike" spc="-1">
                <a:solidFill>
                  <a:srgbClr val="000000"/>
                </a:solidFill>
                <a:uFill>
                  <a:solidFill>
                    <a:srgbClr val="FFFFFF"/>
                  </a:solidFill>
                </a:uFill>
                <a:latin typeface="Arial"/>
              </a:endParaRPr>
            </a:p>
          </p:txBody>
        </p:sp>
        <p:sp>
          <p:nvSpPr>
            <p:cNvPr id="19" name="CustomShape 16"/>
            <p:cNvSpPr/>
            <p:nvPr/>
          </p:nvSpPr>
          <p:spPr>
            <a:xfrm>
              <a:off x="5262840" y="57877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dirty="0" smtClean="0">
                  <a:solidFill>
                    <a:srgbClr val="000000"/>
                  </a:solidFill>
                  <a:uFill>
                    <a:solidFill>
                      <a:srgbClr val="FFFFFF"/>
                    </a:solidFill>
                  </a:uFill>
                  <a:latin typeface="Arial"/>
                  <a:ea typeface="Arial"/>
                </a:rPr>
                <a:t>Acción 2</a:t>
              </a:r>
              <a:endParaRPr lang="es-AR" b="0" strike="noStrike" spc="-1" dirty="0">
                <a:solidFill>
                  <a:srgbClr val="000000"/>
                </a:solidFill>
                <a:uFill>
                  <a:solidFill>
                    <a:srgbClr val="FFFFFF"/>
                  </a:solidFill>
                </a:uFill>
                <a:latin typeface="Arial"/>
              </a:endParaRPr>
            </a:p>
          </p:txBody>
        </p:sp>
        <p:sp>
          <p:nvSpPr>
            <p:cNvPr id="20" name="CustomShape 17"/>
            <p:cNvSpPr/>
            <p:nvPr/>
          </p:nvSpPr>
          <p:spPr>
            <a:xfrm rot="5400000">
              <a:off x="4797000" y="5714640"/>
              <a:ext cx="492120" cy="210348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Marcador de contenido" descr="mayor.jpg"/>
          <p:cNvPicPr>
            <a:picLocks noGrp="1" noChangeAspect="1"/>
          </p:cNvPicPr>
          <p:nvPr>
            <p:ph idx="1"/>
          </p:nvPr>
        </p:nvPicPr>
        <p:blipFill>
          <a:blip r:embed="rId2"/>
          <a:stretch>
            <a:fillRect/>
          </a:stretch>
        </p:blipFill>
        <p:spPr>
          <a:xfrm>
            <a:off x="6592186" y="4951051"/>
            <a:ext cx="2266064" cy="1268996"/>
          </a:xfrm>
        </p:spPr>
      </p:pic>
      <p:sp>
        <p:nvSpPr>
          <p:cNvPr id="2" name="1 Título"/>
          <p:cNvSpPr>
            <a:spLocks noGrp="1"/>
          </p:cNvSpPr>
          <p:nvPr>
            <p:ph type="title"/>
          </p:nvPr>
        </p:nvSpPr>
        <p:spPr/>
        <p:txBody>
          <a:bodyPr>
            <a:normAutofit fontScale="90000"/>
          </a:bodyPr>
          <a:lstStyle/>
          <a:p>
            <a:r>
              <a:rPr lang="es-AR" b="1" dirty="0" smtClean="0"/>
              <a:t>Estructura de Control - Selección</a:t>
            </a:r>
            <a:r>
              <a:rPr lang="es-AR" dirty="0" smtClean="0"/>
              <a:t/>
            </a:r>
            <a:br>
              <a:rPr lang="es-AR" dirty="0" smtClean="0"/>
            </a:br>
            <a:r>
              <a:rPr lang="es-AR" sz="3100" i="1" dirty="0" smtClean="0"/>
              <a:t>Ejercicio - Mayor a 20 - Código</a:t>
            </a:r>
            <a:endParaRPr lang="es-AR" sz="31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15</a:t>
            </a:fld>
            <a:endParaRPr lang="es-ES_tradnl" dirty="0"/>
          </a:p>
        </p:txBody>
      </p:sp>
      <p:sp>
        <p:nvSpPr>
          <p:cNvPr id="8" name="7 Rectángulo"/>
          <p:cNvSpPr/>
          <p:nvPr/>
        </p:nvSpPr>
        <p:spPr>
          <a:xfrm>
            <a:off x="628650" y="2160000"/>
            <a:ext cx="7886700" cy="2862322"/>
          </a:xfrm>
          <a:prstGeom prst="rect">
            <a:avLst/>
          </a:prstGeom>
        </p:spPr>
        <p:txBody>
          <a:bodyPr wrap="square">
            <a:spAutoFit/>
          </a:bodyPr>
          <a:lstStyle/>
          <a:p>
            <a:r>
              <a:rPr lang="es-AR" b="1" dirty="0" smtClean="0">
                <a:solidFill>
                  <a:srgbClr val="00008B"/>
                </a:solidFill>
              </a:rPr>
              <a:t>Algoritmo</a:t>
            </a:r>
            <a:r>
              <a:rPr lang="es-AR" dirty="0" smtClean="0">
                <a:solidFill>
                  <a:srgbClr val="000000"/>
                </a:solidFill>
              </a:rPr>
              <a:t> Mayor20 </a:t>
            </a:r>
          </a:p>
          <a:p>
            <a:pPr lvl="1"/>
            <a:r>
              <a:rPr lang="es-AR" b="1" dirty="0" smtClean="0">
                <a:solidFill>
                  <a:srgbClr val="00008B"/>
                </a:solidFill>
              </a:rPr>
              <a:t>Definir</a:t>
            </a:r>
            <a:r>
              <a:rPr lang="es-AR" dirty="0" smtClean="0">
                <a:solidFill>
                  <a:srgbClr val="000000"/>
                </a:solidFill>
              </a:rPr>
              <a:t> </a:t>
            </a:r>
            <a:r>
              <a:rPr lang="es-AR" dirty="0" err="1" smtClean="0">
                <a:solidFill>
                  <a:srgbClr val="000000"/>
                </a:solidFill>
              </a:rPr>
              <a:t>nroDeseado</a:t>
            </a:r>
            <a:r>
              <a:rPr lang="es-AR" dirty="0" smtClean="0">
                <a:solidFill>
                  <a:srgbClr val="000000"/>
                </a:solidFill>
              </a:rPr>
              <a:t> </a:t>
            </a:r>
            <a:r>
              <a:rPr lang="es-AR" b="1" dirty="0" smtClean="0">
                <a:solidFill>
                  <a:srgbClr val="00008B"/>
                </a:solidFill>
              </a:rPr>
              <a:t>Como</a:t>
            </a:r>
            <a:r>
              <a:rPr lang="es-AR" dirty="0" smtClean="0">
                <a:solidFill>
                  <a:srgbClr val="000000"/>
                </a:solidFill>
              </a:rPr>
              <a:t> </a:t>
            </a:r>
            <a:r>
              <a:rPr lang="es-AR" b="1" dirty="0" smtClean="0">
                <a:solidFill>
                  <a:srgbClr val="00008B"/>
                </a:solidFill>
              </a:rPr>
              <a:t>Real</a:t>
            </a:r>
            <a:r>
              <a:rPr lang="es-AR" dirty="0" smtClean="0">
                <a:solidFill>
                  <a:srgbClr val="000000"/>
                </a:solidFill>
              </a:rPr>
              <a:t> </a:t>
            </a:r>
          </a:p>
          <a:p>
            <a:pPr lvl="1"/>
            <a:r>
              <a:rPr lang="es-AR" b="1" dirty="0" smtClean="0">
                <a:solidFill>
                  <a:srgbClr val="00008B"/>
                </a:solidFill>
              </a:rPr>
              <a:t>Escribir</a:t>
            </a:r>
            <a:r>
              <a:rPr lang="es-AR" dirty="0" smtClean="0">
                <a:solidFill>
                  <a:srgbClr val="000000"/>
                </a:solidFill>
              </a:rPr>
              <a:t> </a:t>
            </a:r>
            <a:r>
              <a:rPr lang="es-AR" dirty="0" smtClean="0">
                <a:solidFill>
                  <a:srgbClr val="FF0000"/>
                </a:solidFill>
              </a:rPr>
              <a:t>'Escriba el número que desea verificar si es mayor o no a 20: '</a:t>
            </a:r>
            <a:r>
              <a:rPr lang="es-AR" dirty="0" smtClean="0">
                <a:solidFill>
                  <a:srgbClr val="000000"/>
                </a:solidFill>
              </a:rPr>
              <a:t> </a:t>
            </a:r>
          </a:p>
          <a:p>
            <a:pPr lvl="1"/>
            <a:r>
              <a:rPr lang="es-AR" b="1" dirty="0" smtClean="0">
                <a:solidFill>
                  <a:srgbClr val="00008B"/>
                </a:solidFill>
              </a:rPr>
              <a:t>Leer</a:t>
            </a:r>
            <a:r>
              <a:rPr lang="es-AR"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smtClean="0">
                <a:solidFill>
                  <a:srgbClr val="00008B"/>
                </a:solidFill>
              </a:rPr>
              <a:t>Si</a:t>
            </a:r>
            <a:r>
              <a:rPr lang="es-AR" dirty="0" smtClean="0">
                <a:solidFill>
                  <a:srgbClr val="000000"/>
                </a:solidFill>
              </a:rPr>
              <a:t> </a:t>
            </a:r>
            <a:r>
              <a:rPr lang="es-AR" b="1" dirty="0" smtClean="0">
                <a:solidFill>
                  <a:srgbClr val="000000"/>
                </a:solidFill>
              </a:rPr>
              <a:t>(</a:t>
            </a:r>
            <a:r>
              <a:rPr lang="es-AR" dirty="0" err="1" smtClean="0">
                <a:solidFill>
                  <a:srgbClr val="000000"/>
                </a:solidFill>
              </a:rPr>
              <a:t>nroDeseado</a:t>
            </a:r>
            <a:r>
              <a:rPr lang="es-AR" b="1" dirty="0" smtClean="0">
                <a:solidFill>
                  <a:srgbClr val="000000"/>
                </a:solidFill>
              </a:rPr>
              <a:t>)&gt;(</a:t>
            </a:r>
            <a:r>
              <a:rPr lang="es-AR" dirty="0" smtClean="0">
                <a:solidFill>
                  <a:srgbClr val="A0522D"/>
                </a:solidFill>
              </a:rPr>
              <a:t>20</a:t>
            </a:r>
            <a:r>
              <a:rPr lang="es-AR" b="1" dirty="0" smtClean="0">
                <a:solidFill>
                  <a:srgbClr val="000000"/>
                </a:solidFill>
              </a:rPr>
              <a:t>)</a:t>
            </a:r>
            <a:r>
              <a:rPr lang="es-AR" dirty="0" smtClean="0">
                <a:solidFill>
                  <a:srgbClr val="000000"/>
                </a:solidFill>
              </a:rPr>
              <a:t> </a:t>
            </a:r>
            <a:r>
              <a:rPr lang="es-AR" b="1" dirty="0" smtClean="0">
                <a:solidFill>
                  <a:srgbClr val="00008B"/>
                </a:solidFill>
              </a:rPr>
              <a:t>Entonces</a:t>
            </a:r>
            <a:r>
              <a:rPr lang="es-AR" dirty="0" smtClean="0">
                <a:solidFill>
                  <a:srgbClr val="000000"/>
                </a:solidFill>
              </a:rPr>
              <a:t> </a:t>
            </a:r>
          </a:p>
          <a:p>
            <a:pPr lvl="2"/>
            <a:r>
              <a:rPr lang="es-AR" b="1" dirty="0" smtClean="0">
                <a:solidFill>
                  <a:srgbClr val="00008B"/>
                </a:solidFill>
              </a:rPr>
              <a:t>Escribir</a:t>
            </a:r>
            <a:r>
              <a:rPr lang="es-AR" dirty="0" smtClean="0">
                <a:solidFill>
                  <a:srgbClr val="000000"/>
                </a:solidFill>
              </a:rPr>
              <a:t> </a:t>
            </a:r>
            <a:r>
              <a:rPr lang="es-AR" dirty="0" smtClean="0">
                <a:solidFill>
                  <a:srgbClr val="FF0000"/>
                </a:solidFill>
              </a:rPr>
              <a:t>'El número es mayor a 20: '</a:t>
            </a:r>
            <a:r>
              <a:rPr lang="es-AR" b="1"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smtClean="0">
                <a:solidFill>
                  <a:srgbClr val="00008B"/>
                </a:solidFill>
              </a:rPr>
              <a:t>Sino</a:t>
            </a:r>
            <a:r>
              <a:rPr lang="es-AR" dirty="0" smtClean="0">
                <a:solidFill>
                  <a:srgbClr val="000000"/>
                </a:solidFill>
              </a:rPr>
              <a:t> </a:t>
            </a:r>
          </a:p>
          <a:p>
            <a:pPr lvl="2"/>
            <a:r>
              <a:rPr lang="es-AR" b="1" dirty="0" smtClean="0">
                <a:solidFill>
                  <a:srgbClr val="00008B"/>
                </a:solidFill>
              </a:rPr>
              <a:t>Escribir</a:t>
            </a:r>
            <a:r>
              <a:rPr lang="es-AR" dirty="0" smtClean="0">
                <a:solidFill>
                  <a:srgbClr val="000000"/>
                </a:solidFill>
              </a:rPr>
              <a:t> </a:t>
            </a:r>
            <a:r>
              <a:rPr lang="es-AR" dirty="0" smtClean="0">
                <a:solidFill>
                  <a:srgbClr val="FF0000"/>
                </a:solidFill>
              </a:rPr>
              <a:t>'El número es menor o igual a 20: '</a:t>
            </a:r>
            <a:r>
              <a:rPr lang="es-AR" b="1"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err="1" smtClean="0">
                <a:solidFill>
                  <a:srgbClr val="00008B"/>
                </a:solidFill>
              </a:rPr>
              <a:t>FinSi</a:t>
            </a:r>
            <a:endParaRPr lang="es-AR" b="1" dirty="0" smtClean="0">
              <a:solidFill>
                <a:srgbClr val="00008B"/>
              </a:solidFill>
            </a:endParaRPr>
          </a:p>
          <a:p>
            <a:r>
              <a:rPr lang="es-AR" b="1" dirty="0" err="1" smtClean="0">
                <a:solidFill>
                  <a:srgbClr val="00008B"/>
                </a:solidFill>
              </a:rPr>
              <a:t>FinAlgoritmo</a:t>
            </a:r>
            <a:r>
              <a:rPr lang="es-AR" dirty="0" smtClean="0">
                <a:solidFill>
                  <a:srgbClr val="000000"/>
                </a:solidFill>
              </a:rPr>
              <a:t> </a:t>
            </a:r>
            <a:endParaRPr lang="es-A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Operadores Condicionales</a:t>
            </a:r>
            <a:endParaRPr lang="es-AR" b="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16</a:t>
            </a:fld>
            <a:endParaRPr lang="es-ES_tradnl" dirty="0"/>
          </a:p>
        </p:txBody>
      </p:sp>
      <p:graphicFrame>
        <p:nvGraphicFramePr>
          <p:cNvPr id="9" name="8 Marcador de contenido"/>
          <p:cNvGraphicFramePr>
            <a:graphicFrameLocks noGrp="1"/>
          </p:cNvGraphicFramePr>
          <p:nvPr>
            <p:ph idx="1"/>
            <p:extLst>
              <p:ext uri="{D42A27DB-BD31-4B8C-83A1-F6EECF244321}">
                <p14:modId xmlns:p14="http://schemas.microsoft.com/office/powerpoint/2010/main" val="3394907945"/>
              </p:ext>
            </p:extLst>
          </p:nvPr>
        </p:nvGraphicFramePr>
        <p:xfrm>
          <a:off x="628650" y="2160588"/>
          <a:ext cx="7886700" cy="3200400"/>
        </p:xfrm>
        <a:graphic>
          <a:graphicData uri="http://schemas.openxmlformats.org/drawingml/2006/table">
            <a:tbl>
              <a:tblPr firstRow="1" bandRow="1">
                <a:tableStyleId>{5C22544A-7EE6-4342-B048-85BDC9FD1C3A}</a:tableStyleId>
              </a:tblPr>
              <a:tblGrid>
                <a:gridCol w="2252773">
                  <a:extLst>
                    <a:ext uri="{9D8B030D-6E8A-4147-A177-3AD203B41FA5}">
                      <a16:colId xmlns:a16="http://schemas.microsoft.com/office/drawing/2014/main" xmlns="" val="20000"/>
                    </a:ext>
                  </a:extLst>
                </a:gridCol>
                <a:gridCol w="3005027">
                  <a:extLst>
                    <a:ext uri="{9D8B030D-6E8A-4147-A177-3AD203B41FA5}">
                      <a16:colId xmlns:a16="http://schemas.microsoft.com/office/drawing/2014/main" xmlns="" val="20001"/>
                    </a:ext>
                  </a:extLst>
                </a:gridCol>
                <a:gridCol w="2628900">
                  <a:extLst>
                    <a:ext uri="{9D8B030D-6E8A-4147-A177-3AD203B41FA5}">
                      <a16:colId xmlns:a16="http://schemas.microsoft.com/office/drawing/2014/main" xmlns="" val="20002"/>
                    </a:ext>
                  </a:extLst>
                </a:gridCol>
              </a:tblGrid>
              <a:tr h="370840">
                <a:tc>
                  <a:txBody>
                    <a:bodyPr/>
                    <a:lstStyle/>
                    <a:p>
                      <a:pPr algn="ctr"/>
                      <a:r>
                        <a:rPr lang="es-AR" sz="2400" b="1" dirty="0" smtClean="0"/>
                        <a:t>Operador</a:t>
                      </a:r>
                      <a:endParaRPr lang="es-AR" sz="2400" b="1" dirty="0"/>
                    </a:p>
                  </a:txBody>
                  <a:tcPr/>
                </a:tc>
                <a:tc>
                  <a:txBody>
                    <a:bodyPr/>
                    <a:lstStyle/>
                    <a:p>
                      <a:pPr algn="ctr"/>
                      <a:r>
                        <a:rPr lang="es-AR" sz="2400" b="1" dirty="0" smtClean="0"/>
                        <a:t>Significado</a:t>
                      </a:r>
                      <a:endParaRPr lang="es-AR" sz="2400" b="1" dirty="0"/>
                    </a:p>
                  </a:txBody>
                  <a:tcPr/>
                </a:tc>
                <a:tc>
                  <a:txBody>
                    <a:bodyPr/>
                    <a:lstStyle/>
                    <a:p>
                      <a:pPr algn="ctr"/>
                      <a:r>
                        <a:rPr lang="es-AR" sz="2400" b="1" dirty="0" smtClean="0"/>
                        <a:t>Ejemplo</a:t>
                      </a:r>
                      <a:endParaRPr lang="es-AR" sz="2400" b="1" dirty="0"/>
                    </a:p>
                  </a:txBody>
                  <a:tcPr/>
                </a:tc>
                <a:extLst>
                  <a:ext uri="{0D108BD9-81ED-4DB2-BD59-A6C34878D82A}">
                    <a16:rowId xmlns:a16="http://schemas.microsoft.com/office/drawing/2014/main" xmlns="" val="10000"/>
                  </a:ext>
                </a:extLst>
              </a:tr>
              <a:tr h="370840">
                <a:tc>
                  <a:txBody>
                    <a:bodyPr/>
                    <a:lstStyle/>
                    <a:p>
                      <a:pPr algn="ctr"/>
                      <a:r>
                        <a:rPr lang="es-AR" sz="2400" b="0" dirty="0" smtClean="0"/>
                        <a:t>&gt;</a:t>
                      </a:r>
                      <a:endParaRPr lang="es-AR" sz="2400" b="0" dirty="0"/>
                    </a:p>
                  </a:txBody>
                  <a:tcPr/>
                </a:tc>
                <a:tc>
                  <a:txBody>
                    <a:bodyPr/>
                    <a:lstStyle/>
                    <a:p>
                      <a:pPr algn="ctr"/>
                      <a:r>
                        <a:rPr lang="es-AR" sz="2400" b="0" dirty="0" smtClean="0"/>
                        <a:t>Mayor que</a:t>
                      </a:r>
                      <a:endParaRPr lang="es-AR" sz="2400" b="0" dirty="0"/>
                    </a:p>
                  </a:txBody>
                  <a:tcPr/>
                </a:tc>
                <a:tc>
                  <a:txBody>
                    <a:bodyPr/>
                    <a:lstStyle/>
                    <a:p>
                      <a:pPr algn="ctr"/>
                      <a:r>
                        <a:rPr lang="es-AR" sz="2400" b="0" dirty="0" smtClean="0"/>
                        <a:t>3 &gt; 1</a:t>
                      </a:r>
                      <a:endParaRPr lang="es-AR" sz="2400" b="0" dirty="0"/>
                    </a:p>
                  </a:txBody>
                  <a:tcPr/>
                </a:tc>
                <a:extLst>
                  <a:ext uri="{0D108BD9-81ED-4DB2-BD59-A6C34878D82A}">
                    <a16:rowId xmlns:a16="http://schemas.microsoft.com/office/drawing/2014/main" xmlns="" val="10001"/>
                  </a:ext>
                </a:extLst>
              </a:tr>
              <a:tr h="370840">
                <a:tc>
                  <a:txBody>
                    <a:bodyPr/>
                    <a:lstStyle/>
                    <a:p>
                      <a:pPr algn="ctr"/>
                      <a:r>
                        <a:rPr lang="es-AR" sz="2400" b="0" dirty="0" smtClean="0"/>
                        <a:t>&lt; </a:t>
                      </a:r>
                      <a:endParaRPr lang="es-AR" sz="2400" b="0" dirty="0"/>
                    </a:p>
                  </a:txBody>
                  <a:tcPr/>
                </a:tc>
                <a:tc>
                  <a:txBody>
                    <a:bodyPr/>
                    <a:lstStyle/>
                    <a:p>
                      <a:pPr algn="ctr"/>
                      <a:r>
                        <a:rPr lang="es-AR" sz="2400" b="0" dirty="0" smtClean="0"/>
                        <a:t>Menor que</a:t>
                      </a:r>
                      <a:endParaRPr lang="es-AR" sz="2400" b="0" dirty="0"/>
                    </a:p>
                  </a:txBody>
                  <a:tcPr/>
                </a:tc>
                <a:tc>
                  <a:txBody>
                    <a:bodyPr/>
                    <a:lstStyle/>
                    <a:p>
                      <a:pPr algn="ctr"/>
                      <a:r>
                        <a:rPr lang="es-AR" sz="2400" b="0" dirty="0" smtClean="0"/>
                        <a:t>1 &lt; 3</a:t>
                      </a:r>
                      <a:endParaRPr lang="es-AR" sz="2400" b="0" dirty="0"/>
                    </a:p>
                  </a:txBody>
                  <a:tcPr/>
                </a:tc>
                <a:extLst>
                  <a:ext uri="{0D108BD9-81ED-4DB2-BD59-A6C34878D82A}">
                    <a16:rowId xmlns:a16="http://schemas.microsoft.com/office/drawing/2014/main" xmlns="" val="10002"/>
                  </a:ext>
                </a:extLst>
              </a:tr>
              <a:tr h="370840">
                <a:tc>
                  <a:txBody>
                    <a:bodyPr/>
                    <a:lstStyle/>
                    <a:p>
                      <a:pPr algn="ctr"/>
                      <a:r>
                        <a:rPr lang="es-AR" sz="2400" b="0" dirty="0" smtClean="0"/>
                        <a:t>=</a:t>
                      </a:r>
                      <a:endParaRPr lang="es-AR" sz="2400" b="0" dirty="0"/>
                    </a:p>
                  </a:txBody>
                  <a:tcPr/>
                </a:tc>
                <a:tc>
                  <a:txBody>
                    <a:bodyPr/>
                    <a:lstStyle/>
                    <a:p>
                      <a:pPr algn="ctr"/>
                      <a:r>
                        <a:rPr lang="es-AR" sz="2400" b="0" dirty="0" smtClean="0"/>
                        <a:t>Igual que</a:t>
                      </a:r>
                      <a:endParaRPr lang="es-AR" sz="2400" b="0" dirty="0"/>
                    </a:p>
                  </a:txBody>
                  <a:tcPr/>
                </a:tc>
                <a:tc>
                  <a:txBody>
                    <a:bodyPr/>
                    <a:lstStyle/>
                    <a:p>
                      <a:pPr algn="ctr"/>
                      <a:r>
                        <a:rPr lang="es-AR" sz="2400" b="0" dirty="0" smtClean="0"/>
                        <a:t>1 = 1</a:t>
                      </a:r>
                      <a:endParaRPr lang="es-AR" sz="2400" b="0" dirty="0"/>
                    </a:p>
                  </a:txBody>
                  <a:tcPr/>
                </a:tc>
                <a:extLst>
                  <a:ext uri="{0D108BD9-81ED-4DB2-BD59-A6C34878D82A}">
                    <a16:rowId xmlns:a16="http://schemas.microsoft.com/office/drawing/2014/main" xmlns="" val="10003"/>
                  </a:ext>
                </a:extLst>
              </a:tr>
              <a:tr h="370840">
                <a:tc>
                  <a:txBody>
                    <a:bodyPr/>
                    <a:lstStyle/>
                    <a:p>
                      <a:pPr algn="ctr"/>
                      <a:r>
                        <a:rPr lang="es-AR" sz="2400" b="0" dirty="0" smtClean="0"/>
                        <a:t>&gt; = </a:t>
                      </a:r>
                      <a:endParaRPr lang="es-AR" sz="2400" b="0" dirty="0"/>
                    </a:p>
                  </a:txBody>
                  <a:tcPr/>
                </a:tc>
                <a:tc>
                  <a:txBody>
                    <a:bodyPr/>
                    <a:lstStyle/>
                    <a:p>
                      <a:pPr algn="ctr"/>
                      <a:r>
                        <a:rPr lang="es-AR" sz="2400" b="0" dirty="0" smtClean="0"/>
                        <a:t>Mayor igual que</a:t>
                      </a:r>
                      <a:endParaRPr lang="es-AR" sz="2400" b="0" dirty="0"/>
                    </a:p>
                  </a:txBody>
                  <a:tcPr/>
                </a:tc>
                <a:tc>
                  <a:txBody>
                    <a:bodyPr/>
                    <a:lstStyle/>
                    <a:p>
                      <a:pPr algn="ctr"/>
                      <a:r>
                        <a:rPr lang="es-AR" sz="2400" b="0" dirty="0" smtClean="0"/>
                        <a:t>4 &gt;= 2</a:t>
                      </a:r>
                      <a:endParaRPr lang="es-AR" sz="2400" b="0" dirty="0"/>
                    </a:p>
                  </a:txBody>
                  <a:tcPr/>
                </a:tc>
                <a:extLst>
                  <a:ext uri="{0D108BD9-81ED-4DB2-BD59-A6C34878D82A}">
                    <a16:rowId xmlns:a16="http://schemas.microsoft.com/office/drawing/2014/main" xmlns="" val="10004"/>
                  </a:ext>
                </a:extLst>
              </a:tr>
              <a:tr h="370840">
                <a:tc>
                  <a:txBody>
                    <a:bodyPr/>
                    <a:lstStyle/>
                    <a:p>
                      <a:pPr algn="ctr"/>
                      <a:r>
                        <a:rPr lang="es-AR" sz="2400" b="0" dirty="0" smtClean="0"/>
                        <a:t>&lt; =</a:t>
                      </a:r>
                      <a:endParaRPr lang="es-AR" sz="2400" b="0" dirty="0"/>
                    </a:p>
                  </a:txBody>
                  <a:tcPr/>
                </a:tc>
                <a:tc>
                  <a:txBody>
                    <a:bodyPr/>
                    <a:lstStyle/>
                    <a:p>
                      <a:pPr algn="ctr"/>
                      <a:r>
                        <a:rPr lang="es-AR" sz="2400" b="0" dirty="0" smtClean="0"/>
                        <a:t>Menor igual que</a:t>
                      </a:r>
                      <a:endParaRPr lang="es-AR" sz="2400" b="0" dirty="0"/>
                    </a:p>
                  </a:txBody>
                  <a:tcPr/>
                </a:tc>
                <a:tc>
                  <a:txBody>
                    <a:bodyPr/>
                    <a:lstStyle/>
                    <a:p>
                      <a:pPr algn="ctr"/>
                      <a:r>
                        <a:rPr lang="es-AR" sz="2400" b="0" dirty="0" smtClean="0"/>
                        <a:t>4 &lt;= 2</a:t>
                      </a:r>
                      <a:endParaRPr lang="es-AR" sz="2400" b="0" dirty="0"/>
                    </a:p>
                  </a:txBody>
                  <a:tcPr/>
                </a:tc>
                <a:extLst>
                  <a:ext uri="{0D108BD9-81ED-4DB2-BD59-A6C34878D82A}">
                    <a16:rowId xmlns:a16="http://schemas.microsoft.com/office/drawing/2014/main" xmlns="" val="10005"/>
                  </a:ext>
                </a:extLst>
              </a:tr>
              <a:tr h="370840">
                <a:tc>
                  <a:txBody>
                    <a:bodyPr/>
                    <a:lstStyle/>
                    <a:p>
                      <a:pPr algn="ctr"/>
                      <a:r>
                        <a:rPr lang="es-AR" sz="2400" b="0" dirty="0" smtClean="0"/>
                        <a:t>&lt;&gt;</a:t>
                      </a:r>
                      <a:endParaRPr lang="es-AR" sz="2400" b="0" dirty="0"/>
                    </a:p>
                  </a:txBody>
                  <a:tcPr/>
                </a:tc>
                <a:tc>
                  <a:txBody>
                    <a:bodyPr/>
                    <a:lstStyle/>
                    <a:p>
                      <a:pPr algn="ctr"/>
                      <a:r>
                        <a:rPr lang="es-AR" sz="2400" b="0" dirty="0" smtClean="0"/>
                        <a:t>Distinto que</a:t>
                      </a:r>
                      <a:r>
                        <a:rPr lang="es-AR" sz="2400" b="0" baseline="0" dirty="0" smtClean="0"/>
                        <a:t> </a:t>
                      </a:r>
                      <a:endParaRPr lang="es-AR" sz="2400" b="0" dirty="0"/>
                    </a:p>
                  </a:txBody>
                  <a:tcPr/>
                </a:tc>
                <a:tc>
                  <a:txBody>
                    <a:bodyPr/>
                    <a:lstStyle/>
                    <a:p>
                      <a:pPr algn="ctr"/>
                      <a:r>
                        <a:rPr lang="es-AR" sz="2400" b="0" dirty="0" smtClean="0"/>
                        <a:t>9 &lt;&gt; 3</a:t>
                      </a:r>
                      <a:endParaRPr lang="es-AR" sz="2400" b="0" dirty="0"/>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Operadores Lógicos</a:t>
            </a:r>
            <a:endParaRPr lang="es-AR" b="1" dirty="0"/>
          </a:p>
        </p:txBody>
      </p:sp>
      <p:graphicFrame>
        <p:nvGraphicFramePr>
          <p:cNvPr id="6" name="5 Marcador de contenido"/>
          <p:cNvGraphicFramePr>
            <a:graphicFrameLocks noGrp="1"/>
          </p:cNvGraphicFramePr>
          <p:nvPr>
            <p:ph idx="1"/>
          </p:nvPr>
        </p:nvGraphicFramePr>
        <p:xfrm>
          <a:off x="628650" y="2160588"/>
          <a:ext cx="7886700" cy="2560320"/>
        </p:xfrm>
        <a:graphic>
          <a:graphicData uri="http://schemas.openxmlformats.org/drawingml/2006/table">
            <a:tbl>
              <a:tblPr firstRow="1" bandRow="1">
                <a:tableStyleId>{5C22544A-7EE6-4342-B048-85BDC9FD1C3A}</a:tableStyleId>
              </a:tblPr>
              <a:tblGrid>
                <a:gridCol w="1402169">
                  <a:extLst>
                    <a:ext uri="{9D8B030D-6E8A-4147-A177-3AD203B41FA5}">
                      <a16:colId xmlns:a16="http://schemas.microsoft.com/office/drawing/2014/main" xmlns="" val="20000"/>
                    </a:ext>
                  </a:extLst>
                </a:gridCol>
                <a:gridCol w="2115879">
                  <a:extLst>
                    <a:ext uri="{9D8B030D-6E8A-4147-A177-3AD203B41FA5}">
                      <a16:colId xmlns:a16="http://schemas.microsoft.com/office/drawing/2014/main" xmlns="" val="20001"/>
                    </a:ext>
                  </a:extLst>
                </a:gridCol>
                <a:gridCol w="2456121">
                  <a:extLst>
                    <a:ext uri="{9D8B030D-6E8A-4147-A177-3AD203B41FA5}">
                      <a16:colId xmlns:a16="http://schemas.microsoft.com/office/drawing/2014/main" xmlns="" val="20002"/>
                    </a:ext>
                  </a:extLst>
                </a:gridCol>
                <a:gridCol w="1912531">
                  <a:extLst>
                    <a:ext uri="{9D8B030D-6E8A-4147-A177-3AD203B41FA5}">
                      <a16:colId xmlns:a16="http://schemas.microsoft.com/office/drawing/2014/main" xmlns="" val="20003"/>
                    </a:ext>
                  </a:extLst>
                </a:gridCol>
              </a:tblGrid>
              <a:tr h="370840">
                <a:tc>
                  <a:txBody>
                    <a:bodyPr/>
                    <a:lstStyle/>
                    <a:p>
                      <a:pPr algn="ctr"/>
                      <a:r>
                        <a:rPr lang="es-AR" sz="2400" dirty="0" smtClean="0"/>
                        <a:t>Operador</a:t>
                      </a:r>
                      <a:endParaRPr lang="es-AR" sz="2400" dirty="0"/>
                    </a:p>
                  </a:txBody>
                  <a:tcPr/>
                </a:tc>
                <a:tc>
                  <a:txBody>
                    <a:bodyPr/>
                    <a:lstStyle/>
                    <a:p>
                      <a:pPr algn="ctr"/>
                      <a:r>
                        <a:rPr lang="es-AR" sz="2400" dirty="0" smtClean="0"/>
                        <a:t>Significado</a:t>
                      </a:r>
                      <a:endParaRPr lang="es-AR" sz="2400" dirty="0"/>
                    </a:p>
                  </a:txBody>
                  <a:tcPr/>
                </a:tc>
                <a:tc>
                  <a:txBody>
                    <a:bodyPr/>
                    <a:lstStyle/>
                    <a:p>
                      <a:pPr algn="ctr"/>
                      <a:r>
                        <a:rPr lang="es-AR" sz="2400" dirty="0" smtClean="0"/>
                        <a:t>Descripción</a:t>
                      </a:r>
                      <a:endParaRPr lang="es-AR" sz="2400" dirty="0"/>
                    </a:p>
                  </a:txBody>
                  <a:tcPr/>
                </a:tc>
                <a:tc>
                  <a:txBody>
                    <a:bodyPr/>
                    <a:lstStyle/>
                    <a:p>
                      <a:pPr algn="ctr"/>
                      <a:r>
                        <a:rPr lang="es-AR" sz="2400" dirty="0" smtClean="0"/>
                        <a:t>Ejemplo</a:t>
                      </a:r>
                      <a:endParaRPr lang="es-AR" sz="2400" dirty="0"/>
                    </a:p>
                  </a:txBody>
                  <a:tcPr/>
                </a:tc>
                <a:extLst>
                  <a:ext uri="{0D108BD9-81ED-4DB2-BD59-A6C34878D82A}">
                    <a16:rowId xmlns:a16="http://schemas.microsoft.com/office/drawing/2014/main" xmlns="" val="10000"/>
                  </a:ext>
                </a:extLst>
              </a:tr>
              <a:tr h="370840">
                <a:tc>
                  <a:txBody>
                    <a:bodyPr/>
                    <a:lstStyle/>
                    <a:p>
                      <a:r>
                        <a:rPr lang="es-AR" sz="2400" dirty="0" smtClean="0"/>
                        <a:t>&amp; o Y</a:t>
                      </a:r>
                      <a:endParaRPr lang="es-AR" sz="2400" dirty="0"/>
                    </a:p>
                  </a:txBody>
                  <a:tcPr/>
                </a:tc>
                <a:tc>
                  <a:txBody>
                    <a:bodyPr/>
                    <a:lstStyle/>
                    <a:p>
                      <a:r>
                        <a:rPr lang="es-AR" sz="2400" dirty="0" smtClean="0"/>
                        <a:t>Conjunción</a:t>
                      </a:r>
                      <a:r>
                        <a:rPr lang="es-AR" sz="2400" baseline="0" dirty="0" smtClean="0"/>
                        <a:t> (Y)</a:t>
                      </a:r>
                      <a:endParaRPr lang="es-AR" sz="2400" dirty="0"/>
                    </a:p>
                  </a:txBody>
                  <a:tcPr/>
                </a:tc>
                <a:tc>
                  <a:txBody>
                    <a:bodyPr/>
                    <a:lstStyle/>
                    <a:p>
                      <a:r>
                        <a:rPr lang="es-AR" sz="2400" dirty="0" smtClean="0"/>
                        <a:t>Ambas son Verdaderas</a:t>
                      </a:r>
                      <a:endParaRPr lang="es-AR" sz="2400" dirty="0"/>
                    </a:p>
                  </a:txBody>
                  <a:tcPr/>
                </a:tc>
                <a:tc>
                  <a:txBody>
                    <a:bodyPr/>
                    <a:lstStyle/>
                    <a:p>
                      <a:r>
                        <a:rPr lang="es-AR" sz="2400" dirty="0" smtClean="0"/>
                        <a:t>(7&gt;4) &amp; (2=2) </a:t>
                      </a:r>
                      <a:endParaRPr lang="es-AR" sz="2400" dirty="0"/>
                    </a:p>
                  </a:txBody>
                  <a:tcPr/>
                </a:tc>
                <a:extLst>
                  <a:ext uri="{0D108BD9-81ED-4DB2-BD59-A6C34878D82A}">
                    <a16:rowId xmlns:a16="http://schemas.microsoft.com/office/drawing/2014/main" xmlns="" val="10001"/>
                  </a:ext>
                </a:extLst>
              </a:tr>
              <a:tr h="370840">
                <a:tc>
                  <a:txBody>
                    <a:bodyPr/>
                    <a:lstStyle/>
                    <a:p>
                      <a:r>
                        <a:rPr lang="es-AR" sz="2400" dirty="0" smtClean="0"/>
                        <a:t>| o O</a:t>
                      </a:r>
                      <a:endParaRPr lang="es-AR" sz="2400" dirty="0"/>
                    </a:p>
                  </a:txBody>
                  <a:tcPr/>
                </a:tc>
                <a:tc>
                  <a:txBody>
                    <a:bodyPr/>
                    <a:lstStyle/>
                    <a:p>
                      <a:r>
                        <a:rPr lang="es-AR" sz="2400" dirty="0" smtClean="0"/>
                        <a:t>Disyunción (O)</a:t>
                      </a:r>
                      <a:endParaRPr lang="es-AR" sz="2400" dirty="0"/>
                    </a:p>
                  </a:txBody>
                  <a:tcPr/>
                </a:tc>
                <a:tc>
                  <a:txBody>
                    <a:bodyPr/>
                    <a:lstStyle/>
                    <a:p>
                      <a:r>
                        <a:rPr lang="es-AR" sz="2400" dirty="0" smtClean="0"/>
                        <a:t>Al menos una es verdadera</a:t>
                      </a:r>
                      <a:endParaRPr lang="es-AR" sz="2400" dirty="0"/>
                    </a:p>
                  </a:txBody>
                  <a:tcPr/>
                </a:tc>
                <a:tc>
                  <a:txBody>
                    <a:bodyPr/>
                    <a:lstStyle/>
                    <a:p>
                      <a:r>
                        <a:rPr lang="es-AR" sz="2400" dirty="0" smtClean="0"/>
                        <a:t>(1=1 | 2=1)</a:t>
                      </a:r>
                      <a:endParaRPr lang="es-AR" sz="2400" dirty="0"/>
                    </a:p>
                  </a:txBody>
                  <a:tcPr/>
                </a:tc>
                <a:extLst>
                  <a:ext uri="{0D108BD9-81ED-4DB2-BD59-A6C34878D82A}">
                    <a16:rowId xmlns:a16="http://schemas.microsoft.com/office/drawing/2014/main" xmlns="" val="10002"/>
                  </a:ext>
                </a:extLst>
              </a:tr>
              <a:tr h="370840">
                <a:tc>
                  <a:txBody>
                    <a:bodyPr/>
                    <a:lstStyle/>
                    <a:p>
                      <a:r>
                        <a:rPr lang="es-AR" sz="2400" dirty="0" smtClean="0"/>
                        <a:t>~ o NO</a:t>
                      </a:r>
                      <a:endParaRPr lang="es-AR" sz="2400" dirty="0"/>
                    </a:p>
                  </a:txBody>
                  <a:tcPr/>
                </a:tc>
                <a:tc>
                  <a:txBody>
                    <a:bodyPr/>
                    <a:lstStyle/>
                    <a:p>
                      <a:r>
                        <a:rPr lang="es-AR" sz="2400" dirty="0" smtClean="0"/>
                        <a:t>Negación (No)</a:t>
                      </a:r>
                      <a:endParaRPr lang="es-AR" sz="2400" dirty="0"/>
                    </a:p>
                  </a:txBody>
                  <a:tcPr/>
                </a:tc>
                <a:tc>
                  <a:txBody>
                    <a:bodyPr/>
                    <a:lstStyle/>
                    <a:p>
                      <a:r>
                        <a:rPr lang="es-AR" sz="2400" dirty="0" smtClean="0"/>
                        <a:t>No es verdadero</a:t>
                      </a:r>
                      <a:endParaRPr lang="es-AR" sz="2400" dirty="0"/>
                    </a:p>
                  </a:txBody>
                  <a:tcPr/>
                </a:tc>
                <a:tc>
                  <a:txBody>
                    <a:bodyPr/>
                    <a:lstStyle/>
                    <a:p>
                      <a:r>
                        <a:rPr lang="es-AR" sz="2400" dirty="0" smtClean="0"/>
                        <a:t>~(2&lt;5) </a:t>
                      </a:r>
                      <a:endParaRPr lang="es-AR" sz="2400" dirty="0"/>
                    </a:p>
                  </a:txBody>
                  <a:tcPr/>
                </a:tc>
                <a:extLst>
                  <a:ext uri="{0D108BD9-81ED-4DB2-BD59-A6C34878D82A}">
                    <a16:rowId xmlns:a16="http://schemas.microsoft.com/office/drawing/2014/main" xmlns="" val="10003"/>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17</a:t>
            </a:fld>
            <a:endParaRPr lang="es-ES_tradnl"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Técnicas de Programación</a:t>
            </a:r>
            <a:endParaRPr lang="es-AR" dirty="0"/>
          </a:p>
        </p:txBody>
      </p:sp>
      <p:sp>
        <p:nvSpPr>
          <p:cNvPr id="3" name="2 Subtítulo"/>
          <p:cNvSpPr>
            <a:spLocks noGrp="1"/>
          </p:cNvSpPr>
          <p:nvPr>
            <p:ph type="subTitle" idx="1"/>
          </p:nvPr>
        </p:nvSpPr>
        <p:spPr/>
        <p:txBody>
          <a:bodyPr/>
          <a:lstStyle/>
          <a:p>
            <a:r>
              <a:rPr lang="es-AR" dirty="0" smtClean="0"/>
              <a:t>Prueba de Escritorio (Conceptos)</a:t>
            </a:r>
            <a:endParaRPr lang="es-A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Algoritmos</a:t>
            </a:r>
            <a:r>
              <a:rPr lang="es-ES_tradnl" dirty="0" smtClean="0"/>
              <a:t/>
            </a:r>
            <a:br>
              <a:rPr lang="es-ES_tradnl" dirty="0" smtClean="0"/>
            </a:br>
            <a:r>
              <a:rPr lang="es-ES_tradnl" sz="2800" i="1" dirty="0" smtClean="0"/>
              <a:t>Repaso</a:t>
            </a:r>
            <a:endParaRPr lang="es-ES_tradnl" sz="3100" i="1" dirty="0"/>
          </a:p>
        </p:txBody>
      </p:sp>
      <p:sp>
        <p:nvSpPr>
          <p:cNvPr id="4" name="Marcador de pie de página 3"/>
          <p:cNvSpPr>
            <a:spLocks noGrp="1"/>
          </p:cNvSpPr>
          <p:nvPr>
            <p:ph type="ftr" sz="quarter" idx="11"/>
          </p:nvPr>
        </p:nvSpPr>
        <p:spPr/>
        <p:txBody>
          <a:bodyPr/>
          <a:lstStyle/>
          <a:p>
            <a:r>
              <a:rPr lang="es-ES_tradnl" dirty="0"/>
              <a:t>Módulo 1: Técnicas de Programación</a:t>
            </a:r>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t>1</a:t>
            </a:fld>
            <a:endParaRPr lang="es-ES_tradnl"/>
          </a:p>
        </p:txBody>
      </p:sp>
      <p:sp>
        <p:nvSpPr>
          <p:cNvPr id="14" name="Marcador de contenido 2"/>
          <p:cNvSpPr txBox="1">
            <a:spLocks/>
          </p:cNvSpPr>
          <p:nvPr/>
        </p:nvSpPr>
        <p:spPr>
          <a:xfrm>
            <a:off x="358815" y="1988274"/>
            <a:ext cx="8623139" cy="4719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_tradnl" dirty="0" smtClean="0"/>
              <a:t>Nos ayudan a resolver un problema</a:t>
            </a:r>
          </a:p>
          <a:p>
            <a:r>
              <a:rPr lang="es-ES_tradnl" dirty="0" smtClean="0"/>
              <a:t>Consisten de pasos lógicamente ordenados</a:t>
            </a:r>
          </a:p>
          <a:p>
            <a:r>
              <a:rPr lang="es-ES_tradnl" dirty="0" smtClean="0"/>
              <a:t>Dado un conjunto de datos de entrada da un resultado (solución al problema)</a:t>
            </a:r>
          </a:p>
          <a:p>
            <a:pPr lvl="0"/>
            <a:r>
              <a:rPr lang="en-US" dirty="0"/>
              <a:t>Los </a:t>
            </a:r>
            <a:r>
              <a:rPr lang="en-US" dirty="0" err="1"/>
              <a:t>algoritmos</a:t>
            </a:r>
            <a:r>
              <a:rPr lang="en-US" dirty="0"/>
              <a:t> </a:t>
            </a:r>
            <a:r>
              <a:rPr lang="en-US" dirty="0" err="1"/>
              <a:t>más</a:t>
            </a:r>
            <a:r>
              <a:rPr lang="en-US" dirty="0"/>
              <a:t> simples son </a:t>
            </a:r>
            <a:r>
              <a:rPr lang="en-US" dirty="0" err="1"/>
              <a:t>una</a:t>
            </a:r>
            <a:r>
              <a:rPr lang="en-US" dirty="0"/>
              <a:t> </a:t>
            </a:r>
            <a:r>
              <a:rPr lang="en-US" dirty="0" err="1"/>
              <a:t>lista</a:t>
            </a:r>
            <a:r>
              <a:rPr lang="en-US" dirty="0"/>
              <a:t> de </a:t>
            </a:r>
            <a:r>
              <a:rPr lang="en-US" dirty="0" err="1"/>
              <a:t>acciones</a:t>
            </a:r>
            <a:r>
              <a:rPr lang="en-US" dirty="0"/>
              <a:t> que se </a:t>
            </a:r>
            <a:r>
              <a:rPr lang="en-US" dirty="0" err="1"/>
              <a:t>ejecutan</a:t>
            </a:r>
            <a:r>
              <a:rPr lang="en-US" dirty="0"/>
              <a:t> </a:t>
            </a:r>
            <a:r>
              <a:rPr lang="en-US" dirty="0" err="1"/>
              <a:t>en</a:t>
            </a:r>
            <a:r>
              <a:rPr lang="en-US" dirty="0"/>
              <a:t> </a:t>
            </a:r>
            <a:r>
              <a:rPr lang="en-US" dirty="0" err="1" smtClean="0"/>
              <a:t>orden</a:t>
            </a:r>
            <a:r>
              <a:rPr lang="en-US" dirty="0" smtClean="0"/>
              <a:t> (</a:t>
            </a:r>
            <a:r>
              <a:rPr lang="en-US" dirty="0" err="1" smtClean="0"/>
              <a:t>Secuencia</a:t>
            </a:r>
            <a:r>
              <a:rPr lang="en-US" dirty="0" smtClean="0"/>
              <a:t>)</a:t>
            </a:r>
            <a:endParaRPr lang="en-US" dirty="0"/>
          </a:p>
          <a:p>
            <a:endParaRPr lang="es-ES_tradnl" dirty="0" smtClean="0"/>
          </a:p>
          <a:p>
            <a:pPr lvl="1"/>
            <a:endParaRPr lang="es-ES_tradnl" dirty="0" smtClean="0"/>
          </a:p>
          <a:p>
            <a:endParaRPr lang="es-ES_tradnl" dirty="0" smtClean="0"/>
          </a:p>
        </p:txBody>
      </p:sp>
      <p:graphicFrame>
        <p:nvGraphicFramePr>
          <p:cNvPr id="16" name="Diagrama 15"/>
          <p:cNvGraphicFramePr/>
          <p:nvPr>
            <p:extLst/>
          </p:nvPr>
        </p:nvGraphicFramePr>
        <p:xfrm>
          <a:off x="1697620" y="337627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9092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Etapas del Ciclo de Vida</a:t>
            </a:r>
            <a:endParaRPr lang="es-AR" b="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19</a:t>
            </a:fld>
            <a:endParaRPr lang="es-ES_tradnl" dirty="0"/>
          </a:p>
        </p:txBody>
      </p:sp>
      <p:grpSp>
        <p:nvGrpSpPr>
          <p:cNvPr id="6" name="5 Marcador de contenido"/>
          <p:cNvGrpSpPr>
            <a:grpSpLocks noGrp="1"/>
          </p:cNvGrpSpPr>
          <p:nvPr/>
        </p:nvGrpSpPr>
        <p:grpSpPr>
          <a:xfrm>
            <a:off x="1138814" y="2386226"/>
            <a:ext cx="7014261" cy="3843153"/>
            <a:chOff x="10800" y="1764000"/>
            <a:chExt cx="9846000" cy="5658120"/>
          </a:xfrm>
        </p:grpSpPr>
        <p:sp>
          <p:nvSpPr>
            <p:cNvPr id="7" name="CustomShape 2"/>
            <p:cNvSpPr/>
            <p:nvPr/>
          </p:nvSpPr>
          <p:spPr>
            <a:xfrm rot="5400000">
              <a:off x="963000" y="2930760"/>
              <a:ext cx="871920" cy="59796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8" name="CustomShape 3"/>
            <p:cNvSpPr/>
            <p:nvPr/>
          </p:nvSpPr>
          <p:spPr>
            <a:xfrm>
              <a:off x="10800" y="1764000"/>
              <a:ext cx="3252600" cy="102816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9" name="CustomShape 4"/>
            <p:cNvSpPr/>
            <p:nvPr/>
          </p:nvSpPr>
          <p:spPr>
            <a:xfrm>
              <a:off x="61200" y="1814400"/>
              <a:ext cx="3152160" cy="92772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DEFINICIÓN DEL PROBLEMA</a:t>
              </a:r>
              <a:endParaRPr lang="es-AR" sz="2000" b="0" strike="noStrike" spc="-1">
                <a:solidFill>
                  <a:srgbClr val="000000"/>
                </a:solidFill>
                <a:uFill>
                  <a:solidFill>
                    <a:srgbClr val="FFFFFF"/>
                  </a:solidFill>
                </a:uFill>
                <a:latin typeface="Arial"/>
              </a:endParaRPr>
            </a:p>
          </p:txBody>
        </p:sp>
        <p:sp>
          <p:nvSpPr>
            <p:cNvPr id="10" name="CustomShape 5"/>
            <p:cNvSpPr/>
            <p:nvPr/>
          </p:nvSpPr>
          <p:spPr>
            <a:xfrm>
              <a:off x="2374200" y="1862280"/>
              <a:ext cx="1068480" cy="830880"/>
            </a:xfrm>
            <a:prstGeom prst="rect">
              <a:avLst/>
            </a:prstGeom>
            <a:noFill/>
            <a:ln>
              <a:noFill/>
            </a:ln>
          </p:spPr>
          <p:style>
            <a:lnRef idx="0">
              <a:scrgbClr r="0" g="0" b="0"/>
            </a:lnRef>
            <a:fillRef idx="0">
              <a:scrgbClr r="0" g="0" b="0"/>
            </a:fillRef>
            <a:effectRef idx="0">
              <a:scrgbClr r="0" g="0" b="0"/>
            </a:effectRef>
            <a:fontRef idx="minor"/>
          </p:style>
        </p:sp>
        <p:sp>
          <p:nvSpPr>
            <p:cNvPr id="11" name="CustomShape 6"/>
            <p:cNvSpPr/>
            <p:nvPr/>
          </p:nvSpPr>
          <p:spPr>
            <a:xfrm rot="5400000">
              <a:off x="2611080" y="4088160"/>
              <a:ext cx="871920" cy="59796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12" name="CustomShape 7"/>
            <p:cNvSpPr/>
            <p:nvPr/>
          </p:nvSpPr>
          <p:spPr>
            <a:xfrm>
              <a:off x="1658880" y="2921400"/>
              <a:ext cx="3252600" cy="102816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13" name="CustomShape 8"/>
            <p:cNvSpPr/>
            <p:nvPr/>
          </p:nvSpPr>
          <p:spPr>
            <a:xfrm>
              <a:off x="1709280" y="2972160"/>
              <a:ext cx="3152160" cy="92736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ANÁLISIS DEL PROBLEMA</a:t>
              </a:r>
              <a:endParaRPr lang="es-AR" sz="2000" b="0" strike="noStrike" spc="-1">
                <a:solidFill>
                  <a:srgbClr val="000000"/>
                </a:solidFill>
                <a:uFill>
                  <a:solidFill>
                    <a:srgbClr val="FFFFFF"/>
                  </a:solidFill>
                </a:uFill>
                <a:latin typeface="Arial"/>
              </a:endParaRPr>
            </a:p>
          </p:txBody>
        </p:sp>
        <p:sp>
          <p:nvSpPr>
            <p:cNvPr id="14" name="CustomShape 9"/>
            <p:cNvSpPr/>
            <p:nvPr/>
          </p:nvSpPr>
          <p:spPr>
            <a:xfrm>
              <a:off x="4022280" y="3019680"/>
              <a:ext cx="1068480" cy="830880"/>
            </a:xfrm>
            <a:prstGeom prst="rect">
              <a:avLst/>
            </a:prstGeom>
            <a:noFill/>
            <a:ln>
              <a:noFill/>
            </a:ln>
          </p:spPr>
          <p:style>
            <a:lnRef idx="0">
              <a:scrgbClr r="0" g="0" b="0"/>
            </a:lnRef>
            <a:fillRef idx="0">
              <a:scrgbClr r="0" g="0" b="0"/>
            </a:fillRef>
            <a:effectRef idx="0">
              <a:scrgbClr r="0" g="0" b="0"/>
            </a:effectRef>
            <a:fontRef idx="minor"/>
          </p:style>
        </p:sp>
        <p:sp>
          <p:nvSpPr>
            <p:cNvPr id="15" name="CustomShape 10"/>
            <p:cNvSpPr/>
            <p:nvPr/>
          </p:nvSpPr>
          <p:spPr>
            <a:xfrm rot="5400000">
              <a:off x="4259520" y="5245920"/>
              <a:ext cx="871920" cy="59760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16" name="CustomShape 11"/>
            <p:cNvSpPr/>
            <p:nvPr/>
          </p:nvSpPr>
          <p:spPr>
            <a:xfrm>
              <a:off x="3307320" y="4079160"/>
              <a:ext cx="3252600" cy="102780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17" name="CustomShape 12"/>
            <p:cNvSpPr/>
            <p:nvPr/>
          </p:nvSpPr>
          <p:spPr>
            <a:xfrm>
              <a:off x="3357360" y="4129200"/>
              <a:ext cx="3152160" cy="92736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DISEÑO DEL ALGORITMO</a:t>
              </a:r>
              <a:endParaRPr lang="es-AR" sz="2000" b="0" strike="noStrike" spc="-1">
                <a:solidFill>
                  <a:srgbClr val="000000"/>
                </a:solidFill>
                <a:uFill>
                  <a:solidFill>
                    <a:srgbClr val="FFFFFF"/>
                  </a:solidFill>
                </a:uFill>
                <a:latin typeface="Arial"/>
              </a:endParaRPr>
            </a:p>
          </p:txBody>
        </p:sp>
        <p:sp>
          <p:nvSpPr>
            <p:cNvPr id="18" name="CustomShape 13"/>
            <p:cNvSpPr/>
            <p:nvPr/>
          </p:nvSpPr>
          <p:spPr>
            <a:xfrm>
              <a:off x="5670720" y="4177080"/>
              <a:ext cx="1068120" cy="830880"/>
            </a:xfrm>
            <a:prstGeom prst="rect">
              <a:avLst/>
            </a:prstGeom>
            <a:noFill/>
            <a:ln>
              <a:noFill/>
            </a:ln>
          </p:spPr>
          <p:style>
            <a:lnRef idx="0">
              <a:scrgbClr r="0" g="0" b="0"/>
            </a:lnRef>
            <a:fillRef idx="0">
              <a:scrgbClr r="0" g="0" b="0"/>
            </a:fillRef>
            <a:effectRef idx="0">
              <a:scrgbClr r="0" g="0" b="0"/>
            </a:effectRef>
            <a:fontRef idx="minor"/>
          </p:style>
        </p:sp>
        <p:sp>
          <p:nvSpPr>
            <p:cNvPr id="19" name="CustomShape 14"/>
            <p:cNvSpPr/>
            <p:nvPr/>
          </p:nvSpPr>
          <p:spPr>
            <a:xfrm rot="5400000">
              <a:off x="5907960" y="6403320"/>
              <a:ext cx="871920" cy="597960"/>
            </a:xfrm>
            <a:prstGeom prst="bentUpArrow">
              <a:avLst>
                <a:gd name="adj1" fmla="val 32840"/>
                <a:gd name="adj2" fmla="val 25000"/>
                <a:gd name="adj3" fmla="val 35780"/>
              </a:avLst>
            </a:prstGeom>
            <a:solidFill>
              <a:srgbClr val="C0CCE1"/>
            </a:solidFill>
            <a:ln w="25560">
              <a:solidFill>
                <a:srgbClr val="FFFFFF"/>
              </a:solidFill>
              <a:round/>
            </a:ln>
          </p:spPr>
          <p:style>
            <a:lnRef idx="0">
              <a:scrgbClr r="0" g="0" b="0"/>
            </a:lnRef>
            <a:fillRef idx="0">
              <a:scrgbClr r="0" g="0" b="0"/>
            </a:fillRef>
            <a:effectRef idx="0">
              <a:scrgbClr r="0" g="0" b="0"/>
            </a:effectRef>
            <a:fontRef idx="minor"/>
          </p:style>
        </p:sp>
        <p:sp>
          <p:nvSpPr>
            <p:cNvPr id="20" name="CustomShape 15"/>
            <p:cNvSpPr/>
            <p:nvPr/>
          </p:nvSpPr>
          <p:spPr>
            <a:xfrm>
              <a:off x="4955760" y="5236560"/>
              <a:ext cx="3252600" cy="102816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21" name="CustomShape 16"/>
            <p:cNvSpPr/>
            <p:nvPr/>
          </p:nvSpPr>
          <p:spPr>
            <a:xfrm>
              <a:off x="5006160" y="5286600"/>
              <a:ext cx="3152160" cy="927360"/>
            </a:xfrm>
            <a:prstGeom prst="rect">
              <a:avLst/>
            </a:prstGeom>
            <a:solidFill>
              <a:srgbClr val="A4C2F4"/>
            </a:solid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CODIFICACIÓN</a:t>
              </a:r>
              <a:endParaRPr lang="es-AR" sz="2000" b="0" strike="noStrike" spc="-1">
                <a:solidFill>
                  <a:srgbClr val="000000"/>
                </a:solidFill>
                <a:uFill>
                  <a:solidFill>
                    <a:srgbClr val="FFFFFF"/>
                  </a:solidFill>
                </a:uFill>
                <a:latin typeface="Arial"/>
              </a:endParaRPr>
            </a:p>
          </p:txBody>
        </p:sp>
        <p:sp>
          <p:nvSpPr>
            <p:cNvPr id="22" name="CustomShape 17"/>
            <p:cNvSpPr/>
            <p:nvPr/>
          </p:nvSpPr>
          <p:spPr>
            <a:xfrm>
              <a:off x="7319160" y="5334840"/>
              <a:ext cx="1068480" cy="830880"/>
            </a:xfrm>
            <a:prstGeom prst="rect">
              <a:avLst/>
            </a:prstGeom>
            <a:noFill/>
            <a:ln>
              <a:noFill/>
            </a:ln>
          </p:spPr>
          <p:style>
            <a:lnRef idx="0">
              <a:scrgbClr r="0" g="0" b="0"/>
            </a:lnRef>
            <a:fillRef idx="0">
              <a:scrgbClr r="0" g="0" b="0"/>
            </a:fillRef>
            <a:effectRef idx="0">
              <a:scrgbClr r="0" g="0" b="0"/>
            </a:effectRef>
            <a:fontRef idx="minor"/>
          </p:style>
        </p:sp>
        <p:sp>
          <p:nvSpPr>
            <p:cNvPr id="23" name="CustomShape 18"/>
            <p:cNvSpPr/>
            <p:nvPr/>
          </p:nvSpPr>
          <p:spPr>
            <a:xfrm>
              <a:off x="6604200" y="6393960"/>
              <a:ext cx="3252600" cy="1028160"/>
            </a:xfrm>
            <a:prstGeom prst="roundRect">
              <a:avLst>
                <a:gd name="adj" fmla="val 16670"/>
              </a:avLst>
            </a:prstGeom>
            <a:solidFill>
              <a:srgbClr val="4F81BD"/>
            </a:solidFill>
            <a:ln w="25560">
              <a:solidFill>
                <a:srgbClr val="FFFFFF"/>
              </a:solidFill>
              <a:round/>
            </a:ln>
          </p:spPr>
          <p:style>
            <a:lnRef idx="0">
              <a:scrgbClr r="0" g="0" b="0"/>
            </a:lnRef>
            <a:fillRef idx="0">
              <a:scrgbClr r="0" g="0" b="0"/>
            </a:fillRef>
            <a:effectRef idx="0">
              <a:scrgbClr r="0" g="0" b="0"/>
            </a:effectRef>
            <a:fontRef idx="minor"/>
          </p:style>
        </p:sp>
        <p:sp>
          <p:nvSpPr>
            <p:cNvPr id="24" name="CustomShape 19"/>
            <p:cNvSpPr/>
            <p:nvPr/>
          </p:nvSpPr>
          <p:spPr>
            <a:xfrm>
              <a:off x="6654240" y="6444000"/>
              <a:ext cx="3152160" cy="927720"/>
            </a:xfrm>
            <a:prstGeom prst="rect">
              <a:avLst/>
            </a:prstGeom>
            <a:noFill/>
            <a:ln>
              <a:noFill/>
            </a:ln>
          </p:spPr>
          <p:style>
            <a:lnRef idx="0">
              <a:scrgbClr r="0" g="0" b="0"/>
            </a:lnRef>
            <a:fillRef idx="0">
              <a:scrgbClr r="0" g="0" b="0"/>
            </a:fillRef>
            <a:effectRef idx="0">
              <a:scrgbClr r="0" g="0" b="0"/>
            </a:effectRef>
            <a:fontRef idx="minor"/>
          </p:style>
          <p:txBody>
            <a:bodyPr lIns="106560" tIns="106560" rIns="106560" bIns="106560" anchor="ctr"/>
            <a:lstStyle/>
            <a:p>
              <a:pPr algn="ctr">
                <a:lnSpc>
                  <a:spcPct val="90000"/>
                </a:lnSpc>
              </a:pPr>
              <a:r>
                <a:rPr lang="es-AR" sz="2000" b="1" strike="noStrike" spc="-1">
                  <a:solidFill>
                    <a:srgbClr val="FFFFFF"/>
                  </a:solidFill>
                  <a:uFill>
                    <a:solidFill>
                      <a:srgbClr val="FFFFFF"/>
                    </a:solidFill>
                  </a:uFill>
                  <a:latin typeface="Calibri"/>
                  <a:ea typeface="Calibri"/>
                </a:rPr>
                <a:t>PRUEBA Y DEPURACIÓN</a:t>
              </a:r>
              <a:endParaRPr lang="es-AR" sz="2000" b="0" strike="noStrike" spc="-1">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Etapas del Ciclo de Vida</a:t>
            </a:r>
            <a:endParaRPr lang="es-AR" b="1" dirty="0"/>
          </a:p>
        </p:txBody>
      </p:sp>
      <p:sp>
        <p:nvSpPr>
          <p:cNvPr id="3" name="2 Marcador de contenido"/>
          <p:cNvSpPr>
            <a:spLocks noGrp="1"/>
          </p:cNvSpPr>
          <p:nvPr>
            <p:ph idx="1"/>
          </p:nvPr>
        </p:nvSpPr>
        <p:spPr>
          <a:xfrm>
            <a:off x="385763" y="2160000"/>
            <a:ext cx="8429625" cy="4351338"/>
          </a:xfrm>
        </p:spPr>
        <p:txBody>
          <a:bodyPr anchor="ctr">
            <a:normAutofit fontScale="55000" lnSpcReduction="20000"/>
          </a:bodyPr>
          <a:lstStyle/>
          <a:p>
            <a:pPr>
              <a:lnSpc>
                <a:spcPct val="120000"/>
              </a:lnSpc>
            </a:pPr>
            <a:r>
              <a:rPr lang="es-AR" b="1" spc="-1" dirty="0" smtClean="0">
                <a:solidFill>
                  <a:srgbClr val="000000"/>
                </a:solidFill>
                <a:uFill>
                  <a:solidFill>
                    <a:srgbClr val="FFFFFF"/>
                  </a:solidFill>
                </a:uFill>
                <a:latin typeface="Arial"/>
                <a:ea typeface="Arial"/>
              </a:rPr>
              <a:t>Definición de Problema: </a:t>
            </a:r>
            <a:r>
              <a:rPr lang="es-AR" spc="-1" dirty="0" smtClean="0">
                <a:solidFill>
                  <a:srgbClr val="000000"/>
                </a:solidFill>
                <a:uFill>
                  <a:solidFill>
                    <a:srgbClr val="FFFFFF"/>
                  </a:solidFill>
                </a:uFill>
                <a:latin typeface="Arial"/>
                <a:ea typeface="Arial"/>
              </a:rPr>
              <a:t>Determinar la información inicial para la elaboración del mismo</a:t>
            </a:r>
          </a:p>
          <a:p>
            <a:pPr>
              <a:lnSpc>
                <a:spcPct val="120000"/>
              </a:lnSpc>
            </a:pPr>
            <a:r>
              <a:rPr lang="es-AR" b="1" spc="-1" dirty="0" smtClean="0">
                <a:solidFill>
                  <a:srgbClr val="000000"/>
                </a:solidFill>
                <a:uFill>
                  <a:solidFill>
                    <a:srgbClr val="FFFFFF"/>
                  </a:solidFill>
                </a:uFill>
                <a:latin typeface="Arial"/>
                <a:ea typeface="Arial"/>
              </a:rPr>
              <a:t>Análisis del Problema: </a:t>
            </a:r>
            <a:r>
              <a:rPr lang="es-AR" spc="-1" dirty="0" smtClean="0">
                <a:solidFill>
                  <a:srgbClr val="000000"/>
                </a:solidFill>
                <a:uFill>
                  <a:solidFill>
                    <a:srgbClr val="FFFFFF"/>
                  </a:solidFill>
                </a:uFill>
                <a:latin typeface="Arial"/>
                <a:ea typeface="Arial"/>
              </a:rPr>
              <a:t>Datos de entrada, de salida, métodos y fórmulas</a:t>
            </a:r>
          </a:p>
          <a:p>
            <a:pPr>
              <a:lnSpc>
                <a:spcPct val="120000"/>
              </a:lnSpc>
            </a:pPr>
            <a:r>
              <a:rPr lang="es-AR" b="1" spc="-1" dirty="0" smtClean="0">
                <a:solidFill>
                  <a:srgbClr val="000000"/>
                </a:solidFill>
                <a:uFill>
                  <a:solidFill>
                    <a:srgbClr val="FFFFFF"/>
                  </a:solidFill>
                </a:uFill>
                <a:latin typeface="Arial"/>
                <a:ea typeface="Arial"/>
              </a:rPr>
              <a:t>Diseño del Algoritmo: </a:t>
            </a:r>
            <a:r>
              <a:rPr lang="es-AR" spc="-1" dirty="0" smtClean="0">
                <a:solidFill>
                  <a:srgbClr val="000000"/>
                </a:solidFill>
                <a:uFill>
                  <a:solidFill>
                    <a:srgbClr val="FFFFFF"/>
                  </a:solidFill>
                </a:uFill>
                <a:latin typeface="Arial"/>
                <a:ea typeface="Arial"/>
              </a:rPr>
              <a:t>Usar las herramientas de representación de algoritmos</a:t>
            </a:r>
          </a:p>
          <a:p>
            <a:pPr>
              <a:lnSpc>
                <a:spcPct val="120000"/>
              </a:lnSpc>
            </a:pPr>
            <a:r>
              <a:rPr lang="es-AR" b="1" spc="-1" dirty="0" smtClean="0">
                <a:solidFill>
                  <a:srgbClr val="000000"/>
                </a:solidFill>
                <a:uFill>
                  <a:solidFill>
                    <a:srgbClr val="FFFFFF"/>
                  </a:solidFill>
                </a:uFill>
                <a:latin typeface="Arial"/>
                <a:ea typeface="Arial"/>
              </a:rPr>
              <a:t>Codificación: </a:t>
            </a:r>
            <a:r>
              <a:rPr lang="es-AR" spc="-1" dirty="0" smtClean="0">
                <a:solidFill>
                  <a:srgbClr val="000000"/>
                </a:solidFill>
                <a:uFill>
                  <a:solidFill>
                    <a:srgbClr val="FFFFFF"/>
                  </a:solidFill>
                </a:uFill>
                <a:latin typeface="Arial"/>
                <a:ea typeface="Arial"/>
              </a:rPr>
              <a:t>Escribir la solución del problema, en instrucciones detalladas, en un lenguaje reconocible por la computadora (conocido como </a:t>
            </a:r>
            <a:r>
              <a:rPr lang="es-AR" b="1" spc="-1" dirty="0" smtClean="0">
                <a:solidFill>
                  <a:srgbClr val="000000"/>
                </a:solidFill>
                <a:uFill>
                  <a:solidFill>
                    <a:srgbClr val="FFFFFF"/>
                  </a:solidFill>
                </a:uFill>
                <a:latin typeface="Arial"/>
                <a:ea typeface="Arial"/>
              </a:rPr>
              <a:t>Código Fuente</a:t>
            </a:r>
            <a:r>
              <a:rPr lang="es-AR" spc="-1" dirty="0" smtClean="0">
                <a:solidFill>
                  <a:srgbClr val="000000"/>
                </a:solidFill>
                <a:uFill>
                  <a:solidFill>
                    <a:srgbClr val="FFFFFF"/>
                  </a:solidFill>
                </a:uFill>
                <a:latin typeface="Arial"/>
                <a:ea typeface="Arial"/>
              </a:rPr>
              <a:t>)</a:t>
            </a:r>
          </a:p>
          <a:p>
            <a:pPr>
              <a:lnSpc>
                <a:spcPct val="170000"/>
              </a:lnSpc>
            </a:pPr>
            <a:r>
              <a:rPr lang="es-AR" sz="5800" b="1" spc="-1" dirty="0" smtClean="0">
                <a:uFill>
                  <a:solidFill>
                    <a:srgbClr val="FFFFFF"/>
                  </a:solidFill>
                </a:uFill>
                <a:latin typeface="Arial"/>
                <a:ea typeface="Arial"/>
              </a:rPr>
              <a:t>Prueba y Depuración</a:t>
            </a:r>
            <a:endParaRPr lang="es-AR" sz="5800" spc="-1" dirty="0" smtClean="0">
              <a:uFill>
                <a:solidFill>
                  <a:srgbClr val="FFFFFF"/>
                </a:solidFill>
              </a:uFill>
              <a:latin typeface="Arial"/>
            </a:endParaRPr>
          </a:p>
          <a:p>
            <a:pPr marL="495300" indent="0" algn="ctr">
              <a:lnSpc>
                <a:spcPct val="115000"/>
              </a:lnSpc>
              <a:buClr>
                <a:srgbClr val="000000"/>
              </a:buClr>
              <a:buNone/>
            </a:pPr>
            <a:r>
              <a:rPr lang="es-AR" sz="5100" spc="-1" dirty="0" smtClean="0">
                <a:solidFill>
                  <a:srgbClr val="000000"/>
                </a:solidFill>
                <a:uFill>
                  <a:solidFill>
                    <a:srgbClr val="FFFFFF"/>
                  </a:solidFill>
                </a:uFill>
                <a:latin typeface="Arial"/>
                <a:ea typeface="Arial"/>
              </a:rPr>
              <a:t>Se toman escenarios posibles, válidos o inválidos y se corre la secuencia del algoritmo para ver si cumple con los resultados esperados</a:t>
            </a:r>
            <a:endParaRPr lang="es-AR" sz="5100" spc="-1" dirty="0" smtClean="0">
              <a:solidFill>
                <a:srgbClr val="000000"/>
              </a:solidFill>
              <a:uFill>
                <a:solidFill>
                  <a:srgbClr val="FFFFFF"/>
                </a:solidFill>
              </a:uFill>
              <a:latin typeface="Arial"/>
            </a:endParaRP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20</a:t>
            </a:fld>
            <a:endParaRPr lang="es-ES_tradnl"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Pruebas de Escritorio</a:t>
            </a:r>
            <a:endParaRPr lang="es-AR" b="1" dirty="0"/>
          </a:p>
        </p:txBody>
      </p:sp>
      <p:sp>
        <p:nvSpPr>
          <p:cNvPr id="3" name="2 Marcador de contenido"/>
          <p:cNvSpPr>
            <a:spLocks noGrp="1"/>
          </p:cNvSpPr>
          <p:nvPr>
            <p:ph idx="1"/>
          </p:nvPr>
        </p:nvSpPr>
        <p:spPr/>
        <p:txBody>
          <a:bodyPr>
            <a:normAutofit fontScale="77500" lnSpcReduction="20000"/>
          </a:bodyPr>
          <a:lstStyle/>
          <a:p>
            <a:pPr>
              <a:lnSpc>
                <a:spcPct val="100000"/>
              </a:lnSpc>
            </a:pPr>
            <a:r>
              <a:rPr lang="es-AR" spc="-1" dirty="0" smtClean="0">
                <a:solidFill>
                  <a:srgbClr val="000000"/>
                </a:solidFill>
                <a:uFill>
                  <a:solidFill>
                    <a:srgbClr val="FFFFFF"/>
                  </a:solidFill>
                </a:uFill>
                <a:latin typeface="Arial"/>
                <a:ea typeface="Arial"/>
              </a:rPr>
              <a:t>Técnica utilizada para validar la resolución de problemas con algoritmos, de uso frecuente en el ámbito informático</a:t>
            </a:r>
            <a:endParaRPr lang="es-AR" spc="-1" dirty="0" smtClean="0">
              <a:solidFill>
                <a:srgbClr val="000000"/>
              </a:solidFill>
              <a:uFill>
                <a:solidFill>
                  <a:srgbClr val="FFFFFF"/>
                </a:solidFill>
              </a:uFill>
              <a:latin typeface="Arial"/>
            </a:endParaRPr>
          </a:p>
          <a:p>
            <a:pPr>
              <a:lnSpc>
                <a:spcPct val="100000"/>
              </a:lnSpc>
            </a:pPr>
            <a:r>
              <a:rPr lang="es-AR" spc="-1" dirty="0" smtClean="0">
                <a:solidFill>
                  <a:srgbClr val="000000"/>
                </a:solidFill>
                <a:uFill>
                  <a:solidFill>
                    <a:srgbClr val="FFFFFF"/>
                  </a:solidFill>
                </a:uFill>
                <a:latin typeface="Arial"/>
                <a:ea typeface="Arial"/>
              </a:rPr>
              <a:t>Sirve para validar utilizando datos reales como ejemplo, un algoritmo definido y así comprobar si se obtiene el resultado deseado</a:t>
            </a:r>
          </a:p>
          <a:p>
            <a:pPr>
              <a:lnSpc>
                <a:spcPct val="100000"/>
              </a:lnSpc>
            </a:pPr>
            <a:r>
              <a:rPr lang="es-AR" spc="-1" dirty="0" smtClean="0">
                <a:solidFill>
                  <a:srgbClr val="000000"/>
                </a:solidFill>
                <a:uFill>
                  <a:solidFill>
                    <a:srgbClr val="FFFFFF"/>
                  </a:solidFill>
                </a:uFill>
                <a:latin typeface="Arial"/>
                <a:ea typeface="Arial"/>
              </a:rPr>
              <a:t>Para poder realizar una prueba de escritorio, es necesario identificar cuáles son las variables de entrada, cuáles son las variables auxiliares y cuáles son las variables de salida</a:t>
            </a:r>
            <a:endParaRPr lang="es-AR" spc="-1" dirty="0" smtClean="0">
              <a:solidFill>
                <a:srgbClr val="000000"/>
              </a:solidFill>
              <a:uFill>
                <a:solidFill>
                  <a:srgbClr val="FFFFFF"/>
                </a:solidFill>
              </a:uFill>
              <a:latin typeface="Arial"/>
            </a:endParaRPr>
          </a:p>
          <a:p>
            <a:pPr>
              <a:lnSpc>
                <a:spcPct val="100000"/>
              </a:lnSpc>
            </a:pPr>
            <a:r>
              <a:rPr lang="es-AR" spc="-1" dirty="0" smtClean="0">
                <a:solidFill>
                  <a:srgbClr val="000000"/>
                </a:solidFill>
                <a:uFill>
                  <a:solidFill>
                    <a:srgbClr val="FFFFFF"/>
                  </a:solidFill>
                </a:uFill>
                <a:latin typeface="Arial"/>
                <a:ea typeface="Arial"/>
              </a:rPr>
              <a:t>El proceso consiste en seguir el algoritmo recorriendo sus líneas como lo haría la computadora</a:t>
            </a:r>
            <a:endParaRPr lang="es-AR" spc="-1" dirty="0" smtClean="0">
              <a:solidFill>
                <a:srgbClr val="000000"/>
              </a:solidFill>
              <a:uFill>
                <a:solidFill>
                  <a:srgbClr val="FFFFFF"/>
                </a:solidFill>
              </a:uFill>
              <a:latin typeface="Arial"/>
            </a:endParaRPr>
          </a:p>
          <a:p>
            <a:pPr>
              <a:lnSpc>
                <a:spcPct val="100000"/>
              </a:lnSpc>
            </a:pPr>
            <a:r>
              <a:rPr lang="es-AR" spc="-1" dirty="0" smtClean="0">
                <a:solidFill>
                  <a:srgbClr val="000000"/>
                </a:solidFill>
                <a:uFill>
                  <a:solidFill>
                    <a:srgbClr val="FFFFFF"/>
                  </a:solidFill>
                </a:uFill>
                <a:latin typeface="Arial"/>
                <a:ea typeface="Arial"/>
              </a:rPr>
              <a:t>A medida que se van recorriendo las líneas se anotan en una tabla auxiliar los valores que van tomando las variables</a:t>
            </a:r>
            <a:endParaRPr lang="es-AR" spc="-1" dirty="0" smtClean="0">
              <a:solidFill>
                <a:srgbClr val="000000"/>
              </a:solidFill>
              <a:uFill>
                <a:solidFill>
                  <a:srgbClr val="FFFFFF"/>
                </a:solidFill>
              </a:uFill>
              <a:latin typeface="Arial"/>
            </a:endParaRP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21</a:t>
            </a:fld>
            <a:endParaRPr lang="es-ES_tradnl"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smtClean="0"/>
              <a:t>Cuántos Casos se Describen?</a:t>
            </a:r>
            <a:endParaRPr lang="es-AR" b="1" dirty="0"/>
          </a:p>
        </p:txBody>
      </p:sp>
      <p:sp>
        <p:nvSpPr>
          <p:cNvPr id="3" name="2 Marcador de contenido"/>
          <p:cNvSpPr>
            <a:spLocks noGrp="1"/>
          </p:cNvSpPr>
          <p:nvPr>
            <p:ph idx="1"/>
          </p:nvPr>
        </p:nvSpPr>
        <p:spPr/>
        <p:txBody>
          <a:bodyPr>
            <a:normAutofit/>
          </a:bodyPr>
          <a:lstStyle/>
          <a:p>
            <a:pPr marL="457200" indent="-226440">
              <a:lnSpc>
                <a:spcPct val="100000"/>
              </a:lnSpc>
              <a:buClr>
                <a:srgbClr val="000000"/>
              </a:buClr>
            </a:pPr>
            <a:r>
              <a:rPr lang="es-AR" spc="-1" dirty="0" smtClean="0">
                <a:solidFill>
                  <a:srgbClr val="000000"/>
                </a:solidFill>
                <a:uFill>
                  <a:solidFill>
                    <a:srgbClr val="FFFFFF"/>
                  </a:solidFill>
                </a:uFill>
                <a:latin typeface="Arial"/>
                <a:ea typeface="Arial"/>
              </a:rPr>
              <a:t>La cantidad de casos necesarios depende de la complejidad del problema</a:t>
            </a:r>
            <a:endParaRPr lang="es-AR" spc="-1" dirty="0" smtClean="0">
              <a:solidFill>
                <a:srgbClr val="000000"/>
              </a:solidFill>
              <a:uFill>
                <a:solidFill>
                  <a:srgbClr val="FFFFFF"/>
                </a:solidFill>
              </a:uFill>
              <a:latin typeface="Arial"/>
            </a:endParaRPr>
          </a:p>
          <a:p>
            <a:pPr marL="457200" indent="-226440">
              <a:lnSpc>
                <a:spcPct val="100000"/>
              </a:lnSpc>
              <a:buClr>
                <a:srgbClr val="000000"/>
              </a:buClr>
            </a:pPr>
            <a:r>
              <a:rPr lang="es-AR" spc="-1" dirty="0" smtClean="0">
                <a:solidFill>
                  <a:srgbClr val="000000"/>
                </a:solidFill>
                <a:uFill>
                  <a:solidFill>
                    <a:srgbClr val="FFFFFF"/>
                  </a:solidFill>
                </a:uFill>
                <a:latin typeface="Arial"/>
                <a:ea typeface="Arial"/>
              </a:rPr>
              <a:t>Es importante analizar los casos límites entre situaciones del algoritmo</a:t>
            </a:r>
            <a:endParaRPr lang="es-AR" spc="-1" dirty="0" smtClean="0">
              <a:solidFill>
                <a:srgbClr val="000000"/>
              </a:solidFill>
              <a:uFill>
                <a:solidFill>
                  <a:srgbClr val="FFFFFF"/>
                </a:solidFill>
              </a:uFill>
              <a:latin typeface="Arial"/>
            </a:endParaRPr>
          </a:p>
          <a:p>
            <a:pPr marL="457200" indent="-226440">
              <a:lnSpc>
                <a:spcPct val="100000"/>
              </a:lnSpc>
              <a:buClr>
                <a:srgbClr val="000000"/>
              </a:buClr>
            </a:pPr>
            <a:r>
              <a:rPr lang="es-AR" spc="-1" dirty="0" smtClean="0">
                <a:solidFill>
                  <a:srgbClr val="000000"/>
                </a:solidFill>
                <a:uFill>
                  <a:solidFill>
                    <a:srgbClr val="FFFFFF"/>
                  </a:solidFill>
                </a:uFill>
                <a:latin typeface="Arial"/>
                <a:ea typeface="Arial"/>
              </a:rPr>
              <a:t>Ejemplo, recuerde el ejercicio de verificar si un número es mayor a 20. Se podría verificar con un número mayor a 20, un número igual a 20 y un número menor que 20</a:t>
            </a:r>
            <a:endParaRPr lang="es-AR" spc="-1" dirty="0" smtClean="0">
              <a:solidFill>
                <a:srgbClr val="000000"/>
              </a:solidFill>
              <a:uFill>
                <a:solidFill>
                  <a:srgbClr val="FFFFFF"/>
                </a:solidFill>
              </a:uFill>
              <a:latin typeface="Arial"/>
            </a:endParaRP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22</a:t>
            </a:fld>
            <a:endParaRPr lang="es-ES_tradnl"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fontScale="90000"/>
          </a:bodyPr>
          <a:lstStyle/>
          <a:p>
            <a:r>
              <a:rPr lang="es-AR" sz="3600" b="1" dirty="0" smtClean="0"/>
              <a:t>Estructura de Control – Selección Simple</a:t>
            </a:r>
            <a:br>
              <a:rPr lang="es-AR" sz="3600" b="1" dirty="0" smtClean="0"/>
            </a:br>
            <a:r>
              <a:rPr lang="es-AR" sz="3100" i="1" dirty="0" smtClean="0"/>
              <a:t>Ejercicio - Mayor a 20 - Código</a:t>
            </a:r>
            <a:endParaRPr lang="es-AR" sz="31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23</a:t>
            </a:fld>
            <a:endParaRPr lang="es-ES_tradnl" dirty="0"/>
          </a:p>
        </p:txBody>
      </p:sp>
      <p:sp>
        <p:nvSpPr>
          <p:cNvPr id="8" name="7 Rectángulo"/>
          <p:cNvSpPr/>
          <p:nvPr/>
        </p:nvSpPr>
        <p:spPr>
          <a:xfrm>
            <a:off x="628650" y="2160000"/>
            <a:ext cx="7886700" cy="2862322"/>
          </a:xfrm>
          <a:prstGeom prst="rect">
            <a:avLst/>
          </a:prstGeom>
        </p:spPr>
        <p:txBody>
          <a:bodyPr wrap="square">
            <a:spAutoFit/>
          </a:bodyPr>
          <a:lstStyle/>
          <a:p>
            <a:r>
              <a:rPr lang="es-AR" b="1" dirty="0" smtClean="0">
                <a:solidFill>
                  <a:srgbClr val="00008B"/>
                </a:solidFill>
              </a:rPr>
              <a:t>Algoritmo</a:t>
            </a:r>
            <a:r>
              <a:rPr lang="es-AR" dirty="0" smtClean="0">
                <a:solidFill>
                  <a:srgbClr val="000000"/>
                </a:solidFill>
              </a:rPr>
              <a:t> Mayor20 </a:t>
            </a:r>
          </a:p>
          <a:p>
            <a:pPr lvl="1"/>
            <a:r>
              <a:rPr lang="es-AR" b="1" dirty="0" smtClean="0">
                <a:solidFill>
                  <a:srgbClr val="00008B"/>
                </a:solidFill>
              </a:rPr>
              <a:t>Definir</a:t>
            </a:r>
            <a:r>
              <a:rPr lang="es-AR" dirty="0" smtClean="0">
                <a:solidFill>
                  <a:srgbClr val="000000"/>
                </a:solidFill>
              </a:rPr>
              <a:t> </a:t>
            </a:r>
            <a:r>
              <a:rPr lang="es-AR" dirty="0" err="1" smtClean="0">
                <a:solidFill>
                  <a:srgbClr val="000000"/>
                </a:solidFill>
              </a:rPr>
              <a:t>nroDeseado</a:t>
            </a:r>
            <a:r>
              <a:rPr lang="es-AR" dirty="0" smtClean="0">
                <a:solidFill>
                  <a:srgbClr val="000000"/>
                </a:solidFill>
              </a:rPr>
              <a:t> </a:t>
            </a:r>
            <a:r>
              <a:rPr lang="es-AR" b="1" dirty="0" smtClean="0">
                <a:solidFill>
                  <a:srgbClr val="00008B"/>
                </a:solidFill>
              </a:rPr>
              <a:t>Como</a:t>
            </a:r>
            <a:r>
              <a:rPr lang="es-AR" dirty="0" smtClean="0">
                <a:solidFill>
                  <a:srgbClr val="000000"/>
                </a:solidFill>
              </a:rPr>
              <a:t> </a:t>
            </a:r>
            <a:r>
              <a:rPr lang="es-AR" b="1" dirty="0" smtClean="0">
                <a:solidFill>
                  <a:srgbClr val="00008B"/>
                </a:solidFill>
              </a:rPr>
              <a:t>Real</a:t>
            </a:r>
            <a:r>
              <a:rPr lang="es-AR" dirty="0" smtClean="0">
                <a:solidFill>
                  <a:srgbClr val="000000"/>
                </a:solidFill>
              </a:rPr>
              <a:t> </a:t>
            </a:r>
          </a:p>
          <a:p>
            <a:pPr lvl="1"/>
            <a:r>
              <a:rPr lang="es-AR" b="1" dirty="0" smtClean="0">
                <a:solidFill>
                  <a:srgbClr val="00008B"/>
                </a:solidFill>
              </a:rPr>
              <a:t>Escribir</a:t>
            </a:r>
            <a:r>
              <a:rPr lang="es-AR" dirty="0" smtClean="0">
                <a:solidFill>
                  <a:srgbClr val="000000"/>
                </a:solidFill>
              </a:rPr>
              <a:t> </a:t>
            </a:r>
            <a:r>
              <a:rPr lang="es-AR" dirty="0" smtClean="0">
                <a:solidFill>
                  <a:srgbClr val="FF0000"/>
                </a:solidFill>
              </a:rPr>
              <a:t>'Escriba el número que desea verificar si es mayor o no a 20: '</a:t>
            </a:r>
            <a:r>
              <a:rPr lang="es-AR" dirty="0" smtClean="0">
                <a:solidFill>
                  <a:srgbClr val="000000"/>
                </a:solidFill>
              </a:rPr>
              <a:t> </a:t>
            </a:r>
          </a:p>
          <a:p>
            <a:pPr lvl="1"/>
            <a:r>
              <a:rPr lang="es-AR" b="1" dirty="0" smtClean="0">
                <a:solidFill>
                  <a:srgbClr val="00008B"/>
                </a:solidFill>
              </a:rPr>
              <a:t>Leer</a:t>
            </a:r>
            <a:r>
              <a:rPr lang="es-AR"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smtClean="0">
                <a:solidFill>
                  <a:srgbClr val="00008B"/>
                </a:solidFill>
              </a:rPr>
              <a:t>Si</a:t>
            </a:r>
            <a:r>
              <a:rPr lang="es-AR" dirty="0" smtClean="0">
                <a:solidFill>
                  <a:srgbClr val="000000"/>
                </a:solidFill>
              </a:rPr>
              <a:t> </a:t>
            </a:r>
            <a:r>
              <a:rPr lang="es-AR" b="1" dirty="0" smtClean="0">
                <a:solidFill>
                  <a:srgbClr val="000000"/>
                </a:solidFill>
              </a:rPr>
              <a:t>(</a:t>
            </a:r>
            <a:r>
              <a:rPr lang="es-AR" dirty="0" err="1" smtClean="0">
                <a:solidFill>
                  <a:srgbClr val="000000"/>
                </a:solidFill>
              </a:rPr>
              <a:t>nroDeseado</a:t>
            </a:r>
            <a:r>
              <a:rPr lang="es-AR" b="1" dirty="0" smtClean="0">
                <a:solidFill>
                  <a:srgbClr val="000000"/>
                </a:solidFill>
              </a:rPr>
              <a:t>)&gt;(</a:t>
            </a:r>
            <a:r>
              <a:rPr lang="es-AR" dirty="0" smtClean="0">
                <a:solidFill>
                  <a:srgbClr val="A0522D"/>
                </a:solidFill>
              </a:rPr>
              <a:t>20</a:t>
            </a:r>
            <a:r>
              <a:rPr lang="es-AR" b="1" dirty="0" smtClean="0">
                <a:solidFill>
                  <a:srgbClr val="000000"/>
                </a:solidFill>
              </a:rPr>
              <a:t>)</a:t>
            </a:r>
            <a:r>
              <a:rPr lang="es-AR" dirty="0" smtClean="0">
                <a:solidFill>
                  <a:srgbClr val="000000"/>
                </a:solidFill>
              </a:rPr>
              <a:t> </a:t>
            </a:r>
            <a:r>
              <a:rPr lang="es-AR" b="1" dirty="0" smtClean="0">
                <a:solidFill>
                  <a:srgbClr val="00008B"/>
                </a:solidFill>
              </a:rPr>
              <a:t>Entonces</a:t>
            </a:r>
            <a:r>
              <a:rPr lang="es-AR" dirty="0" smtClean="0">
                <a:solidFill>
                  <a:srgbClr val="000000"/>
                </a:solidFill>
              </a:rPr>
              <a:t> </a:t>
            </a:r>
          </a:p>
          <a:p>
            <a:pPr lvl="2"/>
            <a:r>
              <a:rPr lang="es-AR" b="1" dirty="0" smtClean="0">
                <a:solidFill>
                  <a:srgbClr val="00008B"/>
                </a:solidFill>
              </a:rPr>
              <a:t>Escribir</a:t>
            </a:r>
            <a:r>
              <a:rPr lang="es-AR" dirty="0" smtClean="0">
                <a:solidFill>
                  <a:srgbClr val="000000"/>
                </a:solidFill>
              </a:rPr>
              <a:t> </a:t>
            </a:r>
            <a:r>
              <a:rPr lang="es-AR" dirty="0" smtClean="0">
                <a:solidFill>
                  <a:srgbClr val="FF0000"/>
                </a:solidFill>
              </a:rPr>
              <a:t>'El número es mayor a 20: '</a:t>
            </a:r>
            <a:r>
              <a:rPr lang="es-AR" b="1"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smtClean="0">
                <a:solidFill>
                  <a:srgbClr val="00008B"/>
                </a:solidFill>
              </a:rPr>
              <a:t>Sino</a:t>
            </a:r>
            <a:r>
              <a:rPr lang="es-AR" dirty="0" smtClean="0">
                <a:solidFill>
                  <a:srgbClr val="000000"/>
                </a:solidFill>
              </a:rPr>
              <a:t> </a:t>
            </a:r>
          </a:p>
          <a:p>
            <a:pPr lvl="2"/>
            <a:r>
              <a:rPr lang="es-AR" b="1" dirty="0" smtClean="0">
                <a:solidFill>
                  <a:srgbClr val="00008B"/>
                </a:solidFill>
              </a:rPr>
              <a:t>Escribir</a:t>
            </a:r>
            <a:r>
              <a:rPr lang="es-AR" dirty="0" smtClean="0">
                <a:solidFill>
                  <a:srgbClr val="000000"/>
                </a:solidFill>
              </a:rPr>
              <a:t> </a:t>
            </a:r>
            <a:r>
              <a:rPr lang="es-AR" dirty="0" smtClean="0">
                <a:solidFill>
                  <a:srgbClr val="FF0000"/>
                </a:solidFill>
              </a:rPr>
              <a:t>'El número es menor o igual a 20: '</a:t>
            </a:r>
            <a:r>
              <a:rPr lang="es-AR" b="1" dirty="0" smtClean="0">
                <a:solidFill>
                  <a:srgbClr val="000000"/>
                </a:solidFill>
              </a:rPr>
              <a:t>, </a:t>
            </a:r>
            <a:r>
              <a:rPr lang="es-AR" dirty="0" err="1" smtClean="0">
                <a:solidFill>
                  <a:srgbClr val="000000"/>
                </a:solidFill>
              </a:rPr>
              <a:t>nroDeseado</a:t>
            </a:r>
            <a:r>
              <a:rPr lang="es-AR" dirty="0" smtClean="0">
                <a:solidFill>
                  <a:srgbClr val="000000"/>
                </a:solidFill>
              </a:rPr>
              <a:t> </a:t>
            </a:r>
          </a:p>
          <a:p>
            <a:pPr lvl="1"/>
            <a:r>
              <a:rPr lang="es-AR" b="1" dirty="0" err="1" smtClean="0">
                <a:solidFill>
                  <a:srgbClr val="00008B"/>
                </a:solidFill>
              </a:rPr>
              <a:t>FinSi</a:t>
            </a:r>
            <a:endParaRPr lang="es-AR" b="1" dirty="0" smtClean="0">
              <a:solidFill>
                <a:srgbClr val="00008B"/>
              </a:solidFill>
            </a:endParaRPr>
          </a:p>
          <a:p>
            <a:r>
              <a:rPr lang="es-AR" b="1" dirty="0" err="1" smtClean="0">
                <a:solidFill>
                  <a:srgbClr val="00008B"/>
                </a:solidFill>
              </a:rPr>
              <a:t>FinAlgoritmo</a:t>
            </a:r>
            <a:r>
              <a:rPr lang="es-AR" dirty="0" smtClean="0">
                <a:solidFill>
                  <a:srgbClr val="000000"/>
                </a:solidFill>
              </a:rPr>
              <a:t> </a:t>
            </a:r>
            <a:endParaRPr lang="es-AR" dirty="0"/>
          </a:p>
        </p:txBody>
      </p:sp>
      <p:pic>
        <p:nvPicPr>
          <p:cNvPr id="7" name="6 Marcador de contenido" descr="mayor.jpg"/>
          <p:cNvPicPr>
            <a:picLocks noChangeAspect="1"/>
          </p:cNvPicPr>
          <p:nvPr/>
        </p:nvPicPr>
        <p:blipFill>
          <a:blip r:embed="rId2"/>
          <a:stretch>
            <a:fillRect/>
          </a:stretch>
        </p:blipFill>
        <p:spPr>
          <a:xfrm>
            <a:off x="5953536" y="4951051"/>
            <a:ext cx="2266064" cy="1268996"/>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Mayor a 20 – Prueba de Escritorio</a:t>
            </a:r>
            <a:endParaRPr lang="es-AR" sz="4400"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1200996280"/>
              </p:ext>
            </p:extLst>
          </p:nvPr>
        </p:nvGraphicFramePr>
        <p:xfrm>
          <a:off x="452532" y="2120315"/>
          <a:ext cx="8238903" cy="3901440"/>
        </p:xfrm>
        <a:graphic>
          <a:graphicData uri="http://schemas.openxmlformats.org/drawingml/2006/table">
            <a:tbl>
              <a:tblPr firstRow="1" bandRow="1">
                <a:tableStyleId>{5C22544A-7EE6-4342-B048-85BDC9FD1C3A}</a:tableStyleId>
              </a:tblPr>
              <a:tblGrid>
                <a:gridCol w="4635795">
                  <a:extLst>
                    <a:ext uri="{9D8B030D-6E8A-4147-A177-3AD203B41FA5}">
                      <a16:colId xmlns:a16="http://schemas.microsoft.com/office/drawing/2014/main" xmlns="" val="20000"/>
                    </a:ext>
                  </a:extLst>
                </a:gridCol>
                <a:gridCol w="1765005">
                  <a:extLst>
                    <a:ext uri="{9D8B030D-6E8A-4147-A177-3AD203B41FA5}">
                      <a16:colId xmlns:a16="http://schemas.microsoft.com/office/drawing/2014/main" xmlns="" val="20001"/>
                    </a:ext>
                  </a:extLst>
                </a:gridCol>
                <a:gridCol w="1838103">
                  <a:extLst>
                    <a:ext uri="{9D8B030D-6E8A-4147-A177-3AD203B41FA5}">
                      <a16:colId xmlns:a16="http://schemas.microsoft.com/office/drawing/2014/main" xmlns=""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Entrada</a:t>
                      </a:r>
                      <a:endParaRPr lang="es-AR" dirty="0"/>
                    </a:p>
                  </a:txBody>
                  <a:tcPr/>
                </a:tc>
                <a:tc>
                  <a:txBody>
                    <a:bodyPr/>
                    <a:lstStyle/>
                    <a:p>
                      <a:pPr algn="ctr"/>
                      <a:r>
                        <a:rPr lang="es-AR" dirty="0" smtClean="0"/>
                        <a:t>Respuesta Deseada</a:t>
                      </a:r>
                      <a:endParaRPr lang="es-AR" dirty="0"/>
                    </a:p>
                  </a:txBody>
                  <a:tcPr/>
                </a:tc>
                <a:extLst>
                  <a:ext uri="{0D108BD9-81ED-4DB2-BD59-A6C34878D82A}">
                    <a16:rowId xmlns:a16="http://schemas.microsoft.com/office/drawing/2014/main" xmlns="" val="10000"/>
                  </a:ext>
                </a:extLst>
              </a:tr>
              <a:tr h="370840">
                <a:tc rowSpan="3">
                  <a:txBody>
                    <a:bodyPr/>
                    <a:lstStyle/>
                    <a:p>
                      <a:r>
                        <a:rPr lang="es-AR" sz="1600" b="1" dirty="0" smtClean="0">
                          <a:solidFill>
                            <a:srgbClr val="00008B"/>
                          </a:solidFill>
                        </a:rPr>
                        <a:t>Algoritmo</a:t>
                      </a:r>
                      <a:r>
                        <a:rPr lang="es-AR" sz="1600" dirty="0" smtClean="0">
                          <a:solidFill>
                            <a:srgbClr val="000000"/>
                          </a:solidFill>
                        </a:rPr>
                        <a:t> Mayor20 </a:t>
                      </a:r>
                    </a:p>
                    <a:p>
                      <a:pPr lvl="1"/>
                      <a:r>
                        <a:rPr lang="es-AR" sz="1600" b="1" dirty="0" smtClean="0">
                          <a:solidFill>
                            <a:srgbClr val="00008B"/>
                          </a:solidFill>
                        </a:rPr>
                        <a:t>Definir</a:t>
                      </a:r>
                      <a:r>
                        <a:rPr lang="es-AR" sz="1600" dirty="0" smtClean="0">
                          <a:solidFill>
                            <a:srgbClr val="000000"/>
                          </a:solidFill>
                        </a:rPr>
                        <a:t> </a:t>
                      </a:r>
                      <a:r>
                        <a:rPr lang="es-AR" sz="1600" dirty="0" err="1" smtClean="0">
                          <a:solidFill>
                            <a:srgbClr val="000000"/>
                          </a:solidFill>
                        </a:rPr>
                        <a:t>nroDeseado</a:t>
                      </a:r>
                      <a:r>
                        <a:rPr lang="es-AR" sz="1600" dirty="0" smtClean="0">
                          <a:solidFill>
                            <a:srgbClr val="000000"/>
                          </a:solidFill>
                        </a:rPr>
                        <a:t>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Real</a:t>
                      </a:r>
                      <a:r>
                        <a:rPr lang="es-AR" sz="1600" dirty="0" smtClean="0">
                          <a:solidFill>
                            <a:srgbClr val="000000"/>
                          </a:solidFill>
                        </a:rPr>
                        <a:t> </a:t>
                      </a:r>
                    </a:p>
                    <a:p>
                      <a:pPr lvl="1"/>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'Escriba el número que desea verificar si es mayor o no a 20: '</a:t>
                      </a:r>
                      <a:r>
                        <a:rPr lang="es-AR" sz="1600" dirty="0" smtClean="0">
                          <a:solidFill>
                            <a:srgbClr val="000000"/>
                          </a:solidFill>
                        </a:rPr>
                        <a:t> </a:t>
                      </a:r>
                    </a:p>
                    <a:p>
                      <a:pPr lvl="1"/>
                      <a:r>
                        <a:rPr lang="es-AR" sz="1600" b="1" dirty="0" smtClean="0">
                          <a:solidFill>
                            <a:srgbClr val="00008B"/>
                          </a:solidFill>
                        </a:rPr>
                        <a:t>Leer</a:t>
                      </a:r>
                      <a:r>
                        <a:rPr lang="es-AR" sz="1600" dirty="0" smtClean="0">
                          <a:solidFill>
                            <a:srgbClr val="000000"/>
                          </a:solidFill>
                        </a:rPr>
                        <a:t> </a:t>
                      </a:r>
                      <a:r>
                        <a:rPr lang="es-AR" sz="1600" dirty="0" err="1" smtClean="0">
                          <a:solidFill>
                            <a:srgbClr val="000000"/>
                          </a:solidFill>
                        </a:rPr>
                        <a:t>nroDeseado</a:t>
                      </a:r>
                      <a:r>
                        <a:rPr lang="es-AR" sz="1600" dirty="0" smtClean="0">
                          <a:solidFill>
                            <a:srgbClr val="000000"/>
                          </a:solidFill>
                        </a:rPr>
                        <a:t> </a:t>
                      </a:r>
                    </a:p>
                    <a:p>
                      <a:pPr lvl="1"/>
                      <a:r>
                        <a:rPr lang="es-AR" sz="1600" b="1" dirty="0" smtClean="0">
                          <a:solidFill>
                            <a:srgbClr val="00008B"/>
                          </a:solidFill>
                        </a:rPr>
                        <a:t>Si</a:t>
                      </a:r>
                      <a:r>
                        <a:rPr lang="es-AR" sz="1600" dirty="0" smtClean="0">
                          <a:solidFill>
                            <a:srgbClr val="000000"/>
                          </a:solidFill>
                        </a:rPr>
                        <a:t> </a:t>
                      </a:r>
                      <a:r>
                        <a:rPr lang="es-AR" sz="1600" b="1" dirty="0" smtClean="0">
                          <a:solidFill>
                            <a:srgbClr val="000000"/>
                          </a:solidFill>
                        </a:rPr>
                        <a:t>(</a:t>
                      </a:r>
                      <a:r>
                        <a:rPr lang="es-AR" sz="1600" dirty="0" err="1" smtClean="0">
                          <a:solidFill>
                            <a:srgbClr val="000000"/>
                          </a:solidFill>
                        </a:rPr>
                        <a:t>nroDeseado</a:t>
                      </a:r>
                      <a:r>
                        <a:rPr lang="es-AR" sz="1600" b="1" dirty="0" smtClean="0">
                          <a:solidFill>
                            <a:srgbClr val="000000"/>
                          </a:solidFill>
                        </a:rPr>
                        <a:t>)&gt;(</a:t>
                      </a:r>
                      <a:r>
                        <a:rPr lang="es-AR" sz="1600" dirty="0" smtClean="0">
                          <a:solidFill>
                            <a:srgbClr val="A0522D"/>
                          </a:solidFill>
                        </a:rPr>
                        <a:t>20</a:t>
                      </a:r>
                      <a:r>
                        <a:rPr lang="es-AR" sz="1600" b="1" dirty="0" smtClean="0">
                          <a:solidFill>
                            <a:srgbClr val="000000"/>
                          </a:solidFill>
                        </a:rPr>
                        <a:t>)</a:t>
                      </a:r>
                      <a:r>
                        <a:rPr lang="es-AR" sz="1600" dirty="0" smtClean="0">
                          <a:solidFill>
                            <a:srgbClr val="000000"/>
                          </a:solidFill>
                        </a:rPr>
                        <a:t> </a:t>
                      </a:r>
                      <a:r>
                        <a:rPr lang="es-AR" sz="1600" b="1" dirty="0" smtClean="0">
                          <a:solidFill>
                            <a:srgbClr val="00008B"/>
                          </a:solidFill>
                        </a:rPr>
                        <a:t>Entonces</a:t>
                      </a:r>
                      <a:r>
                        <a:rPr lang="es-AR" sz="1600" dirty="0" smtClean="0">
                          <a:solidFill>
                            <a:srgbClr val="000000"/>
                          </a:solidFill>
                        </a:rPr>
                        <a:t> </a:t>
                      </a:r>
                    </a:p>
                    <a:p>
                      <a:pPr lvl="2"/>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'El número es mayor a 20: '</a:t>
                      </a:r>
                      <a:r>
                        <a:rPr lang="es-AR" sz="1600" b="1" dirty="0" smtClean="0">
                          <a:solidFill>
                            <a:srgbClr val="000000"/>
                          </a:solidFill>
                        </a:rPr>
                        <a:t>, </a:t>
                      </a:r>
                      <a:r>
                        <a:rPr lang="es-AR" sz="1600" dirty="0" err="1" smtClean="0">
                          <a:solidFill>
                            <a:srgbClr val="000000"/>
                          </a:solidFill>
                        </a:rPr>
                        <a:t>nroDeseado</a:t>
                      </a:r>
                      <a:r>
                        <a:rPr lang="es-AR" sz="1600" dirty="0" smtClean="0">
                          <a:solidFill>
                            <a:srgbClr val="000000"/>
                          </a:solidFill>
                        </a:rPr>
                        <a:t> </a:t>
                      </a:r>
                    </a:p>
                    <a:p>
                      <a:pPr lvl="1"/>
                      <a:r>
                        <a:rPr lang="es-AR" sz="1600" b="1" dirty="0" smtClean="0">
                          <a:solidFill>
                            <a:srgbClr val="00008B"/>
                          </a:solidFill>
                        </a:rPr>
                        <a:t>Sino</a:t>
                      </a:r>
                      <a:r>
                        <a:rPr lang="es-AR" sz="1600" dirty="0" smtClean="0">
                          <a:solidFill>
                            <a:srgbClr val="000000"/>
                          </a:solidFill>
                        </a:rPr>
                        <a:t> </a:t>
                      </a:r>
                    </a:p>
                    <a:p>
                      <a:pPr lvl="2"/>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'El número es menor o igual a 20: '</a:t>
                      </a:r>
                      <a:r>
                        <a:rPr lang="es-AR" sz="1600" b="1" dirty="0" smtClean="0">
                          <a:solidFill>
                            <a:srgbClr val="000000"/>
                          </a:solidFill>
                        </a:rPr>
                        <a:t>, </a:t>
                      </a:r>
                      <a:r>
                        <a:rPr lang="es-AR" sz="1600" dirty="0" err="1" smtClean="0">
                          <a:solidFill>
                            <a:srgbClr val="000000"/>
                          </a:solidFill>
                        </a:rPr>
                        <a:t>nroDeseado</a:t>
                      </a:r>
                      <a:r>
                        <a:rPr lang="es-AR" sz="1600" dirty="0" smtClean="0">
                          <a:solidFill>
                            <a:srgbClr val="000000"/>
                          </a:solidFill>
                        </a:rPr>
                        <a:t> </a:t>
                      </a:r>
                    </a:p>
                    <a:p>
                      <a:pPr lvl="1"/>
                      <a:r>
                        <a:rPr lang="es-AR" sz="1600" b="1" dirty="0" err="1" smtClean="0">
                          <a:solidFill>
                            <a:srgbClr val="00008B"/>
                          </a:solidFill>
                        </a:rPr>
                        <a:t>FinSi</a:t>
                      </a:r>
                      <a:endParaRPr lang="es-AR" sz="1600" b="1" dirty="0" smtClean="0">
                        <a:solidFill>
                          <a:srgbClr val="00008B"/>
                        </a:solidFill>
                      </a:endParaRPr>
                    </a:p>
                    <a:p>
                      <a:r>
                        <a:rPr lang="es-AR" sz="1600" b="1" dirty="0" err="1" smtClean="0">
                          <a:solidFill>
                            <a:srgbClr val="00008B"/>
                          </a:solidFill>
                        </a:rPr>
                        <a:t>FinAlgoritmo</a:t>
                      </a:r>
                      <a:r>
                        <a:rPr lang="es-AR" sz="1600" dirty="0" smtClean="0">
                          <a:solidFill>
                            <a:srgbClr val="000000"/>
                          </a:solidFill>
                        </a:rPr>
                        <a:t> </a:t>
                      </a:r>
                      <a:endParaRPr lang="es-AR" sz="1600" dirty="0" smtClean="0"/>
                    </a:p>
                  </a:txBody>
                  <a:tcPr/>
                </a:tc>
                <a:tc>
                  <a:txBody>
                    <a:bodyPr/>
                    <a:lstStyle/>
                    <a:p>
                      <a:r>
                        <a:rPr lang="es-AR" dirty="0" err="1" smtClean="0"/>
                        <a:t>nroDeseado</a:t>
                      </a:r>
                      <a:r>
                        <a:rPr lang="es-AR" dirty="0" smtClean="0"/>
                        <a:t> = 20</a:t>
                      </a:r>
                    </a:p>
                    <a:p>
                      <a:endParaRPr lang="es-AR" dirty="0" smtClean="0"/>
                    </a:p>
                    <a:p>
                      <a:endParaRPr lang="es-AR" dirty="0" smtClean="0"/>
                    </a:p>
                    <a:p>
                      <a:endParaRPr lang="es-AR" dirty="0"/>
                    </a:p>
                  </a:txBody>
                  <a:tcPr/>
                </a:tc>
                <a:tc>
                  <a:txBody>
                    <a:bodyPr/>
                    <a:lstStyle/>
                    <a:p>
                      <a:r>
                        <a:rPr lang="es-AR" sz="1800" dirty="0" smtClean="0"/>
                        <a:t>El número es menor o igual a 20: 20</a:t>
                      </a:r>
                      <a:endParaRPr lang="es-AR" dirty="0" smtClean="0"/>
                    </a:p>
                  </a:txBody>
                  <a:tcPr/>
                </a:tc>
                <a:extLst>
                  <a:ext uri="{0D108BD9-81ED-4DB2-BD59-A6C34878D82A}">
                    <a16:rowId xmlns:a16="http://schemas.microsoft.com/office/drawing/2014/main" xmlns="" val="10001"/>
                  </a:ext>
                </a:extLst>
              </a:tr>
              <a:tr h="370840">
                <a:tc vMerge="1">
                  <a:txBody>
                    <a:bodyPr/>
                    <a:lstStyle/>
                    <a:p>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err="1" smtClean="0"/>
                        <a:t>nroDeseado</a:t>
                      </a:r>
                      <a:r>
                        <a:rPr lang="es-AR" dirty="0" smtClean="0"/>
                        <a:t> = 3</a:t>
                      </a:r>
                    </a:p>
                    <a:p>
                      <a:endParaRPr lang="es-AR" dirty="0"/>
                    </a:p>
                  </a:txBody>
                  <a:tcPr/>
                </a:tc>
                <a:tc>
                  <a:txBody>
                    <a:bodyPr/>
                    <a:lstStyle/>
                    <a:p>
                      <a:r>
                        <a:rPr lang="es-AR" sz="1800" dirty="0" smtClean="0"/>
                        <a:t>El número es menor o igual a 20:</a:t>
                      </a:r>
                      <a:r>
                        <a:rPr lang="es-AR" sz="1800" baseline="0" dirty="0" smtClean="0"/>
                        <a:t> </a:t>
                      </a:r>
                      <a:r>
                        <a:rPr lang="es-AR" sz="1800" dirty="0" smtClean="0"/>
                        <a:t>3</a:t>
                      </a:r>
                      <a:endParaRPr lang="es-AR" dirty="0"/>
                    </a:p>
                  </a:txBody>
                  <a:tcPr/>
                </a:tc>
                <a:extLst>
                  <a:ext uri="{0D108BD9-81ED-4DB2-BD59-A6C34878D82A}">
                    <a16:rowId xmlns:a16="http://schemas.microsoft.com/office/drawing/2014/main" xmlns="" val="10002"/>
                  </a:ext>
                </a:extLst>
              </a:tr>
              <a:tr h="370840">
                <a:tc vMerge="1">
                  <a:txBody>
                    <a:bodyPr/>
                    <a:lstStyle/>
                    <a:p>
                      <a:endParaRPr lang="es-A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err="1" smtClean="0"/>
                        <a:t>nroDeseado</a:t>
                      </a:r>
                      <a:r>
                        <a:rPr lang="es-AR" dirty="0" smtClean="0"/>
                        <a:t> = 45</a:t>
                      </a:r>
                    </a:p>
                    <a:p>
                      <a:endParaRPr lang="es-AR" dirty="0"/>
                    </a:p>
                  </a:txBody>
                  <a:tcPr/>
                </a:tc>
                <a:tc>
                  <a:txBody>
                    <a:bodyPr/>
                    <a:lstStyle/>
                    <a:p>
                      <a:r>
                        <a:rPr lang="es-AR" sz="1800" dirty="0" smtClean="0"/>
                        <a:t>El número es mayor a 20: 45</a:t>
                      </a:r>
                      <a:endParaRPr lang="es-AR" dirty="0"/>
                    </a:p>
                  </a:txBody>
                  <a:tcPr/>
                </a:tc>
                <a:extLst>
                  <a:ext uri="{0D108BD9-81ED-4DB2-BD59-A6C34878D82A}">
                    <a16:rowId xmlns:a16="http://schemas.microsoft.com/office/drawing/2014/main" xmlns="" val="10003"/>
                  </a:ext>
                </a:extLst>
              </a:tr>
            </a:tbl>
          </a:graphicData>
        </a:graphic>
      </p:graphicFrame>
      <p:sp>
        <p:nvSpPr>
          <p:cNvPr id="4" name="3 Marcador de pie de página"/>
          <p:cNvSpPr>
            <a:spLocks noGrp="1"/>
          </p:cNvSpPr>
          <p:nvPr>
            <p:ph type="ftr" sz="quarter" idx="11"/>
          </p:nvPr>
        </p:nvSpPr>
        <p:spPr/>
        <p:txBody>
          <a:bodyPr/>
          <a:lstStyle/>
          <a:p>
            <a:pPr algn="l"/>
            <a:r>
              <a:rPr lang="es-ES" dirty="0"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24</a:t>
            </a:fld>
            <a:endParaRPr lang="es-ES_tradnl"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br>
              <a:rPr lang="es-AR" sz="3600" b="1" dirty="0" smtClean="0"/>
            </a:br>
            <a:r>
              <a:rPr lang="es-AR" sz="3100" i="1" dirty="0" smtClean="0"/>
              <a:t>Ejercicio – Aplicar Descuento</a:t>
            </a:r>
            <a:r>
              <a:rPr lang="es-ES_tradnl" sz="3100" dirty="0" smtClean="0"/>
              <a:t> </a:t>
            </a:r>
            <a:endParaRPr lang="es-ES_tradnl" sz="3100" dirty="0"/>
          </a:p>
        </p:txBody>
      </p:sp>
      <p:sp>
        <p:nvSpPr>
          <p:cNvPr id="3" name="Marcador de contenido 2"/>
          <p:cNvSpPr>
            <a:spLocks noGrp="1"/>
          </p:cNvSpPr>
          <p:nvPr>
            <p:ph idx="1"/>
          </p:nvPr>
        </p:nvSpPr>
        <p:spPr>
          <a:xfrm>
            <a:off x="628650" y="2134857"/>
            <a:ext cx="7886700" cy="4805693"/>
          </a:xfrm>
        </p:spPr>
        <p:txBody>
          <a:bodyPr/>
          <a:lstStyle/>
          <a:p>
            <a:r>
              <a:rPr lang="es-AR" spc="-1" dirty="0" smtClean="0">
                <a:solidFill>
                  <a:srgbClr val="000000"/>
                </a:solidFill>
                <a:uFill>
                  <a:solidFill>
                    <a:srgbClr val="FFFFFF"/>
                  </a:solidFill>
                </a:uFill>
                <a:latin typeface="Arial"/>
                <a:ea typeface="Arial"/>
              </a:rPr>
              <a:t>Desarrolle un algoritmo que diga el precio de una compra </a:t>
            </a:r>
          </a:p>
          <a:p>
            <a:r>
              <a:rPr lang="es-AR" spc="-1" dirty="0" smtClean="0">
                <a:solidFill>
                  <a:srgbClr val="000000"/>
                </a:solidFill>
                <a:uFill>
                  <a:solidFill>
                    <a:srgbClr val="FFFFFF"/>
                  </a:solidFill>
                </a:uFill>
                <a:latin typeface="Arial"/>
                <a:ea typeface="Arial"/>
              </a:rPr>
              <a:t>La compra se compone del precio del producto y la cantidad</a:t>
            </a:r>
          </a:p>
          <a:p>
            <a:r>
              <a:rPr lang="es-AR" spc="-1" dirty="0" smtClean="0">
                <a:solidFill>
                  <a:srgbClr val="000000"/>
                </a:solidFill>
                <a:uFill>
                  <a:solidFill>
                    <a:srgbClr val="FFFFFF"/>
                  </a:solidFill>
                </a:uFill>
                <a:latin typeface="Arial"/>
                <a:ea typeface="Arial"/>
              </a:rPr>
              <a:t>Si el cliente gasta más de $1000 debemos aplicarle un descuento del 10%</a:t>
            </a:r>
            <a:endParaRPr lang="es-AR" spc="-1" dirty="0" smtClean="0">
              <a:solidFill>
                <a:srgbClr val="000000"/>
              </a:solidFill>
              <a:uFill>
                <a:solidFill>
                  <a:srgbClr val="FFFFFF"/>
                </a:solidFill>
              </a:uFill>
              <a:latin typeface="Arial"/>
            </a:endParaRPr>
          </a:p>
          <a:p>
            <a:endParaRPr lang="es-ES_tradnl" dirty="0"/>
          </a:p>
        </p:txBody>
      </p:sp>
      <p:sp>
        <p:nvSpPr>
          <p:cNvPr id="4" name="Marcador de pie de página 3"/>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pPr/>
              <a:t>25</a:t>
            </a:fld>
            <a:endParaRPr lang="es-ES_tradnl" dirty="0"/>
          </a:p>
        </p:txBody>
      </p:sp>
      <p:pic>
        <p:nvPicPr>
          <p:cNvPr id="6" name="5 Imagen" descr="desceunto1.jpg"/>
          <p:cNvPicPr>
            <a:picLocks noChangeAspect="1"/>
          </p:cNvPicPr>
          <p:nvPr/>
        </p:nvPicPr>
        <p:blipFill>
          <a:blip r:embed="rId2"/>
          <a:stretch>
            <a:fillRect/>
          </a:stretch>
        </p:blipFill>
        <p:spPr>
          <a:xfrm>
            <a:off x="6734950" y="4476750"/>
            <a:ext cx="2181225" cy="2095500"/>
          </a:xfrm>
          <a:prstGeom prst="rect">
            <a:avLst/>
          </a:prstGeom>
        </p:spPr>
      </p:pic>
      <p:pic>
        <p:nvPicPr>
          <p:cNvPr id="7" name="6 Imagen" descr="desceunto2.jpg"/>
          <p:cNvPicPr>
            <a:picLocks noChangeAspect="1"/>
          </p:cNvPicPr>
          <p:nvPr/>
        </p:nvPicPr>
        <p:blipFill>
          <a:blip r:embed="rId3"/>
          <a:stretch>
            <a:fillRect/>
          </a:stretch>
        </p:blipFill>
        <p:spPr>
          <a:xfrm>
            <a:off x="1491418" y="5326912"/>
            <a:ext cx="2352284" cy="998353"/>
          </a:xfrm>
          <a:prstGeom prst="rect">
            <a:avLst/>
          </a:prstGeom>
        </p:spPr>
      </p:pic>
    </p:spTree>
    <p:extLst>
      <p:ext uri="{BB962C8B-B14F-4D97-AF65-F5344CB8AC3E}">
        <p14:creationId xmlns:p14="http://schemas.microsoft.com/office/powerpoint/2010/main" val="9984381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Aplicar Descuento</a:t>
            </a:r>
            <a:r>
              <a:rPr lang="es-ES_tradnl" sz="3100" dirty="0" smtClean="0"/>
              <a:t> – </a:t>
            </a:r>
            <a:r>
              <a:rPr lang="es-ES_tradnl" sz="3100" i="1" dirty="0" smtClean="0"/>
              <a:t>Código</a:t>
            </a:r>
            <a:r>
              <a:rPr lang="es-ES_tradnl" sz="3100" dirty="0" smtClean="0"/>
              <a:t> </a:t>
            </a:r>
            <a:endParaRPr lang="es-AR" sz="28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26</a:t>
            </a:fld>
            <a:endParaRPr lang="es-ES_tradnl" dirty="0"/>
          </a:p>
        </p:txBody>
      </p:sp>
      <p:sp>
        <p:nvSpPr>
          <p:cNvPr id="7" name="6 Rectángulo"/>
          <p:cNvSpPr/>
          <p:nvPr/>
        </p:nvSpPr>
        <p:spPr>
          <a:xfrm>
            <a:off x="586118" y="2051110"/>
            <a:ext cx="8196373" cy="4401205"/>
          </a:xfrm>
          <a:prstGeom prst="rect">
            <a:avLst/>
          </a:prstGeom>
        </p:spPr>
        <p:txBody>
          <a:bodyPr wrap="square">
            <a:spAutoFit/>
          </a:bodyPr>
          <a:lstStyle/>
          <a:p>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AplicarDescuento</a:t>
            </a:r>
            <a:r>
              <a:rPr lang="es-AR" sz="1400" dirty="0" smtClean="0">
                <a:solidFill>
                  <a:srgbClr val="000000"/>
                </a:solidFill>
              </a:rPr>
              <a:t> </a:t>
            </a:r>
          </a:p>
          <a:p>
            <a:pPr lvl="1"/>
            <a:r>
              <a:rPr lang="es-AR" sz="1400" b="1" dirty="0" smtClean="0">
                <a:solidFill>
                  <a:srgbClr val="00008B"/>
                </a:solidFill>
              </a:rPr>
              <a:t>Definir</a:t>
            </a:r>
            <a:r>
              <a:rPr lang="es-AR" sz="1400" dirty="0" smtClean="0">
                <a:solidFill>
                  <a:srgbClr val="000000"/>
                </a:solidFill>
              </a:rPr>
              <a:t> monto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Real</a:t>
            </a:r>
            <a:r>
              <a:rPr lang="es-AR" sz="1400" dirty="0" smtClean="0">
                <a:solidFill>
                  <a:srgbClr val="000000"/>
                </a:solidFill>
              </a:rPr>
              <a:t> </a:t>
            </a:r>
          </a:p>
          <a:p>
            <a:pPr lvl="1"/>
            <a:r>
              <a:rPr lang="es-AR" sz="1400" b="1" dirty="0" smtClean="0">
                <a:solidFill>
                  <a:srgbClr val="00008B"/>
                </a:solidFill>
              </a:rPr>
              <a:t>Definir</a:t>
            </a:r>
            <a:r>
              <a:rPr lang="es-AR" sz="1400" dirty="0" smtClean="0">
                <a:solidFill>
                  <a:srgbClr val="000000"/>
                </a:solidFill>
              </a:rPr>
              <a:t> </a:t>
            </a:r>
            <a:r>
              <a:rPr lang="es-AR" sz="1400" dirty="0" err="1" smtClean="0">
                <a:solidFill>
                  <a:srgbClr val="000000"/>
                </a:solidFill>
              </a:rPr>
              <a:t>montoConDescuento</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Real</a:t>
            </a:r>
            <a:r>
              <a:rPr lang="es-AR" sz="1400" dirty="0" smtClean="0">
                <a:solidFill>
                  <a:srgbClr val="000000"/>
                </a:solidFill>
              </a:rPr>
              <a:t> </a:t>
            </a:r>
            <a:endParaRPr lang="es-AR" sz="1400" b="1" dirty="0" smtClean="0">
              <a:solidFill>
                <a:srgbClr val="00008B"/>
              </a:solidFill>
            </a:endParaRPr>
          </a:p>
          <a:p>
            <a:pPr lvl="1"/>
            <a:r>
              <a:rPr lang="es-AR" sz="1400" b="1" dirty="0" smtClean="0">
                <a:solidFill>
                  <a:srgbClr val="00008B"/>
                </a:solidFill>
              </a:rPr>
              <a:t>Definir</a:t>
            </a:r>
            <a:r>
              <a:rPr lang="es-AR" sz="1400" dirty="0" smtClean="0">
                <a:solidFill>
                  <a:srgbClr val="000000"/>
                </a:solidFill>
              </a:rPr>
              <a:t> descuento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Real</a:t>
            </a:r>
            <a:r>
              <a:rPr lang="es-AR" sz="1400" dirty="0" smtClean="0">
                <a:solidFill>
                  <a:srgbClr val="000000"/>
                </a:solidFill>
              </a:rPr>
              <a:t> </a:t>
            </a:r>
          </a:p>
          <a:p>
            <a:pPr lvl="1"/>
            <a:r>
              <a:rPr lang="es-AR" sz="1400" b="1" dirty="0" smtClean="0">
                <a:solidFill>
                  <a:srgbClr val="00008B"/>
                </a:solidFill>
              </a:rPr>
              <a:t>Definir</a:t>
            </a:r>
            <a:r>
              <a:rPr lang="es-AR" sz="1400" dirty="0" smtClean="0">
                <a:solidFill>
                  <a:srgbClr val="000000"/>
                </a:solidFill>
              </a:rPr>
              <a:t> cantidad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Real</a:t>
            </a:r>
            <a:r>
              <a:rPr lang="es-AR" sz="1400" dirty="0" smtClean="0">
                <a:solidFill>
                  <a:srgbClr val="000000"/>
                </a:solidFill>
              </a:rPr>
              <a:t> </a:t>
            </a:r>
          </a:p>
          <a:p>
            <a:pPr lvl="1"/>
            <a:r>
              <a:rPr lang="es-AR" sz="1400" b="1" dirty="0" smtClean="0">
                <a:solidFill>
                  <a:srgbClr val="00008B"/>
                </a:solidFill>
              </a:rPr>
              <a:t>Definir</a:t>
            </a:r>
            <a:r>
              <a:rPr lang="es-AR" sz="1400" dirty="0" smtClean="0">
                <a:solidFill>
                  <a:srgbClr val="000000"/>
                </a:solidFill>
              </a:rPr>
              <a:t> </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Real</a:t>
            </a:r>
            <a:r>
              <a:rPr lang="es-AR" sz="1400" dirty="0" smtClean="0">
                <a:solidFill>
                  <a:srgbClr val="000000"/>
                </a:solidFill>
              </a:rPr>
              <a:t> </a:t>
            </a:r>
          </a:p>
          <a:p>
            <a:pPr lvl="1"/>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"Ingresar monto: "</a:t>
            </a:r>
            <a:r>
              <a:rPr lang="es-AR" sz="1400" dirty="0" smtClean="0">
                <a:solidFill>
                  <a:srgbClr val="000000"/>
                </a:solidFill>
              </a:rPr>
              <a:t> </a:t>
            </a:r>
          </a:p>
          <a:p>
            <a:pPr lvl="1"/>
            <a:r>
              <a:rPr lang="es-AR" sz="1400" b="1" dirty="0" smtClean="0">
                <a:solidFill>
                  <a:srgbClr val="00008B"/>
                </a:solidFill>
              </a:rPr>
              <a:t>Leer</a:t>
            </a:r>
            <a:r>
              <a:rPr lang="es-AR" sz="1400" dirty="0" smtClean="0">
                <a:solidFill>
                  <a:srgbClr val="000000"/>
                </a:solidFill>
              </a:rPr>
              <a:t> monto </a:t>
            </a:r>
          </a:p>
          <a:p>
            <a:pPr lvl="1"/>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"Ingresar cantidad: "</a:t>
            </a:r>
            <a:r>
              <a:rPr lang="es-AR" sz="1400" dirty="0" smtClean="0">
                <a:solidFill>
                  <a:srgbClr val="000000"/>
                </a:solidFill>
              </a:rPr>
              <a:t> </a:t>
            </a:r>
          </a:p>
          <a:p>
            <a:pPr lvl="1"/>
            <a:r>
              <a:rPr lang="es-AR" sz="1400" b="1" dirty="0" smtClean="0">
                <a:solidFill>
                  <a:srgbClr val="00008B"/>
                </a:solidFill>
              </a:rPr>
              <a:t>leer</a:t>
            </a:r>
            <a:r>
              <a:rPr lang="es-AR" sz="1400" dirty="0" smtClean="0">
                <a:solidFill>
                  <a:srgbClr val="000000"/>
                </a:solidFill>
              </a:rPr>
              <a:t> cantidad </a:t>
            </a:r>
            <a:endParaRPr lang="es-AR" sz="1400" dirty="0" smtClean="0">
              <a:solidFill>
                <a:srgbClr val="000000"/>
              </a:solidFill>
            </a:endParaRPr>
          </a:p>
          <a:p>
            <a:pPr lvl="1"/>
            <a:r>
              <a:rPr lang="es-AR" sz="1400" dirty="0" smtClean="0">
                <a:solidFill>
                  <a:srgbClr val="000000"/>
                </a:solidFill>
              </a:rPr>
              <a:t>precioTotal </a:t>
            </a:r>
            <a:r>
              <a:rPr lang="es-AR" sz="1400" b="1" dirty="0" smtClean="0">
                <a:solidFill>
                  <a:srgbClr val="000000"/>
                </a:solidFill>
              </a:rPr>
              <a:t>=</a:t>
            </a:r>
            <a:r>
              <a:rPr lang="es-AR" sz="1400" dirty="0" smtClean="0">
                <a:solidFill>
                  <a:srgbClr val="000000"/>
                </a:solidFill>
              </a:rPr>
              <a:t> monto </a:t>
            </a:r>
            <a:r>
              <a:rPr lang="es-AR" sz="1400" b="1" dirty="0" smtClean="0">
                <a:solidFill>
                  <a:srgbClr val="000000"/>
                </a:solidFill>
              </a:rPr>
              <a:t>*</a:t>
            </a:r>
            <a:r>
              <a:rPr lang="es-AR" sz="1400" dirty="0" smtClean="0">
                <a:solidFill>
                  <a:srgbClr val="000000"/>
                </a:solidFill>
              </a:rPr>
              <a:t> cantidad </a:t>
            </a:r>
          </a:p>
          <a:p>
            <a:pPr lvl="1"/>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00"/>
                </a:solidFill>
              </a:rPr>
              <a:t>&gt;=</a:t>
            </a:r>
            <a:r>
              <a:rPr lang="es-AR" sz="1400" dirty="0" smtClean="0">
                <a:solidFill>
                  <a:srgbClr val="000000"/>
                </a:solidFill>
              </a:rPr>
              <a:t> </a:t>
            </a:r>
            <a:r>
              <a:rPr lang="es-AR" sz="1400" dirty="0" smtClean="0">
                <a:solidFill>
                  <a:srgbClr val="A0522D"/>
                </a:solidFill>
              </a:rPr>
              <a:t>1000</a:t>
            </a:r>
            <a:r>
              <a:rPr lang="es-AR" sz="1400" dirty="0" smtClean="0">
                <a:solidFill>
                  <a:srgbClr val="000000"/>
                </a:solidFill>
              </a:rPr>
              <a:t> </a:t>
            </a:r>
            <a:r>
              <a:rPr lang="es-AR" sz="1400" b="1" dirty="0" smtClean="0">
                <a:solidFill>
                  <a:srgbClr val="00008B"/>
                </a:solidFill>
              </a:rPr>
              <a:t>Entonces</a:t>
            </a:r>
            <a:r>
              <a:rPr lang="es-AR" sz="1400" dirty="0" smtClean="0">
                <a:solidFill>
                  <a:srgbClr val="000000"/>
                </a:solidFill>
              </a:rPr>
              <a:t> </a:t>
            </a:r>
          </a:p>
          <a:p>
            <a:pPr lvl="2"/>
            <a:r>
              <a:rPr lang="es-AR" sz="1400" dirty="0" smtClean="0">
                <a:solidFill>
                  <a:srgbClr val="000000"/>
                </a:solidFill>
              </a:rPr>
              <a:t>descuento </a:t>
            </a:r>
            <a:r>
              <a:rPr lang="es-AR" sz="1400" b="1" dirty="0" smtClean="0">
                <a:solidFill>
                  <a:srgbClr val="000000"/>
                </a:solidFill>
              </a:rPr>
              <a:t>=</a:t>
            </a:r>
            <a:r>
              <a:rPr lang="es-AR" sz="1400" dirty="0" smtClean="0">
                <a:solidFill>
                  <a:srgbClr val="000000"/>
                </a:solidFill>
              </a:rPr>
              <a:t> </a:t>
            </a:r>
            <a:r>
              <a:rPr lang="es-AR" sz="1400" b="1" dirty="0" smtClean="0">
                <a:solidFill>
                  <a:srgbClr val="000000"/>
                </a:solidFill>
              </a:rPr>
              <a:t>(</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10</a:t>
            </a:r>
            <a:r>
              <a:rPr lang="es-AR" sz="1400" b="1" dirty="0" smtClean="0">
                <a:solidFill>
                  <a:srgbClr val="000000"/>
                </a:solidFill>
              </a:rPr>
              <a:t>)</a:t>
            </a:r>
            <a:r>
              <a:rPr lang="es-AR" sz="1400" dirty="0" smtClean="0">
                <a:solidFill>
                  <a:srgbClr val="000000"/>
                </a:solidFill>
              </a:rPr>
              <a:t> </a:t>
            </a:r>
            <a:r>
              <a:rPr lang="es-AR" sz="1400" b="1" dirty="0" smtClean="0">
                <a:solidFill>
                  <a:srgbClr val="000000"/>
                </a:solidFill>
              </a:rPr>
              <a:t>/</a:t>
            </a:r>
            <a:r>
              <a:rPr lang="es-AR" sz="1400" dirty="0" smtClean="0">
                <a:solidFill>
                  <a:srgbClr val="A0522D"/>
                </a:solidFill>
              </a:rPr>
              <a:t>100</a:t>
            </a:r>
            <a:r>
              <a:rPr lang="es-AR" sz="1400" dirty="0" smtClean="0">
                <a:solidFill>
                  <a:srgbClr val="000000"/>
                </a:solidFill>
              </a:rPr>
              <a:t> </a:t>
            </a:r>
          </a:p>
          <a:p>
            <a:pPr lvl="2"/>
            <a:r>
              <a:rPr lang="es-AR" sz="1400" dirty="0" err="1" smtClean="0">
                <a:solidFill>
                  <a:srgbClr val="000000"/>
                </a:solidFill>
              </a:rPr>
              <a:t>montoConDescuento</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descuento </a:t>
            </a:r>
          </a:p>
          <a:p>
            <a:pPr lvl="2"/>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"Por gastar más de 1000 </a:t>
            </a:r>
            <a:r>
              <a:rPr lang="es-AR" sz="1400" dirty="0" err="1" smtClean="0">
                <a:solidFill>
                  <a:srgbClr val="FF0000"/>
                </a:solidFill>
              </a:rPr>
              <a:t>Ud</a:t>
            </a:r>
            <a:r>
              <a:rPr lang="es-AR" sz="1400" dirty="0" smtClean="0">
                <a:solidFill>
                  <a:srgbClr val="FF0000"/>
                </a:solidFill>
              </a:rPr>
              <a:t> tiene un 10% de descuento"</a:t>
            </a:r>
            <a:r>
              <a:rPr lang="es-AR" sz="1400" dirty="0" smtClean="0">
                <a:solidFill>
                  <a:srgbClr val="000000"/>
                </a:solidFill>
              </a:rPr>
              <a:t> </a:t>
            </a:r>
          </a:p>
          <a:p>
            <a:pPr lvl="2"/>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"El monto a pagar es: "</a:t>
            </a:r>
            <a:r>
              <a:rPr lang="es-AR" sz="1400" dirty="0" smtClean="0">
                <a:solidFill>
                  <a:srgbClr val="000000"/>
                </a:solidFill>
              </a:rPr>
              <a:t> </a:t>
            </a:r>
            <a:r>
              <a:rPr lang="es-AR" sz="1400" dirty="0" err="1" smtClean="0">
                <a:solidFill>
                  <a:srgbClr val="000000"/>
                </a:solidFill>
              </a:rPr>
              <a:t>montoConDescuento</a:t>
            </a:r>
            <a:r>
              <a:rPr lang="es-AR" sz="1400" dirty="0" smtClean="0">
                <a:solidFill>
                  <a:srgbClr val="000000"/>
                </a:solidFill>
              </a:rPr>
              <a:t> </a:t>
            </a:r>
          </a:p>
          <a:p>
            <a:pPr lvl="1"/>
            <a:r>
              <a:rPr lang="es-AR" sz="1400" b="1" dirty="0" smtClean="0">
                <a:solidFill>
                  <a:srgbClr val="00008B"/>
                </a:solidFill>
              </a:rPr>
              <a:t>Sino</a:t>
            </a:r>
            <a:r>
              <a:rPr lang="es-AR" sz="1400" dirty="0" smtClean="0">
                <a:solidFill>
                  <a:srgbClr val="000000"/>
                </a:solidFill>
              </a:rPr>
              <a:t> </a:t>
            </a:r>
          </a:p>
          <a:p>
            <a:pPr lvl="2"/>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"Ud. no tiene descuento. El monto a pagar es: "</a:t>
            </a:r>
            <a:r>
              <a:rPr lang="es-AR" sz="1400" dirty="0" smtClean="0">
                <a:solidFill>
                  <a:srgbClr val="000000"/>
                </a:solidFill>
              </a:rPr>
              <a:t> </a:t>
            </a:r>
            <a:r>
              <a:rPr lang="es-AR" sz="1400" dirty="0" err="1" smtClean="0">
                <a:solidFill>
                  <a:srgbClr val="000000"/>
                </a:solidFill>
              </a:rPr>
              <a:t>precioTotal</a:t>
            </a:r>
            <a:r>
              <a:rPr lang="es-AR" sz="1400" dirty="0" smtClean="0">
                <a:solidFill>
                  <a:srgbClr val="000000"/>
                </a:solidFill>
              </a:rPr>
              <a:t> </a:t>
            </a:r>
          </a:p>
          <a:p>
            <a:r>
              <a:rPr lang="es-AR" sz="1400" b="1" dirty="0">
                <a:solidFill>
                  <a:srgbClr val="00008B"/>
                </a:solidFill>
              </a:rPr>
              <a:t> </a:t>
            </a:r>
            <a:r>
              <a:rPr lang="es-AR" sz="1400" b="1" dirty="0" smtClean="0">
                <a:solidFill>
                  <a:srgbClr val="00008B"/>
                </a:solidFill>
              </a:rPr>
              <a:t>          </a:t>
            </a:r>
            <a:r>
              <a:rPr lang="es-AR" sz="1400" b="1" dirty="0" smtClean="0">
                <a:solidFill>
                  <a:srgbClr val="00008B"/>
                </a:solidFill>
              </a:rPr>
              <a:t>FinSi</a:t>
            </a:r>
            <a:r>
              <a:rPr lang="es-AR" sz="1400" dirty="0" smtClean="0">
                <a:solidFill>
                  <a:srgbClr val="000000"/>
                </a:solidFill>
              </a:rPr>
              <a:t> </a:t>
            </a:r>
          </a:p>
          <a:p>
            <a:r>
              <a:rPr lang="es-AR" sz="1400" b="1" dirty="0" smtClean="0">
                <a:solidFill>
                  <a:srgbClr val="00008B"/>
                </a:solidFill>
              </a:rPr>
              <a:t>FinAlgoritmo</a:t>
            </a:r>
            <a:r>
              <a:rPr lang="es-AR" sz="1400" dirty="0" smtClean="0">
                <a:solidFill>
                  <a:srgbClr val="000000"/>
                </a:solidFill>
              </a:rPr>
              <a:t> </a:t>
            </a:r>
            <a:endParaRPr lang="es-AR" sz="1400" dirty="0"/>
          </a:p>
        </p:txBody>
      </p:sp>
      <p:pic>
        <p:nvPicPr>
          <p:cNvPr id="8" name="7 Imagen" descr="desceunto2.jpg"/>
          <p:cNvPicPr>
            <a:picLocks noChangeAspect="1"/>
          </p:cNvPicPr>
          <p:nvPr/>
        </p:nvPicPr>
        <p:blipFill>
          <a:blip r:embed="rId2"/>
          <a:stretch>
            <a:fillRect/>
          </a:stretch>
        </p:blipFill>
        <p:spPr>
          <a:xfrm>
            <a:off x="5910426" y="2498651"/>
            <a:ext cx="2352284" cy="998353"/>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sz="4400" dirty="0" smtClean="0"/>
              <a:t/>
            </a:r>
            <a:br>
              <a:rPr lang="es-AR" sz="4400" dirty="0" smtClean="0"/>
            </a:br>
            <a:r>
              <a:rPr lang="es-AR" sz="3100" i="1" dirty="0" smtClean="0"/>
              <a:t>Ejercicio – Aplicar Descuento</a:t>
            </a:r>
            <a:r>
              <a:rPr lang="es-ES_tradnl" sz="3100" dirty="0" smtClean="0"/>
              <a:t> – </a:t>
            </a:r>
            <a:r>
              <a:rPr lang="es-ES_tradnl" sz="3100" i="1" dirty="0" smtClean="0"/>
              <a:t>Prueba de Escritorio</a:t>
            </a:r>
            <a:endParaRPr lang="es-AR" sz="3100"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2758966456"/>
              </p:ext>
            </p:extLst>
          </p:nvPr>
        </p:nvGraphicFramePr>
        <p:xfrm>
          <a:off x="182879" y="2089388"/>
          <a:ext cx="8762998" cy="4480560"/>
        </p:xfrm>
        <a:graphic>
          <a:graphicData uri="http://schemas.openxmlformats.org/drawingml/2006/table">
            <a:tbl>
              <a:tblPr firstRow="1" bandRow="1">
                <a:tableStyleId>{5C22544A-7EE6-4342-B048-85BDC9FD1C3A}</a:tableStyleId>
              </a:tblPr>
              <a:tblGrid>
                <a:gridCol w="4320944">
                  <a:extLst>
                    <a:ext uri="{9D8B030D-6E8A-4147-A177-3AD203B41FA5}">
                      <a16:colId xmlns:a16="http://schemas.microsoft.com/office/drawing/2014/main" xmlns="" val="20000"/>
                    </a:ext>
                  </a:extLst>
                </a:gridCol>
                <a:gridCol w="968873">
                  <a:extLst>
                    <a:ext uri="{9D8B030D-6E8A-4147-A177-3AD203B41FA5}">
                      <a16:colId xmlns:a16="http://schemas.microsoft.com/office/drawing/2014/main" xmlns="" val="20001"/>
                    </a:ext>
                  </a:extLst>
                </a:gridCol>
                <a:gridCol w="1309892">
                  <a:extLst>
                    <a:ext uri="{9D8B030D-6E8A-4147-A177-3AD203B41FA5}">
                      <a16:colId xmlns:a16="http://schemas.microsoft.com/office/drawing/2014/main" xmlns="" val="20002"/>
                    </a:ext>
                  </a:extLst>
                </a:gridCol>
                <a:gridCol w="2163289">
                  <a:extLst>
                    <a:ext uri="{9D8B030D-6E8A-4147-A177-3AD203B41FA5}">
                      <a16:colId xmlns:a16="http://schemas.microsoft.com/office/drawing/2014/main" xmlns="" val="20003"/>
                    </a:ext>
                  </a:extLst>
                </a:gridCol>
              </a:tblGrid>
              <a:tr h="311070">
                <a:tc>
                  <a:txBody>
                    <a:bodyPr/>
                    <a:lstStyle/>
                    <a:p>
                      <a:r>
                        <a:rPr lang="es-AR" dirty="0" smtClean="0"/>
                        <a:t>Código</a:t>
                      </a:r>
                      <a:endParaRPr lang="es-AR" dirty="0"/>
                    </a:p>
                  </a:txBody>
                  <a:tcPr marL="82415" marR="82415"/>
                </a:tc>
                <a:tc gridSpan="2">
                  <a:txBody>
                    <a:bodyPr/>
                    <a:lstStyle/>
                    <a:p>
                      <a:r>
                        <a:rPr lang="es-AR" dirty="0" smtClean="0"/>
                        <a:t>Datos</a:t>
                      </a:r>
                      <a:r>
                        <a:rPr lang="es-AR" baseline="0" dirty="0" smtClean="0"/>
                        <a:t> de Entrada</a:t>
                      </a:r>
                      <a:endParaRPr lang="es-AR" dirty="0"/>
                    </a:p>
                  </a:txBody>
                  <a:tcPr marL="82415" marR="82415"/>
                </a:tc>
                <a:tc hMerge="1">
                  <a:txBody>
                    <a:bodyPr/>
                    <a:lstStyle/>
                    <a:p>
                      <a:endParaRPr lang="es-AR"/>
                    </a:p>
                  </a:txBody>
                  <a:tcPr/>
                </a:tc>
                <a:tc>
                  <a:txBody>
                    <a:bodyPr/>
                    <a:lstStyle/>
                    <a:p>
                      <a:r>
                        <a:rPr lang="es-AR" dirty="0" smtClean="0"/>
                        <a:t>Respuesta</a:t>
                      </a:r>
                      <a:r>
                        <a:rPr lang="es-AR" baseline="0" dirty="0" smtClean="0"/>
                        <a:t> Deseada</a:t>
                      </a:r>
                      <a:endParaRPr lang="es-AR" dirty="0"/>
                    </a:p>
                  </a:txBody>
                  <a:tcPr marL="82415" marR="82415"/>
                </a:tc>
                <a:extLst>
                  <a:ext uri="{0D108BD9-81ED-4DB2-BD59-A6C34878D82A}">
                    <a16:rowId xmlns:a16="http://schemas.microsoft.com/office/drawing/2014/main" xmlns="" val="10000"/>
                  </a:ext>
                </a:extLst>
              </a:tr>
              <a:tr h="311070">
                <a:tc rowSpan="6">
                  <a:txBody>
                    <a:bodyPr/>
                    <a:lstStyle/>
                    <a:p>
                      <a:r>
                        <a:rPr lang="es-AR" sz="1200" b="1" dirty="0" smtClean="0">
                          <a:solidFill>
                            <a:srgbClr val="00008B"/>
                          </a:solidFill>
                        </a:rPr>
                        <a:t>Algoritmo</a:t>
                      </a:r>
                      <a:r>
                        <a:rPr lang="es-AR" sz="1200" dirty="0" smtClean="0">
                          <a:solidFill>
                            <a:srgbClr val="000000"/>
                          </a:solidFill>
                        </a:rPr>
                        <a:t> </a:t>
                      </a:r>
                      <a:r>
                        <a:rPr lang="es-AR" sz="1200" dirty="0" err="1" smtClean="0">
                          <a:solidFill>
                            <a:srgbClr val="000000"/>
                          </a:solidFill>
                        </a:rPr>
                        <a:t>AplicarDescuento</a:t>
                      </a:r>
                      <a:r>
                        <a:rPr lang="es-AR" sz="1200" dirty="0" smtClean="0">
                          <a:solidFill>
                            <a:srgbClr val="000000"/>
                          </a:solidFill>
                        </a:rPr>
                        <a:t> </a:t>
                      </a:r>
                    </a:p>
                    <a:p>
                      <a:pPr lvl="1"/>
                      <a:r>
                        <a:rPr lang="es-AR" sz="1200" b="1" dirty="0" smtClean="0">
                          <a:solidFill>
                            <a:srgbClr val="00008B"/>
                          </a:solidFill>
                        </a:rPr>
                        <a:t>Definir</a:t>
                      </a:r>
                      <a:r>
                        <a:rPr lang="es-AR" sz="1200" dirty="0" smtClean="0">
                          <a:solidFill>
                            <a:srgbClr val="000000"/>
                          </a:solidFill>
                        </a:rPr>
                        <a:t> monto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p>
                    <a:p>
                      <a:pPr lvl="1"/>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montoConDescuento</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endParaRPr lang="es-AR" sz="1200" b="1" dirty="0" smtClean="0">
                        <a:solidFill>
                          <a:srgbClr val="00008B"/>
                        </a:solidFill>
                      </a:endParaRPr>
                    </a:p>
                    <a:p>
                      <a:pPr lvl="1"/>
                      <a:r>
                        <a:rPr lang="es-AR" sz="1200" b="1" dirty="0" smtClean="0">
                          <a:solidFill>
                            <a:srgbClr val="00008B"/>
                          </a:solidFill>
                        </a:rPr>
                        <a:t>Definir</a:t>
                      </a:r>
                      <a:r>
                        <a:rPr lang="es-AR" sz="1200" dirty="0" smtClean="0">
                          <a:solidFill>
                            <a:srgbClr val="000000"/>
                          </a:solidFill>
                        </a:rPr>
                        <a:t> descuento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p>
                    <a:p>
                      <a:pPr lvl="1"/>
                      <a:r>
                        <a:rPr lang="es-AR" sz="1200" b="1" dirty="0" smtClean="0">
                          <a:solidFill>
                            <a:srgbClr val="00008B"/>
                          </a:solidFill>
                        </a:rPr>
                        <a:t>Definir</a:t>
                      </a:r>
                      <a:r>
                        <a:rPr lang="es-AR" sz="1200" dirty="0" smtClean="0">
                          <a:solidFill>
                            <a:srgbClr val="000000"/>
                          </a:solidFill>
                        </a:rPr>
                        <a:t> cantidad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p>
                    <a:p>
                      <a:pPr lvl="1"/>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p>
                    <a:p>
                      <a:pPr lvl="1"/>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"Ingresar monto: "</a:t>
                      </a:r>
                      <a:r>
                        <a:rPr lang="es-AR" sz="1200" dirty="0" smtClean="0">
                          <a:solidFill>
                            <a:srgbClr val="000000"/>
                          </a:solidFill>
                        </a:rPr>
                        <a:t> </a:t>
                      </a:r>
                    </a:p>
                    <a:p>
                      <a:pPr lvl="1"/>
                      <a:r>
                        <a:rPr lang="es-AR" sz="1200" b="1" dirty="0" smtClean="0">
                          <a:solidFill>
                            <a:srgbClr val="00008B"/>
                          </a:solidFill>
                        </a:rPr>
                        <a:t>Leer</a:t>
                      </a:r>
                      <a:r>
                        <a:rPr lang="es-AR" sz="1200" dirty="0" smtClean="0">
                          <a:solidFill>
                            <a:srgbClr val="000000"/>
                          </a:solidFill>
                        </a:rPr>
                        <a:t> monto </a:t>
                      </a:r>
                    </a:p>
                    <a:p>
                      <a:pPr lvl="1"/>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"Ingresar cantidad: "</a:t>
                      </a:r>
                      <a:r>
                        <a:rPr lang="es-AR" sz="1200" dirty="0" smtClean="0">
                          <a:solidFill>
                            <a:srgbClr val="000000"/>
                          </a:solidFill>
                        </a:rPr>
                        <a:t> </a:t>
                      </a:r>
                    </a:p>
                    <a:p>
                      <a:pPr lvl="1"/>
                      <a:r>
                        <a:rPr lang="es-AR" sz="1200" b="1" dirty="0" smtClean="0">
                          <a:solidFill>
                            <a:srgbClr val="00008B"/>
                          </a:solidFill>
                        </a:rPr>
                        <a:t>leer</a:t>
                      </a:r>
                      <a:r>
                        <a:rPr lang="es-AR" sz="1200" dirty="0" smtClean="0">
                          <a:solidFill>
                            <a:srgbClr val="000000"/>
                          </a:solidFill>
                        </a:rPr>
                        <a:t> cantidad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monto </a:t>
                      </a:r>
                      <a:r>
                        <a:rPr lang="es-AR" sz="1200" b="1" dirty="0" smtClean="0">
                          <a:solidFill>
                            <a:srgbClr val="000000"/>
                          </a:solidFill>
                        </a:rPr>
                        <a:t>*</a:t>
                      </a:r>
                      <a:r>
                        <a:rPr lang="es-AR" sz="1200" dirty="0" smtClean="0">
                          <a:solidFill>
                            <a:srgbClr val="000000"/>
                          </a:solidFill>
                        </a:rPr>
                        <a:t> cantidad </a:t>
                      </a:r>
                    </a:p>
                    <a:p>
                      <a:pPr lvl="1"/>
                      <a:r>
                        <a:rPr lang="es-AR" sz="1200" b="1" dirty="0" smtClean="0">
                          <a:solidFill>
                            <a:srgbClr val="00008B"/>
                          </a:solidFill>
                        </a:rPr>
                        <a:t>Si</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&gt;=</a:t>
                      </a:r>
                      <a:r>
                        <a:rPr lang="es-AR" sz="1200" dirty="0" smtClean="0">
                          <a:solidFill>
                            <a:srgbClr val="000000"/>
                          </a:solidFill>
                        </a:rPr>
                        <a:t> </a:t>
                      </a:r>
                      <a:r>
                        <a:rPr lang="es-AR" sz="1200" dirty="0" smtClean="0">
                          <a:solidFill>
                            <a:srgbClr val="A0522D"/>
                          </a:solidFill>
                        </a:rPr>
                        <a:t>1000</a:t>
                      </a:r>
                      <a:r>
                        <a:rPr lang="es-AR" sz="1200" dirty="0" smtClean="0">
                          <a:solidFill>
                            <a:srgbClr val="000000"/>
                          </a:solidFill>
                        </a:rPr>
                        <a:t> </a:t>
                      </a:r>
                      <a:r>
                        <a:rPr lang="es-AR" sz="1200" b="1" dirty="0" smtClean="0">
                          <a:solidFill>
                            <a:srgbClr val="00008B"/>
                          </a:solidFill>
                        </a:rPr>
                        <a:t>Entonces</a:t>
                      </a:r>
                      <a:r>
                        <a:rPr lang="es-AR" sz="1200" dirty="0" smtClean="0">
                          <a:solidFill>
                            <a:srgbClr val="000000"/>
                          </a:solidFill>
                        </a:rPr>
                        <a:t> </a:t>
                      </a:r>
                    </a:p>
                    <a:p>
                      <a:pPr lvl="2"/>
                      <a:r>
                        <a:rPr lang="es-AR" sz="1200" dirty="0" smtClean="0">
                          <a:solidFill>
                            <a:srgbClr val="000000"/>
                          </a:solidFill>
                        </a:rPr>
                        <a:t>descuento </a:t>
                      </a:r>
                      <a:r>
                        <a:rPr lang="es-AR" sz="1200" b="1" dirty="0" smtClean="0">
                          <a:solidFill>
                            <a:srgbClr val="000000"/>
                          </a:solidFill>
                        </a:rPr>
                        <a:t>=</a:t>
                      </a:r>
                      <a:r>
                        <a:rPr lang="es-AR" sz="1200" dirty="0" smtClean="0">
                          <a:solidFill>
                            <a:srgbClr val="000000"/>
                          </a:solidFill>
                        </a:rPr>
                        <a:t> </a:t>
                      </a:r>
                      <a:r>
                        <a:rPr lang="es-AR" sz="1200" b="1" dirty="0" smtClean="0">
                          <a:solidFill>
                            <a:srgbClr val="000000"/>
                          </a:solidFill>
                        </a:rPr>
                        <a:t>(</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smtClean="0">
                          <a:solidFill>
                            <a:srgbClr val="A0522D"/>
                          </a:solidFill>
                        </a:rPr>
                        <a:t>10</a:t>
                      </a:r>
                      <a:r>
                        <a:rPr lang="es-AR" sz="1200" b="1" dirty="0" smtClean="0">
                          <a:solidFill>
                            <a:srgbClr val="000000"/>
                          </a:solidFill>
                        </a:rPr>
                        <a:t>)</a:t>
                      </a:r>
                      <a:r>
                        <a:rPr lang="es-AR" sz="1200" dirty="0" smtClean="0">
                          <a:solidFill>
                            <a:srgbClr val="000000"/>
                          </a:solidFill>
                        </a:rPr>
                        <a:t> </a:t>
                      </a:r>
                      <a:r>
                        <a:rPr lang="es-AR" sz="1200" b="1" dirty="0" smtClean="0">
                          <a:solidFill>
                            <a:srgbClr val="000000"/>
                          </a:solidFill>
                        </a:rPr>
                        <a:t>/</a:t>
                      </a:r>
                      <a:r>
                        <a:rPr lang="es-AR" sz="1200" dirty="0" smtClean="0">
                          <a:solidFill>
                            <a:srgbClr val="A0522D"/>
                          </a:solidFill>
                        </a:rPr>
                        <a:t>100</a:t>
                      </a:r>
                      <a:r>
                        <a:rPr lang="es-AR" sz="1200" dirty="0" smtClean="0">
                          <a:solidFill>
                            <a:srgbClr val="000000"/>
                          </a:solidFill>
                        </a:rPr>
                        <a:t> </a:t>
                      </a:r>
                    </a:p>
                    <a:p>
                      <a:pPr lvl="2"/>
                      <a:r>
                        <a:rPr lang="es-AR" sz="1200" dirty="0" err="1" smtClean="0">
                          <a:solidFill>
                            <a:srgbClr val="000000"/>
                          </a:solidFill>
                        </a:rPr>
                        <a:t>ontoConDescuento</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descuento </a:t>
                      </a:r>
                    </a:p>
                    <a:p>
                      <a:pPr lvl="2"/>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gastar más de 1000 </a:t>
                      </a:r>
                      <a:r>
                        <a:rPr lang="es-AR" sz="1200" dirty="0" err="1" smtClean="0">
                          <a:solidFill>
                            <a:srgbClr val="FF0000"/>
                          </a:solidFill>
                        </a:rPr>
                        <a:t>Ud</a:t>
                      </a:r>
                      <a:r>
                        <a:rPr lang="es-AR" sz="1200" dirty="0" smtClean="0">
                          <a:solidFill>
                            <a:srgbClr val="FF0000"/>
                          </a:solidFill>
                        </a:rPr>
                        <a:t> tiene un 10% de descuento"</a:t>
                      </a:r>
                      <a:r>
                        <a:rPr lang="es-AR" sz="1200" dirty="0" smtClean="0">
                          <a:solidFill>
                            <a:srgbClr val="000000"/>
                          </a:solidFill>
                        </a:rPr>
                        <a:t> </a:t>
                      </a:r>
                    </a:p>
                    <a:p>
                      <a:pPr lvl="2"/>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"El monto a pagar es: "</a:t>
                      </a:r>
                      <a:r>
                        <a:rPr lang="es-AR" sz="1200" dirty="0" smtClean="0">
                          <a:solidFill>
                            <a:srgbClr val="000000"/>
                          </a:solidFill>
                        </a:rPr>
                        <a:t> </a:t>
                      </a:r>
                      <a:r>
                        <a:rPr lang="es-AR" sz="1200" dirty="0" err="1" smtClean="0">
                          <a:solidFill>
                            <a:srgbClr val="000000"/>
                          </a:solidFill>
                        </a:rPr>
                        <a:t>montoConDescuento</a:t>
                      </a:r>
                      <a:r>
                        <a:rPr lang="es-AR" sz="1200" dirty="0" smtClean="0">
                          <a:solidFill>
                            <a:srgbClr val="000000"/>
                          </a:solidFill>
                        </a:rPr>
                        <a:t> </a:t>
                      </a:r>
                    </a:p>
                    <a:p>
                      <a:pPr lvl="1"/>
                      <a:r>
                        <a:rPr lang="es-AR" sz="1200" b="1" dirty="0" smtClean="0">
                          <a:solidFill>
                            <a:srgbClr val="00008B"/>
                          </a:solidFill>
                        </a:rPr>
                        <a:t>Sino</a:t>
                      </a:r>
                      <a:r>
                        <a:rPr lang="es-AR" sz="1200" dirty="0" smtClean="0">
                          <a:solidFill>
                            <a:srgbClr val="000000"/>
                          </a:solidFill>
                        </a:rPr>
                        <a:t> </a:t>
                      </a:r>
                    </a:p>
                    <a:p>
                      <a:pPr lvl="2"/>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"Ud. no tiene descuento. El monto a pagar es: "</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p>
                    <a:p>
                      <a:pPr lvl="1"/>
                      <a:r>
                        <a:rPr lang="es-AR" sz="1200" b="1" dirty="0" err="1" smtClean="0">
                          <a:solidFill>
                            <a:srgbClr val="00008B"/>
                          </a:solidFill>
                        </a:rPr>
                        <a:t>FinSi</a:t>
                      </a:r>
                      <a:r>
                        <a:rPr lang="es-AR" sz="1200" dirty="0" smtClean="0">
                          <a:solidFill>
                            <a:srgbClr val="000000"/>
                          </a:solidFill>
                        </a:rPr>
                        <a:t> </a:t>
                      </a:r>
                    </a:p>
                    <a:p>
                      <a:r>
                        <a:rPr lang="es-AR" sz="1200" b="1" dirty="0" err="1" smtClean="0">
                          <a:solidFill>
                            <a:srgbClr val="00008B"/>
                          </a:solidFill>
                        </a:rPr>
                        <a:t>FinAlgoritmo</a:t>
                      </a:r>
                      <a:r>
                        <a:rPr lang="es-AR" sz="1200" dirty="0" smtClean="0">
                          <a:solidFill>
                            <a:srgbClr val="000000"/>
                          </a:solidFill>
                        </a:rPr>
                        <a:t> </a:t>
                      </a:r>
                      <a:endParaRPr lang="es-AR" sz="1200" dirty="0"/>
                    </a:p>
                  </a:txBody>
                  <a:tcPr marL="82415" marR="82415"/>
                </a:tc>
                <a:tc>
                  <a:txBody>
                    <a:bodyPr/>
                    <a:lstStyle/>
                    <a:p>
                      <a:r>
                        <a:rPr lang="es-AR" dirty="0" smtClean="0"/>
                        <a:t>Monto</a:t>
                      </a:r>
                      <a:endParaRPr lang="es-AR" dirty="0"/>
                    </a:p>
                  </a:txBody>
                  <a:tcPr marL="82415" marR="82415"/>
                </a:tc>
                <a:tc>
                  <a:txBody>
                    <a:bodyPr/>
                    <a:lstStyle/>
                    <a:p>
                      <a:r>
                        <a:rPr lang="es-AR" dirty="0" smtClean="0"/>
                        <a:t>Cantidad</a:t>
                      </a:r>
                      <a:endParaRPr lang="es-AR" dirty="0"/>
                    </a:p>
                  </a:txBody>
                  <a:tcPr marL="82415" marR="82415"/>
                </a:tc>
                <a:tc>
                  <a:txBody>
                    <a:bodyPr/>
                    <a:lstStyle/>
                    <a:p>
                      <a:endParaRPr lang="es-AR" sz="1800" b="0" strike="noStrike" spc="-1" dirty="0">
                        <a:solidFill>
                          <a:srgbClr val="000000"/>
                        </a:solidFill>
                        <a:uFill>
                          <a:solidFill>
                            <a:srgbClr val="FFFFFF"/>
                          </a:solidFill>
                        </a:uFill>
                        <a:latin typeface="Arial"/>
                      </a:endParaRPr>
                    </a:p>
                  </a:txBody>
                  <a:tcPr marL="81118" marR="81118"/>
                </a:tc>
                <a:extLst>
                  <a:ext uri="{0D108BD9-81ED-4DB2-BD59-A6C34878D82A}">
                    <a16:rowId xmlns:a16="http://schemas.microsoft.com/office/drawing/2014/main" xmlns="" val="10001"/>
                  </a:ext>
                </a:extLst>
              </a:tr>
              <a:tr h="1114668">
                <a:tc vMerge="1">
                  <a:txBody>
                    <a:bodyPr/>
                    <a:lstStyle/>
                    <a:p>
                      <a:endParaRPr lang="es-AR"/>
                    </a:p>
                  </a:txBody>
                  <a:tcPr/>
                </a:tc>
                <a:tc>
                  <a:txBody>
                    <a:bodyPr/>
                    <a:lstStyle/>
                    <a:p>
                      <a:r>
                        <a:rPr lang="es-AR" sz="1600" dirty="0" smtClean="0"/>
                        <a:t>500</a:t>
                      </a:r>
                      <a:endParaRPr lang="es-AR" sz="1600" dirty="0"/>
                    </a:p>
                  </a:txBody>
                  <a:tcPr marL="82415" marR="82415"/>
                </a:tc>
                <a:tc>
                  <a:txBody>
                    <a:bodyPr/>
                    <a:lstStyle/>
                    <a:p>
                      <a:r>
                        <a:rPr lang="es-AR" sz="1600" dirty="0" smtClean="0"/>
                        <a:t>3</a:t>
                      </a:r>
                      <a:endParaRPr lang="es-AR" sz="1600" dirty="0"/>
                    </a:p>
                  </a:txBody>
                  <a:tcPr marL="82415" marR="824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strike="noStrike" spc="-1" dirty="0" smtClean="0">
                          <a:solidFill>
                            <a:srgbClr val="000000"/>
                          </a:solidFill>
                          <a:uFill>
                            <a:solidFill>
                              <a:srgbClr val="FFFFFF"/>
                            </a:solidFill>
                          </a:uFill>
                          <a:latin typeface="Arial"/>
                        </a:rPr>
                        <a:t>Por gastar más de 1000 </a:t>
                      </a:r>
                      <a:r>
                        <a:rPr lang="es-AR" sz="1400" b="0" strike="noStrike" spc="-1" dirty="0" err="1" smtClean="0">
                          <a:solidFill>
                            <a:srgbClr val="000000"/>
                          </a:solidFill>
                          <a:uFill>
                            <a:solidFill>
                              <a:srgbClr val="FFFFFF"/>
                            </a:solidFill>
                          </a:uFill>
                          <a:latin typeface="Arial"/>
                        </a:rPr>
                        <a:t>Ud</a:t>
                      </a:r>
                      <a:r>
                        <a:rPr lang="es-AR" sz="1400" b="0" strike="noStrike" spc="-1" dirty="0" smtClean="0">
                          <a:solidFill>
                            <a:srgbClr val="000000"/>
                          </a:solidFill>
                          <a:uFill>
                            <a:solidFill>
                              <a:srgbClr val="FFFFFF"/>
                            </a:solidFill>
                          </a:uFill>
                          <a:latin typeface="Arial"/>
                        </a:rPr>
                        <a:t> tiene un 10% de descuento</a:t>
                      </a:r>
                    </a:p>
                    <a:p>
                      <a:pPr marL="0" marR="0" indent="0" algn="l" defTabSz="914400" rtl="0" eaLnBrk="1" fontAlgn="auto" latinLnBrk="0" hangingPunct="1">
                        <a:lnSpc>
                          <a:spcPct val="100000"/>
                        </a:lnSpc>
                        <a:spcBef>
                          <a:spcPts val="0"/>
                        </a:spcBef>
                        <a:spcAft>
                          <a:spcPts val="0"/>
                        </a:spcAft>
                        <a:buClrTx/>
                        <a:buSzTx/>
                        <a:buFontTx/>
                        <a:buNone/>
                        <a:tabLst/>
                        <a:defRPr/>
                      </a:pPr>
                      <a:r>
                        <a:rPr lang="es-AR" sz="1400" b="0" strike="noStrike" spc="-1" dirty="0" smtClean="0">
                          <a:solidFill>
                            <a:srgbClr val="000000"/>
                          </a:solidFill>
                          <a:uFill>
                            <a:solidFill>
                              <a:srgbClr val="FFFFFF"/>
                            </a:solidFill>
                          </a:uFill>
                          <a:latin typeface="Arial"/>
                        </a:rPr>
                        <a:t>El monto a pagar es:  1350</a:t>
                      </a:r>
                      <a:endParaRPr lang="es-AR" sz="1400" b="0" strike="noStrike" spc="-1" dirty="0">
                        <a:solidFill>
                          <a:srgbClr val="000000"/>
                        </a:solidFill>
                        <a:uFill>
                          <a:solidFill>
                            <a:srgbClr val="FFFFFF"/>
                          </a:solidFill>
                        </a:uFill>
                        <a:latin typeface="Arial"/>
                      </a:endParaRPr>
                    </a:p>
                  </a:txBody>
                  <a:tcPr marL="81118" marR="81118"/>
                </a:tc>
                <a:extLst>
                  <a:ext uri="{0D108BD9-81ED-4DB2-BD59-A6C34878D82A}">
                    <a16:rowId xmlns:a16="http://schemas.microsoft.com/office/drawing/2014/main" xmlns="" val="10002"/>
                  </a:ext>
                </a:extLst>
              </a:tr>
              <a:tr h="699908">
                <a:tc vMerge="1">
                  <a:txBody>
                    <a:bodyPr/>
                    <a:lstStyle/>
                    <a:p>
                      <a:endParaRPr lang="es-AR"/>
                    </a:p>
                  </a:txBody>
                  <a:tcPr/>
                </a:tc>
                <a:tc>
                  <a:txBody>
                    <a:bodyPr/>
                    <a:lstStyle/>
                    <a:p>
                      <a:r>
                        <a:rPr lang="es-AR" sz="1600" dirty="0" smtClean="0"/>
                        <a:t>200</a:t>
                      </a:r>
                      <a:endParaRPr lang="es-AR" sz="1600" dirty="0"/>
                    </a:p>
                  </a:txBody>
                  <a:tcPr marL="82415" marR="82415"/>
                </a:tc>
                <a:tc>
                  <a:txBody>
                    <a:bodyPr/>
                    <a:lstStyle/>
                    <a:p>
                      <a:r>
                        <a:rPr lang="es-AR" sz="1600" dirty="0" smtClean="0"/>
                        <a:t>2</a:t>
                      </a:r>
                      <a:endParaRPr lang="es-AR" sz="1600" dirty="0"/>
                    </a:p>
                  </a:txBody>
                  <a:tcPr marL="82415" marR="82415"/>
                </a:tc>
                <a:tc>
                  <a:txBody>
                    <a:bodyPr/>
                    <a:lstStyle/>
                    <a:p>
                      <a:r>
                        <a:rPr lang="es-AR" sz="1400" b="0" strike="noStrike" spc="-1" dirty="0" smtClean="0">
                          <a:solidFill>
                            <a:srgbClr val="000000"/>
                          </a:solidFill>
                          <a:uFill>
                            <a:solidFill>
                              <a:srgbClr val="FFFFFF"/>
                            </a:solidFill>
                          </a:uFill>
                          <a:latin typeface="Arial"/>
                        </a:rPr>
                        <a:t>Ud. no tiene descuento. El monto a pagar es:</a:t>
                      </a:r>
                      <a:r>
                        <a:rPr lang="es-AR" sz="1400" b="0" strike="noStrike" spc="-1" baseline="0" dirty="0" smtClean="0">
                          <a:solidFill>
                            <a:srgbClr val="000000"/>
                          </a:solidFill>
                          <a:uFill>
                            <a:solidFill>
                              <a:srgbClr val="FFFFFF"/>
                            </a:solidFill>
                          </a:uFill>
                          <a:latin typeface="Arial"/>
                        </a:rPr>
                        <a:t> </a:t>
                      </a:r>
                      <a:r>
                        <a:rPr lang="es-AR" sz="1400" b="0" strike="noStrike" spc="-1" dirty="0" smtClean="0">
                          <a:solidFill>
                            <a:srgbClr val="000000"/>
                          </a:solidFill>
                          <a:uFill>
                            <a:solidFill>
                              <a:srgbClr val="FFFFFF"/>
                            </a:solidFill>
                          </a:uFill>
                          <a:latin typeface="Arial"/>
                        </a:rPr>
                        <a:t>400</a:t>
                      </a:r>
                    </a:p>
                  </a:txBody>
                  <a:tcPr marL="81118" marR="81118"/>
                </a:tc>
                <a:extLst>
                  <a:ext uri="{0D108BD9-81ED-4DB2-BD59-A6C34878D82A}">
                    <a16:rowId xmlns:a16="http://schemas.microsoft.com/office/drawing/2014/main" xmlns="" val="10003"/>
                  </a:ext>
                </a:extLst>
              </a:tr>
              <a:tr h="285148">
                <a:tc vMerge="1">
                  <a:txBody>
                    <a:bodyPr/>
                    <a:lstStyle/>
                    <a:p>
                      <a:endParaRPr lang="es-AR" dirty="0"/>
                    </a:p>
                  </a:txBody>
                  <a:tcPr/>
                </a:tc>
                <a:tc>
                  <a:txBody>
                    <a:bodyPr/>
                    <a:lstStyle/>
                    <a:p>
                      <a:r>
                        <a:rPr lang="es-AR" sz="1600" dirty="0" smtClean="0"/>
                        <a:t>200</a:t>
                      </a:r>
                      <a:endParaRPr lang="es-AR" sz="1600" dirty="0"/>
                    </a:p>
                  </a:txBody>
                  <a:tcPr marL="82415" marR="82415"/>
                </a:tc>
                <a:tc>
                  <a:txBody>
                    <a:bodyPr/>
                    <a:lstStyle/>
                    <a:p>
                      <a:r>
                        <a:rPr lang="es-AR" sz="1600" dirty="0" smtClean="0"/>
                        <a:t>5</a:t>
                      </a:r>
                      <a:endParaRPr lang="es-AR" sz="1600" dirty="0"/>
                    </a:p>
                  </a:txBody>
                  <a:tcPr marL="82415" marR="82415"/>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400" b="0" strike="noStrike" spc="-1" dirty="0" smtClean="0">
                          <a:solidFill>
                            <a:srgbClr val="000000"/>
                          </a:solidFill>
                          <a:uFill>
                            <a:solidFill>
                              <a:srgbClr val="FFFFFF"/>
                            </a:solidFill>
                          </a:uFill>
                          <a:latin typeface="Arial"/>
                        </a:rPr>
                        <a:t>Por gastar más de 1000 </a:t>
                      </a:r>
                      <a:r>
                        <a:rPr lang="es-AR" sz="1400" b="0" strike="noStrike" spc="-1" dirty="0" err="1" smtClean="0">
                          <a:solidFill>
                            <a:srgbClr val="000000"/>
                          </a:solidFill>
                          <a:uFill>
                            <a:solidFill>
                              <a:srgbClr val="FFFFFF"/>
                            </a:solidFill>
                          </a:uFill>
                          <a:latin typeface="Arial"/>
                        </a:rPr>
                        <a:t>Ud</a:t>
                      </a:r>
                      <a:r>
                        <a:rPr lang="es-AR" sz="1400" b="0" strike="noStrike" spc="-1" dirty="0" smtClean="0">
                          <a:solidFill>
                            <a:srgbClr val="000000"/>
                          </a:solidFill>
                          <a:uFill>
                            <a:solidFill>
                              <a:srgbClr val="FFFFFF"/>
                            </a:solidFill>
                          </a:uFill>
                          <a:latin typeface="Arial"/>
                        </a:rPr>
                        <a:t> tiene un 10% de descuento</a:t>
                      </a:r>
                    </a:p>
                    <a:p>
                      <a:pPr marL="0" marR="0" indent="0" algn="l" defTabSz="914400" rtl="0" eaLnBrk="1" fontAlgn="auto" latinLnBrk="0" hangingPunct="1">
                        <a:lnSpc>
                          <a:spcPct val="100000"/>
                        </a:lnSpc>
                        <a:spcBef>
                          <a:spcPts val="0"/>
                        </a:spcBef>
                        <a:spcAft>
                          <a:spcPts val="0"/>
                        </a:spcAft>
                        <a:buClrTx/>
                        <a:buSzTx/>
                        <a:buFontTx/>
                        <a:buNone/>
                        <a:tabLst/>
                        <a:defRPr/>
                      </a:pPr>
                      <a:r>
                        <a:rPr lang="es-AR" sz="1400" b="0" strike="noStrike" spc="-1" dirty="0" smtClean="0">
                          <a:solidFill>
                            <a:srgbClr val="000000"/>
                          </a:solidFill>
                          <a:uFill>
                            <a:solidFill>
                              <a:srgbClr val="FFFFFF"/>
                            </a:solidFill>
                          </a:uFill>
                          <a:latin typeface="Arial"/>
                        </a:rPr>
                        <a:t>El monto a pagar es:  900</a:t>
                      </a:r>
                    </a:p>
                  </a:txBody>
                  <a:tcPr marL="82415" marR="82415"/>
                </a:tc>
                <a:extLst>
                  <a:ext uri="{0D108BD9-81ED-4DB2-BD59-A6C34878D82A}">
                    <a16:rowId xmlns:a16="http://schemas.microsoft.com/office/drawing/2014/main" xmlns="" val="10004"/>
                  </a:ext>
                </a:extLst>
              </a:tr>
              <a:tr h="829520">
                <a:tc vMerge="1">
                  <a:txBody>
                    <a:bodyPr/>
                    <a:lstStyle/>
                    <a:p>
                      <a:endParaRPr lang="es-AR"/>
                    </a:p>
                  </a:txBody>
                  <a:tcPr/>
                </a:tc>
                <a:tc rowSpan="2" gridSpan="2">
                  <a:txBody>
                    <a:bodyPr/>
                    <a:lstStyle/>
                    <a:p>
                      <a:endParaRPr lang="es-AR" sz="1600" dirty="0"/>
                    </a:p>
                  </a:txBody>
                  <a:tcPr marL="82415" marR="82415"/>
                </a:tc>
                <a:tc rowSpan="2" hMerge="1">
                  <a:txBody>
                    <a:bodyPr/>
                    <a:lstStyle/>
                    <a:p>
                      <a:endParaRPr lang="es-AR" dirty="0"/>
                    </a:p>
                  </a:txBody>
                  <a:tcPr/>
                </a:tc>
                <a:tc vMerge="1">
                  <a:txBody>
                    <a:bodyPr/>
                    <a:lstStyle/>
                    <a:p>
                      <a:endParaRPr lang="es-AR"/>
                    </a:p>
                  </a:txBody>
                  <a:tcPr/>
                </a:tc>
                <a:extLst>
                  <a:ext uri="{0D108BD9-81ED-4DB2-BD59-A6C34878D82A}">
                    <a16:rowId xmlns:a16="http://schemas.microsoft.com/office/drawing/2014/main" xmlns="" val="10005"/>
                  </a:ext>
                </a:extLst>
              </a:tr>
              <a:tr h="335696">
                <a:tc vMerge="1">
                  <a:txBody>
                    <a:bodyPr/>
                    <a:lstStyle/>
                    <a:p>
                      <a:endParaRPr lang="es-AR" dirty="0"/>
                    </a:p>
                  </a:txBody>
                  <a:tcPr/>
                </a:tc>
                <a:tc gridSpan="2" vMerge="1">
                  <a:txBody>
                    <a:bodyPr/>
                    <a:lstStyle/>
                    <a:p>
                      <a:endParaRPr lang="es-AR" dirty="0"/>
                    </a:p>
                  </a:txBody>
                  <a:tcPr/>
                </a:tc>
                <a:tc hMerge="1" vMerge="1">
                  <a:txBody>
                    <a:bodyPr/>
                    <a:lstStyle/>
                    <a:p>
                      <a:endParaRPr lang="es-AR" dirty="0"/>
                    </a:p>
                  </a:txBody>
                  <a:tcPr/>
                </a:tc>
                <a:tc>
                  <a:txBody>
                    <a:bodyPr/>
                    <a:lstStyle/>
                    <a:p>
                      <a:endParaRPr lang="es-AR" sz="1600" dirty="0"/>
                    </a:p>
                  </a:txBody>
                  <a:tcPr marL="82415" marR="82415"/>
                </a:tc>
                <a:extLst>
                  <a:ext uri="{0D108BD9-81ED-4DB2-BD59-A6C34878D82A}">
                    <a16:rowId xmlns:a16="http://schemas.microsoft.com/office/drawing/2014/main" xmlns="" val="10006"/>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27</a:t>
            </a:fld>
            <a:endParaRPr lang="es-ES_tradnl"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fontScale="90000"/>
          </a:bodyPr>
          <a:lstStyle/>
          <a:p>
            <a:r>
              <a:rPr lang="es-AR" sz="3600" b="1" dirty="0" smtClean="0"/>
              <a:t>Estructura de Control – Selección Simple</a:t>
            </a:r>
            <a:r>
              <a:rPr lang="es-ES_tradnl" dirty="0" smtClean="0"/>
              <a:t/>
            </a:r>
            <a:br>
              <a:rPr lang="es-ES_tradnl" dirty="0" smtClean="0"/>
            </a:br>
            <a:r>
              <a:rPr lang="es-ES_tradnl" sz="3100" i="1" dirty="0" smtClean="0"/>
              <a:t>Ejercicio – Validar Altura</a:t>
            </a:r>
            <a:endParaRPr lang="es-AR" sz="3100" i="1" dirty="0"/>
          </a:p>
        </p:txBody>
      </p:sp>
      <p:sp>
        <p:nvSpPr>
          <p:cNvPr id="3" name="2 Marcador de contenido"/>
          <p:cNvSpPr>
            <a:spLocks noGrp="1"/>
          </p:cNvSpPr>
          <p:nvPr>
            <p:ph idx="1"/>
          </p:nvPr>
        </p:nvSpPr>
        <p:spPr/>
        <p:txBody>
          <a:bodyPr/>
          <a:lstStyle/>
          <a:p>
            <a:r>
              <a:rPr lang="es-AR" spc="-1" dirty="0" smtClean="0">
                <a:solidFill>
                  <a:srgbClr val="000000"/>
                </a:solidFill>
                <a:uFill>
                  <a:solidFill>
                    <a:srgbClr val="FFFFFF"/>
                  </a:solidFill>
                </a:uFill>
                <a:latin typeface="Arial"/>
                <a:ea typeface="Arial"/>
              </a:rPr>
              <a:t>Desarrolle un algoritmo que, de acuerdo a la altura de una persona, decida si puede entrar a un juego en un parque de diversiones</a:t>
            </a:r>
          </a:p>
          <a:p>
            <a:r>
              <a:rPr lang="es-AR" spc="-1" dirty="0" smtClean="0">
                <a:solidFill>
                  <a:srgbClr val="000000"/>
                </a:solidFill>
                <a:uFill>
                  <a:solidFill>
                    <a:srgbClr val="FFFFFF"/>
                  </a:solidFill>
                </a:uFill>
                <a:latin typeface="Arial"/>
                <a:ea typeface="Arial"/>
              </a:rPr>
              <a:t>Para poder subirse a la montaña rusa la persona debe medir 1.30 </a:t>
            </a:r>
            <a:r>
              <a:rPr lang="es-AR" spc="-1" dirty="0" err="1" smtClean="0">
                <a:solidFill>
                  <a:srgbClr val="000000"/>
                </a:solidFill>
                <a:uFill>
                  <a:solidFill>
                    <a:srgbClr val="FFFFFF"/>
                  </a:solidFill>
                </a:uFill>
                <a:latin typeface="Arial"/>
                <a:ea typeface="Arial"/>
              </a:rPr>
              <a:t>mts</a:t>
            </a:r>
            <a:r>
              <a:rPr lang="es-AR" spc="-1" dirty="0" smtClean="0">
                <a:solidFill>
                  <a:srgbClr val="000000"/>
                </a:solidFill>
                <a:uFill>
                  <a:solidFill>
                    <a:srgbClr val="FFFFFF"/>
                  </a:solidFill>
                </a:uFill>
                <a:latin typeface="Arial"/>
                <a:ea typeface="Arial"/>
              </a:rPr>
              <a:t>. o más</a:t>
            </a:r>
            <a:endParaRPr lang="es-AR" spc="-1" dirty="0" smtClean="0">
              <a:solidFill>
                <a:srgbClr val="000000"/>
              </a:solidFill>
              <a:uFill>
                <a:solidFill>
                  <a:srgbClr val="FFFFFF"/>
                </a:solidFill>
              </a:uFill>
              <a:latin typeface="Arial"/>
            </a:endParaRP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28</a:t>
            </a:fld>
            <a:endParaRPr lang="es-ES_tradnl" dirty="0"/>
          </a:p>
        </p:txBody>
      </p:sp>
      <p:pic>
        <p:nvPicPr>
          <p:cNvPr id="6" name="5 Imagen" descr="altura.jpg"/>
          <p:cNvPicPr>
            <a:picLocks noChangeAspect="1"/>
          </p:cNvPicPr>
          <p:nvPr/>
        </p:nvPicPr>
        <p:blipFill>
          <a:blip r:embed="rId2"/>
          <a:stretch>
            <a:fillRect/>
          </a:stretch>
        </p:blipFill>
        <p:spPr>
          <a:xfrm>
            <a:off x="6766073" y="4311063"/>
            <a:ext cx="2076450" cy="22002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Algoritmos</a:t>
            </a:r>
            <a:r>
              <a:rPr lang="es-ES_tradnl" dirty="0" smtClean="0"/>
              <a:t/>
            </a:r>
            <a:br>
              <a:rPr lang="es-ES_tradnl" dirty="0" smtClean="0"/>
            </a:br>
            <a:r>
              <a:rPr lang="es-ES_tradnl" sz="2800" i="1" dirty="0" smtClean="0"/>
              <a:t>Repaso</a:t>
            </a:r>
            <a:endParaRPr lang="es-ES_tradnl" sz="3100" i="1" dirty="0"/>
          </a:p>
        </p:txBody>
      </p:sp>
      <p:sp>
        <p:nvSpPr>
          <p:cNvPr id="4" name="Marcador de pie de página 3"/>
          <p:cNvSpPr>
            <a:spLocks noGrp="1"/>
          </p:cNvSpPr>
          <p:nvPr>
            <p:ph type="ftr" sz="quarter" idx="11"/>
          </p:nvPr>
        </p:nvSpPr>
        <p:spPr/>
        <p:txBody>
          <a:bodyPr/>
          <a:lstStyle/>
          <a:p>
            <a:r>
              <a:rPr lang="es-ES_tradnl" dirty="0"/>
              <a:t>Módulo 1: Técnicas de Programación</a:t>
            </a:r>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t>2</a:t>
            </a:fld>
            <a:endParaRPr lang="es-ES_tradnl"/>
          </a:p>
        </p:txBody>
      </p:sp>
      <p:sp>
        <p:nvSpPr>
          <p:cNvPr id="7" name="Shape 289"/>
          <p:cNvSpPr txBox="1"/>
          <p:nvPr/>
        </p:nvSpPr>
        <p:spPr>
          <a:xfrm>
            <a:off x="1527150" y="2608560"/>
            <a:ext cx="6089700" cy="3000000"/>
          </a:xfrm>
          <a:prstGeom prst="rect">
            <a:avLst/>
          </a:prstGeom>
          <a:noFill/>
          <a:ln>
            <a:noFill/>
          </a:ln>
        </p:spPr>
        <p:txBody>
          <a:bodyPr lIns="91425" tIns="91425" rIns="91425" bIns="91425" anchor="ctr" anchorCtr="0">
            <a:noAutofit/>
          </a:bodyPr>
          <a:lstStyle/>
          <a:p>
            <a:pPr lvl="0">
              <a:spcBef>
                <a:spcPts val="0"/>
              </a:spcBef>
              <a:buNone/>
            </a:pPr>
            <a:r>
              <a:rPr lang="en-US" sz="2400" dirty="0">
                <a:solidFill>
                  <a:srgbClr val="999999"/>
                </a:solidFill>
                <a:latin typeface="Courier New"/>
                <a:ea typeface="Courier New"/>
                <a:cs typeface="Courier New"/>
                <a:sym typeface="Courier New"/>
              </a:rPr>
              <a:t>// </a:t>
            </a:r>
            <a:r>
              <a:rPr lang="en-US" sz="2400" dirty="0" err="1">
                <a:solidFill>
                  <a:srgbClr val="999999"/>
                </a:solidFill>
                <a:latin typeface="Courier New"/>
                <a:ea typeface="Courier New"/>
                <a:cs typeface="Courier New"/>
                <a:sym typeface="Courier New"/>
              </a:rPr>
              <a:t>mostrar</a:t>
            </a:r>
            <a:r>
              <a:rPr lang="en-US" sz="2400" dirty="0">
                <a:solidFill>
                  <a:srgbClr val="999999"/>
                </a:solidFill>
                <a:latin typeface="Courier New"/>
                <a:ea typeface="Courier New"/>
                <a:cs typeface="Courier New"/>
                <a:sym typeface="Courier New"/>
              </a:rPr>
              <a:t> </a:t>
            </a:r>
            <a:r>
              <a:rPr lang="en-US" sz="2400" dirty="0" err="1">
                <a:solidFill>
                  <a:srgbClr val="999999"/>
                </a:solidFill>
                <a:latin typeface="Courier New"/>
                <a:ea typeface="Courier New"/>
                <a:cs typeface="Courier New"/>
                <a:sym typeface="Courier New"/>
              </a:rPr>
              <a:t>mensaje</a:t>
            </a:r>
            <a:r>
              <a:rPr lang="en-US" sz="2400" dirty="0">
                <a:solidFill>
                  <a:srgbClr val="999999"/>
                </a:solidFill>
                <a:latin typeface="Courier New"/>
                <a:ea typeface="Courier New"/>
                <a:cs typeface="Courier New"/>
                <a:sym typeface="Courier New"/>
              </a:rPr>
              <a:t> </a:t>
            </a:r>
            <a:r>
              <a:rPr lang="en-US" sz="2400" dirty="0" err="1">
                <a:solidFill>
                  <a:srgbClr val="999999"/>
                </a:solidFill>
                <a:latin typeface="Courier New"/>
                <a:ea typeface="Courier New"/>
                <a:cs typeface="Courier New"/>
                <a:sym typeface="Courier New"/>
              </a:rPr>
              <a:t>por</a:t>
            </a:r>
            <a:r>
              <a:rPr lang="en-US" sz="2400" dirty="0">
                <a:solidFill>
                  <a:srgbClr val="999999"/>
                </a:solidFill>
                <a:latin typeface="Courier New"/>
                <a:ea typeface="Courier New"/>
                <a:cs typeface="Courier New"/>
                <a:sym typeface="Courier New"/>
              </a:rPr>
              <a:t> </a:t>
            </a:r>
            <a:r>
              <a:rPr lang="en-US" sz="2400" dirty="0" err="1">
                <a:solidFill>
                  <a:srgbClr val="999999"/>
                </a:solidFill>
                <a:latin typeface="Courier New"/>
                <a:ea typeface="Courier New"/>
                <a:cs typeface="Courier New"/>
                <a:sym typeface="Courier New"/>
              </a:rPr>
              <a:t>pantalla</a:t>
            </a:r>
            <a:endParaRPr lang="en-US" sz="2400" dirty="0">
              <a:solidFill>
                <a:srgbClr val="999999"/>
              </a:solidFill>
              <a:latin typeface="Courier New"/>
              <a:ea typeface="Courier New"/>
              <a:cs typeface="Courier New"/>
              <a:sym typeface="Courier New"/>
            </a:endParaRPr>
          </a:p>
          <a:p>
            <a:pPr lvl="0" rtl="0">
              <a:spcBef>
                <a:spcPts val="0"/>
              </a:spcBef>
              <a:buNone/>
            </a:pPr>
            <a:r>
              <a:rPr lang="en-US" sz="2400" b="1" dirty="0" err="1">
                <a:solidFill>
                  <a:srgbClr val="0000FF"/>
                </a:solidFill>
                <a:latin typeface="Courier New"/>
                <a:ea typeface="Courier New"/>
                <a:cs typeface="Courier New"/>
                <a:sym typeface="Courier New"/>
              </a:rPr>
              <a:t>Algoritmo</a:t>
            </a:r>
            <a:r>
              <a:rPr lang="en-US" sz="2400" b="1" dirty="0">
                <a:solidFill>
                  <a:srgbClr val="0000FF"/>
                </a:solidFill>
                <a:latin typeface="Courier New"/>
                <a:ea typeface="Courier New"/>
                <a:cs typeface="Courier New"/>
                <a:sym typeface="Courier New"/>
              </a:rPr>
              <a:t> </a:t>
            </a:r>
            <a:r>
              <a:rPr lang="en-US" sz="2400" dirty="0" err="1">
                <a:latin typeface="Courier New"/>
                <a:ea typeface="Courier New"/>
                <a:cs typeface="Courier New"/>
                <a:sym typeface="Courier New"/>
              </a:rPr>
              <a:t>AlgoritmoSecuencial</a:t>
            </a:r>
            <a:endParaRPr lang="en-US" sz="2400" dirty="0">
              <a:latin typeface="Courier New"/>
              <a:ea typeface="Courier New"/>
              <a:cs typeface="Courier New"/>
              <a:sym typeface="Courier New"/>
            </a:endParaRPr>
          </a:p>
          <a:p>
            <a:pPr lvl="0" rtl="0">
              <a:spcBef>
                <a:spcPts val="0"/>
              </a:spcBef>
              <a:buNone/>
            </a:pPr>
            <a:r>
              <a:rPr lang="en-US" sz="2400" dirty="0">
                <a:latin typeface="Courier New"/>
                <a:ea typeface="Courier New"/>
                <a:cs typeface="Courier New"/>
                <a:sym typeface="Courier New"/>
              </a:rPr>
              <a:t>	</a:t>
            </a:r>
            <a:r>
              <a:rPr lang="en-US" sz="2400" b="1" dirty="0" err="1">
                <a:solidFill>
                  <a:srgbClr val="0000FF"/>
                </a:solidFill>
                <a:latin typeface="Courier New"/>
                <a:ea typeface="Courier New"/>
                <a:cs typeface="Courier New"/>
                <a:sym typeface="Courier New"/>
              </a:rPr>
              <a:t>Escribir</a:t>
            </a:r>
            <a:r>
              <a:rPr lang="en-US" sz="2400" dirty="0">
                <a:solidFill>
                  <a:schemeClr val="dk1"/>
                </a:solidFill>
                <a:latin typeface="Courier New"/>
                <a:ea typeface="Courier New"/>
                <a:cs typeface="Courier New"/>
                <a:sym typeface="Courier New"/>
              </a:rPr>
              <a:t> </a:t>
            </a:r>
            <a:r>
              <a:rPr lang="en-US" sz="2400" dirty="0">
                <a:solidFill>
                  <a:srgbClr val="FF0000"/>
                </a:solidFill>
                <a:latin typeface="Courier New"/>
                <a:ea typeface="Courier New"/>
                <a:cs typeface="Courier New"/>
                <a:sym typeface="Courier New"/>
              </a:rPr>
              <a:t>"Este"</a:t>
            </a:r>
          </a:p>
          <a:p>
            <a:pPr lvl="0" rtl="0">
              <a:spcBef>
                <a:spcPts val="0"/>
              </a:spcBef>
              <a:buNone/>
            </a:pPr>
            <a:r>
              <a:rPr lang="en-US" sz="2400" dirty="0">
                <a:latin typeface="Courier New"/>
                <a:ea typeface="Courier New"/>
                <a:cs typeface="Courier New"/>
                <a:sym typeface="Courier New"/>
              </a:rPr>
              <a:t>	</a:t>
            </a:r>
            <a:r>
              <a:rPr lang="en-US" sz="2400" b="1" dirty="0" err="1">
                <a:solidFill>
                  <a:srgbClr val="0000FF"/>
                </a:solidFill>
                <a:latin typeface="Courier New"/>
                <a:ea typeface="Courier New"/>
                <a:cs typeface="Courier New"/>
                <a:sym typeface="Courier New"/>
              </a:rPr>
              <a:t>Escribir</a:t>
            </a:r>
            <a:r>
              <a:rPr lang="en-US" sz="2400" dirty="0">
                <a:latin typeface="Courier New"/>
                <a:ea typeface="Courier New"/>
                <a:cs typeface="Courier New"/>
                <a:sym typeface="Courier New"/>
              </a:rPr>
              <a:t> </a:t>
            </a:r>
            <a:r>
              <a:rPr lang="en-US" sz="2400" dirty="0">
                <a:solidFill>
                  <a:srgbClr val="FF0000"/>
                </a:solidFill>
                <a:latin typeface="Courier New"/>
                <a:ea typeface="Courier New"/>
                <a:cs typeface="Courier New"/>
                <a:sym typeface="Courier New"/>
              </a:rPr>
              <a:t>"</a:t>
            </a:r>
            <a:r>
              <a:rPr lang="en-US" sz="2400" dirty="0" err="1">
                <a:solidFill>
                  <a:srgbClr val="FF0000"/>
                </a:solidFill>
                <a:latin typeface="Courier New"/>
                <a:ea typeface="Courier New"/>
                <a:cs typeface="Courier New"/>
                <a:sym typeface="Courier New"/>
              </a:rPr>
              <a:t>algoritmo</a:t>
            </a:r>
            <a:r>
              <a:rPr lang="en-US" sz="2400" dirty="0">
                <a:solidFill>
                  <a:srgbClr val="FF0000"/>
                </a:solidFill>
                <a:latin typeface="Courier New"/>
                <a:ea typeface="Courier New"/>
                <a:cs typeface="Courier New"/>
                <a:sym typeface="Courier New"/>
              </a:rPr>
              <a:t>"</a:t>
            </a:r>
          </a:p>
          <a:p>
            <a:pPr lvl="0" rtl="0">
              <a:spcBef>
                <a:spcPts val="0"/>
              </a:spcBef>
              <a:buNone/>
            </a:pPr>
            <a:r>
              <a:rPr lang="en-US" sz="2400" dirty="0">
                <a:latin typeface="Courier New"/>
                <a:ea typeface="Courier New"/>
                <a:cs typeface="Courier New"/>
                <a:sym typeface="Courier New"/>
              </a:rPr>
              <a:t>	</a:t>
            </a:r>
            <a:r>
              <a:rPr lang="en-US" sz="2400" b="1" dirty="0" err="1">
                <a:solidFill>
                  <a:srgbClr val="0000FF"/>
                </a:solidFill>
                <a:latin typeface="Courier New"/>
                <a:ea typeface="Courier New"/>
                <a:cs typeface="Courier New"/>
                <a:sym typeface="Courier New"/>
              </a:rPr>
              <a:t>Escribir</a:t>
            </a:r>
            <a:r>
              <a:rPr lang="en-US" sz="2400" dirty="0">
                <a:solidFill>
                  <a:schemeClr val="dk1"/>
                </a:solidFill>
                <a:latin typeface="Courier New"/>
                <a:ea typeface="Courier New"/>
                <a:cs typeface="Courier New"/>
                <a:sym typeface="Courier New"/>
              </a:rPr>
              <a:t> </a:t>
            </a:r>
            <a:r>
              <a:rPr lang="en-US" sz="2400" dirty="0">
                <a:solidFill>
                  <a:srgbClr val="FF0000"/>
                </a:solidFill>
                <a:latin typeface="Courier New"/>
                <a:ea typeface="Courier New"/>
                <a:cs typeface="Courier New"/>
                <a:sym typeface="Courier New"/>
              </a:rPr>
              <a:t>"</a:t>
            </a:r>
            <a:r>
              <a:rPr lang="en-US" sz="2400" dirty="0" err="1">
                <a:solidFill>
                  <a:srgbClr val="FF0000"/>
                </a:solidFill>
                <a:latin typeface="Courier New"/>
                <a:ea typeface="Courier New"/>
                <a:cs typeface="Courier New"/>
                <a:sym typeface="Courier New"/>
              </a:rPr>
              <a:t>es</a:t>
            </a:r>
            <a:r>
              <a:rPr lang="en-US" sz="2400" dirty="0">
                <a:solidFill>
                  <a:srgbClr val="FF0000"/>
                </a:solidFill>
                <a:latin typeface="Courier New"/>
                <a:ea typeface="Courier New"/>
                <a:cs typeface="Courier New"/>
                <a:sym typeface="Courier New"/>
              </a:rPr>
              <a:t>"</a:t>
            </a:r>
          </a:p>
          <a:p>
            <a:pPr lvl="0" rtl="0">
              <a:spcBef>
                <a:spcPts val="0"/>
              </a:spcBef>
              <a:buNone/>
            </a:pPr>
            <a:r>
              <a:rPr lang="en-US" sz="2400" dirty="0">
                <a:latin typeface="Courier New"/>
                <a:ea typeface="Courier New"/>
                <a:cs typeface="Courier New"/>
                <a:sym typeface="Courier New"/>
              </a:rPr>
              <a:t>	</a:t>
            </a:r>
            <a:r>
              <a:rPr lang="en-US" sz="2400" b="1" dirty="0" err="1">
                <a:solidFill>
                  <a:srgbClr val="0000FF"/>
                </a:solidFill>
                <a:latin typeface="Courier New"/>
                <a:ea typeface="Courier New"/>
                <a:cs typeface="Courier New"/>
                <a:sym typeface="Courier New"/>
              </a:rPr>
              <a:t>Escribir</a:t>
            </a:r>
            <a:r>
              <a:rPr lang="en-US" sz="2400" dirty="0">
                <a:solidFill>
                  <a:schemeClr val="dk1"/>
                </a:solidFill>
                <a:latin typeface="Courier New"/>
                <a:ea typeface="Courier New"/>
                <a:cs typeface="Courier New"/>
                <a:sym typeface="Courier New"/>
              </a:rPr>
              <a:t> </a:t>
            </a:r>
            <a:r>
              <a:rPr lang="en-US" sz="2400" dirty="0">
                <a:solidFill>
                  <a:srgbClr val="FF0000"/>
                </a:solidFill>
                <a:latin typeface="Courier New"/>
                <a:ea typeface="Courier New"/>
                <a:cs typeface="Courier New"/>
                <a:sym typeface="Courier New"/>
              </a:rPr>
              <a:t>"</a:t>
            </a:r>
            <a:r>
              <a:rPr lang="en-US" sz="2400" dirty="0" err="1">
                <a:solidFill>
                  <a:srgbClr val="FF0000"/>
                </a:solidFill>
                <a:latin typeface="Courier New"/>
                <a:ea typeface="Courier New"/>
                <a:cs typeface="Courier New"/>
                <a:sym typeface="Courier New"/>
              </a:rPr>
              <a:t>secuencial</a:t>
            </a:r>
            <a:r>
              <a:rPr lang="en-US" sz="2400" dirty="0">
                <a:solidFill>
                  <a:srgbClr val="FF0000"/>
                </a:solidFill>
                <a:latin typeface="Courier New"/>
                <a:ea typeface="Courier New"/>
                <a:cs typeface="Courier New"/>
                <a:sym typeface="Courier New"/>
              </a:rPr>
              <a:t>"</a:t>
            </a:r>
          </a:p>
          <a:p>
            <a:pPr lvl="0" rtl="0">
              <a:spcBef>
                <a:spcPts val="0"/>
              </a:spcBef>
              <a:buNone/>
            </a:pPr>
            <a:r>
              <a:rPr lang="en-US" sz="2400" b="1" dirty="0" err="1">
                <a:solidFill>
                  <a:srgbClr val="0000FF"/>
                </a:solidFill>
                <a:latin typeface="Courier New"/>
                <a:ea typeface="Courier New"/>
                <a:cs typeface="Courier New"/>
                <a:sym typeface="Courier New"/>
              </a:rPr>
              <a:t>FinAlgoritmo</a:t>
            </a:r>
            <a:endParaRPr lang="en-US" sz="2400" b="1" dirty="0">
              <a:solidFill>
                <a:srgbClr val="0000FF"/>
              </a:solidFill>
              <a:latin typeface="Courier New"/>
              <a:ea typeface="Courier New"/>
              <a:cs typeface="Courier New"/>
              <a:sym typeface="Courier New"/>
            </a:endParaRPr>
          </a:p>
        </p:txBody>
      </p:sp>
    </p:spTree>
    <p:extLst>
      <p:ext uri="{BB962C8B-B14F-4D97-AF65-F5344CB8AC3E}">
        <p14:creationId xmlns:p14="http://schemas.microsoft.com/office/powerpoint/2010/main" val="11138626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fontScale="90000"/>
          </a:bodyPr>
          <a:lstStyle/>
          <a:p>
            <a:r>
              <a:rPr lang="es-AR" sz="3600" b="1" dirty="0" smtClean="0"/>
              <a:t>Estructura de Control – Selección Simple</a:t>
            </a:r>
            <a:r>
              <a:rPr lang="es-AR" dirty="0" smtClean="0"/>
              <a:t/>
            </a:r>
            <a:br>
              <a:rPr lang="es-AR" dirty="0" smtClean="0"/>
            </a:br>
            <a:r>
              <a:rPr lang="es-ES_tradnl" sz="3100" i="1" dirty="0" smtClean="0"/>
              <a:t>Ejercicio – Validar Altura - Código</a:t>
            </a:r>
            <a:endParaRPr lang="es-AR" sz="3100" i="1" dirty="0"/>
          </a:p>
        </p:txBody>
      </p:sp>
      <p:sp>
        <p:nvSpPr>
          <p:cNvPr id="3" name="2 Marcador de contenido"/>
          <p:cNvSpPr>
            <a:spLocks noGrp="1"/>
          </p:cNvSpPr>
          <p:nvPr>
            <p:ph idx="1"/>
          </p:nvPr>
        </p:nvSpPr>
        <p:spPr/>
        <p:txBody>
          <a:bodyPr>
            <a:normAutofit/>
          </a:bodyPr>
          <a:lstStyle/>
          <a:p>
            <a:pPr>
              <a:buNone/>
            </a:pPr>
            <a:r>
              <a:rPr lang="es-AR" sz="2000" b="1" dirty="0" smtClean="0">
                <a:solidFill>
                  <a:srgbClr val="00008B"/>
                </a:solidFill>
              </a:rPr>
              <a:t>Algoritmo</a:t>
            </a:r>
            <a:r>
              <a:rPr lang="es-AR" sz="2000" dirty="0" smtClean="0">
                <a:solidFill>
                  <a:srgbClr val="000000"/>
                </a:solidFill>
              </a:rPr>
              <a:t> </a:t>
            </a:r>
            <a:r>
              <a:rPr lang="es-AR" sz="2000" dirty="0" err="1" smtClean="0">
                <a:solidFill>
                  <a:srgbClr val="000000"/>
                </a:solidFill>
              </a:rPr>
              <a:t>ValidarAltura</a:t>
            </a:r>
            <a:r>
              <a:rPr lang="es-AR" sz="2000" dirty="0" smtClean="0">
                <a:solidFill>
                  <a:srgbClr val="000000"/>
                </a:solidFill>
              </a:rPr>
              <a:t> </a:t>
            </a:r>
          </a:p>
          <a:p>
            <a:pPr lvl="1">
              <a:buNone/>
            </a:pPr>
            <a:r>
              <a:rPr lang="es-AR" sz="2000" b="1" dirty="0" smtClean="0">
                <a:solidFill>
                  <a:srgbClr val="00008B"/>
                </a:solidFill>
              </a:rPr>
              <a:t>Definir</a:t>
            </a:r>
            <a:r>
              <a:rPr lang="es-AR" sz="2000" dirty="0" smtClean="0">
                <a:solidFill>
                  <a:srgbClr val="000000"/>
                </a:solidFill>
              </a:rPr>
              <a:t> </a:t>
            </a:r>
            <a:r>
              <a:rPr lang="es-AR" sz="2000" dirty="0" err="1" smtClean="0">
                <a:solidFill>
                  <a:srgbClr val="000000"/>
                </a:solidFill>
              </a:rPr>
              <a:t>alturaPermitida</a:t>
            </a:r>
            <a:r>
              <a:rPr lang="es-AR" sz="2000" dirty="0" smtClean="0">
                <a:solidFill>
                  <a:srgbClr val="000000"/>
                </a:solidFill>
              </a:rPr>
              <a:t> </a:t>
            </a:r>
            <a:r>
              <a:rPr lang="es-AR" sz="2000" b="1" dirty="0" smtClean="0">
                <a:solidFill>
                  <a:srgbClr val="00008B"/>
                </a:solidFill>
              </a:rPr>
              <a:t>Como</a:t>
            </a:r>
            <a:r>
              <a:rPr lang="es-AR" sz="2000" dirty="0" smtClean="0">
                <a:solidFill>
                  <a:srgbClr val="000000"/>
                </a:solidFill>
              </a:rPr>
              <a:t> </a:t>
            </a:r>
            <a:r>
              <a:rPr lang="es-AR" sz="2000" b="1" dirty="0" smtClean="0">
                <a:solidFill>
                  <a:srgbClr val="00008B"/>
                </a:solidFill>
              </a:rPr>
              <a:t>Numero</a:t>
            </a:r>
            <a:r>
              <a:rPr lang="es-AR" sz="2000" dirty="0" smtClean="0">
                <a:solidFill>
                  <a:srgbClr val="000000"/>
                </a:solidFill>
              </a:rPr>
              <a:t> </a:t>
            </a:r>
          </a:p>
          <a:p>
            <a:pPr lvl="1">
              <a:buNone/>
            </a:pPr>
            <a:r>
              <a:rPr lang="es-AR" sz="2000" b="1" dirty="0" smtClean="0">
                <a:solidFill>
                  <a:srgbClr val="00008B"/>
                </a:solidFill>
              </a:rPr>
              <a:t>Definir</a:t>
            </a:r>
            <a:r>
              <a:rPr lang="es-AR" sz="2000" dirty="0" smtClean="0">
                <a:solidFill>
                  <a:srgbClr val="000000"/>
                </a:solidFill>
              </a:rPr>
              <a:t> </a:t>
            </a:r>
            <a:r>
              <a:rPr lang="es-AR" sz="2000" dirty="0" err="1" smtClean="0">
                <a:solidFill>
                  <a:srgbClr val="000000"/>
                </a:solidFill>
              </a:rPr>
              <a:t>alturaPersona</a:t>
            </a:r>
            <a:r>
              <a:rPr lang="es-AR" sz="2000" dirty="0" smtClean="0">
                <a:solidFill>
                  <a:srgbClr val="000000"/>
                </a:solidFill>
              </a:rPr>
              <a:t> </a:t>
            </a:r>
            <a:r>
              <a:rPr lang="es-AR" sz="2000" b="1" dirty="0" smtClean="0">
                <a:solidFill>
                  <a:srgbClr val="00008B"/>
                </a:solidFill>
              </a:rPr>
              <a:t>Como</a:t>
            </a:r>
            <a:r>
              <a:rPr lang="es-AR" sz="2000" dirty="0" smtClean="0">
                <a:solidFill>
                  <a:srgbClr val="000000"/>
                </a:solidFill>
              </a:rPr>
              <a:t> </a:t>
            </a:r>
            <a:r>
              <a:rPr lang="es-AR" sz="2000" b="1" dirty="0" smtClean="0">
                <a:solidFill>
                  <a:srgbClr val="00008B"/>
                </a:solidFill>
              </a:rPr>
              <a:t>Numero</a:t>
            </a:r>
          </a:p>
          <a:p>
            <a:pPr lvl="1">
              <a:buNone/>
            </a:pPr>
            <a:r>
              <a:rPr lang="es-AR" sz="2000" dirty="0" err="1" smtClean="0">
                <a:solidFill>
                  <a:srgbClr val="000000"/>
                </a:solidFill>
              </a:rPr>
              <a:t>alturaPermitida</a:t>
            </a:r>
            <a:r>
              <a:rPr lang="es-AR" sz="2000" dirty="0" smtClean="0">
                <a:solidFill>
                  <a:srgbClr val="000000"/>
                </a:solidFill>
              </a:rPr>
              <a:t> </a:t>
            </a:r>
            <a:r>
              <a:rPr lang="es-AR" sz="2000" b="1" dirty="0" smtClean="0">
                <a:solidFill>
                  <a:srgbClr val="000000"/>
                </a:solidFill>
              </a:rPr>
              <a:t>=</a:t>
            </a:r>
            <a:r>
              <a:rPr lang="es-AR" sz="2000" dirty="0" smtClean="0">
                <a:solidFill>
                  <a:srgbClr val="000000"/>
                </a:solidFill>
              </a:rPr>
              <a:t> </a:t>
            </a:r>
            <a:r>
              <a:rPr lang="es-AR" sz="2000" dirty="0" smtClean="0">
                <a:solidFill>
                  <a:srgbClr val="A0522D"/>
                </a:solidFill>
              </a:rPr>
              <a:t>1.3</a:t>
            </a:r>
            <a:r>
              <a:rPr lang="es-AR" sz="2000" dirty="0" smtClean="0">
                <a:solidFill>
                  <a:srgbClr val="000000"/>
                </a:solidFill>
              </a:rPr>
              <a:t> </a:t>
            </a:r>
          </a:p>
          <a:p>
            <a:pPr lvl="1">
              <a:buNone/>
            </a:pPr>
            <a:r>
              <a:rPr lang="es-AR" sz="2000" b="1" dirty="0" smtClean="0">
                <a:solidFill>
                  <a:srgbClr val="00008B"/>
                </a:solidFill>
              </a:rPr>
              <a:t>Escribir</a:t>
            </a:r>
            <a:r>
              <a:rPr lang="es-AR" sz="2000" dirty="0" smtClean="0">
                <a:solidFill>
                  <a:srgbClr val="000000"/>
                </a:solidFill>
              </a:rPr>
              <a:t> </a:t>
            </a:r>
            <a:r>
              <a:rPr lang="es-AR" sz="2000" dirty="0" smtClean="0">
                <a:solidFill>
                  <a:srgbClr val="FF0000"/>
                </a:solidFill>
              </a:rPr>
              <a:t>"Indique la altura de la persona: "</a:t>
            </a:r>
            <a:r>
              <a:rPr lang="es-AR" sz="2000" dirty="0" smtClean="0">
                <a:solidFill>
                  <a:srgbClr val="000000"/>
                </a:solidFill>
              </a:rPr>
              <a:t> </a:t>
            </a:r>
          </a:p>
          <a:p>
            <a:pPr lvl="1">
              <a:buNone/>
            </a:pPr>
            <a:r>
              <a:rPr lang="es-AR" sz="2000" b="1" dirty="0" smtClean="0">
                <a:solidFill>
                  <a:srgbClr val="00008B"/>
                </a:solidFill>
              </a:rPr>
              <a:t>Leer</a:t>
            </a:r>
            <a:r>
              <a:rPr lang="es-AR" sz="2000" dirty="0" smtClean="0">
                <a:solidFill>
                  <a:srgbClr val="000000"/>
                </a:solidFill>
              </a:rPr>
              <a:t> </a:t>
            </a:r>
            <a:r>
              <a:rPr lang="es-AR" sz="2000" dirty="0" err="1" smtClean="0">
                <a:solidFill>
                  <a:srgbClr val="000000"/>
                </a:solidFill>
              </a:rPr>
              <a:t>alturaPersona</a:t>
            </a:r>
            <a:r>
              <a:rPr lang="es-AR" sz="2000" dirty="0" smtClean="0">
                <a:solidFill>
                  <a:srgbClr val="000000"/>
                </a:solidFill>
              </a:rPr>
              <a:t> </a:t>
            </a:r>
          </a:p>
          <a:p>
            <a:pPr lvl="1">
              <a:buNone/>
            </a:pPr>
            <a:r>
              <a:rPr lang="es-AR" sz="2000" b="1" dirty="0" smtClean="0">
                <a:solidFill>
                  <a:srgbClr val="00008B"/>
                </a:solidFill>
              </a:rPr>
              <a:t>Si</a:t>
            </a:r>
            <a:r>
              <a:rPr lang="es-AR" sz="2000" dirty="0" smtClean="0">
                <a:solidFill>
                  <a:srgbClr val="000000"/>
                </a:solidFill>
              </a:rPr>
              <a:t> </a:t>
            </a:r>
            <a:r>
              <a:rPr lang="es-AR" sz="2000" dirty="0" err="1" smtClean="0">
                <a:solidFill>
                  <a:srgbClr val="000000"/>
                </a:solidFill>
              </a:rPr>
              <a:t>alturaPersona</a:t>
            </a:r>
            <a:r>
              <a:rPr lang="es-AR" sz="2000" dirty="0" smtClean="0">
                <a:solidFill>
                  <a:srgbClr val="000000"/>
                </a:solidFill>
              </a:rPr>
              <a:t> </a:t>
            </a:r>
            <a:r>
              <a:rPr lang="es-AR" sz="2000" b="1" dirty="0" smtClean="0">
                <a:solidFill>
                  <a:srgbClr val="000000"/>
                </a:solidFill>
              </a:rPr>
              <a:t>&lt;=</a:t>
            </a:r>
            <a:r>
              <a:rPr lang="es-AR" sz="2000" dirty="0" smtClean="0">
                <a:solidFill>
                  <a:srgbClr val="000000"/>
                </a:solidFill>
              </a:rPr>
              <a:t> </a:t>
            </a:r>
            <a:r>
              <a:rPr lang="es-AR" sz="2000" dirty="0" err="1" smtClean="0">
                <a:solidFill>
                  <a:srgbClr val="000000"/>
                </a:solidFill>
              </a:rPr>
              <a:t>alturaPermitida</a:t>
            </a:r>
            <a:r>
              <a:rPr lang="es-AR" sz="2000" dirty="0" smtClean="0">
                <a:solidFill>
                  <a:srgbClr val="000000"/>
                </a:solidFill>
              </a:rPr>
              <a:t> </a:t>
            </a:r>
            <a:r>
              <a:rPr lang="es-AR" sz="2000" b="1" dirty="0" smtClean="0">
                <a:solidFill>
                  <a:srgbClr val="00008B"/>
                </a:solidFill>
              </a:rPr>
              <a:t>Entonces</a:t>
            </a:r>
          </a:p>
          <a:p>
            <a:pPr lvl="2">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"La persona no puede subir al juego"</a:t>
            </a:r>
            <a:r>
              <a:rPr lang="es-AR" dirty="0" smtClean="0">
                <a:solidFill>
                  <a:srgbClr val="000000"/>
                </a:solidFill>
              </a:rPr>
              <a:t> </a:t>
            </a:r>
          </a:p>
          <a:p>
            <a:pPr lvl="1">
              <a:buNone/>
            </a:pPr>
            <a:r>
              <a:rPr lang="es-AR" sz="2000" b="1" dirty="0" smtClean="0">
                <a:solidFill>
                  <a:srgbClr val="00008B"/>
                </a:solidFill>
              </a:rPr>
              <a:t>Sino</a:t>
            </a:r>
            <a:r>
              <a:rPr lang="es-AR" sz="2000" dirty="0" smtClean="0">
                <a:solidFill>
                  <a:srgbClr val="000000"/>
                </a:solidFill>
              </a:rPr>
              <a:t> </a:t>
            </a:r>
          </a:p>
          <a:p>
            <a:pPr lvl="2">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"La persona puede subir al juego"</a:t>
            </a:r>
            <a:r>
              <a:rPr lang="es-AR" dirty="0" smtClean="0">
                <a:solidFill>
                  <a:srgbClr val="000000"/>
                </a:solidFill>
              </a:rPr>
              <a:t> </a:t>
            </a:r>
          </a:p>
          <a:p>
            <a:pPr lvl="1">
              <a:buNone/>
            </a:pPr>
            <a:r>
              <a:rPr lang="es-AR" sz="2000" b="1" dirty="0" err="1" smtClean="0">
                <a:solidFill>
                  <a:srgbClr val="00008B"/>
                </a:solidFill>
              </a:rPr>
              <a:t>FinSi</a:t>
            </a:r>
            <a:r>
              <a:rPr lang="es-AR" sz="2000" dirty="0" smtClean="0">
                <a:solidFill>
                  <a:srgbClr val="000000"/>
                </a:solidFill>
              </a:rPr>
              <a:t> </a:t>
            </a:r>
          </a:p>
          <a:p>
            <a:pPr>
              <a:buNone/>
            </a:pPr>
            <a:r>
              <a:rPr lang="es-AR" sz="2000" b="1" dirty="0" err="1" smtClean="0">
                <a:solidFill>
                  <a:srgbClr val="00008B"/>
                </a:solidFill>
              </a:rPr>
              <a:t>FinAlgoritmo</a:t>
            </a:r>
            <a:r>
              <a:rPr lang="es-AR" sz="2000" dirty="0" smtClean="0">
                <a:solidFill>
                  <a:srgbClr val="000000"/>
                </a:solidFill>
              </a:rPr>
              <a:t> </a:t>
            </a:r>
            <a:endParaRPr lang="es-AR" sz="20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29</a:t>
            </a:fld>
            <a:endParaRPr lang="es-ES_tradnl" dirty="0"/>
          </a:p>
        </p:txBody>
      </p:sp>
      <p:pic>
        <p:nvPicPr>
          <p:cNvPr id="8" name="7 Imagen" descr="altura.jpg"/>
          <p:cNvPicPr>
            <a:picLocks noChangeAspect="1"/>
          </p:cNvPicPr>
          <p:nvPr/>
        </p:nvPicPr>
        <p:blipFill>
          <a:blip r:embed="rId2"/>
          <a:stretch>
            <a:fillRect/>
          </a:stretch>
        </p:blipFill>
        <p:spPr>
          <a:xfrm>
            <a:off x="6766073" y="2120315"/>
            <a:ext cx="2076450" cy="22002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ES_tradnl" sz="3100" i="1" dirty="0" smtClean="0"/>
              <a:t>Ejercicio – Validar Altura – Prueba de Escritorio</a:t>
            </a:r>
            <a:endParaRPr lang="es-AR" sz="3100" i="1" dirty="0"/>
          </a:p>
        </p:txBody>
      </p:sp>
      <p:graphicFrame>
        <p:nvGraphicFramePr>
          <p:cNvPr id="6" name="5 Marcador de contenido"/>
          <p:cNvGraphicFramePr>
            <a:graphicFrameLocks noGrp="1"/>
          </p:cNvGraphicFramePr>
          <p:nvPr>
            <p:ph idx="1"/>
          </p:nvPr>
        </p:nvGraphicFramePr>
        <p:xfrm>
          <a:off x="628650" y="2160588"/>
          <a:ext cx="7886700" cy="3876040"/>
        </p:xfrm>
        <a:graphic>
          <a:graphicData uri="http://schemas.openxmlformats.org/drawingml/2006/table">
            <a:tbl>
              <a:tblPr firstRow="1" bandRow="1">
                <a:tableStyleId>{5C22544A-7EE6-4342-B048-85BDC9FD1C3A}</a:tableStyleId>
              </a:tblPr>
              <a:tblGrid>
                <a:gridCol w="3486150">
                  <a:extLst>
                    <a:ext uri="{9D8B030D-6E8A-4147-A177-3AD203B41FA5}">
                      <a16:colId xmlns:a16="http://schemas.microsoft.com/office/drawing/2014/main" xmlns="" val="20000"/>
                    </a:ext>
                  </a:extLst>
                </a:gridCol>
                <a:gridCol w="2062716">
                  <a:extLst>
                    <a:ext uri="{9D8B030D-6E8A-4147-A177-3AD203B41FA5}">
                      <a16:colId xmlns:a16="http://schemas.microsoft.com/office/drawing/2014/main" xmlns="" val="20001"/>
                    </a:ext>
                  </a:extLst>
                </a:gridCol>
                <a:gridCol w="2337834">
                  <a:extLst>
                    <a:ext uri="{9D8B030D-6E8A-4147-A177-3AD203B41FA5}">
                      <a16:colId xmlns:a16="http://schemas.microsoft.com/office/drawing/2014/main" xmlns=""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a:t>
                      </a:r>
                      <a:r>
                        <a:rPr lang="es-AR" baseline="0" dirty="0" smtClean="0"/>
                        <a:t> de entrada</a:t>
                      </a:r>
                      <a:endParaRPr lang="es-AR" dirty="0"/>
                    </a:p>
                  </a:txBody>
                  <a:tcPr/>
                </a:tc>
                <a:tc>
                  <a:txBody>
                    <a:bodyPr/>
                    <a:lstStyle/>
                    <a:p>
                      <a:pPr algn="ctr"/>
                      <a:r>
                        <a:rPr lang="es-AR" dirty="0" smtClean="0"/>
                        <a:t>Respuesta deseada</a:t>
                      </a:r>
                      <a:endParaRPr lang="es-AR" dirty="0"/>
                    </a:p>
                  </a:txBody>
                  <a:tcPr/>
                </a:tc>
                <a:extLst>
                  <a:ext uri="{0D108BD9-81ED-4DB2-BD59-A6C34878D82A}">
                    <a16:rowId xmlns:a16="http://schemas.microsoft.com/office/drawing/2014/main" xmlns="" val="10000"/>
                  </a:ext>
                </a:extLst>
              </a:tr>
              <a:tr h="370840">
                <a:tc rowSpan="3">
                  <a:txBody>
                    <a:bodyPr/>
                    <a:lstStyle/>
                    <a:p>
                      <a:pPr>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ValidarAltura</a:t>
                      </a:r>
                      <a:r>
                        <a:rPr lang="es-AR" sz="1400" dirty="0" smtClean="0">
                          <a:solidFill>
                            <a:srgbClr val="000000"/>
                          </a:solidFill>
                        </a:rPr>
                        <a:t> </a:t>
                      </a:r>
                    </a:p>
                    <a:p>
                      <a:pPr lvl="1">
                        <a:buNone/>
                      </a:pPr>
                      <a:r>
                        <a:rPr lang="es-AR" sz="1400" b="1" dirty="0" smtClean="0">
                          <a:solidFill>
                            <a:srgbClr val="00008B"/>
                          </a:solidFill>
                        </a:rPr>
                        <a:t>Definir</a:t>
                      </a:r>
                      <a:r>
                        <a:rPr lang="es-AR" sz="1400" dirty="0" smtClean="0">
                          <a:solidFill>
                            <a:srgbClr val="000000"/>
                          </a:solidFill>
                        </a:rPr>
                        <a:t> </a:t>
                      </a:r>
                      <a:r>
                        <a:rPr lang="es-AR" sz="1400" dirty="0" err="1" smtClean="0">
                          <a:solidFill>
                            <a:srgbClr val="000000"/>
                          </a:solidFill>
                        </a:rPr>
                        <a:t>alturaPermitida</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Numero</a:t>
                      </a:r>
                      <a:r>
                        <a:rPr lang="es-AR" sz="1400" dirty="0" smtClean="0">
                          <a:solidFill>
                            <a:srgbClr val="000000"/>
                          </a:solidFill>
                        </a:rPr>
                        <a:t> </a:t>
                      </a:r>
                    </a:p>
                    <a:p>
                      <a:pPr lvl="1">
                        <a:buNone/>
                      </a:pPr>
                      <a:r>
                        <a:rPr lang="es-AR" sz="1400" b="1" dirty="0" smtClean="0">
                          <a:solidFill>
                            <a:srgbClr val="00008B"/>
                          </a:solidFill>
                        </a:rPr>
                        <a:t>Definir</a:t>
                      </a:r>
                      <a:r>
                        <a:rPr lang="es-AR" sz="1400" dirty="0" smtClean="0">
                          <a:solidFill>
                            <a:srgbClr val="000000"/>
                          </a:solidFill>
                        </a:rPr>
                        <a:t> </a:t>
                      </a:r>
                      <a:r>
                        <a:rPr lang="es-AR" sz="1400" dirty="0" err="1" smtClean="0">
                          <a:solidFill>
                            <a:srgbClr val="000000"/>
                          </a:solidFill>
                        </a:rPr>
                        <a:t>alturaPersona</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Numero</a:t>
                      </a:r>
                    </a:p>
                    <a:p>
                      <a:pPr lvl="1">
                        <a:buNone/>
                      </a:pPr>
                      <a:r>
                        <a:rPr lang="es-AR" sz="1400" dirty="0" err="1" smtClean="0">
                          <a:solidFill>
                            <a:srgbClr val="000000"/>
                          </a:solidFill>
                        </a:rPr>
                        <a:t>alturaPermitida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1.3</a:t>
                      </a:r>
                      <a:r>
                        <a:rPr lang="es-AR" sz="1400" dirty="0" smtClean="0">
                          <a:solidFill>
                            <a:srgbClr val="000000"/>
                          </a:solidFill>
                        </a:rPr>
                        <a:t> </a:t>
                      </a:r>
                    </a:p>
                    <a:p>
                      <a:pPr lvl="1">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"Indique la altura de la persona: "</a:t>
                      </a:r>
                      <a:r>
                        <a:rPr lang="es-AR" sz="1400" dirty="0" smtClean="0">
                          <a:solidFill>
                            <a:srgbClr val="000000"/>
                          </a:solidFill>
                        </a:rPr>
                        <a:t> </a:t>
                      </a:r>
                    </a:p>
                    <a:p>
                      <a:pPr lvl="1">
                        <a:buNone/>
                      </a:pPr>
                      <a:r>
                        <a:rPr lang="es-AR" sz="1400" b="1" dirty="0" smtClean="0">
                          <a:solidFill>
                            <a:srgbClr val="00008B"/>
                          </a:solidFill>
                        </a:rPr>
                        <a:t>Leer</a:t>
                      </a:r>
                      <a:r>
                        <a:rPr lang="es-AR" sz="1400" dirty="0" smtClean="0">
                          <a:solidFill>
                            <a:srgbClr val="000000"/>
                          </a:solidFill>
                        </a:rPr>
                        <a:t> </a:t>
                      </a:r>
                      <a:r>
                        <a:rPr lang="es-AR" sz="1400" dirty="0" err="1" smtClean="0">
                          <a:solidFill>
                            <a:srgbClr val="000000"/>
                          </a:solidFill>
                        </a:rPr>
                        <a:t>alturaPersona</a:t>
                      </a:r>
                      <a:r>
                        <a:rPr lang="es-AR" sz="1400" dirty="0" smtClean="0">
                          <a:solidFill>
                            <a:srgbClr val="000000"/>
                          </a:solidFill>
                        </a:rPr>
                        <a:t> </a:t>
                      </a:r>
                    </a:p>
                    <a:p>
                      <a:pPr lvl="1">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alturaPersona</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err="1" smtClean="0">
                          <a:solidFill>
                            <a:srgbClr val="000000"/>
                          </a:solidFill>
                        </a:rPr>
                        <a:t>alturaPermitida</a:t>
                      </a:r>
                      <a:r>
                        <a:rPr lang="es-AR" sz="1400" dirty="0" smtClean="0">
                          <a:solidFill>
                            <a:srgbClr val="000000"/>
                          </a:solidFill>
                        </a:rPr>
                        <a:t> </a:t>
                      </a:r>
                      <a:r>
                        <a:rPr lang="es-AR" sz="1400" b="1" dirty="0" smtClean="0">
                          <a:solidFill>
                            <a:srgbClr val="00008B"/>
                          </a:solidFill>
                        </a:rPr>
                        <a:t>Entonces</a:t>
                      </a:r>
                    </a:p>
                    <a:p>
                      <a:pPr lvl="2">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"La persona no puede subir al juego"</a:t>
                      </a:r>
                      <a:r>
                        <a:rPr lang="es-AR" sz="1400" dirty="0" smtClean="0">
                          <a:solidFill>
                            <a:srgbClr val="000000"/>
                          </a:solidFill>
                        </a:rPr>
                        <a:t> </a:t>
                      </a:r>
                    </a:p>
                    <a:p>
                      <a:pPr lvl="1">
                        <a:buNone/>
                      </a:pPr>
                      <a:r>
                        <a:rPr lang="es-AR" sz="1400" b="1" dirty="0" smtClean="0">
                          <a:solidFill>
                            <a:srgbClr val="00008B"/>
                          </a:solidFill>
                        </a:rPr>
                        <a:t>Sino</a:t>
                      </a:r>
                      <a:r>
                        <a:rPr lang="es-AR" sz="1400" dirty="0" smtClean="0">
                          <a:solidFill>
                            <a:srgbClr val="000000"/>
                          </a:solidFill>
                        </a:rPr>
                        <a:t> </a:t>
                      </a:r>
                    </a:p>
                    <a:p>
                      <a:pPr lvl="2">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"La persona puede subir al juego"</a:t>
                      </a:r>
                      <a:r>
                        <a:rPr lang="es-AR" sz="1400" dirty="0" smtClean="0">
                          <a:solidFill>
                            <a:srgbClr val="000000"/>
                          </a:solidFill>
                        </a:rPr>
                        <a:t> </a:t>
                      </a:r>
                    </a:p>
                    <a:p>
                      <a:pPr lvl="1">
                        <a:buNone/>
                      </a:pPr>
                      <a:r>
                        <a:rPr lang="es-AR" sz="1400" b="1" dirty="0" err="1" smtClean="0">
                          <a:solidFill>
                            <a:srgbClr val="00008B"/>
                          </a:solidFill>
                        </a:rPr>
                        <a:t>FinSi</a:t>
                      </a:r>
                      <a:r>
                        <a:rPr lang="es-AR" sz="1400" dirty="0" smtClean="0">
                          <a:solidFill>
                            <a:srgbClr val="000000"/>
                          </a:solidFill>
                        </a:rPr>
                        <a:t> </a:t>
                      </a:r>
                    </a:p>
                    <a:p>
                      <a:pPr>
                        <a:buNone/>
                      </a:pPr>
                      <a:r>
                        <a:rPr lang="es-AR" sz="1400" b="1" dirty="0" err="1" smtClean="0">
                          <a:solidFill>
                            <a:srgbClr val="00008B"/>
                          </a:solidFill>
                        </a:rPr>
                        <a:t>FinAlgoritmo</a:t>
                      </a:r>
                      <a:r>
                        <a:rPr lang="es-AR" sz="1400" dirty="0" smtClean="0">
                          <a:solidFill>
                            <a:srgbClr val="000000"/>
                          </a:solidFill>
                        </a:rPr>
                        <a:t> </a:t>
                      </a:r>
                      <a:endParaRPr lang="es-AR" sz="1400" dirty="0"/>
                    </a:p>
                  </a:txBody>
                  <a:tcPr/>
                </a:tc>
                <a:tc>
                  <a:txBody>
                    <a:bodyPr/>
                    <a:lstStyle/>
                    <a:p>
                      <a:r>
                        <a:rPr lang="es-AR" dirty="0" err="1" smtClean="0"/>
                        <a:t>alturaPersona</a:t>
                      </a:r>
                      <a:r>
                        <a:rPr lang="es-AR" dirty="0" smtClean="0"/>
                        <a:t> = 1</a:t>
                      </a:r>
                      <a:endParaRPr lang="es-AR" dirty="0"/>
                    </a:p>
                  </a:txBody>
                  <a:tcPr/>
                </a:tc>
                <a:tc>
                  <a:txBody>
                    <a:bodyPr/>
                    <a:lstStyle/>
                    <a:p>
                      <a:r>
                        <a:rPr lang="es-AR" sz="1800" dirty="0" smtClean="0"/>
                        <a:t>La persona no puede subir al juego</a:t>
                      </a:r>
                      <a:endParaRPr lang="es-AR" dirty="0"/>
                    </a:p>
                  </a:txBody>
                  <a:tcPr/>
                </a:tc>
                <a:extLst>
                  <a:ext uri="{0D108BD9-81ED-4DB2-BD59-A6C34878D82A}">
                    <a16:rowId xmlns:a16="http://schemas.microsoft.com/office/drawing/2014/main" xmlns="" val="10001"/>
                  </a:ext>
                </a:extLst>
              </a:tr>
              <a:tr h="370840">
                <a:tc vMerge="1">
                  <a:txBody>
                    <a:bodyPr/>
                    <a:lstStyle/>
                    <a:p>
                      <a:endParaRPr lang="es-AR" dirty="0"/>
                    </a:p>
                  </a:txBody>
                  <a:tcPr/>
                </a:tc>
                <a:tc>
                  <a:txBody>
                    <a:bodyPr/>
                    <a:lstStyle/>
                    <a:p>
                      <a:r>
                        <a:rPr lang="es-AR" dirty="0" err="1" smtClean="0"/>
                        <a:t>alturaPersona</a:t>
                      </a:r>
                      <a:r>
                        <a:rPr lang="es-AR" dirty="0" smtClean="0"/>
                        <a:t> = 1.3</a:t>
                      </a:r>
                      <a:endParaRPr lang="es-AR" dirty="0"/>
                    </a:p>
                  </a:txBody>
                  <a:tcPr/>
                </a:tc>
                <a:tc>
                  <a:txBody>
                    <a:bodyPr/>
                    <a:lstStyle/>
                    <a:p>
                      <a:r>
                        <a:rPr lang="es-AR" sz="1800" dirty="0" smtClean="0"/>
                        <a:t>La persona no puede subir al juego</a:t>
                      </a:r>
                      <a:endParaRPr lang="es-AR" dirty="0"/>
                    </a:p>
                  </a:txBody>
                  <a:tcPr/>
                </a:tc>
                <a:extLst>
                  <a:ext uri="{0D108BD9-81ED-4DB2-BD59-A6C34878D82A}">
                    <a16:rowId xmlns:a16="http://schemas.microsoft.com/office/drawing/2014/main" xmlns="" val="10002"/>
                  </a:ext>
                </a:extLst>
              </a:tr>
              <a:tr h="370840">
                <a:tc vMerge="1">
                  <a:txBody>
                    <a:bodyPr/>
                    <a:lstStyle/>
                    <a:p>
                      <a:endParaRPr lang="es-AR" dirty="0"/>
                    </a:p>
                  </a:txBody>
                  <a:tcPr/>
                </a:tc>
                <a:tc>
                  <a:txBody>
                    <a:bodyPr/>
                    <a:lstStyle/>
                    <a:p>
                      <a:r>
                        <a:rPr lang="es-AR" dirty="0" err="1" smtClean="0"/>
                        <a:t>alturaPersona</a:t>
                      </a:r>
                      <a:r>
                        <a:rPr lang="es-AR" baseline="0" dirty="0" smtClean="0"/>
                        <a:t> = 1.7</a:t>
                      </a:r>
                      <a:endParaRPr lang="es-AR" dirty="0"/>
                    </a:p>
                  </a:txBody>
                  <a:tcPr/>
                </a:tc>
                <a:tc>
                  <a:txBody>
                    <a:bodyPr/>
                    <a:lstStyle/>
                    <a:p>
                      <a:r>
                        <a:rPr lang="es-AR" sz="1800" dirty="0" smtClean="0"/>
                        <a:t>La persona puede subir al juego</a:t>
                      </a:r>
                      <a:endParaRPr lang="es-AR" dirty="0"/>
                    </a:p>
                  </a:txBody>
                  <a:tcPr/>
                </a:tc>
                <a:extLst>
                  <a:ext uri="{0D108BD9-81ED-4DB2-BD59-A6C34878D82A}">
                    <a16:rowId xmlns:a16="http://schemas.microsoft.com/office/drawing/2014/main" xmlns="" val="10003"/>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30</a:t>
            </a:fld>
            <a:endParaRPr lang="es-ES_tradnl"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a:t>
            </a:r>
            <a:r>
              <a:rPr lang="es-AR" sz="3100" i="1" dirty="0" err="1" smtClean="0"/>
              <a:t>Login</a:t>
            </a:r>
            <a:endParaRPr lang="es-AR" sz="3100" i="1" dirty="0"/>
          </a:p>
        </p:txBody>
      </p:sp>
      <p:sp>
        <p:nvSpPr>
          <p:cNvPr id="3" name="2 Marcador de contenido"/>
          <p:cNvSpPr>
            <a:spLocks noGrp="1"/>
          </p:cNvSpPr>
          <p:nvPr>
            <p:ph idx="1"/>
          </p:nvPr>
        </p:nvSpPr>
        <p:spPr>
          <a:xfrm>
            <a:off x="628650" y="2160000"/>
            <a:ext cx="7886700" cy="3010609"/>
          </a:xfrm>
        </p:spPr>
        <p:txBody>
          <a:bodyPr>
            <a:normAutofit fontScale="85000" lnSpcReduction="20000"/>
          </a:bodyPr>
          <a:lstStyle/>
          <a:p>
            <a:r>
              <a:rPr lang="es-AR" spc="-1" dirty="0" smtClean="0">
                <a:solidFill>
                  <a:srgbClr val="000000"/>
                </a:solidFill>
                <a:uFill>
                  <a:solidFill>
                    <a:srgbClr val="FFFFFF"/>
                  </a:solidFill>
                </a:uFill>
                <a:latin typeface="Arial"/>
                <a:ea typeface="Arial"/>
              </a:rPr>
              <a:t>Desarrolle un algoritmo que permita </a:t>
            </a:r>
            <a:r>
              <a:rPr lang="es-AR" spc="-1" dirty="0" err="1" smtClean="0">
                <a:solidFill>
                  <a:srgbClr val="000000"/>
                </a:solidFill>
                <a:uFill>
                  <a:solidFill>
                    <a:srgbClr val="FFFFFF"/>
                  </a:solidFill>
                </a:uFill>
                <a:latin typeface="Arial"/>
                <a:ea typeface="Arial"/>
              </a:rPr>
              <a:t>loguearse</a:t>
            </a:r>
            <a:r>
              <a:rPr lang="es-AR" spc="-1" dirty="0" smtClean="0">
                <a:solidFill>
                  <a:srgbClr val="000000"/>
                </a:solidFill>
                <a:uFill>
                  <a:solidFill>
                    <a:srgbClr val="FFFFFF"/>
                  </a:solidFill>
                </a:uFill>
                <a:latin typeface="Arial"/>
                <a:ea typeface="Arial"/>
              </a:rPr>
              <a:t> (registrarse) a un sistema, ingresando un nombre de usuario y la contraseña adecuada. </a:t>
            </a:r>
          </a:p>
          <a:p>
            <a:r>
              <a:rPr lang="es-AR" spc="-1" dirty="0" smtClean="0">
                <a:solidFill>
                  <a:srgbClr val="000000"/>
                </a:solidFill>
                <a:uFill>
                  <a:solidFill>
                    <a:srgbClr val="FFFFFF"/>
                  </a:solidFill>
                </a:uFill>
                <a:latin typeface="Arial"/>
                <a:ea typeface="Arial"/>
              </a:rPr>
              <a:t>Considerar que tanto el usuario como la contraseña están formados sólo por letras. </a:t>
            </a:r>
          </a:p>
          <a:p>
            <a:r>
              <a:rPr lang="es-AR" spc="-1" dirty="0" smtClean="0">
                <a:solidFill>
                  <a:srgbClr val="000000"/>
                </a:solidFill>
                <a:uFill>
                  <a:solidFill>
                    <a:srgbClr val="FFFFFF"/>
                  </a:solidFill>
                </a:uFill>
                <a:latin typeface="Arial"/>
                <a:ea typeface="Arial"/>
              </a:rPr>
              <a:t>El sistema deberá validar que el usuario y la contraseña sean correctas, comparándolas con lo que es sistema tiene registrado para ese usuario. Tenga en cuenta que el sistema tiene registrado el usuario: Juan y la clave claveJuan</a:t>
            </a:r>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31</a:t>
            </a:fld>
            <a:endParaRPr lang="es-ES_tradnl" dirty="0"/>
          </a:p>
        </p:txBody>
      </p:sp>
      <p:pic>
        <p:nvPicPr>
          <p:cNvPr id="6" name="5 Imagen" descr="login.jpg"/>
          <p:cNvPicPr>
            <a:picLocks noChangeAspect="1"/>
          </p:cNvPicPr>
          <p:nvPr/>
        </p:nvPicPr>
        <p:blipFill>
          <a:blip r:embed="rId2"/>
          <a:stretch>
            <a:fillRect/>
          </a:stretch>
        </p:blipFill>
        <p:spPr>
          <a:xfrm>
            <a:off x="7086568" y="4972062"/>
            <a:ext cx="1847850" cy="1588235"/>
          </a:xfrm>
          <a:prstGeom prst="rect">
            <a:avLst/>
          </a:prstGeom>
        </p:spPr>
      </p:pic>
      <p:sp>
        <p:nvSpPr>
          <p:cNvPr id="7" name="Rectángulo 6"/>
          <p:cNvSpPr/>
          <p:nvPr/>
        </p:nvSpPr>
        <p:spPr>
          <a:xfrm>
            <a:off x="628650" y="6060030"/>
            <a:ext cx="6457918" cy="338554"/>
          </a:xfrm>
          <a:prstGeom prst="rect">
            <a:avLst/>
          </a:prstGeom>
        </p:spPr>
        <p:txBody>
          <a:bodyPr wrap="square">
            <a:spAutoFit/>
          </a:bodyPr>
          <a:lstStyle/>
          <a:p>
            <a:pPr marL="228600" lvl="0" indent="-228600">
              <a:spcBef>
                <a:spcPts val="1000"/>
              </a:spcBef>
            </a:pPr>
            <a:r>
              <a:rPr lang="es-AR" sz="1600" i="1" spc="-1" dirty="0">
                <a:solidFill>
                  <a:srgbClr val="000000"/>
                </a:solidFill>
                <a:uFill>
                  <a:solidFill>
                    <a:srgbClr val="FFFFFF"/>
                  </a:solidFill>
                </a:uFill>
                <a:latin typeface="Arial"/>
                <a:ea typeface="Arial"/>
                <a:cs typeface="Arial" charset="0"/>
              </a:rPr>
              <a:t>Recuerde plantear el Pseudocódigo y </a:t>
            </a:r>
            <a:r>
              <a:rPr lang="es-AR" sz="1600" i="1" spc="-1" dirty="0" smtClean="0">
                <a:solidFill>
                  <a:srgbClr val="000000"/>
                </a:solidFill>
                <a:uFill>
                  <a:solidFill>
                    <a:srgbClr val="FFFFFF"/>
                  </a:solidFill>
                </a:uFill>
                <a:latin typeface="Arial"/>
                <a:ea typeface="Arial"/>
                <a:cs typeface="Arial" charset="0"/>
              </a:rPr>
              <a:t>las </a:t>
            </a:r>
            <a:r>
              <a:rPr lang="es-AR" sz="1600" i="1" spc="-1" dirty="0">
                <a:solidFill>
                  <a:srgbClr val="000000"/>
                </a:solidFill>
                <a:uFill>
                  <a:solidFill>
                    <a:srgbClr val="FFFFFF"/>
                  </a:solidFill>
                </a:uFill>
                <a:latin typeface="Arial"/>
                <a:ea typeface="Arial"/>
                <a:cs typeface="Arial" charset="0"/>
              </a:rPr>
              <a:t>Pruebas de Escritorio</a:t>
            </a:r>
            <a:endParaRPr lang="es-AR" sz="1600" spc="-1" dirty="0">
              <a:solidFill>
                <a:srgbClr val="000000"/>
              </a:solidFill>
              <a:uFill>
                <a:solidFill>
                  <a:srgbClr val="FFFFFF"/>
                </a:solidFill>
              </a:uFill>
              <a:latin typeface="Arial"/>
              <a:ea typeface="Arial" charset="0"/>
              <a:cs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fontScale="90000"/>
          </a:bodyPr>
          <a:lstStyle/>
          <a:p>
            <a:r>
              <a:rPr lang="es-AR" sz="3600" b="1" dirty="0" smtClean="0"/>
              <a:t>Estructura de Control – Selección Sim</a:t>
            </a:r>
            <a:r>
              <a:rPr lang="es-AR" dirty="0" smtClean="0"/>
              <a:t>ple</a:t>
            </a:r>
            <a:br>
              <a:rPr lang="es-AR" dirty="0" smtClean="0"/>
            </a:br>
            <a:r>
              <a:rPr lang="es-AR" sz="3100" i="1" dirty="0" smtClean="0"/>
              <a:t>Ejercicio – </a:t>
            </a:r>
            <a:r>
              <a:rPr lang="es-AR" sz="3100" i="1" dirty="0" err="1" smtClean="0"/>
              <a:t>Login</a:t>
            </a:r>
            <a:r>
              <a:rPr lang="es-AR" sz="3100" i="1" dirty="0" smtClean="0"/>
              <a:t> - Código</a:t>
            </a:r>
            <a:endParaRPr lang="es-AR" sz="3100" i="1" dirty="0"/>
          </a:p>
        </p:txBody>
      </p:sp>
      <p:sp>
        <p:nvSpPr>
          <p:cNvPr id="3" name="2 Marcador de contenido"/>
          <p:cNvSpPr>
            <a:spLocks noGrp="1"/>
          </p:cNvSpPr>
          <p:nvPr>
            <p:ph idx="1"/>
          </p:nvPr>
        </p:nvSpPr>
        <p:spPr/>
        <p:txBody>
          <a:bodyPr>
            <a:noAutofit/>
          </a:bodyPr>
          <a:lstStyle/>
          <a:p>
            <a:pPr indent="0">
              <a:lnSpc>
                <a:spcPct val="100000"/>
              </a:lnSpc>
              <a:buNone/>
            </a:pPr>
            <a:r>
              <a:rPr lang="es-AR" sz="1200" b="1" dirty="0" smtClean="0">
                <a:solidFill>
                  <a:srgbClr val="00008B"/>
                </a:solidFill>
              </a:rPr>
              <a:t>Algoritmo</a:t>
            </a:r>
            <a:r>
              <a:rPr lang="es-AR" sz="1200" dirty="0" smtClean="0">
                <a:solidFill>
                  <a:srgbClr val="000000"/>
                </a:solidFill>
              </a:rPr>
              <a:t> </a:t>
            </a:r>
            <a:r>
              <a:rPr lang="es-AR" sz="1200" dirty="0" err="1" smtClean="0">
                <a:solidFill>
                  <a:srgbClr val="000000"/>
                </a:solidFill>
              </a:rPr>
              <a:t>login</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usuario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clave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dirty="0" smtClean="0">
                <a:solidFill>
                  <a:srgbClr val="000000"/>
                </a:solidFill>
              </a:rPr>
              <a:t>usuario </a:t>
            </a:r>
            <a:r>
              <a:rPr lang="es-AR" sz="1200" b="1" dirty="0" smtClean="0">
                <a:solidFill>
                  <a:srgbClr val="000000"/>
                </a:solidFill>
              </a:rPr>
              <a:t>=</a:t>
            </a:r>
            <a:r>
              <a:rPr lang="es-AR" sz="1200" dirty="0" smtClean="0">
                <a:solidFill>
                  <a:srgbClr val="000000"/>
                </a:solidFill>
              </a:rPr>
              <a:t> </a:t>
            </a:r>
            <a:r>
              <a:rPr lang="es-AR" sz="1200" dirty="0" smtClean="0">
                <a:solidFill>
                  <a:srgbClr val="FF0000"/>
                </a:solidFill>
              </a:rPr>
              <a:t>'Juan'</a:t>
            </a:r>
            <a:r>
              <a:rPr lang="es-AR" sz="1200" dirty="0" smtClean="0">
                <a:solidFill>
                  <a:srgbClr val="000000"/>
                </a:solidFill>
              </a:rPr>
              <a:t> </a:t>
            </a:r>
          </a:p>
          <a:p>
            <a:pPr lvl="1" indent="0">
              <a:lnSpc>
                <a:spcPct val="100000"/>
              </a:lnSpc>
              <a:buNone/>
            </a:pPr>
            <a:r>
              <a:rPr lang="es-AR" sz="1200" dirty="0" smtClean="0">
                <a:solidFill>
                  <a:srgbClr val="000000"/>
                </a:solidFill>
              </a:rPr>
              <a:t>clave </a:t>
            </a:r>
            <a:r>
              <a:rPr lang="es-AR" sz="1200" b="1" dirty="0" smtClean="0">
                <a:solidFill>
                  <a:srgbClr val="000000"/>
                </a:solidFill>
              </a:rPr>
              <a:t>=</a:t>
            </a:r>
            <a:r>
              <a:rPr lang="es-AR" sz="1200" dirty="0" smtClean="0">
                <a:solidFill>
                  <a:srgbClr val="000000"/>
                </a:solidFill>
              </a:rPr>
              <a:t> </a:t>
            </a:r>
            <a:r>
              <a:rPr lang="es-AR" sz="1200" dirty="0" smtClean="0">
                <a:solidFill>
                  <a:srgbClr val="FF0000"/>
                </a:solidFill>
              </a:rPr>
              <a:t>'</a:t>
            </a:r>
            <a:r>
              <a:rPr lang="es-AR" sz="1200" dirty="0" err="1" smtClean="0">
                <a:solidFill>
                  <a:srgbClr val="FF0000"/>
                </a:solidFill>
              </a:rPr>
              <a:t>claveJuan</a:t>
            </a:r>
            <a:r>
              <a:rPr lang="es-AR" sz="1200" dirty="0" smtClean="0">
                <a:solidFill>
                  <a:srgbClr val="FF0000"/>
                </a:solidFill>
              </a:rPr>
              <a:t>'</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usrIngresado</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claveIngresada</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favor ingrese el usuario"</a:t>
            </a:r>
            <a:r>
              <a:rPr lang="es-AR" sz="1200" dirty="0" smtClean="0">
                <a:solidFill>
                  <a:srgbClr val="000000"/>
                </a:solidFill>
              </a:rPr>
              <a:t> </a:t>
            </a:r>
          </a:p>
          <a:p>
            <a:pPr lvl="1" indent="0">
              <a:lnSpc>
                <a:spcPct val="100000"/>
              </a:lnSpc>
              <a:buNone/>
            </a:pPr>
            <a:r>
              <a:rPr lang="es-AR" sz="1200" b="1" dirty="0" smtClean="0">
                <a:solidFill>
                  <a:srgbClr val="00008B"/>
                </a:solidFill>
              </a:rPr>
              <a:t>Leer</a:t>
            </a:r>
            <a:r>
              <a:rPr lang="es-AR" sz="1200" dirty="0" smtClean="0">
                <a:solidFill>
                  <a:srgbClr val="000000"/>
                </a:solidFill>
              </a:rPr>
              <a:t> </a:t>
            </a:r>
            <a:r>
              <a:rPr lang="es-AR" sz="1200" dirty="0" err="1" smtClean="0">
                <a:solidFill>
                  <a:srgbClr val="000000"/>
                </a:solidFill>
              </a:rPr>
              <a:t>usrIngresado</a:t>
            </a:r>
            <a:r>
              <a:rPr lang="es-AR" sz="1200" dirty="0" smtClean="0">
                <a:solidFill>
                  <a:srgbClr val="000000"/>
                </a:solidFill>
              </a:rPr>
              <a:t> </a:t>
            </a:r>
          </a:p>
          <a:p>
            <a:pPr lvl="1"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favor ingrese la clave: "</a:t>
            </a:r>
            <a:r>
              <a:rPr lang="es-AR" sz="1200" dirty="0" smtClean="0">
                <a:solidFill>
                  <a:srgbClr val="000000"/>
                </a:solidFill>
              </a:rPr>
              <a:t> </a:t>
            </a:r>
          </a:p>
          <a:p>
            <a:pPr lvl="1" indent="0">
              <a:lnSpc>
                <a:spcPct val="100000"/>
              </a:lnSpc>
              <a:buNone/>
            </a:pPr>
            <a:r>
              <a:rPr lang="es-AR" sz="1200" b="1" dirty="0" smtClean="0">
                <a:solidFill>
                  <a:srgbClr val="00008B"/>
                </a:solidFill>
              </a:rPr>
              <a:t>Leer</a:t>
            </a:r>
            <a:r>
              <a:rPr lang="es-AR" sz="1200" dirty="0" smtClean="0">
                <a:solidFill>
                  <a:srgbClr val="000000"/>
                </a:solidFill>
              </a:rPr>
              <a:t> </a:t>
            </a:r>
            <a:r>
              <a:rPr lang="es-AR" sz="1200" dirty="0" err="1" smtClean="0">
                <a:solidFill>
                  <a:srgbClr val="000000"/>
                </a:solidFill>
              </a:rPr>
              <a:t>claveIngresada</a:t>
            </a:r>
            <a:r>
              <a:rPr lang="es-AR" sz="1200" dirty="0" smtClean="0">
                <a:solidFill>
                  <a:srgbClr val="000000"/>
                </a:solidFill>
              </a:rPr>
              <a:t> </a:t>
            </a:r>
          </a:p>
          <a:p>
            <a:pPr lvl="1" indent="0">
              <a:lnSpc>
                <a:spcPct val="100000"/>
              </a:lnSpc>
              <a:buNone/>
            </a:pPr>
            <a:r>
              <a:rPr lang="es-AR" sz="1200" b="1" dirty="0" smtClean="0">
                <a:solidFill>
                  <a:srgbClr val="00008B"/>
                </a:solidFill>
              </a:rPr>
              <a:t>Si</a:t>
            </a:r>
            <a:r>
              <a:rPr lang="es-AR" sz="1200" dirty="0" smtClean="0">
                <a:solidFill>
                  <a:srgbClr val="000000"/>
                </a:solidFill>
              </a:rPr>
              <a:t> usuario </a:t>
            </a:r>
            <a:r>
              <a:rPr lang="es-AR" sz="1200" b="1" dirty="0" smtClean="0">
                <a:solidFill>
                  <a:srgbClr val="000000"/>
                </a:solidFill>
              </a:rPr>
              <a:t>=</a:t>
            </a:r>
            <a:r>
              <a:rPr lang="es-AR" sz="1200" dirty="0" smtClean="0">
                <a:solidFill>
                  <a:srgbClr val="000000"/>
                </a:solidFill>
              </a:rPr>
              <a:t> usrIngresado </a:t>
            </a:r>
            <a:r>
              <a:rPr lang="es-AR" sz="1200" b="1" dirty="0" smtClean="0">
                <a:solidFill>
                  <a:srgbClr val="000000"/>
                </a:solidFill>
              </a:rPr>
              <a:t>&amp;</a:t>
            </a:r>
            <a:r>
              <a:rPr lang="es-AR" sz="1200" dirty="0" smtClean="0">
                <a:solidFill>
                  <a:srgbClr val="000000"/>
                </a:solidFill>
              </a:rPr>
              <a:t> clave </a:t>
            </a:r>
            <a:r>
              <a:rPr lang="es-AR" sz="1200" b="1" dirty="0" smtClean="0">
                <a:solidFill>
                  <a:srgbClr val="000000"/>
                </a:solidFill>
              </a:rPr>
              <a:t>=</a:t>
            </a:r>
            <a:r>
              <a:rPr lang="es-AR" sz="1200" dirty="0" smtClean="0">
                <a:solidFill>
                  <a:srgbClr val="000000"/>
                </a:solidFill>
              </a:rPr>
              <a:t> </a:t>
            </a:r>
            <a:r>
              <a:rPr lang="es-AR" sz="1200" dirty="0" smtClean="0">
                <a:solidFill>
                  <a:srgbClr val="000000"/>
                </a:solidFill>
              </a:rPr>
              <a:t>claveIngresada </a:t>
            </a:r>
            <a:r>
              <a:rPr lang="es-AR" sz="1200" b="1" dirty="0" smtClean="0">
                <a:solidFill>
                  <a:srgbClr val="00008B"/>
                </a:solidFill>
              </a:rPr>
              <a:t>Entonces</a:t>
            </a:r>
            <a:r>
              <a:rPr lang="es-AR" sz="1200" dirty="0" smtClean="0">
                <a:solidFill>
                  <a:srgbClr val="000000"/>
                </a:solidFill>
              </a:rPr>
              <a:t> </a:t>
            </a:r>
          </a:p>
          <a:p>
            <a:pPr lvl="2"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"Bienvenido al Sistema"</a:t>
            </a:r>
            <a:r>
              <a:rPr lang="es-AR" sz="1200" dirty="0" smtClean="0">
                <a:solidFill>
                  <a:srgbClr val="000000"/>
                </a:solidFill>
              </a:rPr>
              <a:t> </a:t>
            </a:r>
          </a:p>
          <a:p>
            <a:pPr lvl="1" indent="0">
              <a:lnSpc>
                <a:spcPct val="100000"/>
              </a:lnSpc>
              <a:buNone/>
            </a:pPr>
            <a:r>
              <a:rPr lang="es-AR" sz="1200" b="1" dirty="0" smtClean="0">
                <a:solidFill>
                  <a:srgbClr val="00008B"/>
                </a:solidFill>
              </a:rPr>
              <a:t>Sino</a:t>
            </a:r>
            <a:r>
              <a:rPr lang="es-AR" sz="1200" dirty="0" smtClean="0">
                <a:solidFill>
                  <a:srgbClr val="000000"/>
                </a:solidFill>
              </a:rPr>
              <a:t> </a:t>
            </a:r>
          </a:p>
          <a:p>
            <a:pPr lvl="2"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"El usuario o la clave son incorrectos"</a:t>
            </a:r>
            <a:r>
              <a:rPr lang="es-AR" sz="1200" dirty="0" smtClean="0">
                <a:solidFill>
                  <a:srgbClr val="000000"/>
                </a:solidFill>
              </a:rPr>
              <a:t> </a:t>
            </a:r>
          </a:p>
          <a:p>
            <a:pPr lvl="1" indent="0">
              <a:lnSpc>
                <a:spcPct val="100000"/>
              </a:lnSpc>
              <a:buNone/>
            </a:pPr>
            <a:r>
              <a:rPr lang="es-AR" sz="1200" b="1" dirty="0" err="1" smtClean="0">
                <a:solidFill>
                  <a:srgbClr val="00008B"/>
                </a:solidFill>
              </a:rPr>
              <a:t>FinSi</a:t>
            </a:r>
            <a:r>
              <a:rPr lang="es-AR" sz="1200" dirty="0" smtClean="0">
                <a:solidFill>
                  <a:srgbClr val="000000"/>
                </a:solidFill>
              </a:rPr>
              <a:t> </a:t>
            </a:r>
          </a:p>
          <a:p>
            <a:pPr indent="0">
              <a:lnSpc>
                <a:spcPct val="100000"/>
              </a:lnSpc>
              <a:buNone/>
            </a:pPr>
            <a:r>
              <a:rPr lang="es-AR" sz="1200" b="1" dirty="0" err="1" smtClean="0">
                <a:solidFill>
                  <a:srgbClr val="00008B"/>
                </a:solidFill>
              </a:rPr>
              <a:t>FinAlgoritmo</a:t>
            </a:r>
            <a:r>
              <a:rPr lang="es-AR" sz="1400" dirty="0" smtClean="0">
                <a:solidFill>
                  <a:srgbClr val="000000"/>
                </a:solidFill>
              </a:rPr>
              <a:t> </a:t>
            </a:r>
            <a:endParaRPr lang="es-AR" sz="14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32</a:t>
            </a:fld>
            <a:endParaRPr lang="es-ES_tradnl" dirty="0"/>
          </a:p>
        </p:txBody>
      </p:sp>
      <p:pic>
        <p:nvPicPr>
          <p:cNvPr id="6" name="5 Imagen" descr="login.jpg"/>
          <p:cNvPicPr>
            <a:picLocks noChangeAspect="1"/>
          </p:cNvPicPr>
          <p:nvPr/>
        </p:nvPicPr>
        <p:blipFill>
          <a:blip r:embed="rId2"/>
          <a:stretch>
            <a:fillRect/>
          </a:stretch>
        </p:blipFill>
        <p:spPr>
          <a:xfrm>
            <a:off x="6002998" y="2303290"/>
            <a:ext cx="2512352" cy="215937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a:t>
            </a:r>
            <a:r>
              <a:rPr lang="es-AR" sz="3100" i="1" dirty="0" err="1" smtClean="0"/>
              <a:t>Login</a:t>
            </a:r>
            <a:r>
              <a:rPr lang="es-AR" sz="3100" i="1" dirty="0" smtClean="0"/>
              <a:t> – Prueba de Escritorio</a:t>
            </a:r>
            <a:endParaRPr lang="es-AR" sz="3100" i="1"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2134630435"/>
              </p:ext>
            </p:extLst>
          </p:nvPr>
        </p:nvGraphicFramePr>
        <p:xfrm>
          <a:off x="628897" y="2087365"/>
          <a:ext cx="7886173" cy="4450080"/>
        </p:xfrm>
        <a:graphic>
          <a:graphicData uri="http://schemas.openxmlformats.org/drawingml/2006/table">
            <a:tbl>
              <a:tblPr firstRow="1" bandRow="1">
                <a:tableStyleId>{5C22544A-7EE6-4342-B048-85BDC9FD1C3A}</a:tableStyleId>
              </a:tblPr>
              <a:tblGrid>
                <a:gridCol w="3402028">
                  <a:extLst>
                    <a:ext uri="{9D8B030D-6E8A-4147-A177-3AD203B41FA5}">
                      <a16:colId xmlns:a16="http://schemas.microsoft.com/office/drawing/2014/main" xmlns="" val="20000"/>
                    </a:ext>
                  </a:extLst>
                </a:gridCol>
                <a:gridCol w="2409769">
                  <a:extLst>
                    <a:ext uri="{9D8B030D-6E8A-4147-A177-3AD203B41FA5}">
                      <a16:colId xmlns:a16="http://schemas.microsoft.com/office/drawing/2014/main" xmlns="" val="20001"/>
                    </a:ext>
                  </a:extLst>
                </a:gridCol>
                <a:gridCol w="2074376">
                  <a:extLst>
                    <a:ext uri="{9D8B030D-6E8A-4147-A177-3AD203B41FA5}">
                      <a16:colId xmlns:a16="http://schemas.microsoft.com/office/drawing/2014/main" xmlns="" val="20002"/>
                    </a:ext>
                  </a:extLst>
                </a:gridCol>
              </a:tblGrid>
              <a:tr h="370840">
                <a:tc>
                  <a:txBody>
                    <a:bodyPr/>
                    <a:lstStyle/>
                    <a:p>
                      <a:pPr algn="ctr"/>
                      <a:r>
                        <a:rPr lang="es-AR" dirty="0" smtClean="0"/>
                        <a:t>Código</a:t>
                      </a:r>
                      <a:endParaRPr lang="es-AR" dirty="0"/>
                    </a:p>
                  </a:txBody>
                  <a:tcPr marL="87076" marR="87076"/>
                </a:tc>
                <a:tc>
                  <a:txBody>
                    <a:bodyPr/>
                    <a:lstStyle/>
                    <a:p>
                      <a:pPr algn="ctr"/>
                      <a:r>
                        <a:rPr lang="es-AR" dirty="0" smtClean="0"/>
                        <a:t>Datos de entrada</a:t>
                      </a:r>
                    </a:p>
                    <a:p>
                      <a:pPr algn="ctr"/>
                      <a:r>
                        <a:rPr lang="es-AR" sz="1600" dirty="0" smtClean="0"/>
                        <a:t>usuario</a:t>
                      </a:r>
                      <a:r>
                        <a:rPr lang="es-AR" sz="1600" baseline="0" dirty="0" smtClean="0"/>
                        <a:t> = Juan</a:t>
                      </a:r>
                    </a:p>
                    <a:p>
                      <a:pPr algn="ctr"/>
                      <a:r>
                        <a:rPr lang="es-AR" sz="1600" baseline="0" dirty="0" smtClean="0"/>
                        <a:t>clave = </a:t>
                      </a:r>
                      <a:r>
                        <a:rPr lang="es-AR" sz="1600" baseline="0" dirty="0" err="1" smtClean="0"/>
                        <a:t>claveJuan</a:t>
                      </a:r>
                      <a:endParaRPr lang="es-AR" sz="1600" dirty="0"/>
                    </a:p>
                  </a:txBody>
                  <a:tcPr marL="87076" marR="87076"/>
                </a:tc>
                <a:tc>
                  <a:txBody>
                    <a:bodyPr/>
                    <a:lstStyle/>
                    <a:p>
                      <a:pPr algn="ctr"/>
                      <a:r>
                        <a:rPr lang="es-AR" dirty="0" smtClean="0"/>
                        <a:t>Respuesta esperada</a:t>
                      </a:r>
                      <a:endParaRPr lang="es-AR" dirty="0"/>
                    </a:p>
                  </a:txBody>
                  <a:tcPr marL="87076" marR="87076"/>
                </a:tc>
                <a:extLst>
                  <a:ext uri="{0D108BD9-81ED-4DB2-BD59-A6C34878D82A}">
                    <a16:rowId xmlns:a16="http://schemas.microsoft.com/office/drawing/2014/main" xmlns="" val="10000"/>
                  </a:ext>
                </a:extLst>
              </a:tr>
              <a:tr h="370840">
                <a:tc rowSpan="3">
                  <a:txBody>
                    <a:bodyPr/>
                    <a:lstStyle/>
                    <a:p>
                      <a:pPr indent="0">
                        <a:lnSpc>
                          <a:spcPct val="100000"/>
                        </a:lnSpc>
                        <a:buNone/>
                      </a:pPr>
                      <a:r>
                        <a:rPr lang="es-AR" sz="1200" b="1" dirty="0" smtClean="0">
                          <a:solidFill>
                            <a:srgbClr val="00008B"/>
                          </a:solidFill>
                        </a:rPr>
                        <a:t>Algoritmo</a:t>
                      </a:r>
                      <a:r>
                        <a:rPr lang="es-AR" sz="1200" dirty="0" smtClean="0">
                          <a:solidFill>
                            <a:srgbClr val="000000"/>
                          </a:solidFill>
                        </a:rPr>
                        <a:t> </a:t>
                      </a:r>
                      <a:r>
                        <a:rPr lang="es-AR" sz="1200" dirty="0" err="1" smtClean="0">
                          <a:solidFill>
                            <a:srgbClr val="000000"/>
                          </a:solidFill>
                        </a:rPr>
                        <a:t>login</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usuario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clave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dirty="0" smtClean="0">
                          <a:solidFill>
                            <a:srgbClr val="000000"/>
                          </a:solidFill>
                        </a:rPr>
                        <a:t>usuario </a:t>
                      </a:r>
                      <a:r>
                        <a:rPr lang="es-AR" sz="1200" b="1" dirty="0" smtClean="0">
                          <a:solidFill>
                            <a:srgbClr val="000000"/>
                          </a:solidFill>
                        </a:rPr>
                        <a:t>=</a:t>
                      </a:r>
                      <a:r>
                        <a:rPr lang="es-AR" sz="1200" dirty="0" smtClean="0">
                          <a:solidFill>
                            <a:srgbClr val="000000"/>
                          </a:solidFill>
                        </a:rPr>
                        <a:t> </a:t>
                      </a:r>
                      <a:r>
                        <a:rPr lang="es-AR" sz="1200" dirty="0" smtClean="0">
                          <a:solidFill>
                            <a:srgbClr val="FF0000"/>
                          </a:solidFill>
                        </a:rPr>
                        <a:t>'Juan'</a:t>
                      </a:r>
                      <a:r>
                        <a:rPr lang="es-AR" sz="1200" dirty="0" smtClean="0">
                          <a:solidFill>
                            <a:srgbClr val="000000"/>
                          </a:solidFill>
                        </a:rPr>
                        <a:t> </a:t>
                      </a:r>
                    </a:p>
                    <a:p>
                      <a:pPr lvl="1" indent="0">
                        <a:lnSpc>
                          <a:spcPct val="100000"/>
                        </a:lnSpc>
                        <a:buNone/>
                      </a:pPr>
                      <a:r>
                        <a:rPr lang="es-AR" sz="1200" dirty="0" smtClean="0">
                          <a:solidFill>
                            <a:srgbClr val="000000"/>
                          </a:solidFill>
                        </a:rPr>
                        <a:t>clave </a:t>
                      </a:r>
                      <a:r>
                        <a:rPr lang="es-AR" sz="1200" b="1" dirty="0" smtClean="0">
                          <a:solidFill>
                            <a:srgbClr val="000000"/>
                          </a:solidFill>
                        </a:rPr>
                        <a:t>=</a:t>
                      </a:r>
                      <a:r>
                        <a:rPr lang="es-AR" sz="1200" dirty="0" smtClean="0">
                          <a:solidFill>
                            <a:srgbClr val="000000"/>
                          </a:solidFill>
                        </a:rPr>
                        <a:t> </a:t>
                      </a:r>
                      <a:r>
                        <a:rPr lang="es-AR" sz="1200" dirty="0" smtClean="0">
                          <a:solidFill>
                            <a:srgbClr val="FF0000"/>
                          </a:solidFill>
                        </a:rPr>
                        <a:t>'</a:t>
                      </a:r>
                      <a:r>
                        <a:rPr lang="es-AR" sz="1200" dirty="0" err="1" smtClean="0">
                          <a:solidFill>
                            <a:srgbClr val="FF0000"/>
                          </a:solidFill>
                        </a:rPr>
                        <a:t>claveJuan</a:t>
                      </a:r>
                      <a:r>
                        <a:rPr lang="es-AR" sz="1200" dirty="0" smtClean="0">
                          <a:solidFill>
                            <a:srgbClr val="FF0000"/>
                          </a:solidFill>
                        </a:rPr>
                        <a:t>'</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usrIngresado</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Definir</a:t>
                      </a:r>
                      <a:r>
                        <a:rPr lang="es-AR" sz="1200" dirty="0" smtClean="0">
                          <a:solidFill>
                            <a:srgbClr val="000000"/>
                          </a:solidFill>
                        </a:rPr>
                        <a:t> </a:t>
                      </a:r>
                      <a:r>
                        <a:rPr lang="es-AR" sz="1200" dirty="0" err="1" smtClean="0">
                          <a:solidFill>
                            <a:srgbClr val="000000"/>
                          </a:solidFill>
                        </a:rPr>
                        <a:t>claveIngresada</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favor ingrese el usuario"</a:t>
                      </a:r>
                      <a:r>
                        <a:rPr lang="es-AR" sz="1200" dirty="0" smtClean="0">
                          <a:solidFill>
                            <a:srgbClr val="000000"/>
                          </a:solidFill>
                        </a:rPr>
                        <a:t> </a:t>
                      </a:r>
                    </a:p>
                    <a:p>
                      <a:pPr lvl="1" indent="0">
                        <a:lnSpc>
                          <a:spcPct val="100000"/>
                        </a:lnSpc>
                        <a:buNone/>
                      </a:pPr>
                      <a:r>
                        <a:rPr lang="es-AR" sz="1200" b="1" dirty="0" smtClean="0">
                          <a:solidFill>
                            <a:srgbClr val="00008B"/>
                          </a:solidFill>
                        </a:rPr>
                        <a:t>Leer</a:t>
                      </a:r>
                      <a:r>
                        <a:rPr lang="es-AR" sz="1200" dirty="0" smtClean="0">
                          <a:solidFill>
                            <a:srgbClr val="000000"/>
                          </a:solidFill>
                        </a:rPr>
                        <a:t> </a:t>
                      </a:r>
                      <a:r>
                        <a:rPr lang="es-AR" sz="1200" dirty="0" err="1" smtClean="0">
                          <a:solidFill>
                            <a:srgbClr val="000000"/>
                          </a:solidFill>
                        </a:rPr>
                        <a:t>usrIngresado</a:t>
                      </a:r>
                      <a:r>
                        <a:rPr lang="es-AR" sz="1200" dirty="0" smtClean="0">
                          <a:solidFill>
                            <a:srgbClr val="000000"/>
                          </a:solidFill>
                        </a:rPr>
                        <a:t> </a:t>
                      </a:r>
                    </a:p>
                    <a:p>
                      <a:pPr lvl="1"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favor ingrese la clave: "</a:t>
                      </a:r>
                      <a:r>
                        <a:rPr lang="es-AR" sz="1200" dirty="0" smtClean="0">
                          <a:solidFill>
                            <a:srgbClr val="000000"/>
                          </a:solidFill>
                        </a:rPr>
                        <a:t> </a:t>
                      </a:r>
                    </a:p>
                    <a:p>
                      <a:pPr lvl="1" indent="0">
                        <a:lnSpc>
                          <a:spcPct val="100000"/>
                        </a:lnSpc>
                        <a:buNone/>
                      </a:pPr>
                      <a:r>
                        <a:rPr lang="es-AR" sz="1200" b="1" dirty="0" smtClean="0">
                          <a:solidFill>
                            <a:srgbClr val="00008B"/>
                          </a:solidFill>
                        </a:rPr>
                        <a:t>Leer</a:t>
                      </a:r>
                      <a:r>
                        <a:rPr lang="es-AR" sz="1200" dirty="0" smtClean="0">
                          <a:solidFill>
                            <a:srgbClr val="000000"/>
                          </a:solidFill>
                        </a:rPr>
                        <a:t> </a:t>
                      </a:r>
                      <a:r>
                        <a:rPr lang="es-AR" sz="1200" dirty="0" err="1" smtClean="0">
                          <a:solidFill>
                            <a:srgbClr val="000000"/>
                          </a:solidFill>
                        </a:rPr>
                        <a:t>claveIngresada</a:t>
                      </a:r>
                      <a:r>
                        <a:rPr lang="es-AR" sz="1200" dirty="0" smtClean="0">
                          <a:solidFill>
                            <a:srgbClr val="000000"/>
                          </a:solidFill>
                        </a:rPr>
                        <a:t> </a:t>
                      </a:r>
                    </a:p>
                    <a:p>
                      <a:pPr lvl="1" indent="0">
                        <a:lnSpc>
                          <a:spcPct val="100000"/>
                        </a:lnSpc>
                        <a:buNone/>
                      </a:pPr>
                      <a:r>
                        <a:rPr lang="es-AR" sz="1200" b="1" dirty="0" smtClean="0">
                          <a:solidFill>
                            <a:srgbClr val="00008B"/>
                          </a:solidFill>
                        </a:rPr>
                        <a:t>Si</a:t>
                      </a:r>
                      <a:r>
                        <a:rPr lang="es-AR" sz="1200" dirty="0" smtClean="0">
                          <a:solidFill>
                            <a:srgbClr val="000000"/>
                          </a:solidFill>
                        </a:rPr>
                        <a:t> usuario </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usrIngresado</a:t>
                      </a:r>
                      <a:r>
                        <a:rPr lang="es-AR" sz="1200" dirty="0" smtClean="0">
                          <a:solidFill>
                            <a:srgbClr val="000000"/>
                          </a:solidFill>
                        </a:rPr>
                        <a:t> </a:t>
                      </a:r>
                      <a:r>
                        <a:rPr lang="es-AR" sz="1200" b="1" dirty="0" smtClean="0">
                          <a:solidFill>
                            <a:srgbClr val="000000"/>
                          </a:solidFill>
                        </a:rPr>
                        <a:t>&amp;</a:t>
                      </a:r>
                      <a:r>
                        <a:rPr lang="es-AR" sz="1200" dirty="0" smtClean="0">
                          <a:solidFill>
                            <a:srgbClr val="000000"/>
                          </a:solidFill>
                        </a:rPr>
                        <a:t> clave </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clavIngresada</a:t>
                      </a:r>
                      <a:r>
                        <a:rPr lang="es-AR" sz="1200" dirty="0" smtClean="0">
                          <a:solidFill>
                            <a:srgbClr val="000000"/>
                          </a:solidFill>
                        </a:rPr>
                        <a:t> </a:t>
                      </a:r>
                      <a:r>
                        <a:rPr lang="es-AR" sz="1200" b="1" dirty="0" smtClean="0">
                          <a:solidFill>
                            <a:srgbClr val="00008B"/>
                          </a:solidFill>
                        </a:rPr>
                        <a:t>Entonces</a:t>
                      </a:r>
                      <a:r>
                        <a:rPr lang="es-AR" sz="1200" dirty="0" smtClean="0">
                          <a:solidFill>
                            <a:srgbClr val="000000"/>
                          </a:solidFill>
                        </a:rPr>
                        <a:t> </a:t>
                      </a:r>
                    </a:p>
                    <a:p>
                      <a:pPr lvl="2"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"Bienvenido al Sistema"</a:t>
                      </a:r>
                      <a:r>
                        <a:rPr lang="es-AR" sz="1200" dirty="0" smtClean="0">
                          <a:solidFill>
                            <a:srgbClr val="000000"/>
                          </a:solidFill>
                        </a:rPr>
                        <a:t> </a:t>
                      </a:r>
                    </a:p>
                    <a:p>
                      <a:pPr lvl="1" indent="0">
                        <a:lnSpc>
                          <a:spcPct val="100000"/>
                        </a:lnSpc>
                        <a:buNone/>
                      </a:pPr>
                      <a:r>
                        <a:rPr lang="es-AR" sz="1200" b="1" dirty="0" smtClean="0">
                          <a:solidFill>
                            <a:srgbClr val="00008B"/>
                          </a:solidFill>
                        </a:rPr>
                        <a:t>Sino</a:t>
                      </a:r>
                      <a:r>
                        <a:rPr lang="es-AR" sz="1200" dirty="0" smtClean="0">
                          <a:solidFill>
                            <a:srgbClr val="000000"/>
                          </a:solidFill>
                        </a:rPr>
                        <a:t> </a:t>
                      </a:r>
                    </a:p>
                    <a:p>
                      <a:pPr lvl="2" indent="0">
                        <a:lnSpc>
                          <a:spcPct val="100000"/>
                        </a:lnSpc>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"El usuario o la clave son incorrectos"</a:t>
                      </a:r>
                      <a:r>
                        <a:rPr lang="es-AR" sz="1200" dirty="0" smtClean="0">
                          <a:solidFill>
                            <a:srgbClr val="000000"/>
                          </a:solidFill>
                        </a:rPr>
                        <a:t> </a:t>
                      </a:r>
                    </a:p>
                    <a:p>
                      <a:pPr lvl="1" indent="0">
                        <a:lnSpc>
                          <a:spcPct val="100000"/>
                        </a:lnSpc>
                        <a:buNone/>
                      </a:pPr>
                      <a:r>
                        <a:rPr lang="es-AR" sz="1200" b="1" dirty="0" err="1" smtClean="0">
                          <a:solidFill>
                            <a:srgbClr val="00008B"/>
                          </a:solidFill>
                        </a:rPr>
                        <a:t>FinSi</a:t>
                      </a:r>
                      <a:r>
                        <a:rPr lang="es-AR" sz="1200" dirty="0" smtClean="0">
                          <a:solidFill>
                            <a:srgbClr val="000000"/>
                          </a:solidFill>
                        </a:rPr>
                        <a:t> </a:t>
                      </a:r>
                    </a:p>
                    <a:p>
                      <a:pPr indent="0">
                        <a:lnSpc>
                          <a:spcPct val="100000"/>
                        </a:lnSpc>
                        <a:buNone/>
                      </a:pPr>
                      <a:r>
                        <a:rPr lang="es-AR" sz="1200" b="1" dirty="0" err="1" smtClean="0">
                          <a:solidFill>
                            <a:srgbClr val="00008B"/>
                          </a:solidFill>
                        </a:rPr>
                        <a:t>FinAlgoritmo</a:t>
                      </a:r>
                      <a:r>
                        <a:rPr lang="es-AR" sz="1400" dirty="0" smtClean="0">
                          <a:solidFill>
                            <a:srgbClr val="000000"/>
                          </a:solidFill>
                        </a:rPr>
                        <a:t> </a:t>
                      </a:r>
                      <a:endParaRPr lang="es-AR" sz="1400" dirty="0"/>
                    </a:p>
                  </a:txBody>
                  <a:tcPr marL="87076" marR="87076"/>
                </a:tc>
                <a:tc>
                  <a:txBody>
                    <a:bodyPr/>
                    <a:lstStyle/>
                    <a:p>
                      <a:r>
                        <a:rPr lang="es-AR" sz="1600" dirty="0" err="1" smtClean="0"/>
                        <a:t>usrIngresado</a:t>
                      </a:r>
                      <a:r>
                        <a:rPr lang="es-AR" sz="1600" dirty="0" smtClean="0"/>
                        <a:t> = Pedro</a:t>
                      </a:r>
                    </a:p>
                    <a:p>
                      <a:r>
                        <a:rPr lang="es-AR" sz="1600" dirty="0" err="1" smtClean="0"/>
                        <a:t>claveIngresada</a:t>
                      </a:r>
                      <a:r>
                        <a:rPr lang="es-AR" sz="1600" dirty="0" smtClean="0"/>
                        <a:t>= </a:t>
                      </a:r>
                      <a:r>
                        <a:rPr lang="es-AR" sz="1600" dirty="0" err="1" smtClean="0"/>
                        <a:t>clavePe</a:t>
                      </a:r>
                      <a:endParaRPr lang="es-AR" sz="1600" dirty="0" smtClean="0"/>
                    </a:p>
                    <a:p>
                      <a:endParaRPr lang="es-AR" sz="1600" dirty="0"/>
                    </a:p>
                  </a:txBody>
                  <a:tcPr marL="87076" marR="87076"/>
                </a:tc>
                <a:tc>
                  <a:txBody>
                    <a:bodyPr/>
                    <a:lstStyle/>
                    <a:p>
                      <a:r>
                        <a:rPr lang="es-AR" sz="1600" dirty="0" smtClean="0"/>
                        <a:t>El usuario o la clave son incorrectos</a:t>
                      </a:r>
                      <a:endParaRPr lang="es-AR" sz="1600" dirty="0"/>
                    </a:p>
                  </a:txBody>
                  <a:tcPr marL="87076" marR="87076"/>
                </a:tc>
                <a:extLst>
                  <a:ext uri="{0D108BD9-81ED-4DB2-BD59-A6C34878D82A}">
                    <a16:rowId xmlns:a16="http://schemas.microsoft.com/office/drawing/2014/main" xmlns="" val="10001"/>
                  </a:ext>
                </a:extLst>
              </a:tr>
              <a:tr h="370840">
                <a:tc vMerge="1">
                  <a:txBody>
                    <a:bodyPr/>
                    <a:lstStyle/>
                    <a:p>
                      <a:endParaRPr lang="es-AR" dirty="0"/>
                    </a:p>
                  </a:txBody>
                  <a:tcPr/>
                </a:tc>
                <a:tc>
                  <a:txBody>
                    <a:bodyPr/>
                    <a:lstStyle/>
                    <a:p>
                      <a:r>
                        <a:rPr lang="es-AR" sz="1600" dirty="0" err="1" smtClean="0"/>
                        <a:t>usrIngresado</a:t>
                      </a:r>
                      <a:r>
                        <a:rPr lang="es-AR" sz="1600" dirty="0" smtClean="0"/>
                        <a:t> = Juan</a:t>
                      </a:r>
                    </a:p>
                    <a:p>
                      <a:r>
                        <a:rPr lang="es-AR" sz="1600" dirty="0" err="1" smtClean="0"/>
                        <a:t>claveIngresada</a:t>
                      </a:r>
                      <a:r>
                        <a:rPr lang="es-AR" sz="1600" dirty="0" smtClean="0"/>
                        <a:t>= </a:t>
                      </a:r>
                      <a:r>
                        <a:rPr lang="es-AR" sz="1600" dirty="0" err="1" smtClean="0"/>
                        <a:t>clavePe</a:t>
                      </a:r>
                      <a:endParaRPr lang="es-AR" sz="1600" dirty="0" smtClean="0"/>
                    </a:p>
                    <a:p>
                      <a:endParaRPr lang="es-AR" sz="1600" dirty="0"/>
                    </a:p>
                  </a:txBody>
                  <a:tcPr marL="87076" marR="87076"/>
                </a:tc>
                <a:tc>
                  <a:txBody>
                    <a:bodyPr/>
                    <a:lstStyle/>
                    <a:p>
                      <a:r>
                        <a:rPr lang="es-AR" sz="1600" dirty="0" smtClean="0"/>
                        <a:t>El usuario o la clave son incorrectos</a:t>
                      </a:r>
                      <a:endParaRPr lang="es-AR" sz="1600" dirty="0"/>
                    </a:p>
                  </a:txBody>
                  <a:tcPr marL="87076" marR="87076"/>
                </a:tc>
                <a:extLst>
                  <a:ext uri="{0D108BD9-81ED-4DB2-BD59-A6C34878D82A}">
                    <a16:rowId xmlns:a16="http://schemas.microsoft.com/office/drawing/2014/main" xmlns="" val="10002"/>
                  </a:ext>
                </a:extLst>
              </a:tr>
              <a:tr h="370840">
                <a:tc vMerge="1">
                  <a:txBody>
                    <a:bodyPr/>
                    <a:lstStyle/>
                    <a:p>
                      <a:endParaRPr lang="es-AR" dirty="0"/>
                    </a:p>
                  </a:txBody>
                  <a:tcPr/>
                </a:tc>
                <a:tc>
                  <a:txBody>
                    <a:bodyPr/>
                    <a:lstStyle/>
                    <a:p>
                      <a:r>
                        <a:rPr lang="es-AR" sz="1600" dirty="0" err="1" smtClean="0"/>
                        <a:t>usrIngresado</a:t>
                      </a:r>
                      <a:r>
                        <a:rPr lang="es-AR" sz="1600" dirty="0" smtClean="0"/>
                        <a:t> = Juan</a:t>
                      </a:r>
                    </a:p>
                    <a:p>
                      <a:r>
                        <a:rPr lang="es-AR" sz="1600" dirty="0" err="1" smtClean="0"/>
                        <a:t>claveIngresada</a:t>
                      </a:r>
                      <a:r>
                        <a:rPr lang="es-AR" sz="1600" dirty="0" smtClean="0"/>
                        <a:t>= </a:t>
                      </a:r>
                      <a:r>
                        <a:rPr lang="es-AR" sz="1600" dirty="0" err="1" smtClean="0"/>
                        <a:t>claveJuan</a:t>
                      </a:r>
                      <a:endParaRPr lang="es-AR" sz="1600" dirty="0" smtClean="0"/>
                    </a:p>
                    <a:p>
                      <a:endParaRPr lang="es-AR" sz="1600" dirty="0"/>
                    </a:p>
                  </a:txBody>
                  <a:tcPr marL="87076" marR="87076"/>
                </a:tc>
                <a:tc>
                  <a:txBody>
                    <a:bodyPr/>
                    <a:lstStyle/>
                    <a:p>
                      <a:r>
                        <a:rPr lang="es-AR" sz="1600" dirty="0" smtClean="0"/>
                        <a:t>Bienvenido al Sistema</a:t>
                      </a:r>
                      <a:endParaRPr lang="es-AR" sz="1600" dirty="0"/>
                    </a:p>
                  </a:txBody>
                  <a:tcPr marL="87076" marR="87076"/>
                </a:tc>
                <a:extLst>
                  <a:ext uri="{0D108BD9-81ED-4DB2-BD59-A6C34878D82A}">
                    <a16:rowId xmlns:a16="http://schemas.microsoft.com/office/drawing/2014/main" xmlns="" val="10003"/>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33</a:t>
            </a:fld>
            <a:endParaRPr lang="es-ES_tradnl"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br>
              <a:rPr lang="es-AR" sz="3600" b="1" dirty="0" smtClean="0"/>
            </a:br>
            <a:r>
              <a:rPr lang="es-AR" sz="3100" i="1" dirty="0" smtClean="0"/>
              <a:t>Ejercicio – Determinar Medalla</a:t>
            </a:r>
            <a:endParaRPr lang="es-AR" sz="2800" i="1" dirty="0"/>
          </a:p>
        </p:txBody>
      </p:sp>
      <p:sp>
        <p:nvSpPr>
          <p:cNvPr id="3" name="2 Marcador de contenido"/>
          <p:cNvSpPr>
            <a:spLocks noGrp="1"/>
          </p:cNvSpPr>
          <p:nvPr>
            <p:ph idx="1"/>
          </p:nvPr>
        </p:nvSpPr>
        <p:spPr>
          <a:xfrm>
            <a:off x="628650" y="2160000"/>
            <a:ext cx="7886700" cy="2957690"/>
          </a:xfrm>
        </p:spPr>
        <p:txBody>
          <a:bodyPr>
            <a:normAutofit fontScale="92500" lnSpcReduction="20000"/>
          </a:bodyPr>
          <a:lstStyle/>
          <a:p>
            <a:pPr>
              <a:lnSpc>
                <a:spcPct val="100000"/>
              </a:lnSpc>
            </a:pPr>
            <a:r>
              <a:rPr lang="es-AR" spc="-1" dirty="0" smtClean="0">
                <a:solidFill>
                  <a:srgbClr val="000000"/>
                </a:solidFill>
                <a:uFill>
                  <a:solidFill>
                    <a:srgbClr val="FFFFFF"/>
                  </a:solidFill>
                </a:uFill>
                <a:latin typeface="Arial"/>
                <a:ea typeface="Arial"/>
              </a:rPr>
              <a:t>Desarrolle un algoritmo que, dada una posición en una carrera se determine el tipo de medalla a entregar. </a:t>
            </a:r>
          </a:p>
          <a:p>
            <a:pPr>
              <a:lnSpc>
                <a:spcPct val="100000"/>
              </a:lnSpc>
            </a:pPr>
            <a:r>
              <a:rPr lang="es-AR" spc="-1" dirty="0" smtClean="0">
                <a:solidFill>
                  <a:srgbClr val="000000"/>
                </a:solidFill>
                <a:uFill>
                  <a:solidFill>
                    <a:srgbClr val="FFFFFF"/>
                  </a:solidFill>
                </a:uFill>
                <a:latin typeface="Arial"/>
                <a:ea typeface="Arial"/>
              </a:rPr>
              <a:t>Tenga en cuenta que para el primer puesto se entrega medalla de oro, segundo puesto medalla de plata y tercer puesto medalla de bronce. En caso que quede en otra posición se entrega certificado de participación</a:t>
            </a:r>
            <a:endParaRPr lang="es-AR" spc="-1" dirty="0" smtClean="0">
              <a:solidFill>
                <a:srgbClr val="000000"/>
              </a:solidFill>
              <a:uFill>
                <a:solidFill>
                  <a:srgbClr val="FFFFFF"/>
                </a:solidFill>
              </a:uFill>
              <a:latin typeface="Arial"/>
            </a:endParaRPr>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34</a:t>
            </a:fld>
            <a:endParaRPr lang="es-ES_tradnl" dirty="0"/>
          </a:p>
        </p:txBody>
      </p:sp>
      <p:pic>
        <p:nvPicPr>
          <p:cNvPr id="6" name="5 Imagen" descr="medalla.jpg"/>
          <p:cNvPicPr>
            <a:picLocks noChangeAspect="1"/>
          </p:cNvPicPr>
          <p:nvPr/>
        </p:nvPicPr>
        <p:blipFill>
          <a:blip r:embed="rId2"/>
          <a:stretch>
            <a:fillRect/>
          </a:stretch>
        </p:blipFill>
        <p:spPr>
          <a:xfrm>
            <a:off x="7086568" y="4856453"/>
            <a:ext cx="1604077" cy="1654885"/>
          </a:xfrm>
          <a:prstGeom prst="rect">
            <a:avLst/>
          </a:prstGeom>
        </p:spPr>
      </p:pic>
      <p:sp>
        <p:nvSpPr>
          <p:cNvPr id="7" name="Rectángulo 6"/>
          <p:cNvSpPr/>
          <p:nvPr/>
        </p:nvSpPr>
        <p:spPr>
          <a:xfrm>
            <a:off x="628650" y="6060030"/>
            <a:ext cx="6457918" cy="338554"/>
          </a:xfrm>
          <a:prstGeom prst="rect">
            <a:avLst/>
          </a:prstGeom>
        </p:spPr>
        <p:txBody>
          <a:bodyPr wrap="square">
            <a:spAutoFit/>
          </a:bodyPr>
          <a:lstStyle/>
          <a:p>
            <a:pPr marL="228600" lvl="0" indent="-228600">
              <a:spcBef>
                <a:spcPts val="1000"/>
              </a:spcBef>
            </a:pPr>
            <a:r>
              <a:rPr lang="es-AR" sz="1600" i="1" spc="-1" dirty="0">
                <a:solidFill>
                  <a:srgbClr val="000000"/>
                </a:solidFill>
                <a:uFill>
                  <a:solidFill>
                    <a:srgbClr val="FFFFFF"/>
                  </a:solidFill>
                </a:uFill>
                <a:latin typeface="Arial"/>
                <a:ea typeface="Arial"/>
                <a:cs typeface="Arial" charset="0"/>
              </a:rPr>
              <a:t>Recuerde plantear el Pseudocódigo y </a:t>
            </a:r>
            <a:r>
              <a:rPr lang="es-AR" sz="1600" i="1" spc="-1" dirty="0" smtClean="0">
                <a:solidFill>
                  <a:srgbClr val="000000"/>
                </a:solidFill>
                <a:uFill>
                  <a:solidFill>
                    <a:srgbClr val="FFFFFF"/>
                  </a:solidFill>
                </a:uFill>
                <a:latin typeface="Arial"/>
                <a:ea typeface="Arial"/>
                <a:cs typeface="Arial" charset="0"/>
              </a:rPr>
              <a:t>las </a:t>
            </a:r>
            <a:r>
              <a:rPr lang="es-AR" sz="1600" i="1" spc="-1" dirty="0">
                <a:solidFill>
                  <a:srgbClr val="000000"/>
                </a:solidFill>
                <a:uFill>
                  <a:solidFill>
                    <a:srgbClr val="FFFFFF"/>
                  </a:solidFill>
                </a:uFill>
                <a:latin typeface="Arial"/>
                <a:ea typeface="Arial"/>
                <a:cs typeface="Arial" charset="0"/>
              </a:rPr>
              <a:t>Pruebas de Escritorio</a:t>
            </a:r>
            <a:endParaRPr lang="es-AR" sz="1600" spc="-1" dirty="0">
              <a:solidFill>
                <a:srgbClr val="000000"/>
              </a:solidFill>
              <a:uFill>
                <a:solidFill>
                  <a:srgbClr val="FFFFFF"/>
                </a:solidFill>
              </a:uFill>
              <a:latin typeface="Arial"/>
              <a:ea typeface="Arial" charset="0"/>
              <a:cs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Determinar Medalla - Código</a:t>
            </a:r>
            <a:endParaRPr lang="es-AR" sz="3100" i="1" dirty="0"/>
          </a:p>
        </p:txBody>
      </p:sp>
      <p:sp>
        <p:nvSpPr>
          <p:cNvPr id="3" name="2 Marcador de contenido"/>
          <p:cNvSpPr>
            <a:spLocks noGrp="1"/>
          </p:cNvSpPr>
          <p:nvPr>
            <p:ph idx="1"/>
          </p:nvPr>
        </p:nvSpPr>
        <p:spPr/>
        <p:txBody>
          <a:bodyPr>
            <a:noAutofit/>
          </a:bodyPr>
          <a:lstStyle/>
          <a:p>
            <a:pPr>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TipoMedalla</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8B"/>
                </a:solidFill>
              </a:rPr>
              <a:t>Es</a:t>
            </a:r>
            <a:r>
              <a:rPr lang="es-AR" sz="1400" dirty="0" smtClean="0">
                <a:solidFill>
                  <a:srgbClr val="000000"/>
                </a:solidFill>
              </a:rPr>
              <a:t> </a:t>
            </a:r>
            <a:r>
              <a:rPr lang="es-AR" sz="1400" b="1" dirty="0" smtClean="0">
                <a:solidFill>
                  <a:srgbClr val="00008B"/>
                </a:solidFill>
              </a:rPr>
              <a:t>Entero</a:t>
            </a:r>
            <a:r>
              <a:rPr lang="es-AR" sz="1400" dirty="0" smtClean="0">
                <a:solidFill>
                  <a:srgbClr val="000000"/>
                </a:solidFill>
              </a:rPr>
              <a:t> </a:t>
            </a:r>
          </a:p>
          <a:p>
            <a:pPr lvl="1">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"Indicar posición de llegada del competidor: "</a:t>
            </a:r>
            <a:r>
              <a:rPr lang="es-AR" sz="1400" dirty="0" smtClean="0">
                <a:solidFill>
                  <a:srgbClr val="000000"/>
                </a:solidFill>
              </a:rPr>
              <a:t> </a:t>
            </a:r>
          </a:p>
          <a:p>
            <a:pPr lvl="1">
              <a:buNone/>
            </a:pPr>
            <a:r>
              <a:rPr lang="es-AR" sz="1400" b="1" dirty="0" smtClean="0">
                <a:solidFill>
                  <a:srgbClr val="00008B"/>
                </a:solidFill>
              </a:rPr>
              <a:t>Leer</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p>
          <a:p>
            <a:pPr lvl="1">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a:t>
            </a:r>
            <a:r>
              <a:rPr lang="es-AR" sz="1400" dirty="0" smtClean="0">
                <a:solidFill>
                  <a:srgbClr val="000000"/>
                </a:solidFill>
              </a:rPr>
              <a:t> </a:t>
            </a:r>
          </a:p>
          <a:p>
            <a:pPr lvl="2">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oro'</a:t>
            </a:r>
            <a:r>
              <a:rPr lang="es-AR" sz="1400" dirty="0" smtClean="0">
                <a:solidFill>
                  <a:srgbClr val="000000"/>
                </a:solidFill>
              </a:rPr>
              <a:t> </a:t>
            </a:r>
          </a:p>
          <a:p>
            <a:pPr lvl="1">
              <a:buNone/>
            </a:pPr>
            <a:r>
              <a:rPr lang="es-AR" sz="1400" b="1" dirty="0" smtClean="0">
                <a:solidFill>
                  <a:srgbClr val="00008B"/>
                </a:solidFill>
              </a:rPr>
              <a:t>Sino</a:t>
            </a:r>
            <a:r>
              <a:rPr lang="es-AR" sz="1400" dirty="0" smtClean="0">
                <a:solidFill>
                  <a:srgbClr val="000000"/>
                </a:solidFill>
              </a:rPr>
              <a:t> </a:t>
            </a:r>
          </a:p>
          <a:p>
            <a:pPr lvl="2">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2</a:t>
            </a:r>
            <a:r>
              <a:rPr lang="es-AR" sz="1400" dirty="0" smtClean="0">
                <a:solidFill>
                  <a:srgbClr val="000000"/>
                </a:solidFill>
              </a:rPr>
              <a:t> </a:t>
            </a:r>
          </a:p>
          <a:p>
            <a:pPr lvl="3">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plata'</a:t>
            </a:r>
            <a:r>
              <a:rPr lang="es-AR" sz="1400" dirty="0" smtClean="0">
                <a:solidFill>
                  <a:srgbClr val="000000"/>
                </a:solidFill>
              </a:rPr>
              <a:t> </a:t>
            </a:r>
          </a:p>
          <a:p>
            <a:pPr lvl="2">
              <a:buNone/>
            </a:pPr>
            <a:r>
              <a:rPr lang="es-AR" sz="1400" b="1" dirty="0" smtClean="0">
                <a:solidFill>
                  <a:srgbClr val="00008B"/>
                </a:solidFill>
              </a:rPr>
              <a:t>Sino</a:t>
            </a:r>
            <a:r>
              <a:rPr lang="es-AR" sz="1400" dirty="0" smtClean="0">
                <a:solidFill>
                  <a:srgbClr val="000000"/>
                </a:solidFill>
              </a:rPr>
              <a:t> </a:t>
            </a:r>
          </a:p>
          <a:p>
            <a:pPr lvl="3">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3</a:t>
            </a:r>
            <a:r>
              <a:rPr lang="es-AR" sz="1400" dirty="0" smtClean="0">
                <a:solidFill>
                  <a:srgbClr val="000000"/>
                </a:solidFill>
              </a:rPr>
              <a:t> </a:t>
            </a:r>
          </a:p>
          <a:p>
            <a:pPr lvl="4">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bronce'</a:t>
            </a:r>
            <a:r>
              <a:rPr lang="es-AR" sz="1400" dirty="0" smtClean="0">
                <a:solidFill>
                  <a:srgbClr val="000000"/>
                </a:solidFill>
              </a:rPr>
              <a:t> </a:t>
            </a:r>
          </a:p>
          <a:p>
            <a:pPr lvl="3">
              <a:buNone/>
            </a:pPr>
            <a:r>
              <a:rPr lang="es-AR" sz="1400" b="1" dirty="0" smtClean="0">
                <a:solidFill>
                  <a:srgbClr val="00008B"/>
                </a:solidFill>
              </a:rPr>
              <a:t>Sino</a:t>
            </a:r>
            <a:r>
              <a:rPr lang="es-AR" sz="1400" dirty="0" smtClean="0">
                <a:solidFill>
                  <a:srgbClr val="000000"/>
                </a:solidFill>
              </a:rPr>
              <a:t> </a:t>
            </a:r>
          </a:p>
          <a:p>
            <a:pPr lvl="4">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mención de participación'</a:t>
            </a:r>
            <a:r>
              <a:rPr lang="es-AR" sz="1400" dirty="0" smtClean="0">
                <a:solidFill>
                  <a:srgbClr val="000000"/>
                </a:solidFill>
              </a:rPr>
              <a:t> </a:t>
            </a:r>
          </a:p>
          <a:p>
            <a:pPr lvl="3">
              <a:buNone/>
            </a:pPr>
            <a:r>
              <a:rPr lang="es-AR" sz="1400" b="1" dirty="0" err="1" smtClean="0">
                <a:solidFill>
                  <a:srgbClr val="00008B"/>
                </a:solidFill>
              </a:rPr>
              <a:t>FinSi</a:t>
            </a:r>
            <a:r>
              <a:rPr lang="es-AR" sz="1400" dirty="0" smtClean="0">
                <a:solidFill>
                  <a:srgbClr val="000000"/>
                </a:solidFill>
              </a:rPr>
              <a:t> </a:t>
            </a:r>
          </a:p>
          <a:p>
            <a:pPr lvl="2">
              <a:buNone/>
            </a:pPr>
            <a:r>
              <a:rPr lang="es-AR" sz="1400" b="1" dirty="0" err="1" smtClean="0">
                <a:solidFill>
                  <a:srgbClr val="00008B"/>
                </a:solidFill>
              </a:rPr>
              <a:t>FinSi</a:t>
            </a:r>
            <a:r>
              <a:rPr lang="es-AR" sz="1400" dirty="0" smtClean="0">
                <a:solidFill>
                  <a:srgbClr val="000000"/>
                </a:solidFill>
              </a:rPr>
              <a:t> </a:t>
            </a:r>
          </a:p>
          <a:p>
            <a:pPr lvl="1">
              <a:buNone/>
            </a:pPr>
            <a:r>
              <a:rPr lang="es-AR" sz="1400" b="1" dirty="0" err="1" smtClean="0">
                <a:solidFill>
                  <a:srgbClr val="00008B"/>
                </a:solidFill>
              </a:rPr>
              <a:t>FinSi</a:t>
            </a:r>
            <a:r>
              <a:rPr lang="es-AR" sz="1400" dirty="0" smtClean="0">
                <a:solidFill>
                  <a:srgbClr val="000000"/>
                </a:solidFill>
              </a:rPr>
              <a:t> </a:t>
            </a:r>
          </a:p>
          <a:p>
            <a:pPr>
              <a:buNone/>
            </a:pPr>
            <a:r>
              <a:rPr lang="es-AR" sz="1400" b="1" dirty="0" err="1" smtClean="0">
                <a:solidFill>
                  <a:srgbClr val="00008B"/>
                </a:solidFill>
              </a:rPr>
              <a:t>FinAlgoritmo</a:t>
            </a:r>
            <a:r>
              <a:rPr lang="es-AR" sz="1400" dirty="0" smtClean="0">
                <a:solidFill>
                  <a:srgbClr val="000000"/>
                </a:solidFill>
              </a:rPr>
              <a:t> </a:t>
            </a:r>
            <a:endParaRPr lang="es-AR" sz="14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35</a:t>
            </a:fld>
            <a:endParaRPr lang="es-ES_tradnl" dirty="0"/>
          </a:p>
        </p:txBody>
      </p:sp>
      <p:pic>
        <p:nvPicPr>
          <p:cNvPr id="6" name="5 Imagen" descr="medalla.jpg"/>
          <p:cNvPicPr>
            <a:picLocks noChangeAspect="1"/>
          </p:cNvPicPr>
          <p:nvPr/>
        </p:nvPicPr>
        <p:blipFill>
          <a:blip r:embed="rId2"/>
          <a:stretch>
            <a:fillRect/>
          </a:stretch>
        </p:blipFill>
        <p:spPr>
          <a:xfrm>
            <a:off x="6640000" y="2464127"/>
            <a:ext cx="2074076" cy="2139771"/>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Simple</a:t>
            </a:r>
            <a:r>
              <a:rPr lang="es-AR" dirty="0" smtClean="0"/>
              <a:t/>
            </a:r>
            <a:br>
              <a:rPr lang="es-AR" dirty="0" smtClean="0"/>
            </a:br>
            <a:r>
              <a:rPr lang="es-AR" sz="3100" i="1" dirty="0" smtClean="0"/>
              <a:t>Ejercicio – Determinar </a:t>
            </a:r>
            <a:r>
              <a:rPr lang="es-AR" sz="3100" i="1" dirty="0"/>
              <a:t>M</a:t>
            </a:r>
            <a:r>
              <a:rPr lang="es-AR" sz="3100" i="1" dirty="0" smtClean="0"/>
              <a:t>edalla – Prueba de Escritorio</a:t>
            </a:r>
            <a:endParaRPr lang="es-AR" sz="3100" i="1" dirty="0"/>
          </a:p>
        </p:txBody>
      </p:sp>
      <p:graphicFrame>
        <p:nvGraphicFramePr>
          <p:cNvPr id="6" name="5 Marcador de contenido"/>
          <p:cNvGraphicFramePr>
            <a:graphicFrameLocks noGrp="1"/>
          </p:cNvGraphicFramePr>
          <p:nvPr>
            <p:ph idx="1"/>
          </p:nvPr>
        </p:nvGraphicFramePr>
        <p:xfrm>
          <a:off x="628650" y="2160588"/>
          <a:ext cx="7886700" cy="4272280"/>
        </p:xfrm>
        <a:graphic>
          <a:graphicData uri="http://schemas.openxmlformats.org/drawingml/2006/table">
            <a:tbl>
              <a:tblPr firstRow="1" bandRow="1">
                <a:tableStyleId>{5C22544A-7EE6-4342-B048-85BDC9FD1C3A}</a:tableStyleId>
              </a:tblPr>
              <a:tblGrid>
                <a:gridCol w="3762597">
                  <a:extLst>
                    <a:ext uri="{9D8B030D-6E8A-4147-A177-3AD203B41FA5}">
                      <a16:colId xmlns:a16="http://schemas.microsoft.com/office/drawing/2014/main" xmlns="" val="20000"/>
                    </a:ext>
                  </a:extLst>
                </a:gridCol>
                <a:gridCol w="2137144">
                  <a:extLst>
                    <a:ext uri="{9D8B030D-6E8A-4147-A177-3AD203B41FA5}">
                      <a16:colId xmlns:a16="http://schemas.microsoft.com/office/drawing/2014/main" xmlns="" val="20001"/>
                    </a:ext>
                  </a:extLst>
                </a:gridCol>
                <a:gridCol w="1986959">
                  <a:extLst>
                    <a:ext uri="{9D8B030D-6E8A-4147-A177-3AD203B41FA5}">
                      <a16:colId xmlns:a16="http://schemas.microsoft.com/office/drawing/2014/main" xmlns=""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de Entrada</a:t>
                      </a:r>
                      <a:endParaRPr lang="es-AR" dirty="0"/>
                    </a:p>
                  </a:txBody>
                  <a:tcPr/>
                </a:tc>
                <a:tc>
                  <a:txBody>
                    <a:bodyPr/>
                    <a:lstStyle/>
                    <a:p>
                      <a:pPr algn="ctr"/>
                      <a:r>
                        <a:rPr lang="es-AR" dirty="0" smtClean="0"/>
                        <a:t>Salida deseada</a:t>
                      </a:r>
                      <a:endParaRPr lang="es-AR" dirty="0"/>
                    </a:p>
                  </a:txBody>
                  <a:tcPr/>
                </a:tc>
                <a:extLst>
                  <a:ext uri="{0D108BD9-81ED-4DB2-BD59-A6C34878D82A}">
                    <a16:rowId xmlns:a16="http://schemas.microsoft.com/office/drawing/2014/main" xmlns="" val="10000"/>
                  </a:ext>
                </a:extLst>
              </a:tr>
              <a:tr h="370840">
                <a:tc rowSpan="5">
                  <a:txBody>
                    <a:bodyPr/>
                    <a:lstStyle/>
                    <a:p>
                      <a:pPr>
                        <a:buNone/>
                      </a:pPr>
                      <a:r>
                        <a:rPr lang="es-AR" sz="1200" b="1" dirty="0" smtClean="0">
                          <a:solidFill>
                            <a:srgbClr val="00008B"/>
                          </a:solidFill>
                        </a:rPr>
                        <a:t>Algoritmo</a:t>
                      </a:r>
                      <a:r>
                        <a:rPr lang="es-AR" sz="1200" dirty="0" smtClean="0">
                          <a:solidFill>
                            <a:srgbClr val="000000"/>
                          </a:solidFill>
                        </a:rPr>
                        <a:t> </a:t>
                      </a:r>
                      <a:r>
                        <a:rPr lang="es-AR" sz="1200" dirty="0" err="1" smtClean="0">
                          <a:solidFill>
                            <a:srgbClr val="000000"/>
                          </a:solidFill>
                        </a:rPr>
                        <a:t>TipoMedalla</a:t>
                      </a:r>
                      <a:r>
                        <a:rPr lang="es-AR" sz="1200" dirty="0" smtClean="0">
                          <a:solidFill>
                            <a:srgbClr val="000000"/>
                          </a:solidFill>
                        </a:rPr>
                        <a:t> </a:t>
                      </a:r>
                      <a:r>
                        <a:rPr lang="es-AR" sz="1200" dirty="0" err="1" smtClean="0">
                          <a:solidFill>
                            <a:srgbClr val="000000"/>
                          </a:solidFill>
                        </a:rPr>
                        <a:t>posicionDeLlegada</a:t>
                      </a:r>
                      <a:r>
                        <a:rPr lang="es-AR" sz="1200" dirty="0" smtClean="0">
                          <a:solidFill>
                            <a:srgbClr val="000000"/>
                          </a:solidFill>
                        </a:rPr>
                        <a:t> </a:t>
                      </a:r>
                      <a:r>
                        <a:rPr lang="es-AR" sz="1200" b="1" dirty="0" smtClean="0">
                          <a:solidFill>
                            <a:srgbClr val="00008B"/>
                          </a:solidFill>
                        </a:rPr>
                        <a:t>Es</a:t>
                      </a:r>
                      <a:r>
                        <a:rPr lang="es-AR" sz="1200" dirty="0" smtClean="0">
                          <a:solidFill>
                            <a:srgbClr val="000000"/>
                          </a:solidFill>
                        </a:rPr>
                        <a:t> </a:t>
                      </a:r>
                      <a:r>
                        <a:rPr lang="es-AR" sz="1200" b="1" dirty="0" smtClean="0">
                          <a:solidFill>
                            <a:srgbClr val="00008B"/>
                          </a:solidFill>
                        </a:rPr>
                        <a:t>Entero</a:t>
                      </a:r>
                      <a:r>
                        <a:rPr lang="es-AR" sz="1200" dirty="0" smtClean="0">
                          <a:solidFill>
                            <a:srgbClr val="000000"/>
                          </a:solidFill>
                        </a:rPr>
                        <a:t> </a:t>
                      </a:r>
                    </a:p>
                    <a:p>
                      <a:pPr lvl="1">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"Indicar posición de llegada del competidor: "</a:t>
                      </a:r>
                      <a:r>
                        <a:rPr lang="es-AR" sz="1200" dirty="0" smtClean="0">
                          <a:solidFill>
                            <a:srgbClr val="000000"/>
                          </a:solidFill>
                        </a:rPr>
                        <a:t> </a:t>
                      </a:r>
                    </a:p>
                    <a:p>
                      <a:pPr lvl="1">
                        <a:buNone/>
                      </a:pPr>
                      <a:r>
                        <a:rPr lang="es-AR" sz="1200" b="1" dirty="0" smtClean="0">
                          <a:solidFill>
                            <a:srgbClr val="00008B"/>
                          </a:solidFill>
                        </a:rPr>
                        <a:t>Leer</a:t>
                      </a:r>
                      <a:r>
                        <a:rPr lang="es-AR" sz="1200" dirty="0" smtClean="0">
                          <a:solidFill>
                            <a:srgbClr val="000000"/>
                          </a:solidFill>
                        </a:rPr>
                        <a:t> </a:t>
                      </a:r>
                      <a:r>
                        <a:rPr lang="es-AR" sz="1200" dirty="0" err="1" smtClean="0">
                          <a:solidFill>
                            <a:srgbClr val="000000"/>
                          </a:solidFill>
                        </a:rPr>
                        <a:t>posicionDeLlegada</a:t>
                      </a:r>
                      <a:r>
                        <a:rPr lang="es-AR" sz="1200" dirty="0" smtClean="0">
                          <a:solidFill>
                            <a:srgbClr val="000000"/>
                          </a:solidFill>
                        </a:rPr>
                        <a:t> </a:t>
                      </a:r>
                    </a:p>
                    <a:p>
                      <a:pPr lvl="1">
                        <a:buNone/>
                      </a:pPr>
                      <a:r>
                        <a:rPr lang="es-AR" sz="1200" b="1" dirty="0" smtClean="0">
                          <a:solidFill>
                            <a:srgbClr val="00008B"/>
                          </a:solidFill>
                        </a:rPr>
                        <a:t>Si</a:t>
                      </a:r>
                      <a:r>
                        <a:rPr lang="es-AR" sz="1200" dirty="0" smtClean="0">
                          <a:solidFill>
                            <a:srgbClr val="000000"/>
                          </a:solidFill>
                        </a:rPr>
                        <a:t> </a:t>
                      </a:r>
                      <a:r>
                        <a:rPr lang="es-AR" sz="1200" dirty="0" err="1" smtClean="0">
                          <a:solidFill>
                            <a:srgbClr val="000000"/>
                          </a:solidFill>
                        </a:rPr>
                        <a:t>posicionDeLlegada</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smtClean="0">
                          <a:solidFill>
                            <a:srgbClr val="A0522D"/>
                          </a:solidFill>
                        </a:rPr>
                        <a:t>1</a:t>
                      </a:r>
                      <a:r>
                        <a:rPr lang="es-AR" sz="1200" dirty="0" smtClean="0">
                          <a:solidFill>
                            <a:srgbClr val="000000"/>
                          </a:solidFill>
                        </a:rPr>
                        <a:t> </a:t>
                      </a:r>
                    </a:p>
                    <a:p>
                      <a:pPr lvl="2">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'Entregar medalla de oro'</a:t>
                      </a:r>
                      <a:r>
                        <a:rPr lang="es-AR" sz="1200" dirty="0" smtClean="0">
                          <a:solidFill>
                            <a:srgbClr val="000000"/>
                          </a:solidFill>
                        </a:rPr>
                        <a:t> </a:t>
                      </a:r>
                    </a:p>
                    <a:p>
                      <a:pPr lvl="1">
                        <a:buNone/>
                      </a:pPr>
                      <a:r>
                        <a:rPr lang="es-AR" sz="1200" b="1" dirty="0" smtClean="0">
                          <a:solidFill>
                            <a:srgbClr val="00008B"/>
                          </a:solidFill>
                        </a:rPr>
                        <a:t>Sino</a:t>
                      </a:r>
                      <a:r>
                        <a:rPr lang="es-AR" sz="1200" dirty="0" smtClean="0">
                          <a:solidFill>
                            <a:srgbClr val="000000"/>
                          </a:solidFill>
                        </a:rPr>
                        <a:t> </a:t>
                      </a:r>
                    </a:p>
                    <a:p>
                      <a:pPr lvl="2">
                        <a:buNone/>
                      </a:pPr>
                      <a:r>
                        <a:rPr lang="es-AR" sz="1200" b="1" dirty="0" smtClean="0">
                          <a:solidFill>
                            <a:srgbClr val="00008B"/>
                          </a:solidFill>
                        </a:rPr>
                        <a:t>Si</a:t>
                      </a:r>
                      <a:r>
                        <a:rPr lang="es-AR" sz="1200" dirty="0" smtClean="0">
                          <a:solidFill>
                            <a:srgbClr val="000000"/>
                          </a:solidFill>
                        </a:rPr>
                        <a:t> </a:t>
                      </a:r>
                      <a:r>
                        <a:rPr lang="es-AR" sz="1200" dirty="0" err="1" smtClean="0">
                          <a:solidFill>
                            <a:srgbClr val="000000"/>
                          </a:solidFill>
                        </a:rPr>
                        <a:t>posicionDeLlegada</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smtClean="0">
                          <a:solidFill>
                            <a:srgbClr val="A0522D"/>
                          </a:solidFill>
                        </a:rPr>
                        <a:t>2</a:t>
                      </a:r>
                      <a:r>
                        <a:rPr lang="es-AR" sz="1200" dirty="0" smtClean="0">
                          <a:solidFill>
                            <a:srgbClr val="000000"/>
                          </a:solidFill>
                        </a:rPr>
                        <a:t> </a:t>
                      </a:r>
                    </a:p>
                    <a:p>
                      <a:pPr lvl="3">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'Entregar medalla de plata'</a:t>
                      </a:r>
                      <a:r>
                        <a:rPr lang="es-AR" sz="1200" dirty="0" smtClean="0">
                          <a:solidFill>
                            <a:srgbClr val="000000"/>
                          </a:solidFill>
                        </a:rPr>
                        <a:t> </a:t>
                      </a:r>
                    </a:p>
                    <a:p>
                      <a:pPr lvl="2">
                        <a:buNone/>
                      </a:pPr>
                      <a:r>
                        <a:rPr lang="es-AR" sz="1200" b="1" dirty="0" smtClean="0">
                          <a:solidFill>
                            <a:srgbClr val="00008B"/>
                          </a:solidFill>
                        </a:rPr>
                        <a:t>Sino</a:t>
                      </a:r>
                      <a:r>
                        <a:rPr lang="es-AR" sz="1200" dirty="0" smtClean="0">
                          <a:solidFill>
                            <a:srgbClr val="000000"/>
                          </a:solidFill>
                        </a:rPr>
                        <a:t> </a:t>
                      </a:r>
                    </a:p>
                    <a:p>
                      <a:pPr lvl="3">
                        <a:buNone/>
                      </a:pPr>
                      <a:r>
                        <a:rPr lang="es-AR" sz="1200" b="1" dirty="0" smtClean="0">
                          <a:solidFill>
                            <a:srgbClr val="00008B"/>
                          </a:solidFill>
                        </a:rPr>
                        <a:t>Si</a:t>
                      </a:r>
                      <a:r>
                        <a:rPr lang="es-AR" sz="1200" dirty="0" smtClean="0">
                          <a:solidFill>
                            <a:srgbClr val="000000"/>
                          </a:solidFill>
                        </a:rPr>
                        <a:t> </a:t>
                      </a:r>
                      <a:r>
                        <a:rPr lang="es-AR" sz="1200" dirty="0" err="1" smtClean="0">
                          <a:solidFill>
                            <a:srgbClr val="000000"/>
                          </a:solidFill>
                        </a:rPr>
                        <a:t>posicionDeLlegada</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smtClean="0">
                          <a:solidFill>
                            <a:srgbClr val="A0522D"/>
                          </a:solidFill>
                        </a:rPr>
                        <a:t>3</a:t>
                      </a:r>
                      <a:r>
                        <a:rPr lang="es-AR" sz="1200" dirty="0" smtClean="0">
                          <a:solidFill>
                            <a:srgbClr val="000000"/>
                          </a:solidFill>
                        </a:rPr>
                        <a:t> </a:t>
                      </a:r>
                    </a:p>
                    <a:p>
                      <a:pPr lvl="4">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'Entregar medalla de bronce'</a:t>
                      </a:r>
                      <a:r>
                        <a:rPr lang="es-AR" sz="1200" dirty="0" smtClean="0">
                          <a:solidFill>
                            <a:srgbClr val="000000"/>
                          </a:solidFill>
                        </a:rPr>
                        <a:t> </a:t>
                      </a:r>
                    </a:p>
                    <a:p>
                      <a:pPr lvl="3">
                        <a:buNone/>
                      </a:pPr>
                      <a:r>
                        <a:rPr lang="es-AR" sz="1200" b="1" dirty="0" smtClean="0">
                          <a:solidFill>
                            <a:srgbClr val="00008B"/>
                          </a:solidFill>
                        </a:rPr>
                        <a:t>Sino</a:t>
                      </a:r>
                      <a:r>
                        <a:rPr lang="es-AR" sz="1200" dirty="0" smtClean="0">
                          <a:solidFill>
                            <a:srgbClr val="000000"/>
                          </a:solidFill>
                        </a:rPr>
                        <a:t> </a:t>
                      </a:r>
                    </a:p>
                    <a:p>
                      <a:pPr lvl="4">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'Entregar mención de participación'</a:t>
                      </a:r>
                      <a:r>
                        <a:rPr lang="es-AR" sz="1200" dirty="0" smtClean="0">
                          <a:solidFill>
                            <a:srgbClr val="000000"/>
                          </a:solidFill>
                        </a:rPr>
                        <a:t> </a:t>
                      </a:r>
                    </a:p>
                    <a:p>
                      <a:pPr lvl="3">
                        <a:buNone/>
                      </a:pPr>
                      <a:r>
                        <a:rPr lang="es-AR" sz="1200" b="1" dirty="0" err="1" smtClean="0">
                          <a:solidFill>
                            <a:srgbClr val="00008B"/>
                          </a:solidFill>
                        </a:rPr>
                        <a:t>FinSi</a:t>
                      </a:r>
                      <a:r>
                        <a:rPr lang="es-AR" sz="1200" dirty="0" smtClean="0">
                          <a:solidFill>
                            <a:srgbClr val="000000"/>
                          </a:solidFill>
                        </a:rPr>
                        <a:t> </a:t>
                      </a:r>
                    </a:p>
                    <a:p>
                      <a:pPr lvl="2">
                        <a:buNone/>
                      </a:pPr>
                      <a:r>
                        <a:rPr lang="es-AR" sz="1200" b="1" dirty="0" err="1" smtClean="0">
                          <a:solidFill>
                            <a:srgbClr val="00008B"/>
                          </a:solidFill>
                        </a:rPr>
                        <a:t>FinSi</a:t>
                      </a:r>
                      <a:r>
                        <a:rPr lang="es-AR" sz="1200" dirty="0" smtClean="0">
                          <a:solidFill>
                            <a:srgbClr val="000000"/>
                          </a:solidFill>
                        </a:rPr>
                        <a:t> </a:t>
                      </a:r>
                    </a:p>
                    <a:p>
                      <a:pPr lvl="1">
                        <a:buNone/>
                      </a:pPr>
                      <a:r>
                        <a:rPr lang="es-AR" sz="1200" b="1" dirty="0" err="1" smtClean="0">
                          <a:solidFill>
                            <a:srgbClr val="00008B"/>
                          </a:solidFill>
                        </a:rPr>
                        <a:t>FinSi</a:t>
                      </a:r>
                      <a:r>
                        <a:rPr lang="es-AR" sz="1200" dirty="0" smtClean="0">
                          <a:solidFill>
                            <a:srgbClr val="000000"/>
                          </a:solidFill>
                        </a:rPr>
                        <a:t> </a:t>
                      </a:r>
                    </a:p>
                    <a:p>
                      <a:pPr>
                        <a:buNone/>
                      </a:pPr>
                      <a:r>
                        <a:rPr lang="es-AR" sz="1200" b="1" dirty="0" err="1" smtClean="0">
                          <a:solidFill>
                            <a:srgbClr val="00008B"/>
                          </a:solidFill>
                        </a:rPr>
                        <a:t>FinAlgoritmo</a:t>
                      </a:r>
                      <a:r>
                        <a:rPr lang="es-AR" sz="1200" dirty="0" smtClean="0">
                          <a:solidFill>
                            <a:srgbClr val="000000"/>
                          </a:solidFill>
                        </a:rPr>
                        <a:t> </a:t>
                      </a:r>
                      <a:endParaRPr lang="es-AR" sz="1200" dirty="0" smtClean="0"/>
                    </a:p>
                    <a:p>
                      <a:pPr>
                        <a:buNone/>
                      </a:pPr>
                      <a:endParaRPr lang="es-AR" sz="1000" dirty="0"/>
                    </a:p>
                  </a:txBody>
                  <a:tcPr/>
                </a:tc>
                <a:tc>
                  <a:txBody>
                    <a:bodyPr/>
                    <a:lstStyle/>
                    <a:p>
                      <a:r>
                        <a:rPr lang="es-AR" sz="1600" dirty="0" err="1" smtClean="0"/>
                        <a:t>posicionDeLlegada</a:t>
                      </a:r>
                      <a:r>
                        <a:rPr lang="es-AR" sz="1600" dirty="0" smtClean="0"/>
                        <a:t> = 1</a:t>
                      </a:r>
                      <a:endParaRPr lang="es-AR" sz="1600" dirty="0"/>
                    </a:p>
                  </a:txBody>
                  <a:tcPr/>
                </a:tc>
                <a:tc>
                  <a:txBody>
                    <a:bodyPr/>
                    <a:lstStyle/>
                    <a:p>
                      <a:r>
                        <a:rPr lang="es-AR" sz="1600" dirty="0" smtClean="0"/>
                        <a:t>Entregar medalla de oro</a:t>
                      </a:r>
                      <a:endParaRPr lang="es-AR" sz="1600" dirty="0"/>
                    </a:p>
                  </a:txBody>
                  <a:tcPr/>
                </a:tc>
                <a:extLst>
                  <a:ext uri="{0D108BD9-81ED-4DB2-BD59-A6C34878D82A}">
                    <a16:rowId xmlns:a16="http://schemas.microsoft.com/office/drawing/2014/main" xmlns="" val="10001"/>
                  </a:ext>
                </a:extLst>
              </a:tr>
              <a:tr h="370840">
                <a:tc vMerge="1">
                  <a:txBody>
                    <a:bodyPr/>
                    <a:lstStyle/>
                    <a:p>
                      <a:endParaRPr lang="es-AR" dirty="0"/>
                    </a:p>
                  </a:txBody>
                  <a:tcPr/>
                </a:tc>
                <a:tc>
                  <a:txBody>
                    <a:bodyPr/>
                    <a:lstStyle/>
                    <a:p>
                      <a:r>
                        <a:rPr lang="es-AR" sz="1600" dirty="0" err="1" smtClean="0"/>
                        <a:t>posicionDeLlegada</a:t>
                      </a:r>
                      <a:r>
                        <a:rPr lang="es-AR" sz="1600" dirty="0" smtClean="0"/>
                        <a:t> = 2</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medalla de plata</a:t>
                      </a:r>
                    </a:p>
                  </a:txBody>
                  <a:tcPr/>
                </a:tc>
                <a:extLst>
                  <a:ext uri="{0D108BD9-81ED-4DB2-BD59-A6C34878D82A}">
                    <a16:rowId xmlns:a16="http://schemas.microsoft.com/office/drawing/2014/main" xmlns="" val="10002"/>
                  </a:ext>
                </a:extLst>
              </a:tr>
              <a:tr h="370840">
                <a:tc vMerge="1">
                  <a:txBody>
                    <a:bodyPr/>
                    <a:lstStyle/>
                    <a:p>
                      <a:endParaRPr lang="es-AR" dirty="0"/>
                    </a:p>
                  </a:txBody>
                  <a:tcPr/>
                </a:tc>
                <a:tc>
                  <a:txBody>
                    <a:bodyPr/>
                    <a:lstStyle/>
                    <a:p>
                      <a:r>
                        <a:rPr lang="es-AR" sz="1600" dirty="0" err="1" smtClean="0"/>
                        <a:t>posicionDeLlegada</a:t>
                      </a:r>
                      <a:r>
                        <a:rPr lang="es-AR" sz="1600" dirty="0" smtClean="0"/>
                        <a:t> = 3</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medalla de bronce</a:t>
                      </a:r>
                    </a:p>
                  </a:txBody>
                  <a:tcPr/>
                </a:tc>
                <a:extLst>
                  <a:ext uri="{0D108BD9-81ED-4DB2-BD59-A6C34878D82A}">
                    <a16:rowId xmlns:a16="http://schemas.microsoft.com/office/drawing/2014/main" xmlns="" val="10003"/>
                  </a:ext>
                </a:extLst>
              </a:tr>
              <a:tr h="370840">
                <a:tc vMerge="1">
                  <a:txBody>
                    <a:bodyPr/>
                    <a:lstStyle/>
                    <a:p>
                      <a:endParaRPr lang="es-AR" dirty="0"/>
                    </a:p>
                  </a:txBody>
                  <a:tcPr/>
                </a:tc>
                <a:tc>
                  <a:txBody>
                    <a:bodyPr/>
                    <a:lstStyle/>
                    <a:p>
                      <a:r>
                        <a:rPr lang="es-AR" sz="1600" dirty="0" err="1" smtClean="0"/>
                        <a:t>posicionDeLlegada</a:t>
                      </a:r>
                      <a:r>
                        <a:rPr lang="es-AR" sz="1600" dirty="0" smtClean="0"/>
                        <a:t> = 6</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mención de participación</a:t>
                      </a:r>
                    </a:p>
                  </a:txBody>
                  <a:tcPr/>
                </a:tc>
                <a:extLst>
                  <a:ext uri="{0D108BD9-81ED-4DB2-BD59-A6C34878D82A}">
                    <a16:rowId xmlns:a16="http://schemas.microsoft.com/office/drawing/2014/main" xmlns="" val="10004"/>
                  </a:ext>
                </a:extLst>
              </a:tr>
              <a:tr h="741680">
                <a:tc vMerge="1">
                  <a:txBody>
                    <a:bodyPr/>
                    <a:lstStyle/>
                    <a:p>
                      <a:endParaRPr lang="es-AR" dirty="0"/>
                    </a:p>
                  </a:txBody>
                  <a:tcPr/>
                </a:tc>
                <a:tc gridSpan="2">
                  <a:txBody>
                    <a:bodyPr/>
                    <a:lstStyle/>
                    <a:p>
                      <a:endParaRPr lang="es-AR" sz="1600" dirty="0"/>
                    </a:p>
                  </a:txBody>
                  <a:tcPr/>
                </a:tc>
                <a:tc hMerge="1">
                  <a:txBody>
                    <a:bodyPr/>
                    <a:lstStyle/>
                    <a:p>
                      <a:endParaRPr lang="es-AR" dirty="0"/>
                    </a:p>
                  </a:txBody>
                  <a:tcPr/>
                </a:tc>
                <a:extLst>
                  <a:ext uri="{0D108BD9-81ED-4DB2-BD59-A6C34878D82A}">
                    <a16:rowId xmlns:a16="http://schemas.microsoft.com/office/drawing/2014/main" xmlns="" val="10005"/>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36</a:t>
            </a:fld>
            <a:endParaRPr lang="es-ES_tradnl"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a:bodyPr>
          <a:lstStyle/>
          <a:p>
            <a:r>
              <a:rPr lang="es-AR" b="1" dirty="0" smtClean="0"/>
              <a:t>Estructura de Control </a:t>
            </a:r>
            <a:br>
              <a:rPr lang="es-AR" b="1" dirty="0" smtClean="0"/>
            </a:br>
            <a:r>
              <a:rPr lang="es-AR" sz="2800" i="1" dirty="0" smtClean="0"/>
              <a:t>Selección Múltiple</a:t>
            </a:r>
            <a:endParaRPr lang="es-AR" sz="2800" i="1" dirty="0"/>
          </a:p>
        </p:txBody>
      </p:sp>
      <p:sp>
        <p:nvSpPr>
          <p:cNvPr id="3" name="2 Marcador de contenido"/>
          <p:cNvSpPr>
            <a:spLocks noGrp="1"/>
          </p:cNvSpPr>
          <p:nvPr>
            <p:ph idx="1"/>
          </p:nvPr>
        </p:nvSpPr>
        <p:spPr/>
        <p:txBody>
          <a:bodyPr>
            <a:normAutofit fontScale="92500" lnSpcReduction="10000"/>
          </a:bodyPr>
          <a:lstStyle/>
          <a:p>
            <a:pPr>
              <a:buNone/>
            </a:pPr>
            <a:r>
              <a:rPr lang="es-AR" dirty="0" smtClean="0"/>
              <a:t>………</a:t>
            </a:r>
          </a:p>
          <a:p>
            <a:pPr>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TipoMedalla</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8B"/>
                </a:solidFill>
              </a:rPr>
              <a:t>Es</a:t>
            </a:r>
            <a:r>
              <a:rPr lang="es-AR" sz="1400" dirty="0" smtClean="0">
                <a:solidFill>
                  <a:srgbClr val="000000"/>
                </a:solidFill>
              </a:rPr>
              <a:t> </a:t>
            </a:r>
            <a:r>
              <a:rPr lang="es-AR" sz="1400" b="1" dirty="0" smtClean="0">
                <a:solidFill>
                  <a:srgbClr val="00008B"/>
                </a:solidFill>
              </a:rPr>
              <a:t>Entero</a:t>
            </a:r>
            <a:r>
              <a:rPr lang="es-AR" sz="1400" dirty="0" smtClean="0">
                <a:solidFill>
                  <a:srgbClr val="000000"/>
                </a:solidFill>
              </a:rPr>
              <a:t> </a:t>
            </a:r>
          </a:p>
          <a:p>
            <a:pPr lvl="1">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"Indicar posición de llegada del competidor: "</a:t>
            </a:r>
            <a:r>
              <a:rPr lang="es-AR" sz="1400" dirty="0" smtClean="0">
                <a:solidFill>
                  <a:srgbClr val="000000"/>
                </a:solidFill>
              </a:rPr>
              <a:t> </a:t>
            </a:r>
          </a:p>
          <a:p>
            <a:pPr lvl="1">
              <a:buNone/>
            </a:pPr>
            <a:r>
              <a:rPr lang="es-AR" sz="1400" b="1" dirty="0" smtClean="0">
                <a:solidFill>
                  <a:srgbClr val="00008B"/>
                </a:solidFill>
              </a:rPr>
              <a:t>Leer</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p>
          <a:p>
            <a:pPr lvl="1">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a:t>
            </a:r>
            <a:r>
              <a:rPr lang="es-AR" sz="1400" dirty="0" smtClean="0">
                <a:solidFill>
                  <a:srgbClr val="000000"/>
                </a:solidFill>
              </a:rPr>
              <a:t> </a:t>
            </a:r>
          </a:p>
          <a:p>
            <a:pPr lvl="2">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oro'</a:t>
            </a:r>
            <a:r>
              <a:rPr lang="es-AR" sz="1400" dirty="0" smtClean="0">
                <a:solidFill>
                  <a:srgbClr val="000000"/>
                </a:solidFill>
              </a:rPr>
              <a:t> </a:t>
            </a:r>
          </a:p>
          <a:p>
            <a:pPr lvl="1">
              <a:buNone/>
            </a:pPr>
            <a:r>
              <a:rPr lang="es-AR" sz="1400" b="1" dirty="0" smtClean="0">
                <a:solidFill>
                  <a:srgbClr val="00008B"/>
                </a:solidFill>
              </a:rPr>
              <a:t>Sino</a:t>
            </a:r>
            <a:r>
              <a:rPr lang="es-AR" sz="1400" dirty="0" smtClean="0">
                <a:solidFill>
                  <a:srgbClr val="000000"/>
                </a:solidFill>
              </a:rPr>
              <a:t> </a:t>
            </a:r>
          </a:p>
          <a:p>
            <a:pPr lvl="2">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2</a:t>
            </a:r>
            <a:r>
              <a:rPr lang="es-AR" sz="1400" dirty="0" smtClean="0">
                <a:solidFill>
                  <a:srgbClr val="000000"/>
                </a:solidFill>
              </a:rPr>
              <a:t> </a:t>
            </a:r>
          </a:p>
          <a:p>
            <a:pPr lvl="3">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plata'</a:t>
            </a:r>
            <a:r>
              <a:rPr lang="es-AR" sz="1400" dirty="0" smtClean="0">
                <a:solidFill>
                  <a:srgbClr val="000000"/>
                </a:solidFill>
              </a:rPr>
              <a:t> </a:t>
            </a:r>
          </a:p>
          <a:p>
            <a:pPr lvl="2">
              <a:buNone/>
            </a:pPr>
            <a:r>
              <a:rPr lang="es-AR" sz="1400" b="1" dirty="0" smtClean="0">
                <a:solidFill>
                  <a:srgbClr val="00008B"/>
                </a:solidFill>
              </a:rPr>
              <a:t>Sino</a:t>
            </a:r>
            <a:r>
              <a:rPr lang="es-AR" sz="1400" dirty="0" smtClean="0">
                <a:solidFill>
                  <a:srgbClr val="000000"/>
                </a:solidFill>
              </a:rPr>
              <a:t> </a:t>
            </a:r>
          </a:p>
          <a:p>
            <a:pPr lvl="3">
              <a:buNone/>
            </a:pPr>
            <a:r>
              <a:rPr lang="es-AR" sz="1400" b="1" dirty="0" smtClean="0">
                <a:solidFill>
                  <a:srgbClr val="00008B"/>
                </a:solidFill>
              </a:rPr>
              <a:t>Si</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3</a:t>
            </a:r>
            <a:r>
              <a:rPr lang="es-AR" sz="1400" dirty="0" smtClean="0">
                <a:solidFill>
                  <a:srgbClr val="000000"/>
                </a:solidFill>
              </a:rPr>
              <a:t> </a:t>
            </a:r>
          </a:p>
          <a:p>
            <a:pPr lvl="4">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bronce'</a:t>
            </a:r>
            <a:r>
              <a:rPr lang="es-AR" sz="1400" dirty="0" smtClean="0">
                <a:solidFill>
                  <a:srgbClr val="000000"/>
                </a:solidFill>
              </a:rPr>
              <a:t> </a:t>
            </a:r>
          </a:p>
          <a:p>
            <a:pPr lvl="3">
              <a:buNone/>
            </a:pPr>
            <a:r>
              <a:rPr lang="es-AR" sz="1400" b="1" dirty="0" smtClean="0">
                <a:solidFill>
                  <a:srgbClr val="00008B"/>
                </a:solidFill>
              </a:rPr>
              <a:t>Sino</a:t>
            </a:r>
            <a:r>
              <a:rPr lang="es-AR" sz="1400" dirty="0" smtClean="0">
                <a:solidFill>
                  <a:srgbClr val="000000"/>
                </a:solidFill>
              </a:rPr>
              <a:t> </a:t>
            </a:r>
          </a:p>
          <a:p>
            <a:pPr lvl="4">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mención de participación'</a:t>
            </a:r>
            <a:r>
              <a:rPr lang="es-AR" sz="1400" dirty="0" smtClean="0">
                <a:solidFill>
                  <a:srgbClr val="000000"/>
                </a:solidFill>
              </a:rPr>
              <a:t> </a:t>
            </a:r>
          </a:p>
          <a:p>
            <a:pPr lvl="3">
              <a:buNone/>
            </a:pPr>
            <a:r>
              <a:rPr lang="es-AR" sz="1400" b="1" dirty="0" err="1" smtClean="0">
                <a:solidFill>
                  <a:srgbClr val="00008B"/>
                </a:solidFill>
              </a:rPr>
              <a:t>FinSi</a:t>
            </a:r>
            <a:r>
              <a:rPr lang="es-AR" sz="1400" dirty="0" smtClean="0">
                <a:solidFill>
                  <a:srgbClr val="000000"/>
                </a:solidFill>
              </a:rPr>
              <a:t> </a:t>
            </a:r>
          </a:p>
          <a:p>
            <a:pPr lvl="2">
              <a:buNone/>
            </a:pPr>
            <a:r>
              <a:rPr lang="es-AR" sz="1400" b="1" dirty="0" err="1" smtClean="0">
                <a:solidFill>
                  <a:srgbClr val="00008B"/>
                </a:solidFill>
              </a:rPr>
              <a:t>FinSi</a:t>
            </a:r>
            <a:r>
              <a:rPr lang="es-AR" sz="1400" dirty="0" smtClean="0">
                <a:solidFill>
                  <a:srgbClr val="000000"/>
                </a:solidFill>
              </a:rPr>
              <a:t> </a:t>
            </a:r>
          </a:p>
          <a:p>
            <a:pPr lvl="1">
              <a:buNone/>
            </a:pPr>
            <a:r>
              <a:rPr lang="es-AR" sz="1400" b="1" dirty="0" err="1" smtClean="0">
                <a:solidFill>
                  <a:srgbClr val="00008B"/>
                </a:solidFill>
              </a:rPr>
              <a:t>FinSi</a:t>
            </a:r>
            <a:r>
              <a:rPr lang="es-AR" sz="1400" dirty="0" smtClean="0">
                <a:solidFill>
                  <a:srgbClr val="000000"/>
                </a:solidFill>
              </a:rPr>
              <a:t> </a:t>
            </a:r>
          </a:p>
          <a:p>
            <a:pPr>
              <a:buNone/>
            </a:pPr>
            <a:r>
              <a:rPr lang="es-AR" sz="1400" b="1" dirty="0" err="1" smtClean="0">
                <a:solidFill>
                  <a:srgbClr val="00008B"/>
                </a:solidFill>
              </a:rPr>
              <a:t>FinAlgoritmo</a:t>
            </a:r>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37</a:t>
            </a:fld>
            <a:endParaRPr lang="es-ES_tradnl" dirty="0"/>
          </a:p>
        </p:txBody>
      </p:sp>
      <p:pic>
        <p:nvPicPr>
          <p:cNvPr id="8" name="7 Imagen" descr="duda.jpg"/>
          <p:cNvPicPr>
            <a:picLocks noChangeAspect="1"/>
          </p:cNvPicPr>
          <p:nvPr/>
        </p:nvPicPr>
        <p:blipFill>
          <a:blip r:embed="rId2"/>
          <a:stretch>
            <a:fillRect/>
          </a:stretch>
        </p:blipFill>
        <p:spPr>
          <a:xfrm>
            <a:off x="6147944" y="4432299"/>
            <a:ext cx="2143125" cy="2143125"/>
          </a:xfrm>
          <a:prstGeom prst="rect">
            <a:avLst/>
          </a:prstGeom>
        </p:spPr>
      </p:pic>
      <p:pic>
        <p:nvPicPr>
          <p:cNvPr id="9" name="8 Imagen" descr="duda1.jpg"/>
          <p:cNvPicPr>
            <a:picLocks noChangeAspect="1"/>
          </p:cNvPicPr>
          <p:nvPr/>
        </p:nvPicPr>
        <p:blipFill>
          <a:blip r:embed="rId3"/>
          <a:stretch>
            <a:fillRect/>
          </a:stretch>
        </p:blipFill>
        <p:spPr>
          <a:xfrm>
            <a:off x="6336998" y="1998221"/>
            <a:ext cx="1837108" cy="1272367"/>
          </a:xfrm>
          <a:prstGeom prst="rect">
            <a:avLst/>
          </a:prstGeom>
        </p:spPr>
      </p:pic>
      <p:sp>
        <p:nvSpPr>
          <p:cNvPr id="10" name="9 CuadroTexto"/>
          <p:cNvSpPr txBox="1"/>
          <p:nvPr/>
        </p:nvSpPr>
        <p:spPr>
          <a:xfrm>
            <a:off x="5741581" y="3270588"/>
            <a:ext cx="2890278" cy="1077218"/>
          </a:xfrm>
          <a:prstGeom prst="rect">
            <a:avLst/>
          </a:prstGeom>
          <a:noFill/>
        </p:spPr>
        <p:txBody>
          <a:bodyPr wrap="none" rtlCol="0">
            <a:spAutoFit/>
          </a:bodyPr>
          <a:lstStyle/>
          <a:p>
            <a:r>
              <a:rPr lang="es-AR" sz="3200" b="1" dirty="0" smtClean="0">
                <a:solidFill>
                  <a:srgbClr val="7030A0"/>
                </a:solidFill>
              </a:rPr>
              <a:t>Por qué tantos </a:t>
            </a:r>
          </a:p>
          <a:p>
            <a:r>
              <a:rPr lang="es-AR" sz="3200" b="1" dirty="0" smtClean="0">
                <a:solidFill>
                  <a:srgbClr val="7030A0"/>
                </a:solidFill>
              </a:rPr>
              <a:t>anidamientos??</a:t>
            </a:r>
            <a:endParaRPr lang="es-AR" sz="3200" b="1" dirty="0">
              <a:solidFill>
                <a:srgbClr val="7030A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a:t>
            </a:r>
            <a:br>
              <a:rPr lang="es-AR" b="1" dirty="0" smtClean="0"/>
            </a:br>
            <a:r>
              <a:rPr lang="es-AR" sz="2800" i="1" dirty="0" smtClean="0"/>
              <a:t>Selección Múltiple</a:t>
            </a:r>
            <a:endParaRPr lang="es-AR" sz="28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38</a:t>
            </a:fld>
            <a:endParaRPr lang="es-ES_tradnl" dirty="0"/>
          </a:p>
        </p:txBody>
      </p:sp>
      <p:grpSp>
        <p:nvGrpSpPr>
          <p:cNvPr id="6" name="5 Marcador de contenido"/>
          <p:cNvGrpSpPr>
            <a:grpSpLocks noGrp="1"/>
          </p:cNvGrpSpPr>
          <p:nvPr/>
        </p:nvGrpSpPr>
        <p:grpSpPr>
          <a:xfrm>
            <a:off x="628650" y="2160588"/>
            <a:ext cx="7886700" cy="4351337"/>
            <a:chOff x="1203480" y="1843200"/>
            <a:chExt cx="7670160" cy="5590440"/>
          </a:xfrm>
        </p:grpSpPr>
        <p:sp>
          <p:nvSpPr>
            <p:cNvPr id="7" name="CustomShape 4"/>
            <p:cNvSpPr/>
            <p:nvPr/>
          </p:nvSpPr>
          <p:spPr>
            <a:xfrm>
              <a:off x="7166160" y="449352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8" name="CustomShape 5"/>
            <p:cNvSpPr/>
            <p:nvPr/>
          </p:nvSpPr>
          <p:spPr>
            <a:xfrm>
              <a:off x="7359480" y="4693320"/>
              <a:ext cx="15141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a:solidFill>
                    <a:srgbClr val="000000"/>
                  </a:solidFill>
                  <a:uFill>
                    <a:solidFill>
                      <a:srgbClr val="FFFFFF"/>
                    </a:solidFill>
                  </a:uFill>
                  <a:latin typeface="Arial"/>
                  <a:ea typeface="Arial"/>
                </a:rPr>
                <a:t>Expr=CteN</a:t>
              </a:r>
              <a:endParaRPr lang="es-AR" sz="1600" b="0" strike="noStrike" spc="-1">
                <a:solidFill>
                  <a:srgbClr val="000000"/>
                </a:solidFill>
                <a:uFill>
                  <a:solidFill>
                    <a:srgbClr val="FFFFFF"/>
                  </a:solidFill>
                </a:uFill>
                <a:latin typeface="Arial"/>
              </a:endParaRPr>
            </a:p>
          </p:txBody>
        </p:sp>
        <p:sp>
          <p:nvSpPr>
            <p:cNvPr id="9" name="CustomShape 6"/>
            <p:cNvSpPr/>
            <p:nvPr/>
          </p:nvSpPr>
          <p:spPr>
            <a:xfrm>
              <a:off x="5325480" y="449352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10" name="CustomShape 7"/>
            <p:cNvSpPr/>
            <p:nvPr/>
          </p:nvSpPr>
          <p:spPr>
            <a:xfrm>
              <a:off x="5371920" y="4693320"/>
              <a:ext cx="166140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a:solidFill>
                    <a:srgbClr val="000000"/>
                  </a:solidFill>
                  <a:uFill>
                    <a:solidFill>
                      <a:srgbClr val="FFFFFF"/>
                    </a:solidFill>
                  </a:uFill>
                  <a:latin typeface="Arial"/>
                  <a:ea typeface="Arial"/>
                </a:rPr>
                <a:t>Expr=CteN-1</a:t>
              </a:r>
              <a:endParaRPr lang="es-AR" sz="1600" b="0" strike="noStrike" spc="-1">
                <a:solidFill>
                  <a:srgbClr val="000000"/>
                </a:solidFill>
                <a:uFill>
                  <a:solidFill>
                    <a:srgbClr val="FFFFFF"/>
                  </a:solidFill>
                </a:uFill>
                <a:latin typeface="Arial"/>
              </a:endParaRPr>
            </a:p>
          </p:txBody>
        </p:sp>
        <p:sp>
          <p:nvSpPr>
            <p:cNvPr id="11" name="CustomShape 8"/>
            <p:cNvSpPr/>
            <p:nvPr/>
          </p:nvSpPr>
          <p:spPr>
            <a:xfrm>
              <a:off x="3044160" y="449352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12" name="CustomShape 9"/>
            <p:cNvSpPr/>
            <p:nvPr/>
          </p:nvSpPr>
          <p:spPr>
            <a:xfrm>
              <a:off x="1203480" y="4493520"/>
              <a:ext cx="1661400" cy="854280"/>
            </a:xfrm>
            <a:prstGeom prst="diamond">
              <a:avLst/>
            </a:prstGeom>
            <a:solidFill>
              <a:srgbClr val="9BBB59"/>
            </a:solidFill>
            <a:ln w="28440">
              <a:solidFill>
                <a:srgbClr val="000000"/>
              </a:solidFill>
              <a:round/>
            </a:ln>
          </p:spPr>
          <p:style>
            <a:lnRef idx="0">
              <a:scrgbClr r="0" g="0" b="0"/>
            </a:lnRef>
            <a:fillRef idx="0">
              <a:scrgbClr r="0" g="0" b="0"/>
            </a:fillRef>
            <a:effectRef idx="0">
              <a:scrgbClr r="0" g="0" b="0"/>
            </a:effectRef>
            <a:fontRef idx="minor"/>
          </p:style>
        </p:sp>
        <p:sp>
          <p:nvSpPr>
            <p:cNvPr id="13" name="CustomShape 10"/>
            <p:cNvSpPr/>
            <p:nvPr/>
          </p:nvSpPr>
          <p:spPr>
            <a:xfrm>
              <a:off x="3237840" y="4693320"/>
              <a:ext cx="15141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dirty="0" err="1">
                  <a:solidFill>
                    <a:srgbClr val="000000"/>
                  </a:solidFill>
                  <a:uFill>
                    <a:solidFill>
                      <a:srgbClr val="FFFFFF"/>
                    </a:solidFill>
                  </a:uFill>
                  <a:latin typeface="Arial"/>
                  <a:ea typeface="Arial"/>
                </a:rPr>
                <a:t>Expr</a:t>
              </a:r>
              <a:r>
                <a:rPr lang="es-AR" sz="1600" b="0" strike="noStrike" spc="-1" dirty="0">
                  <a:solidFill>
                    <a:srgbClr val="000000"/>
                  </a:solidFill>
                  <a:uFill>
                    <a:solidFill>
                      <a:srgbClr val="FFFFFF"/>
                    </a:solidFill>
                  </a:uFill>
                  <a:latin typeface="Arial"/>
                  <a:ea typeface="Arial"/>
                </a:rPr>
                <a:t>=Cte2</a:t>
              </a:r>
              <a:endParaRPr lang="es-AR" sz="1600" b="0" strike="noStrike" spc="-1" dirty="0">
                <a:solidFill>
                  <a:srgbClr val="000000"/>
                </a:solidFill>
                <a:uFill>
                  <a:solidFill>
                    <a:srgbClr val="FFFFFF"/>
                  </a:solidFill>
                </a:uFill>
                <a:latin typeface="Arial"/>
              </a:endParaRPr>
            </a:p>
          </p:txBody>
        </p:sp>
        <p:sp>
          <p:nvSpPr>
            <p:cNvPr id="14" name="CustomShape 11"/>
            <p:cNvSpPr/>
            <p:nvPr/>
          </p:nvSpPr>
          <p:spPr>
            <a:xfrm>
              <a:off x="1396800" y="4693320"/>
              <a:ext cx="1514160" cy="730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600" b="0" strike="noStrike" spc="-1" dirty="0" err="1">
                  <a:solidFill>
                    <a:srgbClr val="000000"/>
                  </a:solidFill>
                  <a:uFill>
                    <a:solidFill>
                      <a:srgbClr val="FFFFFF"/>
                    </a:solidFill>
                  </a:uFill>
                  <a:latin typeface="Arial"/>
                  <a:ea typeface="Arial"/>
                </a:rPr>
                <a:t>Expr</a:t>
              </a:r>
              <a:r>
                <a:rPr lang="es-AR" sz="1600" b="0" strike="noStrike" spc="-1" dirty="0">
                  <a:solidFill>
                    <a:srgbClr val="000000"/>
                  </a:solidFill>
                  <a:uFill>
                    <a:solidFill>
                      <a:srgbClr val="FFFFFF"/>
                    </a:solidFill>
                  </a:uFill>
                  <a:latin typeface="Arial"/>
                  <a:ea typeface="Arial"/>
                </a:rPr>
                <a:t>=Cte1</a:t>
              </a:r>
              <a:endParaRPr lang="es-AR" sz="1600" b="0" strike="noStrike" spc="-1" dirty="0">
                <a:solidFill>
                  <a:srgbClr val="000000"/>
                </a:solidFill>
                <a:uFill>
                  <a:solidFill>
                    <a:srgbClr val="FFFFFF"/>
                  </a:solidFill>
                </a:uFill>
                <a:latin typeface="Arial"/>
              </a:endParaRPr>
            </a:p>
          </p:txBody>
        </p:sp>
        <p:sp>
          <p:nvSpPr>
            <p:cNvPr id="15" name="CustomShape 12"/>
            <p:cNvSpPr/>
            <p:nvPr/>
          </p:nvSpPr>
          <p:spPr>
            <a:xfrm>
              <a:off x="4176000" y="1843200"/>
              <a:ext cx="1514160" cy="584640"/>
            </a:xfrm>
            <a:prstGeom prst="roundRect">
              <a:avLst>
                <a:gd name="adj" fmla="val 16667"/>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Inicio</a:t>
              </a:r>
              <a:endParaRPr lang="es-AR" b="0" strike="noStrike" spc="-1">
                <a:solidFill>
                  <a:srgbClr val="000000"/>
                </a:solidFill>
                <a:uFill>
                  <a:solidFill>
                    <a:srgbClr val="FFFFFF"/>
                  </a:solidFill>
                </a:uFill>
                <a:latin typeface="Arial"/>
              </a:endParaRPr>
            </a:p>
          </p:txBody>
        </p:sp>
        <p:sp>
          <p:nvSpPr>
            <p:cNvPr id="16" name="CustomShape 13"/>
            <p:cNvSpPr/>
            <p:nvPr/>
          </p:nvSpPr>
          <p:spPr>
            <a:xfrm>
              <a:off x="4102560" y="30193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Evalúa Expresión</a:t>
              </a:r>
              <a:endParaRPr lang="es-AR" b="0" strike="noStrike" spc="-1">
                <a:solidFill>
                  <a:srgbClr val="000000"/>
                </a:solidFill>
                <a:uFill>
                  <a:solidFill>
                    <a:srgbClr val="FFFFFF"/>
                  </a:solidFill>
                </a:uFill>
                <a:latin typeface="Arial"/>
              </a:endParaRPr>
            </a:p>
          </p:txBody>
        </p:sp>
        <p:sp>
          <p:nvSpPr>
            <p:cNvPr id="17" name="CustomShape 14"/>
            <p:cNvSpPr/>
            <p:nvPr/>
          </p:nvSpPr>
          <p:spPr>
            <a:xfrm>
              <a:off x="3044160" y="59389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Bloque2</a:t>
              </a:r>
              <a:endParaRPr lang="es-AR" b="0" strike="noStrike" spc="-1">
                <a:solidFill>
                  <a:srgbClr val="000000"/>
                </a:solidFill>
                <a:uFill>
                  <a:solidFill>
                    <a:srgbClr val="FFFFFF"/>
                  </a:solidFill>
                </a:uFill>
                <a:latin typeface="Arial"/>
              </a:endParaRPr>
            </a:p>
          </p:txBody>
        </p:sp>
        <p:sp>
          <p:nvSpPr>
            <p:cNvPr id="18" name="CustomShape 15"/>
            <p:cNvSpPr/>
            <p:nvPr/>
          </p:nvSpPr>
          <p:spPr>
            <a:xfrm>
              <a:off x="4934160" y="2430360"/>
              <a:ext cx="360" cy="58644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19" name="CustomShape 16"/>
            <p:cNvSpPr/>
            <p:nvPr/>
          </p:nvSpPr>
          <p:spPr>
            <a:xfrm>
              <a:off x="3876120" y="5350320"/>
              <a:ext cx="360" cy="58644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20" name="CustomShape 17"/>
            <p:cNvSpPr/>
            <p:nvPr/>
          </p:nvSpPr>
          <p:spPr>
            <a:xfrm flipH="1">
              <a:off x="5046840" y="7108920"/>
              <a:ext cx="3240" cy="32472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21" name="CustomShape 18"/>
            <p:cNvSpPr/>
            <p:nvPr/>
          </p:nvSpPr>
          <p:spPr>
            <a:xfrm>
              <a:off x="7166160" y="594864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BloqueN</a:t>
              </a:r>
              <a:endParaRPr lang="es-AR" b="0" strike="noStrike" spc="-1">
                <a:solidFill>
                  <a:srgbClr val="000000"/>
                </a:solidFill>
                <a:uFill>
                  <a:solidFill>
                    <a:srgbClr val="FFFFFF"/>
                  </a:solidFill>
                </a:uFill>
                <a:latin typeface="Arial"/>
              </a:endParaRPr>
            </a:p>
          </p:txBody>
        </p:sp>
        <p:sp>
          <p:nvSpPr>
            <p:cNvPr id="22" name="CustomShape 19"/>
            <p:cNvSpPr/>
            <p:nvPr/>
          </p:nvSpPr>
          <p:spPr>
            <a:xfrm rot="5400000">
              <a:off x="6320520" y="5425560"/>
              <a:ext cx="421560" cy="293328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sp>
          <p:nvSpPr>
            <p:cNvPr id="23" name="CustomShape 20"/>
            <p:cNvSpPr/>
            <p:nvPr/>
          </p:nvSpPr>
          <p:spPr>
            <a:xfrm>
              <a:off x="7998120" y="5350320"/>
              <a:ext cx="360" cy="59616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24" name="CustomShape 21"/>
            <p:cNvSpPr/>
            <p:nvPr/>
          </p:nvSpPr>
          <p:spPr>
            <a:xfrm>
              <a:off x="5325480" y="59389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BloqueN-1</a:t>
              </a:r>
              <a:endParaRPr lang="es-AR" b="0" strike="noStrike" spc="-1">
                <a:solidFill>
                  <a:srgbClr val="000000"/>
                </a:solidFill>
                <a:uFill>
                  <a:solidFill>
                    <a:srgbClr val="FFFFFF"/>
                  </a:solidFill>
                </a:uFill>
                <a:latin typeface="Arial"/>
              </a:endParaRPr>
            </a:p>
          </p:txBody>
        </p:sp>
        <p:sp>
          <p:nvSpPr>
            <p:cNvPr id="25" name="CustomShape 22"/>
            <p:cNvSpPr/>
            <p:nvPr/>
          </p:nvSpPr>
          <p:spPr>
            <a:xfrm>
              <a:off x="6157440" y="5350320"/>
              <a:ext cx="360" cy="58644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26" name="CustomShape 23"/>
            <p:cNvSpPr/>
            <p:nvPr/>
          </p:nvSpPr>
          <p:spPr>
            <a:xfrm>
              <a:off x="1203480" y="5938920"/>
              <a:ext cx="1661400" cy="730440"/>
            </a:xfrm>
            <a:prstGeom prst="rect">
              <a:avLst/>
            </a:prstGeom>
            <a:noFill/>
            <a:ln w="28440">
              <a:solidFill>
                <a:srgbClr val="000000"/>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s-AR" b="0" strike="noStrike" spc="-1">
                  <a:solidFill>
                    <a:srgbClr val="000000"/>
                  </a:solidFill>
                  <a:uFill>
                    <a:solidFill>
                      <a:srgbClr val="FFFFFF"/>
                    </a:solidFill>
                  </a:uFill>
                  <a:latin typeface="Arial"/>
                  <a:ea typeface="Arial"/>
                </a:rPr>
                <a:t>Bloque1</a:t>
              </a:r>
              <a:endParaRPr lang="es-AR" b="0" strike="noStrike" spc="-1">
                <a:solidFill>
                  <a:srgbClr val="000000"/>
                </a:solidFill>
                <a:uFill>
                  <a:solidFill>
                    <a:srgbClr val="FFFFFF"/>
                  </a:solidFill>
                </a:uFill>
                <a:latin typeface="Arial"/>
              </a:endParaRPr>
            </a:p>
          </p:txBody>
        </p:sp>
        <p:sp>
          <p:nvSpPr>
            <p:cNvPr id="27" name="CustomShape 24"/>
            <p:cNvSpPr/>
            <p:nvPr/>
          </p:nvSpPr>
          <p:spPr>
            <a:xfrm>
              <a:off x="2035440" y="5350320"/>
              <a:ext cx="360" cy="58644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28" name="CustomShape 25"/>
            <p:cNvSpPr/>
            <p:nvPr/>
          </p:nvSpPr>
          <p:spPr>
            <a:xfrm rot="16200000" flipH="1">
              <a:off x="3279240" y="5360040"/>
              <a:ext cx="426960" cy="3027240"/>
            </a:xfrm>
            <a:prstGeom prst="bentConnector2">
              <a:avLst/>
            </a:prstGeom>
            <a:noFill/>
            <a:ln w="28440">
              <a:solidFill>
                <a:srgbClr val="000000"/>
              </a:solidFill>
              <a:round/>
            </a:ln>
          </p:spPr>
          <p:style>
            <a:lnRef idx="0">
              <a:scrgbClr r="0" g="0" b="0"/>
            </a:lnRef>
            <a:fillRef idx="0">
              <a:scrgbClr r="0" g="0" b="0"/>
            </a:fillRef>
            <a:effectRef idx="0">
              <a:scrgbClr r="0" g="0" b="0"/>
            </a:effectRef>
            <a:fontRef idx="minor"/>
          </p:style>
        </p:sp>
        <p:sp>
          <p:nvSpPr>
            <p:cNvPr id="29" name="CustomShape 26"/>
            <p:cNvSpPr/>
            <p:nvPr/>
          </p:nvSpPr>
          <p:spPr>
            <a:xfrm>
              <a:off x="3876120" y="6671880"/>
              <a:ext cx="2880" cy="439560"/>
            </a:xfrm>
            <a:custGeom>
              <a:avLst/>
              <a:gdLst/>
              <a:ahLst/>
              <a:cxnLst/>
              <a:rect l="l" t="t" r="r" b="b"/>
              <a:pathLst>
                <a:path w="21600" h="21600">
                  <a:moveTo>
                    <a:pt x="0" y="0"/>
                  </a:moveTo>
                  <a:lnTo>
                    <a:pt x="21600" y="2160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30" name="CustomShape 27"/>
            <p:cNvSpPr/>
            <p:nvPr/>
          </p:nvSpPr>
          <p:spPr>
            <a:xfrm>
              <a:off x="6157440" y="6671880"/>
              <a:ext cx="2520" cy="440640"/>
            </a:xfrm>
            <a:custGeom>
              <a:avLst/>
              <a:gdLst/>
              <a:ahLst/>
              <a:cxnLst/>
              <a:rect l="l" t="t" r="r" b="b"/>
              <a:pathLst>
                <a:path w="21600" h="21600">
                  <a:moveTo>
                    <a:pt x="0" y="0"/>
                  </a:moveTo>
                  <a:lnTo>
                    <a:pt x="21600" y="2160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31" name="CustomShape 28"/>
            <p:cNvSpPr/>
            <p:nvPr/>
          </p:nvSpPr>
          <p:spPr>
            <a:xfrm>
              <a:off x="4934160" y="3752280"/>
              <a:ext cx="360" cy="230040"/>
            </a:xfrm>
            <a:custGeom>
              <a:avLst/>
              <a:gdLst/>
              <a:ahLst/>
              <a:cxnLst/>
              <a:rect l="l" t="t" r="r" b="b"/>
              <a:pathLst>
                <a:path w="21600" h="21600">
                  <a:moveTo>
                    <a:pt x="0" y="0"/>
                  </a:moveTo>
                  <a:lnTo>
                    <a:pt x="21600" y="21600"/>
                  </a:lnTo>
                </a:path>
              </a:pathLst>
            </a:custGeom>
            <a:noFill/>
            <a:ln w="28440">
              <a:solidFill>
                <a:srgbClr val="000000"/>
              </a:solidFill>
              <a:round/>
            </a:ln>
          </p:spPr>
          <p:style>
            <a:lnRef idx="0">
              <a:scrgbClr r="0" g="0" b="0"/>
            </a:lnRef>
            <a:fillRef idx="0">
              <a:scrgbClr r="0" g="0" b="0"/>
            </a:fillRef>
            <a:effectRef idx="0">
              <a:scrgbClr r="0" g="0" b="0"/>
            </a:effectRef>
            <a:fontRef idx="minor"/>
          </p:style>
        </p:sp>
        <p:sp>
          <p:nvSpPr>
            <p:cNvPr id="32" name="CustomShape 29"/>
            <p:cNvSpPr/>
            <p:nvPr/>
          </p:nvSpPr>
          <p:spPr>
            <a:xfrm>
              <a:off x="4943160" y="3978360"/>
              <a:ext cx="3052440" cy="512640"/>
            </a:xfrm>
            <a:prstGeom prst="bentConnector2">
              <a:avLst/>
            </a:pr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33" name="CustomShape 30"/>
            <p:cNvSpPr/>
            <p:nvPr/>
          </p:nvSpPr>
          <p:spPr>
            <a:xfrm flipH="1">
              <a:off x="2031840" y="3978360"/>
              <a:ext cx="2904120" cy="512640"/>
            </a:xfrm>
            <a:prstGeom prst="bentConnector2">
              <a:avLst/>
            </a:pr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34" name="CustomShape 31"/>
            <p:cNvSpPr/>
            <p:nvPr/>
          </p:nvSpPr>
          <p:spPr>
            <a:xfrm>
              <a:off x="3874320" y="3981600"/>
              <a:ext cx="360" cy="50940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sp>
          <p:nvSpPr>
            <p:cNvPr id="35" name="CustomShape 32"/>
            <p:cNvSpPr/>
            <p:nvPr/>
          </p:nvSpPr>
          <p:spPr>
            <a:xfrm>
              <a:off x="6155280" y="3981600"/>
              <a:ext cx="360" cy="509400"/>
            </a:xfrm>
            <a:custGeom>
              <a:avLst/>
              <a:gdLst/>
              <a:ahLst/>
              <a:cxnLst/>
              <a:rect l="l" t="t" r="r" b="b"/>
              <a:pathLst>
                <a:path w="21600" h="21600">
                  <a:moveTo>
                    <a:pt x="0" y="0"/>
                  </a:moveTo>
                  <a:lnTo>
                    <a:pt x="21600" y="21600"/>
                  </a:lnTo>
                </a:path>
              </a:pathLst>
            </a:custGeom>
            <a:noFill/>
            <a:ln w="28440">
              <a:solidFill>
                <a:srgbClr val="000000"/>
              </a:solidFill>
              <a:round/>
              <a:tailEnd type="triangle" w="lg" len="lg"/>
            </a:ln>
          </p:spPr>
          <p:style>
            <a:lnRef idx="0">
              <a:scrgbClr r="0" g="0" b="0"/>
            </a:lnRef>
            <a:fillRef idx="0">
              <a:scrgbClr r="0" g="0" b="0"/>
            </a:fillRef>
            <a:effectRef idx="0">
              <a:scrgbClr r="0" g="0" b="0"/>
            </a:effectRef>
            <a:fontRef idx="minor"/>
          </p:style>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Variables</a:t>
            </a:r>
            <a:r>
              <a:rPr lang="es-ES_tradnl" dirty="0" smtClean="0"/>
              <a:t/>
            </a:r>
            <a:br>
              <a:rPr lang="es-ES_tradnl" dirty="0" smtClean="0"/>
            </a:br>
            <a:r>
              <a:rPr lang="es-ES_tradnl" sz="2800" i="1" dirty="0" smtClean="0"/>
              <a:t>Repaso</a:t>
            </a:r>
            <a:endParaRPr lang="es-ES_tradnl" sz="3100" i="1" dirty="0"/>
          </a:p>
        </p:txBody>
      </p:sp>
      <p:sp>
        <p:nvSpPr>
          <p:cNvPr id="4" name="Marcador de pie de página 3"/>
          <p:cNvSpPr>
            <a:spLocks noGrp="1"/>
          </p:cNvSpPr>
          <p:nvPr>
            <p:ph type="ftr" sz="quarter" idx="11"/>
          </p:nvPr>
        </p:nvSpPr>
        <p:spPr/>
        <p:txBody>
          <a:bodyPr/>
          <a:lstStyle/>
          <a:p>
            <a:r>
              <a:rPr lang="es-ES_tradnl" dirty="0"/>
              <a:t>Módulo 1: Técnicas de Programación</a:t>
            </a:r>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t>3</a:t>
            </a:fld>
            <a:endParaRPr lang="es-ES_tradnl" dirty="0"/>
          </a:p>
        </p:txBody>
      </p:sp>
      <p:sp>
        <p:nvSpPr>
          <p:cNvPr id="11" name="Marcador de contenido 2"/>
          <p:cNvSpPr>
            <a:spLocks noGrp="1"/>
          </p:cNvSpPr>
          <p:nvPr>
            <p:ph idx="1"/>
          </p:nvPr>
        </p:nvSpPr>
        <p:spPr>
          <a:xfrm>
            <a:off x="628650" y="2160000"/>
            <a:ext cx="7886700" cy="4351338"/>
          </a:xfrm>
        </p:spPr>
        <p:txBody>
          <a:bodyPr>
            <a:normAutofit/>
          </a:bodyPr>
          <a:lstStyle/>
          <a:p>
            <a:r>
              <a:rPr lang="es-ES_tradnl" dirty="0" smtClean="0"/>
              <a:t>Guarda información </a:t>
            </a:r>
            <a:r>
              <a:rPr lang="es-ES_tradnl" dirty="0"/>
              <a:t>(números, letras, etc</a:t>
            </a:r>
            <a:r>
              <a:rPr lang="es-ES_tradnl" dirty="0" smtClean="0"/>
              <a:t>.)</a:t>
            </a:r>
          </a:p>
          <a:p>
            <a:r>
              <a:rPr lang="es-ES_tradnl" dirty="0" smtClean="0"/>
              <a:t>Tiene una dirección de memoria </a:t>
            </a:r>
          </a:p>
          <a:p>
            <a:r>
              <a:rPr lang="es-ES_tradnl" dirty="0" smtClean="0"/>
              <a:t>Tiene un nombre</a:t>
            </a:r>
          </a:p>
          <a:p>
            <a:r>
              <a:rPr lang="es-ES_tradnl" dirty="0" smtClean="0"/>
              <a:t>Su contenido puede </a:t>
            </a:r>
            <a:r>
              <a:rPr lang="es-ES_tradnl" b="1" dirty="0" smtClean="0"/>
              <a:t>variar</a:t>
            </a:r>
            <a:r>
              <a:rPr lang="es-ES_tradnl" dirty="0" smtClean="0"/>
              <a:t> durante la ejecución</a:t>
            </a:r>
            <a:r>
              <a:rPr lang="es-ES" dirty="0" smtClean="0"/>
              <a:t> del programa </a:t>
            </a:r>
            <a:endParaRPr lang="en-US" dirty="0">
              <a:sym typeface="Courier New"/>
            </a:endParaRPr>
          </a:p>
          <a:p>
            <a:pPr lvl="0"/>
            <a:r>
              <a:rPr lang="en-US" dirty="0" err="1">
                <a:sym typeface="Courier New"/>
              </a:rPr>
              <a:t>Todas</a:t>
            </a:r>
            <a:r>
              <a:rPr lang="en-US" dirty="0">
                <a:sym typeface="Courier New"/>
              </a:rPr>
              <a:t> las variables </a:t>
            </a:r>
            <a:r>
              <a:rPr lang="en-US" dirty="0" err="1">
                <a:sym typeface="Courier New"/>
              </a:rPr>
              <a:t>tienen</a:t>
            </a:r>
            <a:r>
              <a:rPr lang="en-US" dirty="0">
                <a:sym typeface="Courier New"/>
              </a:rPr>
              <a:t> un </a:t>
            </a:r>
            <a:r>
              <a:rPr lang="en-US" dirty="0" err="1">
                <a:sym typeface="Courier New"/>
              </a:rPr>
              <a:t>tipo</a:t>
            </a:r>
            <a:r>
              <a:rPr lang="en-US" dirty="0">
                <a:sym typeface="Courier New"/>
              </a:rPr>
              <a:t> (</a:t>
            </a:r>
            <a:r>
              <a:rPr lang="en-US" dirty="0" err="1">
                <a:sym typeface="Courier New"/>
              </a:rPr>
              <a:t>numero</a:t>
            </a:r>
            <a:r>
              <a:rPr lang="en-US" dirty="0">
                <a:sym typeface="Courier New"/>
              </a:rPr>
              <a:t>, </a:t>
            </a:r>
            <a:r>
              <a:rPr lang="en-US" dirty="0" err="1">
                <a:sym typeface="Courier New"/>
              </a:rPr>
              <a:t>texto</a:t>
            </a:r>
            <a:r>
              <a:rPr lang="en-US" dirty="0">
                <a:sym typeface="Courier New"/>
              </a:rPr>
              <a:t>, </a:t>
            </a:r>
            <a:r>
              <a:rPr lang="en-US" dirty="0" err="1">
                <a:sym typeface="Courier New"/>
              </a:rPr>
              <a:t>lógico</a:t>
            </a:r>
            <a:r>
              <a:rPr lang="en-US" dirty="0">
                <a:sym typeface="Courier New"/>
              </a:rPr>
              <a:t>, etc.)</a:t>
            </a:r>
          </a:p>
          <a:p>
            <a:pPr lvl="0"/>
            <a:r>
              <a:rPr lang="en-US" dirty="0">
                <a:sym typeface="Courier New"/>
              </a:rPr>
              <a:t>Antes de </a:t>
            </a:r>
            <a:r>
              <a:rPr lang="en-US" dirty="0" err="1">
                <a:sym typeface="Courier New"/>
              </a:rPr>
              <a:t>usarse</a:t>
            </a:r>
            <a:r>
              <a:rPr lang="en-US" dirty="0">
                <a:sym typeface="Courier New"/>
              </a:rPr>
              <a:t> </a:t>
            </a:r>
            <a:r>
              <a:rPr lang="en-US" dirty="0" err="1">
                <a:sym typeface="Courier New"/>
              </a:rPr>
              <a:t>una</a:t>
            </a:r>
            <a:r>
              <a:rPr lang="en-US" dirty="0">
                <a:sym typeface="Courier New"/>
              </a:rPr>
              <a:t> variable </a:t>
            </a:r>
            <a:r>
              <a:rPr lang="en-US" dirty="0" err="1">
                <a:sym typeface="Courier New"/>
              </a:rPr>
              <a:t>debe</a:t>
            </a:r>
            <a:r>
              <a:rPr lang="en-US" dirty="0">
                <a:sym typeface="Courier New"/>
              </a:rPr>
              <a:t> </a:t>
            </a:r>
            <a:r>
              <a:rPr lang="en-US" dirty="0" err="1">
                <a:sym typeface="Courier New"/>
              </a:rPr>
              <a:t>ser</a:t>
            </a:r>
            <a:r>
              <a:rPr lang="en-US" dirty="0">
                <a:sym typeface="Courier New"/>
              </a:rPr>
              <a:t> </a:t>
            </a:r>
            <a:r>
              <a:rPr lang="en-US" dirty="0" err="1">
                <a:sym typeface="Courier New"/>
              </a:rPr>
              <a:t>definida</a:t>
            </a:r>
            <a:endParaRPr lang="en-US" dirty="0">
              <a:sym typeface="Courier New"/>
            </a:endParaRPr>
          </a:p>
          <a:p>
            <a:pPr marL="0" lvl="0" indent="0">
              <a:spcBef>
                <a:spcPts val="0"/>
              </a:spcBef>
              <a:buNone/>
            </a:pPr>
            <a:endParaRPr lang="en-US" sz="2400" b="1" dirty="0">
              <a:solidFill>
                <a:srgbClr val="0000FF"/>
              </a:solidFill>
              <a:latin typeface="Courier New"/>
              <a:ea typeface="Courier New"/>
              <a:cs typeface="Courier New"/>
              <a:sym typeface="Courier New"/>
            </a:endParaRPr>
          </a:p>
          <a:p>
            <a:pPr marL="0" indent="0">
              <a:spcBef>
                <a:spcPts val="0"/>
              </a:spcBef>
              <a:buNone/>
            </a:pPr>
            <a:endParaRPr lang="es-ES_tradnl" dirty="0" smtClean="0"/>
          </a:p>
        </p:txBody>
      </p:sp>
    </p:spTree>
    <p:extLst>
      <p:ext uri="{BB962C8B-B14F-4D97-AF65-F5344CB8AC3E}">
        <p14:creationId xmlns:p14="http://schemas.microsoft.com/office/powerpoint/2010/main" val="3099805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a:t>
            </a:r>
            <a:br>
              <a:rPr lang="es-AR" b="1" dirty="0" smtClean="0"/>
            </a:br>
            <a:r>
              <a:rPr lang="es-AR" sz="2800" i="1" dirty="0" smtClean="0"/>
              <a:t>Selección Múltiple</a:t>
            </a:r>
            <a:endParaRPr lang="es-AR" sz="2800" i="1" dirty="0"/>
          </a:p>
        </p:txBody>
      </p:sp>
      <p:sp>
        <p:nvSpPr>
          <p:cNvPr id="3" name="2 Marcador de contenido"/>
          <p:cNvSpPr>
            <a:spLocks noGrp="1"/>
          </p:cNvSpPr>
          <p:nvPr>
            <p:ph idx="1"/>
          </p:nvPr>
        </p:nvSpPr>
        <p:spPr/>
        <p:txBody>
          <a:bodyPr>
            <a:normAutofit fontScale="62500" lnSpcReduction="20000"/>
          </a:bodyPr>
          <a:lstStyle/>
          <a:p>
            <a:pPr>
              <a:lnSpc>
                <a:spcPct val="120000"/>
              </a:lnSpc>
              <a:buNone/>
            </a:pPr>
            <a:r>
              <a:rPr lang="es-AR" spc="-1" dirty="0" smtClean="0">
                <a:solidFill>
                  <a:srgbClr val="000000"/>
                </a:solidFill>
                <a:uFill>
                  <a:solidFill>
                    <a:srgbClr val="FFFFFF"/>
                  </a:solidFill>
                </a:uFill>
                <a:latin typeface="Arial"/>
                <a:ea typeface="Courier New"/>
              </a:rPr>
              <a:t>La secuencia de instrucciones ejecutada por una instrucción </a:t>
            </a:r>
            <a:r>
              <a:rPr lang="es-AR" b="1" spc="-1" dirty="0" err="1" smtClean="0">
                <a:solidFill>
                  <a:srgbClr val="000080"/>
                </a:solidFill>
                <a:uFill>
                  <a:solidFill>
                    <a:srgbClr val="FFFFFF"/>
                  </a:solidFill>
                </a:uFill>
                <a:latin typeface="Arial"/>
                <a:ea typeface="Courier New"/>
              </a:rPr>
              <a:t>Segun</a:t>
            </a:r>
            <a:r>
              <a:rPr lang="es-AR" spc="-1" dirty="0" smtClean="0">
                <a:solidFill>
                  <a:srgbClr val="000000"/>
                </a:solidFill>
                <a:uFill>
                  <a:solidFill>
                    <a:srgbClr val="FFFFFF"/>
                  </a:solidFill>
                </a:uFill>
                <a:latin typeface="Arial"/>
                <a:ea typeface="Courier New"/>
              </a:rPr>
              <a:t> depende del valor de una variable numérica.</a:t>
            </a:r>
            <a:endParaRPr lang="es-AR" spc="-1" dirty="0" smtClean="0">
              <a:solidFill>
                <a:srgbClr val="000000"/>
              </a:solidFill>
              <a:uFill>
                <a:solidFill>
                  <a:srgbClr val="FFFFFF"/>
                </a:solidFill>
              </a:uFill>
              <a:latin typeface="Arial"/>
            </a:endParaRPr>
          </a:p>
          <a:p>
            <a:pPr>
              <a:lnSpc>
                <a:spcPct val="100000"/>
              </a:lnSpc>
              <a:buNone/>
            </a:pPr>
            <a:r>
              <a:rPr lang="es-AR" spc="-1" dirty="0" smtClean="0">
                <a:solidFill>
                  <a:srgbClr val="000000"/>
                </a:solidFill>
                <a:uFill>
                  <a:solidFill>
                    <a:srgbClr val="FFFFFF"/>
                  </a:solidFill>
                </a:uFill>
                <a:latin typeface="Arial"/>
                <a:ea typeface="Courier New"/>
              </a:rPr>
              <a:t>      </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a:t>
            </a:r>
            <a:r>
              <a:rPr lang="es-AR" b="1" spc="-1" dirty="0" err="1" smtClean="0">
                <a:solidFill>
                  <a:srgbClr val="000080"/>
                </a:solidFill>
                <a:uFill>
                  <a:solidFill>
                    <a:srgbClr val="FFFFFF"/>
                  </a:solidFill>
                </a:uFill>
                <a:latin typeface="Arial"/>
                <a:ea typeface="Courier New"/>
              </a:rPr>
              <a:t>Segun</a:t>
            </a:r>
            <a:r>
              <a:rPr lang="es-AR" spc="-1" dirty="0" smtClean="0">
                <a:solidFill>
                  <a:srgbClr val="000000"/>
                </a:solidFill>
                <a:uFill>
                  <a:solidFill>
                    <a:srgbClr val="FFFFFF"/>
                  </a:solidFill>
                </a:uFill>
                <a:latin typeface="Arial"/>
                <a:ea typeface="Courier New"/>
              </a:rPr>
              <a:t> &lt;variable&gt; </a:t>
            </a:r>
            <a:r>
              <a:rPr lang="es-AR" b="1" spc="-1" dirty="0" smtClean="0">
                <a:solidFill>
                  <a:srgbClr val="000080"/>
                </a:solidFill>
                <a:uFill>
                  <a:solidFill>
                    <a:srgbClr val="FFFFFF"/>
                  </a:solidFill>
                </a:uFill>
                <a:latin typeface="Arial"/>
                <a:ea typeface="Courier New"/>
              </a:rPr>
              <a:t>Hacer</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&lt;número1&gt;: &lt;instrucciones&gt; </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&lt;número2&gt;,&lt;número3&gt;: &lt;instrucciones&gt; </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&lt;...&gt; </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a:t>
            </a:r>
            <a:r>
              <a:rPr lang="es-AR" b="1" spc="-1" dirty="0" smtClean="0">
                <a:solidFill>
                  <a:srgbClr val="000080"/>
                </a:solidFill>
                <a:uFill>
                  <a:solidFill>
                    <a:srgbClr val="FFFFFF"/>
                  </a:solidFill>
                </a:uFill>
                <a:latin typeface="Arial"/>
                <a:ea typeface="Courier New"/>
              </a:rPr>
              <a:t>De Otro Modo</a:t>
            </a:r>
            <a:r>
              <a:rPr lang="es-AR" spc="-1" dirty="0" smtClean="0">
                <a:solidFill>
                  <a:srgbClr val="000000"/>
                </a:solidFill>
                <a:uFill>
                  <a:solidFill>
                    <a:srgbClr val="FFFFFF"/>
                  </a:solidFill>
                </a:uFill>
                <a:latin typeface="Arial"/>
                <a:ea typeface="Courier New"/>
              </a:rPr>
              <a:t>: &lt;instrucciones&gt; </a:t>
            </a:r>
            <a:endParaRPr lang="es-AR" spc="-1" dirty="0" smtClean="0">
              <a:solidFill>
                <a:srgbClr val="000000"/>
              </a:solidFill>
              <a:uFill>
                <a:solidFill>
                  <a:srgbClr val="FFFFFF"/>
                </a:solidFill>
              </a:uFill>
              <a:latin typeface="Arial"/>
            </a:endParaRPr>
          </a:p>
          <a:p>
            <a:pPr marL="0" indent="0">
              <a:lnSpc>
                <a:spcPct val="120000"/>
              </a:lnSpc>
              <a:spcBef>
                <a:spcPts val="0"/>
              </a:spcBef>
              <a:buNone/>
            </a:pPr>
            <a:r>
              <a:rPr lang="es-AR" spc="-1" dirty="0" smtClean="0">
                <a:solidFill>
                  <a:srgbClr val="000000"/>
                </a:solidFill>
                <a:uFill>
                  <a:solidFill>
                    <a:srgbClr val="FFFFFF"/>
                  </a:solidFill>
                </a:uFill>
                <a:latin typeface="Arial"/>
                <a:ea typeface="Courier New"/>
              </a:rPr>
              <a:t>      </a:t>
            </a:r>
            <a:r>
              <a:rPr lang="es-AR" b="1" spc="-1" dirty="0" smtClean="0">
                <a:solidFill>
                  <a:srgbClr val="000080"/>
                </a:solidFill>
                <a:uFill>
                  <a:solidFill>
                    <a:srgbClr val="FFFFFF"/>
                  </a:solidFill>
                </a:uFill>
                <a:latin typeface="Arial"/>
                <a:ea typeface="Courier New"/>
              </a:rPr>
              <a:t>Fin </a:t>
            </a:r>
            <a:r>
              <a:rPr lang="es-AR" b="1" spc="-1" dirty="0" err="1" smtClean="0">
                <a:solidFill>
                  <a:srgbClr val="000080"/>
                </a:solidFill>
                <a:uFill>
                  <a:solidFill>
                    <a:srgbClr val="FFFFFF"/>
                  </a:solidFill>
                </a:uFill>
                <a:latin typeface="Arial"/>
                <a:ea typeface="Courier New"/>
              </a:rPr>
              <a:t>Segu</a:t>
            </a:r>
            <a:endParaRPr lang="es-AR" spc="-1" dirty="0" smtClean="0">
              <a:solidFill>
                <a:srgbClr val="000000"/>
              </a:solidFill>
              <a:uFill>
                <a:solidFill>
                  <a:srgbClr val="FFFFFF"/>
                </a:solidFill>
              </a:uFill>
              <a:latin typeface="Arial"/>
            </a:endParaRPr>
          </a:p>
          <a:p>
            <a:pPr>
              <a:lnSpc>
                <a:spcPct val="100000"/>
              </a:lnSpc>
              <a:buNone/>
            </a:pPr>
            <a:endParaRPr lang="es-AR" spc="-1" dirty="0" smtClean="0">
              <a:solidFill>
                <a:srgbClr val="000000"/>
              </a:solidFill>
              <a:uFill>
                <a:solidFill>
                  <a:srgbClr val="FFFFFF"/>
                </a:solidFill>
              </a:uFill>
              <a:latin typeface="Arial"/>
            </a:endParaRPr>
          </a:p>
          <a:p>
            <a:pPr>
              <a:lnSpc>
                <a:spcPct val="120000"/>
              </a:lnSpc>
              <a:buNone/>
            </a:pPr>
            <a:r>
              <a:rPr lang="es-AR" spc="-1" dirty="0" smtClean="0">
                <a:solidFill>
                  <a:srgbClr val="000000"/>
                </a:solidFill>
                <a:uFill>
                  <a:solidFill>
                    <a:srgbClr val="FFFFFF"/>
                  </a:solidFill>
                </a:uFill>
                <a:latin typeface="Arial"/>
                <a:ea typeface="Courier New"/>
              </a:rPr>
              <a:t>   Esta instrucción permite ejecutar opcionalmente varias acciones posibles, dependiendo del valor almacenado en una variable de tipo numérico. Al ejecutarse, se evalúa el contenido de la variable y se ejecuta la secuencia de instrucciones asociada con dicho valor</a:t>
            </a:r>
            <a:endParaRPr lang="es-AR" spc="-1" dirty="0" smtClean="0">
              <a:solidFill>
                <a:srgbClr val="000000"/>
              </a:solidFill>
              <a:uFill>
                <a:solidFill>
                  <a:srgbClr val="FFFFFF"/>
                </a:solidFill>
              </a:uFill>
              <a:latin typeface="Arial"/>
            </a:endParaRPr>
          </a:p>
          <a:p>
            <a:pPr>
              <a:lnSpc>
                <a:spcPct val="120000"/>
              </a:lnSpc>
            </a:pPr>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39</a:t>
            </a:fld>
            <a:endParaRPr lang="es-ES_tradnl"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fontScale="90000"/>
          </a:bodyPr>
          <a:lstStyle/>
          <a:p>
            <a:r>
              <a:rPr lang="es-AR" sz="3600" b="1" dirty="0" smtClean="0"/>
              <a:t>Estructura de Control - Selección Múltiple</a:t>
            </a:r>
            <a:r>
              <a:rPr lang="es-AR" dirty="0" smtClean="0"/>
              <a:t/>
            </a:r>
            <a:br>
              <a:rPr lang="es-AR" dirty="0" smtClean="0"/>
            </a:br>
            <a:r>
              <a:rPr lang="es-AR" sz="3100" i="1" dirty="0" smtClean="0"/>
              <a:t>Determinar Medalla - Código</a:t>
            </a:r>
            <a:endParaRPr lang="es-AR" sz="3100" i="1" dirty="0"/>
          </a:p>
        </p:txBody>
      </p:sp>
      <p:sp>
        <p:nvSpPr>
          <p:cNvPr id="3" name="2 Marcador de contenido"/>
          <p:cNvSpPr>
            <a:spLocks noGrp="1"/>
          </p:cNvSpPr>
          <p:nvPr>
            <p:ph idx="1"/>
          </p:nvPr>
        </p:nvSpPr>
        <p:spPr/>
        <p:txBody>
          <a:bodyPr>
            <a:normAutofit/>
          </a:bodyPr>
          <a:lstStyle/>
          <a:p>
            <a:pPr>
              <a:buNone/>
            </a:pPr>
            <a:r>
              <a:rPr lang="es-AR" sz="2000" b="1" dirty="0" smtClean="0">
                <a:solidFill>
                  <a:srgbClr val="00008B"/>
                </a:solidFill>
              </a:rPr>
              <a:t>Algoritmo</a:t>
            </a:r>
            <a:r>
              <a:rPr lang="es-AR" sz="2000" dirty="0" smtClean="0">
                <a:solidFill>
                  <a:srgbClr val="000000"/>
                </a:solidFill>
              </a:rPr>
              <a:t> </a:t>
            </a:r>
            <a:r>
              <a:rPr lang="es-AR" sz="2000" dirty="0" err="1" smtClean="0">
                <a:solidFill>
                  <a:srgbClr val="000000"/>
                </a:solidFill>
              </a:rPr>
              <a:t>TipoMedalla</a:t>
            </a:r>
            <a:r>
              <a:rPr lang="es-AR" sz="2000" dirty="0" smtClean="0">
                <a:solidFill>
                  <a:srgbClr val="000000"/>
                </a:solidFill>
              </a:rPr>
              <a:t> </a:t>
            </a:r>
          </a:p>
          <a:p>
            <a:pPr lvl="1">
              <a:buNone/>
            </a:pPr>
            <a:r>
              <a:rPr lang="es-AR" sz="2000" b="1" dirty="0" smtClean="0">
                <a:solidFill>
                  <a:srgbClr val="00008B"/>
                </a:solidFill>
              </a:rPr>
              <a:t>Definir</a:t>
            </a:r>
            <a:r>
              <a:rPr lang="es-AR" sz="2000" dirty="0" smtClean="0">
                <a:solidFill>
                  <a:srgbClr val="000000"/>
                </a:solidFill>
              </a:rPr>
              <a:t> </a:t>
            </a:r>
            <a:r>
              <a:rPr lang="es-AR" sz="2000" dirty="0" err="1" smtClean="0">
                <a:solidFill>
                  <a:srgbClr val="000000"/>
                </a:solidFill>
              </a:rPr>
              <a:t>posicionDeLlegada</a:t>
            </a:r>
            <a:r>
              <a:rPr lang="es-AR" sz="2000" dirty="0" smtClean="0">
                <a:solidFill>
                  <a:srgbClr val="000000"/>
                </a:solidFill>
              </a:rPr>
              <a:t> </a:t>
            </a:r>
            <a:r>
              <a:rPr lang="es-AR" sz="2000" b="1" dirty="0" smtClean="0">
                <a:solidFill>
                  <a:srgbClr val="00008B"/>
                </a:solidFill>
              </a:rPr>
              <a:t>Como</a:t>
            </a:r>
            <a:r>
              <a:rPr lang="es-AR" sz="2000" dirty="0" smtClean="0">
                <a:solidFill>
                  <a:srgbClr val="000000"/>
                </a:solidFill>
              </a:rPr>
              <a:t> </a:t>
            </a:r>
            <a:r>
              <a:rPr lang="es-AR" sz="2000" b="1" dirty="0" smtClean="0">
                <a:solidFill>
                  <a:srgbClr val="00008B"/>
                </a:solidFill>
              </a:rPr>
              <a:t>Entero</a:t>
            </a:r>
            <a:r>
              <a:rPr lang="es-AR" sz="2000" dirty="0" smtClean="0">
                <a:solidFill>
                  <a:srgbClr val="000000"/>
                </a:solidFill>
              </a:rPr>
              <a:t> </a:t>
            </a:r>
          </a:p>
          <a:p>
            <a:pPr lvl="1">
              <a:buNone/>
            </a:pPr>
            <a:r>
              <a:rPr lang="es-AR" sz="2000" b="1" dirty="0" smtClean="0">
                <a:solidFill>
                  <a:srgbClr val="00008B"/>
                </a:solidFill>
              </a:rPr>
              <a:t>Escribir</a:t>
            </a:r>
            <a:r>
              <a:rPr lang="es-AR" sz="2000" dirty="0" smtClean="0">
                <a:solidFill>
                  <a:srgbClr val="000000"/>
                </a:solidFill>
              </a:rPr>
              <a:t> </a:t>
            </a:r>
            <a:r>
              <a:rPr lang="es-AR" sz="2000" dirty="0" smtClean="0">
                <a:solidFill>
                  <a:srgbClr val="FF0000"/>
                </a:solidFill>
              </a:rPr>
              <a:t>"Indique la posición del competidor: "</a:t>
            </a:r>
            <a:r>
              <a:rPr lang="es-AR" sz="2000" dirty="0" smtClean="0">
                <a:solidFill>
                  <a:srgbClr val="000000"/>
                </a:solidFill>
              </a:rPr>
              <a:t> </a:t>
            </a:r>
          </a:p>
          <a:p>
            <a:pPr lvl="1">
              <a:buNone/>
            </a:pPr>
            <a:r>
              <a:rPr lang="es-AR" sz="2000" b="1" dirty="0" smtClean="0">
                <a:solidFill>
                  <a:srgbClr val="00008B"/>
                </a:solidFill>
              </a:rPr>
              <a:t>Leer</a:t>
            </a:r>
            <a:r>
              <a:rPr lang="es-AR" sz="2000" dirty="0" smtClean="0">
                <a:solidFill>
                  <a:srgbClr val="000000"/>
                </a:solidFill>
              </a:rPr>
              <a:t> </a:t>
            </a:r>
            <a:r>
              <a:rPr lang="es-AR" sz="2000" dirty="0" err="1" smtClean="0">
                <a:solidFill>
                  <a:srgbClr val="000000"/>
                </a:solidFill>
              </a:rPr>
              <a:t>posicionDeLlegada</a:t>
            </a:r>
            <a:r>
              <a:rPr lang="es-AR" sz="2000" dirty="0" smtClean="0">
                <a:solidFill>
                  <a:srgbClr val="000000"/>
                </a:solidFill>
              </a:rPr>
              <a:t> </a:t>
            </a:r>
          </a:p>
          <a:p>
            <a:pPr lvl="1">
              <a:buNone/>
            </a:pPr>
            <a:r>
              <a:rPr lang="es-AR" sz="2000" b="1" dirty="0" err="1" smtClean="0">
                <a:solidFill>
                  <a:srgbClr val="00008B"/>
                </a:solidFill>
              </a:rPr>
              <a:t>Segun</a:t>
            </a:r>
            <a:r>
              <a:rPr lang="es-AR" sz="2000" dirty="0" smtClean="0">
                <a:solidFill>
                  <a:srgbClr val="000000"/>
                </a:solidFill>
              </a:rPr>
              <a:t> </a:t>
            </a:r>
            <a:r>
              <a:rPr lang="es-AR" sz="2000" dirty="0" err="1" smtClean="0">
                <a:solidFill>
                  <a:srgbClr val="000000"/>
                </a:solidFill>
              </a:rPr>
              <a:t>posicionDeLlegada</a:t>
            </a:r>
            <a:r>
              <a:rPr lang="es-AR" sz="2000" dirty="0" smtClean="0">
                <a:solidFill>
                  <a:srgbClr val="000000"/>
                </a:solidFill>
              </a:rPr>
              <a:t> </a:t>
            </a:r>
            <a:r>
              <a:rPr lang="es-AR" sz="2000" b="1" dirty="0" smtClean="0">
                <a:solidFill>
                  <a:srgbClr val="00008B"/>
                </a:solidFill>
              </a:rPr>
              <a:t>Hacer</a:t>
            </a:r>
            <a:r>
              <a:rPr lang="es-AR" sz="2000" dirty="0" smtClean="0">
                <a:solidFill>
                  <a:srgbClr val="000000"/>
                </a:solidFill>
              </a:rPr>
              <a:t> </a:t>
            </a:r>
          </a:p>
          <a:p>
            <a:pPr lvl="2">
              <a:buNone/>
            </a:pPr>
            <a:r>
              <a:rPr lang="es-AR" dirty="0" smtClean="0">
                <a:solidFill>
                  <a:srgbClr val="A0522D"/>
                </a:solidFill>
              </a:rPr>
              <a:t>1</a:t>
            </a:r>
            <a:r>
              <a:rPr lang="es-AR" b="1" dirty="0" smtClean="0">
                <a:solidFill>
                  <a:srgbClr val="000000"/>
                </a:solidFill>
              </a:rPr>
              <a:t>:</a:t>
            </a:r>
            <a:r>
              <a:rPr lang="es-AR" dirty="0" smtClean="0">
                <a:solidFill>
                  <a:srgbClr val="000000"/>
                </a:solidFill>
              </a:rPr>
              <a:t> </a:t>
            </a:r>
            <a:r>
              <a:rPr lang="es-AR" b="1" dirty="0" smtClean="0">
                <a:solidFill>
                  <a:srgbClr val="00008B"/>
                </a:solidFill>
              </a:rPr>
              <a:t>Escribir</a:t>
            </a:r>
            <a:r>
              <a:rPr lang="es-AR" dirty="0" smtClean="0">
                <a:solidFill>
                  <a:srgbClr val="000000"/>
                </a:solidFill>
              </a:rPr>
              <a:t> </a:t>
            </a:r>
            <a:r>
              <a:rPr lang="es-AR" dirty="0" smtClean="0">
                <a:solidFill>
                  <a:srgbClr val="FF0000"/>
                </a:solidFill>
              </a:rPr>
              <a:t>'Entregar medalla de oro'</a:t>
            </a:r>
            <a:r>
              <a:rPr lang="es-AR" dirty="0" smtClean="0">
                <a:solidFill>
                  <a:srgbClr val="000000"/>
                </a:solidFill>
              </a:rPr>
              <a:t> </a:t>
            </a:r>
          </a:p>
          <a:p>
            <a:pPr lvl="2">
              <a:buNone/>
            </a:pPr>
            <a:r>
              <a:rPr lang="es-AR" dirty="0" smtClean="0">
                <a:solidFill>
                  <a:srgbClr val="A0522D"/>
                </a:solidFill>
              </a:rPr>
              <a:t>2</a:t>
            </a:r>
            <a:r>
              <a:rPr lang="es-AR" b="1" dirty="0" smtClean="0">
                <a:solidFill>
                  <a:srgbClr val="000000"/>
                </a:solidFill>
              </a:rPr>
              <a:t>:</a:t>
            </a:r>
            <a:r>
              <a:rPr lang="es-AR" dirty="0" smtClean="0">
                <a:solidFill>
                  <a:srgbClr val="000000"/>
                </a:solidFill>
              </a:rPr>
              <a:t> </a:t>
            </a:r>
            <a:r>
              <a:rPr lang="es-AR" b="1" dirty="0" smtClean="0">
                <a:solidFill>
                  <a:srgbClr val="00008B"/>
                </a:solidFill>
              </a:rPr>
              <a:t>Escribir</a:t>
            </a:r>
            <a:r>
              <a:rPr lang="es-AR" dirty="0" smtClean="0">
                <a:solidFill>
                  <a:srgbClr val="000000"/>
                </a:solidFill>
              </a:rPr>
              <a:t> </a:t>
            </a:r>
            <a:r>
              <a:rPr lang="es-AR" dirty="0" smtClean="0">
                <a:solidFill>
                  <a:srgbClr val="FF0000"/>
                </a:solidFill>
              </a:rPr>
              <a:t>'Entregar medalla de plata'</a:t>
            </a:r>
            <a:r>
              <a:rPr lang="es-AR" dirty="0" smtClean="0">
                <a:solidFill>
                  <a:srgbClr val="000000"/>
                </a:solidFill>
              </a:rPr>
              <a:t> </a:t>
            </a:r>
          </a:p>
          <a:p>
            <a:pPr lvl="2">
              <a:buNone/>
            </a:pPr>
            <a:r>
              <a:rPr lang="es-AR" dirty="0" smtClean="0">
                <a:solidFill>
                  <a:srgbClr val="A0522D"/>
                </a:solidFill>
              </a:rPr>
              <a:t>3</a:t>
            </a:r>
            <a:r>
              <a:rPr lang="es-AR" b="1" dirty="0" smtClean="0">
                <a:solidFill>
                  <a:srgbClr val="000000"/>
                </a:solidFill>
              </a:rPr>
              <a:t>:</a:t>
            </a:r>
            <a:r>
              <a:rPr lang="es-AR" dirty="0" smtClean="0">
                <a:solidFill>
                  <a:srgbClr val="000000"/>
                </a:solidFill>
              </a:rPr>
              <a:t> </a:t>
            </a:r>
            <a:r>
              <a:rPr lang="es-AR" b="1" dirty="0" smtClean="0">
                <a:solidFill>
                  <a:srgbClr val="00008B"/>
                </a:solidFill>
              </a:rPr>
              <a:t>Escribir</a:t>
            </a:r>
            <a:r>
              <a:rPr lang="es-AR" dirty="0" smtClean="0">
                <a:solidFill>
                  <a:srgbClr val="000000"/>
                </a:solidFill>
              </a:rPr>
              <a:t> </a:t>
            </a:r>
            <a:r>
              <a:rPr lang="es-AR" dirty="0" smtClean="0">
                <a:solidFill>
                  <a:srgbClr val="FF0000"/>
                </a:solidFill>
              </a:rPr>
              <a:t>'Entregar medalla de bronce'</a:t>
            </a:r>
            <a:r>
              <a:rPr lang="es-AR" dirty="0" smtClean="0">
                <a:solidFill>
                  <a:srgbClr val="000000"/>
                </a:solidFill>
              </a:rPr>
              <a:t> </a:t>
            </a:r>
          </a:p>
          <a:p>
            <a:pPr lvl="2">
              <a:buNone/>
            </a:pPr>
            <a:r>
              <a:rPr lang="es-AR" b="1" dirty="0" smtClean="0">
                <a:solidFill>
                  <a:srgbClr val="00008B"/>
                </a:solidFill>
              </a:rPr>
              <a:t>De</a:t>
            </a:r>
            <a:r>
              <a:rPr lang="es-AR" dirty="0" smtClean="0">
                <a:solidFill>
                  <a:srgbClr val="000000"/>
                </a:solidFill>
              </a:rPr>
              <a:t> </a:t>
            </a:r>
            <a:r>
              <a:rPr lang="es-AR" b="1" dirty="0" smtClean="0">
                <a:solidFill>
                  <a:srgbClr val="00008B"/>
                </a:solidFill>
              </a:rPr>
              <a:t>Otro</a:t>
            </a:r>
            <a:r>
              <a:rPr lang="es-AR" dirty="0" smtClean="0">
                <a:solidFill>
                  <a:srgbClr val="000000"/>
                </a:solidFill>
              </a:rPr>
              <a:t> </a:t>
            </a:r>
            <a:r>
              <a:rPr lang="es-AR" b="1" dirty="0" smtClean="0">
                <a:solidFill>
                  <a:srgbClr val="00008B"/>
                </a:solidFill>
              </a:rPr>
              <a:t>Modo</a:t>
            </a:r>
            <a:r>
              <a:rPr lang="es-AR" b="1" dirty="0" smtClean="0">
                <a:solidFill>
                  <a:srgbClr val="000000"/>
                </a:solidFill>
              </a:rPr>
              <a:t>:</a:t>
            </a:r>
            <a:r>
              <a:rPr lang="es-AR" dirty="0" smtClean="0">
                <a:solidFill>
                  <a:srgbClr val="000000"/>
                </a:solidFill>
              </a:rPr>
              <a:t> </a:t>
            </a:r>
          </a:p>
          <a:p>
            <a:pPr lvl="3">
              <a:buNone/>
            </a:pPr>
            <a:r>
              <a:rPr lang="es-AR" sz="2000" b="1" dirty="0" smtClean="0">
                <a:solidFill>
                  <a:srgbClr val="00008B"/>
                </a:solidFill>
              </a:rPr>
              <a:t>Escribir</a:t>
            </a:r>
            <a:r>
              <a:rPr lang="es-AR" sz="2000" dirty="0" smtClean="0">
                <a:solidFill>
                  <a:srgbClr val="000000"/>
                </a:solidFill>
              </a:rPr>
              <a:t> </a:t>
            </a:r>
            <a:r>
              <a:rPr lang="es-AR" sz="2000" dirty="0" smtClean="0">
                <a:solidFill>
                  <a:srgbClr val="FF0000"/>
                </a:solidFill>
              </a:rPr>
              <a:t>'Entregar mención de participación'</a:t>
            </a:r>
            <a:r>
              <a:rPr lang="es-AR" sz="2000" dirty="0" smtClean="0">
                <a:solidFill>
                  <a:srgbClr val="000000"/>
                </a:solidFill>
              </a:rPr>
              <a:t> </a:t>
            </a:r>
          </a:p>
          <a:p>
            <a:pPr lvl="1">
              <a:buNone/>
            </a:pPr>
            <a:r>
              <a:rPr lang="es-AR" sz="2000" b="1" dirty="0" smtClean="0">
                <a:solidFill>
                  <a:srgbClr val="00008B"/>
                </a:solidFill>
              </a:rPr>
              <a:t>Fin</a:t>
            </a:r>
            <a:r>
              <a:rPr lang="es-AR" sz="2000" dirty="0" smtClean="0">
                <a:solidFill>
                  <a:srgbClr val="000000"/>
                </a:solidFill>
              </a:rPr>
              <a:t> </a:t>
            </a:r>
            <a:r>
              <a:rPr lang="es-AR" sz="2000" b="1" dirty="0" err="1" smtClean="0">
                <a:solidFill>
                  <a:srgbClr val="00008B"/>
                </a:solidFill>
              </a:rPr>
              <a:t>Segun</a:t>
            </a:r>
            <a:r>
              <a:rPr lang="es-AR" sz="2000" dirty="0" smtClean="0">
                <a:solidFill>
                  <a:srgbClr val="000000"/>
                </a:solidFill>
              </a:rPr>
              <a:t> </a:t>
            </a:r>
          </a:p>
          <a:p>
            <a:pPr>
              <a:buNone/>
            </a:pPr>
            <a:r>
              <a:rPr lang="es-AR" sz="2000" b="1" dirty="0" err="1" smtClean="0">
                <a:solidFill>
                  <a:srgbClr val="00008B"/>
                </a:solidFill>
              </a:rPr>
              <a:t>FinAlgoritmo</a:t>
            </a:r>
            <a:r>
              <a:rPr lang="es-AR" sz="2000" dirty="0" smtClean="0">
                <a:solidFill>
                  <a:srgbClr val="000000"/>
                </a:solidFill>
              </a:rPr>
              <a:t> </a:t>
            </a:r>
            <a:endParaRPr lang="es-AR" sz="20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40</a:t>
            </a:fld>
            <a:endParaRPr lang="es-ES_tradnl" dirty="0"/>
          </a:p>
        </p:txBody>
      </p:sp>
      <p:pic>
        <p:nvPicPr>
          <p:cNvPr id="6" name="5 Imagen" descr="medalla.jpg"/>
          <p:cNvPicPr>
            <a:picLocks noChangeAspect="1"/>
          </p:cNvPicPr>
          <p:nvPr/>
        </p:nvPicPr>
        <p:blipFill>
          <a:blip r:embed="rId2"/>
          <a:stretch>
            <a:fillRect/>
          </a:stretch>
        </p:blipFill>
        <p:spPr>
          <a:xfrm>
            <a:off x="6911273" y="2570453"/>
            <a:ext cx="1604077" cy="165488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 y="900000"/>
            <a:ext cx="9144000" cy="1220315"/>
          </a:xfrm>
        </p:spPr>
        <p:txBody>
          <a:bodyPr>
            <a:normAutofit/>
          </a:bodyPr>
          <a:lstStyle/>
          <a:p>
            <a:r>
              <a:rPr lang="es-AR" sz="3200" b="1" dirty="0" smtClean="0"/>
              <a:t>Estructura de Control - Selección Múltiple </a:t>
            </a:r>
            <a:r>
              <a:rPr lang="es-AR" sz="2800" i="1" dirty="0" smtClean="0"/>
              <a:t>Determinar Medalla – Prueba de Escritorio</a:t>
            </a:r>
            <a:endParaRPr lang="es-AR" sz="2800" dirty="0"/>
          </a:p>
        </p:txBody>
      </p:sp>
      <p:sp>
        <p:nvSpPr>
          <p:cNvPr id="3" name="2 Marcador de contenido"/>
          <p:cNvSpPr>
            <a:spLocks noGrp="1"/>
          </p:cNvSpPr>
          <p:nvPr>
            <p:ph idx="1"/>
          </p:nvPr>
        </p:nvSpPr>
        <p:spPr/>
        <p:txBody>
          <a:bodyPr/>
          <a:lstStyle/>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41</a:t>
            </a:fld>
            <a:endParaRPr lang="es-ES_tradnl" dirty="0"/>
          </a:p>
        </p:txBody>
      </p:sp>
      <p:graphicFrame>
        <p:nvGraphicFramePr>
          <p:cNvPr id="6" name="5 Marcador de contenido"/>
          <p:cNvGraphicFramePr>
            <a:graphicFrameLocks/>
          </p:cNvGraphicFramePr>
          <p:nvPr/>
        </p:nvGraphicFramePr>
        <p:xfrm>
          <a:off x="628650" y="2160588"/>
          <a:ext cx="7886700" cy="3876040"/>
        </p:xfrm>
        <a:graphic>
          <a:graphicData uri="http://schemas.openxmlformats.org/drawingml/2006/table">
            <a:tbl>
              <a:tblPr firstRow="1" bandRow="1">
                <a:tableStyleId>{5C22544A-7EE6-4342-B048-85BDC9FD1C3A}</a:tableStyleId>
              </a:tblPr>
              <a:tblGrid>
                <a:gridCol w="3826392">
                  <a:extLst>
                    <a:ext uri="{9D8B030D-6E8A-4147-A177-3AD203B41FA5}">
                      <a16:colId xmlns:a16="http://schemas.microsoft.com/office/drawing/2014/main" xmlns="" val="20000"/>
                    </a:ext>
                  </a:extLst>
                </a:gridCol>
                <a:gridCol w="2041451">
                  <a:extLst>
                    <a:ext uri="{9D8B030D-6E8A-4147-A177-3AD203B41FA5}">
                      <a16:colId xmlns:a16="http://schemas.microsoft.com/office/drawing/2014/main" xmlns="" val="20001"/>
                    </a:ext>
                  </a:extLst>
                </a:gridCol>
                <a:gridCol w="2018857">
                  <a:extLst>
                    <a:ext uri="{9D8B030D-6E8A-4147-A177-3AD203B41FA5}">
                      <a16:colId xmlns:a16="http://schemas.microsoft.com/office/drawing/2014/main" xmlns=""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de Entrada</a:t>
                      </a:r>
                      <a:endParaRPr lang="es-AR" dirty="0"/>
                    </a:p>
                  </a:txBody>
                  <a:tcPr/>
                </a:tc>
                <a:tc>
                  <a:txBody>
                    <a:bodyPr/>
                    <a:lstStyle/>
                    <a:p>
                      <a:pPr algn="ctr"/>
                      <a:r>
                        <a:rPr lang="es-AR" dirty="0" smtClean="0"/>
                        <a:t>Salida deseada</a:t>
                      </a:r>
                      <a:endParaRPr lang="es-AR" dirty="0"/>
                    </a:p>
                  </a:txBody>
                  <a:tcPr/>
                </a:tc>
                <a:extLst>
                  <a:ext uri="{0D108BD9-81ED-4DB2-BD59-A6C34878D82A}">
                    <a16:rowId xmlns:a16="http://schemas.microsoft.com/office/drawing/2014/main" xmlns="" val="10000"/>
                  </a:ext>
                </a:extLst>
              </a:tr>
              <a:tr h="370840">
                <a:tc rowSpan="5">
                  <a:txBody>
                    <a:bodyPr/>
                    <a:lstStyle/>
                    <a:p>
                      <a:pPr>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TipoMedalla</a:t>
                      </a:r>
                      <a:r>
                        <a:rPr lang="es-AR" sz="1400" dirty="0" smtClean="0">
                          <a:solidFill>
                            <a:srgbClr val="000000"/>
                          </a:solidFill>
                        </a:rPr>
                        <a:t> </a:t>
                      </a:r>
                    </a:p>
                    <a:p>
                      <a:pPr lvl="1">
                        <a:buNone/>
                      </a:pPr>
                      <a:r>
                        <a:rPr lang="es-AR" sz="1400" b="1" dirty="0" smtClean="0">
                          <a:solidFill>
                            <a:srgbClr val="00008B"/>
                          </a:solidFill>
                        </a:rPr>
                        <a:t>Definir</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Entero</a:t>
                      </a:r>
                      <a:r>
                        <a:rPr lang="es-AR" sz="1400" dirty="0" smtClean="0">
                          <a:solidFill>
                            <a:srgbClr val="000000"/>
                          </a:solidFill>
                        </a:rPr>
                        <a:t> </a:t>
                      </a:r>
                    </a:p>
                    <a:p>
                      <a:pPr lvl="1">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"Indique la posición del competidor: "</a:t>
                      </a:r>
                      <a:r>
                        <a:rPr lang="es-AR" sz="1400" dirty="0" smtClean="0">
                          <a:solidFill>
                            <a:srgbClr val="000000"/>
                          </a:solidFill>
                        </a:rPr>
                        <a:t> </a:t>
                      </a:r>
                    </a:p>
                    <a:p>
                      <a:pPr lvl="1">
                        <a:buNone/>
                      </a:pPr>
                      <a:r>
                        <a:rPr lang="es-AR" sz="1400" b="1" dirty="0" smtClean="0">
                          <a:solidFill>
                            <a:srgbClr val="00008B"/>
                          </a:solidFill>
                        </a:rPr>
                        <a:t>Leer</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p>
                    <a:p>
                      <a:pPr lvl="1">
                        <a:buNone/>
                      </a:pPr>
                      <a:r>
                        <a:rPr lang="es-AR" sz="1400" b="1" dirty="0" err="1" smtClean="0">
                          <a:solidFill>
                            <a:srgbClr val="00008B"/>
                          </a:solidFill>
                        </a:rPr>
                        <a:t>Segun</a:t>
                      </a:r>
                      <a:r>
                        <a:rPr lang="es-AR" sz="1400" dirty="0" smtClean="0">
                          <a:solidFill>
                            <a:srgbClr val="000000"/>
                          </a:solidFill>
                        </a:rPr>
                        <a:t> </a:t>
                      </a:r>
                      <a:r>
                        <a:rPr lang="es-AR" sz="1400" dirty="0" err="1" smtClean="0">
                          <a:solidFill>
                            <a:srgbClr val="000000"/>
                          </a:solidFill>
                        </a:rPr>
                        <a:t>posicionDeLlegada</a:t>
                      </a:r>
                      <a:r>
                        <a:rPr lang="es-AR" sz="1400" dirty="0" smtClean="0">
                          <a:solidFill>
                            <a:srgbClr val="000000"/>
                          </a:solidFill>
                        </a:rPr>
                        <a:t> </a:t>
                      </a:r>
                      <a:r>
                        <a:rPr lang="es-AR" sz="1400" b="1" dirty="0" smtClean="0">
                          <a:solidFill>
                            <a:srgbClr val="00008B"/>
                          </a:solidFill>
                        </a:rPr>
                        <a:t>Hacer</a:t>
                      </a:r>
                      <a:r>
                        <a:rPr lang="es-AR" sz="1400" dirty="0" smtClean="0">
                          <a:solidFill>
                            <a:srgbClr val="000000"/>
                          </a:solidFill>
                        </a:rPr>
                        <a:t> </a:t>
                      </a:r>
                    </a:p>
                    <a:p>
                      <a:pPr lvl="2">
                        <a:buNone/>
                      </a:pPr>
                      <a:r>
                        <a:rPr lang="es-AR" sz="1400" dirty="0" smtClean="0">
                          <a:solidFill>
                            <a:srgbClr val="A0522D"/>
                          </a:solidFill>
                        </a:rPr>
                        <a:t>1</a:t>
                      </a:r>
                      <a:r>
                        <a:rPr lang="es-AR" sz="1400" b="1" dirty="0" smtClean="0">
                          <a:solidFill>
                            <a:srgbClr val="000000"/>
                          </a:solidFill>
                        </a:rPr>
                        <a:t>:</a:t>
                      </a:r>
                      <a:r>
                        <a:rPr lang="es-AR" sz="1400" dirty="0" smtClean="0">
                          <a:solidFill>
                            <a:srgbClr val="000000"/>
                          </a:solidFill>
                        </a:rPr>
                        <a:t> </a:t>
                      </a: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oro'</a:t>
                      </a:r>
                      <a:r>
                        <a:rPr lang="es-AR" sz="1400" dirty="0" smtClean="0">
                          <a:solidFill>
                            <a:srgbClr val="000000"/>
                          </a:solidFill>
                        </a:rPr>
                        <a:t> </a:t>
                      </a:r>
                    </a:p>
                    <a:p>
                      <a:pPr lvl="2">
                        <a:buNone/>
                      </a:pPr>
                      <a:r>
                        <a:rPr lang="es-AR" sz="1400" dirty="0" smtClean="0">
                          <a:solidFill>
                            <a:srgbClr val="A0522D"/>
                          </a:solidFill>
                        </a:rPr>
                        <a:t>2</a:t>
                      </a:r>
                      <a:r>
                        <a:rPr lang="es-AR" sz="1400" b="1" dirty="0" smtClean="0">
                          <a:solidFill>
                            <a:srgbClr val="000000"/>
                          </a:solidFill>
                        </a:rPr>
                        <a:t>:</a:t>
                      </a:r>
                      <a:r>
                        <a:rPr lang="es-AR" sz="1400" dirty="0" smtClean="0">
                          <a:solidFill>
                            <a:srgbClr val="000000"/>
                          </a:solidFill>
                        </a:rPr>
                        <a:t> </a:t>
                      </a: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plata'</a:t>
                      </a:r>
                      <a:r>
                        <a:rPr lang="es-AR" sz="1400" dirty="0" smtClean="0">
                          <a:solidFill>
                            <a:srgbClr val="000000"/>
                          </a:solidFill>
                        </a:rPr>
                        <a:t> </a:t>
                      </a:r>
                    </a:p>
                    <a:p>
                      <a:pPr lvl="2">
                        <a:buNone/>
                      </a:pPr>
                      <a:r>
                        <a:rPr lang="es-AR" sz="1400" dirty="0" smtClean="0">
                          <a:solidFill>
                            <a:srgbClr val="A0522D"/>
                          </a:solidFill>
                        </a:rPr>
                        <a:t>3</a:t>
                      </a:r>
                      <a:r>
                        <a:rPr lang="es-AR" sz="1400" b="1" dirty="0" smtClean="0">
                          <a:solidFill>
                            <a:srgbClr val="000000"/>
                          </a:solidFill>
                        </a:rPr>
                        <a:t>:</a:t>
                      </a:r>
                      <a:r>
                        <a:rPr lang="es-AR" sz="1400" dirty="0" smtClean="0">
                          <a:solidFill>
                            <a:srgbClr val="000000"/>
                          </a:solidFill>
                        </a:rPr>
                        <a:t> </a:t>
                      </a: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medalla de bronce'</a:t>
                      </a:r>
                      <a:r>
                        <a:rPr lang="es-AR" sz="1400" dirty="0" smtClean="0">
                          <a:solidFill>
                            <a:srgbClr val="000000"/>
                          </a:solidFill>
                        </a:rPr>
                        <a:t> </a:t>
                      </a:r>
                    </a:p>
                    <a:p>
                      <a:pPr lvl="2">
                        <a:buNone/>
                      </a:pPr>
                      <a:r>
                        <a:rPr lang="es-AR" sz="1400" b="1" dirty="0" smtClean="0">
                          <a:solidFill>
                            <a:srgbClr val="00008B"/>
                          </a:solidFill>
                        </a:rPr>
                        <a:t>De</a:t>
                      </a:r>
                      <a:r>
                        <a:rPr lang="es-AR" sz="1400" dirty="0" smtClean="0">
                          <a:solidFill>
                            <a:srgbClr val="000000"/>
                          </a:solidFill>
                        </a:rPr>
                        <a:t> </a:t>
                      </a:r>
                      <a:r>
                        <a:rPr lang="es-AR" sz="1400" b="1" dirty="0" smtClean="0">
                          <a:solidFill>
                            <a:srgbClr val="00008B"/>
                          </a:solidFill>
                        </a:rPr>
                        <a:t>Otro</a:t>
                      </a:r>
                      <a:r>
                        <a:rPr lang="es-AR" sz="1400" dirty="0" smtClean="0">
                          <a:solidFill>
                            <a:srgbClr val="000000"/>
                          </a:solidFill>
                        </a:rPr>
                        <a:t> </a:t>
                      </a:r>
                      <a:r>
                        <a:rPr lang="es-AR" sz="1400" b="1" dirty="0" smtClean="0">
                          <a:solidFill>
                            <a:srgbClr val="00008B"/>
                          </a:solidFill>
                        </a:rPr>
                        <a:t>Modo</a:t>
                      </a:r>
                      <a:r>
                        <a:rPr lang="es-AR" sz="1400" b="1" dirty="0" smtClean="0">
                          <a:solidFill>
                            <a:srgbClr val="000000"/>
                          </a:solidFill>
                        </a:rPr>
                        <a:t>:</a:t>
                      </a:r>
                      <a:r>
                        <a:rPr lang="es-AR" sz="1400" dirty="0" smtClean="0">
                          <a:solidFill>
                            <a:srgbClr val="000000"/>
                          </a:solidFill>
                        </a:rPr>
                        <a:t> </a:t>
                      </a:r>
                    </a:p>
                    <a:p>
                      <a:pPr lvl="3">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'Entregar mención de participación'</a:t>
                      </a:r>
                      <a:r>
                        <a:rPr lang="es-AR" sz="1400" dirty="0" smtClean="0">
                          <a:solidFill>
                            <a:srgbClr val="000000"/>
                          </a:solidFill>
                        </a:rPr>
                        <a:t> </a:t>
                      </a:r>
                    </a:p>
                    <a:p>
                      <a:pPr lvl="1">
                        <a:buNone/>
                      </a:pPr>
                      <a:r>
                        <a:rPr lang="es-AR" sz="1400" b="1" dirty="0" smtClean="0">
                          <a:solidFill>
                            <a:srgbClr val="00008B"/>
                          </a:solidFill>
                        </a:rPr>
                        <a:t>Fin</a:t>
                      </a:r>
                      <a:r>
                        <a:rPr lang="es-AR" sz="1400" dirty="0" smtClean="0">
                          <a:solidFill>
                            <a:srgbClr val="000000"/>
                          </a:solidFill>
                        </a:rPr>
                        <a:t> </a:t>
                      </a:r>
                      <a:r>
                        <a:rPr lang="es-AR" sz="1400" b="1" dirty="0" err="1" smtClean="0">
                          <a:solidFill>
                            <a:srgbClr val="00008B"/>
                          </a:solidFill>
                        </a:rPr>
                        <a:t>Segun</a:t>
                      </a:r>
                      <a:r>
                        <a:rPr lang="es-AR" sz="1400" dirty="0" smtClean="0">
                          <a:solidFill>
                            <a:srgbClr val="000000"/>
                          </a:solidFill>
                        </a:rPr>
                        <a:t> </a:t>
                      </a:r>
                    </a:p>
                    <a:p>
                      <a:pPr>
                        <a:buNone/>
                      </a:pPr>
                      <a:r>
                        <a:rPr lang="es-AR" sz="1400" b="1" dirty="0" err="1" smtClean="0">
                          <a:solidFill>
                            <a:srgbClr val="00008B"/>
                          </a:solidFill>
                        </a:rPr>
                        <a:t>FinAlgoritmo</a:t>
                      </a:r>
                      <a:r>
                        <a:rPr lang="es-AR" sz="1400" dirty="0" smtClean="0">
                          <a:solidFill>
                            <a:srgbClr val="000000"/>
                          </a:solidFill>
                        </a:rPr>
                        <a:t> </a:t>
                      </a:r>
                      <a:endParaRPr lang="es-AR" sz="1400" dirty="0" smtClean="0"/>
                    </a:p>
                    <a:p>
                      <a:endParaRPr lang="es-AR" sz="1400" dirty="0"/>
                    </a:p>
                  </a:txBody>
                  <a:tcPr/>
                </a:tc>
                <a:tc>
                  <a:txBody>
                    <a:bodyPr/>
                    <a:lstStyle/>
                    <a:p>
                      <a:r>
                        <a:rPr lang="es-AR" sz="1600" dirty="0" err="1" smtClean="0"/>
                        <a:t>posicionDeLlegada</a:t>
                      </a:r>
                      <a:r>
                        <a:rPr lang="es-AR" sz="1600" dirty="0" smtClean="0"/>
                        <a:t> = 1</a:t>
                      </a:r>
                      <a:endParaRPr lang="es-AR" sz="1600" dirty="0"/>
                    </a:p>
                  </a:txBody>
                  <a:tcPr/>
                </a:tc>
                <a:tc>
                  <a:txBody>
                    <a:bodyPr/>
                    <a:lstStyle/>
                    <a:p>
                      <a:r>
                        <a:rPr lang="es-AR" sz="1600" dirty="0" smtClean="0"/>
                        <a:t>Entregar medalla de oro</a:t>
                      </a:r>
                      <a:endParaRPr lang="es-AR" sz="1600" dirty="0"/>
                    </a:p>
                  </a:txBody>
                  <a:tcPr/>
                </a:tc>
                <a:extLst>
                  <a:ext uri="{0D108BD9-81ED-4DB2-BD59-A6C34878D82A}">
                    <a16:rowId xmlns:a16="http://schemas.microsoft.com/office/drawing/2014/main" xmlns="" val="10001"/>
                  </a:ext>
                </a:extLst>
              </a:tr>
              <a:tr h="370840">
                <a:tc vMerge="1">
                  <a:txBody>
                    <a:bodyPr/>
                    <a:lstStyle/>
                    <a:p>
                      <a:endParaRPr lang="es-AR" dirty="0"/>
                    </a:p>
                  </a:txBody>
                  <a:tcPr/>
                </a:tc>
                <a:tc>
                  <a:txBody>
                    <a:bodyPr/>
                    <a:lstStyle/>
                    <a:p>
                      <a:r>
                        <a:rPr lang="es-AR" sz="1600" dirty="0" err="1" smtClean="0"/>
                        <a:t>posicionDeLlegada</a:t>
                      </a:r>
                      <a:r>
                        <a:rPr lang="es-AR" sz="1600" dirty="0" smtClean="0"/>
                        <a:t> = 2</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medalla de plata</a:t>
                      </a:r>
                    </a:p>
                  </a:txBody>
                  <a:tcPr/>
                </a:tc>
                <a:extLst>
                  <a:ext uri="{0D108BD9-81ED-4DB2-BD59-A6C34878D82A}">
                    <a16:rowId xmlns:a16="http://schemas.microsoft.com/office/drawing/2014/main" xmlns="" val="10002"/>
                  </a:ext>
                </a:extLst>
              </a:tr>
              <a:tr h="370840">
                <a:tc vMerge="1">
                  <a:txBody>
                    <a:bodyPr/>
                    <a:lstStyle/>
                    <a:p>
                      <a:endParaRPr lang="es-AR" dirty="0"/>
                    </a:p>
                  </a:txBody>
                  <a:tcPr/>
                </a:tc>
                <a:tc>
                  <a:txBody>
                    <a:bodyPr/>
                    <a:lstStyle/>
                    <a:p>
                      <a:r>
                        <a:rPr lang="es-AR" sz="1600" dirty="0" err="1" smtClean="0"/>
                        <a:t>posicionDeLlegada</a:t>
                      </a:r>
                      <a:r>
                        <a:rPr lang="es-AR" sz="1600" dirty="0" smtClean="0"/>
                        <a:t> = 3</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medalla de bronce</a:t>
                      </a:r>
                    </a:p>
                  </a:txBody>
                  <a:tcPr/>
                </a:tc>
                <a:extLst>
                  <a:ext uri="{0D108BD9-81ED-4DB2-BD59-A6C34878D82A}">
                    <a16:rowId xmlns:a16="http://schemas.microsoft.com/office/drawing/2014/main" xmlns="" val="10003"/>
                  </a:ext>
                </a:extLst>
              </a:tr>
              <a:tr h="370840">
                <a:tc vMerge="1">
                  <a:txBody>
                    <a:bodyPr/>
                    <a:lstStyle/>
                    <a:p>
                      <a:endParaRPr lang="es-AR" dirty="0"/>
                    </a:p>
                  </a:txBody>
                  <a:tcPr/>
                </a:tc>
                <a:tc>
                  <a:txBody>
                    <a:bodyPr/>
                    <a:lstStyle/>
                    <a:p>
                      <a:r>
                        <a:rPr lang="es-AR" sz="1600" dirty="0" err="1" smtClean="0"/>
                        <a:t>posicionDeLlegada</a:t>
                      </a:r>
                      <a:r>
                        <a:rPr lang="es-AR" sz="1600" dirty="0" smtClean="0"/>
                        <a:t> = 6</a:t>
                      </a:r>
                      <a:endParaRPr lang="es-A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600" dirty="0" smtClean="0"/>
                        <a:t>Entregar mención de participación</a:t>
                      </a:r>
                    </a:p>
                  </a:txBody>
                  <a:tcPr/>
                </a:tc>
                <a:extLst>
                  <a:ext uri="{0D108BD9-81ED-4DB2-BD59-A6C34878D82A}">
                    <a16:rowId xmlns:a16="http://schemas.microsoft.com/office/drawing/2014/main" xmlns="" val="10004"/>
                  </a:ext>
                </a:extLst>
              </a:tr>
              <a:tr h="741680">
                <a:tc vMerge="1">
                  <a:txBody>
                    <a:bodyPr/>
                    <a:lstStyle/>
                    <a:p>
                      <a:endParaRPr lang="es-AR" dirty="0"/>
                    </a:p>
                  </a:txBody>
                  <a:tcPr/>
                </a:tc>
                <a:tc gridSpan="2">
                  <a:txBody>
                    <a:bodyPr/>
                    <a:lstStyle/>
                    <a:p>
                      <a:endParaRPr lang="es-AR" dirty="0"/>
                    </a:p>
                  </a:txBody>
                  <a:tcPr/>
                </a:tc>
                <a:tc hMerge="1">
                  <a:txBody>
                    <a:bodyPr/>
                    <a:lstStyle/>
                    <a:p>
                      <a:endParaRPr lang="es-AR" dirty="0"/>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a:bodyPr>
          <a:lstStyle/>
          <a:p>
            <a:r>
              <a:rPr lang="es-AR" b="1" dirty="0" smtClean="0"/>
              <a:t>Estructura de Control - Selección</a:t>
            </a:r>
            <a:br>
              <a:rPr lang="es-AR" b="1" dirty="0" smtClean="0"/>
            </a:br>
            <a:r>
              <a:rPr lang="es-AR" sz="2800" i="1" dirty="0" smtClean="0"/>
              <a:t>Determine qué Hace el Siguiente </a:t>
            </a:r>
            <a:r>
              <a:rPr lang="es-AR" sz="2800" i="1" dirty="0"/>
              <a:t>C</a:t>
            </a:r>
            <a:r>
              <a:rPr lang="es-AR" sz="2800" i="1" dirty="0" smtClean="0"/>
              <a:t>ódigo</a:t>
            </a:r>
            <a:endParaRPr lang="es-AR" sz="2800" i="1" dirty="0"/>
          </a:p>
        </p:txBody>
      </p:sp>
      <p:sp>
        <p:nvSpPr>
          <p:cNvPr id="3" name="2 Marcador de contenido"/>
          <p:cNvSpPr>
            <a:spLocks noGrp="1"/>
          </p:cNvSpPr>
          <p:nvPr>
            <p:ph idx="1"/>
          </p:nvPr>
        </p:nvSpPr>
        <p:spPr/>
        <p:txBody>
          <a:bodyPr>
            <a:noAutofit/>
          </a:bodyPr>
          <a:lstStyle/>
          <a:p>
            <a:pPr marL="36000" indent="0">
              <a:lnSpc>
                <a:spcPct val="100000"/>
              </a:lnSpc>
              <a:spcBef>
                <a:spcPts val="0"/>
              </a:spcBef>
              <a:buNone/>
            </a:pPr>
            <a:r>
              <a:rPr lang="es-AR" sz="1600" b="1" dirty="0" smtClean="0">
                <a:solidFill>
                  <a:srgbClr val="00008B"/>
                </a:solidFill>
              </a:rPr>
              <a:t>Proceso</a:t>
            </a:r>
            <a:r>
              <a:rPr lang="es-AR" sz="1600" dirty="0" smtClean="0">
                <a:solidFill>
                  <a:srgbClr val="000000"/>
                </a:solidFill>
              </a:rPr>
              <a:t> ejercicio </a:t>
            </a:r>
          </a:p>
          <a:p>
            <a:pPr marL="493200" lvl="2" indent="0">
              <a:lnSpc>
                <a:spcPct val="100000"/>
              </a:lnSpc>
              <a:spcBef>
                <a:spcPts val="0"/>
              </a:spcBef>
              <a:buNone/>
            </a:pPr>
            <a:r>
              <a:rPr lang="es-AR" sz="1600" b="1" dirty="0" smtClean="0">
                <a:solidFill>
                  <a:srgbClr val="00008B"/>
                </a:solidFill>
              </a:rPr>
              <a:t>Definir</a:t>
            </a:r>
            <a:r>
              <a:rPr lang="es-AR" sz="1600" dirty="0" smtClean="0">
                <a:solidFill>
                  <a:srgbClr val="000000"/>
                </a:solidFill>
              </a:rPr>
              <a:t> no1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Numero</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Definir</a:t>
            </a:r>
            <a:r>
              <a:rPr lang="es-AR" sz="1600" dirty="0" smtClean="0">
                <a:solidFill>
                  <a:srgbClr val="000000"/>
                </a:solidFill>
              </a:rPr>
              <a:t> no2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Numero</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Definir</a:t>
            </a:r>
            <a:r>
              <a:rPr lang="es-AR" sz="1600" dirty="0" smtClean="0">
                <a:solidFill>
                  <a:srgbClr val="000000"/>
                </a:solidFill>
              </a:rPr>
              <a:t> no3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Numero</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Definir</a:t>
            </a:r>
            <a:r>
              <a:rPr lang="es-AR" sz="1600" dirty="0" smtClean="0">
                <a:solidFill>
                  <a:srgbClr val="000000"/>
                </a:solidFill>
              </a:rPr>
              <a:t> </a:t>
            </a:r>
            <a:r>
              <a:rPr lang="es-AR" sz="1600" dirty="0" err="1" smtClean="0">
                <a:solidFill>
                  <a:srgbClr val="000000"/>
                </a:solidFill>
              </a:rPr>
              <a:t>resul</a:t>
            </a:r>
            <a:r>
              <a:rPr lang="es-AR" sz="1600" dirty="0" smtClean="0">
                <a:solidFill>
                  <a:srgbClr val="000000"/>
                </a:solidFill>
              </a:rPr>
              <a:t>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Numero</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"Introduce el primer: "</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Leer</a:t>
            </a:r>
            <a:r>
              <a:rPr lang="es-AR" sz="1600" dirty="0" smtClean="0">
                <a:solidFill>
                  <a:srgbClr val="000000"/>
                </a:solidFill>
              </a:rPr>
              <a:t> no1 </a:t>
            </a:r>
          </a:p>
          <a:p>
            <a:pPr marL="493200" lvl="2" indent="0">
              <a:lnSpc>
                <a:spcPct val="100000"/>
              </a:lnSpc>
              <a:spcBef>
                <a:spcPts val="0"/>
              </a:spcBef>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"Introduce el segundo: "</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Leer</a:t>
            </a:r>
            <a:r>
              <a:rPr lang="es-AR" sz="1600" dirty="0" smtClean="0">
                <a:solidFill>
                  <a:srgbClr val="000000"/>
                </a:solidFill>
              </a:rPr>
              <a:t> no2 </a:t>
            </a:r>
          </a:p>
          <a:p>
            <a:pPr marL="493200" lvl="2" indent="0">
              <a:lnSpc>
                <a:spcPct val="100000"/>
              </a:lnSpc>
              <a:spcBef>
                <a:spcPts val="0"/>
              </a:spcBef>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"Introduce el tercer:"</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Leer</a:t>
            </a:r>
            <a:r>
              <a:rPr lang="es-AR" sz="1600" dirty="0" smtClean="0">
                <a:solidFill>
                  <a:srgbClr val="000000"/>
                </a:solidFill>
              </a:rPr>
              <a:t> no3 </a:t>
            </a:r>
          </a:p>
          <a:p>
            <a:pPr marL="493200" lvl="2" indent="0">
              <a:lnSpc>
                <a:spcPct val="100000"/>
              </a:lnSpc>
              <a:spcBef>
                <a:spcPts val="0"/>
              </a:spcBef>
              <a:buNone/>
            </a:pPr>
            <a:r>
              <a:rPr lang="es-AR" sz="1600" b="1" dirty="0" smtClean="0">
                <a:solidFill>
                  <a:srgbClr val="00008B"/>
                </a:solidFill>
              </a:rPr>
              <a:t>Si</a:t>
            </a:r>
            <a:r>
              <a:rPr lang="es-AR" sz="1600" dirty="0" smtClean="0">
                <a:solidFill>
                  <a:srgbClr val="000000"/>
                </a:solidFill>
              </a:rPr>
              <a:t> </a:t>
            </a:r>
            <a:r>
              <a:rPr lang="es-AR" sz="1600" b="1" dirty="0" smtClean="0">
                <a:solidFill>
                  <a:srgbClr val="000000"/>
                </a:solidFill>
              </a:rPr>
              <a:t>(</a:t>
            </a:r>
            <a:r>
              <a:rPr lang="es-AR" sz="1600" dirty="0" smtClean="0">
                <a:solidFill>
                  <a:srgbClr val="000000"/>
                </a:solidFill>
              </a:rPr>
              <a:t>no1</a:t>
            </a:r>
            <a:r>
              <a:rPr lang="es-AR" sz="1600" b="1" dirty="0" smtClean="0">
                <a:solidFill>
                  <a:srgbClr val="000000"/>
                </a:solidFill>
              </a:rPr>
              <a:t>&lt;</a:t>
            </a:r>
            <a:r>
              <a:rPr lang="es-AR" sz="1600" dirty="0" smtClean="0">
                <a:solidFill>
                  <a:srgbClr val="A0522D"/>
                </a:solidFill>
              </a:rPr>
              <a:t>0</a:t>
            </a:r>
            <a:r>
              <a:rPr lang="es-AR" sz="1600" b="1" dirty="0" smtClean="0">
                <a:solidFill>
                  <a:srgbClr val="000000"/>
                </a:solidFill>
              </a:rPr>
              <a:t>)</a:t>
            </a:r>
            <a:r>
              <a:rPr lang="es-AR" sz="1600" dirty="0" smtClean="0">
                <a:solidFill>
                  <a:srgbClr val="000000"/>
                </a:solidFill>
              </a:rPr>
              <a:t> </a:t>
            </a:r>
            <a:r>
              <a:rPr lang="es-AR" sz="1600" b="1" dirty="0" smtClean="0">
                <a:solidFill>
                  <a:srgbClr val="00008B"/>
                </a:solidFill>
              </a:rPr>
              <a:t>Entonces</a:t>
            </a:r>
            <a:r>
              <a:rPr lang="es-AR" sz="1600" dirty="0" smtClean="0">
                <a:solidFill>
                  <a:srgbClr val="000000"/>
                </a:solidFill>
              </a:rPr>
              <a:t> </a:t>
            </a:r>
          </a:p>
          <a:p>
            <a:pPr marL="950400" lvl="4" indent="0">
              <a:lnSpc>
                <a:spcPct val="100000"/>
              </a:lnSpc>
              <a:spcBef>
                <a:spcPts val="0"/>
              </a:spcBef>
              <a:buNone/>
            </a:pPr>
            <a:r>
              <a:rPr lang="es-AR" sz="1600" dirty="0" err="1" smtClean="0">
                <a:solidFill>
                  <a:srgbClr val="000000"/>
                </a:solidFill>
              </a:rPr>
              <a:t>resul</a:t>
            </a:r>
            <a:r>
              <a:rPr lang="es-AR" sz="1600" dirty="0" smtClean="0">
                <a:solidFill>
                  <a:srgbClr val="000000"/>
                </a:solidFill>
              </a:rPr>
              <a:t> </a:t>
            </a:r>
            <a:r>
              <a:rPr lang="es-AR" sz="1600" b="1" dirty="0" smtClean="0">
                <a:solidFill>
                  <a:srgbClr val="000000"/>
                </a:solidFill>
              </a:rPr>
              <a:t>=</a:t>
            </a:r>
            <a:r>
              <a:rPr lang="es-AR" sz="1600" dirty="0" smtClean="0">
                <a:solidFill>
                  <a:srgbClr val="000000"/>
                </a:solidFill>
              </a:rPr>
              <a:t> no1</a:t>
            </a:r>
            <a:r>
              <a:rPr lang="es-AR" sz="1600" b="1" dirty="0" smtClean="0">
                <a:solidFill>
                  <a:srgbClr val="000000"/>
                </a:solidFill>
              </a:rPr>
              <a:t>*</a:t>
            </a:r>
            <a:r>
              <a:rPr lang="es-AR" sz="1600" dirty="0" smtClean="0">
                <a:solidFill>
                  <a:srgbClr val="000000"/>
                </a:solidFill>
              </a:rPr>
              <a:t>no2</a:t>
            </a:r>
            <a:r>
              <a:rPr lang="es-AR" sz="1600" b="1" dirty="0" smtClean="0">
                <a:solidFill>
                  <a:srgbClr val="000000"/>
                </a:solidFill>
              </a:rPr>
              <a:t>*</a:t>
            </a:r>
            <a:r>
              <a:rPr lang="es-AR" sz="1600" dirty="0" smtClean="0">
                <a:solidFill>
                  <a:srgbClr val="000000"/>
                </a:solidFill>
              </a:rPr>
              <a:t>no3 </a:t>
            </a:r>
          </a:p>
          <a:p>
            <a:pPr marL="493200" lvl="2" indent="0">
              <a:lnSpc>
                <a:spcPct val="100000"/>
              </a:lnSpc>
              <a:spcBef>
                <a:spcPts val="0"/>
              </a:spcBef>
              <a:buNone/>
            </a:pPr>
            <a:r>
              <a:rPr lang="es-AR" sz="1600" b="1" dirty="0" smtClean="0">
                <a:solidFill>
                  <a:srgbClr val="00008B"/>
                </a:solidFill>
              </a:rPr>
              <a:t>Sino</a:t>
            </a:r>
            <a:r>
              <a:rPr lang="es-AR" sz="1600" dirty="0" smtClean="0">
                <a:solidFill>
                  <a:srgbClr val="000000"/>
                </a:solidFill>
              </a:rPr>
              <a:t> </a:t>
            </a:r>
          </a:p>
          <a:p>
            <a:pPr marL="950400" lvl="4" indent="0">
              <a:lnSpc>
                <a:spcPct val="100000"/>
              </a:lnSpc>
              <a:spcBef>
                <a:spcPts val="0"/>
              </a:spcBef>
              <a:buNone/>
            </a:pPr>
            <a:r>
              <a:rPr lang="es-AR" sz="1600" dirty="0" err="1" smtClean="0">
                <a:solidFill>
                  <a:srgbClr val="000000"/>
                </a:solidFill>
              </a:rPr>
              <a:t>resul</a:t>
            </a:r>
            <a:r>
              <a:rPr lang="es-AR" sz="1600" dirty="0" smtClean="0">
                <a:solidFill>
                  <a:srgbClr val="000000"/>
                </a:solidFill>
              </a:rPr>
              <a:t> </a:t>
            </a:r>
            <a:r>
              <a:rPr lang="es-AR" sz="1600" b="1" dirty="0" smtClean="0">
                <a:solidFill>
                  <a:srgbClr val="000000"/>
                </a:solidFill>
              </a:rPr>
              <a:t>=</a:t>
            </a:r>
            <a:r>
              <a:rPr lang="es-AR" sz="1600" dirty="0" smtClean="0">
                <a:solidFill>
                  <a:srgbClr val="000000"/>
                </a:solidFill>
              </a:rPr>
              <a:t> no1</a:t>
            </a:r>
            <a:r>
              <a:rPr lang="es-AR" sz="1600" b="1" dirty="0" smtClean="0">
                <a:solidFill>
                  <a:srgbClr val="000000"/>
                </a:solidFill>
              </a:rPr>
              <a:t>+</a:t>
            </a:r>
            <a:r>
              <a:rPr lang="es-AR" sz="1600" dirty="0" smtClean="0">
                <a:solidFill>
                  <a:srgbClr val="000000"/>
                </a:solidFill>
              </a:rPr>
              <a:t>no2</a:t>
            </a:r>
            <a:r>
              <a:rPr lang="es-AR" sz="1600" b="1" dirty="0" smtClean="0">
                <a:solidFill>
                  <a:srgbClr val="000000"/>
                </a:solidFill>
              </a:rPr>
              <a:t>+</a:t>
            </a:r>
            <a:r>
              <a:rPr lang="es-AR" sz="1600" dirty="0" smtClean="0">
                <a:solidFill>
                  <a:srgbClr val="000000"/>
                </a:solidFill>
              </a:rPr>
              <a:t>no3 </a:t>
            </a:r>
          </a:p>
          <a:p>
            <a:pPr marL="493200" lvl="2" indent="0">
              <a:lnSpc>
                <a:spcPct val="100000"/>
              </a:lnSpc>
              <a:spcBef>
                <a:spcPts val="0"/>
              </a:spcBef>
              <a:buNone/>
            </a:pPr>
            <a:r>
              <a:rPr lang="es-AR" sz="1600" b="1" dirty="0" err="1" smtClean="0">
                <a:solidFill>
                  <a:srgbClr val="00008B"/>
                </a:solidFill>
              </a:rPr>
              <a:t>FinSi</a:t>
            </a:r>
            <a:r>
              <a:rPr lang="es-AR" sz="1600" dirty="0" smtClean="0">
                <a:solidFill>
                  <a:srgbClr val="000000"/>
                </a:solidFill>
              </a:rPr>
              <a:t> </a:t>
            </a:r>
          </a:p>
          <a:p>
            <a:pPr marL="493200" lvl="2" indent="0">
              <a:lnSpc>
                <a:spcPct val="100000"/>
              </a:lnSpc>
              <a:spcBef>
                <a:spcPts val="0"/>
              </a:spcBef>
              <a:buNone/>
            </a:pPr>
            <a:r>
              <a:rPr lang="es-AR" sz="1600" b="1" dirty="0" smtClean="0">
                <a:solidFill>
                  <a:srgbClr val="00008B"/>
                </a:solidFill>
              </a:rPr>
              <a:t>Escribir</a:t>
            </a:r>
            <a:r>
              <a:rPr lang="es-AR" sz="1600" dirty="0" smtClean="0">
                <a:solidFill>
                  <a:srgbClr val="000000"/>
                </a:solidFill>
              </a:rPr>
              <a:t> </a:t>
            </a:r>
            <a:r>
              <a:rPr lang="es-AR" sz="1600" dirty="0" err="1" smtClean="0">
                <a:solidFill>
                  <a:srgbClr val="000000"/>
                </a:solidFill>
              </a:rPr>
              <a:t>resul</a:t>
            </a:r>
            <a:r>
              <a:rPr lang="es-AR" sz="1600" dirty="0" smtClean="0">
                <a:solidFill>
                  <a:srgbClr val="000000"/>
                </a:solidFill>
              </a:rPr>
              <a:t> </a:t>
            </a:r>
          </a:p>
          <a:p>
            <a:pPr marL="36000" indent="0">
              <a:lnSpc>
                <a:spcPct val="100000"/>
              </a:lnSpc>
              <a:spcBef>
                <a:spcPts val="0"/>
              </a:spcBef>
              <a:buNone/>
            </a:pPr>
            <a:r>
              <a:rPr lang="es-AR" sz="1600" b="1" dirty="0" err="1" smtClean="0">
                <a:solidFill>
                  <a:srgbClr val="00008B"/>
                </a:solidFill>
              </a:rPr>
              <a:t>FinProceso</a:t>
            </a:r>
            <a:endParaRPr lang="es-AR" sz="16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42</a:t>
            </a:fld>
            <a:endParaRPr lang="es-ES_tradnl" dirty="0"/>
          </a:p>
        </p:txBody>
      </p:sp>
      <p:pic>
        <p:nvPicPr>
          <p:cNvPr id="6" name="5 Imagen" descr="queHace.jpg"/>
          <p:cNvPicPr>
            <a:picLocks noChangeAspect="1"/>
          </p:cNvPicPr>
          <p:nvPr/>
        </p:nvPicPr>
        <p:blipFill>
          <a:blip r:embed="rId2"/>
          <a:stretch>
            <a:fillRect/>
          </a:stretch>
        </p:blipFill>
        <p:spPr>
          <a:xfrm>
            <a:off x="4994917" y="2505075"/>
            <a:ext cx="3085937" cy="231147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lstStyle/>
          <a:p>
            <a:r>
              <a:rPr lang="es-AR" b="1" dirty="0" smtClean="0"/>
              <a:t>Estructura de Control - Selección </a:t>
            </a:r>
            <a:r>
              <a:rPr lang="es-AR" dirty="0" smtClean="0"/>
              <a:t/>
            </a:r>
            <a:br>
              <a:rPr lang="es-AR" dirty="0" smtClean="0"/>
            </a:br>
            <a:r>
              <a:rPr lang="es-AR" sz="2800" i="1" dirty="0"/>
              <a:t>Determine qué Hace el Siguiente Código</a:t>
            </a:r>
            <a:endParaRPr lang="es-AR" sz="2800" dirty="0"/>
          </a:p>
        </p:txBody>
      </p:sp>
      <p:sp>
        <p:nvSpPr>
          <p:cNvPr id="3" name="2 Marcador de contenido"/>
          <p:cNvSpPr>
            <a:spLocks noGrp="1"/>
          </p:cNvSpPr>
          <p:nvPr>
            <p:ph idx="1"/>
          </p:nvPr>
        </p:nvSpPr>
        <p:spPr/>
        <p:txBody>
          <a:bodyPr>
            <a:noAutofit/>
          </a:bodyPr>
          <a:lstStyle/>
          <a:p>
            <a:pPr algn="ctr">
              <a:buNone/>
            </a:pPr>
            <a:r>
              <a:rPr lang="es-ES" sz="2000" dirty="0" smtClean="0"/>
              <a:t>Dado tres números ingresados por el usuario, el algoritmo se fija si el primer numero es negativo muestra el producto de los tres números ingresados, sino muestra la suma de los tres números ingresados</a:t>
            </a:r>
            <a:endParaRPr lang="es-AR" sz="2000" dirty="0" smtClean="0"/>
          </a:p>
          <a:p>
            <a:pPr marL="36000" indent="0">
              <a:lnSpc>
                <a:spcPct val="100000"/>
              </a:lnSpc>
              <a:spcBef>
                <a:spcPts val="0"/>
              </a:spcBef>
              <a:buNone/>
            </a:pPr>
            <a:endParaRPr lang="es-AR" sz="1300" b="1" dirty="0" smtClean="0">
              <a:solidFill>
                <a:srgbClr val="00008B"/>
              </a:solidFill>
            </a:endParaRPr>
          </a:p>
          <a:p>
            <a:pPr marL="36000" indent="0">
              <a:lnSpc>
                <a:spcPct val="100000"/>
              </a:lnSpc>
              <a:spcBef>
                <a:spcPts val="0"/>
              </a:spcBef>
              <a:buNone/>
            </a:pPr>
            <a:r>
              <a:rPr lang="es-AR" sz="1100" b="1" dirty="0" smtClean="0">
                <a:solidFill>
                  <a:srgbClr val="00008B"/>
                </a:solidFill>
              </a:rPr>
              <a:t>Proceso</a:t>
            </a:r>
            <a:r>
              <a:rPr lang="es-AR" sz="1100" dirty="0" smtClean="0">
                <a:solidFill>
                  <a:srgbClr val="000000"/>
                </a:solidFill>
              </a:rPr>
              <a:t> ejercicio </a:t>
            </a:r>
          </a:p>
          <a:p>
            <a:pPr marL="493200" lvl="2" indent="0">
              <a:lnSpc>
                <a:spcPct val="100000"/>
              </a:lnSpc>
              <a:spcBef>
                <a:spcPts val="0"/>
              </a:spcBef>
              <a:buNone/>
            </a:pPr>
            <a:r>
              <a:rPr lang="es-AR" sz="1100" b="1" dirty="0" smtClean="0">
                <a:solidFill>
                  <a:srgbClr val="00008B"/>
                </a:solidFill>
              </a:rPr>
              <a:t>Definir</a:t>
            </a:r>
            <a:r>
              <a:rPr lang="es-AR" sz="1100" dirty="0" smtClean="0">
                <a:solidFill>
                  <a:srgbClr val="000000"/>
                </a:solidFill>
              </a:rPr>
              <a:t> no1 </a:t>
            </a:r>
            <a:r>
              <a:rPr lang="es-AR" sz="1100" b="1" dirty="0" smtClean="0">
                <a:solidFill>
                  <a:srgbClr val="00008B"/>
                </a:solidFill>
              </a:rPr>
              <a:t>Como</a:t>
            </a:r>
            <a:r>
              <a:rPr lang="es-AR" sz="1100" dirty="0" smtClean="0">
                <a:solidFill>
                  <a:srgbClr val="000000"/>
                </a:solidFill>
              </a:rPr>
              <a:t> </a:t>
            </a:r>
            <a:r>
              <a:rPr lang="es-AR" sz="1100" b="1" dirty="0" smtClean="0">
                <a:solidFill>
                  <a:srgbClr val="00008B"/>
                </a:solidFill>
              </a:rPr>
              <a:t>Numero</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Definir</a:t>
            </a:r>
            <a:r>
              <a:rPr lang="es-AR" sz="1100" dirty="0" smtClean="0">
                <a:solidFill>
                  <a:srgbClr val="000000"/>
                </a:solidFill>
              </a:rPr>
              <a:t> no2 </a:t>
            </a:r>
            <a:r>
              <a:rPr lang="es-AR" sz="1100" b="1" dirty="0" smtClean="0">
                <a:solidFill>
                  <a:srgbClr val="00008B"/>
                </a:solidFill>
              </a:rPr>
              <a:t>Como</a:t>
            </a:r>
            <a:r>
              <a:rPr lang="es-AR" sz="1100" dirty="0" smtClean="0">
                <a:solidFill>
                  <a:srgbClr val="000000"/>
                </a:solidFill>
              </a:rPr>
              <a:t> </a:t>
            </a:r>
            <a:r>
              <a:rPr lang="es-AR" sz="1100" b="1" dirty="0" smtClean="0">
                <a:solidFill>
                  <a:srgbClr val="00008B"/>
                </a:solidFill>
              </a:rPr>
              <a:t>Numero</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Definir</a:t>
            </a:r>
            <a:r>
              <a:rPr lang="es-AR" sz="1100" dirty="0" smtClean="0">
                <a:solidFill>
                  <a:srgbClr val="000000"/>
                </a:solidFill>
              </a:rPr>
              <a:t> no3 </a:t>
            </a:r>
            <a:r>
              <a:rPr lang="es-AR" sz="1100" b="1" dirty="0" smtClean="0">
                <a:solidFill>
                  <a:srgbClr val="00008B"/>
                </a:solidFill>
              </a:rPr>
              <a:t>Como</a:t>
            </a:r>
            <a:r>
              <a:rPr lang="es-AR" sz="1100" dirty="0" smtClean="0">
                <a:solidFill>
                  <a:srgbClr val="000000"/>
                </a:solidFill>
              </a:rPr>
              <a:t> </a:t>
            </a:r>
            <a:r>
              <a:rPr lang="es-AR" sz="1100" b="1" dirty="0" smtClean="0">
                <a:solidFill>
                  <a:srgbClr val="00008B"/>
                </a:solidFill>
              </a:rPr>
              <a:t>Numero</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Definir</a:t>
            </a:r>
            <a:r>
              <a:rPr lang="es-AR" sz="1100" dirty="0" smtClean="0">
                <a:solidFill>
                  <a:srgbClr val="000000"/>
                </a:solidFill>
              </a:rPr>
              <a:t> </a:t>
            </a:r>
            <a:r>
              <a:rPr lang="es-AR" sz="1100" dirty="0" err="1" smtClean="0">
                <a:solidFill>
                  <a:srgbClr val="000000"/>
                </a:solidFill>
              </a:rPr>
              <a:t>resul</a:t>
            </a:r>
            <a:r>
              <a:rPr lang="es-AR" sz="1100" dirty="0" smtClean="0">
                <a:solidFill>
                  <a:srgbClr val="000000"/>
                </a:solidFill>
              </a:rPr>
              <a:t> </a:t>
            </a:r>
            <a:r>
              <a:rPr lang="es-AR" sz="1100" b="1" dirty="0" smtClean="0">
                <a:solidFill>
                  <a:srgbClr val="00008B"/>
                </a:solidFill>
              </a:rPr>
              <a:t>Como</a:t>
            </a:r>
            <a:r>
              <a:rPr lang="es-AR" sz="1100" dirty="0" smtClean="0">
                <a:solidFill>
                  <a:srgbClr val="000000"/>
                </a:solidFill>
              </a:rPr>
              <a:t> </a:t>
            </a:r>
            <a:r>
              <a:rPr lang="es-AR" sz="1100" b="1" dirty="0" smtClean="0">
                <a:solidFill>
                  <a:srgbClr val="00008B"/>
                </a:solidFill>
              </a:rPr>
              <a:t>Numero</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Escribir</a:t>
            </a:r>
            <a:r>
              <a:rPr lang="es-AR" sz="1100" dirty="0" smtClean="0">
                <a:solidFill>
                  <a:srgbClr val="000000"/>
                </a:solidFill>
              </a:rPr>
              <a:t> </a:t>
            </a:r>
            <a:r>
              <a:rPr lang="es-AR" sz="1100" dirty="0" smtClean="0">
                <a:solidFill>
                  <a:srgbClr val="FF0000"/>
                </a:solidFill>
              </a:rPr>
              <a:t>"Introduce el primer: "</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Leer</a:t>
            </a:r>
            <a:r>
              <a:rPr lang="es-AR" sz="1100" dirty="0" smtClean="0">
                <a:solidFill>
                  <a:srgbClr val="000000"/>
                </a:solidFill>
              </a:rPr>
              <a:t> no1 </a:t>
            </a:r>
          </a:p>
          <a:p>
            <a:pPr marL="493200" lvl="2" indent="0">
              <a:lnSpc>
                <a:spcPct val="100000"/>
              </a:lnSpc>
              <a:spcBef>
                <a:spcPts val="0"/>
              </a:spcBef>
              <a:buNone/>
            </a:pPr>
            <a:r>
              <a:rPr lang="es-AR" sz="1100" b="1" dirty="0" smtClean="0">
                <a:solidFill>
                  <a:srgbClr val="00008B"/>
                </a:solidFill>
              </a:rPr>
              <a:t>Escribir</a:t>
            </a:r>
            <a:r>
              <a:rPr lang="es-AR" sz="1100" dirty="0" smtClean="0">
                <a:solidFill>
                  <a:srgbClr val="000000"/>
                </a:solidFill>
              </a:rPr>
              <a:t> </a:t>
            </a:r>
            <a:r>
              <a:rPr lang="es-AR" sz="1100" dirty="0" smtClean="0">
                <a:solidFill>
                  <a:srgbClr val="FF0000"/>
                </a:solidFill>
              </a:rPr>
              <a:t>"Introduce el segundo: "</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Leer</a:t>
            </a:r>
            <a:r>
              <a:rPr lang="es-AR" sz="1100" dirty="0" smtClean="0">
                <a:solidFill>
                  <a:srgbClr val="000000"/>
                </a:solidFill>
              </a:rPr>
              <a:t> no2 </a:t>
            </a:r>
          </a:p>
          <a:p>
            <a:pPr marL="493200" lvl="2" indent="0">
              <a:lnSpc>
                <a:spcPct val="100000"/>
              </a:lnSpc>
              <a:spcBef>
                <a:spcPts val="0"/>
              </a:spcBef>
              <a:buNone/>
            </a:pPr>
            <a:r>
              <a:rPr lang="es-AR" sz="1100" b="1" dirty="0" smtClean="0">
                <a:solidFill>
                  <a:srgbClr val="00008B"/>
                </a:solidFill>
              </a:rPr>
              <a:t>Escribir</a:t>
            </a:r>
            <a:r>
              <a:rPr lang="es-AR" sz="1100" dirty="0" smtClean="0">
                <a:solidFill>
                  <a:srgbClr val="000000"/>
                </a:solidFill>
              </a:rPr>
              <a:t> </a:t>
            </a:r>
            <a:r>
              <a:rPr lang="es-AR" sz="1100" dirty="0" smtClean="0">
                <a:solidFill>
                  <a:srgbClr val="FF0000"/>
                </a:solidFill>
              </a:rPr>
              <a:t>"Introduce el tercer:"</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Leer</a:t>
            </a:r>
            <a:r>
              <a:rPr lang="es-AR" sz="1100" dirty="0" smtClean="0">
                <a:solidFill>
                  <a:srgbClr val="000000"/>
                </a:solidFill>
              </a:rPr>
              <a:t> no3 </a:t>
            </a:r>
          </a:p>
          <a:p>
            <a:pPr marL="493200" lvl="2" indent="0">
              <a:lnSpc>
                <a:spcPct val="100000"/>
              </a:lnSpc>
              <a:spcBef>
                <a:spcPts val="0"/>
              </a:spcBef>
              <a:buNone/>
            </a:pPr>
            <a:r>
              <a:rPr lang="es-AR" sz="1100" b="1" dirty="0" smtClean="0">
                <a:solidFill>
                  <a:srgbClr val="00008B"/>
                </a:solidFill>
              </a:rPr>
              <a:t>Si</a:t>
            </a:r>
            <a:r>
              <a:rPr lang="es-AR" sz="1100" dirty="0" smtClean="0">
                <a:solidFill>
                  <a:srgbClr val="000000"/>
                </a:solidFill>
              </a:rPr>
              <a:t> </a:t>
            </a:r>
            <a:r>
              <a:rPr lang="es-AR" sz="1100" b="1" dirty="0" smtClean="0">
                <a:solidFill>
                  <a:srgbClr val="000000"/>
                </a:solidFill>
              </a:rPr>
              <a:t>(</a:t>
            </a:r>
            <a:r>
              <a:rPr lang="es-AR" sz="1100" dirty="0" smtClean="0">
                <a:solidFill>
                  <a:srgbClr val="000000"/>
                </a:solidFill>
              </a:rPr>
              <a:t>no1</a:t>
            </a:r>
            <a:r>
              <a:rPr lang="es-AR" sz="1100" b="1" dirty="0" smtClean="0">
                <a:solidFill>
                  <a:srgbClr val="000000"/>
                </a:solidFill>
              </a:rPr>
              <a:t>&lt;</a:t>
            </a:r>
            <a:r>
              <a:rPr lang="es-AR" sz="1100" dirty="0" smtClean="0">
                <a:solidFill>
                  <a:srgbClr val="A0522D"/>
                </a:solidFill>
              </a:rPr>
              <a:t>0</a:t>
            </a:r>
            <a:r>
              <a:rPr lang="es-AR" sz="1100" b="1" dirty="0" smtClean="0">
                <a:solidFill>
                  <a:srgbClr val="000000"/>
                </a:solidFill>
              </a:rPr>
              <a:t>)</a:t>
            </a:r>
            <a:r>
              <a:rPr lang="es-AR" sz="1100" dirty="0" smtClean="0">
                <a:solidFill>
                  <a:srgbClr val="000000"/>
                </a:solidFill>
              </a:rPr>
              <a:t> </a:t>
            </a:r>
            <a:r>
              <a:rPr lang="es-AR" sz="1100" b="1" dirty="0" smtClean="0">
                <a:solidFill>
                  <a:srgbClr val="00008B"/>
                </a:solidFill>
              </a:rPr>
              <a:t>Entonces</a:t>
            </a:r>
            <a:r>
              <a:rPr lang="es-AR" sz="1100" dirty="0" smtClean="0">
                <a:solidFill>
                  <a:srgbClr val="000000"/>
                </a:solidFill>
              </a:rPr>
              <a:t> </a:t>
            </a:r>
          </a:p>
          <a:p>
            <a:pPr marL="950400" lvl="4" indent="0">
              <a:lnSpc>
                <a:spcPct val="100000"/>
              </a:lnSpc>
              <a:spcBef>
                <a:spcPts val="0"/>
              </a:spcBef>
              <a:buNone/>
            </a:pPr>
            <a:r>
              <a:rPr lang="es-AR" sz="1100" dirty="0" err="1" smtClean="0">
                <a:solidFill>
                  <a:srgbClr val="000000"/>
                </a:solidFill>
              </a:rPr>
              <a:t>resul</a:t>
            </a:r>
            <a:r>
              <a:rPr lang="es-AR" sz="1100" dirty="0" smtClean="0">
                <a:solidFill>
                  <a:srgbClr val="000000"/>
                </a:solidFill>
              </a:rPr>
              <a:t> </a:t>
            </a:r>
            <a:r>
              <a:rPr lang="es-AR" sz="1100" b="1" dirty="0" smtClean="0">
                <a:solidFill>
                  <a:srgbClr val="000000"/>
                </a:solidFill>
              </a:rPr>
              <a:t>=</a:t>
            </a:r>
            <a:r>
              <a:rPr lang="es-AR" sz="1100" dirty="0" smtClean="0">
                <a:solidFill>
                  <a:srgbClr val="000000"/>
                </a:solidFill>
              </a:rPr>
              <a:t> no1</a:t>
            </a:r>
            <a:r>
              <a:rPr lang="es-AR" sz="1100" b="1" dirty="0" smtClean="0">
                <a:solidFill>
                  <a:srgbClr val="000000"/>
                </a:solidFill>
              </a:rPr>
              <a:t>*</a:t>
            </a:r>
            <a:r>
              <a:rPr lang="es-AR" sz="1100" dirty="0" smtClean="0">
                <a:solidFill>
                  <a:srgbClr val="000000"/>
                </a:solidFill>
              </a:rPr>
              <a:t>no2</a:t>
            </a:r>
            <a:r>
              <a:rPr lang="es-AR" sz="1100" b="1" dirty="0" smtClean="0">
                <a:solidFill>
                  <a:srgbClr val="000000"/>
                </a:solidFill>
              </a:rPr>
              <a:t>*</a:t>
            </a:r>
            <a:r>
              <a:rPr lang="es-AR" sz="1100" dirty="0" smtClean="0">
                <a:solidFill>
                  <a:srgbClr val="000000"/>
                </a:solidFill>
              </a:rPr>
              <a:t>no3 </a:t>
            </a:r>
          </a:p>
          <a:p>
            <a:pPr marL="493200" lvl="2" indent="0">
              <a:lnSpc>
                <a:spcPct val="100000"/>
              </a:lnSpc>
              <a:spcBef>
                <a:spcPts val="0"/>
              </a:spcBef>
              <a:buNone/>
            </a:pPr>
            <a:r>
              <a:rPr lang="es-AR" sz="1100" b="1" dirty="0" smtClean="0">
                <a:solidFill>
                  <a:srgbClr val="00008B"/>
                </a:solidFill>
              </a:rPr>
              <a:t>Sino</a:t>
            </a:r>
            <a:r>
              <a:rPr lang="es-AR" sz="1100" dirty="0" smtClean="0">
                <a:solidFill>
                  <a:srgbClr val="000000"/>
                </a:solidFill>
              </a:rPr>
              <a:t> </a:t>
            </a:r>
          </a:p>
          <a:p>
            <a:pPr marL="950400" lvl="4" indent="0">
              <a:lnSpc>
                <a:spcPct val="100000"/>
              </a:lnSpc>
              <a:spcBef>
                <a:spcPts val="0"/>
              </a:spcBef>
              <a:buNone/>
            </a:pPr>
            <a:r>
              <a:rPr lang="es-AR" sz="1100" dirty="0" err="1" smtClean="0">
                <a:solidFill>
                  <a:srgbClr val="000000"/>
                </a:solidFill>
              </a:rPr>
              <a:t>resul</a:t>
            </a:r>
            <a:r>
              <a:rPr lang="es-AR" sz="1100" dirty="0" smtClean="0">
                <a:solidFill>
                  <a:srgbClr val="000000"/>
                </a:solidFill>
              </a:rPr>
              <a:t> </a:t>
            </a:r>
            <a:r>
              <a:rPr lang="es-AR" sz="1100" b="1" dirty="0" smtClean="0">
                <a:solidFill>
                  <a:srgbClr val="000000"/>
                </a:solidFill>
              </a:rPr>
              <a:t>=</a:t>
            </a:r>
            <a:r>
              <a:rPr lang="es-AR" sz="1100" dirty="0" smtClean="0">
                <a:solidFill>
                  <a:srgbClr val="000000"/>
                </a:solidFill>
              </a:rPr>
              <a:t> no1</a:t>
            </a:r>
            <a:r>
              <a:rPr lang="es-AR" sz="1100" b="1" dirty="0" smtClean="0">
                <a:solidFill>
                  <a:srgbClr val="000000"/>
                </a:solidFill>
              </a:rPr>
              <a:t>+</a:t>
            </a:r>
            <a:r>
              <a:rPr lang="es-AR" sz="1100" dirty="0" smtClean="0">
                <a:solidFill>
                  <a:srgbClr val="000000"/>
                </a:solidFill>
              </a:rPr>
              <a:t>no2</a:t>
            </a:r>
            <a:r>
              <a:rPr lang="es-AR" sz="1100" b="1" dirty="0" smtClean="0">
                <a:solidFill>
                  <a:srgbClr val="000000"/>
                </a:solidFill>
              </a:rPr>
              <a:t>+</a:t>
            </a:r>
            <a:r>
              <a:rPr lang="es-AR" sz="1100" dirty="0" smtClean="0">
                <a:solidFill>
                  <a:srgbClr val="000000"/>
                </a:solidFill>
              </a:rPr>
              <a:t>no3 </a:t>
            </a:r>
          </a:p>
          <a:p>
            <a:pPr marL="493200" lvl="2" indent="0">
              <a:lnSpc>
                <a:spcPct val="100000"/>
              </a:lnSpc>
              <a:spcBef>
                <a:spcPts val="0"/>
              </a:spcBef>
              <a:buNone/>
            </a:pPr>
            <a:r>
              <a:rPr lang="es-AR" sz="1100" b="1" dirty="0" err="1" smtClean="0">
                <a:solidFill>
                  <a:srgbClr val="00008B"/>
                </a:solidFill>
              </a:rPr>
              <a:t>FinSi</a:t>
            </a:r>
            <a:r>
              <a:rPr lang="es-AR" sz="1100" dirty="0" smtClean="0">
                <a:solidFill>
                  <a:srgbClr val="000000"/>
                </a:solidFill>
              </a:rPr>
              <a:t> </a:t>
            </a:r>
          </a:p>
          <a:p>
            <a:pPr marL="493200" lvl="2" indent="0">
              <a:lnSpc>
                <a:spcPct val="100000"/>
              </a:lnSpc>
              <a:spcBef>
                <a:spcPts val="0"/>
              </a:spcBef>
              <a:buNone/>
            </a:pPr>
            <a:r>
              <a:rPr lang="es-AR" sz="1100" b="1" dirty="0" smtClean="0">
                <a:solidFill>
                  <a:srgbClr val="00008B"/>
                </a:solidFill>
              </a:rPr>
              <a:t>Escribir</a:t>
            </a:r>
            <a:r>
              <a:rPr lang="es-AR" sz="1100" dirty="0" smtClean="0">
                <a:solidFill>
                  <a:srgbClr val="000000"/>
                </a:solidFill>
              </a:rPr>
              <a:t> </a:t>
            </a:r>
            <a:r>
              <a:rPr lang="es-AR" sz="1100" dirty="0" err="1" smtClean="0">
                <a:solidFill>
                  <a:srgbClr val="000000"/>
                </a:solidFill>
              </a:rPr>
              <a:t>resul</a:t>
            </a:r>
            <a:r>
              <a:rPr lang="es-AR" sz="1100" dirty="0" smtClean="0">
                <a:solidFill>
                  <a:srgbClr val="000000"/>
                </a:solidFill>
              </a:rPr>
              <a:t> </a:t>
            </a:r>
          </a:p>
          <a:p>
            <a:pPr marL="36000" indent="0">
              <a:lnSpc>
                <a:spcPct val="100000"/>
              </a:lnSpc>
              <a:spcBef>
                <a:spcPts val="0"/>
              </a:spcBef>
              <a:buNone/>
            </a:pPr>
            <a:r>
              <a:rPr lang="es-AR" sz="1100" b="1" dirty="0" err="1" smtClean="0">
                <a:solidFill>
                  <a:srgbClr val="00008B"/>
                </a:solidFill>
              </a:rPr>
              <a:t>FinProceso</a:t>
            </a:r>
            <a:endParaRPr lang="es-AR" sz="11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43</a:t>
            </a:fld>
            <a:endParaRPr lang="es-ES_tradnl" dirty="0"/>
          </a:p>
        </p:txBody>
      </p:sp>
      <p:pic>
        <p:nvPicPr>
          <p:cNvPr id="6" name="5 Imagen" descr="queHaceBien.jpg"/>
          <p:cNvPicPr>
            <a:picLocks noChangeAspect="1"/>
          </p:cNvPicPr>
          <p:nvPr/>
        </p:nvPicPr>
        <p:blipFill>
          <a:blip r:embed="rId2"/>
          <a:stretch>
            <a:fillRect/>
          </a:stretch>
        </p:blipFill>
        <p:spPr>
          <a:xfrm>
            <a:off x="5800693" y="3638329"/>
            <a:ext cx="2571750" cy="17716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a:t>
            </a:r>
            <a:r>
              <a:rPr lang="es-AR" b="1" i="1" dirty="0" smtClean="0"/>
              <a:t>ón </a:t>
            </a:r>
            <a:br>
              <a:rPr lang="es-AR" b="1" i="1" dirty="0" smtClean="0"/>
            </a:br>
            <a:r>
              <a:rPr lang="es-AR" sz="2800" i="1" dirty="0"/>
              <a:t>Determine qué Hace el Siguiente Código</a:t>
            </a:r>
            <a:endParaRPr lang="es-AR" sz="28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44</a:t>
            </a:fld>
            <a:endParaRPr lang="es-ES_tradnl" dirty="0"/>
          </a:p>
        </p:txBody>
      </p:sp>
      <p:sp>
        <p:nvSpPr>
          <p:cNvPr id="7" name="6 Marcador de contenido"/>
          <p:cNvSpPr>
            <a:spLocks noGrp="1"/>
          </p:cNvSpPr>
          <p:nvPr>
            <p:ph idx="1"/>
          </p:nvPr>
        </p:nvSpPr>
        <p:spPr/>
        <p:txBody>
          <a:bodyPr>
            <a:normAutofit/>
          </a:bodyPr>
          <a:lstStyle/>
          <a:p>
            <a:pPr>
              <a:buNone/>
            </a:pPr>
            <a:r>
              <a:rPr lang="es-AR" sz="2400" b="1" dirty="0" smtClean="0">
                <a:solidFill>
                  <a:srgbClr val="00008B"/>
                </a:solidFill>
              </a:rPr>
              <a:t>Proceso</a:t>
            </a:r>
            <a:r>
              <a:rPr lang="es-AR" sz="2400" dirty="0" smtClean="0">
                <a:solidFill>
                  <a:srgbClr val="000000"/>
                </a:solidFill>
              </a:rPr>
              <a:t> </a:t>
            </a:r>
            <a:r>
              <a:rPr lang="es-AR" sz="2400" dirty="0" err="1" smtClean="0">
                <a:solidFill>
                  <a:srgbClr val="000000"/>
                </a:solidFill>
              </a:rPr>
              <a:t>queHace</a:t>
            </a:r>
            <a:r>
              <a:rPr lang="es-AR" sz="2400" dirty="0" smtClean="0">
                <a:solidFill>
                  <a:srgbClr val="000000"/>
                </a:solidFill>
              </a:rPr>
              <a:t> </a:t>
            </a:r>
          </a:p>
          <a:p>
            <a:pPr lvl="1">
              <a:buNone/>
            </a:pPr>
            <a:r>
              <a:rPr lang="es-AR" b="1" dirty="0" smtClean="0">
                <a:solidFill>
                  <a:srgbClr val="00008B"/>
                </a:solidFill>
              </a:rPr>
              <a:t>Definir</a:t>
            </a:r>
            <a:r>
              <a:rPr lang="es-AR" dirty="0" smtClean="0">
                <a:solidFill>
                  <a:srgbClr val="000000"/>
                </a:solidFill>
              </a:rPr>
              <a:t> e </a:t>
            </a:r>
            <a:r>
              <a:rPr lang="es-AR" b="1" dirty="0" smtClean="0">
                <a:solidFill>
                  <a:srgbClr val="00008B"/>
                </a:solidFill>
              </a:rPr>
              <a:t>Como</a:t>
            </a:r>
            <a:r>
              <a:rPr lang="es-AR" dirty="0" smtClean="0">
                <a:solidFill>
                  <a:srgbClr val="000000"/>
                </a:solidFill>
              </a:rPr>
              <a:t> </a:t>
            </a:r>
            <a:r>
              <a:rPr lang="es-AR" b="1" dirty="0" smtClean="0">
                <a:solidFill>
                  <a:srgbClr val="00008B"/>
                </a:solidFill>
              </a:rPr>
              <a:t>Entero</a:t>
            </a:r>
            <a:r>
              <a:rPr lang="es-AR" dirty="0" smtClean="0">
                <a:solidFill>
                  <a:srgbClr val="000000"/>
                </a:solidFill>
              </a:rPr>
              <a:t> </a:t>
            </a:r>
          </a:p>
          <a:p>
            <a:pPr lvl="1">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"Introduce "</a:t>
            </a:r>
            <a:r>
              <a:rPr lang="es-AR" dirty="0" smtClean="0">
                <a:solidFill>
                  <a:srgbClr val="000000"/>
                </a:solidFill>
              </a:rPr>
              <a:t> </a:t>
            </a:r>
          </a:p>
          <a:p>
            <a:pPr lvl="1">
              <a:buNone/>
            </a:pPr>
            <a:r>
              <a:rPr lang="es-AR" b="1" dirty="0" smtClean="0">
                <a:solidFill>
                  <a:srgbClr val="00008B"/>
                </a:solidFill>
              </a:rPr>
              <a:t>Leer</a:t>
            </a:r>
            <a:r>
              <a:rPr lang="es-AR" dirty="0" smtClean="0">
                <a:solidFill>
                  <a:srgbClr val="000000"/>
                </a:solidFill>
              </a:rPr>
              <a:t> e </a:t>
            </a:r>
          </a:p>
          <a:p>
            <a:pPr lvl="1">
              <a:buNone/>
            </a:pPr>
            <a:r>
              <a:rPr lang="es-AR" b="1" dirty="0" smtClean="0">
                <a:solidFill>
                  <a:srgbClr val="00008B"/>
                </a:solidFill>
              </a:rPr>
              <a:t>Si</a:t>
            </a:r>
            <a:r>
              <a:rPr lang="es-AR" dirty="0" smtClean="0">
                <a:solidFill>
                  <a:srgbClr val="000000"/>
                </a:solidFill>
              </a:rPr>
              <a:t> e </a:t>
            </a:r>
            <a:r>
              <a:rPr lang="es-AR" b="1" dirty="0" smtClean="0">
                <a:solidFill>
                  <a:srgbClr val="000000"/>
                </a:solidFill>
              </a:rPr>
              <a:t>&gt;=</a:t>
            </a:r>
            <a:r>
              <a:rPr lang="es-AR" dirty="0" smtClean="0">
                <a:solidFill>
                  <a:srgbClr val="000000"/>
                </a:solidFill>
              </a:rPr>
              <a:t> </a:t>
            </a:r>
            <a:r>
              <a:rPr lang="es-AR" dirty="0" smtClean="0">
                <a:solidFill>
                  <a:srgbClr val="A0522D"/>
                </a:solidFill>
              </a:rPr>
              <a:t>18</a:t>
            </a:r>
            <a:r>
              <a:rPr lang="es-AR" dirty="0" smtClean="0">
                <a:solidFill>
                  <a:srgbClr val="000000"/>
                </a:solidFill>
              </a:rPr>
              <a:t> </a:t>
            </a:r>
            <a:r>
              <a:rPr lang="es-AR" b="1" dirty="0" smtClean="0">
                <a:solidFill>
                  <a:srgbClr val="00008B"/>
                </a:solidFill>
              </a:rPr>
              <a:t>Entonces</a:t>
            </a:r>
            <a:r>
              <a:rPr lang="es-AR" dirty="0" smtClean="0">
                <a:solidFill>
                  <a:srgbClr val="000000"/>
                </a:solidFill>
              </a:rPr>
              <a:t> </a:t>
            </a:r>
          </a:p>
          <a:p>
            <a:pPr lvl="2">
              <a:buNone/>
            </a:pPr>
            <a:r>
              <a:rPr lang="es-AR" sz="2400" b="1" dirty="0" smtClean="0">
                <a:solidFill>
                  <a:srgbClr val="00008B"/>
                </a:solidFill>
              </a:rPr>
              <a:t>Escribir</a:t>
            </a:r>
            <a:r>
              <a:rPr lang="es-AR" sz="2400" dirty="0" smtClean="0">
                <a:solidFill>
                  <a:srgbClr val="000000"/>
                </a:solidFill>
              </a:rPr>
              <a:t> </a:t>
            </a:r>
            <a:r>
              <a:rPr lang="es-AR" sz="2400" dirty="0" smtClean="0">
                <a:solidFill>
                  <a:srgbClr val="FF0000"/>
                </a:solidFill>
              </a:rPr>
              <a:t>"</a:t>
            </a:r>
            <a:r>
              <a:rPr lang="es-AR" sz="2400" dirty="0" smtClean="0">
                <a:solidFill>
                  <a:srgbClr val="FF0000"/>
                </a:solidFill>
              </a:rPr>
              <a:t>Es”,</a:t>
            </a:r>
            <a:r>
              <a:rPr lang="es-AR" sz="2400" dirty="0" smtClean="0">
                <a:solidFill>
                  <a:srgbClr val="000000"/>
                </a:solidFill>
              </a:rPr>
              <a:t> </a:t>
            </a:r>
            <a:r>
              <a:rPr lang="es-AR" sz="2400" dirty="0" smtClean="0">
                <a:solidFill>
                  <a:srgbClr val="000000"/>
                </a:solidFill>
              </a:rPr>
              <a:t>e </a:t>
            </a:r>
          </a:p>
          <a:p>
            <a:pPr lvl="1">
              <a:buNone/>
            </a:pPr>
            <a:r>
              <a:rPr lang="es-AR" b="1" dirty="0" smtClean="0">
                <a:solidFill>
                  <a:srgbClr val="00008B"/>
                </a:solidFill>
              </a:rPr>
              <a:t>Sino</a:t>
            </a:r>
            <a:r>
              <a:rPr lang="es-AR" dirty="0" smtClean="0">
                <a:solidFill>
                  <a:srgbClr val="000000"/>
                </a:solidFill>
              </a:rPr>
              <a:t> </a:t>
            </a:r>
          </a:p>
          <a:p>
            <a:pPr lvl="2">
              <a:buNone/>
            </a:pPr>
            <a:r>
              <a:rPr lang="es-AR" sz="2400" b="1" dirty="0" smtClean="0">
                <a:solidFill>
                  <a:srgbClr val="00008B"/>
                </a:solidFill>
              </a:rPr>
              <a:t>Escribir</a:t>
            </a:r>
            <a:r>
              <a:rPr lang="es-AR" sz="2400" dirty="0" smtClean="0">
                <a:solidFill>
                  <a:srgbClr val="000000"/>
                </a:solidFill>
              </a:rPr>
              <a:t> </a:t>
            </a:r>
            <a:r>
              <a:rPr lang="es-AR" sz="2400" dirty="0" smtClean="0">
                <a:solidFill>
                  <a:srgbClr val="FF0000"/>
                </a:solidFill>
              </a:rPr>
              <a:t>"No </a:t>
            </a:r>
            <a:r>
              <a:rPr lang="es-AR" sz="2400" dirty="0" smtClean="0">
                <a:solidFill>
                  <a:srgbClr val="FF0000"/>
                </a:solidFill>
              </a:rPr>
              <a:t>es”,</a:t>
            </a:r>
            <a:r>
              <a:rPr lang="es-AR" sz="2400" dirty="0" smtClean="0">
                <a:solidFill>
                  <a:srgbClr val="000000"/>
                </a:solidFill>
              </a:rPr>
              <a:t> </a:t>
            </a:r>
            <a:r>
              <a:rPr lang="es-AR" sz="2400" dirty="0" smtClean="0">
                <a:solidFill>
                  <a:srgbClr val="000000"/>
                </a:solidFill>
              </a:rPr>
              <a:t>e </a:t>
            </a:r>
          </a:p>
          <a:p>
            <a:pPr lvl="1">
              <a:buNone/>
            </a:pPr>
            <a:r>
              <a:rPr lang="es-AR" b="1" dirty="0" err="1" smtClean="0">
                <a:solidFill>
                  <a:srgbClr val="00008B"/>
                </a:solidFill>
              </a:rPr>
              <a:t>FinSi</a:t>
            </a:r>
            <a:r>
              <a:rPr lang="es-AR" dirty="0" smtClean="0">
                <a:solidFill>
                  <a:srgbClr val="000000"/>
                </a:solidFill>
              </a:rPr>
              <a:t> </a:t>
            </a:r>
          </a:p>
          <a:p>
            <a:pPr>
              <a:buNone/>
            </a:pPr>
            <a:r>
              <a:rPr lang="es-AR" sz="2400" b="1" dirty="0" err="1" smtClean="0">
                <a:solidFill>
                  <a:srgbClr val="00008B"/>
                </a:solidFill>
              </a:rPr>
              <a:t>FinProceso</a:t>
            </a:r>
            <a:endParaRPr lang="es-AR" sz="2400" dirty="0"/>
          </a:p>
        </p:txBody>
      </p:sp>
      <p:pic>
        <p:nvPicPr>
          <p:cNvPr id="8" name="7 Imagen" descr="queHace.jpg"/>
          <p:cNvPicPr>
            <a:picLocks noChangeAspect="1"/>
          </p:cNvPicPr>
          <p:nvPr/>
        </p:nvPicPr>
        <p:blipFill>
          <a:blip r:embed="rId2"/>
          <a:stretch>
            <a:fillRect/>
          </a:stretch>
        </p:blipFill>
        <p:spPr>
          <a:xfrm>
            <a:off x="5380075" y="2909111"/>
            <a:ext cx="2679516" cy="200705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3284" y="900000"/>
            <a:ext cx="8686800" cy="1220315"/>
          </a:xfrm>
        </p:spPr>
        <p:txBody>
          <a:bodyPr>
            <a:normAutofit/>
          </a:bodyPr>
          <a:lstStyle/>
          <a:p>
            <a:r>
              <a:rPr lang="es-AR" b="1" dirty="0" smtClean="0"/>
              <a:t>Estructura de Control - Selección </a:t>
            </a:r>
            <a:r>
              <a:rPr lang="es-AR" dirty="0" smtClean="0"/>
              <a:t/>
            </a:r>
            <a:br>
              <a:rPr lang="es-AR" dirty="0" smtClean="0"/>
            </a:br>
            <a:r>
              <a:rPr lang="es-AR" sz="2800" i="1" dirty="0"/>
              <a:t>Determine qué Hace el Siguiente Código</a:t>
            </a:r>
            <a:endParaRPr lang="es-AR" sz="2800" dirty="0"/>
          </a:p>
        </p:txBody>
      </p:sp>
      <p:sp>
        <p:nvSpPr>
          <p:cNvPr id="3" name="2 Marcador de contenido"/>
          <p:cNvSpPr>
            <a:spLocks noGrp="1"/>
          </p:cNvSpPr>
          <p:nvPr>
            <p:ph idx="1"/>
          </p:nvPr>
        </p:nvSpPr>
        <p:spPr/>
        <p:txBody>
          <a:bodyPr>
            <a:normAutofit lnSpcReduction="10000"/>
          </a:bodyPr>
          <a:lstStyle/>
          <a:p>
            <a:r>
              <a:rPr lang="es-AR" sz="2000" dirty="0" smtClean="0"/>
              <a:t>Dada la edad de una persona informa si es mayor de 18 o no</a:t>
            </a:r>
          </a:p>
          <a:p>
            <a:pPr>
              <a:buNone/>
            </a:pPr>
            <a:r>
              <a:rPr lang="es-AR" sz="2400" b="1" dirty="0" smtClean="0">
                <a:solidFill>
                  <a:srgbClr val="00008B"/>
                </a:solidFill>
              </a:rPr>
              <a:t>Proceso</a:t>
            </a:r>
            <a:r>
              <a:rPr lang="es-AR" sz="2400" dirty="0" smtClean="0">
                <a:solidFill>
                  <a:srgbClr val="000000"/>
                </a:solidFill>
              </a:rPr>
              <a:t> </a:t>
            </a:r>
            <a:r>
              <a:rPr lang="es-AR" sz="2400" dirty="0" err="1" smtClean="0">
                <a:solidFill>
                  <a:srgbClr val="000000"/>
                </a:solidFill>
              </a:rPr>
              <a:t>queHace</a:t>
            </a:r>
            <a:r>
              <a:rPr lang="es-AR" sz="2400" dirty="0" smtClean="0">
                <a:solidFill>
                  <a:srgbClr val="000000"/>
                </a:solidFill>
              </a:rPr>
              <a:t> </a:t>
            </a:r>
          </a:p>
          <a:p>
            <a:pPr lvl="1">
              <a:buNone/>
            </a:pPr>
            <a:r>
              <a:rPr lang="es-AR" b="1" dirty="0" smtClean="0">
                <a:solidFill>
                  <a:srgbClr val="00008B"/>
                </a:solidFill>
              </a:rPr>
              <a:t>Definir</a:t>
            </a:r>
            <a:r>
              <a:rPr lang="es-AR" dirty="0" smtClean="0">
                <a:solidFill>
                  <a:srgbClr val="000000"/>
                </a:solidFill>
              </a:rPr>
              <a:t> e </a:t>
            </a:r>
            <a:r>
              <a:rPr lang="es-AR" b="1" dirty="0" smtClean="0">
                <a:solidFill>
                  <a:srgbClr val="00008B"/>
                </a:solidFill>
              </a:rPr>
              <a:t>Como</a:t>
            </a:r>
            <a:r>
              <a:rPr lang="es-AR" dirty="0" smtClean="0">
                <a:solidFill>
                  <a:srgbClr val="000000"/>
                </a:solidFill>
              </a:rPr>
              <a:t> </a:t>
            </a:r>
            <a:r>
              <a:rPr lang="es-AR" b="1" dirty="0" smtClean="0">
                <a:solidFill>
                  <a:srgbClr val="00008B"/>
                </a:solidFill>
              </a:rPr>
              <a:t>Entero</a:t>
            </a:r>
            <a:r>
              <a:rPr lang="es-AR" dirty="0" smtClean="0">
                <a:solidFill>
                  <a:srgbClr val="000000"/>
                </a:solidFill>
              </a:rPr>
              <a:t> </a:t>
            </a:r>
          </a:p>
          <a:p>
            <a:pPr lvl="1">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"Introduce "</a:t>
            </a:r>
            <a:r>
              <a:rPr lang="es-AR" dirty="0" smtClean="0">
                <a:solidFill>
                  <a:srgbClr val="000000"/>
                </a:solidFill>
              </a:rPr>
              <a:t> </a:t>
            </a:r>
          </a:p>
          <a:p>
            <a:pPr lvl="1">
              <a:buNone/>
            </a:pPr>
            <a:r>
              <a:rPr lang="es-AR" b="1" dirty="0" smtClean="0">
                <a:solidFill>
                  <a:srgbClr val="00008B"/>
                </a:solidFill>
              </a:rPr>
              <a:t>Leer</a:t>
            </a:r>
            <a:r>
              <a:rPr lang="es-AR" dirty="0" smtClean="0">
                <a:solidFill>
                  <a:srgbClr val="000000"/>
                </a:solidFill>
              </a:rPr>
              <a:t> e </a:t>
            </a:r>
          </a:p>
          <a:p>
            <a:pPr lvl="1">
              <a:buNone/>
            </a:pPr>
            <a:r>
              <a:rPr lang="es-AR" b="1" dirty="0" smtClean="0">
                <a:solidFill>
                  <a:srgbClr val="00008B"/>
                </a:solidFill>
              </a:rPr>
              <a:t>Si</a:t>
            </a:r>
            <a:r>
              <a:rPr lang="es-AR" dirty="0" smtClean="0">
                <a:solidFill>
                  <a:srgbClr val="000000"/>
                </a:solidFill>
              </a:rPr>
              <a:t> e </a:t>
            </a:r>
            <a:r>
              <a:rPr lang="es-AR" b="1" dirty="0" smtClean="0">
                <a:solidFill>
                  <a:srgbClr val="000000"/>
                </a:solidFill>
              </a:rPr>
              <a:t>&gt;=</a:t>
            </a:r>
            <a:r>
              <a:rPr lang="es-AR" dirty="0" smtClean="0">
                <a:solidFill>
                  <a:srgbClr val="000000"/>
                </a:solidFill>
              </a:rPr>
              <a:t> </a:t>
            </a:r>
            <a:r>
              <a:rPr lang="es-AR" dirty="0" smtClean="0">
                <a:solidFill>
                  <a:srgbClr val="A0522D"/>
                </a:solidFill>
              </a:rPr>
              <a:t>18</a:t>
            </a:r>
            <a:r>
              <a:rPr lang="es-AR" dirty="0" smtClean="0">
                <a:solidFill>
                  <a:srgbClr val="000000"/>
                </a:solidFill>
              </a:rPr>
              <a:t> </a:t>
            </a:r>
            <a:r>
              <a:rPr lang="es-AR" b="1" dirty="0" smtClean="0">
                <a:solidFill>
                  <a:srgbClr val="00008B"/>
                </a:solidFill>
              </a:rPr>
              <a:t>Entonces</a:t>
            </a:r>
            <a:r>
              <a:rPr lang="es-AR" dirty="0" smtClean="0">
                <a:solidFill>
                  <a:srgbClr val="000000"/>
                </a:solidFill>
              </a:rPr>
              <a:t> </a:t>
            </a:r>
          </a:p>
          <a:p>
            <a:pPr lvl="2">
              <a:buNone/>
            </a:pPr>
            <a:r>
              <a:rPr lang="es-AR" sz="2400" b="1" dirty="0" smtClean="0">
                <a:solidFill>
                  <a:srgbClr val="00008B"/>
                </a:solidFill>
              </a:rPr>
              <a:t>Escribir</a:t>
            </a:r>
            <a:r>
              <a:rPr lang="es-AR" sz="2400" dirty="0" smtClean="0">
                <a:solidFill>
                  <a:srgbClr val="000000"/>
                </a:solidFill>
              </a:rPr>
              <a:t> </a:t>
            </a:r>
            <a:r>
              <a:rPr lang="es-AR" sz="2400" dirty="0" smtClean="0">
                <a:solidFill>
                  <a:srgbClr val="FF0000"/>
                </a:solidFill>
              </a:rPr>
              <a:t>"</a:t>
            </a:r>
            <a:r>
              <a:rPr lang="es-AR" sz="2400" dirty="0" smtClean="0">
                <a:solidFill>
                  <a:srgbClr val="FF0000"/>
                </a:solidFill>
              </a:rPr>
              <a:t>Es”,</a:t>
            </a:r>
            <a:r>
              <a:rPr lang="es-AR" sz="2400" dirty="0" smtClean="0">
                <a:solidFill>
                  <a:srgbClr val="000000"/>
                </a:solidFill>
              </a:rPr>
              <a:t> </a:t>
            </a:r>
            <a:r>
              <a:rPr lang="es-AR" sz="2400" dirty="0" smtClean="0">
                <a:solidFill>
                  <a:srgbClr val="000000"/>
                </a:solidFill>
              </a:rPr>
              <a:t>e </a:t>
            </a:r>
          </a:p>
          <a:p>
            <a:pPr lvl="1">
              <a:buNone/>
            </a:pPr>
            <a:r>
              <a:rPr lang="es-AR" b="1" dirty="0" smtClean="0">
                <a:solidFill>
                  <a:srgbClr val="00008B"/>
                </a:solidFill>
              </a:rPr>
              <a:t>Sino</a:t>
            </a:r>
            <a:r>
              <a:rPr lang="es-AR" dirty="0" smtClean="0">
                <a:solidFill>
                  <a:srgbClr val="000000"/>
                </a:solidFill>
              </a:rPr>
              <a:t> </a:t>
            </a:r>
          </a:p>
          <a:p>
            <a:pPr lvl="2">
              <a:buNone/>
            </a:pPr>
            <a:r>
              <a:rPr lang="es-AR" sz="2400" b="1" dirty="0" smtClean="0">
                <a:solidFill>
                  <a:srgbClr val="00008B"/>
                </a:solidFill>
              </a:rPr>
              <a:t>Escribir</a:t>
            </a:r>
            <a:r>
              <a:rPr lang="es-AR" sz="2400" dirty="0" smtClean="0">
                <a:solidFill>
                  <a:srgbClr val="000000"/>
                </a:solidFill>
              </a:rPr>
              <a:t> </a:t>
            </a:r>
            <a:r>
              <a:rPr lang="es-AR" sz="2400" dirty="0" smtClean="0">
                <a:solidFill>
                  <a:srgbClr val="FF0000"/>
                </a:solidFill>
              </a:rPr>
              <a:t>"No </a:t>
            </a:r>
            <a:r>
              <a:rPr lang="es-AR" sz="2400" dirty="0" smtClean="0">
                <a:solidFill>
                  <a:srgbClr val="FF0000"/>
                </a:solidFill>
              </a:rPr>
              <a:t>es”,</a:t>
            </a:r>
            <a:r>
              <a:rPr lang="es-AR" sz="2400" dirty="0" smtClean="0">
                <a:solidFill>
                  <a:srgbClr val="000000"/>
                </a:solidFill>
              </a:rPr>
              <a:t> </a:t>
            </a:r>
            <a:r>
              <a:rPr lang="es-AR" sz="2400" dirty="0" smtClean="0">
                <a:solidFill>
                  <a:srgbClr val="000000"/>
                </a:solidFill>
              </a:rPr>
              <a:t>e </a:t>
            </a:r>
          </a:p>
          <a:p>
            <a:pPr lvl="1">
              <a:buNone/>
            </a:pPr>
            <a:r>
              <a:rPr lang="es-AR" b="1" dirty="0" err="1" smtClean="0">
                <a:solidFill>
                  <a:srgbClr val="00008B"/>
                </a:solidFill>
              </a:rPr>
              <a:t>FinSi</a:t>
            </a:r>
            <a:r>
              <a:rPr lang="es-AR" dirty="0" smtClean="0">
                <a:solidFill>
                  <a:srgbClr val="000000"/>
                </a:solidFill>
              </a:rPr>
              <a:t> </a:t>
            </a:r>
          </a:p>
          <a:p>
            <a:pPr>
              <a:buNone/>
            </a:pPr>
            <a:r>
              <a:rPr lang="es-AR" sz="2400" b="1" dirty="0" err="1" smtClean="0">
                <a:solidFill>
                  <a:srgbClr val="00008B"/>
                </a:solidFill>
              </a:rPr>
              <a:t>FinProceso</a:t>
            </a:r>
            <a:endParaRPr lang="es-AR" sz="2400" dirty="0" smtClean="0"/>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45</a:t>
            </a:fld>
            <a:endParaRPr lang="es-ES_tradnl" dirty="0"/>
          </a:p>
        </p:txBody>
      </p:sp>
      <p:pic>
        <p:nvPicPr>
          <p:cNvPr id="6" name="5 Imagen" descr="queHaceBien.jpg"/>
          <p:cNvPicPr>
            <a:picLocks noChangeAspect="1"/>
          </p:cNvPicPr>
          <p:nvPr/>
        </p:nvPicPr>
        <p:blipFill>
          <a:blip r:embed="rId2"/>
          <a:stretch>
            <a:fillRect/>
          </a:stretch>
        </p:blipFill>
        <p:spPr>
          <a:xfrm>
            <a:off x="5508329" y="3429000"/>
            <a:ext cx="2571750" cy="17716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a:t>Técnicas de Programación</a:t>
            </a:r>
          </a:p>
        </p:txBody>
      </p:sp>
      <p:sp>
        <p:nvSpPr>
          <p:cNvPr id="3" name="2 Subtítulo"/>
          <p:cNvSpPr>
            <a:spLocks noGrp="1"/>
          </p:cNvSpPr>
          <p:nvPr>
            <p:ph type="subTitle" idx="1"/>
          </p:nvPr>
        </p:nvSpPr>
        <p:spPr/>
        <p:txBody>
          <a:bodyPr/>
          <a:lstStyle/>
          <a:p>
            <a:r>
              <a:rPr lang="es-AR" dirty="0" smtClean="0"/>
              <a:t>Selección (Ejercicios)</a:t>
            </a:r>
            <a:endParaRPr lang="es-A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Selección </a:t>
            </a:r>
            <a:br>
              <a:rPr lang="es-AR" b="1" dirty="0" smtClean="0"/>
            </a:br>
            <a:r>
              <a:rPr lang="es-AR" sz="2800" i="1" dirty="0" smtClean="0"/>
              <a:t>Ejercicio – Mayor de Tres</a:t>
            </a:r>
            <a:endParaRPr lang="es-AR" sz="2800" i="1" dirty="0"/>
          </a:p>
        </p:txBody>
      </p:sp>
      <p:sp>
        <p:nvSpPr>
          <p:cNvPr id="3" name="2 Marcador de contenido"/>
          <p:cNvSpPr>
            <a:spLocks noGrp="1"/>
          </p:cNvSpPr>
          <p:nvPr>
            <p:ph idx="1"/>
          </p:nvPr>
        </p:nvSpPr>
        <p:spPr/>
        <p:txBody>
          <a:bodyPr/>
          <a:lstStyle/>
          <a:p>
            <a:r>
              <a:rPr lang="es-AR" dirty="0" smtClean="0"/>
              <a:t>Desarrolle un algoritmo que dados tres números determine cuál es el mayor de los tres</a:t>
            </a:r>
          </a:p>
          <a:p>
            <a:endParaRPr lang="es-AR" dirty="0" smtClean="0"/>
          </a:p>
          <a:p>
            <a:endParaRPr lang="es-AR" dirty="0" smtClean="0"/>
          </a:p>
          <a:p>
            <a:endParaRPr lang="es-AR" dirty="0" smtClean="0"/>
          </a:p>
          <a:p>
            <a:endParaRPr lang="es-AR" dirty="0" smtClean="0"/>
          </a:p>
          <a:p>
            <a:pPr>
              <a:buNone/>
            </a:pPr>
            <a:r>
              <a:rPr lang="es-AR" sz="2000" i="1" dirty="0" smtClean="0"/>
              <a:t>Recuerde realizar el código y la prueba de escritorio</a:t>
            </a:r>
            <a:endParaRPr lang="es-AR" sz="20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47</a:t>
            </a:fld>
            <a:endParaRPr lang="es-ES_tradnl" dirty="0"/>
          </a:p>
        </p:txBody>
      </p:sp>
      <p:pic>
        <p:nvPicPr>
          <p:cNvPr id="6" name="5 Imagen" descr="mayorquetres.jpg"/>
          <p:cNvPicPr>
            <a:picLocks noChangeAspect="1"/>
          </p:cNvPicPr>
          <p:nvPr/>
        </p:nvPicPr>
        <p:blipFill>
          <a:blip r:embed="rId2"/>
          <a:stretch>
            <a:fillRect/>
          </a:stretch>
        </p:blipFill>
        <p:spPr>
          <a:xfrm>
            <a:off x="5592283" y="3224766"/>
            <a:ext cx="2552700" cy="1790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Selección </a:t>
            </a:r>
            <a:r>
              <a:rPr lang="es-AR" dirty="0" smtClean="0"/>
              <a:t/>
            </a:r>
            <a:br>
              <a:rPr lang="es-AR" dirty="0" smtClean="0"/>
            </a:br>
            <a:r>
              <a:rPr lang="es-AR" sz="2800" i="1" dirty="0" smtClean="0"/>
              <a:t>Ejercicio – Par/Impar</a:t>
            </a:r>
            <a:endParaRPr lang="es-AR" sz="2800" i="1" dirty="0"/>
          </a:p>
        </p:txBody>
      </p:sp>
      <p:sp>
        <p:nvSpPr>
          <p:cNvPr id="3" name="2 Marcador de contenido"/>
          <p:cNvSpPr>
            <a:spLocks noGrp="1"/>
          </p:cNvSpPr>
          <p:nvPr>
            <p:ph idx="1"/>
          </p:nvPr>
        </p:nvSpPr>
        <p:spPr/>
        <p:txBody>
          <a:bodyPr/>
          <a:lstStyle/>
          <a:p>
            <a:r>
              <a:rPr lang="es-AR" dirty="0" smtClean="0"/>
              <a:t>Desarrollar un algoritmo que dado un número, ingresado por el usuario determine si el número es par o impar y le informe al usuario</a:t>
            </a:r>
          </a:p>
          <a:p>
            <a:r>
              <a:rPr lang="es-AR" dirty="0" smtClean="0"/>
              <a:t>En el caso de ser 0 (cero) el algoritmo deberá  informarlo </a:t>
            </a:r>
          </a:p>
          <a:p>
            <a:endParaRPr lang="es-AR" dirty="0" smtClean="0"/>
          </a:p>
          <a:p>
            <a:endParaRPr lang="es-AR" dirty="0" smtClean="0"/>
          </a:p>
          <a:p>
            <a:pPr>
              <a:buNone/>
            </a:pPr>
            <a:r>
              <a:rPr lang="es-AR" sz="2000" i="1" dirty="0" smtClean="0"/>
              <a:t>Recuerde realizar el código y la prueba de escritorio</a:t>
            </a: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48</a:t>
            </a:fld>
            <a:endParaRPr lang="es-ES_tradnl" dirty="0"/>
          </a:p>
        </p:txBody>
      </p:sp>
      <p:pic>
        <p:nvPicPr>
          <p:cNvPr id="6" name="5 Imagen" descr="parImpar.jpg"/>
          <p:cNvPicPr>
            <a:picLocks noChangeAspect="1"/>
          </p:cNvPicPr>
          <p:nvPr/>
        </p:nvPicPr>
        <p:blipFill>
          <a:blip r:embed="rId2"/>
          <a:stretch>
            <a:fillRect/>
          </a:stretch>
        </p:blipFill>
        <p:spPr>
          <a:xfrm>
            <a:off x="6848475" y="4050118"/>
            <a:ext cx="1666875" cy="190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Variables</a:t>
            </a:r>
            <a:r>
              <a:rPr lang="es-ES_tradnl" dirty="0" smtClean="0"/>
              <a:t/>
            </a:r>
            <a:br>
              <a:rPr lang="es-ES_tradnl" dirty="0" smtClean="0"/>
            </a:br>
            <a:r>
              <a:rPr lang="es-ES_tradnl" sz="2800" i="1" dirty="0" smtClean="0"/>
              <a:t>Repaso</a:t>
            </a:r>
            <a:endParaRPr lang="es-ES_tradnl" sz="3100" i="1" dirty="0"/>
          </a:p>
        </p:txBody>
      </p:sp>
      <p:sp>
        <p:nvSpPr>
          <p:cNvPr id="13" name="Marcador de pie de página 3"/>
          <p:cNvSpPr>
            <a:spLocks noGrp="1"/>
          </p:cNvSpPr>
          <p:nvPr>
            <p:ph type="ftr" sz="quarter" idx="11"/>
          </p:nvPr>
        </p:nvSpPr>
        <p:spPr/>
        <p:txBody>
          <a:bodyPr/>
          <a:lstStyle/>
          <a:p>
            <a:r>
              <a:rPr lang="es-ES_tradnl" dirty="0"/>
              <a:t>Módulo 1: Técnicas de Programación</a:t>
            </a:r>
          </a:p>
        </p:txBody>
      </p:sp>
      <p:sp>
        <p:nvSpPr>
          <p:cNvPr id="14" name="Marcador de número de diapositiva 4"/>
          <p:cNvSpPr>
            <a:spLocks noGrp="1"/>
          </p:cNvSpPr>
          <p:nvPr>
            <p:ph type="sldNum" sz="quarter" idx="12"/>
          </p:nvPr>
        </p:nvSpPr>
        <p:spPr/>
        <p:txBody>
          <a:bodyPr/>
          <a:lstStyle/>
          <a:p>
            <a:r>
              <a:rPr lang="es-ES_tradnl" dirty="0" smtClean="0"/>
              <a:t>22</a:t>
            </a:r>
            <a:endParaRPr lang="es-ES_tradnl" dirty="0"/>
          </a:p>
        </p:txBody>
      </p:sp>
      <p:sp>
        <p:nvSpPr>
          <p:cNvPr id="15" name="Rectángulo 14"/>
          <p:cNvSpPr/>
          <p:nvPr/>
        </p:nvSpPr>
        <p:spPr>
          <a:xfrm>
            <a:off x="957805" y="2639709"/>
            <a:ext cx="7557545" cy="3416320"/>
          </a:xfrm>
          <a:prstGeom prst="rect">
            <a:avLst/>
          </a:prstGeom>
        </p:spPr>
        <p:txBody>
          <a:bodyPr wrap="square">
            <a:spAutoFit/>
          </a:bodyPr>
          <a:lstStyle/>
          <a:p>
            <a:r>
              <a:rPr lang="es-ES_tradnl" sz="2400" b="1" dirty="0">
                <a:solidFill>
                  <a:srgbClr val="000080"/>
                </a:solidFill>
              </a:rPr>
              <a:t>Algoritmo</a:t>
            </a:r>
            <a:r>
              <a:rPr lang="es-ES_tradnl" sz="2400" dirty="0">
                <a:solidFill>
                  <a:srgbClr val="000000"/>
                </a:solidFill>
              </a:rPr>
              <a:t> </a:t>
            </a:r>
            <a:r>
              <a:rPr lang="es-ES_tradnl" sz="2400" dirty="0" err="1">
                <a:solidFill>
                  <a:srgbClr val="000000"/>
                </a:solidFill>
              </a:rPr>
              <a:t>imprimirIngreso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"Ingrese mensaje"</a:t>
            </a:r>
            <a:r>
              <a:rPr lang="es-ES_tradnl" sz="2400" dirty="0">
                <a:solidFill>
                  <a:srgbClr val="000000"/>
                </a:solidFill>
              </a:rPr>
              <a:t> </a:t>
            </a:r>
            <a:endParaRPr lang="es-ES_tradnl" sz="2400" dirty="0" smtClean="0">
              <a:solidFill>
                <a:srgbClr val="000000"/>
              </a:solidFill>
            </a:endParaRPr>
          </a:p>
          <a:p>
            <a:r>
              <a:rPr lang="es-ES_tradnl" sz="2400" b="1" dirty="0" smtClean="0">
                <a:solidFill>
                  <a:srgbClr val="000080"/>
                </a:solidFill>
              </a:rPr>
              <a:t>  Definir </a:t>
            </a:r>
            <a:r>
              <a:rPr lang="es-ES_tradnl" sz="2400" dirty="0">
                <a:solidFill>
                  <a:srgbClr val="000000"/>
                </a:solidFill>
              </a:rPr>
              <a:t>mensaje </a:t>
            </a:r>
            <a:r>
              <a:rPr lang="es-ES_tradnl" sz="2400" b="1" dirty="0" smtClean="0">
                <a:solidFill>
                  <a:srgbClr val="000080"/>
                </a:solidFill>
              </a:rPr>
              <a:t>Como Texto</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Leer</a:t>
            </a:r>
            <a:r>
              <a:rPr lang="es-ES_tradnl" sz="2400" dirty="0" smtClean="0">
                <a:solidFill>
                  <a:srgbClr val="000000"/>
                </a:solidFill>
              </a:rPr>
              <a:t> </a:t>
            </a:r>
            <a:r>
              <a:rPr lang="es-ES_tradnl" sz="2400" dirty="0">
                <a:solidFill>
                  <a:srgbClr val="000000"/>
                </a:solidFill>
              </a:rPr>
              <a:t>mensaje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"El mensaje es: "</a:t>
            </a:r>
            <a:r>
              <a:rPr lang="es-ES_tradnl" sz="2400" b="1" dirty="0">
                <a:solidFill>
                  <a:srgbClr val="000000"/>
                </a:solidFill>
              </a:rPr>
              <a:t>,</a:t>
            </a:r>
            <a:r>
              <a:rPr lang="es-ES_tradnl" sz="2400" dirty="0">
                <a:solidFill>
                  <a:srgbClr val="000000"/>
                </a:solidFill>
              </a:rPr>
              <a:t> mensaje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"Presione cualquier tecla para borrar la pantalla"</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Esperar</a:t>
            </a:r>
            <a:r>
              <a:rPr lang="es-ES_tradnl" sz="2400" dirty="0" smtClean="0">
                <a:solidFill>
                  <a:srgbClr val="000000"/>
                </a:solidFill>
              </a:rPr>
              <a:t> </a:t>
            </a:r>
            <a:r>
              <a:rPr lang="es-ES_tradnl" sz="2400" b="1" dirty="0">
                <a:solidFill>
                  <a:srgbClr val="000080"/>
                </a:solidFill>
              </a:rPr>
              <a:t>Tecla</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Borrar</a:t>
            </a:r>
            <a:r>
              <a:rPr lang="es-ES_tradnl" sz="2400" dirty="0" smtClean="0">
                <a:solidFill>
                  <a:srgbClr val="000000"/>
                </a:solidFill>
              </a:rPr>
              <a:t> </a:t>
            </a:r>
            <a:r>
              <a:rPr lang="es-ES_tradnl" sz="2400" b="1" dirty="0">
                <a:solidFill>
                  <a:srgbClr val="000080"/>
                </a:solidFill>
              </a:rPr>
              <a:t>Pantalla</a:t>
            </a:r>
            <a:r>
              <a:rPr lang="es-ES_tradnl" sz="2400" dirty="0">
                <a:solidFill>
                  <a:srgbClr val="000000"/>
                </a:solidFill>
              </a:rPr>
              <a:t> </a:t>
            </a:r>
            <a:endParaRPr lang="es-ES_tradnl" sz="2400" dirty="0" smtClean="0">
              <a:solidFill>
                <a:srgbClr val="000000"/>
              </a:solidFill>
            </a:endParaRPr>
          </a:p>
          <a:p>
            <a:r>
              <a:rPr lang="es-ES_tradnl" sz="2400" b="1" dirty="0" err="1" smtClean="0">
                <a:solidFill>
                  <a:srgbClr val="000080"/>
                </a:solidFill>
              </a:rPr>
              <a:t>FinAlgoritmo</a:t>
            </a:r>
            <a:endParaRPr lang="es-ES_tradnl" sz="2400" dirty="0"/>
          </a:p>
        </p:txBody>
      </p:sp>
    </p:spTree>
    <p:extLst>
      <p:ext uri="{BB962C8B-B14F-4D97-AF65-F5344CB8AC3E}">
        <p14:creationId xmlns:p14="http://schemas.microsoft.com/office/powerpoint/2010/main" val="9662058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Selección </a:t>
            </a:r>
            <a:r>
              <a:rPr lang="es-AR" dirty="0" smtClean="0"/>
              <a:t/>
            </a:r>
            <a:br>
              <a:rPr lang="es-AR" dirty="0" smtClean="0"/>
            </a:br>
            <a:r>
              <a:rPr lang="es-AR" sz="2800" i="1" dirty="0" smtClean="0"/>
              <a:t>Ejercicio – Descuento Octubre</a:t>
            </a:r>
            <a:endParaRPr lang="es-AR" sz="2800" i="1" dirty="0"/>
          </a:p>
        </p:txBody>
      </p:sp>
      <p:sp>
        <p:nvSpPr>
          <p:cNvPr id="3" name="2 Marcador de contenido"/>
          <p:cNvSpPr>
            <a:spLocks noGrp="1"/>
          </p:cNvSpPr>
          <p:nvPr>
            <p:ph idx="1"/>
          </p:nvPr>
        </p:nvSpPr>
        <p:spPr/>
        <p:txBody>
          <a:bodyPr>
            <a:normAutofit/>
          </a:bodyPr>
          <a:lstStyle/>
          <a:p>
            <a:r>
              <a:rPr lang="es-AR" dirty="0" smtClean="0"/>
              <a:t>Una tienda al cumplir años en Octubre ofrece un descuento del 15% a sus clientes en todas sus compras</a:t>
            </a:r>
          </a:p>
          <a:p>
            <a:r>
              <a:rPr lang="es-AR" dirty="0" smtClean="0"/>
              <a:t>Desarrolle un algoritmo que dada una compra: precio unitario y cantidad el mes indicados por el usuario, determine si el cliente tiene descuento o no</a:t>
            </a:r>
          </a:p>
          <a:p>
            <a:endParaRPr lang="es-AR" dirty="0" smtClean="0"/>
          </a:p>
          <a:p>
            <a:endParaRPr lang="es-AR" dirty="0" smtClean="0"/>
          </a:p>
          <a:p>
            <a:pPr>
              <a:buNone/>
            </a:pPr>
            <a:r>
              <a:rPr lang="es-AR" sz="2000" i="1" dirty="0" smtClean="0"/>
              <a:t>Recuerde realizar el código y la prueba de escritorio</a:t>
            </a:r>
          </a:p>
          <a:p>
            <a:endParaRPr lang="es-AR" dirty="0" smtClean="0"/>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49</a:t>
            </a:fld>
            <a:endParaRPr lang="es-ES_tradnl" dirty="0"/>
          </a:p>
        </p:txBody>
      </p:sp>
      <p:pic>
        <p:nvPicPr>
          <p:cNvPr id="6" name="5 Imagen" descr="desceuntoOctubre.jpg"/>
          <p:cNvPicPr>
            <a:picLocks noChangeAspect="1"/>
          </p:cNvPicPr>
          <p:nvPr/>
        </p:nvPicPr>
        <p:blipFill>
          <a:blip r:embed="rId2"/>
          <a:stretch>
            <a:fillRect/>
          </a:stretch>
        </p:blipFill>
        <p:spPr>
          <a:xfrm>
            <a:off x="6114940" y="4563827"/>
            <a:ext cx="2400410" cy="1509799"/>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Selección </a:t>
            </a:r>
            <a:r>
              <a:rPr lang="es-AR" dirty="0" smtClean="0"/>
              <a:t/>
            </a:r>
            <a:br>
              <a:rPr lang="es-AR" dirty="0" smtClean="0"/>
            </a:br>
            <a:r>
              <a:rPr lang="es-AR" sz="2800" i="1" dirty="0" smtClean="0"/>
              <a:t>Ejercicio – Aumento de Sueldo</a:t>
            </a:r>
            <a:endParaRPr lang="es-AR" sz="2800" i="1" dirty="0"/>
          </a:p>
        </p:txBody>
      </p:sp>
      <p:sp>
        <p:nvSpPr>
          <p:cNvPr id="3" name="2 Marcador de contenido"/>
          <p:cNvSpPr>
            <a:spLocks noGrp="1"/>
          </p:cNvSpPr>
          <p:nvPr>
            <p:ph idx="1"/>
          </p:nvPr>
        </p:nvSpPr>
        <p:spPr/>
        <p:txBody>
          <a:bodyPr>
            <a:normAutofit fontScale="85000" lnSpcReduction="20000"/>
          </a:bodyPr>
          <a:lstStyle/>
          <a:p>
            <a:r>
              <a:rPr lang="es-AR" sz="2600" dirty="0" smtClean="0"/>
              <a:t>Una empresa desea premiar a sus empleados con un aumento de sueldo. Este aumento se ajusta a la siguiente tabla:</a:t>
            </a:r>
          </a:p>
          <a:p>
            <a:pPr>
              <a:buNone/>
            </a:pPr>
            <a:r>
              <a:rPr lang="es-AR" sz="2600" dirty="0" smtClean="0"/>
              <a:t> </a:t>
            </a:r>
          </a:p>
          <a:p>
            <a:endParaRPr lang="es-AR" sz="2600" dirty="0" smtClean="0"/>
          </a:p>
          <a:p>
            <a:endParaRPr lang="es-AR" sz="2600" dirty="0" smtClean="0"/>
          </a:p>
          <a:p>
            <a:pPr>
              <a:buNone/>
            </a:pPr>
            <a:r>
              <a:rPr lang="es-AR" sz="2600" dirty="0" smtClean="0"/>
              <a:t> </a:t>
            </a:r>
          </a:p>
          <a:p>
            <a:endParaRPr lang="es-AR" sz="2600" dirty="0" smtClean="0"/>
          </a:p>
          <a:p>
            <a:endParaRPr lang="es-AR" sz="2600" dirty="0" smtClean="0"/>
          </a:p>
          <a:p>
            <a:r>
              <a:rPr lang="es-AR" sz="2600" dirty="0" smtClean="0"/>
              <a:t>Desarrolle un algoritmo dado el salario actual de un empleado determine el aumento de sueldo a aplicar y se lo muestre</a:t>
            </a:r>
          </a:p>
          <a:p>
            <a:pPr>
              <a:buNone/>
            </a:pPr>
            <a:r>
              <a:rPr lang="es-AR" sz="2100" i="1" dirty="0" smtClean="0"/>
              <a:t>Recuerde realizar el código y la prueba de escritorio</a:t>
            </a:r>
          </a:p>
          <a:p>
            <a:endParaRPr lang="es-AR" dirty="0" smtClean="0"/>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50</a:t>
            </a:fld>
            <a:endParaRPr lang="es-ES_tradnl" dirty="0"/>
          </a:p>
        </p:txBody>
      </p:sp>
      <p:graphicFrame>
        <p:nvGraphicFramePr>
          <p:cNvPr id="6" name="5 Tabla"/>
          <p:cNvGraphicFramePr>
            <a:graphicFrameLocks noGrp="1"/>
          </p:cNvGraphicFramePr>
          <p:nvPr/>
        </p:nvGraphicFramePr>
        <p:xfrm>
          <a:off x="1336158" y="3072809"/>
          <a:ext cx="6096000" cy="197115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487799">
                <a:tc>
                  <a:txBody>
                    <a:bodyPr/>
                    <a:lstStyle/>
                    <a:p>
                      <a:r>
                        <a:rPr lang="es-AR" dirty="0" smtClean="0"/>
                        <a:t>Sueldo</a:t>
                      </a:r>
                      <a:r>
                        <a:rPr lang="es-AR" baseline="0" dirty="0" smtClean="0"/>
                        <a:t> Actual</a:t>
                      </a:r>
                    </a:p>
                  </a:txBody>
                  <a:tcPr/>
                </a:tc>
                <a:tc>
                  <a:txBody>
                    <a:bodyPr/>
                    <a:lstStyle/>
                    <a:p>
                      <a:r>
                        <a:rPr lang="es-AR" dirty="0" smtClean="0"/>
                        <a:t>Sueldo con Aumento</a:t>
                      </a:r>
                      <a:endParaRPr lang="es-AR" dirty="0"/>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0 - 15.000 $</a:t>
                      </a:r>
                    </a:p>
                  </a:txBody>
                  <a:tcPr/>
                </a:tc>
                <a:tc>
                  <a:txBody>
                    <a:bodyPr/>
                    <a:lstStyle/>
                    <a:p>
                      <a:r>
                        <a:rPr lang="es-AR" dirty="0" smtClean="0"/>
                        <a:t>20%</a:t>
                      </a:r>
                      <a:endParaRPr lang="es-AR" dirty="0"/>
                    </a:p>
                  </a:txBody>
                  <a:tcPr/>
                </a:tc>
                <a:extLst>
                  <a:ext uri="{0D108BD9-81ED-4DB2-BD59-A6C34878D82A}">
                    <a16:rowId xmlns:a16="http://schemas.microsoft.com/office/drawing/2014/main" xmlns="" val="10001"/>
                  </a:ext>
                </a:extLst>
              </a:tr>
              <a:tr h="370840">
                <a:tc>
                  <a:txBody>
                    <a:bodyPr/>
                    <a:lstStyle/>
                    <a:p>
                      <a:r>
                        <a:rPr lang="es-AR" dirty="0" smtClean="0"/>
                        <a:t>15.001 - 20.000  $</a:t>
                      </a:r>
                      <a:endParaRPr lang="es-AR" dirty="0"/>
                    </a:p>
                  </a:txBody>
                  <a:tcPr/>
                </a:tc>
                <a:tc>
                  <a:txBody>
                    <a:bodyPr/>
                    <a:lstStyle/>
                    <a:p>
                      <a:r>
                        <a:rPr lang="es-AR" dirty="0" smtClean="0"/>
                        <a:t>10%</a:t>
                      </a:r>
                      <a:endParaRPr lang="es-AR" dirty="0"/>
                    </a:p>
                  </a:txBody>
                  <a:tcPr/>
                </a:tc>
                <a:extLst>
                  <a:ext uri="{0D108BD9-81ED-4DB2-BD59-A6C34878D82A}">
                    <a16:rowId xmlns:a16="http://schemas.microsoft.com/office/drawing/2014/main" xmlns="" val="10002"/>
                  </a:ext>
                </a:extLst>
              </a:tr>
              <a:tr h="370840">
                <a:tc>
                  <a:txBody>
                    <a:bodyPr/>
                    <a:lstStyle/>
                    <a:p>
                      <a:r>
                        <a:rPr lang="es-AR" dirty="0" smtClean="0"/>
                        <a:t>20.001 - 25.000  $</a:t>
                      </a:r>
                      <a:endParaRPr lang="es-AR" dirty="0"/>
                    </a:p>
                  </a:txBody>
                  <a:tcPr/>
                </a:tc>
                <a:tc>
                  <a:txBody>
                    <a:bodyPr/>
                    <a:lstStyle/>
                    <a:p>
                      <a:r>
                        <a:rPr lang="es-AR" dirty="0" smtClean="0"/>
                        <a:t>5%</a:t>
                      </a:r>
                      <a:endParaRPr lang="es-AR" dirty="0"/>
                    </a:p>
                  </a:txBody>
                  <a:tcPr/>
                </a:tc>
                <a:extLst>
                  <a:ext uri="{0D108BD9-81ED-4DB2-BD59-A6C34878D82A}">
                    <a16:rowId xmlns:a16="http://schemas.microsoft.com/office/drawing/2014/main" xmlns="" val="10003"/>
                  </a:ext>
                </a:extLst>
              </a:tr>
              <a:tr h="370840">
                <a:tc>
                  <a:txBody>
                    <a:bodyPr/>
                    <a:lstStyle/>
                    <a:p>
                      <a:r>
                        <a:rPr lang="es-AR" dirty="0" smtClean="0"/>
                        <a:t>Más de 25.000 $</a:t>
                      </a:r>
                      <a:endParaRPr lang="es-AR" dirty="0"/>
                    </a:p>
                  </a:txBody>
                  <a:tcPr/>
                </a:tc>
                <a:tc>
                  <a:txBody>
                    <a:bodyPr/>
                    <a:lstStyle/>
                    <a:p>
                      <a:r>
                        <a:rPr lang="es-AR" dirty="0" smtClean="0"/>
                        <a:t>No hay aumento</a:t>
                      </a:r>
                      <a:endParaRPr lang="es-AR" dirty="0"/>
                    </a:p>
                  </a:txBody>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_tradnl" dirty="0" smtClean="0"/>
              <a:t>Técnicas de Programación</a:t>
            </a:r>
            <a:endParaRPr lang="es-ES_tradnl" dirty="0"/>
          </a:p>
        </p:txBody>
      </p:sp>
      <p:sp>
        <p:nvSpPr>
          <p:cNvPr id="3" name="Subtítulo 2"/>
          <p:cNvSpPr>
            <a:spLocks noGrp="1"/>
          </p:cNvSpPr>
          <p:nvPr>
            <p:ph type="subTitle" idx="1"/>
          </p:nvPr>
        </p:nvSpPr>
        <p:spPr/>
        <p:txBody>
          <a:bodyPr/>
          <a:lstStyle/>
          <a:p>
            <a:r>
              <a:rPr lang="es-ES_tradnl" dirty="0" smtClean="0"/>
              <a:t>Selección (Resolución)</a:t>
            </a:r>
            <a:endParaRPr lang="es-ES_tradnl" dirty="0"/>
          </a:p>
        </p:txBody>
      </p:sp>
    </p:spTree>
    <p:extLst>
      <p:ext uri="{BB962C8B-B14F-4D97-AF65-F5344CB8AC3E}">
        <p14:creationId xmlns:p14="http://schemas.microsoft.com/office/powerpoint/2010/main" val="9428644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8952614" cy="1220315"/>
          </a:xfrm>
        </p:spPr>
        <p:txBody>
          <a:bodyPr/>
          <a:lstStyle/>
          <a:p>
            <a:r>
              <a:rPr lang="es-AR" b="1" dirty="0" smtClean="0"/>
              <a:t>Estructura de Control - Selección</a:t>
            </a:r>
            <a:r>
              <a:rPr lang="es-AR" dirty="0" smtClean="0"/>
              <a:t/>
            </a:r>
            <a:br>
              <a:rPr lang="es-AR" dirty="0" smtClean="0"/>
            </a:br>
            <a:r>
              <a:rPr lang="es-AR" sz="2800" i="1" dirty="0" smtClean="0"/>
              <a:t>Ejercicio - Mayor de Tres</a:t>
            </a:r>
            <a:endParaRPr lang="es-ES_tradnl" sz="2800" i="1" dirty="0"/>
          </a:p>
        </p:txBody>
      </p:sp>
      <p:sp>
        <p:nvSpPr>
          <p:cNvPr id="3" name="Marcador de contenido 2"/>
          <p:cNvSpPr>
            <a:spLocks noGrp="1"/>
          </p:cNvSpPr>
          <p:nvPr>
            <p:ph idx="1"/>
          </p:nvPr>
        </p:nvSpPr>
        <p:spPr/>
        <p:txBody>
          <a:bodyPr>
            <a:normAutofit/>
          </a:bodyPr>
          <a:lstStyle/>
          <a:p>
            <a:r>
              <a:rPr lang="es-AR" dirty="0" smtClean="0"/>
              <a:t>Desarrolle un algoritmo que dados tres números determine cuál es el mayor de los tres</a:t>
            </a:r>
          </a:p>
          <a:p>
            <a:endParaRPr lang="es-ES_tradnl" dirty="0" smtClean="0"/>
          </a:p>
          <a:p>
            <a:endParaRPr lang="es-ES_tradnl" dirty="0" smtClean="0"/>
          </a:p>
          <a:p>
            <a:endParaRPr lang="es-ES_tradnl" dirty="0" smtClean="0"/>
          </a:p>
          <a:p>
            <a:endParaRPr lang="es-ES_tradnl" dirty="0" smtClean="0"/>
          </a:p>
          <a:p>
            <a:endParaRPr lang="es-ES_tradnl" dirty="0" smtClean="0"/>
          </a:p>
          <a:p>
            <a:pPr>
              <a:buNone/>
            </a:pPr>
            <a:r>
              <a:rPr lang="es-AR" sz="1800" i="1" dirty="0" smtClean="0"/>
              <a:t>Recuerde realizar el código y la prueba de escritorio</a:t>
            </a:r>
          </a:p>
          <a:p>
            <a:endParaRPr lang="es-ES_tradnl" dirty="0"/>
          </a:p>
        </p:txBody>
      </p:sp>
      <p:sp>
        <p:nvSpPr>
          <p:cNvPr id="4" name="Marcador de pie de página 3"/>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pPr/>
              <a:t>52</a:t>
            </a:fld>
            <a:endParaRPr lang="es-ES_tradnl" dirty="0"/>
          </a:p>
        </p:txBody>
      </p:sp>
      <p:pic>
        <p:nvPicPr>
          <p:cNvPr id="6" name="5 Imagen" descr="mayorquetres.jpg"/>
          <p:cNvPicPr>
            <a:picLocks noChangeAspect="1"/>
          </p:cNvPicPr>
          <p:nvPr/>
        </p:nvPicPr>
        <p:blipFill>
          <a:blip r:embed="rId2"/>
          <a:stretch>
            <a:fillRect/>
          </a:stretch>
        </p:blipFill>
        <p:spPr>
          <a:xfrm>
            <a:off x="5491305" y="3565007"/>
            <a:ext cx="2552700" cy="1790700"/>
          </a:xfrm>
          <a:prstGeom prst="rect">
            <a:avLst/>
          </a:prstGeom>
        </p:spPr>
      </p:pic>
    </p:spTree>
    <p:extLst>
      <p:ext uri="{BB962C8B-B14F-4D97-AF65-F5344CB8AC3E}">
        <p14:creationId xmlns:p14="http://schemas.microsoft.com/office/powerpoint/2010/main" val="15401206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a:t>Estructura de Control - Selección</a:t>
            </a:r>
            <a:r>
              <a:rPr lang="es-AR" dirty="0"/>
              <a:t/>
            </a:r>
            <a:br>
              <a:rPr lang="es-AR" dirty="0"/>
            </a:br>
            <a:r>
              <a:rPr lang="es-AR" sz="2800" i="1" dirty="0"/>
              <a:t>Ejercicio - Mayor de </a:t>
            </a:r>
            <a:r>
              <a:rPr lang="es-AR" sz="2800" i="1" dirty="0" smtClean="0"/>
              <a:t>Tres </a:t>
            </a:r>
            <a:r>
              <a:rPr lang="mr-IN" sz="2800" i="1" dirty="0" smtClean="0"/>
              <a:t>–</a:t>
            </a:r>
            <a:r>
              <a:rPr lang="es-AR" sz="2800" i="1" dirty="0" smtClean="0"/>
              <a:t> Código</a:t>
            </a:r>
            <a:endParaRPr lang="es-AR" sz="2800" dirty="0"/>
          </a:p>
        </p:txBody>
      </p:sp>
      <p:sp>
        <p:nvSpPr>
          <p:cNvPr id="3" name="2 Marcador de contenido"/>
          <p:cNvSpPr>
            <a:spLocks noGrp="1"/>
          </p:cNvSpPr>
          <p:nvPr>
            <p:ph idx="1"/>
          </p:nvPr>
        </p:nvSpPr>
        <p:spPr/>
        <p:txBody>
          <a:bodyPr>
            <a:noAutofit/>
          </a:bodyPr>
          <a:lstStyle/>
          <a:p>
            <a:pPr>
              <a:lnSpc>
                <a:spcPct val="80000"/>
              </a:lnSpc>
              <a:buNone/>
            </a:pPr>
            <a:r>
              <a:rPr lang="es-AR" sz="1500" b="1" dirty="0" smtClean="0">
                <a:solidFill>
                  <a:srgbClr val="00008B"/>
                </a:solidFill>
              </a:rPr>
              <a:t>Proceso</a:t>
            </a:r>
            <a:r>
              <a:rPr lang="es-AR" sz="1500" dirty="0" smtClean="0">
                <a:solidFill>
                  <a:srgbClr val="000000"/>
                </a:solidFill>
              </a:rPr>
              <a:t> </a:t>
            </a:r>
            <a:r>
              <a:rPr lang="es-AR" sz="1500" dirty="0" err="1" smtClean="0">
                <a:solidFill>
                  <a:srgbClr val="000000"/>
                </a:solidFill>
              </a:rPr>
              <a:t>mayorDeTres</a:t>
            </a:r>
            <a:r>
              <a:rPr lang="es-AR" sz="1500" dirty="0" smtClean="0">
                <a:solidFill>
                  <a:srgbClr val="000000"/>
                </a:solidFill>
              </a:rPr>
              <a:t> </a:t>
            </a:r>
          </a:p>
          <a:p>
            <a:pPr lvl="1">
              <a:lnSpc>
                <a:spcPct val="80000"/>
              </a:lnSpc>
              <a:buNone/>
            </a:pPr>
            <a:r>
              <a:rPr lang="es-AR" sz="1500" b="1" dirty="0" smtClean="0">
                <a:solidFill>
                  <a:srgbClr val="00008B"/>
                </a:solidFill>
              </a:rPr>
              <a:t>Definir</a:t>
            </a:r>
            <a:r>
              <a:rPr lang="es-AR" sz="1500" dirty="0" smtClean="0">
                <a:solidFill>
                  <a:srgbClr val="000000"/>
                </a:solidFill>
              </a:rPr>
              <a:t> numero1</a:t>
            </a:r>
            <a:r>
              <a:rPr lang="es-AR" sz="1500" b="1" dirty="0" smtClean="0">
                <a:solidFill>
                  <a:srgbClr val="000000"/>
                </a:solidFill>
              </a:rPr>
              <a:t>,</a:t>
            </a:r>
            <a:r>
              <a:rPr lang="es-AR" sz="1500" dirty="0" smtClean="0">
                <a:solidFill>
                  <a:srgbClr val="000000"/>
                </a:solidFill>
              </a:rPr>
              <a:t> numero2</a:t>
            </a:r>
            <a:r>
              <a:rPr lang="es-AR" sz="1500" b="1" dirty="0" smtClean="0">
                <a:solidFill>
                  <a:srgbClr val="000000"/>
                </a:solidFill>
              </a:rPr>
              <a:t>,</a:t>
            </a:r>
            <a:r>
              <a:rPr lang="es-AR" sz="1500" dirty="0" smtClean="0">
                <a:solidFill>
                  <a:srgbClr val="000000"/>
                </a:solidFill>
              </a:rPr>
              <a:t> numero3 </a:t>
            </a:r>
            <a:r>
              <a:rPr lang="es-AR" sz="1500" b="1" dirty="0" smtClean="0">
                <a:solidFill>
                  <a:srgbClr val="00008B"/>
                </a:solidFill>
              </a:rPr>
              <a:t>Como</a:t>
            </a:r>
            <a:r>
              <a:rPr lang="es-AR" sz="1500" dirty="0" smtClean="0">
                <a:solidFill>
                  <a:srgbClr val="000000"/>
                </a:solidFill>
              </a:rPr>
              <a:t> </a:t>
            </a:r>
            <a:r>
              <a:rPr lang="es-AR" sz="1500" b="1" dirty="0" smtClean="0">
                <a:solidFill>
                  <a:srgbClr val="00008B"/>
                </a:solidFill>
              </a:rPr>
              <a:t>Entero</a:t>
            </a:r>
            <a:r>
              <a:rPr lang="es-AR" sz="1500" dirty="0" smtClean="0">
                <a:solidFill>
                  <a:srgbClr val="000000"/>
                </a:solidFill>
              </a:rPr>
              <a:t>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primer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numero1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segundo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numero2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tercer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numero3 </a:t>
            </a:r>
          </a:p>
          <a:p>
            <a:pPr lvl="1">
              <a:lnSpc>
                <a:spcPct val="80000"/>
              </a:lnSpc>
              <a:buNone/>
            </a:pPr>
            <a:r>
              <a:rPr lang="es-AR" sz="1500" b="1" dirty="0" smtClean="0">
                <a:solidFill>
                  <a:srgbClr val="00008B"/>
                </a:solidFill>
              </a:rPr>
              <a:t>Si</a:t>
            </a:r>
            <a:r>
              <a:rPr lang="es-AR" sz="1500" dirty="0" smtClean="0">
                <a:solidFill>
                  <a:srgbClr val="000000"/>
                </a:solidFill>
              </a:rPr>
              <a:t> </a:t>
            </a:r>
            <a:r>
              <a:rPr lang="es-AR" sz="1500" b="1" dirty="0" smtClean="0">
                <a:solidFill>
                  <a:srgbClr val="000000"/>
                </a:solidFill>
              </a:rPr>
              <a:t>(</a:t>
            </a:r>
            <a:r>
              <a:rPr lang="es-AR" sz="1500" dirty="0" smtClean="0">
                <a:solidFill>
                  <a:srgbClr val="000000"/>
                </a:solidFill>
              </a:rPr>
              <a:t>numero1</a:t>
            </a:r>
            <a:r>
              <a:rPr lang="es-AR" sz="1500" b="1" dirty="0" smtClean="0">
                <a:solidFill>
                  <a:srgbClr val="000000"/>
                </a:solidFill>
              </a:rPr>
              <a:t>&gt;</a:t>
            </a:r>
            <a:r>
              <a:rPr lang="es-AR" sz="1500" dirty="0" smtClean="0">
                <a:solidFill>
                  <a:srgbClr val="000000"/>
                </a:solidFill>
              </a:rPr>
              <a:t>numero2 </a:t>
            </a:r>
            <a:r>
              <a:rPr lang="es-AR" sz="1500" b="1" dirty="0" smtClean="0">
                <a:solidFill>
                  <a:srgbClr val="00008B"/>
                </a:solidFill>
              </a:rPr>
              <a:t>Y</a:t>
            </a:r>
            <a:r>
              <a:rPr lang="es-AR" sz="1500" dirty="0" smtClean="0">
                <a:solidFill>
                  <a:srgbClr val="000000"/>
                </a:solidFill>
              </a:rPr>
              <a:t> numero1</a:t>
            </a:r>
            <a:r>
              <a:rPr lang="es-AR" sz="1500" b="1" dirty="0" smtClean="0">
                <a:solidFill>
                  <a:srgbClr val="000000"/>
                </a:solidFill>
              </a:rPr>
              <a:t>&gt;</a:t>
            </a:r>
            <a:r>
              <a:rPr lang="es-AR" sz="1500" dirty="0" smtClean="0">
                <a:solidFill>
                  <a:srgbClr val="000000"/>
                </a:solidFill>
              </a:rPr>
              <a:t>numero3</a:t>
            </a:r>
            <a:r>
              <a:rPr lang="es-AR" sz="1500" b="1" dirty="0" smtClean="0">
                <a:solidFill>
                  <a:srgbClr val="000000"/>
                </a:solidFill>
              </a:rPr>
              <a:t>)</a:t>
            </a:r>
            <a:r>
              <a:rPr lang="es-AR" sz="1500" dirty="0" smtClean="0">
                <a:solidFill>
                  <a:srgbClr val="000000"/>
                </a:solidFill>
              </a:rPr>
              <a:t> </a:t>
            </a:r>
            <a:r>
              <a:rPr lang="es-AR" sz="1500" b="1" dirty="0" smtClean="0">
                <a:solidFill>
                  <a:srgbClr val="00008B"/>
                </a:solidFill>
              </a:rPr>
              <a:t>Entonces</a:t>
            </a:r>
            <a:r>
              <a:rPr lang="es-AR" sz="1500" dirty="0" smtClean="0">
                <a:solidFill>
                  <a:srgbClr val="000000"/>
                </a:solidFill>
              </a:rPr>
              <a:t> </a:t>
            </a:r>
          </a:p>
          <a:p>
            <a:pPr lvl="2">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numero1 </a:t>
            </a:r>
            <a:r>
              <a:rPr lang="es-AR" sz="1500" dirty="0" smtClean="0">
                <a:solidFill>
                  <a:srgbClr val="FF0000"/>
                </a:solidFill>
              </a:rPr>
              <a:t>" es el mayor"</a:t>
            </a:r>
            <a:r>
              <a:rPr lang="es-AR" sz="1500" dirty="0" smtClean="0">
                <a:solidFill>
                  <a:srgbClr val="000000"/>
                </a:solidFill>
              </a:rPr>
              <a:t> </a:t>
            </a:r>
          </a:p>
          <a:p>
            <a:pPr lvl="1">
              <a:lnSpc>
                <a:spcPct val="80000"/>
              </a:lnSpc>
              <a:buNone/>
            </a:pPr>
            <a:r>
              <a:rPr lang="es-AR" sz="1500" b="1" dirty="0" smtClean="0">
                <a:solidFill>
                  <a:srgbClr val="00008B"/>
                </a:solidFill>
              </a:rPr>
              <a:t>Sino</a:t>
            </a:r>
            <a:r>
              <a:rPr lang="es-AR" sz="1500" dirty="0" smtClean="0">
                <a:solidFill>
                  <a:srgbClr val="000000"/>
                </a:solidFill>
              </a:rPr>
              <a:t> </a:t>
            </a:r>
          </a:p>
          <a:p>
            <a:pPr lvl="2">
              <a:lnSpc>
                <a:spcPct val="80000"/>
              </a:lnSpc>
              <a:buNone/>
            </a:pPr>
            <a:r>
              <a:rPr lang="es-AR" sz="1500" b="1" dirty="0" smtClean="0">
                <a:solidFill>
                  <a:srgbClr val="00008B"/>
                </a:solidFill>
              </a:rPr>
              <a:t>Si</a:t>
            </a:r>
            <a:r>
              <a:rPr lang="es-AR" sz="1500" dirty="0" smtClean="0">
                <a:solidFill>
                  <a:srgbClr val="000000"/>
                </a:solidFill>
              </a:rPr>
              <a:t> </a:t>
            </a:r>
            <a:r>
              <a:rPr lang="es-AR" sz="1500" b="1" dirty="0" smtClean="0">
                <a:solidFill>
                  <a:srgbClr val="000000"/>
                </a:solidFill>
              </a:rPr>
              <a:t>(</a:t>
            </a:r>
            <a:r>
              <a:rPr lang="es-AR" sz="1500" dirty="0" smtClean="0">
                <a:solidFill>
                  <a:srgbClr val="000000"/>
                </a:solidFill>
              </a:rPr>
              <a:t>numero2</a:t>
            </a:r>
            <a:r>
              <a:rPr lang="es-AR" sz="1500" b="1" dirty="0" smtClean="0">
                <a:solidFill>
                  <a:srgbClr val="000000"/>
                </a:solidFill>
              </a:rPr>
              <a:t>&gt;</a:t>
            </a:r>
            <a:r>
              <a:rPr lang="es-AR" sz="1500" dirty="0" smtClean="0">
                <a:solidFill>
                  <a:srgbClr val="000000"/>
                </a:solidFill>
              </a:rPr>
              <a:t>numero3</a:t>
            </a:r>
            <a:r>
              <a:rPr lang="es-AR" sz="1500" b="1" dirty="0" smtClean="0">
                <a:solidFill>
                  <a:srgbClr val="000000"/>
                </a:solidFill>
              </a:rPr>
              <a:t>)</a:t>
            </a:r>
            <a:r>
              <a:rPr lang="es-AR" sz="1500" dirty="0" smtClean="0">
                <a:solidFill>
                  <a:srgbClr val="000000"/>
                </a:solidFill>
              </a:rPr>
              <a:t> </a:t>
            </a:r>
            <a:r>
              <a:rPr lang="es-AR" sz="1500" b="1" dirty="0" smtClean="0">
                <a:solidFill>
                  <a:srgbClr val="00008B"/>
                </a:solidFill>
              </a:rPr>
              <a:t>Entonces</a:t>
            </a:r>
            <a:r>
              <a:rPr lang="es-AR" sz="1500" dirty="0" smtClean="0">
                <a:solidFill>
                  <a:srgbClr val="000000"/>
                </a:solidFill>
              </a:rPr>
              <a:t> </a:t>
            </a:r>
          </a:p>
          <a:p>
            <a:pPr lvl="3">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numero2 </a:t>
            </a:r>
            <a:r>
              <a:rPr lang="es-AR" sz="1500" dirty="0" smtClean="0">
                <a:solidFill>
                  <a:srgbClr val="FF0000"/>
                </a:solidFill>
              </a:rPr>
              <a:t>" es el mayor"</a:t>
            </a:r>
            <a:r>
              <a:rPr lang="es-AR" sz="1500" dirty="0" smtClean="0">
                <a:solidFill>
                  <a:srgbClr val="000000"/>
                </a:solidFill>
              </a:rPr>
              <a:t> </a:t>
            </a:r>
          </a:p>
          <a:p>
            <a:pPr lvl="2">
              <a:lnSpc>
                <a:spcPct val="80000"/>
              </a:lnSpc>
              <a:buNone/>
            </a:pPr>
            <a:r>
              <a:rPr lang="es-AR" sz="1500" b="1" dirty="0" smtClean="0">
                <a:solidFill>
                  <a:srgbClr val="00008B"/>
                </a:solidFill>
              </a:rPr>
              <a:t>Sino</a:t>
            </a:r>
            <a:r>
              <a:rPr lang="es-AR" sz="1500" dirty="0" smtClean="0">
                <a:solidFill>
                  <a:srgbClr val="000000"/>
                </a:solidFill>
              </a:rPr>
              <a:t> </a:t>
            </a:r>
          </a:p>
          <a:p>
            <a:pPr lvl="3">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numero3 </a:t>
            </a:r>
            <a:r>
              <a:rPr lang="es-AR" sz="1500" dirty="0" smtClean="0">
                <a:solidFill>
                  <a:srgbClr val="FF0000"/>
                </a:solidFill>
              </a:rPr>
              <a:t>" es el mayor"</a:t>
            </a:r>
            <a:r>
              <a:rPr lang="es-AR" sz="1500" dirty="0" smtClean="0">
                <a:solidFill>
                  <a:srgbClr val="000000"/>
                </a:solidFill>
              </a:rPr>
              <a:t> </a:t>
            </a:r>
          </a:p>
          <a:p>
            <a:pPr lvl="2">
              <a:lnSpc>
                <a:spcPct val="80000"/>
              </a:lnSpc>
              <a:buNone/>
            </a:pPr>
            <a:r>
              <a:rPr lang="es-AR" sz="1500" b="1" dirty="0" err="1" smtClean="0">
                <a:solidFill>
                  <a:srgbClr val="00008B"/>
                </a:solidFill>
              </a:rPr>
              <a:t>FinSi</a:t>
            </a:r>
            <a:r>
              <a:rPr lang="es-AR" sz="1500" dirty="0" smtClean="0">
                <a:solidFill>
                  <a:srgbClr val="000000"/>
                </a:solidFill>
              </a:rPr>
              <a:t> </a:t>
            </a:r>
          </a:p>
          <a:p>
            <a:pPr lvl="1">
              <a:lnSpc>
                <a:spcPct val="80000"/>
              </a:lnSpc>
              <a:buNone/>
            </a:pPr>
            <a:r>
              <a:rPr lang="es-AR" sz="1500" b="1" dirty="0" err="1" smtClean="0">
                <a:solidFill>
                  <a:srgbClr val="00008B"/>
                </a:solidFill>
              </a:rPr>
              <a:t>FinSi</a:t>
            </a:r>
            <a:r>
              <a:rPr lang="es-AR" sz="1500" dirty="0" smtClean="0">
                <a:solidFill>
                  <a:srgbClr val="000000"/>
                </a:solidFill>
              </a:rPr>
              <a:t> </a:t>
            </a:r>
          </a:p>
          <a:p>
            <a:pPr>
              <a:lnSpc>
                <a:spcPct val="80000"/>
              </a:lnSpc>
              <a:buNone/>
            </a:pPr>
            <a:r>
              <a:rPr lang="es-AR" sz="1500" b="1" dirty="0" err="1" smtClean="0">
                <a:solidFill>
                  <a:srgbClr val="00008B"/>
                </a:solidFill>
              </a:rPr>
              <a:t>FinProceso</a:t>
            </a:r>
            <a:endParaRPr lang="es-AR" sz="15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53</a:t>
            </a:fld>
            <a:endParaRPr lang="es-ES_tradnl" dirty="0"/>
          </a:p>
        </p:txBody>
      </p:sp>
      <p:pic>
        <p:nvPicPr>
          <p:cNvPr id="6" name="5 Imagen" descr="mayorquetres.jpg"/>
          <p:cNvPicPr>
            <a:picLocks noChangeAspect="1"/>
          </p:cNvPicPr>
          <p:nvPr/>
        </p:nvPicPr>
        <p:blipFill>
          <a:blip r:embed="rId2"/>
          <a:stretch>
            <a:fillRect/>
          </a:stretch>
        </p:blipFill>
        <p:spPr>
          <a:xfrm>
            <a:off x="6304664" y="3224766"/>
            <a:ext cx="2552700" cy="17907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normAutofit/>
          </a:bodyPr>
          <a:lstStyle/>
          <a:p>
            <a:r>
              <a:rPr lang="es-AR" b="1" dirty="0" smtClean="0"/>
              <a:t>Estructura de Control - Selección</a:t>
            </a:r>
            <a:r>
              <a:rPr lang="es-AR" dirty="0" smtClean="0"/>
              <a:t/>
            </a:r>
            <a:br>
              <a:rPr lang="es-AR" dirty="0" smtClean="0"/>
            </a:br>
            <a:r>
              <a:rPr lang="es-AR" sz="2800" i="1" dirty="0" smtClean="0"/>
              <a:t>Ejercicio – Mayor de Tres - Prueba de Escritorio</a:t>
            </a:r>
            <a:endParaRPr lang="es-AR" sz="3100" i="1" dirty="0"/>
          </a:p>
        </p:txBody>
      </p:sp>
      <p:graphicFrame>
        <p:nvGraphicFramePr>
          <p:cNvPr id="6" name="5 Marcador de contenido"/>
          <p:cNvGraphicFramePr>
            <a:graphicFrameLocks noGrp="1"/>
          </p:cNvGraphicFramePr>
          <p:nvPr>
            <p:ph idx="1"/>
          </p:nvPr>
        </p:nvGraphicFramePr>
        <p:xfrm>
          <a:off x="276447" y="2160588"/>
          <a:ext cx="8238903" cy="4389120"/>
        </p:xfrm>
        <a:graphic>
          <a:graphicData uri="http://schemas.openxmlformats.org/drawingml/2006/table">
            <a:tbl>
              <a:tblPr firstRow="1" bandRow="1">
                <a:tableStyleId>{5C22544A-7EE6-4342-B048-85BDC9FD1C3A}</a:tableStyleId>
              </a:tblPr>
              <a:tblGrid>
                <a:gridCol w="4954772">
                  <a:extLst>
                    <a:ext uri="{9D8B030D-6E8A-4147-A177-3AD203B41FA5}">
                      <a16:colId xmlns:a16="http://schemas.microsoft.com/office/drawing/2014/main" xmlns="" val="20000"/>
                    </a:ext>
                  </a:extLst>
                </a:gridCol>
                <a:gridCol w="1719378">
                  <a:extLst>
                    <a:ext uri="{9D8B030D-6E8A-4147-A177-3AD203B41FA5}">
                      <a16:colId xmlns:a16="http://schemas.microsoft.com/office/drawing/2014/main" xmlns="" val="20001"/>
                    </a:ext>
                  </a:extLst>
                </a:gridCol>
                <a:gridCol w="1564753">
                  <a:extLst>
                    <a:ext uri="{9D8B030D-6E8A-4147-A177-3AD203B41FA5}">
                      <a16:colId xmlns:a16="http://schemas.microsoft.com/office/drawing/2014/main" xmlns=""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Entrada</a:t>
                      </a:r>
                      <a:endParaRPr lang="es-AR" dirty="0"/>
                    </a:p>
                  </a:txBody>
                  <a:tcPr/>
                </a:tc>
                <a:tc>
                  <a:txBody>
                    <a:bodyPr/>
                    <a:lstStyle/>
                    <a:p>
                      <a:pPr algn="ctr"/>
                      <a:r>
                        <a:rPr lang="es-AR" dirty="0" smtClean="0"/>
                        <a:t>Salida</a:t>
                      </a:r>
                      <a:r>
                        <a:rPr lang="es-AR" baseline="0" dirty="0" smtClean="0"/>
                        <a:t> Deseada</a:t>
                      </a:r>
                      <a:endParaRPr lang="es-AR" dirty="0"/>
                    </a:p>
                  </a:txBody>
                  <a:tcPr/>
                </a:tc>
                <a:extLst>
                  <a:ext uri="{0D108BD9-81ED-4DB2-BD59-A6C34878D82A}">
                    <a16:rowId xmlns:a16="http://schemas.microsoft.com/office/drawing/2014/main" xmlns="" val="10000"/>
                  </a:ext>
                </a:extLst>
              </a:tr>
              <a:tr h="370840">
                <a:tc rowSpan="4">
                  <a:txBody>
                    <a:bodyPr/>
                    <a:lstStyle/>
                    <a:p>
                      <a:pPr>
                        <a:lnSpc>
                          <a:spcPct val="80000"/>
                        </a:lnSpc>
                        <a:buNone/>
                      </a:pPr>
                      <a:r>
                        <a:rPr lang="es-AR" sz="1500" b="1" dirty="0" smtClean="0">
                          <a:solidFill>
                            <a:srgbClr val="00008B"/>
                          </a:solidFill>
                        </a:rPr>
                        <a:t>Proceso</a:t>
                      </a:r>
                      <a:r>
                        <a:rPr lang="es-AR" sz="1500" dirty="0" smtClean="0">
                          <a:solidFill>
                            <a:srgbClr val="000000"/>
                          </a:solidFill>
                        </a:rPr>
                        <a:t> </a:t>
                      </a:r>
                      <a:r>
                        <a:rPr lang="es-AR" sz="1500" dirty="0" err="1" smtClean="0">
                          <a:solidFill>
                            <a:srgbClr val="000000"/>
                          </a:solidFill>
                        </a:rPr>
                        <a:t>mayorDeTres</a:t>
                      </a:r>
                      <a:r>
                        <a:rPr lang="es-AR" sz="1500" dirty="0" smtClean="0">
                          <a:solidFill>
                            <a:srgbClr val="000000"/>
                          </a:solidFill>
                        </a:rPr>
                        <a:t> </a:t>
                      </a:r>
                    </a:p>
                    <a:p>
                      <a:pPr lvl="1">
                        <a:lnSpc>
                          <a:spcPct val="80000"/>
                        </a:lnSpc>
                        <a:buNone/>
                      </a:pPr>
                      <a:r>
                        <a:rPr lang="es-AR" sz="1500" b="1" dirty="0" smtClean="0">
                          <a:solidFill>
                            <a:srgbClr val="00008B"/>
                          </a:solidFill>
                        </a:rPr>
                        <a:t>Definir</a:t>
                      </a:r>
                      <a:r>
                        <a:rPr lang="es-AR" sz="1500" dirty="0" smtClean="0">
                          <a:solidFill>
                            <a:srgbClr val="000000"/>
                          </a:solidFill>
                        </a:rPr>
                        <a:t> numero1</a:t>
                      </a:r>
                      <a:r>
                        <a:rPr lang="es-AR" sz="1500" b="1" dirty="0" smtClean="0">
                          <a:solidFill>
                            <a:srgbClr val="000000"/>
                          </a:solidFill>
                        </a:rPr>
                        <a:t>,</a:t>
                      </a:r>
                      <a:r>
                        <a:rPr lang="es-AR" sz="1500" dirty="0" smtClean="0">
                          <a:solidFill>
                            <a:srgbClr val="000000"/>
                          </a:solidFill>
                        </a:rPr>
                        <a:t> numero2</a:t>
                      </a:r>
                      <a:r>
                        <a:rPr lang="es-AR" sz="1500" b="1" dirty="0" smtClean="0">
                          <a:solidFill>
                            <a:srgbClr val="000000"/>
                          </a:solidFill>
                        </a:rPr>
                        <a:t>,</a:t>
                      </a:r>
                      <a:r>
                        <a:rPr lang="es-AR" sz="1500" dirty="0" smtClean="0">
                          <a:solidFill>
                            <a:srgbClr val="000000"/>
                          </a:solidFill>
                        </a:rPr>
                        <a:t> numero3 </a:t>
                      </a:r>
                      <a:r>
                        <a:rPr lang="es-AR" sz="1500" b="1" dirty="0" smtClean="0">
                          <a:solidFill>
                            <a:srgbClr val="00008B"/>
                          </a:solidFill>
                        </a:rPr>
                        <a:t>Como</a:t>
                      </a:r>
                      <a:r>
                        <a:rPr lang="es-AR" sz="1500" dirty="0" smtClean="0">
                          <a:solidFill>
                            <a:srgbClr val="000000"/>
                          </a:solidFill>
                        </a:rPr>
                        <a:t> </a:t>
                      </a:r>
                      <a:r>
                        <a:rPr lang="es-AR" sz="1500" b="1" dirty="0" smtClean="0">
                          <a:solidFill>
                            <a:srgbClr val="00008B"/>
                          </a:solidFill>
                        </a:rPr>
                        <a:t>Entero</a:t>
                      </a:r>
                      <a:r>
                        <a:rPr lang="es-AR" sz="1500" dirty="0" smtClean="0">
                          <a:solidFill>
                            <a:srgbClr val="000000"/>
                          </a:solidFill>
                        </a:rPr>
                        <a:t>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primer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numero1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segundo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numero2 </a:t>
                      </a:r>
                    </a:p>
                    <a:p>
                      <a:pPr lvl="1">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"Introduce el tercer numero: "</a:t>
                      </a:r>
                      <a:r>
                        <a:rPr lang="es-AR" sz="1500" dirty="0" smtClean="0">
                          <a:solidFill>
                            <a:srgbClr val="000000"/>
                          </a:solidFill>
                        </a:rPr>
                        <a:t> </a:t>
                      </a:r>
                    </a:p>
                    <a:p>
                      <a:pPr lvl="1">
                        <a:lnSpc>
                          <a:spcPct val="80000"/>
                        </a:lnSpc>
                        <a:buNone/>
                      </a:pPr>
                      <a:r>
                        <a:rPr lang="es-AR" sz="1500" b="1" dirty="0" smtClean="0">
                          <a:solidFill>
                            <a:srgbClr val="00008B"/>
                          </a:solidFill>
                        </a:rPr>
                        <a:t>Leer</a:t>
                      </a:r>
                      <a:r>
                        <a:rPr lang="es-AR" sz="1500" dirty="0" smtClean="0">
                          <a:solidFill>
                            <a:srgbClr val="000000"/>
                          </a:solidFill>
                        </a:rPr>
                        <a:t> numero3 </a:t>
                      </a:r>
                    </a:p>
                    <a:p>
                      <a:pPr lvl="1">
                        <a:lnSpc>
                          <a:spcPct val="80000"/>
                        </a:lnSpc>
                        <a:buNone/>
                      </a:pPr>
                      <a:r>
                        <a:rPr lang="es-AR" sz="1500" b="1" dirty="0" smtClean="0">
                          <a:solidFill>
                            <a:srgbClr val="00008B"/>
                          </a:solidFill>
                        </a:rPr>
                        <a:t>Si</a:t>
                      </a:r>
                      <a:r>
                        <a:rPr lang="es-AR" sz="1500" dirty="0" smtClean="0">
                          <a:solidFill>
                            <a:srgbClr val="000000"/>
                          </a:solidFill>
                        </a:rPr>
                        <a:t> </a:t>
                      </a:r>
                      <a:r>
                        <a:rPr lang="es-AR" sz="1500" b="1" dirty="0" smtClean="0">
                          <a:solidFill>
                            <a:srgbClr val="000000"/>
                          </a:solidFill>
                        </a:rPr>
                        <a:t>(</a:t>
                      </a:r>
                      <a:r>
                        <a:rPr lang="es-AR" sz="1500" dirty="0" smtClean="0">
                          <a:solidFill>
                            <a:srgbClr val="000000"/>
                          </a:solidFill>
                        </a:rPr>
                        <a:t>numero1</a:t>
                      </a:r>
                      <a:r>
                        <a:rPr lang="es-AR" sz="1500" b="1" dirty="0" smtClean="0">
                          <a:solidFill>
                            <a:srgbClr val="000000"/>
                          </a:solidFill>
                        </a:rPr>
                        <a:t>&gt;</a:t>
                      </a:r>
                      <a:r>
                        <a:rPr lang="es-AR" sz="1500" dirty="0" smtClean="0">
                          <a:solidFill>
                            <a:srgbClr val="000000"/>
                          </a:solidFill>
                        </a:rPr>
                        <a:t>numero2 </a:t>
                      </a:r>
                      <a:r>
                        <a:rPr lang="es-AR" sz="1500" b="1" dirty="0" smtClean="0">
                          <a:solidFill>
                            <a:srgbClr val="00008B"/>
                          </a:solidFill>
                        </a:rPr>
                        <a:t>Y</a:t>
                      </a:r>
                      <a:r>
                        <a:rPr lang="es-AR" sz="1500" dirty="0" smtClean="0">
                          <a:solidFill>
                            <a:srgbClr val="000000"/>
                          </a:solidFill>
                        </a:rPr>
                        <a:t> numero1</a:t>
                      </a:r>
                      <a:r>
                        <a:rPr lang="es-AR" sz="1500" b="1" dirty="0" smtClean="0">
                          <a:solidFill>
                            <a:srgbClr val="000000"/>
                          </a:solidFill>
                        </a:rPr>
                        <a:t>&gt;</a:t>
                      </a:r>
                      <a:r>
                        <a:rPr lang="es-AR" sz="1500" dirty="0" smtClean="0">
                          <a:solidFill>
                            <a:srgbClr val="000000"/>
                          </a:solidFill>
                        </a:rPr>
                        <a:t>numero3</a:t>
                      </a:r>
                      <a:r>
                        <a:rPr lang="es-AR" sz="1500" b="1" dirty="0" smtClean="0">
                          <a:solidFill>
                            <a:srgbClr val="000000"/>
                          </a:solidFill>
                        </a:rPr>
                        <a:t>)</a:t>
                      </a:r>
                      <a:r>
                        <a:rPr lang="es-AR" sz="1500" dirty="0" smtClean="0">
                          <a:solidFill>
                            <a:srgbClr val="000000"/>
                          </a:solidFill>
                        </a:rPr>
                        <a:t> </a:t>
                      </a:r>
                      <a:r>
                        <a:rPr lang="es-AR" sz="1500" b="1" dirty="0" smtClean="0">
                          <a:solidFill>
                            <a:srgbClr val="00008B"/>
                          </a:solidFill>
                        </a:rPr>
                        <a:t>Entonces</a:t>
                      </a:r>
                      <a:r>
                        <a:rPr lang="es-AR" sz="1500" dirty="0" smtClean="0">
                          <a:solidFill>
                            <a:srgbClr val="000000"/>
                          </a:solidFill>
                        </a:rPr>
                        <a:t> </a:t>
                      </a:r>
                    </a:p>
                    <a:p>
                      <a:pPr lvl="2">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numero1 </a:t>
                      </a:r>
                      <a:r>
                        <a:rPr lang="es-AR" sz="1500" dirty="0" smtClean="0">
                          <a:solidFill>
                            <a:srgbClr val="FF0000"/>
                          </a:solidFill>
                        </a:rPr>
                        <a:t>" es el mayor"</a:t>
                      </a:r>
                      <a:r>
                        <a:rPr lang="es-AR" sz="1500" dirty="0" smtClean="0">
                          <a:solidFill>
                            <a:srgbClr val="000000"/>
                          </a:solidFill>
                        </a:rPr>
                        <a:t> </a:t>
                      </a:r>
                    </a:p>
                    <a:p>
                      <a:pPr lvl="1">
                        <a:lnSpc>
                          <a:spcPct val="80000"/>
                        </a:lnSpc>
                        <a:buNone/>
                      </a:pPr>
                      <a:r>
                        <a:rPr lang="es-AR" sz="1500" b="1" dirty="0" smtClean="0">
                          <a:solidFill>
                            <a:srgbClr val="00008B"/>
                          </a:solidFill>
                        </a:rPr>
                        <a:t>Sino</a:t>
                      </a:r>
                      <a:r>
                        <a:rPr lang="es-AR" sz="1500" dirty="0" smtClean="0">
                          <a:solidFill>
                            <a:srgbClr val="000000"/>
                          </a:solidFill>
                        </a:rPr>
                        <a:t> </a:t>
                      </a:r>
                    </a:p>
                    <a:p>
                      <a:pPr lvl="2">
                        <a:lnSpc>
                          <a:spcPct val="80000"/>
                        </a:lnSpc>
                        <a:buNone/>
                      </a:pPr>
                      <a:r>
                        <a:rPr lang="es-AR" sz="1500" b="1" dirty="0" smtClean="0">
                          <a:solidFill>
                            <a:srgbClr val="00008B"/>
                          </a:solidFill>
                        </a:rPr>
                        <a:t>Si</a:t>
                      </a:r>
                      <a:r>
                        <a:rPr lang="es-AR" sz="1500" dirty="0" smtClean="0">
                          <a:solidFill>
                            <a:srgbClr val="000000"/>
                          </a:solidFill>
                        </a:rPr>
                        <a:t> </a:t>
                      </a:r>
                      <a:r>
                        <a:rPr lang="es-AR" sz="1500" b="1" dirty="0" smtClean="0">
                          <a:solidFill>
                            <a:srgbClr val="000000"/>
                          </a:solidFill>
                        </a:rPr>
                        <a:t>(</a:t>
                      </a:r>
                      <a:r>
                        <a:rPr lang="es-AR" sz="1500" dirty="0" smtClean="0">
                          <a:solidFill>
                            <a:srgbClr val="000000"/>
                          </a:solidFill>
                        </a:rPr>
                        <a:t>numero2</a:t>
                      </a:r>
                      <a:r>
                        <a:rPr lang="es-AR" sz="1500" b="1" dirty="0" smtClean="0">
                          <a:solidFill>
                            <a:srgbClr val="000000"/>
                          </a:solidFill>
                        </a:rPr>
                        <a:t>&gt;</a:t>
                      </a:r>
                      <a:r>
                        <a:rPr lang="es-AR" sz="1500" dirty="0" smtClean="0">
                          <a:solidFill>
                            <a:srgbClr val="000000"/>
                          </a:solidFill>
                        </a:rPr>
                        <a:t>numero3</a:t>
                      </a:r>
                      <a:r>
                        <a:rPr lang="es-AR" sz="1500" b="1" dirty="0" smtClean="0">
                          <a:solidFill>
                            <a:srgbClr val="000000"/>
                          </a:solidFill>
                        </a:rPr>
                        <a:t>)</a:t>
                      </a:r>
                      <a:r>
                        <a:rPr lang="es-AR" sz="1500" dirty="0" smtClean="0">
                          <a:solidFill>
                            <a:srgbClr val="000000"/>
                          </a:solidFill>
                        </a:rPr>
                        <a:t> </a:t>
                      </a:r>
                      <a:r>
                        <a:rPr lang="es-AR" sz="1500" b="1" dirty="0" smtClean="0">
                          <a:solidFill>
                            <a:srgbClr val="00008B"/>
                          </a:solidFill>
                        </a:rPr>
                        <a:t>Entonces</a:t>
                      </a:r>
                      <a:r>
                        <a:rPr lang="es-AR" sz="1500" dirty="0" smtClean="0">
                          <a:solidFill>
                            <a:srgbClr val="000000"/>
                          </a:solidFill>
                        </a:rPr>
                        <a:t> </a:t>
                      </a:r>
                    </a:p>
                    <a:p>
                      <a:pPr lvl="3">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numero2 </a:t>
                      </a:r>
                      <a:r>
                        <a:rPr lang="es-AR" sz="1500" dirty="0" smtClean="0">
                          <a:solidFill>
                            <a:srgbClr val="FF0000"/>
                          </a:solidFill>
                        </a:rPr>
                        <a:t>" es el mayor"</a:t>
                      </a:r>
                      <a:r>
                        <a:rPr lang="es-AR" sz="1500" dirty="0" smtClean="0">
                          <a:solidFill>
                            <a:srgbClr val="000000"/>
                          </a:solidFill>
                        </a:rPr>
                        <a:t> </a:t>
                      </a:r>
                    </a:p>
                    <a:p>
                      <a:pPr lvl="2">
                        <a:lnSpc>
                          <a:spcPct val="80000"/>
                        </a:lnSpc>
                        <a:buNone/>
                      </a:pPr>
                      <a:r>
                        <a:rPr lang="es-AR" sz="1500" b="1" dirty="0" smtClean="0">
                          <a:solidFill>
                            <a:srgbClr val="00008B"/>
                          </a:solidFill>
                        </a:rPr>
                        <a:t>Sino</a:t>
                      </a:r>
                      <a:r>
                        <a:rPr lang="es-AR" sz="1500" dirty="0" smtClean="0">
                          <a:solidFill>
                            <a:srgbClr val="000000"/>
                          </a:solidFill>
                        </a:rPr>
                        <a:t> </a:t>
                      </a:r>
                    </a:p>
                    <a:p>
                      <a:pPr lvl="3">
                        <a:lnSpc>
                          <a:spcPct val="80000"/>
                        </a:lnSpc>
                        <a:buNone/>
                      </a:pPr>
                      <a:r>
                        <a:rPr lang="es-AR" sz="1500" b="1" dirty="0" smtClean="0">
                          <a:solidFill>
                            <a:srgbClr val="00008B"/>
                          </a:solidFill>
                        </a:rPr>
                        <a:t>Escribir</a:t>
                      </a:r>
                      <a:r>
                        <a:rPr lang="es-AR" sz="1500" dirty="0" smtClean="0">
                          <a:solidFill>
                            <a:srgbClr val="000000"/>
                          </a:solidFill>
                        </a:rPr>
                        <a:t> </a:t>
                      </a:r>
                      <a:r>
                        <a:rPr lang="es-AR" sz="1500" dirty="0" smtClean="0">
                          <a:solidFill>
                            <a:srgbClr val="FF0000"/>
                          </a:solidFill>
                        </a:rPr>
                        <a:t>"El numero "</a:t>
                      </a:r>
                      <a:r>
                        <a:rPr lang="es-AR" sz="1500" dirty="0" smtClean="0">
                          <a:solidFill>
                            <a:srgbClr val="000000"/>
                          </a:solidFill>
                        </a:rPr>
                        <a:t> numero3 </a:t>
                      </a:r>
                      <a:r>
                        <a:rPr lang="es-AR" sz="1500" dirty="0" smtClean="0">
                          <a:solidFill>
                            <a:srgbClr val="FF0000"/>
                          </a:solidFill>
                        </a:rPr>
                        <a:t>" es el mayor"</a:t>
                      </a:r>
                      <a:r>
                        <a:rPr lang="es-AR" sz="1500" dirty="0" smtClean="0">
                          <a:solidFill>
                            <a:srgbClr val="000000"/>
                          </a:solidFill>
                        </a:rPr>
                        <a:t> </a:t>
                      </a:r>
                    </a:p>
                    <a:p>
                      <a:pPr lvl="2">
                        <a:lnSpc>
                          <a:spcPct val="80000"/>
                        </a:lnSpc>
                        <a:buNone/>
                      </a:pPr>
                      <a:r>
                        <a:rPr lang="es-AR" sz="1500" b="1" dirty="0" err="1" smtClean="0">
                          <a:solidFill>
                            <a:srgbClr val="00008B"/>
                          </a:solidFill>
                        </a:rPr>
                        <a:t>FinSi</a:t>
                      </a:r>
                      <a:r>
                        <a:rPr lang="es-AR" sz="1500" dirty="0" smtClean="0">
                          <a:solidFill>
                            <a:srgbClr val="000000"/>
                          </a:solidFill>
                        </a:rPr>
                        <a:t> </a:t>
                      </a:r>
                    </a:p>
                    <a:p>
                      <a:pPr lvl="1">
                        <a:lnSpc>
                          <a:spcPct val="80000"/>
                        </a:lnSpc>
                        <a:buNone/>
                      </a:pPr>
                      <a:r>
                        <a:rPr lang="es-AR" sz="1500" b="1" dirty="0" err="1" smtClean="0">
                          <a:solidFill>
                            <a:srgbClr val="00008B"/>
                          </a:solidFill>
                        </a:rPr>
                        <a:t>FinSi</a:t>
                      </a:r>
                      <a:r>
                        <a:rPr lang="es-AR" sz="1500" dirty="0" smtClean="0">
                          <a:solidFill>
                            <a:srgbClr val="000000"/>
                          </a:solidFill>
                        </a:rPr>
                        <a:t> </a:t>
                      </a:r>
                    </a:p>
                    <a:p>
                      <a:pPr>
                        <a:lnSpc>
                          <a:spcPct val="80000"/>
                        </a:lnSpc>
                        <a:buNone/>
                      </a:pPr>
                      <a:r>
                        <a:rPr lang="es-AR" sz="1500" b="1" dirty="0" err="1" smtClean="0">
                          <a:solidFill>
                            <a:srgbClr val="00008B"/>
                          </a:solidFill>
                        </a:rPr>
                        <a:t>FinProceso</a:t>
                      </a:r>
                      <a:endParaRPr lang="es-AR" sz="1500" dirty="0"/>
                    </a:p>
                  </a:txBody>
                  <a:tcPr/>
                </a:tc>
                <a:tc>
                  <a:txBody>
                    <a:bodyPr/>
                    <a:lstStyle/>
                    <a:p>
                      <a:r>
                        <a:rPr lang="es-AR" dirty="0" smtClean="0"/>
                        <a:t>numero1 = 3</a:t>
                      </a:r>
                    </a:p>
                    <a:p>
                      <a:r>
                        <a:rPr lang="es-AR" dirty="0" smtClean="0"/>
                        <a:t>numero2 =</a:t>
                      </a:r>
                      <a:r>
                        <a:rPr lang="es-AR" baseline="0" dirty="0" smtClean="0"/>
                        <a:t> 8</a:t>
                      </a:r>
                      <a:endParaRPr lang="es-AR" dirty="0" smtClean="0"/>
                    </a:p>
                    <a:p>
                      <a:r>
                        <a:rPr lang="es-AR" dirty="0" smtClean="0"/>
                        <a:t>numero3 = 13</a:t>
                      </a:r>
                      <a:endParaRPr lang="es-AR" dirty="0"/>
                    </a:p>
                  </a:txBody>
                  <a:tcPr/>
                </a:tc>
                <a:tc>
                  <a:txBody>
                    <a:bodyPr/>
                    <a:lstStyle/>
                    <a:p>
                      <a:r>
                        <a:rPr lang="es-AR" sz="1800" dirty="0" smtClean="0"/>
                        <a:t>El numero 13 es el mayor</a:t>
                      </a:r>
                      <a:endParaRPr lang="es-AR" dirty="0"/>
                    </a:p>
                  </a:txBody>
                  <a:tcPr/>
                </a:tc>
                <a:extLst>
                  <a:ext uri="{0D108BD9-81ED-4DB2-BD59-A6C34878D82A}">
                    <a16:rowId xmlns:a16="http://schemas.microsoft.com/office/drawing/2014/main" xmlns="" val="10001"/>
                  </a:ext>
                </a:extLst>
              </a:tr>
              <a:tr h="370840">
                <a:tc vMerge="1">
                  <a:txBody>
                    <a:bodyPr/>
                    <a:lstStyle/>
                    <a:p>
                      <a:endParaRPr lang="es-AR" dirty="0"/>
                    </a:p>
                  </a:txBody>
                  <a:tcPr/>
                </a:tc>
                <a:tc>
                  <a:txBody>
                    <a:bodyPr/>
                    <a:lstStyle/>
                    <a:p>
                      <a:r>
                        <a:rPr lang="es-AR" dirty="0" smtClean="0"/>
                        <a:t>numero1 = 32</a:t>
                      </a:r>
                    </a:p>
                    <a:p>
                      <a:r>
                        <a:rPr lang="es-AR" dirty="0" smtClean="0"/>
                        <a:t>numero2  =</a:t>
                      </a:r>
                      <a:r>
                        <a:rPr lang="es-AR" baseline="0" dirty="0" smtClean="0"/>
                        <a:t>  4</a:t>
                      </a:r>
                      <a:endParaRPr lang="es-AR" dirty="0" smtClean="0"/>
                    </a:p>
                    <a:p>
                      <a:r>
                        <a:rPr lang="es-AR" dirty="0" smtClean="0"/>
                        <a:t>numero3  = 54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800" dirty="0" smtClean="0"/>
                        <a:t>El numero 54 es el mayor</a:t>
                      </a:r>
                      <a:endParaRPr lang="es-AR" dirty="0" smtClean="0"/>
                    </a:p>
                    <a:p>
                      <a:endParaRPr lang="es-AR" dirty="0"/>
                    </a:p>
                  </a:txBody>
                  <a:tcPr/>
                </a:tc>
                <a:extLst>
                  <a:ext uri="{0D108BD9-81ED-4DB2-BD59-A6C34878D82A}">
                    <a16:rowId xmlns:a16="http://schemas.microsoft.com/office/drawing/2014/main" xmlns="" val="10002"/>
                  </a:ext>
                </a:extLst>
              </a:tr>
              <a:tr h="370840">
                <a:tc vMerge="1">
                  <a:txBody>
                    <a:bodyPr/>
                    <a:lstStyle/>
                    <a:p>
                      <a:endParaRPr lang="es-AR" dirty="0"/>
                    </a:p>
                  </a:txBody>
                  <a:tcPr/>
                </a:tc>
                <a:tc>
                  <a:txBody>
                    <a:bodyPr/>
                    <a:lstStyle/>
                    <a:p>
                      <a:r>
                        <a:rPr lang="es-AR" dirty="0" smtClean="0"/>
                        <a:t>numero1  =</a:t>
                      </a:r>
                      <a:r>
                        <a:rPr lang="es-AR" baseline="0" dirty="0" smtClean="0"/>
                        <a:t>  6</a:t>
                      </a:r>
                      <a:endParaRPr lang="es-AR" dirty="0" smtClean="0"/>
                    </a:p>
                    <a:p>
                      <a:r>
                        <a:rPr lang="es-AR" dirty="0" smtClean="0"/>
                        <a:t>numero2  =</a:t>
                      </a:r>
                      <a:r>
                        <a:rPr lang="es-AR" baseline="0" dirty="0" smtClean="0"/>
                        <a:t> 55</a:t>
                      </a:r>
                      <a:endParaRPr lang="es-AR" dirty="0" smtClean="0"/>
                    </a:p>
                    <a:p>
                      <a:r>
                        <a:rPr lang="es-AR" dirty="0" smtClean="0"/>
                        <a:t>numero3   = 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800" dirty="0" smtClean="0"/>
                        <a:t>El numero 55 es el mayor</a:t>
                      </a:r>
                      <a:endParaRPr lang="es-AR" dirty="0" smtClean="0"/>
                    </a:p>
                    <a:p>
                      <a:endParaRPr lang="es-AR" dirty="0"/>
                    </a:p>
                  </a:txBody>
                  <a:tcPr/>
                </a:tc>
                <a:extLst>
                  <a:ext uri="{0D108BD9-81ED-4DB2-BD59-A6C34878D82A}">
                    <a16:rowId xmlns:a16="http://schemas.microsoft.com/office/drawing/2014/main" xmlns="" val="10003"/>
                  </a:ext>
                </a:extLst>
              </a:tr>
              <a:tr h="741680">
                <a:tc vMerge="1">
                  <a:txBody>
                    <a:bodyPr/>
                    <a:lstStyle/>
                    <a:p>
                      <a:endParaRPr lang="es-AR" dirty="0"/>
                    </a:p>
                  </a:txBody>
                  <a:tcPr/>
                </a:tc>
                <a:tc>
                  <a:txBody>
                    <a:bodyPr/>
                    <a:lstStyle/>
                    <a:p>
                      <a:r>
                        <a:rPr lang="es-AR" dirty="0" smtClean="0"/>
                        <a:t>numero1  =  44</a:t>
                      </a:r>
                    </a:p>
                    <a:p>
                      <a:r>
                        <a:rPr lang="es-AR" dirty="0" smtClean="0"/>
                        <a:t>numero2  =  44</a:t>
                      </a:r>
                    </a:p>
                    <a:p>
                      <a:r>
                        <a:rPr lang="es-AR" dirty="0" smtClean="0"/>
                        <a:t>numero3  =</a:t>
                      </a:r>
                      <a:r>
                        <a:rPr lang="es-AR" baseline="0" dirty="0" smtClean="0"/>
                        <a:t>  5</a:t>
                      </a:r>
                      <a:endParaRPr lang="es-AR"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800" dirty="0" smtClean="0"/>
                        <a:t>El numero 44 es el mayor</a:t>
                      </a:r>
                      <a:endParaRPr lang="es-AR" dirty="0" smtClean="0"/>
                    </a:p>
                    <a:p>
                      <a:endParaRPr lang="es-AR" dirty="0"/>
                    </a:p>
                  </a:txBody>
                  <a:tcPr/>
                </a:tc>
                <a:extLst>
                  <a:ext uri="{0D108BD9-81ED-4DB2-BD59-A6C34878D82A}">
                    <a16:rowId xmlns:a16="http://schemas.microsoft.com/office/drawing/2014/main" xmlns="" val="10004"/>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54</a:t>
            </a:fld>
            <a:endParaRPr lang="es-ES_tradnl"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a:bodyPr>
          <a:lstStyle/>
          <a:p>
            <a:r>
              <a:rPr lang="es-AR" b="1" dirty="0" smtClean="0"/>
              <a:t>Estructura de Control - Selección</a:t>
            </a:r>
            <a:r>
              <a:rPr lang="es-AR" dirty="0" smtClean="0"/>
              <a:t/>
            </a:r>
            <a:br>
              <a:rPr lang="es-AR" dirty="0" smtClean="0"/>
            </a:br>
            <a:r>
              <a:rPr lang="es-AR" sz="2800" i="1" dirty="0" smtClean="0"/>
              <a:t>Ejercicio – Par/Impar</a:t>
            </a:r>
            <a:endParaRPr lang="es-AR" sz="2800" i="1" dirty="0"/>
          </a:p>
        </p:txBody>
      </p:sp>
      <p:sp>
        <p:nvSpPr>
          <p:cNvPr id="3" name="2 Marcador de contenido"/>
          <p:cNvSpPr>
            <a:spLocks noGrp="1"/>
          </p:cNvSpPr>
          <p:nvPr>
            <p:ph idx="1"/>
          </p:nvPr>
        </p:nvSpPr>
        <p:spPr/>
        <p:txBody>
          <a:bodyPr>
            <a:normAutofit lnSpcReduction="10000"/>
          </a:bodyPr>
          <a:lstStyle/>
          <a:p>
            <a:r>
              <a:rPr lang="es-AR" dirty="0" smtClean="0"/>
              <a:t>Desarrollar un algoritmo que dado un número, ingresado por el usuario determine si el número es par o impar y le informe al usuario</a:t>
            </a:r>
          </a:p>
          <a:p>
            <a:r>
              <a:rPr lang="es-AR" dirty="0" smtClean="0"/>
              <a:t>En el caso de ser 0 (cero) el algoritmo deberá  informarlo </a:t>
            </a:r>
          </a:p>
          <a:p>
            <a:r>
              <a:rPr lang="es-AR" dirty="0" smtClean="0"/>
              <a:t>Tenga en cuenta que en </a:t>
            </a:r>
            <a:r>
              <a:rPr lang="es-AR" dirty="0" err="1" smtClean="0"/>
              <a:t>PSeInt</a:t>
            </a:r>
            <a:r>
              <a:rPr lang="es-AR" dirty="0" smtClean="0"/>
              <a:t> hay </a:t>
            </a:r>
          </a:p>
          <a:p>
            <a:pPr>
              <a:buNone/>
            </a:pPr>
            <a:r>
              <a:rPr lang="es-AR" dirty="0" smtClean="0"/>
              <a:t>una función denominada MOD </a:t>
            </a:r>
          </a:p>
          <a:p>
            <a:pPr>
              <a:buNone/>
            </a:pPr>
            <a:r>
              <a:rPr lang="es-AR" dirty="0" smtClean="0"/>
              <a:t>que devuelve el resto de una división</a:t>
            </a:r>
          </a:p>
          <a:p>
            <a:pPr>
              <a:buNone/>
            </a:pPr>
            <a:endParaRPr lang="es-AR" sz="1800" i="1" dirty="0" smtClean="0"/>
          </a:p>
          <a:p>
            <a:pPr>
              <a:buNone/>
            </a:pPr>
            <a:r>
              <a:rPr lang="es-AR" sz="1800" i="1" dirty="0" smtClean="0"/>
              <a:t>Recuerde realizar el código y la prueba de escritorio</a:t>
            </a:r>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55</a:t>
            </a:fld>
            <a:endParaRPr lang="es-ES_tradnl" dirty="0"/>
          </a:p>
        </p:txBody>
      </p:sp>
      <p:pic>
        <p:nvPicPr>
          <p:cNvPr id="6" name="5 Imagen" descr="parImpar.jpg"/>
          <p:cNvPicPr>
            <a:picLocks noChangeAspect="1"/>
          </p:cNvPicPr>
          <p:nvPr/>
        </p:nvPicPr>
        <p:blipFill>
          <a:blip r:embed="rId2"/>
          <a:stretch>
            <a:fillRect/>
          </a:stretch>
        </p:blipFill>
        <p:spPr>
          <a:xfrm>
            <a:off x="6848475" y="4041259"/>
            <a:ext cx="1666875" cy="19050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lstStyle/>
          <a:p>
            <a:r>
              <a:rPr lang="es-AR" b="1" dirty="0" smtClean="0"/>
              <a:t>Estructura de Control - Selección</a:t>
            </a:r>
            <a:r>
              <a:rPr lang="es-AR" dirty="0" smtClean="0"/>
              <a:t/>
            </a:r>
            <a:br>
              <a:rPr lang="es-AR" dirty="0" smtClean="0"/>
            </a:br>
            <a:r>
              <a:rPr lang="es-AR" sz="2800" i="1" dirty="0" smtClean="0"/>
              <a:t>Ejercicio – Par/Impar - Código</a:t>
            </a:r>
            <a:endParaRPr lang="es-AR" sz="2800" i="1" dirty="0"/>
          </a:p>
        </p:txBody>
      </p:sp>
      <p:sp>
        <p:nvSpPr>
          <p:cNvPr id="3" name="2 Marcador de contenido"/>
          <p:cNvSpPr>
            <a:spLocks noGrp="1"/>
          </p:cNvSpPr>
          <p:nvPr>
            <p:ph idx="1"/>
          </p:nvPr>
        </p:nvSpPr>
        <p:spPr/>
        <p:txBody>
          <a:bodyPr>
            <a:noAutofit/>
          </a:bodyPr>
          <a:lstStyle/>
          <a:p>
            <a:pPr>
              <a:buNone/>
            </a:pPr>
            <a:r>
              <a:rPr lang="es-AR" sz="1800" b="1" dirty="0" smtClean="0">
                <a:solidFill>
                  <a:srgbClr val="00008B"/>
                </a:solidFill>
              </a:rPr>
              <a:t>Proceso</a:t>
            </a:r>
            <a:r>
              <a:rPr lang="es-AR" sz="1800" dirty="0" smtClean="0">
                <a:solidFill>
                  <a:srgbClr val="000000"/>
                </a:solidFill>
              </a:rPr>
              <a:t> </a:t>
            </a:r>
            <a:r>
              <a:rPr lang="es-AR" sz="1800" dirty="0" err="1" smtClean="0">
                <a:solidFill>
                  <a:srgbClr val="000000"/>
                </a:solidFill>
              </a:rPr>
              <a:t>ParImpar</a:t>
            </a:r>
            <a:r>
              <a:rPr lang="es-AR" sz="1800" dirty="0" smtClean="0">
                <a:solidFill>
                  <a:srgbClr val="000000"/>
                </a:solidFill>
              </a:rPr>
              <a:t> </a:t>
            </a:r>
          </a:p>
          <a:p>
            <a:pPr lvl="1">
              <a:buNone/>
            </a:pPr>
            <a:r>
              <a:rPr lang="es-AR" sz="1800" b="1" dirty="0" smtClean="0">
                <a:solidFill>
                  <a:srgbClr val="00008B"/>
                </a:solidFill>
              </a:rPr>
              <a:t>Definir</a:t>
            </a:r>
            <a:r>
              <a:rPr lang="es-AR" sz="1800" dirty="0" smtClean="0">
                <a:solidFill>
                  <a:srgbClr val="000000"/>
                </a:solidFill>
              </a:rPr>
              <a:t> </a:t>
            </a:r>
            <a:r>
              <a:rPr lang="es-AR" sz="1800" dirty="0" err="1" smtClean="0">
                <a:solidFill>
                  <a:srgbClr val="000000"/>
                </a:solidFill>
              </a:rPr>
              <a:t>num</a:t>
            </a:r>
            <a:r>
              <a:rPr lang="es-AR" sz="1800" dirty="0" smtClean="0">
                <a:solidFill>
                  <a:srgbClr val="000000"/>
                </a:solidFill>
              </a:rPr>
              <a:t> </a:t>
            </a:r>
            <a:r>
              <a:rPr lang="es-AR" sz="1800" b="1" dirty="0" smtClean="0">
                <a:solidFill>
                  <a:srgbClr val="00008B"/>
                </a:solidFill>
              </a:rPr>
              <a:t>Como</a:t>
            </a:r>
            <a:r>
              <a:rPr lang="es-AR" sz="1800" dirty="0" smtClean="0">
                <a:solidFill>
                  <a:srgbClr val="000000"/>
                </a:solidFill>
              </a:rPr>
              <a:t> </a:t>
            </a:r>
            <a:r>
              <a:rPr lang="es-AR" sz="1800" b="1" dirty="0" smtClean="0">
                <a:solidFill>
                  <a:srgbClr val="00008B"/>
                </a:solidFill>
              </a:rPr>
              <a:t>Real</a:t>
            </a:r>
            <a:r>
              <a:rPr lang="es-AR" sz="1800" dirty="0" smtClean="0">
                <a:solidFill>
                  <a:srgbClr val="000000"/>
                </a:solidFill>
              </a:rPr>
              <a:t> </a:t>
            </a:r>
          </a:p>
          <a:p>
            <a:pPr lvl="1">
              <a:buNone/>
            </a:pPr>
            <a:r>
              <a:rPr lang="es-AR" sz="1800" b="1" dirty="0" smtClean="0">
                <a:solidFill>
                  <a:srgbClr val="00008B"/>
                </a:solidFill>
              </a:rPr>
              <a:t>Escribir</a:t>
            </a:r>
            <a:r>
              <a:rPr lang="es-AR" sz="1800" dirty="0" smtClean="0">
                <a:solidFill>
                  <a:srgbClr val="000000"/>
                </a:solidFill>
              </a:rPr>
              <a:t> </a:t>
            </a:r>
            <a:r>
              <a:rPr lang="es-AR" sz="1800" dirty="0" smtClean="0">
                <a:solidFill>
                  <a:srgbClr val="FF0000"/>
                </a:solidFill>
              </a:rPr>
              <a:t>"Introduce un numero"</a:t>
            </a:r>
            <a:r>
              <a:rPr lang="es-AR" sz="1800" dirty="0" smtClean="0">
                <a:solidFill>
                  <a:srgbClr val="000000"/>
                </a:solidFill>
              </a:rPr>
              <a:t> </a:t>
            </a:r>
          </a:p>
          <a:p>
            <a:pPr lvl="1">
              <a:buNone/>
            </a:pPr>
            <a:r>
              <a:rPr lang="es-AR" sz="1800" b="1" dirty="0" smtClean="0">
                <a:solidFill>
                  <a:srgbClr val="00008B"/>
                </a:solidFill>
              </a:rPr>
              <a:t>Leer</a:t>
            </a:r>
            <a:r>
              <a:rPr lang="es-AR" sz="1800" dirty="0" smtClean="0">
                <a:solidFill>
                  <a:srgbClr val="000000"/>
                </a:solidFill>
              </a:rPr>
              <a:t> </a:t>
            </a:r>
            <a:r>
              <a:rPr lang="es-AR" sz="1800" dirty="0" err="1" smtClean="0">
                <a:solidFill>
                  <a:srgbClr val="000000"/>
                </a:solidFill>
              </a:rPr>
              <a:t>num</a:t>
            </a:r>
            <a:r>
              <a:rPr lang="es-AR" sz="1800" dirty="0" smtClean="0">
                <a:solidFill>
                  <a:srgbClr val="000000"/>
                </a:solidFill>
              </a:rPr>
              <a:t> </a:t>
            </a:r>
          </a:p>
          <a:p>
            <a:pPr lvl="1">
              <a:buNone/>
            </a:pPr>
            <a:r>
              <a:rPr lang="es-AR" sz="1800" b="1" dirty="0" smtClean="0">
                <a:solidFill>
                  <a:srgbClr val="00008B"/>
                </a:solidFill>
              </a:rPr>
              <a:t>Si</a:t>
            </a:r>
            <a:r>
              <a:rPr lang="es-AR" sz="1800" dirty="0" smtClean="0">
                <a:solidFill>
                  <a:srgbClr val="000000"/>
                </a:solidFill>
              </a:rPr>
              <a:t> </a:t>
            </a:r>
            <a:r>
              <a:rPr lang="es-AR" sz="1800" b="1" dirty="0" smtClean="0">
                <a:solidFill>
                  <a:srgbClr val="000000"/>
                </a:solidFill>
              </a:rPr>
              <a:t>(</a:t>
            </a:r>
            <a:r>
              <a:rPr lang="es-AR" sz="1800" dirty="0" err="1" smtClean="0">
                <a:solidFill>
                  <a:srgbClr val="000000"/>
                </a:solidFill>
              </a:rPr>
              <a:t>num</a:t>
            </a:r>
            <a:r>
              <a:rPr lang="es-AR" sz="1800" b="1" dirty="0" smtClean="0">
                <a:solidFill>
                  <a:srgbClr val="000000"/>
                </a:solidFill>
              </a:rPr>
              <a:t>=</a:t>
            </a:r>
            <a:r>
              <a:rPr lang="es-AR" sz="1800" dirty="0" smtClean="0">
                <a:solidFill>
                  <a:srgbClr val="A0522D"/>
                </a:solidFill>
              </a:rPr>
              <a:t>0</a:t>
            </a:r>
            <a:r>
              <a:rPr lang="es-AR" sz="1800" b="1" dirty="0" smtClean="0">
                <a:solidFill>
                  <a:srgbClr val="000000"/>
                </a:solidFill>
              </a:rPr>
              <a:t>)</a:t>
            </a:r>
            <a:r>
              <a:rPr lang="es-AR" sz="1800" dirty="0" smtClean="0">
                <a:solidFill>
                  <a:srgbClr val="000000"/>
                </a:solidFill>
              </a:rPr>
              <a:t> </a:t>
            </a:r>
            <a:r>
              <a:rPr lang="es-AR" sz="1800" b="1" dirty="0" smtClean="0">
                <a:solidFill>
                  <a:srgbClr val="00008B"/>
                </a:solidFill>
              </a:rPr>
              <a:t>Entonces</a:t>
            </a:r>
            <a:r>
              <a:rPr lang="es-AR" sz="1800" dirty="0" smtClean="0">
                <a:solidFill>
                  <a:srgbClr val="000000"/>
                </a:solidFill>
              </a:rPr>
              <a:t> </a:t>
            </a:r>
          </a:p>
          <a:p>
            <a:pPr lvl="2">
              <a:buNone/>
            </a:pPr>
            <a:r>
              <a:rPr lang="es-AR" sz="1800" b="1" dirty="0" smtClean="0">
                <a:solidFill>
                  <a:srgbClr val="00008B"/>
                </a:solidFill>
              </a:rPr>
              <a:t>Escribir</a:t>
            </a:r>
            <a:r>
              <a:rPr lang="es-AR" sz="1800" dirty="0" smtClean="0">
                <a:solidFill>
                  <a:srgbClr val="000000"/>
                </a:solidFill>
              </a:rPr>
              <a:t> </a:t>
            </a:r>
            <a:r>
              <a:rPr lang="es-AR" sz="1800" dirty="0" smtClean="0">
                <a:solidFill>
                  <a:srgbClr val="FF0000"/>
                </a:solidFill>
              </a:rPr>
              <a:t>"El "</a:t>
            </a:r>
            <a:r>
              <a:rPr lang="es-AR" sz="1800" dirty="0" smtClean="0">
                <a:solidFill>
                  <a:srgbClr val="000000"/>
                </a:solidFill>
              </a:rPr>
              <a:t> </a:t>
            </a:r>
            <a:r>
              <a:rPr lang="es-AR" sz="1800" dirty="0" err="1" smtClean="0">
                <a:solidFill>
                  <a:srgbClr val="000000"/>
                </a:solidFill>
              </a:rPr>
              <a:t>num</a:t>
            </a:r>
            <a:r>
              <a:rPr lang="es-AR" sz="1800" dirty="0" smtClean="0">
                <a:solidFill>
                  <a:srgbClr val="000000"/>
                </a:solidFill>
              </a:rPr>
              <a:t> </a:t>
            </a:r>
            <a:r>
              <a:rPr lang="es-AR" sz="1800" dirty="0" smtClean="0">
                <a:solidFill>
                  <a:srgbClr val="FF0000"/>
                </a:solidFill>
              </a:rPr>
              <a:t>" no es par ni impar"</a:t>
            </a:r>
            <a:r>
              <a:rPr lang="es-AR" sz="1800" dirty="0" smtClean="0">
                <a:solidFill>
                  <a:srgbClr val="000000"/>
                </a:solidFill>
              </a:rPr>
              <a:t> </a:t>
            </a:r>
          </a:p>
          <a:p>
            <a:pPr lvl="1">
              <a:buNone/>
            </a:pPr>
            <a:r>
              <a:rPr lang="es-AR" sz="1800" b="1" dirty="0" smtClean="0">
                <a:solidFill>
                  <a:srgbClr val="00008B"/>
                </a:solidFill>
              </a:rPr>
              <a:t>Sino</a:t>
            </a:r>
            <a:r>
              <a:rPr lang="es-AR" sz="1800" dirty="0" smtClean="0">
                <a:solidFill>
                  <a:srgbClr val="000000"/>
                </a:solidFill>
              </a:rPr>
              <a:t> </a:t>
            </a:r>
          </a:p>
          <a:p>
            <a:pPr lvl="2">
              <a:buNone/>
            </a:pPr>
            <a:r>
              <a:rPr lang="es-AR" sz="1800" b="1" dirty="0" smtClean="0">
                <a:solidFill>
                  <a:srgbClr val="00008B"/>
                </a:solidFill>
              </a:rPr>
              <a:t>Si</a:t>
            </a:r>
            <a:r>
              <a:rPr lang="es-AR" sz="1800" dirty="0" smtClean="0">
                <a:solidFill>
                  <a:srgbClr val="000000"/>
                </a:solidFill>
              </a:rPr>
              <a:t> </a:t>
            </a:r>
            <a:r>
              <a:rPr lang="es-AR" sz="1800" b="1" dirty="0" smtClean="0">
                <a:solidFill>
                  <a:srgbClr val="000000"/>
                </a:solidFill>
              </a:rPr>
              <a:t>(</a:t>
            </a:r>
            <a:r>
              <a:rPr lang="es-AR" sz="1800" dirty="0" err="1" smtClean="0">
                <a:solidFill>
                  <a:srgbClr val="000000"/>
                </a:solidFill>
              </a:rPr>
              <a:t>num</a:t>
            </a:r>
            <a:r>
              <a:rPr lang="es-AR" sz="1800" dirty="0" smtClean="0">
                <a:solidFill>
                  <a:srgbClr val="000000"/>
                </a:solidFill>
              </a:rPr>
              <a:t> </a:t>
            </a:r>
            <a:r>
              <a:rPr lang="es-AR" sz="1800" b="1" dirty="0" smtClean="0">
                <a:solidFill>
                  <a:srgbClr val="00008B"/>
                </a:solidFill>
              </a:rPr>
              <a:t>MOD</a:t>
            </a:r>
            <a:r>
              <a:rPr lang="es-AR" sz="1800" dirty="0" smtClean="0">
                <a:solidFill>
                  <a:srgbClr val="000000"/>
                </a:solidFill>
              </a:rPr>
              <a:t> </a:t>
            </a:r>
            <a:r>
              <a:rPr lang="es-AR" sz="1800" dirty="0" smtClean="0">
                <a:solidFill>
                  <a:srgbClr val="A0522D"/>
                </a:solidFill>
              </a:rPr>
              <a:t>2</a:t>
            </a:r>
            <a:r>
              <a:rPr lang="es-AR" sz="1800" b="1" dirty="0" smtClean="0">
                <a:solidFill>
                  <a:srgbClr val="000000"/>
                </a:solidFill>
              </a:rPr>
              <a:t>=</a:t>
            </a:r>
            <a:r>
              <a:rPr lang="es-AR" sz="1800" dirty="0" smtClean="0">
                <a:solidFill>
                  <a:srgbClr val="A0522D"/>
                </a:solidFill>
              </a:rPr>
              <a:t>0</a:t>
            </a:r>
            <a:r>
              <a:rPr lang="es-AR" sz="1800" b="1" dirty="0" smtClean="0">
                <a:solidFill>
                  <a:srgbClr val="000000"/>
                </a:solidFill>
              </a:rPr>
              <a:t>)</a:t>
            </a:r>
            <a:r>
              <a:rPr lang="es-AR" sz="1800" dirty="0" smtClean="0">
                <a:solidFill>
                  <a:srgbClr val="000000"/>
                </a:solidFill>
              </a:rPr>
              <a:t> </a:t>
            </a:r>
            <a:r>
              <a:rPr lang="es-AR" sz="1800" b="1" dirty="0" smtClean="0">
                <a:solidFill>
                  <a:srgbClr val="00008B"/>
                </a:solidFill>
              </a:rPr>
              <a:t>Entonces</a:t>
            </a:r>
            <a:r>
              <a:rPr lang="es-AR" sz="1800" dirty="0" smtClean="0">
                <a:solidFill>
                  <a:srgbClr val="000000"/>
                </a:solidFill>
              </a:rPr>
              <a:t> </a:t>
            </a:r>
          </a:p>
          <a:p>
            <a:pPr lvl="3">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"El "</a:t>
            </a:r>
            <a:r>
              <a:rPr lang="es-AR" dirty="0" smtClean="0">
                <a:solidFill>
                  <a:srgbClr val="000000"/>
                </a:solidFill>
              </a:rPr>
              <a:t> </a:t>
            </a:r>
            <a:r>
              <a:rPr lang="es-AR" dirty="0" err="1" smtClean="0">
                <a:solidFill>
                  <a:srgbClr val="000000"/>
                </a:solidFill>
              </a:rPr>
              <a:t>num</a:t>
            </a:r>
            <a:r>
              <a:rPr lang="es-AR" dirty="0" smtClean="0">
                <a:solidFill>
                  <a:srgbClr val="000000"/>
                </a:solidFill>
              </a:rPr>
              <a:t> </a:t>
            </a:r>
            <a:r>
              <a:rPr lang="es-AR" dirty="0" smtClean="0">
                <a:solidFill>
                  <a:srgbClr val="FF0000"/>
                </a:solidFill>
              </a:rPr>
              <a:t>" es par"</a:t>
            </a:r>
            <a:r>
              <a:rPr lang="es-AR" dirty="0" smtClean="0">
                <a:solidFill>
                  <a:srgbClr val="000000"/>
                </a:solidFill>
              </a:rPr>
              <a:t> </a:t>
            </a:r>
          </a:p>
          <a:p>
            <a:pPr lvl="2">
              <a:buNone/>
            </a:pPr>
            <a:r>
              <a:rPr lang="es-AR" sz="1800" b="1" dirty="0" smtClean="0">
                <a:solidFill>
                  <a:srgbClr val="00008B"/>
                </a:solidFill>
              </a:rPr>
              <a:t>Sino</a:t>
            </a:r>
            <a:r>
              <a:rPr lang="es-AR" sz="1800" dirty="0" smtClean="0">
                <a:solidFill>
                  <a:srgbClr val="000000"/>
                </a:solidFill>
              </a:rPr>
              <a:t> </a:t>
            </a:r>
          </a:p>
          <a:p>
            <a:pPr lvl="3">
              <a:buNone/>
            </a:pPr>
            <a:r>
              <a:rPr lang="es-AR" b="1" dirty="0" smtClean="0">
                <a:solidFill>
                  <a:srgbClr val="00008B"/>
                </a:solidFill>
              </a:rPr>
              <a:t>Escribir</a:t>
            </a:r>
            <a:r>
              <a:rPr lang="es-AR" dirty="0" smtClean="0">
                <a:solidFill>
                  <a:srgbClr val="000000"/>
                </a:solidFill>
              </a:rPr>
              <a:t> </a:t>
            </a:r>
            <a:r>
              <a:rPr lang="es-AR" dirty="0" smtClean="0">
                <a:solidFill>
                  <a:srgbClr val="FF0000"/>
                </a:solidFill>
              </a:rPr>
              <a:t>"El "</a:t>
            </a:r>
            <a:r>
              <a:rPr lang="es-AR" dirty="0" smtClean="0">
                <a:solidFill>
                  <a:srgbClr val="000000"/>
                </a:solidFill>
              </a:rPr>
              <a:t> </a:t>
            </a:r>
            <a:r>
              <a:rPr lang="es-AR" dirty="0" err="1" smtClean="0">
                <a:solidFill>
                  <a:srgbClr val="000000"/>
                </a:solidFill>
              </a:rPr>
              <a:t>num</a:t>
            </a:r>
            <a:r>
              <a:rPr lang="es-AR" dirty="0" smtClean="0">
                <a:solidFill>
                  <a:srgbClr val="000000"/>
                </a:solidFill>
              </a:rPr>
              <a:t> </a:t>
            </a:r>
            <a:r>
              <a:rPr lang="es-AR" dirty="0" smtClean="0">
                <a:solidFill>
                  <a:srgbClr val="FF0000"/>
                </a:solidFill>
              </a:rPr>
              <a:t>" es impar"</a:t>
            </a:r>
            <a:r>
              <a:rPr lang="es-AR" dirty="0" smtClean="0">
                <a:solidFill>
                  <a:srgbClr val="000000"/>
                </a:solidFill>
              </a:rPr>
              <a:t> </a:t>
            </a:r>
          </a:p>
          <a:p>
            <a:pPr lvl="2">
              <a:buNone/>
            </a:pPr>
            <a:r>
              <a:rPr lang="es-AR" sz="1800" b="1" dirty="0" err="1" smtClean="0">
                <a:solidFill>
                  <a:srgbClr val="00008B"/>
                </a:solidFill>
              </a:rPr>
              <a:t>FinSi</a:t>
            </a:r>
            <a:r>
              <a:rPr lang="es-AR" sz="1800" dirty="0" smtClean="0">
                <a:solidFill>
                  <a:srgbClr val="000000"/>
                </a:solidFill>
              </a:rPr>
              <a:t> </a:t>
            </a:r>
          </a:p>
          <a:p>
            <a:pPr lvl="1">
              <a:buNone/>
            </a:pPr>
            <a:r>
              <a:rPr lang="es-AR" sz="1800" b="1" dirty="0" err="1" smtClean="0">
                <a:solidFill>
                  <a:srgbClr val="00008B"/>
                </a:solidFill>
              </a:rPr>
              <a:t>FinSi</a:t>
            </a:r>
            <a:r>
              <a:rPr lang="es-AR" sz="1800" dirty="0" smtClean="0">
                <a:solidFill>
                  <a:srgbClr val="000000"/>
                </a:solidFill>
              </a:rPr>
              <a:t> </a:t>
            </a:r>
          </a:p>
          <a:p>
            <a:pPr>
              <a:buNone/>
            </a:pPr>
            <a:r>
              <a:rPr lang="es-AR" sz="1800" b="1" dirty="0" err="1" smtClean="0">
                <a:solidFill>
                  <a:srgbClr val="00008B"/>
                </a:solidFill>
              </a:rPr>
              <a:t>FinProceso</a:t>
            </a:r>
            <a:r>
              <a:rPr lang="es-AR" sz="1800" dirty="0" smtClean="0">
                <a:solidFill>
                  <a:srgbClr val="000000"/>
                </a:solidFill>
              </a:rPr>
              <a:t> </a:t>
            </a:r>
            <a:endParaRPr lang="es-AR" sz="18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56</a:t>
            </a:fld>
            <a:endParaRPr lang="es-ES_tradnl" dirty="0"/>
          </a:p>
        </p:txBody>
      </p:sp>
      <p:pic>
        <p:nvPicPr>
          <p:cNvPr id="6" name="5 Imagen" descr="parImpar.jpg"/>
          <p:cNvPicPr>
            <a:picLocks noChangeAspect="1"/>
          </p:cNvPicPr>
          <p:nvPr/>
        </p:nvPicPr>
        <p:blipFill>
          <a:blip r:embed="rId2"/>
          <a:stretch>
            <a:fillRect/>
          </a:stretch>
        </p:blipFill>
        <p:spPr>
          <a:xfrm>
            <a:off x="6848475" y="4041259"/>
            <a:ext cx="1666875" cy="19050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lstStyle/>
          <a:p>
            <a:r>
              <a:rPr lang="es-AR" b="1" dirty="0" smtClean="0"/>
              <a:t>Estructura de Control - Selección</a:t>
            </a:r>
            <a:r>
              <a:rPr lang="es-AR" dirty="0" smtClean="0"/>
              <a:t/>
            </a:r>
            <a:br>
              <a:rPr lang="es-AR" dirty="0" smtClean="0"/>
            </a:br>
            <a:r>
              <a:rPr lang="es-AR" sz="2800" i="1" dirty="0" smtClean="0"/>
              <a:t>Ejercicio – Par/Impar – Prueba de Escritorio</a:t>
            </a:r>
            <a:endParaRPr lang="es-AR" dirty="0"/>
          </a:p>
        </p:txBody>
      </p:sp>
      <p:graphicFrame>
        <p:nvGraphicFramePr>
          <p:cNvPr id="6" name="5 Marcador de contenido"/>
          <p:cNvGraphicFramePr>
            <a:graphicFrameLocks noGrp="1"/>
          </p:cNvGraphicFramePr>
          <p:nvPr>
            <p:ph idx="1"/>
          </p:nvPr>
        </p:nvGraphicFramePr>
        <p:xfrm>
          <a:off x="212651" y="2160588"/>
          <a:ext cx="8302699" cy="4389120"/>
        </p:xfrm>
        <a:graphic>
          <a:graphicData uri="http://schemas.openxmlformats.org/drawingml/2006/table">
            <a:tbl>
              <a:tblPr firstRow="1" bandRow="1">
                <a:tableStyleId>{5C22544A-7EE6-4342-B048-85BDC9FD1C3A}</a:tableStyleId>
              </a:tblPr>
              <a:tblGrid>
                <a:gridCol w="4005836">
                  <a:extLst>
                    <a:ext uri="{9D8B030D-6E8A-4147-A177-3AD203B41FA5}">
                      <a16:colId xmlns:a16="http://schemas.microsoft.com/office/drawing/2014/main" xmlns="" val="20000"/>
                    </a:ext>
                  </a:extLst>
                </a:gridCol>
                <a:gridCol w="1529297">
                  <a:extLst>
                    <a:ext uri="{9D8B030D-6E8A-4147-A177-3AD203B41FA5}">
                      <a16:colId xmlns:a16="http://schemas.microsoft.com/office/drawing/2014/main" xmlns="" val="20001"/>
                    </a:ext>
                  </a:extLst>
                </a:gridCol>
                <a:gridCol w="2767566">
                  <a:extLst>
                    <a:ext uri="{9D8B030D-6E8A-4147-A177-3AD203B41FA5}">
                      <a16:colId xmlns:a16="http://schemas.microsoft.com/office/drawing/2014/main" xmlns=""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de Entrada</a:t>
                      </a:r>
                      <a:endParaRPr lang="es-AR" dirty="0"/>
                    </a:p>
                  </a:txBody>
                  <a:tcPr/>
                </a:tc>
                <a:tc>
                  <a:txBody>
                    <a:bodyPr/>
                    <a:lstStyle/>
                    <a:p>
                      <a:pPr algn="ctr"/>
                      <a:r>
                        <a:rPr lang="es-AR" dirty="0" smtClean="0"/>
                        <a:t>Salida Deseada</a:t>
                      </a:r>
                      <a:endParaRPr lang="es-AR" dirty="0"/>
                    </a:p>
                  </a:txBody>
                  <a:tcPr/>
                </a:tc>
                <a:extLst>
                  <a:ext uri="{0D108BD9-81ED-4DB2-BD59-A6C34878D82A}">
                    <a16:rowId xmlns:a16="http://schemas.microsoft.com/office/drawing/2014/main" xmlns="" val="10000"/>
                  </a:ext>
                </a:extLst>
              </a:tr>
              <a:tr h="1249680">
                <a:tc rowSpan="3">
                  <a:txBody>
                    <a:bodyPr/>
                    <a:lstStyle/>
                    <a:p>
                      <a:pPr>
                        <a:buNone/>
                      </a:pPr>
                      <a:r>
                        <a:rPr lang="es-AR" sz="1600" b="1" dirty="0" smtClean="0">
                          <a:solidFill>
                            <a:srgbClr val="00008B"/>
                          </a:solidFill>
                        </a:rPr>
                        <a:t>Proceso</a:t>
                      </a:r>
                      <a:r>
                        <a:rPr lang="es-AR" sz="1600" dirty="0" smtClean="0">
                          <a:solidFill>
                            <a:srgbClr val="000000"/>
                          </a:solidFill>
                        </a:rPr>
                        <a:t> </a:t>
                      </a:r>
                      <a:r>
                        <a:rPr lang="es-AR" sz="1600" dirty="0" err="1" smtClean="0">
                          <a:solidFill>
                            <a:srgbClr val="000000"/>
                          </a:solidFill>
                        </a:rPr>
                        <a:t>ParImpar</a:t>
                      </a:r>
                      <a:r>
                        <a:rPr lang="es-AR" sz="1600" dirty="0" smtClean="0">
                          <a:solidFill>
                            <a:srgbClr val="000000"/>
                          </a:solidFill>
                        </a:rPr>
                        <a:t> </a:t>
                      </a:r>
                    </a:p>
                    <a:p>
                      <a:pPr lvl="1">
                        <a:buNone/>
                      </a:pPr>
                      <a:r>
                        <a:rPr lang="es-AR" sz="1600" b="1" dirty="0" smtClean="0">
                          <a:solidFill>
                            <a:srgbClr val="00008B"/>
                          </a:solidFill>
                        </a:rPr>
                        <a:t>Definir</a:t>
                      </a:r>
                      <a:r>
                        <a:rPr lang="es-AR" sz="1600" dirty="0" smtClean="0">
                          <a:solidFill>
                            <a:srgbClr val="000000"/>
                          </a:solidFill>
                        </a:rPr>
                        <a:t> </a:t>
                      </a:r>
                      <a:r>
                        <a:rPr lang="es-AR" sz="1600" dirty="0" err="1" smtClean="0">
                          <a:solidFill>
                            <a:srgbClr val="000000"/>
                          </a:solidFill>
                        </a:rPr>
                        <a:t>num</a:t>
                      </a:r>
                      <a:r>
                        <a:rPr lang="es-AR" sz="1600" dirty="0" smtClean="0">
                          <a:solidFill>
                            <a:srgbClr val="000000"/>
                          </a:solidFill>
                        </a:rPr>
                        <a:t> </a:t>
                      </a:r>
                      <a:r>
                        <a:rPr lang="es-AR" sz="1600" b="1" dirty="0" smtClean="0">
                          <a:solidFill>
                            <a:srgbClr val="00008B"/>
                          </a:solidFill>
                        </a:rPr>
                        <a:t>Como</a:t>
                      </a:r>
                      <a:r>
                        <a:rPr lang="es-AR" sz="1600" dirty="0" smtClean="0">
                          <a:solidFill>
                            <a:srgbClr val="000000"/>
                          </a:solidFill>
                        </a:rPr>
                        <a:t> </a:t>
                      </a:r>
                      <a:r>
                        <a:rPr lang="es-AR" sz="1600" b="1" dirty="0" smtClean="0">
                          <a:solidFill>
                            <a:srgbClr val="00008B"/>
                          </a:solidFill>
                        </a:rPr>
                        <a:t>Real</a:t>
                      </a:r>
                      <a:r>
                        <a:rPr lang="es-AR" sz="1600" dirty="0" smtClean="0">
                          <a:solidFill>
                            <a:srgbClr val="000000"/>
                          </a:solidFill>
                        </a:rPr>
                        <a:t> </a:t>
                      </a:r>
                    </a:p>
                    <a:p>
                      <a:pPr lvl="1">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"Introduce un numero"</a:t>
                      </a:r>
                      <a:r>
                        <a:rPr lang="es-AR" sz="1600" dirty="0" smtClean="0">
                          <a:solidFill>
                            <a:srgbClr val="000000"/>
                          </a:solidFill>
                        </a:rPr>
                        <a:t> </a:t>
                      </a:r>
                    </a:p>
                    <a:p>
                      <a:pPr lvl="1">
                        <a:buNone/>
                      </a:pPr>
                      <a:r>
                        <a:rPr lang="es-AR" sz="1600" b="1" dirty="0" smtClean="0">
                          <a:solidFill>
                            <a:srgbClr val="00008B"/>
                          </a:solidFill>
                        </a:rPr>
                        <a:t>Leer</a:t>
                      </a:r>
                      <a:r>
                        <a:rPr lang="es-AR" sz="1600" dirty="0" smtClean="0">
                          <a:solidFill>
                            <a:srgbClr val="000000"/>
                          </a:solidFill>
                        </a:rPr>
                        <a:t> </a:t>
                      </a:r>
                      <a:r>
                        <a:rPr lang="es-AR" sz="1600" dirty="0" err="1" smtClean="0">
                          <a:solidFill>
                            <a:srgbClr val="000000"/>
                          </a:solidFill>
                        </a:rPr>
                        <a:t>num</a:t>
                      </a:r>
                      <a:r>
                        <a:rPr lang="es-AR" sz="1600" dirty="0" smtClean="0">
                          <a:solidFill>
                            <a:srgbClr val="000000"/>
                          </a:solidFill>
                        </a:rPr>
                        <a:t> </a:t>
                      </a:r>
                    </a:p>
                    <a:p>
                      <a:pPr lvl="1">
                        <a:buNone/>
                      </a:pPr>
                      <a:r>
                        <a:rPr lang="es-AR" sz="1600" b="1" dirty="0" smtClean="0">
                          <a:solidFill>
                            <a:srgbClr val="00008B"/>
                          </a:solidFill>
                        </a:rPr>
                        <a:t>Si</a:t>
                      </a:r>
                      <a:r>
                        <a:rPr lang="es-AR" sz="1600" dirty="0" smtClean="0">
                          <a:solidFill>
                            <a:srgbClr val="000000"/>
                          </a:solidFill>
                        </a:rPr>
                        <a:t> </a:t>
                      </a:r>
                      <a:r>
                        <a:rPr lang="es-AR" sz="1600" b="1" dirty="0" smtClean="0">
                          <a:solidFill>
                            <a:srgbClr val="000000"/>
                          </a:solidFill>
                        </a:rPr>
                        <a:t>(</a:t>
                      </a:r>
                      <a:r>
                        <a:rPr lang="es-AR" sz="1600" dirty="0" err="1" smtClean="0">
                          <a:solidFill>
                            <a:srgbClr val="000000"/>
                          </a:solidFill>
                        </a:rPr>
                        <a:t>num</a:t>
                      </a:r>
                      <a:r>
                        <a:rPr lang="es-AR" sz="1600" b="1" dirty="0" smtClean="0">
                          <a:solidFill>
                            <a:srgbClr val="000000"/>
                          </a:solidFill>
                        </a:rPr>
                        <a:t>=</a:t>
                      </a:r>
                      <a:r>
                        <a:rPr lang="es-AR" sz="1600" dirty="0" smtClean="0">
                          <a:solidFill>
                            <a:srgbClr val="A0522D"/>
                          </a:solidFill>
                        </a:rPr>
                        <a:t>0</a:t>
                      </a:r>
                      <a:r>
                        <a:rPr lang="es-AR" sz="1600" b="1" dirty="0" smtClean="0">
                          <a:solidFill>
                            <a:srgbClr val="000000"/>
                          </a:solidFill>
                        </a:rPr>
                        <a:t>)</a:t>
                      </a:r>
                      <a:r>
                        <a:rPr lang="es-AR" sz="1600" dirty="0" smtClean="0">
                          <a:solidFill>
                            <a:srgbClr val="000000"/>
                          </a:solidFill>
                        </a:rPr>
                        <a:t> </a:t>
                      </a:r>
                      <a:r>
                        <a:rPr lang="es-AR" sz="1600" b="1" dirty="0" smtClean="0">
                          <a:solidFill>
                            <a:srgbClr val="00008B"/>
                          </a:solidFill>
                        </a:rPr>
                        <a:t>Entonces</a:t>
                      </a:r>
                      <a:r>
                        <a:rPr lang="es-AR" sz="1600" dirty="0" smtClean="0">
                          <a:solidFill>
                            <a:srgbClr val="000000"/>
                          </a:solidFill>
                        </a:rPr>
                        <a:t> </a:t>
                      </a:r>
                    </a:p>
                    <a:p>
                      <a:pPr lvl="2">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"El "</a:t>
                      </a:r>
                      <a:r>
                        <a:rPr lang="es-AR" sz="1600" dirty="0" smtClean="0">
                          <a:solidFill>
                            <a:srgbClr val="000000"/>
                          </a:solidFill>
                        </a:rPr>
                        <a:t> </a:t>
                      </a:r>
                      <a:r>
                        <a:rPr lang="es-AR" sz="1600" dirty="0" err="1" smtClean="0">
                          <a:solidFill>
                            <a:srgbClr val="000000"/>
                          </a:solidFill>
                        </a:rPr>
                        <a:t>num</a:t>
                      </a:r>
                      <a:r>
                        <a:rPr lang="es-AR" sz="1600" dirty="0" smtClean="0">
                          <a:solidFill>
                            <a:srgbClr val="000000"/>
                          </a:solidFill>
                        </a:rPr>
                        <a:t> </a:t>
                      </a:r>
                      <a:r>
                        <a:rPr lang="es-AR" sz="1600" dirty="0" smtClean="0">
                          <a:solidFill>
                            <a:srgbClr val="FF0000"/>
                          </a:solidFill>
                        </a:rPr>
                        <a:t>" no es par ni impar"</a:t>
                      </a:r>
                      <a:r>
                        <a:rPr lang="es-AR" sz="1600" dirty="0" smtClean="0">
                          <a:solidFill>
                            <a:srgbClr val="000000"/>
                          </a:solidFill>
                        </a:rPr>
                        <a:t> </a:t>
                      </a:r>
                    </a:p>
                    <a:p>
                      <a:pPr lvl="1">
                        <a:buNone/>
                      </a:pPr>
                      <a:r>
                        <a:rPr lang="es-AR" sz="1600" b="1" dirty="0" smtClean="0">
                          <a:solidFill>
                            <a:srgbClr val="00008B"/>
                          </a:solidFill>
                        </a:rPr>
                        <a:t>Sino</a:t>
                      </a:r>
                      <a:r>
                        <a:rPr lang="es-AR" sz="1600" dirty="0" smtClean="0">
                          <a:solidFill>
                            <a:srgbClr val="000000"/>
                          </a:solidFill>
                        </a:rPr>
                        <a:t> </a:t>
                      </a:r>
                    </a:p>
                    <a:p>
                      <a:pPr lvl="2">
                        <a:buNone/>
                      </a:pPr>
                      <a:r>
                        <a:rPr lang="es-AR" sz="1600" b="1" dirty="0" smtClean="0">
                          <a:solidFill>
                            <a:srgbClr val="00008B"/>
                          </a:solidFill>
                        </a:rPr>
                        <a:t>Si</a:t>
                      </a:r>
                      <a:r>
                        <a:rPr lang="es-AR" sz="1600" dirty="0" smtClean="0">
                          <a:solidFill>
                            <a:srgbClr val="000000"/>
                          </a:solidFill>
                        </a:rPr>
                        <a:t> </a:t>
                      </a:r>
                      <a:r>
                        <a:rPr lang="es-AR" sz="1600" b="1" dirty="0" smtClean="0">
                          <a:solidFill>
                            <a:srgbClr val="000000"/>
                          </a:solidFill>
                        </a:rPr>
                        <a:t>(</a:t>
                      </a:r>
                      <a:r>
                        <a:rPr lang="es-AR" sz="1600" dirty="0" err="1" smtClean="0">
                          <a:solidFill>
                            <a:srgbClr val="000000"/>
                          </a:solidFill>
                        </a:rPr>
                        <a:t>num</a:t>
                      </a:r>
                      <a:r>
                        <a:rPr lang="es-AR" sz="1600" dirty="0" smtClean="0">
                          <a:solidFill>
                            <a:srgbClr val="000000"/>
                          </a:solidFill>
                        </a:rPr>
                        <a:t> </a:t>
                      </a:r>
                      <a:r>
                        <a:rPr lang="es-AR" sz="1600" b="1" dirty="0" smtClean="0">
                          <a:solidFill>
                            <a:srgbClr val="00008B"/>
                          </a:solidFill>
                        </a:rPr>
                        <a:t>MOD</a:t>
                      </a:r>
                      <a:r>
                        <a:rPr lang="es-AR" sz="1600" dirty="0" smtClean="0">
                          <a:solidFill>
                            <a:srgbClr val="000000"/>
                          </a:solidFill>
                        </a:rPr>
                        <a:t> </a:t>
                      </a:r>
                      <a:r>
                        <a:rPr lang="es-AR" sz="1600" dirty="0" smtClean="0">
                          <a:solidFill>
                            <a:srgbClr val="A0522D"/>
                          </a:solidFill>
                        </a:rPr>
                        <a:t>2</a:t>
                      </a:r>
                      <a:r>
                        <a:rPr lang="es-AR" sz="1600" b="1" dirty="0" smtClean="0">
                          <a:solidFill>
                            <a:srgbClr val="000000"/>
                          </a:solidFill>
                        </a:rPr>
                        <a:t>=</a:t>
                      </a:r>
                      <a:r>
                        <a:rPr lang="es-AR" sz="1600" dirty="0" smtClean="0">
                          <a:solidFill>
                            <a:srgbClr val="A0522D"/>
                          </a:solidFill>
                        </a:rPr>
                        <a:t>0</a:t>
                      </a:r>
                      <a:r>
                        <a:rPr lang="es-AR" sz="1600" b="1" dirty="0" smtClean="0">
                          <a:solidFill>
                            <a:srgbClr val="000000"/>
                          </a:solidFill>
                        </a:rPr>
                        <a:t>)</a:t>
                      </a:r>
                      <a:r>
                        <a:rPr lang="es-AR" sz="1600" dirty="0" smtClean="0">
                          <a:solidFill>
                            <a:srgbClr val="000000"/>
                          </a:solidFill>
                        </a:rPr>
                        <a:t> </a:t>
                      </a:r>
                      <a:r>
                        <a:rPr lang="es-AR" sz="1600" b="1" dirty="0" smtClean="0">
                          <a:solidFill>
                            <a:srgbClr val="00008B"/>
                          </a:solidFill>
                        </a:rPr>
                        <a:t>Entonces</a:t>
                      </a:r>
                      <a:r>
                        <a:rPr lang="es-AR" sz="1600" dirty="0" smtClean="0">
                          <a:solidFill>
                            <a:srgbClr val="000000"/>
                          </a:solidFill>
                        </a:rPr>
                        <a:t> </a:t>
                      </a:r>
                    </a:p>
                    <a:p>
                      <a:pPr lvl="3">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"El "</a:t>
                      </a:r>
                      <a:r>
                        <a:rPr lang="es-AR" sz="1600" dirty="0" smtClean="0">
                          <a:solidFill>
                            <a:srgbClr val="000000"/>
                          </a:solidFill>
                        </a:rPr>
                        <a:t> </a:t>
                      </a:r>
                      <a:r>
                        <a:rPr lang="es-AR" sz="1600" dirty="0" err="1" smtClean="0">
                          <a:solidFill>
                            <a:srgbClr val="000000"/>
                          </a:solidFill>
                        </a:rPr>
                        <a:t>num</a:t>
                      </a:r>
                      <a:r>
                        <a:rPr lang="es-AR" sz="1600" dirty="0" smtClean="0">
                          <a:solidFill>
                            <a:srgbClr val="000000"/>
                          </a:solidFill>
                        </a:rPr>
                        <a:t> </a:t>
                      </a:r>
                      <a:r>
                        <a:rPr lang="es-AR" sz="1600" dirty="0" smtClean="0">
                          <a:solidFill>
                            <a:srgbClr val="FF0000"/>
                          </a:solidFill>
                        </a:rPr>
                        <a:t>" es par"</a:t>
                      </a:r>
                      <a:r>
                        <a:rPr lang="es-AR" sz="1600" dirty="0" smtClean="0">
                          <a:solidFill>
                            <a:srgbClr val="000000"/>
                          </a:solidFill>
                        </a:rPr>
                        <a:t> </a:t>
                      </a:r>
                    </a:p>
                    <a:p>
                      <a:pPr lvl="2">
                        <a:buNone/>
                      </a:pPr>
                      <a:r>
                        <a:rPr lang="es-AR" sz="1600" b="1" dirty="0" smtClean="0">
                          <a:solidFill>
                            <a:srgbClr val="00008B"/>
                          </a:solidFill>
                        </a:rPr>
                        <a:t>Sino</a:t>
                      </a:r>
                      <a:r>
                        <a:rPr lang="es-AR" sz="1600" dirty="0" smtClean="0">
                          <a:solidFill>
                            <a:srgbClr val="000000"/>
                          </a:solidFill>
                        </a:rPr>
                        <a:t> </a:t>
                      </a:r>
                    </a:p>
                    <a:p>
                      <a:pPr lvl="3">
                        <a:buNone/>
                      </a:pPr>
                      <a:r>
                        <a:rPr lang="es-AR" sz="1600" b="1" dirty="0" smtClean="0">
                          <a:solidFill>
                            <a:srgbClr val="00008B"/>
                          </a:solidFill>
                        </a:rPr>
                        <a:t>Escribir</a:t>
                      </a:r>
                      <a:r>
                        <a:rPr lang="es-AR" sz="1600" dirty="0" smtClean="0">
                          <a:solidFill>
                            <a:srgbClr val="000000"/>
                          </a:solidFill>
                        </a:rPr>
                        <a:t> </a:t>
                      </a:r>
                      <a:r>
                        <a:rPr lang="es-AR" sz="1600" dirty="0" smtClean="0">
                          <a:solidFill>
                            <a:srgbClr val="FF0000"/>
                          </a:solidFill>
                        </a:rPr>
                        <a:t>"El "</a:t>
                      </a:r>
                      <a:r>
                        <a:rPr lang="es-AR" sz="1600" dirty="0" smtClean="0">
                          <a:solidFill>
                            <a:srgbClr val="000000"/>
                          </a:solidFill>
                        </a:rPr>
                        <a:t> </a:t>
                      </a:r>
                      <a:r>
                        <a:rPr lang="es-AR" sz="1600" dirty="0" err="1" smtClean="0">
                          <a:solidFill>
                            <a:srgbClr val="000000"/>
                          </a:solidFill>
                        </a:rPr>
                        <a:t>num</a:t>
                      </a:r>
                      <a:r>
                        <a:rPr lang="es-AR" sz="1600" dirty="0" smtClean="0">
                          <a:solidFill>
                            <a:srgbClr val="000000"/>
                          </a:solidFill>
                        </a:rPr>
                        <a:t> </a:t>
                      </a:r>
                      <a:r>
                        <a:rPr lang="es-AR" sz="1600" dirty="0" smtClean="0">
                          <a:solidFill>
                            <a:srgbClr val="FF0000"/>
                          </a:solidFill>
                        </a:rPr>
                        <a:t>" es impar"</a:t>
                      </a:r>
                      <a:r>
                        <a:rPr lang="es-AR" sz="1600" dirty="0" smtClean="0">
                          <a:solidFill>
                            <a:srgbClr val="000000"/>
                          </a:solidFill>
                        </a:rPr>
                        <a:t> </a:t>
                      </a:r>
                    </a:p>
                    <a:p>
                      <a:pPr lvl="2">
                        <a:buNone/>
                      </a:pPr>
                      <a:r>
                        <a:rPr lang="es-AR" sz="1600" b="1" dirty="0" err="1" smtClean="0">
                          <a:solidFill>
                            <a:srgbClr val="00008B"/>
                          </a:solidFill>
                        </a:rPr>
                        <a:t>FinSi</a:t>
                      </a:r>
                      <a:r>
                        <a:rPr lang="es-AR" sz="1600" dirty="0" smtClean="0">
                          <a:solidFill>
                            <a:srgbClr val="000000"/>
                          </a:solidFill>
                        </a:rPr>
                        <a:t> </a:t>
                      </a:r>
                    </a:p>
                    <a:p>
                      <a:pPr lvl="1">
                        <a:buNone/>
                      </a:pPr>
                      <a:r>
                        <a:rPr lang="es-AR" sz="1600" b="1" dirty="0" err="1" smtClean="0">
                          <a:solidFill>
                            <a:srgbClr val="00008B"/>
                          </a:solidFill>
                        </a:rPr>
                        <a:t>FinSi</a:t>
                      </a:r>
                      <a:r>
                        <a:rPr lang="es-AR" sz="1600" dirty="0" smtClean="0">
                          <a:solidFill>
                            <a:srgbClr val="000000"/>
                          </a:solidFill>
                        </a:rPr>
                        <a:t> </a:t>
                      </a:r>
                    </a:p>
                    <a:p>
                      <a:pPr>
                        <a:buNone/>
                      </a:pPr>
                      <a:r>
                        <a:rPr lang="es-AR" sz="1600" b="1" dirty="0" err="1" smtClean="0">
                          <a:solidFill>
                            <a:srgbClr val="00008B"/>
                          </a:solidFill>
                        </a:rPr>
                        <a:t>FinProceso</a:t>
                      </a:r>
                      <a:r>
                        <a:rPr lang="es-AR" sz="1600" dirty="0" smtClean="0">
                          <a:solidFill>
                            <a:srgbClr val="000000"/>
                          </a:solidFill>
                        </a:rPr>
                        <a:t> </a:t>
                      </a:r>
                      <a:endParaRPr lang="es-AR" sz="1600" dirty="0" smtClean="0"/>
                    </a:p>
                  </a:txBody>
                  <a:tcPr/>
                </a:tc>
                <a:tc>
                  <a:txBody>
                    <a:bodyPr/>
                    <a:lstStyle/>
                    <a:p>
                      <a:r>
                        <a:rPr lang="es-AR" dirty="0" err="1" smtClean="0"/>
                        <a:t>num</a:t>
                      </a:r>
                      <a:r>
                        <a:rPr lang="es-AR" dirty="0" smtClean="0"/>
                        <a:t> = 1</a:t>
                      </a:r>
                      <a:endParaRPr lang="es-AR" dirty="0"/>
                    </a:p>
                  </a:txBody>
                  <a:tcPr/>
                </a:tc>
                <a:tc>
                  <a:txBody>
                    <a:bodyPr/>
                    <a:lstStyle/>
                    <a:p>
                      <a:r>
                        <a:rPr lang="es-AR" sz="1800" dirty="0" smtClean="0">
                          <a:solidFill>
                            <a:schemeClr val="tx1"/>
                          </a:solidFill>
                        </a:rPr>
                        <a:t>El</a:t>
                      </a:r>
                      <a:r>
                        <a:rPr lang="es-AR" sz="1800" baseline="0" dirty="0" smtClean="0">
                          <a:solidFill>
                            <a:schemeClr val="tx1"/>
                          </a:solidFill>
                        </a:rPr>
                        <a:t> 1 es par</a:t>
                      </a:r>
                      <a:endParaRPr lang="es-AR" dirty="0">
                        <a:solidFill>
                          <a:schemeClr val="tx1"/>
                        </a:solidFill>
                      </a:endParaRPr>
                    </a:p>
                  </a:txBody>
                  <a:tcPr/>
                </a:tc>
                <a:extLst>
                  <a:ext uri="{0D108BD9-81ED-4DB2-BD59-A6C34878D82A}">
                    <a16:rowId xmlns:a16="http://schemas.microsoft.com/office/drawing/2014/main" xmlns="" val="10001"/>
                  </a:ext>
                </a:extLst>
              </a:tr>
              <a:tr h="1249680">
                <a:tc vMerge="1">
                  <a:txBody>
                    <a:bodyPr/>
                    <a:lstStyle/>
                    <a:p>
                      <a:endParaRPr lang="es-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err="1" smtClean="0"/>
                        <a:t>num</a:t>
                      </a:r>
                      <a:r>
                        <a:rPr lang="es-AR" dirty="0" smtClean="0"/>
                        <a:t> = 0</a:t>
                      </a:r>
                    </a:p>
                    <a:p>
                      <a:endParaRPr lang="es-AR" dirty="0"/>
                    </a:p>
                  </a:txBody>
                  <a:tcPr/>
                </a:tc>
                <a:tc>
                  <a:txBody>
                    <a:bodyPr/>
                    <a:lstStyle/>
                    <a:p>
                      <a:r>
                        <a:rPr lang="es-AR" sz="1800" dirty="0" smtClean="0">
                          <a:solidFill>
                            <a:schemeClr val="tx1"/>
                          </a:solidFill>
                        </a:rPr>
                        <a:t>El</a:t>
                      </a:r>
                      <a:r>
                        <a:rPr lang="es-AR" sz="1800" baseline="0" dirty="0" smtClean="0">
                          <a:solidFill>
                            <a:schemeClr val="tx1"/>
                          </a:solidFill>
                        </a:rPr>
                        <a:t> 0 no es par ni impar </a:t>
                      </a:r>
                      <a:endParaRPr lang="es-AR" dirty="0"/>
                    </a:p>
                  </a:txBody>
                  <a:tcPr/>
                </a:tc>
                <a:extLst>
                  <a:ext uri="{0D108BD9-81ED-4DB2-BD59-A6C34878D82A}">
                    <a16:rowId xmlns:a16="http://schemas.microsoft.com/office/drawing/2014/main" xmlns="" val="10002"/>
                  </a:ext>
                </a:extLst>
              </a:tr>
              <a:tr h="1249680">
                <a:tc vMerge="1">
                  <a:txBody>
                    <a:bodyPr/>
                    <a:lstStyle/>
                    <a:p>
                      <a:endParaRPr lang="es-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err="1" smtClean="0"/>
                        <a:t>num</a:t>
                      </a:r>
                      <a:r>
                        <a:rPr lang="es-AR" dirty="0" smtClean="0"/>
                        <a:t> = 39</a:t>
                      </a:r>
                    </a:p>
                    <a:p>
                      <a:endParaRPr lang="es-AR" dirty="0"/>
                    </a:p>
                  </a:txBody>
                  <a:tcPr/>
                </a:tc>
                <a:tc>
                  <a:txBody>
                    <a:bodyPr/>
                    <a:lstStyle/>
                    <a:p>
                      <a:r>
                        <a:rPr lang="es-AR" sz="1800" dirty="0" smtClean="0">
                          <a:solidFill>
                            <a:schemeClr val="tx1"/>
                          </a:solidFill>
                        </a:rPr>
                        <a:t>El</a:t>
                      </a:r>
                      <a:r>
                        <a:rPr lang="es-AR" sz="1800" baseline="0" dirty="0" smtClean="0">
                          <a:solidFill>
                            <a:schemeClr val="tx1"/>
                          </a:solidFill>
                        </a:rPr>
                        <a:t> 39 es impar</a:t>
                      </a:r>
                      <a:endParaRPr lang="es-AR" dirty="0"/>
                    </a:p>
                  </a:txBody>
                  <a:tcPr/>
                </a:tc>
                <a:extLst>
                  <a:ext uri="{0D108BD9-81ED-4DB2-BD59-A6C34878D82A}">
                    <a16:rowId xmlns:a16="http://schemas.microsoft.com/office/drawing/2014/main" xmlns="" val="10003"/>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57</a:t>
            </a:fld>
            <a:endParaRPr lang="es-ES_tradnl"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AR" dirty="0" smtClean="0"/>
              <a:t>Una tienda al cumplir años en Octubre ofrece un descuento del 15% a sus clientes en todas sus compras</a:t>
            </a:r>
          </a:p>
          <a:p>
            <a:r>
              <a:rPr lang="es-AR" dirty="0" smtClean="0"/>
              <a:t>Desarrolle un algoritmo que dada una compra: precio unitario y cantidad el mes indicados por el usuario, determine si el cliente tiene descuento o no</a:t>
            </a:r>
          </a:p>
          <a:p>
            <a:endParaRPr lang="es-AR" dirty="0" smtClean="0"/>
          </a:p>
          <a:p>
            <a:endParaRPr lang="es-AR" dirty="0" smtClean="0"/>
          </a:p>
          <a:p>
            <a:pPr>
              <a:buNone/>
            </a:pPr>
            <a:r>
              <a:rPr lang="es-AR" sz="2000" i="1" dirty="0" smtClean="0"/>
              <a:t>Recuerde realizar el código y la prueba de escritorio</a:t>
            </a:r>
          </a:p>
          <a:p>
            <a:endParaRPr lang="es-AR" dirty="0" smtClean="0"/>
          </a:p>
          <a:p>
            <a:endParaRPr lang="es-AR" dirty="0"/>
          </a:p>
        </p:txBody>
      </p:sp>
      <p:sp>
        <p:nvSpPr>
          <p:cNvPr id="2" name="1 Título"/>
          <p:cNvSpPr>
            <a:spLocks noGrp="1"/>
          </p:cNvSpPr>
          <p:nvPr>
            <p:ph type="title"/>
          </p:nvPr>
        </p:nvSpPr>
        <p:spPr>
          <a:xfrm>
            <a:off x="0" y="900000"/>
            <a:ext cx="9144000" cy="1220315"/>
          </a:xfrm>
        </p:spPr>
        <p:txBody>
          <a:bodyPr>
            <a:normAutofit/>
          </a:bodyPr>
          <a:lstStyle/>
          <a:p>
            <a:r>
              <a:rPr lang="es-AR" b="1" dirty="0" smtClean="0"/>
              <a:t>Estructura de Control - Selección </a:t>
            </a:r>
            <a:r>
              <a:rPr lang="es-AR" dirty="0" smtClean="0"/>
              <a:t/>
            </a:r>
            <a:br>
              <a:rPr lang="es-AR" dirty="0" smtClean="0"/>
            </a:br>
            <a:r>
              <a:rPr lang="es-AR" sz="2800" i="1" dirty="0" smtClean="0"/>
              <a:t>Ejercicio – Descuento Octubre</a:t>
            </a:r>
            <a:endParaRPr lang="es-AR" sz="2800" i="1"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58</a:t>
            </a:fld>
            <a:endParaRPr lang="es-ES_tradnl" dirty="0"/>
          </a:p>
        </p:txBody>
      </p:sp>
      <p:pic>
        <p:nvPicPr>
          <p:cNvPr id="6" name="5 Imagen" descr="desceuntoOctubre.jpg"/>
          <p:cNvPicPr>
            <a:picLocks noChangeAspect="1"/>
          </p:cNvPicPr>
          <p:nvPr/>
        </p:nvPicPr>
        <p:blipFill>
          <a:blip r:embed="rId2"/>
          <a:stretch>
            <a:fillRect/>
          </a:stretch>
        </p:blipFill>
        <p:spPr>
          <a:xfrm>
            <a:off x="6409314" y="4748981"/>
            <a:ext cx="2106036" cy="13246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Operadores</a:t>
            </a:r>
            <a:r>
              <a:rPr lang="es-ES_tradnl" dirty="0" smtClean="0"/>
              <a:t/>
            </a:r>
            <a:br>
              <a:rPr lang="es-ES_tradnl" dirty="0" smtClean="0"/>
            </a:br>
            <a:r>
              <a:rPr lang="es-ES_tradnl" sz="2800" i="1" dirty="0" smtClean="0"/>
              <a:t>Repaso</a:t>
            </a:r>
            <a:endParaRPr lang="es-ES_tradnl" sz="3100" i="1" dirty="0"/>
          </a:p>
        </p:txBody>
      </p:sp>
      <p:sp>
        <p:nvSpPr>
          <p:cNvPr id="13" name="Marcador de pie de página 3"/>
          <p:cNvSpPr>
            <a:spLocks noGrp="1"/>
          </p:cNvSpPr>
          <p:nvPr>
            <p:ph type="ftr" sz="quarter" idx="11"/>
          </p:nvPr>
        </p:nvSpPr>
        <p:spPr/>
        <p:txBody>
          <a:bodyPr/>
          <a:lstStyle/>
          <a:p>
            <a:r>
              <a:rPr lang="es-ES_tradnl" dirty="0"/>
              <a:t>Módulo 1: Técnicas de Programación</a:t>
            </a:r>
          </a:p>
        </p:txBody>
      </p:sp>
      <p:sp>
        <p:nvSpPr>
          <p:cNvPr id="14" name="Marcador de número de diapositiva 4"/>
          <p:cNvSpPr>
            <a:spLocks noGrp="1"/>
          </p:cNvSpPr>
          <p:nvPr>
            <p:ph type="sldNum" sz="quarter" idx="12"/>
          </p:nvPr>
        </p:nvSpPr>
        <p:spPr/>
        <p:txBody>
          <a:bodyPr/>
          <a:lstStyle/>
          <a:p>
            <a:r>
              <a:rPr lang="es-ES_tradnl" dirty="0" smtClean="0"/>
              <a:t>22</a:t>
            </a:r>
            <a:endParaRPr lang="es-ES_tradnl" dirty="0"/>
          </a:p>
        </p:txBody>
      </p:sp>
      <p:graphicFrame>
        <p:nvGraphicFramePr>
          <p:cNvPr id="6" name="Shape 349"/>
          <p:cNvGraphicFramePr/>
          <p:nvPr>
            <p:extLst/>
          </p:nvPr>
        </p:nvGraphicFramePr>
        <p:xfrm>
          <a:off x="145546" y="2066762"/>
          <a:ext cx="8852907" cy="4508662"/>
        </p:xfrm>
        <a:graphic>
          <a:graphicData uri="http://schemas.openxmlformats.org/drawingml/2006/table">
            <a:tbl>
              <a:tblPr>
                <a:noFill/>
              </a:tblPr>
              <a:tblGrid>
                <a:gridCol w="1850955">
                  <a:extLst>
                    <a:ext uri="{9D8B030D-6E8A-4147-A177-3AD203B41FA5}">
                      <a16:colId xmlns:a16="http://schemas.microsoft.com/office/drawing/2014/main" xmlns="" val="20000"/>
                    </a:ext>
                  </a:extLst>
                </a:gridCol>
                <a:gridCol w="2206999">
                  <a:extLst>
                    <a:ext uri="{9D8B030D-6E8A-4147-A177-3AD203B41FA5}">
                      <a16:colId xmlns:a16="http://schemas.microsoft.com/office/drawing/2014/main" xmlns="" val="20001"/>
                    </a:ext>
                  </a:extLst>
                </a:gridCol>
                <a:gridCol w="4794953">
                  <a:extLst>
                    <a:ext uri="{9D8B030D-6E8A-4147-A177-3AD203B41FA5}">
                      <a16:colId xmlns:a16="http://schemas.microsoft.com/office/drawing/2014/main" xmlns="" val="20002"/>
                    </a:ext>
                  </a:extLst>
                </a:gridCol>
              </a:tblGrid>
              <a:tr h="712602">
                <a:tc>
                  <a:txBody>
                    <a:bodyPr/>
                    <a:lstStyle/>
                    <a:p>
                      <a:pPr lvl="0" algn="ctr" rtl="0">
                        <a:spcBef>
                          <a:spcPts val="0"/>
                        </a:spcBef>
                        <a:buNone/>
                      </a:pPr>
                      <a:r>
                        <a:rPr lang="es-ES_tradnl" sz="2300" b="1" noProof="0" dirty="0" smtClean="0">
                          <a:latin typeface="Arial" charset="0"/>
                          <a:ea typeface="Arial" charset="0"/>
                          <a:cs typeface="Arial" charset="0"/>
                        </a:rPr>
                        <a:t>Operador</a:t>
                      </a:r>
                      <a:endParaRPr lang="es-ES_tradnl" sz="2300" b="1" noProof="0" dirty="0">
                        <a:latin typeface="Arial" charset="0"/>
                        <a:ea typeface="Arial" charset="0"/>
                        <a:cs typeface="Arial" charset="0"/>
                      </a:endParaRPr>
                    </a:p>
                  </a:txBody>
                  <a:tcPr marL="53125" marR="53125" marT="70850" marB="70850" anchor="ctr">
                    <a:lnL w="9525" cap="flat" cmpd="sng">
                      <a:solidFill>
                        <a:srgbClr val="B7B7B7"/>
                      </a:solidFill>
                      <a:prstDash val="solid"/>
                      <a:round/>
                      <a:headEnd type="none" w="med" len="med"/>
                      <a:tailEnd type="none" w="med" len="med"/>
                    </a:lnL>
                    <a:lnR w="9525" cap="flat" cmpd="sng">
                      <a:solidFill>
                        <a:srgbClr val="B7B7B7"/>
                      </a:solidFill>
                      <a:prstDash val="solid"/>
                      <a:round/>
                      <a:headEnd type="none" w="med" len="med"/>
                      <a:tailEnd type="none" w="med" len="med"/>
                    </a:lnR>
                    <a:lnT w="9525" cap="flat" cmpd="sng">
                      <a:solidFill>
                        <a:srgbClr val="B7B7B7"/>
                      </a:solidFill>
                      <a:prstDash val="solid"/>
                      <a:round/>
                      <a:headEnd type="none" w="med" len="med"/>
                      <a:tailEnd type="none" w="med" len="med"/>
                    </a:lnT>
                    <a:lnB w="9525" cap="flat" cmpd="sng">
                      <a:solidFill>
                        <a:srgbClr val="B7B7B7"/>
                      </a:solidFill>
                      <a:prstDash val="solid"/>
                      <a:round/>
                      <a:headEnd type="none" w="med" len="med"/>
                      <a:tailEnd type="none" w="med" len="med"/>
                    </a:lnB>
                    <a:solidFill>
                      <a:srgbClr val="D2D2D3"/>
                    </a:solidFill>
                  </a:tcPr>
                </a:tc>
                <a:tc>
                  <a:txBody>
                    <a:bodyPr/>
                    <a:lstStyle/>
                    <a:p>
                      <a:pPr lvl="0" algn="ctr" rtl="0">
                        <a:spcBef>
                          <a:spcPts val="0"/>
                        </a:spcBef>
                        <a:buNone/>
                      </a:pPr>
                      <a:r>
                        <a:rPr lang="es-ES_tradnl" sz="2300" b="1" noProof="0" dirty="0" smtClean="0">
                          <a:latin typeface="Arial" charset="0"/>
                          <a:ea typeface="Arial" charset="0"/>
                          <a:cs typeface="Arial" charset="0"/>
                        </a:rPr>
                        <a:t>Significado</a:t>
                      </a:r>
                      <a:endParaRPr lang="es-ES_tradnl" sz="2300" b="1" noProof="0" dirty="0">
                        <a:latin typeface="Arial" charset="0"/>
                        <a:ea typeface="Arial" charset="0"/>
                        <a:cs typeface="Arial" charset="0"/>
                      </a:endParaRPr>
                    </a:p>
                  </a:txBody>
                  <a:tcPr marL="53125" marR="53125" marT="70850" marB="70850" anchor="ctr">
                    <a:lnL w="9525" cap="flat" cmpd="sng">
                      <a:solidFill>
                        <a:srgbClr val="B7B7B7"/>
                      </a:solidFill>
                      <a:prstDash val="solid"/>
                      <a:round/>
                      <a:headEnd type="none" w="med" len="med"/>
                      <a:tailEnd type="none" w="med" len="med"/>
                    </a:lnL>
                    <a:lnR w="9525" cap="flat" cmpd="sng">
                      <a:solidFill>
                        <a:srgbClr val="B7B7B7"/>
                      </a:solidFill>
                      <a:prstDash val="solid"/>
                      <a:round/>
                      <a:headEnd type="none" w="med" len="med"/>
                      <a:tailEnd type="none" w="med" len="med"/>
                    </a:lnR>
                    <a:lnT w="9525" cap="flat" cmpd="sng">
                      <a:solidFill>
                        <a:srgbClr val="B7B7B7"/>
                      </a:solidFill>
                      <a:prstDash val="solid"/>
                      <a:round/>
                      <a:headEnd type="none" w="med" len="med"/>
                      <a:tailEnd type="none" w="med" len="med"/>
                    </a:lnT>
                    <a:lnB w="9525" cap="flat" cmpd="sng">
                      <a:solidFill>
                        <a:srgbClr val="B7B7B7"/>
                      </a:solidFill>
                      <a:prstDash val="solid"/>
                      <a:round/>
                      <a:headEnd type="none" w="med" len="med"/>
                      <a:tailEnd type="none" w="med" len="med"/>
                    </a:lnB>
                    <a:solidFill>
                      <a:srgbClr val="D2D2D3"/>
                    </a:solidFill>
                  </a:tcPr>
                </a:tc>
                <a:tc>
                  <a:txBody>
                    <a:bodyPr/>
                    <a:lstStyle/>
                    <a:p>
                      <a:pPr lvl="0" algn="ctr" rtl="0">
                        <a:spcBef>
                          <a:spcPts val="0"/>
                        </a:spcBef>
                        <a:buNone/>
                      </a:pPr>
                      <a:r>
                        <a:rPr lang="es-ES_tradnl" sz="2300" b="1" noProof="0" dirty="0" smtClean="0">
                          <a:latin typeface="Arial" charset="0"/>
                          <a:ea typeface="Arial" charset="0"/>
                          <a:cs typeface="Arial" charset="0"/>
                        </a:rPr>
                        <a:t>Ejemplo</a:t>
                      </a:r>
                      <a:endParaRPr lang="es-ES_tradnl" sz="2300" b="1" noProof="0" dirty="0">
                        <a:latin typeface="Arial" charset="0"/>
                        <a:ea typeface="Arial" charset="0"/>
                        <a:cs typeface="Arial" charset="0"/>
                      </a:endParaRPr>
                    </a:p>
                  </a:txBody>
                  <a:tcPr marL="53125" marR="53125" marT="70850" marB="70850" anchor="ctr">
                    <a:lnL w="9525" cap="flat" cmpd="sng">
                      <a:solidFill>
                        <a:srgbClr val="B7B7B7"/>
                      </a:solidFill>
                      <a:prstDash val="solid"/>
                      <a:round/>
                      <a:headEnd type="none" w="med" len="med"/>
                      <a:tailEnd type="none" w="med" len="med"/>
                    </a:lnL>
                    <a:lnR w="9525" cap="flat" cmpd="sng">
                      <a:solidFill>
                        <a:srgbClr val="B7B7B7"/>
                      </a:solidFill>
                      <a:prstDash val="solid"/>
                      <a:round/>
                      <a:headEnd type="none" w="med" len="med"/>
                      <a:tailEnd type="none" w="med" len="med"/>
                    </a:lnR>
                    <a:lnT w="9525" cap="flat" cmpd="sng">
                      <a:solidFill>
                        <a:srgbClr val="B7B7B7"/>
                      </a:solidFill>
                      <a:prstDash val="solid"/>
                      <a:round/>
                      <a:headEnd type="none" w="med" len="med"/>
                      <a:tailEnd type="none" w="med" len="med"/>
                    </a:lnT>
                    <a:lnB w="9525" cap="flat" cmpd="sng">
                      <a:solidFill>
                        <a:srgbClr val="B7B7B7"/>
                      </a:solidFill>
                      <a:prstDash val="solid"/>
                      <a:round/>
                      <a:headEnd type="none" w="med" len="med"/>
                      <a:tailEnd type="none" w="med" len="med"/>
                    </a:lnB>
                    <a:solidFill>
                      <a:srgbClr val="D2D2D3"/>
                    </a:solidFill>
                  </a:tcPr>
                </a:tc>
                <a:extLst>
                  <a:ext uri="{0D108BD9-81ED-4DB2-BD59-A6C34878D82A}">
                    <a16:rowId xmlns:a16="http://schemas.microsoft.com/office/drawing/2014/main" xmlns="" val="10000"/>
                  </a:ext>
                </a:extLst>
              </a:tr>
              <a:tr h="485460">
                <a:tc>
                  <a:txBody>
                    <a:bodyPr/>
                    <a:lstStyle/>
                    <a:p>
                      <a:pPr lvl="0" algn="ctr" rtl="0">
                        <a:spcBef>
                          <a:spcPts val="0"/>
                        </a:spcBef>
                        <a:buNone/>
                      </a:pPr>
                      <a:r>
                        <a:rPr lang="es-ES_tradnl" sz="2300" b="1" noProof="0" dirty="0" smtClean="0">
                          <a:latin typeface="Arial" charset="0"/>
                          <a:ea typeface="Arial" charset="0"/>
                          <a:cs typeface="Arial" charset="0"/>
                        </a:rPr>
                        <a:t>=</a:t>
                      </a:r>
                      <a:endParaRPr lang="es-ES_tradnl" sz="2300" b="1" noProof="0" dirty="0">
                        <a:latin typeface="Arial" charset="0"/>
                        <a:ea typeface="Arial" charset="0"/>
                        <a:cs typeface="Arial" charset="0"/>
                      </a:endParaRPr>
                    </a:p>
                  </a:txBody>
                  <a:tcPr marL="53125" marR="53125" marT="70850" marB="70850" anchor="ctr">
                    <a:lnT w="9525" cap="flat" cmpd="sng">
                      <a:solidFill>
                        <a:srgbClr val="B7B7B7"/>
                      </a:solidFill>
                      <a:prstDash val="solid"/>
                      <a:round/>
                      <a:headEnd type="none" w="med" len="med"/>
                      <a:tailEnd type="none" w="med" len="med"/>
                    </a:lnT>
                  </a:tcPr>
                </a:tc>
                <a:tc>
                  <a:txBody>
                    <a:bodyPr/>
                    <a:lstStyle/>
                    <a:p>
                      <a:pPr lvl="0" rtl="0">
                        <a:spcBef>
                          <a:spcPts val="0"/>
                        </a:spcBef>
                        <a:buNone/>
                      </a:pPr>
                      <a:r>
                        <a:rPr lang="es-ES_tradnl" sz="2300" noProof="0" dirty="0" smtClean="0">
                          <a:latin typeface="Arial" charset="0"/>
                          <a:ea typeface="Arial" charset="0"/>
                          <a:cs typeface="Arial" charset="0"/>
                        </a:rPr>
                        <a:t>Asignación </a:t>
                      </a:r>
                      <a:endParaRPr lang="es-ES_tradnl" sz="2300" noProof="0" dirty="0">
                        <a:latin typeface="Arial" charset="0"/>
                        <a:ea typeface="Arial" charset="0"/>
                        <a:cs typeface="Arial" charset="0"/>
                      </a:endParaRPr>
                    </a:p>
                  </a:txBody>
                  <a:tcPr marL="53125" marR="53125" marT="70850" marB="70850">
                    <a:lnT w="9525" cap="flat" cmpd="sng">
                      <a:solidFill>
                        <a:srgbClr val="B7B7B7"/>
                      </a:solidFill>
                      <a:prstDash val="solid"/>
                      <a:round/>
                      <a:headEnd type="none" w="med" len="med"/>
                      <a:tailEnd type="none" w="med" len="med"/>
                    </a:lnT>
                  </a:tcPr>
                </a:tc>
                <a:tc>
                  <a:txBody>
                    <a:bodyPr/>
                    <a:lstStyle/>
                    <a:p>
                      <a:pPr lvl="0" rtl="0">
                        <a:spcBef>
                          <a:spcPts val="0"/>
                        </a:spcBef>
                        <a:buClr>
                          <a:schemeClr val="dk1"/>
                        </a:buClr>
                        <a:buSzPct val="39130"/>
                        <a:buFont typeface="Arial"/>
                        <a:buNone/>
                      </a:pPr>
                      <a:r>
                        <a:rPr lang="es-ES_tradnl" sz="2300" noProof="0" dirty="0" smtClean="0">
                          <a:solidFill>
                            <a:schemeClr val="dk1"/>
                          </a:solidFill>
                          <a:latin typeface="Courier New"/>
                          <a:ea typeface="Courier New"/>
                          <a:cs typeface="Courier New"/>
                          <a:sym typeface="Courier New"/>
                        </a:rPr>
                        <a:t>nombre</a:t>
                      </a:r>
                      <a:r>
                        <a:rPr lang="es-ES_tradnl" sz="2300" b="1" noProof="0" dirty="0" smtClean="0">
                          <a:solidFill>
                            <a:srgbClr val="0000FF"/>
                          </a:solidFill>
                          <a:latin typeface="Courier New"/>
                          <a:ea typeface="Courier New"/>
                          <a:cs typeface="Courier New"/>
                          <a:sym typeface="Courier New"/>
                        </a:rPr>
                        <a:t>=</a:t>
                      </a:r>
                      <a:r>
                        <a:rPr lang="es-ES_tradnl" sz="2300" dirty="0" smtClean="0">
                          <a:solidFill>
                            <a:srgbClr val="FF0000"/>
                          </a:solidFill>
                        </a:rPr>
                        <a:t>“Juan”</a:t>
                      </a:r>
                      <a:endParaRPr lang="es-ES_tradnl" sz="2300" noProof="0" dirty="0">
                        <a:solidFill>
                          <a:schemeClr val="dk1"/>
                        </a:solidFill>
                        <a:latin typeface="Courier New"/>
                        <a:ea typeface="Courier New"/>
                        <a:cs typeface="Courier New"/>
                        <a:sym typeface="Courier New"/>
                      </a:endParaRPr>
                    </a:p>
                  </a:txBody>
                  <a:tcPr marL="53125" marR="53125" marT="70850" marB="70850">
                    <a:lnT w="9525" cap="flat" cmpd="sng">
                      <a:solidFill>
                        <a:srgbClr val="B7B7B7"/>
                      </a:solidFill>
                      <a:prstDash val="solid"/>
                      <a:round/>
                      <a:headEnd type="none" w="med" len="med"/>
                      <a:tailEnd type="none" w="med" len="med"/>
                    </a:lnT>
                  </a:tcPr>
                </a:tc>
                <a:extLst>
                  <a:ext uri="{0D108BD9-81ED-4DB2-BD59-A6C34878D82A}">
                    <a16:rowId xmlns:a16="http://schemas.microsoft.com/office/drawing/2014/main" xmlns="" val="10001"/>
                  </a:ext>
                </a:extLst>
              </a:tr>
              <a:tr h="485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2300" b="1" noProof="0" dirty="0" smtClean="0">
                          <a:latin typeface="Arial" charset="0"/>
                          <a:ea typeface="Arial" charset="0"/>
                          <a:cs typeface="Arial" charset="0"/>
                        </a:rPr>
                        <a:t>+</a:t>
                      </a: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Suma</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smtClean="0">
                          <a:solidFill>
                            <a:schemeClr val="dk1"/>
                          </a:solidFill>
                          <a:latin typeface="Courier New"/>
                          <a:ea typeface="Courier New"/>
                          <a:cs typeface="Courier New"/>
                          <a:sym typeface="Courier New"/>
                        </a:rPr>
                        <a:t>total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cant1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cant2</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xmlns="" val="10002"/>
                  </a:ext>
                </a:extLst>
              </a:tr>
              <a:tr h="485460">
                <a:tc>
                  <a:txBody>
                    <a:bodyPr/>
                    <a:lstStyle/>
                    <a:p>
                      <a:pPr lvl="0" algn="ctr" rtl="0">
                        <a:spcBef>
                          <a:spcPts val="0"/>
                        </a:spcBef>
                        <a:buNone/>
                      </a:pPr>
                      <a:r>
                        <a:rPr lang="es-ES_tradnl" sz="2300" b="1" noProof="0" dirty="0" smtClean="0">
                          <a:latin typeface="Arial" charset="0"/>
                          <a:ea typeface="Arial" charset="0"/>
                          <a:cs typeface="Arial" charset="0"/>
                        </a:rPr>
                        <a:t>-</a:t>
                      </a:r>
                      <a:endParaRPr lang="es-ES_tradnl" sz="2300" b="1" noProof="0" dirty="0">
                        <a:latin typeface="Arial" charset="0"/>
                        <a:ea typeface="Arial" charset="0"/>
                        <a:cs typeface="Arial" charset="0"/>
                      </a:endParaRP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Resta</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smtClean="0">
                          <a:solidFill>
                            <a:schemeClr val="dk1"/>
                          </a:solidFill>
                          <a:latin typeface="Courier New"/>
                          <a:ea typeface="Courier New"/>
                          <a:cs typeface="Courier New"/>
                          <a:sym typeface="Courier New"/>
                        </a:rPr>
                        <a:t>stock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a:t>
                      </a:r>
                      <a:r>
                        <a:rPr lang="es-ES_tradnl" sz="2300" noProof="0" dirty="0" err="1" smtClean="0">
                          <a:solidFill>
                            <a:schemeClr val="dk1"/>
                          </a:solidFill>
                          <a:latin typeface="Courier New"/>
                          <a:ea typeface="Courier New"/>
                          <a:cs typeface="Courier New"/>
                          <a:sym typeface="Courier New"/>
                        </a:rPr>
                        <a:t>disp</a:t>
                      </a:r>
                      <a:r>
                        <a:rPr lang="es-ES_tradnl" sz="2300" noProof="0" dirty="0" smtClean="0">
                          <a:solidFill>
                            <a:schemeClr val="dk1"/>
                          </a:solidFill>
                          <a:latin typeface="Courier New"/>
                          <a:ea typeface="Courier New"/>
                          <a:cs typeface="Courier New"/>
                          <a:sym typeface="Courier New"/>
                        </a:rPr>
                        <a:t>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venta</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xmlns="" val="10003"/>
                  </a:ext>
                </a:extLst>
              </a:tr>
              <a:tr h="485460">
                <a:tc>
                  <a:txBody>
                    <a:bodyPr/>
                    <a:lstStyle/>
                    <a:p>
                      <a:pPr lvl="0" algn="ctr" rtl="0">
                        <a:spcBef>
                          <a:spcPts val="0"/>
                        </a:spcBef>
                        <a:buNone/>
                      </a:pPr>
                      <a:r>
                        <a:rPr lang="es-ES_tradnl" sz="2300" b="1" noProof="0" dirty="0" smtClean="0">
                          <a:latin typeface="Arial" charset="0"/>
                          <a:ea typeface="Arial" charset="0"/>
                          <a:cs typeface="Arial" charset="0"/>
                        </a:rPr>
                        <a:t>*</a:t>
                      </a:r>
                      <a:endParaRPr lang="es-ES_tradnl" sz="2300" b="1" noProof="0" dirty="0">
                        <a:latin typeface="Arial" charset="0"/>
                        <a:ea typeface="Arial" charset="0"/>
                        <a:cs typeface="Arial" charset="0"/>
                      </a:endParaRP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Multiplicación</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err="1" smtClean="0">
                          <a:solidFill>
                            <a:schemeClr val="dk1"/>
                          </a:solidFill>
                          <a:latin typeface="Courier New"/>
                          <a:ea typeface="Courier New"/>
                          <a:cs typeface="Courier New"/>
                          <a:sym typeface="Courier New"/>
                        </a:rPr>
                        <a:t>area</a:t>
                      </a:r>
                      <a:r>
                        <a:rPr lang="es-ES_tradnl" sz="2300" noProof="0" dirty="0" smtClean="0">
                          <a:solidFill>
                            <a:schemeClr val="dk1"/>
                          </a:solidFill>
                          <a:latin typeface="Courier New"/>
                          <a:ea typeface="Courier New"/>
                          <a:cs typeface="Courier New"/>
                          <a:sym typeface="Courier New"/>
                        </a:rPr>
                        <a:t>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base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altura</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xmlns="" val="10004"/>
                  </a:ext>
                </a:extLst>
              </a:tr>
              <a:tr h="485460">
                <a:tc>
                  <a:txBody>
                    <a:bodyPr/>
                    <a:lstStyle/>
                    <a:p>
                      <a:pPr lvl="0" algn="ctr" rtl="0">
                        <a:spcBef>
                          <a:spcPts val="0"/>
                        </a:spcBef>
                        <a:buNone/>
                      </a:pPr>
                      <a:r>
                        <a:rPr lang="es-ES_tradnl" sz="2300" b="1" noProof="0" dirty="0" smtClean="0">
                          <a:latin typeface="Arial" charset="0"/>
                          <a:ea typeface="Arial" charset="0"/>
                          <a:cs typeface="Arial" charset="0"/>
                        </a:rPr>
                        <a:t>/</a:t>
                      </a:r>
                      <a:endParaRPr lang="es-ES_tradnl" sz="2300" b="1" noProof="0" dirty="0">
                        <a:latin typeface="Arial" charset="0"/>
                        <a:ea typeface="Arial" charset="0"/>
                        <a:cs typeface="Arial" charset="0"/>
                      </a:endParaRP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División</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err="1" smtClean="0">
                          <a:solidFill>
                            <a:schemeClr val="dk1"/>
                          </a:solidFill>
                          <a:latin typeface="Courier New"/>
                          <a:ea typeface="Courier New"/>
                          <a:cs typeface="Courier New"/>
                          <a:sym typeface="Courier New"/>
                        </a:rPr>
                        <a:t>porc</a:t>
                      </a:r>
                      <a:r>
                        <a:rPr lang="es-ES_tradnl" sz="2300" noProof="0" dirty="0" smtClean="0">
                          <a:solidFill>
                            <a:schemeClr val="dk1"/>
                          </a:solidFill>
                          <a:latin typeface="Courier New"/>
                          <a:ea typeface="Courier New"/>
                          <a:cs typeface="Courier New"/>
                          <a:sym typeface="Courier New"/>
                        </a:rPr>
                        <a:t>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100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parte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total </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xmlns="" val="10005"/>
                  </a:ext>
                </a:extLst>
              </a:tr>
              <a:tr h="485460">
                <a:tc>
                  <a:txBody>
                    <a:bodyPr/>
                    <a:lstStyle/>
                    <a:p>
                      <a:pPr lvl="0" algn="ctr" rtl="0">
                        <a:spcBef>
                          <a:spcPts val="0"/>
                        </a:spcBef>
                        <a:buNone/>
                      </a:pPr>
                      <a:r>
                        <a:rPr lang="es-ES_tradnl" sz="2300" b="1" noProof="0" dirty="0" smtClean="0">
                          <a:latin typeface="Arial" charset="0"/>
                          <a:ea typeface="Arial" charset="0"/>
                          <a:cs typeface="Arial" charset="0"/>
                        </a:rPr>
                        <a:t>^</a:t>
                      </a:r>
                      <a:endParaRPr lang="es-ES_tradnl" sz="2300" b="1" noProof="0" dirty="0">
                        <a:latin typeface="Arial" charset="0"/>
                        <a:ea typeface="Arial" charset="0"/>
                        <a:cs typeface="Arial" charset="0"/>
                      </a:endParaRP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Potenciación</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err="1" smtClean="0">
                          <a:solidFill>
                            <a:schemeClr val="dk1"/>
                          </a:solidFill>
                          <a:latin typeface="Courier New"/>
                          <a:ea typeface="Courier New"/>
                          <a:cs typeface="Courier New"/>
                          <a:sym typeface="Courier New"/>
                        </a:rPr>
                        <a:t>sup</a:t>
                      </a:r>
                      <a:r>
                        <a:rPr lang="es-ES_tradnl" sz="2300" noProof="0" dirty="0" smtClean="0">
                          <a:solidFill>
                            <a:schemeClr val="dk1"/>
                          </a:solidFill>
                          <a:latin typeface="Courier New"/>
                          <a:ea typeface="Courier New"/>
                          <a:cs typeface="Courier New"/>
                          <a:sym typeface="Courier New"/>
                        </a:rPr>
                        <a:t>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3.41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radio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2 </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xmlns="" val="10006"/>
                  </a:ext>
                </a:extLst>
              </a:tr>
              <a:tr h="831166">
                <a:tc>
                  <a:txBody>
                    <a:bodyPr/>
                    <a:lstStyle/>
                    <a:p>
                      <a:pPr lvl="0" algn="ctr" rtl="0">
                        <a:spcBef>
                          <a:spcPts val="0"/>
                        </a:spcBef>
                        <a:buNone/>
                      </a:pPr>
                      <a:r>
                        <a:rPr lang="es-ES_tradnl" sz="2300" b="1" noProof="0" dirty="0" smtClean="0">
                          <a:latin typeface="Arial" charset="0"/>
                          <a:ea typeface="Arial" charset="0"/>
                          <a:cs typeface="Arial" charset="0"/>
                        </a:rPr>
                        <a:t>% </a:t>
                      </a:r>
                      <a:r>
                        <a:rPr lang="es-ES_tradnl" sz="2300" b="1" noProof="0" dirty="0" err="1" smtClean="0">
                          <a:latin typeface="Arial" charset="0"/>
                          <a:ea typeface="Arial" charset="0"/>
                          <a:cs typeface="Arial" charset="0"/>
                        </a:rPr>
                        <a:t>ó</a:t>
                      </a:r>
                      <a:r>
                        <a:rPr lang="es-ES_tradnl" sz="2300" b="1" noProof="0" dirty="0" smtClean="0">
                          <a:latin typeface="Arial" charset="0"/>
                          <a:ea typeface="Arial" charset="0"/>
                          <a:cs typeface="Arial" charset="0"/>
                        </a:rPr>
                        <a:t> MOD</a:t>
                      </a:r>
                      <a:endParaRPr lang="es-ES_tradnl" sz="2300" b="1" noProof="0" dirty="0">
                        <a:latin typeface="Arial" charset="0"/>
                        <a:ea typeface="Arial" charset="0"/>
                        <a:cs typeface="Arial" charset="0"/>
                      </a:endParaRPr>
                    </a:p>
                  </a:txBody>
                  <a:tcPr marL="53125" marR="53125" marT="70850" marB="70850" anchor="ctr"/>
                </a:tc>
                <a:tc>
                  <a:txBody>
                    <a:bodyPr/>
                    <a:lstStyle/>
                    <a:p>
                      <a:pPr lvl="0" rtl="0">
                        <a:spcBef>
                          <a:spcPts val="0"/>
                        </a:spcBef>
                        <a:buNone/>
                      </a:pPr>
                      <a:r>
                        <a:rPr lang="es-ES_tradnl" sz="2300" noProof="0" dirty="0" smtClean="0">
                          <a:latin typeface="Arial" charset="0"/>
                          <a:ea typeface="Arial" charset="0"/>
                          <a:cs typeface="Arial" charset="0"/>
                        </a:rPr>
                        <a:t>Resto de la división entera</a:t>
                      </a:r>
                      <a:endParaRPr lang="es-ES_tradnl" sz="2300" noProof="0" dirty="0">
                        <a:latin typeface="Arial" charset="0"/>
                        <a:ea typeface="Arial" charset="0"/>
                        <a:cs typeface="Arial" charset="0"/>
                      </a:endParaRPr>
                    </a:p>
                  </a:txBody>
                  <a:tcPr marL="53125" marR="53125" marT="70850" marB="70850"/>
                </a:tc>
                <a:tc>
                  <a:txBody>
                    <a:bodyPr/>
                    <a:lstStyle/>
                    <a:p>
                      <a:pPr lvl="0" rtl="0">
                        <a:spcBef>
                          <a:spcPts val="0"/>
                        </a:spcBef>
                        <a:buClr>
                          <a:schemeClr val="dk1"/>
                        </a:buClr>
                        <a:buSzPct val="39130"/>
                        <a:buFont typeface="Arial"/>
                        <a:buNone/>
                      </a:pPr>
                      <a:r>
                        <a:rPr lang="es-ES_tradnl" sz="2300" noProof="0" dirty="0" smtClean="0">
                          <a:solidFill>
                            <a:schemeClr val="dk1"/>
                          </a:solidFill>
                          <a:latin typeface="Courier New"/>
                          <a:ea typeface="Courier New"/>
                          <a:cs typeface="Courier New"/>
                          <a:sym typeface="Courier New"/>
                        </a:rPr>
                        <a:t>resto </a:t>
                      </a:r>
                      <a:r>
                        <a:rPr lang="es-ES_tradnl" sz="2300" b="1" noProof="0" dirty="0" smtClean="0">
                          <a:solidFill>
                            <a:srgbClr val="0000FF"/>
                          </a:solidFill>
                          <a:latin typeface="Courier New"/>
                          <a:ea typeface="Courier New"/>
                          <a:cs typeface="Courier New"/>
                          <a:sym typeface="Courier New"/>
                        </a:rPr>
                        <a:t>=</a:t>
                      </a:r>
                      <a:r>
                        <a:rPr lang="es-ES_tradnl" sz="2300" noProof="0" dirty="0" smtClean="0">
                          <a:solidFill>
                            <a:schemeClr val="dk1"/>
                          </a:solidFill>
                          <a:latin typeface="Courier New"/>
                          <a:ea typeface="Courier New"/>
                          <a:cs typeface="Courier New"/>
                          <a:sym typeface="Courier New"/>
                        </a:rPr>
                        <a:t> </a:t>
                      </a:r>
                      <a:r>
                        <a:rPr lang="es-ES_tradnl" sz="2300" noProof="0" dirty="0" err="1" smtClean="0">
                          <a:solidFill>
                            <a:schemeClr val="dk1"/>
                          </a:solidFill>
                          <a:latin typeface="Courier New"/>
                          <a:ea typeface="Courier New"/>
                          <a:cs typeface="Courier New"/>
                          <a:sym typeface="Courier New"/>
                        </a:rPr>
                        <a:t>num</a:t>
                      </a:r>
                      <a:r>
                        <a:rPr lang="es-ES_tradnl" sz="2300" noProof="0" dirty="0" smtClean="0">
                          <a:solidFill>
                            <a:schemeClr val="dk1"/>
                          </a:solidFill>
                          <a:latin typeface="Courier New"/>
                          <a:ea typeface="Courier New"/>
                          <a:cs typeface="Courier New"/>
                          <a:sym typeface="Courier New"/>
                        </a:rPr>
                        <a:t> </a:t>
                      </a:r>
                      <a:r>
                        <a:rPr lang="es-ES_tradnl" sz="2300" b="1" noProof="0" dirty="0" smtClean="0">
                          <a:solidFill>
                            <a:srgbClr val="0000FF"/>
                          </a:solidFill>
                          <a:latin typeface="Courier New"/>
                          <a:ea typeface="Courier New"/>
                          <a:cs typeface="Courier New"/>
                          <a:sym typeface="Courier New"/>
                        </a:rPr>
                        <a:t>MOD</a:t>
                      </a:r>
                      <a:r>
                        <a:rPr lang="es-ES_tradnl" sz="2300" noProof="0" dirty="0" smtClean="0">
                          <a:solidFill>
                            <a:schemeClr val="dk1"/>
                          </a:solidFill>
                          <a:latin typeface="Courier New"/>
                          <a:ea typeface="Courier New"/>
                          <a:cs typeface="Courier New"/>
                          <a:sym typeface="Courier New"/>
                        </a:rPr>
                        <a:t> div</a:t>
                      </a:r>
                      <a:endParaRPr lang="es-ES_tradnl" sz="2300" noProof="0" dirty="0">
                        <a:solidFill>
                          <a:schemeClr val="dk1"/>
                        </a:solidFill>
                        <a:latin typeface="Courier New"/>
                        <a:ea typeface="Courier New"/>
                        <a:cs typeface="Courier New"/>
                        <a:sym typeface="Courier New"/>
                      </a:endParaRPr>
                    </a:p>
                  </a:txBody>
                  <a:tcPr marL="53125" marR="53125" marT="70850" marB="70850"/>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5695508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lstStyle/>
          <a:p>
            <a:r>
              <a:rPr lang="es-AR" b="1" dirty="0" smtClean="0"/>
              <a:t>Estructura de Control - Selección </a:t>
            </a:r>
            <a:r>
              <a:rPr lang="es-AR" dirty="0" smtClean="0"/>
              <a:t/>
            </a:r>
            <a:br>
              <a:rPr lang="es-AR" dirty="0" smtClean="0"/>
            </a:br>
            <a:r>
              <a:rPr lang="es-AR" sz="2800" i="1" dirty="0" smtClean="0"/>
              <a:t>Ejercicio – Descuento Octubre - Código</a:t>
            </a:r>
            <a:endParaRPr lang="es-AR" dirty="0"/>
          </a:p>
        </p:txBody>
      </p:sp>
      <p:sp>
        <p:nvSpPr>
          <p:cNvPr id="3" name="2 Marcador de contenido"/>
          <p:cNvSpPr>
            <a:spLocks noGrp="1"/>
          </p:cNvSpPr>
          <p:nvPr>
            <p:ph idx="1"/>
          </p:nvPr>
        </p:nvSpPr>
        <p:spPr>
          <a:xfrm>
            <a:off x="628650" y="2160000"/>
            <a:ext cx="8292066" cy="4351338"/>
          </a:xfrm>
        </p:spPr>
        <p:txBody>
          <a:bodyPr>
            <a:noAutofit/>
          </a:bodyPr>
          <a:lstStyle/>
          <a:p>
            <a:pPr indent="0">
              <a:lnSpc>
                <a:spcPct val="50000"/>
              </a:lnSpc>
              <a:spcBef>
                <a:spcPts val="900"/>
              </a:spcBef>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AplicarDescuento</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Definir</a:t>
            </a:r>
            <a:r>
              <a:rPr lang="es-AR" sz="1400" dirty="0" smtClean="0">
                <a:solidFill>
                  <a:srgbClr val="000000"/>
                </a:solidFill>
              </a:rPr>
              <a:t> monto</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montoConDescuento</a:t>
            </a:r>
            <a:r>
              <a:rPr lang="es-AR" sz="1400" b="1" dirty="0" smtClean="0">
                <a:solidFill>
                  <a:srgbClr val="000000"/>
                </a:solidFill>
              </a:rPr>
              <a:t>,</a:t>
            </a:r>
            <a:r>
              <a:rPr lang="es-AR" sz="1400" dirty="0" smtClean="0">
                <a:solidFill>
                  <a:srgbClr val="000000"/>
                </a:solidFill>
              </a:rPr>
              <a:t> descuento</a:t>
            </a:r>
            <a:r>
              <a:rPr lang="es-AR" sz="1400" b="1" dirty="0" smtClean="0">
                <a:solidFill>
                  <a:srgbClr val="000000"/>
                </a:solidFill>
              </a:rPr>
              <a:t>,</a:t>
            </a:r>
            <a:r>
              <a:rPr lang="es-AR" sz="1400" dirty="0" smtClean="0">
                <a:solidFill>
                  <a:srgbClr val="000000"/>
                </a:solidFill>
              </a:rPr>
              <a:t> cantidad</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Real</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Definir</a:t>
            </a:r>
            <a:r>
              <a:rPr lang="es-AR" sz="1400" dirty="0" smtClean="0">
                <a:solidFill>
                  <a:srgbClr val="000000"/>
                </a:solidFill>
              </a:rPr>
              <a:t> mes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Texto</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"Ingresar monto: "</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Leer</a:t>
            </a:r>
            <a:r>
              <a:rPr lang="es-AR" sz="1400" dirty="0" smtClean="0">
                <a:solidFill>
                  <a:srgbClr val="000000"/>
                </a:solidFill>
              </a:rPr>
              <a:t> monto </a:t>
            </a:r>
          </a:p>
          <a:p>
            <a:pPr lvl="1"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"Ingresar cantidad: "</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Leer</a:t>
            </a:r>
            <a:r>
              <a:rPr lang="es-AR" sz="1400" dirty="0" smtClean="0">
                <a:solidFill>
                  <a:srgbClr val="000000"/>
                </a:solidFill>
              </a:rPr>
              <a:t> cantidad </a:t>
            </a:r>
          </a:p>
          <a:p>
            <a:pPr lvl="1"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"Ingresar mes"</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Leer</a:t>
            </a:r>
            <a:r>
              <a:rPr lang="es-AR" sz="1400" dirty="0" smtClean="0">
                <a:solidFill>
                  <a:srgbClr val="000000"/>
                </a:solidFill>
              </a:rPr>
              <a:t> mes </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monto </a:t>
            </a:r>
            <a:r>
              <a:rPr lang="es-AR" sz="1400" b="1" dirty="0" smtClean="0">
                <a:solidFill>
                  <a:srgbClr val="000000"/>
                </a:solidFill>
              </a:rPr>
              <a:t>*</a:t>
            </a:r>
            <a:r>
              <a:rPr lang="es-AR" sz="1400" dirty="0" smtClean="0">
                <a:solidFill>
                  <a:srgbClr val="000000"/>
                </a:solidFill>
              </a:rPr>
              <a:t> cantidad </a:t>
            </a:r>
          </a:p>
          <a:p>
            <a:pPr lvl="1" indent="0">
              <a:lnSpc>
                <a:spcPct val="50000"/>
              </a:lnSpc>
              <a:spcBef>
                <a:spcPts val="900"/>
              </a:spcBef>
              <a:buNone/>
            </a:pPr>
            <a:r>
              <a:rPr lang="es-AR" sz="1400" b="1" dirty="0" smtClean="0">
                <a:solidFill>
                  <a:srgbClr val="00008B"/>
                </a:solidFill>
              </a:rPr>
              <a:t>Si</a:t>
            </a:r>
            <a:r>
              <a:rPr lang="es-AR" sz="1400" dirty="0" smtClean="0">
                <a:solidFill>
                  <a:srgbClr val="000000"/>
                </a:solidFill>
              </a:rPr>
              <a:t> mes </a:t>
            </a:r>
            <a:r>
              <a:rPr lang="es-AR" sz="1400" b="1" dirty="0" smtClean="0">
                <a:solidFill>
                  <a:srgbClr val="000000"/>
                </a:solidFill>
              </a:rPr>
              <a:t>=</a:t>
            </a:r>
            <a:r>
              <a:rPr lang="es-AR" sz="1400" dirty="0" smtClean="0">
                <a:solidFill>
                  <a:srgbClr val="000000"/>
                </a:solidFill>
              </a:rPr>
              <a:t> </a:t>
            </a:r>
            <a:r>
              <a:rPr lang="es-AR" sz="1400" dirty="0" smtClean="0">
                <a:solidFill>
                  <a:srgbClr val="FF0000"/>
                </a:solidFill>
              </a:rPr>
              <a:t>"Octubre"</a:t>
            </a:r>
            <a:r>
              <a:rPr lang="es-AR" sz="1400" dirty="0" smtClean="0">
                <a:solidFill>
                  <a:srgbClr val="000000"/>
                </a:solidFill>
              </a:rPr>
              <a:t> </a:t>
            </a:r>
            <a:r>
              <a:rPr lang="es-AR" sz="1400" b="1" dirty="0" smtClean="0">
                <a:solidFill>
                  <a:srgbClr val="00008B"/>
                </a:solidFill>
              </a:rPr>
              <a:t>Entonces</a:t>
            </a:r>
            <a:r>
              <a:rPr lang="es-AR" sz="1400" dirty="0" smtClean="0">
                <a:solidFill>
                  <a:srgbClr val="000000"/>
                </a:solidFill>
              </a:rPr>
              <a:t> </a:t>
            </a:r>
          </a:p>
          <a:p>
            <a:pPr lvl="2" indent="0">
              <a:lnSpc>
                <a:spcPct val="50000"/>
              </a:lnSpc>
              <a:spcBef>
                <a:spcPts val="900"/>
              </a:spcBef>
              <a:buNone/>
            </a:pPr>
            <a:r>
              <a:rPr lang="es-AR" sz="1400" dirty="0" smtClean="0">
                <a:solidFill>
                  <a:srgbClr val="000000"/>
                </a:solidFill>
              </a:rPr>
              <a:t>descuento </a:t>
            </a:r>
            <a:r>
              <a:rPr lang="es-AR" sz="1400" b="1" dirty="0" smtClean="0">
                <a:solidFill>
                  <a:srgbClr val="000000"/>
                </a:solidFill>
              </a:rPr>
              <a:t>=</a:t>
            </a:r>
            <a:r>
              <a:rPr lang="es-AR" sz="1400" dirty="0" smtClean="0">
                <a:solidFill>
                  <a:srgbClr val="000000"/>
                </a:solidFill>
              </a:rPr>
              <a:t> </a:t>
            </a:r>
            <a:r>
              <a:rPr lang="es-AR" sz="1400" b="1" dirty="0" smtClean="0">
                <a:solidFill>
                  <a:srgbClr val="000000"/>
                </a:solidFill>
              </a:rPr>
              <a:t>(</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15</a:t>
            </a:r>
            <a:r>
              <a:rPr lang="es-AR" sz="1400" b="1" dirty="0" smtClean="0">
                <a:solidFill>
                  <a:srgbClr val="000000"/>
                </a:solidFill>
              </a:rPr>
              <a:t>)</a:t>
            </a:r>
            <a:r>
              <a:rPr lang="es-AR" sz="1400" dirty="0" smtClean="0">
                <a:solidFill>
                  <a:srgbClr val="000000"/>
                </a:solidFill>
              </a:rPr>
              <a:t> </a:t>
            </a:r>
            <a:r>
              <a:rPr lang="es-AR" sz="1400" b="1" dirty="0" smtClean="0">
                <a:solidFill>
                  <a:srgbClr val="000000"/>
                </a:solidFill>
              </a:rPr>
              <a:t>/</a:t>
            </a:r>
            <a:r>
              <a:rPr lang="es-AR" sz="1400" dirty="0" smtClean="0">
                <a:solidFill>
                  <a:srgbClr val="A0522D"/>
                </a:solidFill>
              </a:rPr>
              <a:t>100</a:t>
            </a:r>
            <a:r>
              <a:rPr lang="es-AR" sz="1400" dirty="0" smtClean="0">
                <a:solidFill>
                  <a:srgbClr val="000000"/>
                </a:solidFill>
              </a:rPr>
              <a:t> </a:t>
            </a:r>
          </a:p>
          <a:p>
            <a:pPr lvl="2" indent="0">
              <a:lnSpc>
                <a:spcPct val="50000"/>
              </a:lnSpc>
              <a:spcBef>
                <a:spcPts val="900"/>
              </a:spcBef>
              <a:buNone/>
            </a:pPr>
            <a:r>
              <a:rPr lang="es-AR" sz="1400" dirty="0" err="1" smtClean="0">
                <a:solidFill>
                  <a:srgbClr val="000000"/>
                </a:solidFill>
              </a:rPr>
              <a:t>montoConDescuento</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precioTotal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descuento </a:t>
            </a:r>
          </a:p>
          <a:p>
            <a:pPr lvl="2"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"Por comprar en el mes de Octubre </a:t>
            </a:r>
            <a:r>
              <a:rPr lang="es-AR" sz="1400" dirty="0" err="1" smtClean="0">
                <a:solidFill>
                  <a:srgbClr val="FF0000"/>
                </a:solidFill>
              </a:rPr>
              <a:t>Ud</a:t>
            </a:r>
            <a:r>
              <a:rPr lang="es-AR" sz="1400" dirty="0" smtClean="0">
                <a:solidFill>
                  <a:srgbClr val="FF0000"/>
                </a:solidFill>
              </a:rPr>
              <a:t> tiene un 15% de descuento"</a:t>
            </a:r>
            <a:r>
              <a:rPr lang="es-AR" sz="1400" dirty="0" smtClean="0">
                <a:solidFill>
                  <a:srgbClr val="000000"/>
                </a:solidFill>
              </a:rPr>
              <a:t> </a:t>
            </a:r>
          </a:p>
          <a:p>
            <a:pPr lvl="2"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"El monto a pagar es: "</a:t>
            </a:r>
            <a:r>
              <a:rPr lang="es-AR" sz="1400" dirty="0" smtClean="0">
                <a:solidFill>
                  <a:srgbClr val="000000"/>
                </a:solidFill>
              </a:rPr>
              <a:t> </a:t>
            </a:r>
            <a:r>
              <a:rPr lang="es-AR" sz="1400" dirty="0" err="1" smtClean="0">
                <a:solidFill>
                  <a:srgbClr val="000000"/>
                </a:solidFill>
              </a:rPr>
              <a:t>montoConDescuento</a:t>
            </a:r>
            <a:r>
              <a:rPr lang="es-AR" sz="1400" dirty="0" smtClean="0">
                <a:solidFill>
                  <a:srgbClr val="000000"/>
                </a:solidFill>
              </a:rPr>
              <a:t> </a:t>
            </a:r>
          </a:p>
          <a:p>
            <a:pPr lvl="1" indent="0">
              <a:lnSpc>
                <a:spcPct val="50000"/>
              </a:lnSpc>
              <a:spcBef>
                <a:spcPts val="900"/>
              </a:spcBef>
              <a:buNone/>
            </a:pPr>
            <a:r>
              <a:rPr lang="es-AR" sz="1400" b="1" dirty="0" smtClean="0">
                <a:solidFill>
                  <a:srgbClr val="00008B"/>
                </a:solidFill>
              </a:rPr>
              <a:t>Sino</a:t>
            </a:r>
            <a:r>
              <a:rPr lang="es-AR" sz="1400" dirty="0" smtClean="0">
                <a:solidFill>
                  <a:srgbClr val="000000"/>
                </a:solidFill>
              </a:rPr>
              <a:t> </a:t>
            </a:r>
          </a:p>
          <a:p>
            <a:pPr lvl="2" indent="0">
              <a:lnSpc>
                <a:spcPct val="50000"/>
              </a:lnSpc>
              <a:spcBef>
                <a:spcPts val="9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"Ud. no tiene descuento. El monto a pagar es: "</a:t>
            </a:r>
            <a:r>
              <a:rPr lang="es-AR" sz="1400" dirty="0" smtClean="0">
                <a:solidFill>
                  <a:srgbClr val="000000"/>
                </a:solidFill>
              </a:rPr>
              <a:t> </a:t>
            </a:r>
            <a:r>
              <a:rPr lang="es-AR" sz="1400" dirty="0" err="1" smtClean="0">
                <a:solidFill>
                  <a:srgbClr val="000000"/>
                </a:solidFill>
              </a:rPr>
              <a:t>precioTotal</a:t>
            </a:r>
            <a:r>
              <a:rPr lang="es-AR" sz="1400" dirty="0" smtClean="0">
                <a:solidFill>
                  <a:srgbClr val="000000"/>
                </a:solidFill>
              </a:rPr>
              <a:t> </a:t>
            </a:r>
          </a:p>
          <a:p>
            <a:pPr lvl="1" indent="0">
              <a:lnSpc>
                <a:spcPct val="50000"/>
              </a:lnSpc>
              <a:spcBef>
                <a:spcPts val="900"/>
              </a:spcBef>
              <a:buNone/>
            </a:pPr>
            <a:r>
              <a:rPr lang="es-AR" sz="1400" b="1" dirty="0" err="1" smtClean="0">
                <a:solidFill>
                  <a:srgbClr val="00008B"/>
                </a:solidFill>
              </a:rPr>
              <a:t>FinSi</a:t>
            </a:r>
            <a:r>
              <a:rPr lang="es-AR" sz="1400" dirty="0" smtClean="0">
                <a:solidFill>
                  <a:srgbClr val="000000"/>
                </a:solidFill>
              </a:rPr>
              <a:t> </a:t>
            </a:r>
          </a:p>
          <a:p>
            <a:pPr indent="0">
              <a:lnSpc>
                <a:spcPct val="50000"/>
              </a:lnSpc>
              <a:spcBef>
                <a:spcPts val="900"/>
              </a:spcBef>
              <a:buNone/>
            </a:pPr>
            <a:r>
              <a:rPr lang="es-AR" sz="1400" b="1" dirty="0" err="1" smtClean="0">
                <a:solidFill>
                  <a:srgbClr val="00008B"/>
                </a:solidFill>
              </a:rPr>
              <a:t>FinAlgoritmo</a:t>
            </a:r>
            <a:r>
              <a:rPr lang="es-AR" sz="1400" dirty="0" smtClean="0">
                <a:solidFill>
                  <a:srgbClr val="000000"/>
                </a:solidFill>
              </a:rPr>
              <a:t> </a:t>
            </a:r>
            <a:endParaRPr lang="es-AR" sz="14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59</a:t>
            </a:fld>
            <a:endParaRPr lang="es-ES_tradnl" dirty="0"/>
          </a:p>
        </p:txBody>
      </p:sp>
      <p:pic>
        <p:nvPicPr>
          <p:cNvPr id="6" name="5 Imagen" descr="desceuntoOctubre.jpg"/>
          <p:cNvPicPr>
            <a:picLocks noChangeAspect="1"/>
          </p:cNvPicPr>
          <p:nvPr/>
        </p:nvPicPr>
        <p:blipFill>
          <a:blip r:embed="rId2"/>
          <a:stretch>
            <a:fillRect/>
          </a:stretch>
        </p:blipFill>
        <p:spPr>
          <a:xfrm>
            <a:off x="6364837" y="2703129"/>
            <a:ext cx="2400410" cy="1509799"/>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8910084" cy="1220315"/>
          </a:xfrm>
        </p:spPr>
        <p:txBody>
          <a:bodyPr>
            <a:normAutofit fontScale="90000"/>
          </a:bodyPr>
          <a:lstStyle/>
          <a:p>
            <a:r>
              <a:rPr lang="es-AR" b="1" dirty="0" smtClean="0"/>
              <a:t>Estructura de Control - Selección </a:t>
            </a:r>
            <a:r>
              <a:rPr lang="es-AR" dirty="0" smtClean="0"/>
              <a:t/>
            </a:r>
            <a:br>
              <a:rPr lang="es-AR" dirty="0" smtClean="0"/>
            </a:br>
            <a:r>
              <a:rPr lang="es-AR" sz="3100" i="1" dirty="0" smtClean="0"/>
              <a:t>Ejercicio – Descuento Octubre – Prueba de Escritorio</a:t>
            </a:r>
            <a:endParaRPr lang="es-AR" sz="3100" dirty="0"/>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875884832"/>
              </p:ext>
            </p:extLst>
          </p:nvPr>
        </p:nvGraphicFramePr>
        <p:xfrm>
          <a:off x="197367" y="1965324"/>
          <a:ext cx="8515350" cy="4610100"/>
        </p:xfrm>
        <a:graphic>
          <a:graphicData uri="http://schemas.openxmlformats.org/drawingml/2006/table">
            <a:tbl>
              <a:tblPr firstRow="1" bandRow="1">
                <a:tableStyleId>{5C22544A-7EE6-4342-B048-85BDC9FD1C3A}</a:tableStyleId>
              </a:tblPr>
              <a:tblGrid>
                <a:gridCol w="4646428">
                  <a:extLst>
                    <a:ext uri="{9D8B030D-6E8A-4147-A177-3AD203B41FA5}">
                      <a16:colId xmlns:a16="http://schemas.microsoft.com/office/drawing/2014/main" xmlns="" val="20000"/>
                    </a:ext>
                  </a:extLst>
                </a:gridCol>
                <a:gridCol w="1468136">
                  <a:extLst>
                    <a:ext uri="{9D8B030D-6E8A-4147-A177-3AD203B41FA5}">
                      <a16:colId xmlns:a16="http://schemas.microsoft.com/office/drawing/2014/main" xmlns="" val="20001"/>
                    </a:ext>
                  </a:extLst>
                </a:gridCol>
                <a:gridCol w="2400786">
                  <a:extLst>
                    <a:ext uri="{9D8B030D-6E8A-4147-A177-3AD203B41FA5}">
                      <a16:colId xmlns:a16="http://schemas.microsoft.com/office/drawing/2014/main" xmlns=""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 de Entrada</a:t>
                      </a:r>
                      <a:endParaRPr lang="es-AR" dirty="0"/>
                    </a:p>
                  </a:txBody>
                  <a:tcPr/>
                </a:tc>
                <a:tc>
                  <a:txBody>
                    <a:bodyPr/>
                    <a:lstStyle/>
                    <a:p>
                      <a:pPr algn="ctr"/>
                      <a:r>
                        <a:rPr lang="es-AR" dirty="0" smtClean="0"/>
                        <a:t>Salida Esperada</a:t>
                      </a:r>
                      <a:endParaRPr lang="es-AR" dirty="0"/>
                    </a:p>
                  </a:txBody>
                  <a:tcPr/>
                </a:tc>
                <a:extLst>
                  <a:ext uri="{0D108BD9-81ED-4DB2-BD59-A6C34878D82A}">
                    <a16:rowId xmlns:a16="http://schemas.microsoft.com/office/drawing/2014/main" xmlns="" val="10000"/>
                  </a:ext>
                </a:extLst>
              </a:tr>
              <a:tr h="370840">
                <a:tc rowSpan="3">
                  <a:txBody>
                    <a:bodyPr/>
                    <a:lstStyle/>
                    <a:p>
                      <a:pPr indent="0">
                        <a:lnSpc>
                          <a:spcPct val="50000"/>
                        </a:lnSpc>
                        <a:spcBef>
                          <a:spcPts val="900"/>
                        </a:spcBef>
                        <a:buNone/>
                      </a:pPr>
                      <a:r>
                        <a:rPr lang="es-AR" sz="1400" b="1" dirty="0" smtClean="0">
                          <a:solidFill>
                            <a:srgbClr val="00008B"/>
                          </a:solidFill>
                        </a:rPr>
                        <a:t>A</a:t>
                      </a:r>
                      <a:r>
                        <a:rPr lang="es-AR" sz="1200" b="1" dirty="0" smtClean="0">
                          <a:solidFill>
                            <a:srgbClr val="00008B"/>
                          </a:solidFill>
                        </a:rPr>
                        <a:t>lgoritmo</a:t>
                      </a:r>
                      <a:r>
                        <a:rPr lang="es-AR" sz="1200" dirty="0" smtClean="0">
                          <a:solidFill>
                            <a:srgbClr val="000000"/>
                          </a:solidFill>
                        </a:rPr>
                        <a:t> </a:t>
                      </a:r>
                      <a:r>
                        <a:rPr lang="es-AR" sz="1200" dirty="0" err="1" smtClean="0">
                          <a:solidFill>
                            <a:srgbClr val="000000"/>
                          </a:solidFill>
                        </a:rPr>
                        <a:t>AplicarDescuento</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Definir</a:t>
                      </a:r>
                      <a:r>
                        <a:rPr lang="es-AR" sz="1200" dirty="0" smtClean="0">
                          <a:solidFill>
                            <a:srgbClr val="000000"/>
                          </a:solidFill>
                        </a:rPr>
                        <a:t> monto</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montoConDescuento</a:t>
                      </a:r>
                      <a:r>
                        <a:rPr lang="es-AR" sz="1200" b="1" dirty="0" smtClean="0">
                          <a:solidFill>
                            <a:srgbClr val="000000"/>
                          </a:solidFill>
                        </a:rPr>
                        <a:t>,</a:t>
                      </a:r>
                      <a:r>
                        <a:rPr lang="es-AR" sz="1200" dirty="0" smtClean="0">
                          <a:solidFill>
                            <a:srgbClr val="000000"/>
                          </a:solidFill>
                        </a:rPr>
                        <a:t> descuento</a:t>
                      </a:r>
                      <a:r>
                        <a:rPr lang="es-AR" sz="1200" b="1" dirty="0" smtClean="0">
                          <a:solidFill>
                            <a:srgbClr val="000000"/>
                          </a:solidFill>
                        </a:rPr>
                        <a:t>,</a:t>
                      </a:r>
                      <a:r>
                        <a:rPr lang="es-AR" sz="1200" dirty="0" smtClean="0">
                          <a:solidFill>
                            <a:srgbClr val="000000"/>
                          </a:solidFill>
                        </a:rPr>
                        <a:t> cantidad</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Real</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Definir</a:t>
                      </a:r>
                      <a:r>
                        <a:rPr lang="es-AR" sz="1200" dirty="0" smtClean="0">
                          <a:solidFill>
                            <a:srgbClr val="000000"/>
                          </a:solidFill>
                        </a:rPr>
                        <a:t> mes </a:t>
                      </a:r>
                      <a:r>
                        <a:rPr lang="es-AR" sz="1200" b="1" dirty="0" smtClean="0">
                          <a:solidFill>
                            <a:srgbClr val="00008B"/>
                          </a:solidFill>
                        </a:rPr>
                        <a:t>Como</a:t>
                      </a:r>
                      <a:r>
                        <a:rPr lang="es-AR" sz="1200" dirty="0" smtClean="0">
                          <a:solidFill>
                            <a:srgbClr val="000000"/>
                          </a:solidFill>
                        </a:rPr>
                        <a:t> </a:t>
                      </a:r>
                      <a:r>
                        <a:rPr lang="es-AR" sz="1200" b="1" dirty="0" smtClean="0">
                          <a:solidFill>
                            <a:srgbClr val="00008B"/>
                          </a:solidFill>
                        </a:rPr>
                        <a:t>Texto</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"Ingresar monto: "</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Leer</a:t>
                      </a:r>
                      <a:r>
                        <a:rPr lang="es-AR" sz="1200" dirty="0" smtClean="0">
                          <a:solidFill>
                            <a:srgbClr val="000000"/>
                          </a:solidFill>
                        </a:rPr>
                        <a:t> monto </a:t>
                      </a:r>
                    </a:p>
                    <a:p>
                      <a:pPr lvl="1"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"Ingresar cantidad: "</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Leer</a:t>
                      </a:r>
                      <a:r>
                        <a:rPr lang="es-AR" sz="1200" dirty="0" smtClean="0">
                          <a:solidFill>
                            <a:srgbClr val="000000"/>
                          </a:solidFill>
                        </a:rPr>
                        <a:t> cantidad </a:t>
                      </a:r>
                    </a:p>
                    <a:p>
                      <a:pPr lvl="1"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"Ingresar mes"</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Leer</a:t>
                      </a:r>
                      <a:r>
                        <a:rPr lang="es-AR" sz="1200" dirty="0" smtClean="0">
                          <a:solidFill>
                            <a:srgbClr val="000000"/>
                          </a:solidFill>
                        </a:rPr>
                        <a:t> mes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monto </a:t>
                      </a:r>
                      <a:r>
                        <a:rPr lang="es-AR" sz="1200" b="1" dirty="0" smtClean="0">
                          <a:solidFill>
                            <a:srgbClr val="000000"/>
                          </a:solidFill>
                        </a:rPr>
                        <a:t>*</a:t>
                      </a:r>
                      <a:r>
                        <a:rPr lang="es-AR" sz="1200" dirty="0" smtClean="0">
                          <a:solidFill>
                            <a:srgbClr val="000000"/>
                          </a:solidFill>
                        </a:rPr>
                        <a:t> cantidad </a:t>
                      </a:r>
                    </a:p>
                    <a:p>
                      <a:pPr lvl="1" indent="0">
                        <a:lnSpc>
                          <a:spcPct val="50000"/>
                        </a:lnSpc>
                        <a:spcBef>
                          <a:spcPts val="900"/>
                        </a:spcBef>
                        <a:buNone/>
                      </a:pPr>
                      <a:r>
                        <a:rPr lang="es-AR" sz="1200" b="1" dirty="0" smtClean="0">
                          <a:solidFill>
                            <a:srgbClr val="00008B"/>
                          </a:solidFill>
                        </a:rPr>
                        <a:t>Si</a:t>
                      </a:r>
                      <a:r>
                        <a:rPr lang="es-AR" sz="1200" dirty="0" smtClean="0">
                          <a:solidFill>
                            <a:srgbClr val="000000"/>
                          </a:solidFill>
                        </a:rPr>
                        <a:t> mes </a:t>
                      </a:r>
                      <a:r>
                        <a:rPr lang="es-AR" sz="1200" b="1" dirty="0" smtClean="0">
                          <a:solidFill>
                            <a:srgbClr val="000000"/>
                          </a:solidFill>
                        </a:rPr>
                        <a:t>=</a:t>
                      </a:r>
                      <a:r>
                        <a:rPr lang="es-AR" sz="1200" dirty="0" smtClean="0">
                          <a:solidFill>
                            <a:srgbClr val="000000"/>
                          </a:solidFill>
                        </a:rPr>
                        <a:t> </a:t>
                      </a:r>
                      <a:r>
                        <a:rPr lang="es-AR" sz="1200" dirty="0" smtClean="0">
                          <a:solidFill>
                            <a:srgbClr val="FF0000"/>
                          </a:solidFill>
                        </a:rPr>
                        <a:t>"Octubre"</a:t>
                      </a:r>
                      <a:r>
                        <a:rPr lang="es-AR" sz="1200" dirty="0" smtClean="0">
                          <a:solidFill>
                            <a:srgbClr val="000000"/>
                          </a:solidFill>
                        </a:rPr>
                        <a:t> </a:t>
                      </a:r>
                      <a:r>
                        <a:rPr lang="es-AR" sz="1200" b="1" dirty="0" smtClean="0">
                          <a:solidFill>
                            <a:srgbClr val="00008B"/>
                          </a:solidFill>
                        </a:rPr>
                        <a:t>Entonces</a:t>
                      </a:r>
                      <a:r>
                        <a:rPr lang="es-AR" sz="1200" dirty="0" smtClean="0">
                          <a:solidFill>
                            <a:srgbClr val="000000"/>
                          </a:solidFill>
                        </a:rPr>
                        <a:t> </a:t>
                      </a:r>
                    </a:p>
                    <a:p>
                      <a:pPr lvl="2" indent="0">
                        <a:lnSpc>
                          <a:spcPct val="50000"/>
                        </a:lnSpc>
                        <a:spcBef>
                          <a:spcPts val="900"/>
                        </a:spcBef>
                        <a:buNone/>
                      </a:pPr>
                      <a:r>
                        <a:rPr lang="es-AR" sz="1200" dirty="0" smtClean="0">
                          <a:solidFill>
                            <a:srgbClr val="000000"/>
                          </a:solidFill>
                        </a:rPr>
                        <a:t>descuento </a:t>
                      </a:r>
                      <a:r>
                        <a:rPr lang="es-AR" sz="1200" b="1" dirty="0" smtClean="0">
                          <a:solidFill>
                            <a:srgbClr val="000000"/>
                          </a:solidFill>
                        </a:rPr>
                        <a:t>=</a:t>
                      </a:r>
                      <a:r>
                        <a:rPr lang="es-AR" sz="1200" dirty="0" smtClean="0">
                          <a:solidFill>
                            <a:srgbClr val="000000"/>
                          </a:solidFill>
                        </a:rPr>
                        <a:t> </a:t>
                      </a:r>
                      <a:r>
                        <a:rPr lang="es-AR" sz="1200" b="1" dirty="0" smtClean="0">
                          <a:solidFill>
                            <a:srgbClr val="000000"/>
                          </a:solidFill>
                        </a:rPr>
                        <a:t>(</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smtClean="0">
                          <a:solidFill>
                            <a:srgbClr val="A0522D"/>
                          </a:solidFill>
                        </a:rPr>
                        <a:t>15</a:t>
                      </a:r>
                      <a:r>
                        <a:rPr lang="es-AR" sz="1200" b="1" dirty="0" smtClean="0">
                          <a:solidFill>
                            <a:srgbClr val="000000"/>
                          </a:solidFill>
                        </a:rPr>
                        <a:t>)</a:t>
                      </a:r>
                      <a:r>
                        <a:rPr lang="es-AR" sz="1200" dirty="0" smtClean="0">
                          <a:solidFill>
                            <a:srgbClr val="000000"/>
                          </a:solidFill>
                        </a:rPr>
                        <a:t> </a:t>
                      </a:r>
                      <a:r>
                        <a:rPr lang="es-AR" sz="1200" b="1" dirty="0" smtClean="0">
                          <a:solidFill>
                            <a:srgbClr val="000000"/>
                          </a:solidFill>
                        </a:rPr>
                        <a:t>/</a:t>
                      </a:r>
                      <a:r>
                        <a:rPr lang="es-AR" sz="1200" dirty="0" smtClean="0">
                          <a:solidFill>
                            <a:srgbClr val="A0522D"/>
                          </a:solidFill>
                        </a:rPr>
                        <a:t>100</a:t>
                      </a:r>
                      <a:r>
                        <a:rPr lang="es-AR" sz="1200" dirty="0" smtClean="0">
                          <a:solidFill>
                            <a:srgbClr val="000000"/>
                          </a:solidFill>
                        </a:rPr>
                        <a:t> </a:t>
                      </a:r>
                    </a:p>
                    <a:p>
                      <a:pPr lvl="2" indent="0">
                        <a:lnSpc>
                          <a:spcPct val="50000"/>
                        </a:lnSpc>
                        <a:spcBef>
                          <a:spcPts val="900"/>
                        </a:spcBef>
                        <a:buNone/>
                      </a:pPr>
                      <a:r>
                        <a:rPr lang="es-AR" sz="1200" dirty="0" err="1" smtClean="0">
                          <a:solidFill>
                            <a:srgbClr val="000000"/>
                          </a:solidFill>
                        </a:rPr>
                        <a:t>montoConDescuento</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r>
                        <a:rPr lang="es-AR" sz="1200" b="1" dirty="0" smtClean="0">
                          <a:solidFill>
                            <a:srgbClr val="000000"/>
                          </a:solidFill>
                        </a:rPr>
                        <a:t>-</a:t>
                      </a:r>
                      <a:r>
                        <a:rPr lang="es-AR" sz="1200" dirty="0" smtClean="0">
                          <a:solidFill>
                            <a:srgbClr val="000000"/>
                          </a:solidFill>
                        </a:rPr>
                        <a:t> descuento </a:t>
                      </a:r>
                    </a:p>
                    <a:p>
                      <a:pPr lvl="2"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"Por comprar en el mes de Octubre </a:t>
                      </a:r>
                      <a:r>
                        <a:rPr lang="es-AR" sz="1200" dirty="0" err="1" smtClean="0">
                          <a:solidFill>
                            <a:srgbClr val="FF0000"/>
                          </a:solidFill>
                        </a:rPr>
                        <a:t>Ud</a:t>
                      </a:r>
                      <a:r>
                        <a:rPr lang="es-AR" sz="1200" dirty="0" smtClean="0">
                          <a:solidFill>
                            <a:srgbClr val="FF0000"/>
                          </a:solidFill>
                        </a:rPr>
                        <a:t> tiene un 15% de descuento"</a:t>
                      </a:r>
                      <a:r>
                        <a:rPr lang="es-AR" sz="1200" dirty="0" smtClean="0">
                          <a:solidFill>
                            <a:srgbClr val="000000"/>
                          </a:solidFill>
                        </a:rPr>
                        <a:t> </a:t>
                      </a:r>
                    </a:p>
                    <a:p>
                      <a:pPr lvl="2"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"El monto a pagar es: "</a:t>
                      </a:r>
                      <a:r>
                        <a:rPr lang="es-AR" sz="1200" dirty="0" smtClean="0">
                          <a:solidFill>
                            <a:srgbClr val="000000"/>
                          </a:solidFill>
                        </a:rPr>
                        <a:t> </a:t>
                      </a:r>
                      <a:r>
                        <a:rPr lang="es-AR" sz="1200" dirty="0" err="1" smtClean="0">
                          <a:solidFill>
                            <a:srgbClr val="000000"/>
                          </a:solidFill>
                        </a:rPr>
                        <a:t>montoConDescuento</a:t>
                      </a:r>
                      <a:r>
                        <a:rPr lang="es-AR" sz="1200" dirty="0" smtClean="0">
                          <a:solidFill>
                            <a:srgbClr val="000000"/>
                          </a:solidFill>
                        </a:rPr>
                        <a:t> </a:t>
                      </a:r>
                    </a:p>
                    <a:p>
                      <a:pPr lvl="1" indent="0">
                        <a:lnSpc>
                          <a:spcPct val="50000"/>
                        </a:lnSpc>
                        <a:spcBef>
                          <a:spcPts val="900"/>
                        </a:spcBef>
                        <a:buNone/>
                      </a:pPr>
                      <a:r>
                        <a:rPr lang="es-AR" sz="1200" b="1" dirty="0" smtClean="0">
                          <a:solidFill>
                            <a:srgbClr val="00008B"/>
                          </a:solidFill>
                        </a:rPr>
                        <a:t>Sino</a:t>
                      </a:r>
                      <a:r>
                        <a:rPr lang="es-AR" sz="1200" dirty="0" smtClean="0">
                          <a:solidFill>
                            <a:srgbClr val="000000"/>
                          </a:solidFill>
                        </a:rPr>
                        <a:t> </a:t>
                      </a:r>
                    </a:p>
                    <a:p>
                      <a:pPr lvl="2" indent="0">
                        <a:lnSpc>
                          <a:spcPct val="50000"/>
                        </a:lnSpc>
                        <a:spcBef>
                          <a:spcPts val="900"/>
                        </a:spcBef>
                        <a:buNone/>
                      </a:pPr>
                      <a:r>
                        <a:rPr lang="es-AR" sz="1200" b="1" dirty="0" smtClean="0">
                          <a:solidFill>
                            <a:srgbClr val="00008B"/>
                          </a:solidFill>
                        </a:rPr>
                        <a:t>Escribir</a:t>
                      </a:r>
                      <a:r>
                        <a:rPr lang="es-AR" sz="1200" dirty="0" smtClean="0">
                          <a:solidFill>
                            <a:srgbClr val="000000"/>
                          </a:solidFill>
                        </a:rPr>
                        <a:t> </a:t>
                      </a:r>
                      <a:r>
                        <a:rPr lang="es-AR" sz="1200" dirty="0" smtClean="0">
                          <a:solidFill>
                            <a:srgbClr val="FF0000"/>
                          </a:solidFill>
                        </a:rPr>
                        <a:t>"Ud. no tiene descuento. El monto a pagar es: "</a:t>
                      </a:r>
                      <a:r>
                        <a:rPr lang="es-AR" sz="1200" dirty="0" smtClean="0">
                          <a:solidFill>
                            <a:srgbClr val="000000"/>
                          </a:solidFill>
                        </a:rPr>
                        <a:t> </a:t>
                      </a:r>
                      <a:r>
                        <a:rPr lang="es-AR" sz="1200" dirty="0" err="1" smtClean="0">
                          <a:solidFill>
                            <a:srgbClr val="000000"/>
                          </a:solidFill>
                        </a:rPr>
                        <a:t>precioTotal</a:t>
                      </a:r>
                      <a:r>
                        <a:rPr lang="es-AR" sz="1200" dirty="0" smtClean="0">
                          <a:solidFill>
                            <a:srgbClr val="000000"/>
                          </a:solidFill>
                        </a:rPr>
                        <a:t> </a:t>
                      </a:r>
                    </a:p>
                    <a:p>
                      <a:pPr lvl="1" indent="0">
                        <a:lnSpc>
                          <a:spcPct val="50000"/>
                        </a:lnSpc>
                        <a:spcBef>
                          <a:spcPts val="900"/>
                        </a:spcBef>
                        <a:buNone/>
                      </a:pPr>
                      <a:r>
                        <a:rPr lang="es-AR" sz="1200" b="1" dirty="0" err="1" smtClean="0">
                          <a:solidFill>
                            <a:srgbClr val="00008B"/>
                          </a:solidFill>
                        </a:rPr>
                        <a:t>FinSi</a:t>
                      </a:r>
                      <a:r>
                        <a:rPr lang="es-AR" sz="1200" dirty="0" smtClean="0">
                          <a:solidFill>
                            <a:srgbClr val="000000"/>
                          </a:solidFill>
                        </a:rPr>
                        <a:t> </a:t>
                      </a:r>
                    </a:p>
                    <a:p>
                      <a:pPr indent="0">
                        <a:lnSpc>
                          <a:spcPct val="50000"/>
                        </a:lnSpc>
                        <a:spcBef>
                          <a:spcPts val="900"/>
                        </a:spcBef>
                        <a:buNone/>
                      </a:pPr>
                      <a:r>
                        <a:rPr lang="es-AR" sz="1200" b="1" dirty="0" err="1" smtClean="0">
                          <a:solidFill>
                            <a:srgbClr val="00008B"/>
                          </a:solidFill>
                        </a:rPr>
                        <a:t>FinAlgoritmo</a:t>
                      </a:r>
                      <a:r>
                        <a:rPr lang="es-AR" sz="1200" dirty="0" smtClean="0">
                          <a:solidFill>
                            <a:srgbClr val="000000"/>
                          </a:solidFill>
                        </a:rPr>
                        <a:t> </a:t>
                      </a:r>
                      <a:endParaRPr lang="es-AR" sz="1200" dirty="0"/>
                    </a:p>
                  </a:txBody>
                  <a:tcPr/>
                </a:tc>
                <a:tc>
                  <a:txBody>
                    <a:bodyPr/>
                    <a:lstStyle/>
                    <a:p>
                      <a:r>
                        <a:rPr lang="es-AR" dirty="0" smtClean="0"/>
                        <a:t>monto  = 40</a:t>
                      </a:r>
                    </a:p>
                    <a:p>
                      <a:r>
                        <a:rPr lang="es-AR" dirty="0" smtClean="0"/>
                        <a:t>cantidad</a:t>
                      </a:r>
                      <a:r>
                        <a:rPr lang="es-AR" baseline="0" dirty="0" smtClean="0"/>
                        <a:t> =  5</a:t>
                      </a:r>
                    </a:p>
                    <a:p>
                      <a:r>
                        <a:rPr lang="es-AR" baseline="0" dirty="0" smtClean="0"/>
                        <a:t>mes =  Marzo</a:t>
                      </a:r>
                      <a:endParaRPr lang="es-AR" dirty="0"/>
                    </a:p>
                  </a:txBody>
                  <a:tcPr/>
                </a:tc>
                <a:tc>
                  <a:txBody>
                    <a:bodyPr/>
                    <a:lstStyle/>
                    <a:p>
                      <a:r>
                        <a:rPr lang="es-AR" sz="1800" dirty="0" smtClean="0">
                          <a:solidFill>
                            <a:schemeClr val="tx1"/>
                          </a:solidFill>
                        </a:rPr>
                        <a:t>Ud. no tiene descuento. El monto a pagar es:  200</a:t>
                      </a:r>
                      <a:endParaRPr lang="es-AR" dirty="0">
                        <a:solidFill>
                          <a:schemeClr val="tx1"/>
                        </a:solidFill>
                      </a:endParaRPr>
                    </a:p>
                  </a:txBody>
                  <a:tcPr/>
                </a:tc>
                <a:extLst>
                  <a:ext uri="{0D108BD9-81ED-4DB2-BD59-A6C34878D82A}">
                    <a16:rowId xmlns:a16="http://schemas.microsoft.com/office/drawing/2014/main" xmlns="" val="10001"/>
                  </a:ext>
                </a:extLst>
              </a:tr>
              <a:tr h="370840">
                <a:tc vMerge="1">
                  <a:txBody>
                    <a:bodyPr/>
                    <a:lstStyle/>
                    <a:p>
                      <a:endParaRPr lang="es-AR" dirty="0"/>
                    </a:p>
                  </a:txBody>
                  <a:tcPr/>
                </a:tc>
                <a:tc>
                  <a:txBody>
                    <a:bodyPr/>
                    <a:lstStyle/>
                    <a:p>
                      <a:r>
                        <a:rPr lang="es-AR" dirty="0" smtClean="0"/>
                        <a:t>monto  = 20</a:t>
                      </a:r>
                    </a:p>
                    <a:p>
                      <a:r>
                        <a:rPr lang="es-AR" dirty="0" smtClean="0"/>
                        <a:t>cantidad</a:t>
                      </a:r>
                      <a:r>
                        <a:rPr lang="es-AR" baseline="0" dirty="0" smtClean="0"/>
                        <a:t> =  3</a:t>
                      </a:r>
                    </a:p>
                    <a:p>
                      <a:r>
                        <a:rPr lang="es-AR" baseline="0" dirty="0" smtClean="0"/>
                        <a:t>mes =  Octubre</a:t>
                      </a:r>
                      <a:endParaRPr lang="es-AR" dirty="0" smtClean="0"/>
                    </a:p>
                    <a:p>
                      <a:endParaRPr lang="es-AR" dirty="0"/>
                    </a:p>
                  </a:txBody>
                  <a:tcPr/>
                </a:tc>
                <a:tc>
                  <a:txBody>
                    <a:bodyPr/>
                    <a:lstStyle/>
                    <a:p>
                      <a:r>
                        <a:rPr lang="es-AR" sz="1800" dirty="0" smtClean="0">
                          <a:solidFill>
                            <a:schemeClr val="tx1"/>
                          </a:solidFill>
                        </a:rPr>
                        <a:t>Por comprar en el mes de Octubre </a:t>
                      </a:r>
                      <a:r>
                        <a:rPr lang="es-AR" sz="1800" dirty="0" err="1" smtClean="0">
                          <a:solidFill>
                            <a:schemeClr val="tx1"/>
                          </a:solidFill>
                        </a:rPr>
                        <a:t>Ud</a:t>
                      </a:r>
                      <a:r>
                        <a:rPr lang="es-AR" sz="1800" dirty="0" smtClean="0">
                          <a:solidFill>
                            <a:schemeClr val="tx1"/>
                          </a:solidFill>
                        </a:rPr>
                        <a:t> tiene un 15% de descuento</a:t>
                      </a:r>
                    </a:p>
                    <a:p>
                      <a:r>
                        <a:rPr lang="es-AR" sz="1800" dirty="0" smtClean="0">
                          <a:solidFill>
                            <a:schemeClr val="tx1"/>
                          </a:solidFill>
                        </a:rPr>
                        <a:t>El monto a pagar es: 51 </a:t>
                      </a:r>
                      <a:endParaRPr lang="es-AR" dirty="0">
                        <a:solidFill>
                          <a:schemeClr val="tx1"/>
                        </a:solidFill>
                      </a:endParaRPr>
                    </a:p>
                  </a:txBody>
                  <a:tcPr/>
                </a:tc>
                <a:extLst>
                  <a:ext uri="{0D108BD9-81ED-4DB2-BD59-A6C34878D82A}">
                    <a16:rowId xmlns:a16="http://schemas.microsoft.com/office/drawing/2014/main" xmlns="" val="10002"/>
                  </a:ext>
                </a:extLst>
              </a:tr>
              <a:tr h="370840">
                <a:tc vMerge="1">
                  <a:txBody>
                    <a:bodyPr/>
                    <a:lstStyle/>
                    <a:p>
                      <a:endParaRPr lang="es-AR" dirty="0"/>
                    </a:p>
                  </a:txBody>
                  <a:tcPr/>
                </a:tc>
                <a:tc>
                  <a:txBody>
                    <a:bodyPr/>
                    <a:lstStyle/>
                    <a:p>
                      <a:r>
                        <a:rPr lang="es-AR" dirty="0" smtClean="0"/>
                        <a:t>monto  = 25</a:t>
                      </a:r>
                    </a:p>
                    <a:p>
                      <a:r>
                        <a:rPr lang="es-AR" dirty="0" smtClean="0"/>
                        <a:t>cantidad</a:t>
                      </a:r>
                      <a:r>
                        <a:rPr lang="es-AR" baseline="0" dirty="0" smtClean="0"/>
                        <a:t> =  2</a:t>
                      </a:r>
                    </a:p>
                    <a:p>
                      <a:r>
                        <a:rPr lang="es-AR" baseline="0" dirty="0" smtClean="0"/>
                        <a:t>mes =  Abril</a:t>
                      </a:r>
                      <a:endParaRPr lang="es-AR" dirty="0" smtClean="0"/>
                    </a:p>
                    <a:p>
                      <a:endParaRPr lang="es-AR" dirty="0"/>
                    </a:p>
                  </a:txBody>
                  <a:tcPr/>
                </a:tc>
                <a:tc>
                  <a:txBody>
                    <a:bodyPr/>
                    <a:lstStyle/>
                    <a:p>
                      <a:r>
                        <a:rPr lang="es-AR" sz="1800" dirty="0" smtClean="0">
                          <a:solidFill>
                            <a:schemeClr val="tx1"/>
                          </a:solidFill>
                        </a:rPr>
                        <a:t>Ud. no tiene descuento. El monto a pagar es:  50</a:t>
                      </a:r>
                      <a:endParaRPr lang="es-AR" dirty="0"/>
                    </a:p>
                  </a:txBody>
                  <a:tcPr/>
                </a:tc>
                <a:extLst>
                  <a:ext uri="{0D108BD9-81ED-4DB2-BD59-A6C34878D82A}">
                    <a16:rowId xmlns:a16="http://schemas.microsoft.com/office/drawing/2014/main" xmlns="" val="10003"/>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60</a:t>
            </a:fld>
            <a:endParaRPr lang="es-ES_tradnl"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a:bodyPr>
          <a:lstStyle/>
          <a:p>
            <a:r>
              <a:rPr lang="es-AR" b="1" dirty="0" smtClean="0"/>
              <a:t>Estructura de Control - Selección </a:t>
            </a:r>
            <a:r>
              <a:rPr lang="es-AR" dirty="0" smtClean="0"/>
              <a:t/>
            </a:r>
            <a:br>
              <a:rPr lang="es-AR" dirty="0" smtClean="0"/>
            </a:br>
            <a:r>
              <a:rPr lang="es-AR" sz="2800" i="1" dirty="0" smtClean="0"/>
              <a:t>Ejercicio – Aumento de Sueldo</a:t>
            </a:r>
            <a:endParaRPr lang="es-AR" sz="2800" i="1" dirty="0"/>
          </a:p>
        </p:txBody>
      </p:sp>
      <p:sp>
        <p:nvSpPr>
          <p:cNvPr id="3" name="2 Marcador de contenido"/>
          <p:cNvSpPr>
            <a:spLocks noGrp="1"/>
          </p:cNvSpPr>
          <p:nvPr>
            <p:ph idx="1"/>
          </p:nvPr>
        </p:nvSpPr>
        <p:spPr/>
        <p:txBody>
          <a:bodyPr>
            <a:normAutofit fontScale="85000" lnSpcReduction="20000"/>
          </a:bodyPr>
          <a:lstStyle/>
          <a:p>
            <a:r>
              <a:rPr lang="es-AR" sz="2600" dirty="0" smtClean="0"/>
              <a:t>Una empresa desea premiar a sus empleados con un aumento de sueldo. Este aumento se ajusta a la siguiente tabla:</a:t>
            </a:r>
          </a:p>
          <a:p>
            <a:pPr>
              <a:buNone/>
            </a:pPr>
            <a:r>
              <a:rPr lang="es-AR" sz="2600" dirty="0" smtClean="0"/>
              <a:t> </a:t>
            </a:r>
          </a:p>
          <a:p>
            <a:endParaRPr lang="es-AR" sz="2600" dirty="0" smtClean="0"/>
          </a:p>
          <a:p>
            <a:endParaRPr lang="es-AR" sz="2600" dirty="0" smtClean="0"/>
          </a:p>
          <a:p>
            <a:pPr>
              <a:buNone/>
            </a:pPr>
            <a:r>
              <a:rPr lang="es-AR" sz="2600" dirty="0" smtClean="0"/>
              <a:t> </a:t>
            </a:r>
          </a:p>
          <a:p>
            <a:endParaRPr lang="es-AR" sz="2600" dirty="0" smtClean="0"/>
          </a:p>
          <a:p>
            <a:endParaRPr lang="es-AR" sz="2600" dirty="0" smtClean="0"/>
          </a:p>
          <a:p>
            <a:r>
              <a:rPr lang="es-AR" sz="2600" dirty="0" smtClean="0"/>
              <a:t>Desarrolle un algoritmo dado el salario actual de un empleado determine el aumento de sueldo a aplicar y se lo muestre</a:t>
            </a:r>
          </a:p>
          <a:p>
            <a:pPr>
              <a:buNone/>
            </a:pPr>
            <a:r>
              <a:rPr lang="es-AR" sz="2100" i="1" dirty="0" smtClean="0"/>
              <a:t>Recuerde realizar el código y la prueba de escritorio</a:t>
            </a:r>
          </a:p>
          <a:p>
            <a:endParaRPr lang="es-AR" dirty="0" smtClean="0"/>
          </a:p>
          <a:p>
            <a:endParaRPr lang="es-AR"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61</a:t>
            </a:fld>
            <a:endParaRPr lang="es-ES_tradnl" dirty="0"/>
          </a:p>
        </p:txBody>
      </p:sp>
      <p:graphicFrame>
        <p:nvGraphicFramePr>
          <p:cNvPr id="6" name="5 Tabla"/>
          <p:cNvGraphicFramePr>
            <a:graphicFrameLocks noGrp="1"/>
          </p:cNvGraphicFramePr>
          <p:nvPr/>
        </p:nvGraphicFramePr>
        <p:xfrm>
          <a:off x="1336158" y="3072809"/>
          <a:ext cx="6096000" cy="197115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487799">
                <a:tc>
                  <a:txBody>
                    <a:bodyPr/>
                    <a:lstStyle/>
                    <a:p>
                      <a:r>
                        <a:rPr lang="es-AR" dirty="0" smtClean="0"/>
                        <a:t>Sueldo</a:t>
                      </a:r>
                      <a:r>
                        <a:rPr lang="es-AR" baseline="0" dirty="0" smtClean="0"/>
                        <a:t> Actual</a:t>
                      </a:r>
                    </a:p>
                  </a:txBody>
                  <a:tcPr/>
                </a:tc>
                <a:tc>
                  <a:txBody>
                    <a:bodyPr/>
                    <a:lstStyle/>
                    <a:p>
                      <a:r>
                        <a:rPr lang="es-AR" dirty="0" smtClean="0"/>
                        <a:t>Sueldo con Aumento</a:t>
                      </a:r>
                      <a:endParaRPr lang="es-AR" dirty="0"/>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0 - 15.000 $</a:t>
                      </a:r>
                    </a:p>
                  </a:txBody>
                  <a:tcPr/>
                </a:tc>
                <a:tc>
                  <a:txBody>
                    <a:bodyPr/>
                    <a:lstStyle/>
                    <a:p>
                      <a:r>
                        <a:rPr lang="es-AR" dirty="0" smtClean="0"/>
                        <a:t>20%</a:t>
                      </a:r>
                      <a:endParaRPr lang="es-AR" dirty="0"/>
                    </a:p>
                  </a:txBody>
                  <a:tcPr/>
                </a:tc>
                <a:extLst>
                  <a:ext uri="{0D108BD9-81ED-4DB2-BD59-A6C34878D82A}">
                    <a16:rowId xmlns:a16="http://schemas.microsoft.com/office/drawing/2014/main" xmlns="" val="10001"/>
                  </a:ext>
                </a:extLst>
              </a:tr>
              <a:tr h="370840">
                <a:tc>
                  <a:txBody>
                    <a:bodyPr/>
                    <a:lstStyle/>
                    <a:p>
                      <a:r>
                        <a:rPr lang="es-AR" dirty="0" smtClean="0"/>
                        <a:t>15.001 - 20.000  $</a:t>
                      </a:r>
                      <a:endParaRPr lang="es-AR" dirty="0"/>
                    </a:p>
                  </a:txBody>
                  <a:tcPr/>
                </a:tc>
                <a:tc>
                  <a:txBody>
                    <a:bodyPr/>
                    <a:lstStyle/>
                    <a:p>
                      <a:r>
                        <a:rPr lang="es-AR" dirty="0" smtClean="0"/>
                        <a:t>10%</a:t>
                      </a:r>
                      <a:endParaRPr lang="es-AR" dirty="0"/>
                    </a:p>
                  </a:txBody>
                  <a:tcPr/>
                </a:tc>
                <a:extLst>
                  <a:ext uri="{0D108BD9-81ED-4DB2-BD59-A6C34878D82A}">
                    <a16:rowId xmlns:a16="http://schemas.microsoft.com/office/drawing/2014/main" xmlns="" val="10002"/>
                  </a:ext>
                </a:extLst>
              </a:tr>
              <a:tr h="370840">
                <a:tc>
                  <a:txBody>
                    <a:bodyPr/>
                    <a:lstStyle/>
                    <a:p>
                      <a:r>
                        <a:rPr lang="es-AR" dirty="0" smtClean="0"/>
                        <a:t>20.001 - 25.000  $</a:t>
                      </a:r>
                      <a:endParaRPr lang="es-AR" dirty="0"/>
                    </a:p>
                  </a:txBody>
                  <a:tcPr/>
                </a:tc>
                <a:tc>
                  <a:txBody>
                    <a:bodyPr/>
                    <a:lstStyle/>
                    <a:p>
                      <a:r>
                        <a:rPr lang="es-AR" dirty="0" smtClean="0"/>
                        <a:t>5%</a:t>
                      </a:r>
                      <a:endParaRPr lang="es-AR" dirty="0"/>
                    </a:p>
                  </a:txBody>
                  <a:tcPr/>
                </a:tc>
                <a:extLst>
                  <a:ext uri="{0D108BD9-81ED-4DB2-BD59-A6C34878D82A}">
                    <a16:rowId xmlns:a16="http://schemas.microsoft.com/office/drawing/2014/main" xmlns="" val="10003"/>
                  </a:ext>
                </a:extLst>
              </a:tr>
              <a:tr h="370840">
                <a:tc>
                  <a:txBody>
                    <a:bodyPr/>
                    <a:lstStyle/>
                    <a:p>
                      <a:r>
                        <a:rPr lang="es-AR" dirty="0" smtClean="0"/>
                        <a:t>Más de 25.000 $</a:t>
                      </a:r>
                      <a:endParaRPr lang="es-AR" dirty="0"/>
                    </a:p>
                  </a:txBody>
                  <a:tcPr/>
                </a:tc>
                <a:tc>
                  <a:txBody>
                    <a:bodyPr/>
                    <a:lstStyle/>
                    <a:p>
                      <a:r>
                        <a:rPr lang="es-AR" dirty="0" smtClean="0"/>
                        <a:t>No hay aumento</a:t>
                      </a:r>
                      <a:endParaRPr lang="es-AR" dirty="0"/>
                    </a:p>
                  </a:txBody>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3968" cy="1220315"/>
          </a:xfrm>
        </p:spPr>
        <p:txBody>
          <a:bodyPr/>
          <a:lstStyle/>
          <a:p>
            <a:r>
              <a:rPr lang="es-AR" b="1" dirty="0" smtClean="0"/>
              <a:t>Estructura de Control - Selección </a:t>
            </a:r>
            <a:r>
              <a:rPr lang="es-AR" dirty="0" smtClean="0"/>
              <a:t/>
            </a:r>
            <a:br>
              <a:rPr lang="es-AR" dirty="0" smtClean="0"/>
            </a:br>
            <a:r>
              <a:rPr lang="es-AR" sz="2800" i="1" dirty="0" smtClean="0"/>
              <a:t>Ejercicio – Aumento de Sueldo - Código</a:t>
            </a:r>
            <a:endParaRPr lang="es-AR" dirty="0"/>
          </a:p>
        </p:txBody>
      </p:sp>
      <p:sp>
        <p:nvSpPr>
          <p:cNvPr id="3" name="2 Marcador de contenido"/>
          <p:cNvSpPr>
            <a:spLocks noGrp="1"/>
          </p:cNvSpPr>
          <p:nvPr>
            <p:ph idx="1"/>
          </p:nvPr>
        </p:nvSpPr>
        <p:spPr/>
        <p:txBody>
          <a:bodyPr>
            <a:noAutofit/>
          </a:bodyPr>
          <a:lstStyle/>
          <a:p>
            <a:pPr>
              <a:lnSpc>
                <a:spcPct val="50000"/>
              </a:lnSpc>
              <a:spcBef>
                <a:spcPts val="600"/>
              </a:spcBef>
              <a:buNone/>
            </a:pPr>
            <a:r>
              <a:rPr lang="es-AR" sz="1400" b="1" dirty="0" smtClean="0">
                <a:solidFill>
                  <a:srgbClr val="00008B"/>
                </a:solidFill>
              </a:rPr>
              <a:t>Algoritmo</a:t>
            </a:r>
            <a:r>
              <a:rPr lang="es-AR" sz="1400" dirty="0" smtClean="0">
                <a:solidFill>
                  <a:srgbClr val="000000"/>
                </a:solidFill>
              </a:rPr>
              <a:t> </a:t>
            </a:r>
            <a:r>
              <a:rPr lang="es-AR" sz="1400" dirty="0" err="1" smtClean="0">
                <a:solidFill>
                  <a:srgbClr val="000000"/>
                </a:solidFill>
              </a:rPr>
              <a:t>AumentoSalario</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Definir</a:t>
            </a:r>
            <a:r>
              <a:rPr lang="es-AR" sz="1400" dirty="0" smtClean="0">
                <a:solidFill>
                  <a:srgbClr val="000000"/>
                </a:solidFill>
              </a:rPr>
              <a:t> </a:t>
            </a:r>
            <a:r>
              <a:rPr lang="es-AR" sz="1400" dirty="0" err="1" smtClean="0">
                <a:solidFill>
                  <a:srgbClr val="000000"/>
                </a:solidFill>
              </a:rPr>
              <a:t>sueldoActual</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nuevoSueldo</a:t>
            </a:r>
            <a:r>
              <a:rPr lang="es-AR" sz="1400" dirty="0" smtClean="0">
                <a:solidFill>
                  <a:srgbClr val="000000"/>
                </a:solidFill>
              </a:rPr>
              <a:t> </a:t>
            </a:r>
            <a:r>
              <a:rPr lang="es-AR" sz="1400" b="1" dirty="0" smtClean="0">
                <a:solidFill>
                  <a:srgbClr val="00008B"/>
                </a:solidFill>
              </a:rPr>
              <a:t>Como</a:t>
            </a:r>
            <a:r>
              <a:rPr lang="es-AR" sz="1400" dirty="0" smtClean="0">
                <a:solidFill>
                  <a:srgbClr val="000000"/>
                </a:solidFill>
              </a:rPr>
              <a:t> </a:t>
            </a:r>
            <a:r>
              <a:rPr lang="es-AR" sz="1400" b="1" dirty="0" smtClean="0">
                <a:solidFill>
                  <a:srgbClr val="00008B"/>
                </a:solidFill>
              </a:rPr>
              <a:t>Real</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"Ingrese el salario actual del empleado: "</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Leer</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Si</a:t>
            </a:r>
            <a:r>
              <a:rPr lang="es-AR" sz="1400" dirty="0" smtClean="0">
                <a:solidFill>
                  <a:srgbClr val="000000"/>
                </a:solidFill>
              </a:rPr>
              <a:t> </a:t>
            </a:r>
            <a:r>
              <a:rPr lang="es-AR" sz="1400" dirty="0" smtClean="0">
                <a:solidFill>
                  <a:srgbClr val="A0522D"/>
                </a:solidFill>
              </a:rPr>
              <a:t>0</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8B"/>
                </a:solidFill>
              </a:rPr>
              <a:t>Y</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smtClean="0">
                <a:solidFill>
                  <a:srgbClr val="A0522D"/>
                </a:solidFill>
              </a:rPr>
              <a:t>15000</a:t>
            </a:r>
            <a:r>
              <a:rPr lang="es-AR" sz="1400" dirty="0" smtClean="0">
                <a:solidFill>
                  <a:srgbClr val="000000"/>
                </a:solidFill>
              </a:rPr>
              <a:t> </a:t>
            </a:r>
            <a:r>
              <a:rPr lang="es-AR" sz="1400" b="1" dirty="0" smtClean="0">
                <a:solidFill>
                  <a:srgbClr val="00008B"/>
                </a:solidFill>
              </a:rPr>
              <a:t>Entonces</a:t>
            </a:r>
            <a:r>
              <a:rPr lang="es-AR" sz="1400" dirty="0" smtClean="0">
                <a:solidFill>
                  <a:srgbClr val="000000"/>
                </a:solidFill>
              </a:rPr>
              <a:t> </a:t>
            </a:r>
          </a:p>
          <a:p>
            <a:pPr lvl="2">
              <a:lnSpc>
                <a:spcPct val="50000"/>
              </a:lnSpc>
              <a:spcBef>
                <a:spcPts val="600"/>
              </a:spcBef>
              <a:buNone/>
            </a:pPr>
            <a:r>
              <a:rPr lang="es-AR" sz="1400" dirty="0" err="1" smtClean="0">
                <a:solidFill>
                  <a:srgbClr val="000000"/>
                </a:solidFill>
              </a:rPr>
              <a:t>nuevoSueldo</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1.20</a:t>
            </a:r>
            <a:r>
              <a:rPr lang="es-AR" sz="1400" dirty="0" smtClean="0">
                <a:solidFill>
                  <a:srgbClr val="000000"/>
                </a:solidFill>
              </a:rPr>
              <a:t> </a:t>
            </a:r>
          </a:p>
          <a:p>
            <a:pPr lvl="2">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"Ud. tiene un aumento de 20%"</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Sino</a:t>
            </a:r>
            <a:r>
              <a:rPr lang="es-AR" sz="1400" dirty="0" smtClean="0">
                <a:solidFill>
                  <a:srgbClr val="000000"/>
                </a:solidFill>
              </a:rPr>
              <a:t> </a:t>
            </a:r>
          </a:p>
          <a:p>
            <a:pPr lvl="2">
              <a:lnSpc>
                <a:spcPct val="50000"/>
              </a:lnSpc>
              <a:spcBef>
                <a:spcPts val="600"/>
              </a:spcBef>
              <a:buNone/>
            </a:pPr>
            <a:r>
              <a:rPr lang="es-AR" sz="1400" b="1" dirty="0" smtClean="0">
                <a:solidFill>
                  <a:srgbClr val="00008B"/>
                </a:solidFill>
              </a:rPr>
              <a:t>Si</a:t>
            </a:r>
            <a:r>
              <a:rPr lang="es-AR" sz="1400" dirty="0" smtClean="0">
                <a:solidFill>
                  <a:srgbClr val="000000"/>
                </a:solidFill>
              </a:rPr>
              <a:t> </a:t>
            </a:r>
            <a:r>
              <a:rPr lang="es-AR" sz="1400" dirty="0" smtClean="0">
                <a:solidFill>
                  <a:srgbClr val="A0522D"/>
                </a:solidFill>
              </a:rPr>
              <a:t>15001</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8B"/>
                </a:solidFill>
              </a:rPr>
              <a:t>Y</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smtClean="0">
                <a:solidFill>
                  <a:srgbClr val="A0522D"/>
                </a:solidFill>
              </a:rPr>
              <a:t>20000</a:t>
            </a:r>
            <a:r>
              <a:rPr lang="es-AR" sz="1400" dirty="0" smtClean="0">
                <a:solidFill>
                  <a:srgbClr val="000000"/>
                </a:solidFill>
              </a:rPr>
              <a:t> </a:t>
            </a:r>
            <a:r>
              <a:rPr lang="es-AR" sz="1400" b="1" dirty="0" smtClean="0">
                <a:solidFill>
                  <a:srgbClr val="00008B"/>
                </a:solidFill>
              </a:rPr>
              <a:t>Entonces</a:t>
            </a:r>
            <a:r>
              <a:rPr lang="es-AR" sz="1400" dirty="0" smtClean="0">
                <a:solidFill>
                  <a:srgbClr val="000000"/>
                </a:solidFill>
              </a:rPr>
              <a:t> </a:t>
            </a:r>
          </a:p>
          <a:p>
            <a:pPr lvl="3">
              <a:lnSpc>
                <a:spcPct val="50000"/>
              </a:lnSpc>
              <a:spcBef>
                <a:spcPts val="600"/>
              </a:spcBef>
              <a:buNone/>
            </a:pPr>
            <a:r>
              <a:rPr lang="es-AR" sz="1400" dirty="0" err="1" smtClean="0">
                <a:solidFill>
                  <a:srgbClr val="000000"/>
                </a:solidFill>
              </a:rPr>
              <a:t>nuevoSueldo</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1.10</a:t>
            </a:r>
          </a:p>
          <a:p>
            <a:pPr lvl="3">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"Ud. tiene un aumento de 10%"</a:t>
            </a:r>
            <a:r>
              <a:rPr lang="es-AR" sz="1400" dirty="0" smtClean="0">
                <a:solidFill>
                  <a:srgbClr val="000000"/>
                </a:solidFill>
              </a:rPr>
              <a:t> </a:t>
            </a:r>
          </a:p>
          <a:p>
            <a:pPr lvl="2">
              <a:lnSpc>
                <a:spcPct val="50000"/>
              </a:lnSpc>
              <a:spcBef>
                <a:spcPts val="600"/>
              </a:spcBef>
              <a:buNone/>
            </a:pPr>
            <a:r>
              <a:rPr lang="es-AR" sz="1400" b="1" dirty="0" smtClean="0">
                <a:solidFill>
                  <a:srgbClr val="00008B"/>
                </a:solidFill>
              </a:rPr>
              <a:t>Sino</a:t>
            </a:r>
            <a:r>
              <a:rPr lang="es-AR" sz="1400" dirty="0" smtClean="0">
                <a:solidFill>
                  <a:srgbClr val="000000"/>
                </a:solidFill>
              </a:rPr>
              <a:t> </a:t>
            </a:r>
          </a:p>
          <a:p>
            <a:pPr lvl="3">
              <a:lnSpc>
                <a:spcPct val="50000"/>
              </a:lnSpc>
              <a:spcBef>
                <a:spcPts val="600"/>
              </a:spcBef>
              <a:buNone/>
            </a:pPr>
            <a:r>
              <a:rPr lang="es-AR" sz="1400" b="1" dirty="0" smtClean="0">
                <a:solidFill>
                  <a:srgbClr val="00008B"/>
                </a:solidFill>
              </a:rPr>
              <a:t>Si</a:t>
            </a:r>
            <a:r>
              <a:rPr lang="es-AR" sz="1400" dirty="0" smtClean="0">
                <a:solidFill>
                  <a:srgbClr val="000000"/>
                </a:solidFill>
              </a:rPr>
              <a:t> </a:t>
            </a:r>
            <a:r>
              <a:rPr lang="es-AR" sz="1400" dirty="0" smtClean="0">
                <a:solidFill>
                  <a:srgbClr val="A0522D"/>
                </a:solidFill>
              </a:rPr>
              <a:t>20001</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8B"/>
                </a:solidFill>
              </a:rPr>
              <a:t>Y</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&lt;=</a:t>
            </a:r>
            <a:r>
              <a:rPr lang="es-AR" sz="1400" dirty="0" smtClean="0">
                <a:solidFill>
                  <a:srgbClr val="000000"/>
                </a:solidFill>
              </a:rPr>
              <a:t> </a:t>
            </a:r>
            <a:r>
              <a:rPr lang="es-AR" sz="1400" dirty="0" smtClean="0">
                <a:solidFill>
                  <a:srgbClr val="A0522D"/>
                </a:solidFill>
              </a:rPr>
              <a:t>25000</a:t>
            </a:r>
            <a:r>
              <a:rPr lang="es-AR" sz="1400" dirty="0" smtClean="0">
                <a:solidFill>
                  <a:srgbClr val="000000"/>
                </a:solidFill>
              </a:rPr>
              <a:t> </a:t>
            </a:r>
            <a:r>
              <a:rPr lang="es-AR" sz="1400" b="1" dirty="0" smtClean="0">
                <a:solidFill>
                  <a:srgbClr val="00008B"/>
                </a:solidFill>
              </a:rPr>
              <a:t>Entonces</a:t>
            </a:r>
            <a:r>
              <a:rPr lang="es-AR" sz="1400" dirty="0" smtClean="0">
                <a:solidFill>
                  <a:srgbClr val="000000"/>
                </a:solidFill>
              </a:rPr>
              <a:t> </a:t>
            </a:r>
          </a:p>
          <a:p>
            <a:pPr lvl="4">
              <a:lnSpc>
                <a:spcPct val="50000"/>
              </a:lnSpc>
              <a:spcBef>
                <a:spcPts val="600"/>
              </a:spcBef>
              <a:buNone/>
            </a:pPr>
            <a:r>
              <a:rPr lang="es-AR" sz="1400" dirty="0" err="1" smtClean="0">
                <a:solidFill>
                  <a:srgbClr val="000000"/>
                </a:solidFill>
              </a:rPr>
              <a:t>nuevoSueldo</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smtClean="0">
                <a:solidFill>
                  <a:srgbClr val="A0522D"/>
                </a:solidFill>
              </a:rPr>
              <a:t>1.05</a:t>
            </a:r>
            <a:r>
              <a:rPr lang="es-AR" sz="1400" dirty="0" smtClean="0">
                <a:solidFill>
                  <a:srgbClr val="000000"/>
                </a:solidFill>
              </a:rPr>
              <a:t> </a:t>
            </a:r>
          </a:p>
          <a:p>
            <a:pPr lvl="4">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"Ud. tiene un aumento de 5%"</a:t>
            </a:r>
            <a:r>
              <a:rPr lang="es-AR" sz="1400" dirty="0" smtClean="0">
                <a:solidFill>
                  <a:srgbClr val="000000"/>
                </a:solidFill>
              </a:rPr>
              <a:t> </a:t>
            </a:r>
          </a:p>
          <a:p>
            <a:pPr lvl="3">
              <a:lnSpc>
                <a:spcPct val="50000"/>
              </a:lnSpc>
              <a:spcBef>
                <a:spcPts val="600"/>
              </a:spcBef>
              <a:buNone/>
            </a:pPr>
            <a:r>
              <a:rPr lang="es-AR" sz="1400" b="1" dirty="0" smtClean="0">
                <a:solidFill>
                  <a:srgbClr val="00008B"/>
                </a:solidFill>
              </a:rPr>
              <a:t>Sino</a:t>
            </a:r>
            <a:r>
              <a:rPr lang="es-AR" sz="1400" dirty="0" smtClean="0">
                <a:solidFill>
                  <a:srgbClr val="000000"/>
                </a:solidFill>
              </a:rPr>
              <a:t> </a:t>
            </a:r>
          </a:p>
          <a:p>
            <a:pPr lvl="4">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"Ud. no tiene aumento"</a:t>
            </a:r>
            <a:r>
              <a:rPr lang="es-AR" sz="1400" dirty="0" smtClean="0">
                <a:solidFill>
                  <a:srgbClr val="000000"/>
                </a:solidFill>
              </a:rPr>
              <a:t> </a:t>
            </a:r>
            <a:r>
              <a:rPr lang="es-AR" sz="1400" dirty="0" err="1" smtClean="0">
                <a:solidFill>
                  <a:srgbClr val="000000"/>
                </a:solidFill>
              </a:rPr>
              <a:t>nuevoSueldo</a:t>
            </a:r>
            <a:r>
              <a:rPr lang="es-AR" sz="1400" dirty="0" smtClean="0">
                <a:solidFill>
                  <a:srgbClr val="000000"/>
                </a:solidFill>
              </a:rPr>
              <a:t> </a:t>
            </a:r>
            <a:r>
              <a:rPr lang="es-AR" sz="1400" b="1" dirty="0" smtClean="0">
                <a:solidFill>
                  <a:srgbClr val="000000"/>
                </a:solidFill>
              </a:rPr>
              <a:t>=</a:t>
            </a:r>
            <a:r>
              <a:rPr lang="es-AR" sz="1400" dirty="0" smtClean="0">
                <a:solidFill>
                  <a:srgbClr val="000000"/>
                </a:solidFill>
              </a:rPr>
              <a:t> </a:t>
            </a:r>
            <a:r>
              <a:rPr lang="es-AR" sz="1400" dirty="0" err="1" smtClean="0">
                <a:solidFill>
                  <a:srgbClr val="000000"/>
                </a:solidFill>
              </a:rPr>
              <a:t>sueldoActual</a:t>
            </a:r>
            <a:r>
              <a:rPr lang="es-AR" sz="1400" dirty="0" smtClean="0">
                <a:solidFill>
                  <a:srgbClr val="000000"/>
                </a:solidFill>
              </a:rPr>
              <a:t> </a:t>
            </a:r>
          </a:p>
          <a:p>
            <a:pPr lvl="3">
              <a:lnSpc>
                <a:spcPct val="50000"/>
              </a:lnSpc>
              <a:spcBef>
                <a:spcPts val="600"/>
              </a:spcBef>
              <a:buNone/>
            </a:pPr>
            <a:r>
              <a:rPr lang="es-AR" sz="1400" b="1" dirty="0" err="1" smtClean="0">
                <a:solidFill>
                  <a:srgbClr val="00008B"/>
                </a:solidFill>
              </a:rPr>
              <a:t>FinSi</a:t>
            </a:r>
            <a:r>
              <a:rPr lang="es-AR" sz="1400" dirty="0" smtClean="0">
                <a:solidFill>
                  <a:srgbClr val="000000"/>
                </a:solidFill>
              </a:rPr>
              <a:t> </a:t>
            </a:r>
          </a:p>
          <a:p>
            <a:pPr lvl="2">
              <a:lnSpc>
                <a:spcPct val="50000"/>
              </a:lnSpc>
              <a:spcBef>
                <a:spcPts val="600"/>
              </a:spcBef>
              <a:buNone/>
            </a:pPr>
            <a:r>
              <a:rPr lang="es-AR" sz="1400" b="1" dirty="0" err="1" smtClean="0">
                <a:solidFill>
                  <a:srgbClr val="00008B"/>
                </a:solidFill>
              </a:rPr>
              <a:t>FinSi</a:t>
            </a:r>
            <a:r>
              <a:rPr lang="es-AR" sz="1400" dirty="0" smtClean="0">
                <a:solidFill>
                  <a:srgbClr val="000000"/>
                </a:solidFill>
              </a:rPr>
              <a:t> </a:t>
            </a:r>
          </a:p>
          <a:p>
            <a:pPr lvl="1">
              <a:lnSpc>
                <a:spcPct val="50000"/>
              </a:lnSpc>
              <a:spcBef>
                <a:spcPts val="600"/>
              </a:spcBef>
              <a:buNone/>
            </a:pPr>
            <a:r>
              <a:rPr lang="es-AR" sz="1400" b="1" dirty="0" err="1" smtClean="0">
                <a:solidFill>
                  <a:srgbClr val="00008B"/>
                </a:solidFill>
              </a:rPr>
              <a:t>FinSi</a:t>
            </a:r>
            <a:r>
              <a:rPr lang="es-AR" sz="1400" dirty="0" smtClean="0">
                <a:solidFill>
                  <a:srgbClr val="000000"/>
                </a:solidFill>
              </a:rPr>
              <a:t> </a:t>
            </a:r>
          </a:p>
          <a:p>
            <a:pPr lvl="1">
              <a:lnSpc>
                <a:spcPct val="50000"/>
              </a:lnSpc>
              <a:spcBef>
                <a:spcPts val="600"/>
              </a:spcBef>
              <a:buNone/>
            </a:pPr>
            <a:r>
              <a:rPr lang="es-AR" sz="1400" b="1" dirty="0" smtClean="0">
                <a:solidFill>
                  <a:srgbClr val="00008B"/>
                </a:solidFill>
              </a:rPr>
              <a:t>Escribir</a:t>
            </a:r>
            <a:r>
              <a:rPr lang="es-AR" sz="1400" dirty="0" smtClean="0">
                <a:solidFill>
                  <a:srgbClr val="000000"/>
                </a:solidFill>
              </a:rPr>
              <a:t> </a:t>
            </a:r>
            <a:r>
              <a:rPr lang="es-AR" sz="1400" dirty="0" smtClean="0">
                <a:solidFill>
                  <a:srgbClr val="FF0000"/>
                </a:solidFill>
              </a:rPr>
              <a:t>"Su nuevo sueldo es: "</a:t>
            </a:r>
            <a:r>
              <a:rPr lang="es-AR" sz="1400" dirty="0" smtClean="0">
                <a:solidFill>
                  <a:srgbClr val="000000"/>
                </a:solidFill>
              </a:rPr>
              <a:t> </a:t>
            </a:r>
            <a:r>
              <a:rPr lang="es-AR" sz="1400" dirty="0" err="1" smtClean="0">
                <a:solidFill>
                  <a:srgbClr val="000000"/>
                </a:solidFill>
              </a:rPr>
              <a:t>nuevoSueldo</a:t>
            </a:r>
            <a:r>
              <a:rPr lang="es-AR" sz="1400" dirty="0" smtClean="0">
                <a:solidFill>
                  <a:srgbClr val="000000"/>
                </a:solidFill>
              </a:rPr>
              <a:t> </a:t>
            </a:r>
          </a:p>
          <a:p>
            <a:pPr>
              <a:lnSpc>
                <a:spcPct val="50000"/>
              </a:lnSpc>
              <a:spcBef>
                <a:spcPts val="600"/>
              </a:spcBef>
              <a:buNone/>
            </a:pPr>
            <a:r>
              <a:rPr lang="es-AR" sz="1400" b="1" dirty="0" err="1" smtClean="0">
                <a:solidFill>
                  <a:srgbClr val="00008B"/>
                </a:solidFill>
              </a:rPr>
              <a:t>FinAlgoritmo</a:t>
            </a:r>
            <a:r>
              <a:rPr lang="es-AR" sz="1400" dirty="0" smtClean="0">
                <a:solidFill>
                  <a:srgbClr val="000000"/>
                </a:solidFill>
              </a:rPr>
              <a:t> </a:t>
            </a:r>
            <a:endParaRPr lang="es-AR" sz="1400" dirty="0"/>
          </a:p>
        </p:txBody>
      </p:sp>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62</a:t>
            </a:fld>
            <a:endParaRPr lang="es-ES_tradnl"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900000"/>
            <a:ext cx="9144000" cy="1220315"/>
          </a:xfrm>
        </p:spPr>
        <p:txBody>
          <a:bodyPr>
            <a:normAutofit fontScale="90000"/>
          </a:bodyPr>
          <a:lstStyle/>
          <a:p>
            <a:r>
              <a:rPr lang="es-AR" b="1" dirty="0" smtClean="0"/>
              <a:t>Estructura de Control - Selección </a:t>
            </a:r>
            <a:r>
              <a:rPr lang="es-AR" dirty="0" smtClean="0"/>
              <a:t/>
            </a:r>
            <a:br>
              <a:rPr lang="es-AR" dirty="0" smtClean="0"/>
            </a:br>
            <a:r>
              <a:rPr lang="es-AR" sz="3100" i="1" dirty="0" smtClean="0"/>
              <a:t>Ejercicio – Aumento de Sueldo – Prueba de Escritorio</a:t>
            </a:r>
            <a:endParaRPr lang="es-AR" sz="3100" dirty="0"/>
          </a:p>
        </p:txBody>
      </p:sp>
      <p:graphicFrame>
        <p:nvGraphicFramePr>
          <p:cNvPr id="6" name="5 Marcador de contenido"/>
          <p:cNvGraphicFramePr>
            <a:graphicFrameLocks noGrp="1"/>
          </p:cNvGraphicFramePr>
          <p:nvPr>
            <p:ph idx="1"/>
          </p:nvPr>
        </p:nvGraphicFramePr>
        <p:xfrm>
          <a:off x="127591" y="2160588"/>
          <a:ext cx="8856920" cy="4043680"/>
        </p:xfrm>
        <a:graphic>
          <a:graphicData uri="http://schemas.openxmlformats.org/drawingml/2006/table">
            <a:tbl>
              <a:tblPr firstRow="1" bandRow="1">
                <a:tableStyleId>{5C22544A-7EE6-4342-B048-85BDC9FD1C3A}</a:tableStyleId>
              </a:tblPr>
              <a:tblGrid>
                <a:gridCol w="4401093">
                  <a:extLst>
                    <a:ext uri="{9D8B030D-6E8A-4147-A177-3AD203B41FA5}">
                      <a16:colId xmlns:a16="http://schemas.microsoft.com/office/drawing/2014/main" xmlns="" val="20000"/>
                    </a:ext>
                  </a:extLst>
                </a:gridCol>
                <a:gridCol w="2054593">
                  <a:extLst>
                    <a:ext uri="{9D8B030D-6E8A-4147-A177-3AD203B41FA5}">
                      <a16:colId xmlns:a16="http://schemas.microsoft.com/office/drawing/2014/main" xmlns="" val="20001"/>
                    </a:ext>
                  </a:extLst>
                </a:gridCol>
                <a:gridCol w="2401234">
                  <a:extLst>
                    <a:ext uri="{9D8B030D-6E8A-4147-A177-3AD203B41FA5}">
                      <a16:colId xmlns:a16="http://schemas.microsoft.com/office/drawing/2014/main" xmlns="" val="20002"/>
                    </a:ext>
                  </a:extLst>
                </a:gridCol>
              </a:tblGrid>
              <a:tr h="370840">
                <a:tc>
                  <a:txBody>
                    <a:bodyPr/>
                    <a:lstStyle/>
                    <a:p>
                      <a:pPr algn="ctr"/>
                      <a:r>
                        <a:rPr lang="es-AR" dirty="0" smtClean="0"/>
                        <a:t>Código</a:t>
                      </a:r>
                      <a:endParaRPr lang="es-AR" dirty="0"/>
                    </a:p>
                  </a:txBody>
                  <a:tcPr/>
                </a:tc>
                <a:tc>
                  <a:txBody>
                    <a:bodyPr/>
                    <a:lstStyle/>
                    <a:p>
                      <a:pPr algn="ctr"/>
                      <a:r>
                        <a:rPr lang="es-AR" dirty="0" smtClean="0"/>
                        <a:t>Datos de Entrada</a:t>
                      </a:r>
                      <a:endParaRPr lang="es-AR" dirty="0"/>
                    </a:p>
                  </a:txBody>
                  <a:tcPr/>
                </a:tc>
                <a:tc>
                  <a:txBody>
                    <a:bodyPr/>
                    <a:lstStyle/>
                    <a:p>
                      <a:pPr algn="ctr"/>
                      <a:r>
                        <a:rPr lang="es-AR" dirty="0" smtClean="0"/>
                        <a:t>Salida</a:t>
                      </a:r>
                      <a:r>
                        <a:rPr lang="es-AR" baseline="0" dirty="0" smtClean="0"/>
                        <a:t> Esperada</a:t>
                      </a:r>
                      <a:endParaRPr lang="es-AR" dirty="0"/>
                    </a:p>
                  </a:txBody>
                  <a:tcPr/>
                </a:tc>
                <a:extLst>
                  <a:ext uri="{0D108BD9-81ED-4DB2-BD59-A6C34878D82A}">
                    <a16:rowId xmlns:a16="http://schemas.microsoft.com/office/drawing/2014/main" xmlns="" val="10000"/>
                  </a:ext>
                </a:extLst>
              </a:tr>
              <a:tr h="370840">
                <a:tc rowSpan="4">
                  <a:txBody>
                    <a:bodyPr/>
                    <a:lstStyle/>
                    <a:p>
                      <a:pPr>
                        <a:lnSpc>
                          <a:spcPct val="50000"/>
                        </a:lnSpc>
                        <a:spcBef>
                          <a:spcPts val="600"/>
                        </a:spcBef>
                        <a:buNone/>
                      </a:pPr>
                      <a:r>
                        <a:rPr lang="es-AR" sz="1000" b="1" dirty="0" smtClean="0">
                          <a:solidFill>
                            <a:srgbClr val="00008B"/>
                          </a:solidFill>
                        </a:rPr>
                        <a:t>Algoritmo</a:t>
                      </a:r>
                      <a:r>
                        <a:rPr lang="es-AR" sz="1000" dirty="0" smtClean="0">
                          <a:solidFill>
                            <a:srgbClr val="000000"/>
                          </a:solidFill>
                        </a:rPr>
                        <a:t> </a:t>
                      </a:r>
                      <a:r>
                        <a:rPr lang="es-AR" sz="1000" dirty="0" err="1" smtClean="0">
                          <a:solidFill>
                            <a:srgbClr val="000000"/>
                          </a:solidFill>
                        </a:rPr>
                        <a:t>AumentoSalario</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Definir</a:t>
                      </a:r>
                      <a:r>
                        <a:rPr lang="es-AR" sz="1000" dirty="0" smtClean="0">
                          <a:solidFill>
                            <a:srgbClr val="000000"/>
                          </a:solidFill>
                        </a:rPr>
                        <a:t> </a:t>
                      </a:r>
                      <a:r>
                        <a:rPr lang="es-AR" sz="1000" dirty="0" err="1" smtClean="0">
                          <a:solidFill>
                            <a:srgbClr val="000000"/>
                          </a:solidFill>
                        </a:rPr>
                        <a:t>sueldoActual</a:t>
                      </a:r>
                      <a:r>
                        <a:rPr lang="es-AR" sz="1000" b="1" dirty="0" smtClean="0">
                          <a:solidFill>
                            <a:srgbClr val="000000"/>
                          </a:solidFill>
                        </a:rPr>
                        <a:t>,</a:t>
                      </a:r>
                      <a:r>
                        <a:rPr lang="es-AR" sz="1000" dirty="0" smtClean="0">
                          <a:solidFill>
                            <a:srgbClr val="000000"/>
                          </a:solidFill>
                        </a:rPr>
                        <a:t> </a:t>
                      </a:r>
                      <a:r>
                        <a:rPr lang="es-AR" sz="1000" dirty="0" err="1" smtClean="0">
                          <a:solidFill>
                            <a:srgbClr val="000000"/>
                          </a:solidFill>
                        </a:rPr>
                        <a:t>nuevoSueldo</a:t>
                      </a:r>
                      <a:r>
                        <a:rPr lang="es-AR" sz="1000" dirty="0" smtClean="0">
                          <a:solidFill>
                            <a:srgbClr val="000000"/>
                          </a:solidFill>
                        </a:rPr>
                        <a:t> </a:t>
                      </a:r>
                      <a:r>
                        <a:rPr lang="es-AR" sz="1000" b="1" dirty="0" smtClean="0">
                          <a:solidFill>
                            <a:srgbClr val="00008B"/>
                          </a:solidFill>
                        </a:rPr>
                        <a:t>Como</a:t>
                      </a:r>
                      <a:r>
                        <a:rPr lang="es-AR" sz="1000" dirty="0" smtClean="0">
                          <a:solidFill>
                            <a:srgbClr val="000000"/>
                          </a:solidFill>
                        </a:rPr>
                        <a:t> </a:t>
                      </a:r>
                      <a:r>
                        <a:rPr lang="es-AR" sz="1000" b="1" dirty="0" smtClean="0">
                          <a:solidFill>
                            <a:srgbClr val="00008B"/>
                          </a:solidFill>
                        </a:rPr>
                        <a:t>Real</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"Ingrese el salario actual del empleado: "</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Leer</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Si</a:t>
                      </a:r>
                      <a:r>
                        <a:rPr lang="es-AR" sz="1000" dirty="0" smtClean="0">
                          <a:solidFill>
                            <a:srgbClr val="000000"/>
                          </a:solidFill>
                        </a:rPr>
                        <a:t> </a:t>
                      </a:r>
                      <a:r>
                        <a:rPr lang="es-AR" sz="1000" dirty="0" smtClean="0">
                          <a:solidFill>
                            <a:srgbClr val="A0522D"/>
                          </a:solidFill>
                        </a:rPr>
                        <a:t>0</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8B"/>
                          </a:solidFill>
                        </a:rPr>
                        <a:t>Y</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smtClean="0">
                          <a:solidFill>
                            <a:srgbClr val="A0522D"/>
                          </a:solidFill>
                        </a:rPr>
                        <a:t>15000</a:t>
                      </a:r>
                      <a:r>
                        <a:rPr lang="es-AR" sz="1000" dirty="0" smtClean="0">
                          <a:solidFill>
                            <a:srgbClr val="000000"/>
                          </a:solidFill>
                        </a:rPr>
                        <a:t> </a:t>
                      </a:r>
                      <a:r>
                        <a:rPr lang="es-AR" sz="1000" b="1" dirty="0" smtClean="0">
                          <a:solidFill>
                            <a:srgbClr val="00008B"/>
                          </a:solidFill>
                        </a:rPr>
                        <a:t>Entonces</a:t>
                      </a:r>
                      <a:r>
                        <a:rPr lang="es-AR" sz="1000" dirty="0" smtClean="0">
                          <a:solidFill>
                            <a:srgbClr val="000000"/>
                          </a:solidFill>
                        </a:rPr>
                        <a:t> </a:t>
                      </a:r>
                    </a:p>
                    <a:p>
                      <a:pPr lvl="2">
                        <a:lnSpc>
                          <a:spcPct val="50000"/>
                        </a:lnSpc>
                        <a:spcBef>
                          <a:spcPts val="600"/>
                        </a:spcBef>
                        <a:buNone/>
                      </a:pPr>
                      <a:r>
                        <a:rPr lang="es-AR" sz="1000" dirty="0" err="1" smtClean="0">
                          <a:solidFill>
                            <a:srgbClr val="000000"/>
                          </a:solidFill>
                        </a:rPr>
                        <a:t>nuevoSueldo</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smtClean="0">
                          <a:solidFill>
                            <a:srgbClr val="A0522D"/>
                          </a:solidFill>
                        </a:rPr>
                        <a:t>1.20</a:t>
                      </a:r>
                      <a:r>
                        <a:rPr lang="es-AR" sz="1000" dirty="0" smtClean="0">
                          <a:solidFill>
                            <a:srgbClr val="000000"/>
                          </a:solidFill>
                        </a:rPr>
                        <a:t> </a:t>
                      </a:r>
                    </a:p>
                    <a:p>
                      <a:pPr lvl="2">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"Ud. tiene un aumento de 20%"</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Sino</a:t>
                      </a:r>
                      <a:r>
                        <a:rPr lang="es-AR" sz="1000" dirty="0" smtClean="0">
                          <a:solidFill>
                            <a:srgbClr val="000000"/>
                          </a:solidFill>
                        </a:rPr>
                        <a:t> </a:t>
                      </a:r>
                    </a:p>
                    <a:p>
                      <a:pPr lvl="2">
                        <a:lnSpc>
                          <a:spcPct val="50000"/>
                        </a:lnSpc>
                        <a:spcBef>
                          <a:spcPts val="600"/>
                        </a:spcBef>
                        <a:buNone/>
                      </a:pPr>
                      <a:r>
                        <a:rPr lang="es-AR" sz="1000" b="1" dirty="0" smtClean="0">
                          <a:solidFill>
                            <a:srgbClr val="00008B"/>
                          </a:solidFill>
                        </a:rPr>
                        <a:t>Si</a:t>
                      </a:r>
                      <a:r>
                        <a:rPr lang="es-AR" sz="1000" dirty="0" smtClean="0">
                          <a:solidFill>
                            <a:srgbClr val="000000"/>
                          </a:solidFill>
                        </a:rPr>
                        <a:t> </a:t>
                      </a:r>
                      <a:r>
                        <a:rPr lang="es-AR" sz="1000" dirty="0" smtClean="0">
                          <a:solidFill>
                            <a:srgbClr val="A0522D"/>
                          </a:solidFill>
                        </a:rPr>
                        <a:t>15001</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8B"/>
                          </a:solidFill>
                        </a:rPr>
                        <a:t>Y</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smtClean="0">
                          <a:solidFill>
                            <a:srgbClr val="A0522D"/>
                          </a:solidFill>
                        </a:rPr>
                        <a:t>20000</a:t>
                      </a:r>
                      <a:r>
                        <a:rPr lang="es-AR" sz="1000" dirty="0" smtClean="0">
                          <a:solidFill>
                            <a:srgbClr val="000000"/>
                          </a:solidFill>
                        </a:rPr>
                        <a:t> </a:t>
                      </a:r>
                      <a:r>
                        <a:rPr lang="es-AR" sz="1000" b="1" dirty="0" smtClean="0">
                          <a:solidFill>
                            <a:srgbClr val="00008B"/>
                          </a:solidFill>
                        </a:rPr>
                        <a:t>Entonces</a:t>
                      </a:r>
                      <a:r>
                        <a:rPr lang="es-AR" sz="1000" dirty="0" smtClean="0">
                          <a:solidFill>
                            <a:srgbClr val="000000"/>
                          </a:solidFill>
                        </a:rPr>
                        <a:t> </a:t>
                      </a:r>
                    </a:p>
                    <a:p>
                      <a:pPr lvl="3">
                        <a:lnSpc>
                          <a:spcPct val="50000"/>
                        </a:lnSpc>
                        <a:spcBef>
                          <a:spcPts val="600"/>
                        </a:spcBef>
                        <a:buNone/>
                      </a:pPr>
                      <a:r>
                        <a:rPr lang="es-AR" sz="1000" dirty="0" err="1" smtClean="0">
                          <a:solidFill>
                            <a:srgbClr val="000000"/>
                          </a:solidFill>
                        </a:rPr>
                        <a:t>nuevoSueldo</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smtClean="0">
                          <a:solidFill>
                            <a:srgbClr val="A0522D"/>
                          </a:solidFill>
                        </a:rPr>
                        <a:t>1.10</a:t>
                      </a:r>
                    </a:p>
                    <a:p>
                      <a:pPr lvl="3">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"Ud. tiene un aumento de 10%"</a:t>
                      </a:r>
                      <a:r>
                        <a:rPr lang="es-AR" sz="1000" dirty="0" smtClean="0">
                          <a:solidFill>
                            <a:srgbClr val="000000"/>
                          </a:solidFill>
                        </a:rPr>
                        <a:t> </a:t>
                      </a:r>
                    </a:p>
                    <a:p>
                      <a:pPr lvl="2">
                        <a:lnSpc>
                          <a:spcPct val="50000"/>
                        </a:lnSpc>
                        <a:spcBef>
                          <a:spcPts val="600"/>
                        </a:spcBef>
                        <a:buNone/>
                      </a:pPr>
                      <a:r>
                        <a:rPr lang="es-AR" sz="1000" b="1" dirty="0" smtClean="0">
                          <a:solidFill>
                            <a:srgbClr val="00008B"/>
                          </a:solidFill>
                        </a:rPr>
                        <a:t>Sino</a:t>
                      </a:r>
                      <a:r>
                        <a:rPr lang="es-AR" sz="1000" dirty="0" smtClean="0">
                          <a:solidFill>
                            <a:srgbClr val="000000"/>
                          </a:solidFill>
                        </a:rPr>
                        <a:t> </a:t>
                      </a:r>
                    </a:p>
                    <a:p>
                      <a:pPr lvl="3">
                        <a:lnSpc>
                          <a:spcPct val="50000"/>
                        </a:lnSpc>
                        <a:spcBef>
                          <a:spcPts val="600"/>
                        </a:spcBef>
                        <a:buNone/>
                      </a:pPr>
                      <a:r>
                        <a:rPr lang="es-AR" sz="1000" b="1" dirty="0" smtClean="0">
                          <a:solidFill>
                            <a:srgbClr val="00008B"/>
                          </a:solidFill>
                        </a:rPr>
                        <a:t>Si</a:t>
                      </a:r>
                      <a:r>
                        <a:rPr lang="es-AR" sz="1000" dirty="0" smtClean="0">
                          <a:solidFill>
                            <a:srgbClr val="000000"/>
                          </a:solidFill>
                        </a:rPr>
                        <a:t> </a:t>
                      </a:r>
                      <a:r>
                        <a:rPr lang="es-AR" sz="1000" dirty="0" smtClean="0">
                          <a:solidFill>
                            <a:srgbClr val="A0522D"/>
                          </a:solidFill>
                        </a:rPr>
                        <a:t>20001</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8B"/>
                          </a:solidFill>
                        </a:rPr>
                        <a:t>Y</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&lt;=</a:t>
                      </a:r>
                      <a:r>
                        <a:rPr lang="es-AR" sz="1000" dirty="0" smtClean="0">
                          <a:solidFill>
                            <a:srgbClr val="000000"/>
                          </a:solidFill>
                        </a:rPr>
                        <a:t> </a:t>
                      </a:r>
                      <a:r>
                        <a:rPr lang="es-AR" sz="1000" dirty="0" smtClean="0">
                          <a:solidFill>
                            <a:srgbClr val="A0522D"/>
                          </a:solidFill>
                        </a:rPr>
                        <a:t>25000</a:t>
                      </a:r>
                      <a:r>
                        <a:rPr lang="es-AR" sz="1000" dirty="0" smtClean="0">
                          <a:solidFill>
                            <a:srgbClr val="000000"/>
                          </a:solidFill>
                        </a:rPr>
                        <a:t> </a:t>
                      </a:r>
                      <a:r>
                        <a:rPr lang="es-AR" sz="1000" b="1" dirty="0" smtClean="0">
                          <a:solidFill>
                            <a:srgbClr val="00008B"/>
                          </a:solidFill>
                        </a:rPr>
                        <a:t>Entonces</a:t>
                      </a:r>
                      <a:r>
                        <a:rPr lang="es-AR" sz="1000" dirty="0" smtClean="0">
                          <a:solidFill>
                            <a:srgbClr val="000000"/>
                          </a:solidFill>
                        </a:rPr>
                        <a:t> </a:t>
                      </a:r>
                    </a:p>
                    <a:p>
                      <a:pPr lvl="4">
                        <a:lnSpc>
                          <a:spcPct val="50000"/>
                        </a:lnSpc>
                        <a:spcBef>
                          <a:spcPts val="600"/>
                        </a:spcBef>
                        <a:buNone/>
                      </a:pPr>
                      <a:r>
                        <a:rPr lang="es-AR" sz="1000" dirty="0" err="1" smtClean="0">
                          <a:solidFill>
                            <a:srgbClr val="000000"/>
                          </a:solidFill>
                        </a:rPr>
                        <a:t>nuevoSueldo</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smtClean="0">
                          <a:solidFill>
                            <a:srgbClr val="A0522D"/>
                          </a:solidFill>
                        </a:rPr>
                        <a:t>1.05</a:t>
                      </a:r>
                      <a:r>
                        <a:rPr lang="es-AR" sz="1000" dirty="0" smtClean="0">
                          <a:solidFill>
                            <a:srgbClr val="000000"/>
                          </a:solidFill>
                        </a:rPr>
                        <a:t> </a:t>
                      </a:r>
                    </a:p>
                    <a:p>
                      <a:pPr lvl="4">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"Ud. tiene un aumento de 5%"</a:t>
                      </a:r>
                      <a:r>
                        <a:rPr lang="es-AR" sz="1000" dirty="0" smtClean="0">
                          <a:solidFill>
                            <a:srgbClr val="000000"/>
                          </a:solidFill>
                        </a:rPr>
                        <a:t> </a:t>
                      </a:r>
                    </a:p>
                    <a:p>
                      <a:pPr lvl="3">
                        <a:lnSpc>
                          <a:spcPct val="50000"/>
                        </a:lnSpc>
                        <a:spcBef>
                          <a:spcPts val="600"/>
                        </a:spcBef>
                        <a:buNone/>
                      </a:pPr>
                      <a:r>
                        <a:rPr lang="es-AR" sz="1000" b="1" dirty="0" smtClean="0">
                          <a:solidFill>
                            <a:srgbClr val="00008B"/>
                          </a:solidFill>
                        </a:rPr>
                        <a:t>Sino</a:t>
                      </a:r>
                      <a:r>
                        <a:rPr lang="es-AR" sz="1000" dirty="0" smtClean="0">
                          <a:solidFill>
                            <a:srgbClr val="000000"/>
                          </a:solidFill>
                        </a:rPr>
                        <a:t> </a:t>
                      </a:r>
                    </a:p>
                    <a:p>
                      <a:pPr lvl="4">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"Ud. no tiene aumento"</a:t>
                      </a:r>
                      <a:r>
                        <a:rPr lang="es-AR" sz="1000" dirty="0" smtClean="0">
                          <a:solidFill>
                            <a:srgbClr val="000000"/>
                          </a:solidFill>
                        </a:rPr>
                        <a:t> </a:t>
                      </a:r>
                      <a:r>
                        <a:rPr lang="es-AR" sz="1000" dirty="0" err="1" smtClean="0">
                          <a:solidFill>
                            <a:srgbClr val="000000"/>
                          </a:solidFill>
                        </a:rPr>
                        <a:t>nuevoSueldo</a:t>
                      </a:r>
                      <a:r>
                        <a:rPr lang="es-AR" sz="1000" dirty="0" smtClean="0">
                          <a:solidFill>
                            <a:srgbClr val="000000"/>
                          </a:solidFill>
                        </a:rPr>
                        <a:t> </a:t>
                      </a:r>
                      <a:r>
                        <a:rPr lang="es-AR" sz="1000" b="1" dirty="0" smtClean="0">
                          <a:solidFill>
                            <a:srgbClr val="000000"/>
                          </a:solidFill>
                        </a:rPr>
                        <a:t>=</a:t>
                      </a:r>
                      <a:r>
                        <a:rPr lang="es-AR" sz="1000" dirty="0" smtClean="0">
                          <a:solidFill>
                            <a:srgbClr val="000000"/>
                          </a:solidFill>
                        </a:rPr>
                        <a:t> </a:t>
                      </a:r>
                      <a:r>
                        <a:rPr lang="es-AR" sz="1000" dirty="0" err="1" smtClean="0">
                          <a:solidFill>
                            <a:srgbClr val="000000"/>
                          </a:solidFill>
                        </a:rPr>
                        <a:t>sueldoActual</a:t>
                      </a:r>
                      <a:r>
                        <a:rPr lang="es-AR" sz="1000" dirty="0" smtClean="0">
                          <a:solidFill>
                            <a:srgbClr val="000000"/>
                          </a:solidFill>
                        </a:rPr>
                        <a:t> </a:t>
                      </a:r>
                    </a:p>
                    <a:p>
                      <a:pPr lvl="3">
                        <a:lnSpc>
                          <a:spcPct val="50000"/>
                        </a:lnSpc>
                        <a:spcBef>
                          <a:spcPts val="600"/>
                        </a:spcBef>
                        <a:buNone/>
                      </a:pPr>
                      <a:r>
                        <a:rPr lang="es-AR" sz="1000" b="1" dirty="0" err="1" smtClean="0">
                          <a:solidFill>
                            <a:srgbClr val="00008B"/>
                          </a:solidFill>
                        </a:rPr>
                        <a:t>FinSi</a:t>
                      </a:r>
                      <a:r>
                        <a:rPr lang="es-AR" sz="1000" dirty="0" smtClean="0">
                          <a:solidFill>
                            <a:srgbClr val="000000"/>
                          </a:solidFill>
                        </a:rPr>
                        <a:t> </a:t>
                      </a:r>
                    </a:p>
                    <a:p>
                      <a:pPr lvl="2">
                        <a:lnSpc>
                          <a:spcPct val="50000"/>
                        </a:lnSpc>
                        <a:spcBef>
                          <a:spcPts val="600"/>
                        </a:spcBef>
                        <a:buNone/>
                      </a:pPr>
                      <a:r>
                        <a:rPr lang="es-AR" sz="1000" b="1" dirty="0" err="1" smtClean="0">
                          <a:solidFill>
                            <a:srgbClr val="00008B"/>
                          </a:solidFill>
                        </a:rPr>
                        <a:t>FinSi</a:t>
                      </a:r>
                      <a:r>
                        <a:rPr lang="es-AR" sz="1000" dirty="0" smtClean="0">
                          <a:solidFill>
                            <a:srgbClr val="000000"/>
                          </a:solidFill>
                        </a:rPr>
                        <a:t> </a:t>
                      </a:r>
                    </a:p>
                    <a:p>
                      <a:pPr lvl="1">
                        <a:lnSpc>
                          <a:spcPct val="50000"/>
                        </a:lnSpc>
                        <a:spcBef>
                          <a:spcPts val="600"/>
                        </a:spcBef>
                        <a:buNone/>
                      </a:pPr>
                      <a:r>
                        <a:rPr lang="es-AR" sz="1000" b="1" dirty="0" err="1" smtClean="0">
                          <a:solidFill>
                            <a:srgbClr val="00008B"/>
                          </a:solidFill>
                        </a:rPr>
                        <a:t>FinSi</a:t>
                      </a:r>
                      <a:r>
                        <a:rPr lang="es-AR" sz="1000" dirty="0" smtClean="0">
                          <a:solidFill>
                            <a:srgbClr val="000000"/>
                          </a:solidFill>
                        </a:rPr>
                        <a:t> </a:t>
                      </a:r>
                    </a:p>
                    <a:p>
                      <a:pPr lvl="1">
                        <a:lnSpc>
                          <a:spcPct val="50000"/>
                        </a:lnSpc>
                        <a:spcBef>
                          <a:spcPts val="600"/>
                        </a:spcBef>
                        <a:buNone/>
                      </a:pPr>
                      <a:r>
                        <a:rPr lang="es-AR" sz="1000" b="1" dirty="0" smtClean="0">
                          <a:solidFill>
                            <a:srgbClr val="00008B"/>
                          </a:solidFill>
                        </a:rPr>
                        <a:t>Escribir</a:t>
                      </a:r>
                      <a:r>
                        <a:rPr lang="es-AR" sz="1000" dirty="0" smtClean="0">
                          <a:solidFill>
                            <a:srgbClr val="000000"/>
                          </a:solidFill>
                        </a:rPr>
                        <a:t> </a:t>
                      </a:r>
                      <a:r>
                        <a:rPr lang="es-AR" sz="1000" dirty="0" smtClean="0">
                          <a:solidFill>
                            <a:srgbClr val="FF0000"/>
                          </a:solidFill>
                        </a:rPr>
                        <a:t>"Su nuevo sueldo es: "</a:t>
                      </a:r>
                      <a:r>
                        <a:rPr lang="es-AR" sz="1000" dirty="0" smtClean="0">
                          <a:solidFill>
                            <a:srgbClr val="000000"/>
                          </a:solidFill>
                        </a:rPr>
                        <a:t> </a:t>
                      </a:r>
                      <a:r>
                        <a:rPr lang="es-AR" sz="1000" dirty="0" err="1" smtClean="0">
                          <a:solidFill>
                            <a:srgbClr val="000000"/>
                          </a:solidFill>
                        </a:rPr>
                        <a:t>nuevoSueldo</a:t>
                      </a:r>
                      <a:r>
                        <a:rPr lang="es-AR" sz="1000" dirty="0" smtClean="0">
                          <a:solidFill>
                            <a:srgbClr val="000000"/>
                          </a:solidFill>
                        </a:rPr>
                        <a:t> </a:t>
                      </a:r>
                    </a:p>
                    <a:p>
                      <a:pPr>
                        <a:lnSpc>
                          <a:spcPct val="50000"/>
                        </a:lnSpc>
                        <a:spcBef>
                          <a:spcPts val="600"/>
                        </a:spcBef>
                        <a:buNone/>
                      </a:pPr>
                      <a:r>
                        <a:rPr lang="es-AR" sz="1000" b="1" dirty="0" err="1" smtClean="0">
                          <a:solidFill>
                            <a:srgbClr val="00008B"/>
                          </a:solidFill>
                        </a:rPr>
                        <a:t>FinAlgoritmo</a:t>
                      </a:r>
                      <a:r>
                        <a:rPr lang="es-AR" sz="1000" dirty="0" smtClean="0">
                          <a:solidFill>
                            <a:srgbClr val="000000"/>
                          </a:solidFill>
                        </a:rPr>
                        <a:t> </a:t>
                      </a:r>
                      <a:endParaRPr lang="es-AR" sz="1000" dirty="0" smtClean="0"/>
                    </a:p>
                    <a:p>
                      <a:endParaRPr lang="es-AR" sz="1000" dirty="0"/>
                    </a:p>
                  </a:txBody>
                  <a:tcPr/>
                </a:tc>
                <a:tc>
                  <a:txBody>
                    <a:bodyPr/>
                    <a:lstStyle/>
                    <a:p>
                      <a:r>
                        <a:rPr lang="es-AR" sz="1600" dirty="0" err="1" smtClean="0"/>
                        <a:t>sueldoActual</a:t>
                      </a:r>
                      <a:r>
                        <a:rPr lang="es-AR" sz="1600" dirty="0" smtClean="0"/>
                        <a:t> = 10000</a:t>
                      </a:r>
                      <a:endParaRPr lang="es-AR" sz="1600" dirty="0"/>
                    </a:p>
                  </a:txBody>
                  <a:tcPr/>
                </a:tc>
                <a:tc>
                  <a:txBody>
                    <a:bodyPr/>
                    <a:lstStyle/>
                    <a:p>
                      <a:r>
                        <a:rPr lang="es-AR" sz="1600" dirty="0" smtClean="0">
                          <a:solidFill>
                            <a:schemeClr val="tx1"/>
                          </a:solidFill>
                        </a:rPr>
                        <a:t>Ud. tiene un aumento de 20%</a:t>
                      </a:r>
                    </a:p>
                    <a:p>
                      <a:r>
                        <a:rPr lang="es-AR" sz="1600" dirty="0" smtClean="0">
                          <a:solidFill>
                            <a:schemeClr val="tx1"/>
                          </a:solidFill>
                        </a:rPr>
                        <a:t>Su nuevo sueldo es: 12000 </a:t>
                      </a:r>
                      <a:endParaRPr lang="es-AR" sz="1600" dirty="0">
                        <a:solidFill>
                          <a:schemeClr val="tx1"/>
                        </a:solidFill>
                      </a:endParaRPr>
                    </a:p>
                  </a:txBody>
                  <a:tcPr/>
                </a:tc>
                <a:extLst>
                  <a:ext uri="{0D108BD9-81ED-4DB2-BD59-A6C34878D82A}">
                    <a16:rowId xmlns:a16="http://schemas.microsoft.com/office/drawing/2014/main" xmlns="" val="10001"/>
                  </a:ext>
                </a:extLst>
              </a:tr>
              <a:tr h="370840">
                <a:tc vMerge="1">
                  <a:txBody>
                    <a:bodyPr/>
                    <a:lstStyle/>
                    <a:p>
                      <a:endParaRPr lang="es-AR" dirty="0"/>
                    </a:p>
                  </a:txBody>
                  <a:tcPr/>
                </a:tc>
                <a:tc>
                  <a:txBody>
                    <a:bodyPr/>
                    <a:lstStyle/>
                    <a:p>
                      <a:r>
                        <a:rPr lang="es-AR" sz="1600" dirty="0" err="1" smtClean="0"/>
                        <a:t>sueldoActual</a:t>
                      </a:r>
                      <a:r>
                        <a:rPr lang="es-AR" sz="1600" dirty="0" smtClean="0"/>
                        <a:t> =  18000 </a:t>
                      </a:r>
                      <a:endParaRPr lang="es-AR" sz="1600" dirty="0"/>
                    </a:p>
                  </a:txBody>
                  <a:tcPr/>
                </a:tc>
                <a:tc>
                  <a:txBody>
                    <a:bodyPr/>
                    <a:lstStyle/>
                    <a:p>
                      <a:r>
                        <a:rPr lang="es-AR" sz="1600" dirty="0" smtClean="0">
                          <a:solidFill>
                            <a:schemeClr val="tx1"/>
                          </a:solidFill>
                        </a:rPr>
                        <a:t>Ud. tiene un aumento de 10%</a:t>
                      </a:r>
                    </a:p>
                    <a:p>
                      <a:r>
                        <a:rPr lang="es-AR" sz="1600" dirty="0" smtClean="0">
                          <a:solidFill>
                            <a:schemeClr val="tx1"/>
                          </a:solidFill>
                        </a:rPr>
                        <a:t>Su nuevo sueldo es:  19800</a:t>
                      </a:r>
                      <a:endParaRPr lang="es-AR" sz="1600" dirty="0"/>
                    </a:p>
                  </a:txBody>
                  <a:tcPr/>
                </a:tc>
                <a:extLst>
                  <a:ext uri="{0D108BD9-81ED-4DB2-BD59-A6C34878D82A}">
                    <a16:rowId xmlns:a16="http://schemas.microsoft.com/office/drawing/2014/main" xmlns="" val="10002"/>
                  </a:ext>
                </a:extLst>
              </a:tr>
              <a:tr h="370840">
                <a:tc vMerge="1">
                  <a:txBody>
                    <a:bodyPr/>
                    <a:lstStyle/>
                    <a:p>
                      <a:endParaRPr lang="es-AR" dirty="0"/>
                    </a:p>
                  </a:txBody>
                  <a:tcPr/>
                </a:tc>
                <a:tc>
                  <a:txBody>
                    <a:bodyPr/>
                    <a:lstStyle/>
                    <a:p>
                      <a:r>
                        <a:rPr lang="es-AR" sz="1600" dirty="0" err="1" smtClean="0"/>
                        <a:t>sueldoActual</a:t>
                      </a:r>
                      <a:r>
                        <a:rPr lang="es-AR" sz="1600" dirty="0" smtClean="0"/>
                        <a:t> =  23400</a:t>
                      </a:r>
                      <a:endParaRPr lang="es-AR" sz="1600" dirty="0"/>
                    </a:p>
                  </a:txBody>
                  <a:tcPr/>
                </a:tc>
                <a:tc>
                  <a:txBody>
                    <a:bodyPr/>
                    <a:lstStyle/>
                    <a:p>
                      <a:r>
                        <a:rPr lang="es-AR" sz="1600" dirty="0" smtClean="0">
                          <a:solidFill>
                            <a:schemeClr val="tx1"/>
                          </a:solidFill>
                        </a:rPr>
                        <a:t>Ud. tiene un aumento de 5%</a:t>
                      </a:r>
                    </a:p>
                    <a:p>
                      <a:r>
                        <a:rPr lang="es-AR" sz="1600" dirty="0" smtClean="0">
                          <a:solidFill>
                            <a:schemeClr val="tx1"/>
                          </a:solidFill>
                        </a:rPr>
                        <a:t>Su nuevo sueldo es: 24570</a:t>
                      </a:r>
                      <a:endParaRPr lang="es-AR" sz="1600" dirty="0"/>
                    </a:p>
                  </a:txBody>
                  <a:tcPr/>
                </a:tc>
                <a:extLst>
                  <a:ext uri="{0D108BD9-81ED-4DB2-BD59-A6C34878D82A}">
                    <a16:rowId xmlns:a16="http://schemas.microsoft.com/office/drawing/2014/main" xmlns="" val="10003"/>
                  </a:ext>
                </a:extLst>
              </a:tr>
              <a:tr h="370840">
                <a:tc vMerge="1">
                  <a:txBody>
                    <a:bodyPr/>
                    <a:lstStyle/>
                    <a:p>
                      <a:endParaRPr lang="es-AR" dirty="0"/>
                    </a:p>
                  </a:txBody>
                  <a:tcPr/>
                </a:tc>
                <a:tc>
                  <a:txBody>
                    <a:bodyPr/>
                    <a:lstStyle/>
                    <a:p>
                      <a:r>
                        <a:rPr lang="es-AR" sz="1600" dirty="0" err="1" smtClean="0"/>
                        <a:t>sueldoActual</a:t>
                      </a:r>
                      <a:r>
                        <a:rPr lang="es-AR" sz="1600" dirty="0" smtClean="0"/>
                        <a:t> = 30000</a:t>
                      </a:r>
                      <a:endParaRPr lang="es-AR" sz="1600" dirty="0"/>
                    </a:p>
                  </a:txBody>
                  <a:tcPr/>
                </a:tc>
                <a:tc>
                  <a:txBody>
                    <a:bodyPr/>
                    <a:lstStyle/>
                    <a:p>
                      <a:r>
                        <a:rPr lang="es-AR" sz="1600" dirty="0" smtClean="0">
                          <a:solidFill>
                            <a:schemeClr val="tx1"/>
                          </a:solidFill>
                        </a:rPr>
                        <a:t>Ud. No tiene un aumento</a:t>
                      </a:r>
                    </a:p>
                    <a:p>
                      <a:r>
                        <a:rPr lang="es-AR" sz="1600" dirty="0" smtClean="0">
                          <a:solidFill>
                            <a:schemeClr val="tx1"/>
                          </a:solidFill>
                        </a:rPr>
                        <a:t>Su nuevo sueldo es:  </a:t>
                      </a:r>
                      <a:r>
                        <a:rPr lang="es-AR" sz="1600" dirty="0" smtClean="0"/>
                        <a:t>30000</a:t>
                      </a:r>
                      <a:endParaRPr lang="es-AR" sz="1600" dirty="0"/>
                    </a:p>
                  </a:txBody>
                  <a:tcPr/>
                </a:tc>
                <a:extLst>
                  <a:ext uri="{0D108BD9-81ED-4DB2-BD59-A6C34878D82A}">
                    <a16:rowId xmlns:a16="http://schemas.microsoft.com/office/drawing/2014/main" xmlns="" val="10004"/>
                  </a:ext>
                </a:extLst>
              </a:tr>
            </a:tbl>
          </a:graphicData>
        </a:graphic>
      </p:graphicFrame>
      <p:sp>
        <p:nvSpPr>
          <p:cNvPr id="4" name="3 Marcador de pie de página"/>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4 Marcador de número de diapositiva"/>
          <p:cNvSpPr>
            <a:spLocks noGrp="1"/>
          </p:cNvSpPr>
          <p:nvPr>
            <p:ph type="sldNum" sz="quarter" idx="12"/>
          </p:nvPr>
        </p:nvSpPr>
        <p:spPr/>
        <p:txBody>
          <a:bodyPr/>
          <a:lstStyle/>
          <a:p>
            <a:fld id="{D802D9E1-0DDA-174F-9155-A972C397A999}" type="slidenum">
              <a:rPr lang="es-ES_tradnl" smtClean="0"/>
              <a:pPr/>
              <a:t>63</a:t>
            </a:fld>
            <a:endParaRPr lang="es-ES_tradn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b="1" dirty="0" smtClean="0"/>
              <a:t>Operadores</a:t>
            </a:r>
            <a:r>
              <a:rPr lang="es-ES_tradnl" dirty="0" smtClean="0"/>
              <a:t/>
            </a:r>
            <a:br>
              <a:rPr lang="es-ES_tradnl" dirty="0" smtClean="0"/>
            </a:br>
            <a:r>
              <a:rPr lang="es-ES_tradnl" sz="2800" i="1" dirty="0" smtClean="0"/>
              <a:t>Repaso</a:t>
            </a:r>
            <a:endParaRPr lang="es-ES_tradnl" sz="3100" i="1" dirty="0"/>
          </a:p>
        </p:txBody>
      </p:sp>
      <p:sp>
        <p:nvSpPr>
          <p:cNvPr id="13" name="Marcador de pie de página 3"/>
          <p:cNvSpPr>
            <a:spLocks noGrp="1"/>
          </p:cNvSpPr>
          <p:nvPr>
            <p:ph type="ftr" sz="quarter" idx="11"/>
          </p:nvPr>
        </p:nvSpPr>
        <p:spPr/>
        <p:txBody>
          <a:bodyPr/>
          <a:lstStyle/>
          <a:p>
            <a:r>
              <a:rPr lang="es-ES_tradnl" dirty="0"/>
              <a:t>Módulo 1: Técnicas de Programación</a:t>
            </a:r>
          </a:p>
        </p:txBody>
      </p:sp>
      <p:sp>
        <p:nvSpPr>
          <p:cNvPr id="14" name="Marcador de número de diapositiva 4"/>
          <p:cNvSpPr>
            <a:spLocks noGrp="1"/>
          </p:cNvSpPr>
          <p:nvPr>
            <p:ph type="sldNum" sz="quarter" idx="12"/>
          </p:nvPr>
        </p:nvSpPr>
        <p:spPr/>
        <p:txBody>
          <a:bodyPr/>
          <a:lstStyle/>
          <a:p>
            <a:r>
              <a:rPr lang="es-ES_tradnl" dirty="0" smtClean="0"/>
              <a:t>22</a:t>
            </a:r>
            <a:endParaRPr lang="es-ES_tradnl" dirty="0"/>
          </a:p>
        </p:txBody>
      </p:sp>
      <p:sp>
        <p:nvSpPr>
          <p:cNvPr id="7" name="Rectángulo 6"/>
          <p:cNvSpPr/>
          <p:nvPr/>
        </p:nvSpPr>
        <p:spPr>
          <a:xfrm>
            <a:off x="408007" y="2154507"/>
            <a:ext cx="8327985" cy="4524315"/>
          </a:xfrm>
          <a:prstGeom prst="rect">
            <a:avLst/>
          </a:prstGeom>
        </p:spPr>
        <p:txBody>
          <a:bodyPr wrap="square">
            <a:spAutoFit/>
          </a:bodyPr>
          <a:lstStyle/>
          <a:p>
            <a:r>
              <a:rPr lang="es-ES_tradnl" sz="2400" b="1" dirty="0">
                <a:solidFill>
                  <a:srgbClr val="000080"/>
                </a:solidFill>
              </a:rPr>
              <a:t>Algoritmo</a:t>
            </a:r>
            <a:r>
              <a:rPr lang="es-ES_tradnl" sz="2400" dirty="0">
                <a:solidFill>
                  <a:srgbClr val="000000"/>
                </a:solidFill>
              </a:rPr>
              <a:t> </a:t>
            </a:r>
            <a:r>
              <a:rPr lang="es-ES_tradnl" sz="2400" dirty="0" err="1">
                <a:solidFill>
                  <a:srgbClr val="000000"/>
                </a:solidFill>
              </a:rPr>
              <a:t>SumaDeDosNumeros</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Definir</a:t>
            </a:r>
            <a:r>
              <a:rPr lang="es-ES_tradnl" sz="2400" dirty="0" smtClean="0">
                <a:solidFill>
                  <a:srgbClr val="000000"/>
                </a:solidFill>
              </a:rPr>
              <a:t> </a:t>
            </a:r>
            <a:r>
              <a:rPr lang="es-ES_tradnl" sz="2400" dirty="0" err="1">
                <a:solidFill>
                  <a:srgbClr val="000000"/>
                </a:solidFill>
              </a:rPr>
              <a:t>primerNumero</a:t>
            </a:r>
            <a:r>
              <a:rPr lang="es-ES_tradnl" sz="2400" dirty="0">
                <a:solidFill>
                  <a:srgbClr val="000000"/>
                </a:solidFill>
              </a:rPr>
              <a:t> </a:t>
            </a:r>
            <a:r>
              <a:rPr lang="es-ES_tradnl" sz="2400" b="1" dirty="0">
                <a:solidFill>
                  <a:srgbClr val="000080"/>
                </a:solidFill>
              </a:rPr>
              <a:t>Como</a:t>
            </a:r>
            <a:r>
              <a:rPr lang="es-ES_tradnl" sz="2400" dirty="0">
                <a:solidFill>
                  <a:srgbClr val="000000"/>
                </a:solidFill>
              </a:rPr>
              <a:t> </a:t>
            </a:r>
            <a:r>
              <a:rPr lang="es-ES_tradnl" sz="2400" b="1" dirty="0">
                <a:solidFill>
                  <a:srgbClr val="000080"/>
                </a:solidFill>
              </a:rPr>
              <a:t>Entero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Definir</a:t>
            </a:r>
            <a:r>
              <a:rPr lang="es-ES_tradnl" sz="2400" dirty="0" smtClean="0">
                <a:solidFill>
                  <a:srgbClr val="000000"/>
                </a:solidFill>
              </a:rPr>
              <a:t> </a:t>
            </a:r>
            <a:r>
              <a:rPr lang="es-ES_tradnl" sz="2400" dirty="0" err="1">
                <a:solidFill>
                  <a:srgbClr val="000000"/>
                </a:solidFill>
              </a:rPr>
              <a:t>segundoNumero</a:t>
            </a:r>
            <a:r>
              <a:rPr lang="es-ES_tradnl" sz="2400" dirty="0">
                <a:solidFill>
                  <a:srgbClr val="000000"/>
                </a:solidFill>
              </a:rPr>
              <a:t> </a:t>
            </a:r>
            <a:r>
              <a:rPr lang="es-ES_tradnl" sz="2400" b="1" dirty="0">
                <a:solidFill>
                  <a:srgbClr val="000080"/>
                </a:solidFill>
              </a:rPr>
              <a:t>Como</a:t>
            </a:r>
            <a:r>
              <a:rPr lang="es-ES_tradnl" sz="2400" dirty="0">
                <a:solidFill>
                  <a:srgbClr val="000000"/>
                </a:solidFill>
              </a:rPr>
              <a:t> </a:t>
            </a:r>
            <a:r>
              <a:rPr lang="es-ES_tradnl" sz="2400" b="1" dirty="0">
                <a:solidFill>
                  <a:srgbClr val="000080"/>
                </a:solidFill>
              </a:rPr>
              <a:t>Entero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Definir</a:t>
            </a:r>
            <a:r>
              <a:rPr lang="es-ES_tradnl" sz="2400" dirty="0" smtClean="0">
                <a:solidFill>
                  <a:srgbClr val="000000"/>
                </a:solidFill>
              </a:rPr>
              <a:t> </a:t>
            </a:r>
            <a:r>
              <a:rPr lang="es-ES_tradnl" sz="2400" dirty="0">
                <a:solidFill>
                  <a:srgbClr val="000000"/>
                </a:solidFill>
              </a:rPr>
              <a:t>resultado </a:t>
            </a:r>
            <a:r>
              <a:rPr lang="es-ES_tradnl" sz="2400" b="1" dirty="0">
                <a:solidFill>
                  <a:srgbClr val="000080"/>
                </a:solidFill>
              </a:rPr>
              <a:t>Como</a:t>
            </a:r>
            <a:r>
              <a:rPr lang="es-ES_tradnl" sz="2400" dirty="0">
                <a:solidFill>
                  <a:srgbClr val="000000"/>
                </a:solidFill>
              </a:rPr>
              <a:t> </a:t>
            </a:r>
            <a:r>
              <a:rPr lang="es-ES_tradnl" sz="2400" b="1" dirty="0">
                <a:solidFill>
                  <a:srgbClr val="000080"/>
                </a:solidFill>
              </a:rPr>
              <a:t>Entero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"Ingrese el primer numero:"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Leer</a:t>
            </a:r>
            <a:r>
              <a:rPr lang="es-ES_tradnl" sz="2400" dirty="0" smtClean="0">
                <a:solidFill>
                  <a:srgbClr val="000000"/>
                </a:solidFill>
              </a:rPr>
              <a:t> </a:t>
            </a:r>
            <a:r>
              <a:rPr lang="es-ES_tradnl" sz="2400" dirty="0" err="1">
                <a:solidFill>
                  <a:srgbClr val="000000"/>
                </a:solidFill>
              </a:rPr>
              <a:t>primerNumero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"Ingrese el segundo numero"</a:t>
            </a:r>
            <a:r>
              <a:rPr lang="es-ES_tradnl" sz="2400" dirty="0">
                <a:solidFill>
                  <a:srgbClr val="000000"/>
                </a:solidFill>
              </a:rPr>
              <a:t> </a:t>
            </a:r>
            <a:endParaRPr lang="es-ES_tradnl" sz="2400" dirty="0" smtClean="0">
              <a:solidFill>
                <a:srgbClr val="000000"/>
              </a:solidFill>
            </a:endParaRP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Leer</a:t>
            </a:r>
            <a:r>
              <a:rPr lang="es-ES_tradnl" sz="2400" dirty="0" smtClean="0">
                <a:solidFill>
                  <a:srgbClr val="000000"/>
                </a:solidFill>
              </a:rPr>
              <a:t> </a:t>
            </a:r>
            <a:r>
              <a:rPr lang="es-ES_tradnl" sz="2400" dirty="0" err="1">
                <a:solidFill>
                  <a:srgbClr val="000000"/>
                </a:solidFill>
              </a:rPr>
              <a:t>segundoNumero</a:t>
            </a:r>
            <a:r>
              <a:rPr lang="es-ES_tradnl" sz="2400" dirty="0">
                <a:solidFill>
                  <a:srgbClr val="000000"/>
                </a:solidFill>
              </a:rPr>
              <a:t> </a:t>
            </a:r>
            <a:endParaRPr lang="es-ES_tradnl" sz="2400" dirty="0" smtClean="0">
              <a:solidFill>
                <a:srgbClr val="000000"/>
              </a:solidFill>
            </a:endParaRPr>
          </a:p>
          <a:p>
            <a:r>
              <a:rPr lang="es-ES_tradnl" sz="2400" dirty="0">
                <a:solidFill>
                  <a:srgbClr val="000000"/>
                </a:solidFill>
              </a:rPr>
              <a:t> </a:t>
            </a:r>
            <a:r>
              <a:rPr lang="es-ES_tradnl" sz="2400" dirty="0" smtClean="0">
                <a:solidFill>
                  <a:srgbClr val="000000"/>
                </a:solidFill>
              </a:rPr>
              <a:t> resultado</a:t>
            </a:r>
            <a:r>
              <a:rPr lang="es-ES_tradnl" sz="2400" b="1" dirty="0" smtClean="0">
                <a:solidFill>
                  <a:srgbClr val="000000"/>
                </a:solidFill>
              </a:rPr>
              <a:t>=</a:t>
            </a:r>
            <a:r>
              <a:rPr lang="es-ES_tradnl" sz="2400" dirty="0" err="1" smtClean="0">
                <a:solidFill>
                  <a:srgbClr val="000000"/>
                </a:solidFill>
              </a:rPr>
              <a:t>primerNumero</a:t>
            </a:r>
            <a:r>
              <a:rPr lang="es-ES_tradnl" sz="2400" b="1" dirty="0" err="1" smtClean="0">
                <a:solidFill>
                  <a:srgbClr val="000000"/>
                </a:solidFill>
              </a:rPr>
              <a:t>+</a:t>
            </a:r>
            <a:r>
              <a:rPr lang="es-ES_tradnl" sz="2400" dirty="0" err="1" smtClean="0">
                <a:solidFill>
                  <a:srgbClr val="000000"/>
                </a:solidFill>
              </a:rPr>
              <a:t>segundoNumero</a:t>
            </a:r>
            <a:r>
              <a:rPr lang="es-ES_tradnl" sz="2400" dirty="0" smtClean="0">
                <a:solidFill>
                  <a:srgbClr val="000000"/>
                </a:solidFill>
              </a:rPr>
              <a:t> </a:t>
            </a:r>
          </a:p>
          <a:p>
            <a:r>
              <a:rPr lang="es-ES_tradnl" sz="2400" b="1" dirty="0">
                <a:solidFill>
                  <a:srgbClr val="000000"/>
                </a:solidFill>
              </a:rPr>
              <a:t> </a:t>
            </a:r>
            <a:r>
              <a:rPr lang="es-ES_tradnl" sz="2400" b="1" dirty="0" smtClean="0">
                <a:solidFill>
                  <a:srgbClr val="000000"/>
                </a:solidFill>
              </a:rPr>
              <a:t> </a:t>
            </a:r>
            <a:r>
              <a:rPr lang="es-ES_tradnl" sz="2400" b="1" dirty="0" smtClean="0">
                <a:solidFill>
                  <a:srgbClr val="000080"/>
                </a:solidFill>
              </a:rPr>
              <a:t>Escribir</a:t>
            </a:r>
            <a:r>
              <a:rPr lang="es-ES_tradnl" sz="2400" dirty="0" smtClean="0">
                <a:solidFill>
                  <a:srgbClr val="000000"/>
                </a:solidFill>
              </a:rPr>
              <a:t> </a:t>
            </a:r>
            <a:r>
              <a:rPr lang="es-ES_tradnl" sz="2400" dirty="0">
                <a:solidFill>
                  <a:srgbClr val="FF0000"/>
                </a:solidFill>
              </a:rPr>
              <a:t>"El resultado de la suma es: "</a:t>
            </a:r>
            <a:r>
              <a:rPr lang="es-ES_tradnl" sz="2400" b="1" dirty="0">
                <a:solidFill>
                  <a:srgbClr val="000000"/>
                </a:solidFill>
              </a:rPr>
              <a:t>,</a:t>
            </a:r>
            <a:r>
              <a:rPr lang="es-ES_tradnl" sz="2400" dirty="0">
                <a:solidFill>
                  <a:srgbClr val="000000"/>
                </a:solidFill>
              </a:rPr>
              <a:t> suma </a:t>
            </a:r>
            <a:endParaRPr lang="es-ES_tradnl" sz="2400" dirty="0" smtClean="0">
              <a:solidFill>
                <a:srgbClr val="000000"/>
              </a:solidFill>
            </a:endParaRPr>
          </a:p>
          <a:p>
            <a:r>
              <a:rPr lang="es-ES_tradnl" sz="2400" b="1" dirty="0" err="1" smtClean="0">
                <a:solidFill>
                  <a:srgbClr val="000080"/>
                </a:solidFill>
              </a:rPr>
              <a:t>FinAlgoritmo</a:t>
            </a:r>
            <a:r>
              <a:rPr lang="es-ES_tradnl" sz="2400" dirty="0" smtClean="0">
                <a:solidFill>
                  <a:srgbClr val="000000"/>
                </a:solidFill>
              </a:rPr>
              <a:t> </a:t>
            </a:r>
            <a:r>
              <a:rPr lang="es-ES_tradnl" sz="2400" dirty="0"/>
              <a:t/>
            </a:r>
            <a:br>
              <a:rPr lang="es-ES_tradnl" sz="2400" dirty="0"/>
            </a:br>
            <a:endParaRPr lang="es-ES_tradnl" sz="2400" dirty="0"/>
          </a:p>
        </p:txBody>
      </p:sp>
    </p:spTree>
    <p:extLst>
      <p:ext uri="{BB962C8B-B14F-4D97-AF65-F5344CB8AC3E}">
        <p14:creationId xmlns:p14="http://schemas.microsoft.com/office/powerpoint/2010/main" val="3891398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s-ES_tradnl" dirty="0" smtClean="0"/>
              <a:t>Técnicas de Programación</a:t>
            </a:r>
            <a:endParaRPr lang="es-ES_tradnl" dirty="0"/>
          </a:p>
        </p:txBody>
      </p:sp>
      <p:sp>
        <p:nvSpPr>
          <p:cNvPr id="5" name="Subtítulo 4"/>
          <p:cNvSpPr>
            <a:spLocks noGrp="1"/>
          </p:cNvSpPr>
          <p:nvPr>
            <p:ph type="subTitle" idx="1"/>
          </p:nvPr>
        </p:nvSpPr>
        <p:spPr/>
        <p:txBody>
          <a:bodyPr>
            <a:normAutofit/>
          </a:bodyPr>
          <a:lstStyle/>
          <a:p>
            <a:r>
              <a:rPr lang="es-ES_tradnl" dirty="0" smtClean="0"/>
              <a:t>Selección (Conceptos)</a:t>
            </a:r>
            <a:endParaRPr lang="es-ES_tradnl" dirty="0"/>
          </a:p>
        </p:txBody>
      </p:sp>
    </p:spTree>
    <p:extLst>
      <p:ext uri="{BB962C8B-B14F-4D97-AF65-F5344CB8AC3E}">
        <p14:creationId xmlns:p14="http://schemas.microsoft.com/office/powerpoint/2010/main" val="1973335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0121" y="900000"/>
            <a:ext cx="8973847" cy="1220315"/>
          </a:xfrm>
        </p:spPr>
        <p:txBody>
          <a:bodyPr/>
          <a:lstStyle/>
          <a:p>
            <a:r>
              <a:rPr lang="es-ES_tradnl" b="1" dirty="0" smtClean="0"/>
              <a:t>Estructuras de Control </a:t>
            </a:r>
            <a:br>
              <a:rPr lang="es-ES_tradnl" b="1" dirty="0" smtClean="0"/>
            </a:br>
            <a:r>
              <a:rPr lang="es-ES_tradnl" sz="2800" i="1" dirty="0" smtClean="0"/>
              <a:t>Selección</a:t>
            </a:r>
            <a:endParaRPr lang="es-ES_tradnl" sz="2800" i="1" dirty="0"/>
          </a:p>
        </p:txBody>
      </p:sp>
      <p:sp>
        <p:nvSpPr>
          <p:cNvPr id="4" name="Marcador de pie de página 3"/>
          <p:cNvSpPr>
            <a:spLocks noGrp="1"/>
          </p:cNvSpPr>
          <p:nvPr>
            <p:ph type="ftr" sz="quarter" idx="11"/>
          </p:nvPr>
        </p:nvSpPr>
        <p:spPr/>
        <p:txBody>
          <a:bodyPr/>
          <a:lstStyle/>
          <a:p>
            <a:pPr algn="l"/>
            <a:r>
              <a:rPr lang="es-ES" smtClean="0">
                <a:solidFill>
                  <a:schemeClr val="bg1"/>
                </a:solidFill>
              </a:rPr>
              <a:t>Módulo 1: Técnicas de Programación</a:t>
            </a:r>
            <a:endParaRPr lang="es-ES_tradnl" dirty="0"/>
          </a:p>
        </p:txBody>
      </p:sp>
      <p:sp>
        <p:nvSpPr>
          <p:cNvPr id="5" name="Marcador de número de diapositiva 4"/>
          <p:cNvSpPr>
            <a:spLocks noGrp="1"/>
          </p:cNvSpPr>
          <p:nvPr>
            <p:ph type="sldNum" sz="quarter" idx="12"/>
          </p:nvPr>
        </p:nvSpPr>
        <p:spPr/>
        <p:txBody>
          <a:bodyPr/>
          <a:lstStyle/>
          <a:p>
            <a:fld id="{D802D9E1-0DDA-174F-9155-A972C397A999}" type="slidenum">
              <a:rPr lang="es-ES_tradnl" smtClean="0"/>
              <a:pPr/>
              <a:t>8</a:t>
            </a:fld>
            <a:endParaRPr lang="es-ES_tradnl" dirty="0"/>
          </a:p>
        </p:txBody>
      </p:sp>
      <p:grpSp>
        <p:nvGrpSpPr>
          <p:cNvPr id="25" name="24 Grupo"/>
          <p:cNvGrpSpPr/>
          <p:nvPr/>
        </p:nvGrpSpPr>
        <p:grpSpPr>
          <a:xfrm>
            <a:off x="301665" y="2192466"/>
            <a:ext cx="8213685" cy="3952270"/>
            <a:chOff x="301665" y="2192466"/>
            <a:chExt cx="8213685" cy="3952270"/>
          </a:xfrm>
        </p:grpSpPr>
        <p:sp>
          <p:nvSpPr>
            <p:cNvPr id="14" name="CustomShape 5"/>
            <p:cNvSpPr/>
            <p:nvPr/>
          </p:nvSpPr>
          <p:spPr>
            <a:xfrm>
              <a:off x="460389" y="5010376"/>
              <a:ext cx="4760280" cy="1134360"/>
            </a:xfrm>
            <a:prstGeom prst="roundRect">
              <a:avLst>
                <a:gd name="adj" fmla="val 16667"/>
              </a:avLst>
            </a:prstGeom>
            <a:solidFill>
              <a:srgbClr val="8064A2"/>
            </a:solidFill>
            <a:ln w="25560">
              <a:solidFill>
                <a:srgbClr val="FFFFFF"/>
              </a:solidFill>
              <a:round/>
            </a:ln>
          </p:spPr>
          <p:style>
            <a:lnRef idx="0">
              <a:scrgbClr r="0" g="0" b="0"/>
            </a:lnRef>
            <a:fillRef idx="0">
              <a:scrgbClr r="0" g="0" b="0"/>
            </a:fillRef>
            <a:effectRef idx="0">
              <a:scrgbClr r="0" g="0" b="0"/>
            </a:effectRef>
            <a:fontRef idx="minor"/>
          </p:style>
        </p:sp>
        <p:sp>
          <p:nvSpPr>
            <p:cNvPr id="15" name="CustomShape 6"/>
            <p:cNvSpPr/>
            <p:nvPr/>
          </p:nvSpPr>
          <p:spPr>
            <a:xfrm>
              <a:off x="502149" y="5065816"/>
              <a:ext cx="4677120" cy="102348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dirty="0">
                  <a:solidFill>
                    <a:srgbClr val="FFFFFF"/>
                  </a:solidFill>
                  <a:uFill>
                    <a:solidFill>
                      <a:srgbClr val="FFFFFF"/>
                    </a:solidFill>
                  </a:uFill>
                  <a:latin typeface="Calibri"/>
                  <a:ea typeface="Calibri"/>
                </a:rPr>
                <a:t>Repetitivas</a:t>
              </a:r>
              <a:endParaRPr lang="es-AR" sz="3900" b="0" strike="noStrike" spc="-1" dirty="0">
                <a:solidFill>
                  <a:srgbClr val="000000"/>
                </a:solidFill>
                <a:uFill>
                  <a:solidFill>
                    <a:srgbClr val="FFFFFF"/>
                  </a:solidFill>
                </a:uFill>
                <a:latin typeface="Arial"/>
              </a:endParaRPr>
            </a:p>
          </p:txBody>
        </p:sp>
        <p:sp>
          <p:nvSpPr>
            <p:cNvPr id="16" name="CustomShape 1"/>
            <p:cNvSpPr/>
            <p:nvPr/>
          </p:nvSpPr>
          <p:spPr>
            <a:xfrm>
              <a:off x="418629" y="2222090"/>
              <a:ext cx="4760280" cy="1134360"/>
            </a:xfrm>
            <a:prstGeom prst="roundRect">
              <a:avLst>
                <a:gd name="adj" fmla="val 16667"/>
              </a:avLst>
            </a:prstGeom>
            <a:solidFill>
              <a:srgbClr val="BF504D"/>
            </a:solidFill>
            <a:ln w="25560">
              <a:solidFill>
                <a:srgbClr val="FFFFFF"/>
              </a:solidFill>
              <a:round/>
            </a:ln>
          </p:spPr>
          <p:style>
            <a:lnRef idx="0">
              <a:scrgbClr r="0" g="0" b="0"/>
            </a:lnRef>
            <a:fillRef idx="0">
              <a:scrgbClr r="0" g="0" b="0"/>
            </a:fillRef>
            <a:effectRef idx="0">
              <a:scrgbClr r="0" g="0" b="0"/>
            </a:effectRef>
            <a:fontRef idx="minor"/>
          </p:style>
        </p:sp>
        <p:sp>
          <p:nvSpPr>
            <p:cNvPr id="17" name="CustomShape 2"/>
            <p:cNvSpPr/>
            <p:nvPr/>
          </p:nvSpPr>
          <p:spPr>
            <a:xfrm>
              <a:off x="418629" y="2192466"/>
              <a:ext cx="4677120" cy="102348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dirty="0">
                  <a:solidFill>
                    <a:srgbClr val="FFFFFF"/>
                  </a:solidFill>
                  <a:uFill>
                    <a:solidFill>
                      <a:srgbClr val="FFFFFF"/>
                    </a:solidFill>
                  </a:uFill>
                  <a:latin typeface="Calibri"/>
                  <a:ea typeface="Calibri"/>
                </a:rPr>
                <a:t>Secuenciales</a:t>
              </a:r>
              <a:endParaRPr lang="es-AR" sz="3900" b="0" strike="noStrike" spc="-1" dirty="0">
                <a:solidFill>
                  <a:srgbClr val="000000"/>
                </a:solidFill>
                <a:uFill>
                  <a:solidFill>
                    <a:srgbClr val="FFFFFF"/>
                  </a:solidFill>
                </a:uFill>
                <a:latin typeface="Arial"/>
              </a:endParaRPr>
            </a:p>
          </p:txBody>
        </p:sp>
        <p:sp>
          <p:nvSpPr>
            <p:cNvPr id="18" name="CustomShape 3"/>
            <p:cNvSpPr/>
            <p:nvPr/>
          </p:nvSpPr>
          <p:spPr>
            <a:xfrm>
              <a:off x="418629" y="3572116"/>
              <a:ext cx="4760280" cy="1134360"/>
            </a:xfrm>
            <a:prstGeom prst="roundRect">
              <a:avLst>
                <a:gd name="adj" fmla="val 16667"/>
              </a:avLst>
            </a:prstGeom>
            <a:solidFill>
              <a:srgbClr val="9BBB59"/>
            </a:solidFill>
            <a:ln w="25560">
              <a:solidFill>
                <a:srgbClr val="FFFFFF"/>
              </a:solidFill>
              <a:round/>
            </a:ln>
          </p:spPr>
          <p:style>
            <a:lnRef idx="0">
              <a:scrgbClr r="0" g="0" b="0"/>
            </a:lnRef>
            <a:fillRef idx="0">
              <a:scrgbClr r="0" g="0" b="0"/>
            </a:fillRef>
            <a:effectRef idx="0">
              <a:scrgbClr r="0" g="0" b="0"/>
            </a:effectRef>
            <a:fontRef idx="minor"/>
          </p:style>
        </p:sp>
        <p:sp>
          <p:nvSpPr>
            <p:cNvPr id="19" name="CustomShape 4"/>
            <p:cNvSpPr/>
            <p:nvPr/>
          </p:nvSpPr>
          <p:spPr>
            <a:xfrm>
              <a:off x="301665" y="3627556"/>
              <a:ext cx="5025241" cy="1023480"/>
            </a:xfrm>
            <a:prstGeom prst="rect">
              <a:avLst/>
            </a:prstGeom>
            <a:noFill/>
            <a:ln>
              <a:noFill/>
            </a:ln>
          </p:spPr>
          <p:style>
            <a:lnRef idx="0">
              <a:scrgbClr r="0" g="0" b="0"/>
            </a:lnRef>
            <a:fillRef idx="0">
              <a:scrgbClr r="0" g="0" b="0"/>
            </a:fillRef>
            <a:effectRef idx="0">
              <a:scrgbClr r="0" g="0" b="0"/>
            </a:effectRef>
            <a:fontRef idx="minor"/>
          </p:style>
          <p:txBody>
            <a:bodyPr lIns="150480" tIns="150480" rIns="150480" bIns="150480" anchor="ctr"/>
            <a:lstStyle/>
            <a:p>
              <a:pPr>
                <a:lnSpc>
                  <a:spcPct val="90000"/>
                </a:lnSpc>
              </a:pPr>
              <a:r>
                <a:rPr lang="es-AR" sz="3900" b="0" strike="noStrike" spc="-1" dirty="0" smtClean="0">
                  <a:solidFill>
                    <a:srgbClr val="FFFFFF"/>
                  </a:solidFill>
                  <a:uFill>
                    <a:solidFill>
                      <a:srgbClr val="FFFFFF"/>
                    </a:solidFill>
                  </a:uFill>
                  <a:latin typeface="Calibri"/>
                  <a:ea typeface="Calibri"/>
                </a:rPr>
                <a:t>Selección </a:t>
              </a:r>
              <a:r>
                <a:rPr lang="es-AR" sz="3900" b="0" strike="noStrike" spc="-1" dirty="0">
                  <a:solidFill>
                    <a:srgbClr val="FFFFFF"/>
                  </a:solidFill>
                  <a:uFill>
                    <a:solidFill>
                      <a:srgbClr val="FFFFFF"/>
                    </a:solidFill>
                  </a:uFill>
                  <a:latin typeface="Calibri"/>
                  <a:ea typeface="Calibri"/>
                </a:rPr>
                <a:t>o </a:t>
              </a:r>
              <a:r>
                <a:rPr lang="es-AR" sz="3900" b="0" strike="noStrike" spc="-1" dirty="0" smtClean="0">
                  <a:solidFill>
                    <a:srgbClr val="FFFFFF"/>
                  </a:solidFill>
                  <a:uFill>
                    <a:solidFill>
                      <a:srgbClr val="FFFFFF"/>
                    </a:solidFill>
                  </a:uFill>
                  <a:latin typeface="Calibri"/>
                  <a:ea typeface="Calibri"/>
                </a:rPr>
                <a:t>de </a:t>
              </a:r>
              <a:r>
                <a:rPr lang="es-AR" sz="3900" b="0" strike="noStrike" spc="-1" dirty="0">
                  <a:solidFill>
                    <a:srgbClr val="FFFFFF"/>
                  </a:solidFill>
                  <a:uFill>
                    <a:solidFill>
                      <a:srgbClr val="FFFFFF"/>
                    </a:solidFill>
                  </a:uFill>
                  <a:latin typeface="Calibri"/>
                  <a:ea typeface="Calibri"/>
                </a:rPr>
                <a:t>Decisión</a:t>
              </a:r>
              <a:endParaRPr lang="es-AR" sz="3900" b="0" strike="noStrike" spc="-1" dirty="0">
                <a:solidFill>
                  <a:srgbClr val="000000"/>
                </a:solidFill>
                <a:uFill>
                  <a:solidFill>
                    <a:srgbClr val="FFFFFF"/>
                  </a:solidFill>
                </a:uFill>
                <a:latin typeface="Arial"/>
              </a:endParaRPr>
            </a:p>
          </p:txBody>
        </p:sp>
        <p:grpSp>
          <p:nvGrpSpPr>
            <p:cNvPr id="24" name="23 Grupo"/>
            <p:cNvGrpSpPr/>
            <p:nvPr/>
          </p:nvGrpSpPr>
          <p:grpSpPr>
            <a:xfrm>
              <a:off x="5220669" y="2222090"/>
              <a:ext cx="3294681" cy="973653"/>
              <a:chOff x="5220669" y="2222090"/>
              <a:chExt cx="3294681" cy="973653"/>
            </a:xfrm>
          </p:grpSpPr>
          <p:pic>
            <p:nvPicPr>
              <p:cNvPr id="20" name="Shape 164"/>
              <p:cNvPicPr/>
              <p:nvPr/>
            </p:nvPicPr>
            <p:blipFill>
              <a:blip r:embed="rId2" cstate="print"/>
              <a:stretch/>
            </p:blipFill>
            <p:spPr>
              <a:xfrm>
                <a:off x="5220669" y="2222090"/>
                <a:ext cx="3294681" cy="973653"/>
              </a:xfrm>
              <a:prstGeom prst="rect">
                <a:avLst/>
              </a:prstGeom>
              <a:ln>
                <a:noFill/>
              </a:ln>
            </p:spPr>
          </p:pic>
          <p:sp>
            <p:nvSpPr>
              <p:cNvPr id="21" name="Rectángulo 1"/>
              <p:cNvSpPr/>
              <p:nvPr/>
            </p:nvSpPr>
            <p:spPr>
              <a:xfrm>
                <a:off x="5485006" y="2311826"/>
                <a:ext cx="968952" cy="4618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900" dirty="0" smtClean="0">
                    <a:solidFill>
                      <a:sysClr val="windowText" lastClr="000000"/>
                    </a:solidFill>
                  </a:rPr>
                  <a:t>Escribir “Bienvenido!”</a:t>
                </a:r>
                <a:endParaRPr lang="es-ES_tradnl" sz="900" dirty="0">
                  <a:solidFill>
                    <a:sysClr val="windowText" lastClr="000000"/>
                  </a:solidFill>
                </a:endParaRPr>
              </a:p>
            </p:txBody>
          </p:sp>
          <p:sp>
            <p:nvSpPr>
              <p:cNvPr id="23" name="Rectángulo 1"/>
              <p:cNvSpPr/>
              <p:nvPr/>
            </p:nvSpPr>
            <p:spPr>
              <a:xfrm>
                <a:off x="7349253" y="2311826"/>
                <a:ext cx="968952" cy="4618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sz="900" dirty="0" smtClean="0">
                    <a:solidFill>
                      <a:sysClr val="windowText" lastClr="000000"/>
                    </a:solidFill>
                  </a:rPr>
                  <a:t>Escribir “Vuelva pronto!”</a:t>
                </a:r>
                <a:endParaRPr lang="es-ES_tradnl" sz="900" dirty="0">
                  <a:solidFill>
                    <a:sysClr val="windowText" lastClr="000000"/>
                  </a:solidFill>
                </a:endParaRPr>
              </a:p>
            </p:txBody>
          </p:sp>
        </p:grpSp>
      </p:grpSp>
    </p:spTree>
    <p:extLst>
      <p:ext uri="{BB962C8B-B14F-4D97-AF65-F5344CB8AC3E}">
        <p14:creationId xmlns:p14="http://schemas.microsoft.com/office/powerpoint/2010/main" val="953433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7159</TotalTime>
  <Words>4751</Words>
  <Application>Microsoft Macintosh PowerPoint</Application>
  <PresentationFormat>Presentación en pantalla (4:3)</PresentationFormat>
  <Paragraphs>997</Paragraphs>
  <Slides>64</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64</vt:i4>
      </vt:variant>
    </vt:vector>
  </HeadingPairs>
  <TitlesOfParts>
    <vt:vector size="69" baseType="lpstr">
      <vt:lpstr>Calibri</vt:lpstr>
      <vt:lpstr>Courier New</vt:lpstr>
      <vt:lpstr>DejaVu Sans</vt:lpstr>
      <vt:lpstr>Arial</vt:lpstr>
      <vt:lpstr>Tema de Office</vt:lpstr>
      <vt:lpstr>Técnicas de Programación</vt:lpstr>
      <vt:lpstr>Algoritmos Repaso</vt:lpstr>
      <vt:lpstr>Algoritmos Repaso</vt:lpstr>
      <vt:lpstr>Variables Repaso</vt:lpstr>
      <vt:lpstr>Variables Repaso</vt:lpstr>
      <vt:lpstr>Operadores Repaso</vt:lpstr>
      <vt:lpstr>Operadores Repaso</vt:lpstr>
      <vt:lpstr>Técnicas de Programación</vt:lpstr>
      <vt:lpstr>Estructuras de Control  Selección</vt:lpstr>
      <vt:lpstr>Estructura de Control  Selección</vt:lpstr>
      <vt:lpstr>Selección o decisión (Branch)</vt:lpstr>
      <vt:lpstr>Estructura de Control Selección</vt:lpstr>
      <vt:lpstr>Selección  Sintaxis</vt:lpstr>
      <vt:lpstr>Selección  Alternativa Simple</vt:lpstr>
      <vt:lpstr>Selección  Alternativa Doble</vt:lpstr>
      <vt:lpstr>Estructura de Control - Selección Ejercicio - Mayor a 20 - Código</vt:lpstr>
      <vt:lpstr>Operadores Condicionales</vt:lpstr>
      <vt:lpstr>Operadores Lógicos</vt:lpstr>
      <vt:lpstr>Técnicas de Programación</vt:lpstr>
      <vt:lpstr>Etapas del Ciclo de Vida</vt:lpstr>
      <vt:lpstr>Etapas del Ciclo de Vida</vt:lpstr>
      <vt:lpstr>Pruebas de Escritorio</vt:lpstr>
      <vt:lpstr>Cuántos Casos se Describen?</vt:lpstr>
      <vt:lpstr>Estructura de Control – Selección Simple Ejercicio - Mayor a 20 - Código</vt:lpstr>
      <vt:lpstr>Estructura de Control – Selección Simple Ejercicio - Mayor a 20 – Prueba de Escritorio</vt:lpstr>
      <vt:lpstr>Estructura de Control – Selección Simple Ejercicio – Aplicar Descuento </vt:lpstr>
      <vt:lpstr>Estructura de Control – Selección Simple Ejercicio – Aplicar Descuento – Código </vt:lpstr>
      <vt:lpstr>Estructura de Control – Selección Simple Ejercicio – Aplicar Descuento – Prueba de Escritorio</vt:lpstr>
      <vt:lpstr>Estructura de Control – Selección Simple Ejercicio – Validar Altura</vt:lpstr>
      <vt:lpstr>Estructura de Control – Selección Simple Ejercicio – Validar Altura - Código</vt:lpstr>
      <vt:lpstr>Estructura de Control – Selección Simple Ejercicio – Validar Altura – Prueba de Escritorio</vt:lpstr>
      <vt:lpstr>Estructura de Control – Selección Simple Ejercicio - Login</vt:lpstr>
      <vt:lpstr>Estructura de Control – Selección Simple Ejercicio – Login - Código</vt:lpstr>
      <vt:lpstr>Estructura de Control – Selección Simple Ejercicio – Login – Prueba de Escritorio</vt:lpstr>
      <vt:lpstr>Estructura de Control – Selección Simple Ejercicio – Determinar Medalla</vt:lpstr>
      <vt:lpstr>Estructura de Control – Selección Simple Ejercicio – Determinar Medalla - Código</vt:lpstr>
      <vt:lpstr>Estructura de Control – Selección Simple Ejercicio – Determinar Medalla – Prueba de Escritorio</vt:lpstr>
      <vt:lpstr>Estructura de Control  Selección Múltiple</vt:lpstr>
      <vt:lpstr>Estructura de Control  Selección Múltiple</vt:lpstr>
      <vt:lpstr>Estructura de Control  Selección Múltiple</vt:lpstr>
      <vt:lpstr>Estructura de Control - Selección Múltiple Determinar Medalla - Código</vt:lpstr>
      <vt:lpstr>Estructura de Control - Selección Múltiple Determinar Medalla – Prueba de Escritorio</vt:lpstr>
      <vt:lpstr>Estructura de Control - Selección Determine qué Hace el Siguiente Código</vt:lpstr>
      <vt:lpstr>Estructura de Control - Selección  Determine qué Hace el Siguiente Código</vt:lpstr>
      <vt:lpstr>Estructura de Control - Selección  Determine qué Hace el Siguiente Código</vt:lpstr>
      <vt:lpstr>Estructura de Control - Selección  Determine qué Hace el Siguiente Código</vt:lpstr>
      <vt:lpstr>Técnicas de Programación</vt:lpstr>
      <vt:lpstr>Estructura de Control - Selección  Ejercicio – Mayor de Tres</vt:lpstr>
      <vt:lpstr>Estructura de Control - Selección  Ejercicio – Par/Impar</vt:lpstr>
      <vt:lpstr>Estructura de Control - Selección  Ejercicio – Descuento Octubre</vt:lpstr>
      <vt:lpstr>Estructura de Control - Selección  Ejercicio – Aumento de Sueldo</vt:lpstr>
      <vt:lpstr>Técnicas de Programación</vt:lpstr>
      <vt:lpstr>Estructura de Control - Selección Ejercicio - Mayor de Tres</vt:lpstr>
      <vt:lpstr>Estructura de Control - Selección Ejercicio - Mayor de Tres – Código</vt:lpstr>
      <vt:lpstr>Estructura de Control - Selección Ejercicio – Mayor de Tres - Prueba de Escritorio</vt:lpstr>
      <vt:lpstr>Estructura de Control - Selección Ejercicio – Par/Impar</vt:lpstr>
      <vt:lpstr>Estructura de Control - Selección Ejercicio – Par/Impar - Código</vt:lpstr>
      <vt:lpstr>Estructura de Control - Selección Ejercicio – Par/Impar – Prueba de Escritorio</vt:lpstr>
      <vt:lpstr>Estructura de Control - Selección  Ejercicio – Descuento Octubre</vt:lpstr>
      <vt:lpstr>Estructura de Control - Selección  Ejercicio – Descuento Octubre - Código</vt:lpstr>
      <vt:lpstr>Estructura de Control - Selección  Ejercicio – Descuento Octubre – Prueba de Escritorio</vt:lpstr>
      <vt:lpstr>Estructura de Control - Selección  Ejercicio – Aumento de Sueldo</vt:lpstr>
      <vt:lpstr>Estructura de Control - Selección  Ejercicio – Aumento de Sueldo - Código</vt:lpstr>
      <vt:lpstr>Estructura de Control - Selección  Ejercicio – Aumento de Sueldo – Prueba de Escritorio</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Rago</dc:creator>
  <cp:lastModifiedBy>Claudio Altamiranda</cp:lastModifiedBy>
  <cp:revision>221</cp:revision>
  <dcterms:created xsi:type="dcterms:W3CDTF">2017-06-08T19:02:43Z</dcterms:created>
  <dcterms:modified xsi:type="dcterms:W3CDTF">2017-10-26T00:38:46Z</dcterms:modified>
</cp:coreProperties>
</file>