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 el neutro en la multiplicación?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Curso 111 mil Nivelatorio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Aritmética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Multiplicación en los números naturales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Propiedad asociativa de la </a:t>
            </a:r>
            <a:r>
              <a:rPr b="1" lang="en" sz="1600"/>
              <a:t>multiplicación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 </a:t>
            </a:r>
            <a:r>
              <a:rPr b="1" lang="en">
                <a:solidFill>
                  <a:schemeClr val="dk1"/>
                </a:solidFill>
              </a:rPr>
              <a:t>a ϵ ℕ, b ϵ ℕ</a:t>
            </a:r>
            <a:r>
              <a:rPr lang="en">
                <a:solidFill>
                  <a:schemeClr val="dk1"/>
                </a:solidFill>
              </a:rPr>
              <a:t> y </a:t>
            </a:r>
            <a:r>
              <a:rPr b="1" lang="en">
                <a:solidFill>
                  <a:schemeClr val="dk1"/>
                </a:solidFill>
              </a:rPr>
              <a:t>c ϵ ℕ</a:t>
            </a:r>
            <a:r>
              <a:rPr lang="en">
                <a:solidFill>
                  <a:schemeClr val="dk1"/>
                </a:solidFill>
              </a:rPr>
              <a:t>  entonces  (</a:t>
            </a:r>
            <a:r>
              <a:rPr b="1" lang="en">
                <a:solidFill>
                  <a:schemeClr val="dk1"/>
                </a:solidFill>
              </a:rPr>
              <a:t>a x b) x c = a x (b x 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 forma en que se agrupan los factores no altera el producto.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2 x (5 x 6) = (2 x 5) x 6 = 60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6 x (3 x 2) = (6 x 3) x 2 = 36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Multiplicación en los números naturales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Propiedad distributiva de la multiplicación</a:t>
            </a:r>
            <a:r>
              <a:rPr lang="en"/>
              <a:t> </a:t>
            </a:r>
            <a:r>
              <a:rPr b="1" lang="en" sz="1600"/>
              <a:t>respecto de la suma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 </a:t>
            </a:r>
            <a:r>
              <a:rPr b="1" lang="en">
                <a:solidFill>
                  <a:schemeClr val="dk1"/>
                </a:solidFill>
              </a:rPr>
              <a:t>a ϵ ℕ, b ϵ ℕ</a:t>
            </a:r>
            <a:r>
              <a:rPr lang="en">
                <a:solidFill>
                  <a:schemeClr val="dk1"/>
                </a:solidFill>
              </a:rPr>
              <a:t> y </a:t>
            </a:r>
            <a:r>
              <a:rPr b="1" lang="en">
                <a:solidFill>
                  <a:schemeClr val="dk1"/>
                </a:solidFill>
              </a:rPr>
              <a:t>c ϵ ℕ</a:t>
            </a:r>
            <a:r>
              <a:rPr lang="en">
                <a:solidFill>
                  <a:schemeClr val="dk1"/>
                </a:solidFill>
              </a:rPr>
              <a:t>  entonces  </a:t>
            </a:r>
            <a:r>
              <a:rPr b="1" lang="en">
                <a:solidFill>
                  <a:schemeClr val="dk1"/>
                </a:solidFill>
              </a:rPr>
              <a:t>a . (b + c) = a . b + a . 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La ley distributiva relaciona las operaciones de la multiplicación y la suma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2 x (5 + 6) = (2 x 5) + (2 x 6) = 10 + 12 = 22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6 x (3 + 2) = (6 x 3) + (6 x 2) = 18 + 12 = 30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Jerarquía (o precedencia) de operadores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78025" y="1283000"/>
            <a:ext cx="84543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Realice la siguiente operación aritmética: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2 + 3 x 4 + 8 x 2 =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Jerarquía de operadores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Realice la siguiente operación aritmética: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 sz="1800"/>
              <a:t>2 + 3 x 4 + 8 x 2 = </a:t>
            </a:r>
            <a:r>
              <a:rPr b="1" lang="en" sz="1800"/>
              <a:t>2 + 12 + 16 = 30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Cuando aparecen multiplicaciones y sumas, las multiplicaciones se efectúan primero a menos que haya un símbolo de agrupación que requiera otra cosa.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2 + 3 x 4 + 8 x 2 ≠ (2 + 3) x 4 + 8 x 2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         2 + 12 +16 ≠ 5 x 4 + 8 x 2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                      30 ≠ 20 + 16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                      30 ≠ 36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Resta en los números naturales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diferencia de la suma, la resta es una operación que no está totalmente definida en el conjunto de los números naturales.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/>
              <a:t>Definición: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Dados dos Números Naturales a,b se llama diferencia de a con b y lo denotamos (a-b) a un número Natural c, tal que</a:t>
            </a:r>
          </a:p>
          <a:p>
            <a:pPr indent="387350" lvl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 a=b+c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Siempre y cuando: </a:t>
            </a:r>
            <a:r>
              <a:rPr b="1" lang="en" sz="1800"/>
              <a:t>a ≥ 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Ejemplo:</a:t>
            </a:r>
            <a:r>
              <a:rPr b="1" lang="en" sz="1800"/>
              <a:t> 5 = 2 +3 </a:t>
            </a:r>
            <a:r>
              <a:rPr lang="en"/>
              <a:t>ya que</a:t>
            </a:r>
            <a:r>
              <a:rPr b="1" lang="en" sz="1800"/>
              <a:t> 5 </a:t>
            </a:r>
            <a:r>
              <a:rPr b="1" lang="en" sz="1800">
                <a:solidFill>
                  <a:schemeClr val="dk1"/>
                </a:solidFill>
              </a:rPr>
              <a:t>≥ 2 ---&gt; 5 - 2 = 3 y 3 ∈ </a:t>
            </a:r>
            <a:r>
              <a:rPr b="1" lang="en">
                <a:solidFill>
                  <a:schemeClr val="dk1"/>
                </a:solidFill>
              </a:rPr>
              <a:t>ℕ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Resta en los números naturales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 </a:t>
            </a:r>
            <a:r>
              <a:rPr b="1" lang="en" sz="1600"/>
              <a:t>a - b = c</a:t>
            </a:r>
            <a:r>
              <a:rPr lang="en"/>
              <a:t> (o equivalente </a:t>
            </a:r>
            <a:r>
              <a:rPr b="1" lang="en" sz="1600"/>
              <a:t>a = b + c</a:t>
            </a:r>
            <a:r>
              <a:rPr lang="en"/>
              <a:t>) </a:t>
            </a:r>
            <a:r>
              <a:rPr b="1" lang="en"/>
              <a:t>a</a:t>
            </a:r>
            <a:r>
              <a:rPr lang="en"/>
              <a:t> es llamado minuendo, </a:t>
            </a:r>
            <a:r>
              <a:rPr b="1" lang="en"/>
              <a:t>b</a:t>
            </a:r>
            <a:r>
              <a:rPr lang="en"/>
              <a:t> es llamado sustraendo y </a:t>
            </a:r>
            <a:r>
              <a:rPr b="1" lang="en" sz="1600"/>
              <a:t>c</a:t>
            </a:r>
            <a:r>
              <a:rPr lang="en"/>
              <a:t> es llamado residuo.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>
              <a:spcBef>
                <a:spcPts val="0"/>
              </a:spcBef>
              <a:buNone/>
            </a:pPr>
            <a:r>
              <a:rPr b="1" lang="en" sz="1600"/>
              <a:t>18 = 7 + 11</a:t>
            </a:r>
            <a:r>
              <a:rPr lang="en"/>
              <a:t> observe que </a:t>
            </a:r>
            <a:r>
              <a:rPr b="1" lang="en" sz="1600"/>
              <a:t>18 &gt; 7</a:t>
            </a:r>
            <a:r>
              <a:rPr lang="en"/>
              <a:t>; entonces </a:t>
            </a:r>
            <a:r>
              <a:rPr b="1" lang="en" sz="1600"/>
              <a:t>18 - 7 = 11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914400">
              <a:spcBef>
                <a:spcPts val="0"/>
              </a:spcBef>
              <a:buNone/>
            </a:pPr>
            <a:r>
              <a:rPr b="1" lang="en" sz="1600"/>
              <a:t>4 = 3 + 1</a:t>
            </a:r>
            <a:r>
              <a:rPr lang="en"/>
              <a:t> observe que </a:t>
            </a:r>
            <a:r>
              <a:rPr b="1" lang="en" sz="1600"/>
              <a:t>4 &gt; 3</a:t>
            </a:r>
            <a:r>
              <a:rPr lang="en"/>
              <a:t>; entonces </a:t>
            </a:r>
            <a:r>
              <a:rPr b="1" lang="en" sz="1600"/>
              <a:t>4 - 3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División con y sin residuo o resto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dos números naturales a,b (b ≠ 0) llamamos cociente de a entre b y lo denotamos (</a:t>
            </a:r>
            <a:r>
              <a:rPr b="1" lang="en" sz="1800"/>
              <a:t>a ÷ b</a:t>
            </a:r>
            <a:r>
              <a:rPr lang="en"/>
              <a:t>) a un número natural c, tal que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b="1" lang="en" sz="1800"/>
              <a:t>a = b x c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a es llamado dividendo, 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/>
              <a:t>b es llamado sustraendo y 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/>
              <a:t>c es llamado cociente.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Para que el cociente sea un número natural, el dividendo debe contener al divisor un número exacto de veces. Al no darse esta situación, entonces con una división con residuo o resto.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División con y sin residuo o resto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9/3 =3 porque 3x3=9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8/2= 4 porque 4x2= 8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8/3= 2 y residuo 2 porque 2x3= 6 , 6+2=8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>
              <a:spcBef>
                <a:spcPts val="0"/>
              </a:spcBef>
              <a:buNone/>
            </a:pPr>
            <a:r>
              <a:rPr lang="en"/>
              <a:t>10/6 = 1 y residuo 4 porque 6x1 = 6 , 6+4=10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Existencia del elemento neutro en la suma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Para la operación adición o suma, en el conjunto de los Números Naturales, existe un Natural llamado elemento neutro aditivo y representado por el 0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a+0=0+a=a, para cualquier a ∈ </a:t>
            </a:r>
            <a:r>
              <a:rPr b="1" lang="en">
                <a:solidFill>
                  <a:schemeClr val="dk1"/>
                </a:solidFill>
              </a:rPr>
              <a:t>ℕ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Este elemento se caracteriza porque al adicionarlo por la derecha o por la izquierda con cualquier número natural, deja a este inalterable.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Ejercicios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Escriba el nombre de la propiedad que se muestra en cada caso: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a) 5+(2+3)=(5+2)+3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b) 4x2=2x4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c) 3x(1+5)=3x1+3x5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d) 8+0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Conjuntos numéricos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Los conjuntos numéricos son agrupaciones de números </a:t>
            </a:r>
            <a:r>
              <a:rPr lang="en" sz="1400">
                <a:solidFill>
                  <a:srgbClr val="000000"/>
                </a:solidFill>
              </a:rPr>
              <a:t>que</a:t>
            </a:r>
            <a:r>
              <a:rPr lang="en" sz="1400">
                <a:solidFill>
                  <a:srgbClr val="000000"/>
                </a:solidFill>
              </a:rPr>
              <a:t> guardan una serie de propiedades estructurales.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Naturales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Enteros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Racionales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Irracionales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Ejercicios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Escriba el nombre de la propiedad que se muestra en cada caso: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a) 5+(2+3)=(5+2)+3		propiedad asociativa de la suma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b) 4x2=2x4				propiedad conmutativa de la </a:t>
            </a:r>
            <a:r>
              <a:rPr lang="en"/>
              <a:t>multiplicación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c) 3x(1+5)=3x1+3x5		propiedad distributiva de la </a:t>
            </a:r>
            <a:r>
              <a:rPr lang="en"/>
              <a:t>multiplicación</a:t>
            </a:r>
            <a:r>
              <a:rPr lang="en"/>
              <a:t> respecto de la suma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d) 8+0				elemento neutro de la suma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Aritmética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Parte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¿Qué pasa si queremos restar 8 - 10?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¿Qué pasa si queremos multiplicar 8 x (-3)?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Estas operaciones ya no están </a:t>
            </a:r>
            <a:r>
              <a:rPr b="1" lang="en"/>
              <a:t>definidas</a:t>
            </a:r>
            <a:r>
              <a:rPr lang="en"/>
              <a:t> en el conjunto de los números Naturales, pues -10 y -3 son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números que pertenecen a otro conjunto, el conjunto de los números Enteros.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Números Enteros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46775" y="1351750"/>
            <a:ext cx="83856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El conjunto de los números enteros se representa de la siguiente manera: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ℤ = {…, -3, -2, -1, 0, 1, 2, 3, …}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Este conjunto extiende al de los números naturales.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Sin embargo, no incluye por ejemplo al resultado de dividir cualquier par de dos números naturales.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Por ejemplo 8 :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Números Racionales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46775" y="1351750"/>
            <a:ext cx="83856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Aparece entonces el conjunto de los números racionales, representado de la siguiente manera: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/>
              <a:t>ℚ = {p/q, siendo p, q  ∈ </a:t>
            </a:r>
            <a:r>
              <a:rPr b="1" lang="en" sz="1800">
                <a:solidFill>
                  <a:schemeClr val="dk1"/>
                </a:solidFill>
              </a:rPr>
              <a:t>ℤ</a:t>
            </a:r>
            <a:r>
              <a:rPr b="1" lang="en" sz="1800"/>
              <a:t>}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8/7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2/5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        7/4 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        -6/11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Números Irracionales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46775" y="1351750"/>
            <a:ext cx="83856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Existen números que no se pueden representar como una fracción, como los números: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π (pi) = 3,14159265358…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√2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Estos números se incluyen dentro del conjunto de los números reales, representado por </a:t>
            </a:r>
            <a:r>
              <a:rPr b="1" lang="en" sz="1800">
                <a:solidFill>
                  <a:schemeClr val="dk1"/>
                </a:solidFill>
              </a:rPr>
              <a:t>ℝ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buNone/>
            </a:pPr>
            <a:r>
              <a:rPr b="1" lang="en" sz="1800"/>
              <a:t>ℕ </a:t>
            </a:r>
            <a:r>
              <a:rPr b="1" lang="en" sz="1800"/>
              <a:t>⊂ </a:t>
            </a:r>
            <a:r>
              <a:rPr b="1" lang="en" sz="1800">
                <a:solidFill>
                  <a:schemeClr val="dk1"/>
                </a:solidFill>
              </a:rPr>
              <a:t>ℤ</a:t>
            </a:r>
            <a:r>
              <a:rPr b="1" lang="en" sz="1800"/>
              <a:t> ⊂ </a:t>
            </a:r>
            <a:r>
              <a:rPr b="1" lang="en" sz="1800">
                <a:solidFill>
                  <a:schemeClr val="dk1"/>
                </a:solidFill>
              </a:rPr>
              <a:t>ℚ</a:t>
            </a:r>
            <a:r>
              <a:rPr b="1" lang="en" sz="1800"/>
              <a:t> ⊂ </a:t>
            </a:r>
            <a:r>
              <a:rPr b="1" lang="en" sz="1800">
                <a:solidFill>
                  <a:schemeClr val="dk1"/>
                </a:solidFill>
              </a:rPr>
              <a:t>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</a:t>
            </a:r>
            <a:r>
              <a:rPr lang="en"/>
              <a:t>numéricos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46775" y="1351750"/>
            <a:ext cx="83856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Conjunto de los números reales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 </a:t>
            </a:r>
            <a:r>
              <a:rPr b="1" lang="en" sz="1800">
                <a:solidFill>
                  <a:schemeClr val="dk1"/>
                </a:solidFill>
              </a:rPr>
              <a:t>ℕ ⊂ ℤ ⊂ ℚ ⊂ ℝ</a:t>
            </a:r>
          </a:p>
        </p:txBody>
      </p:sp>
      <p:sp>
        <p:nvSpPr>
          <p:cNvPr id="205" name="Shape 205"/>
          <p:cNvSpPr/>
          <p:nvPr/>
        </p:nvSpPr>
        <p:spPr>
          <a:xfrm>
            <a:off x="3000850" y="1535025"/>
            <a:ext cx="4017300" cy="3348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077050" y="1687425"/>
            <a:ext cx="3257700" cy="27918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229450" y="1839825"/>
            <a:ext cx="2727300" cy="23298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381850" y="1992225"/>
            <a:ext cx="2220000" cy="19599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083325" y="3039975"/>
            <a:ext cx="1934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ℕ	</a:t>
            </a:r>
            <a:r>
              <a:rPr b="1" lang="en" sz="1800">
                <a:solidFill>
                  <a:srgbClr val="6AA84F"/>
                </a:solidFill>
              </a:rPr>
              <a:t>ℤ</a:t>
            </a:r>
            <a:r>
              <a:rPr b="1"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0000FF"/>
                </a:solidFill>
              </a:rPr>
              <a:t>ℚ	</a:t>
            </a:r>
            <a:r>
              <a:rPr b="1" lang="en" sz="1800">
                <a:solidFill>
                  <a:srgbClr val="FF0000"/>
                </a:solidFill>
              </a:rPr>
              <a:t>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Realizar la siguiente operación aritmética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-8 + 2 =  ????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Realizar la siguiente operación aritmética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-8 + 2 =  ????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Observamos que 8 es mayor que 2 y que ambos números tienen signos contrarios por lo tanto los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restamos y el signo del resultado corresponderá al del numero mayor, es decir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Entonces  </a:t>
            </a:r>
            <a:r>
              <a:rPr b="1" lang="en" sz="1800">
                <a:solidFill>
                  <a:schemeClr val="dk1"/>
                </a:solidFill>
              </a:rPr>
              <a:t>-8 + 2 = -6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Realizar la siguiente multiplicación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(2).(-3) = ??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Números</a:t>
            </a:r>
            <a:r>
              <a:rPr lang="en"/>
              <a:t> Naturales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46775" y="1351750"/>
            <a:ext cx="83856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conjunto de los números naturales se representa con ℕ y corresponde al siguiente conjunto numérico: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ℕ</a:t>
            </a:r>
            <a:r>
              <a:rPr lang="en"/>
              <a:t> = {0, 1, 2, 3, 4, 5, …, 1000, 1001, …}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Si un número 'a' pertenece  a un conjunto de números naturales, utilizamos la notación </a:t>
            </a:r>
            <a:r>
              <a:rPr b="1" lang="en"/>
              <a:t>a ϵ ℕ</a:t>
            </a:r>
            <a:r>
              <a:rPr lang="en"/>
              <a:t> 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Realizar la siguiente multiplicación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(2).(-3) = ??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Observamos que los factores son de signos contrarios por lo tanto multiplicamos 2 positivo por 3 negativo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resultado es menos 6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(2).(-3) = -6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Realizar la siguiente operación aritmética: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(-4).(-8) = ??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78025" y="1283000"/>
            <a:ext cx="84543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Conjunto de los números reales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Realizar la siguiente operación aritmética: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(-4).(-8) = ??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Como los dos números son negativos, al multiplicarlos el producto es positivo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(-4).(-8) = 32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El producto de un Real negativo y un Real positivo es un Real negativo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El producto de un Real positivo y un Real negativo es un Real negativo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El producto de un Real negativo y un Real negativo es un Real positivo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El producto de una Real positivo y un Real positivo es un Real positivo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→ El producto de dos números reales tendrá signo positivo(+) solo cuando los signos de los factores sean ambos negativos o ambos positivos. De cualquier otro modo el signo será negativo(-)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Realizar la siguiente operación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[(2 + 5)3 + 2(-10)]+ [(-4 + 2) + (5)(-2)]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Realizar la siguiente operación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[(2 + 5)3 + 2(-10)]+ [(-4 + 2) + (5)(-2)]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[(7)3 + (-20)] + [(-2) + (-10)]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[21 - 20] + [ -12]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1 - 12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-11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Suma de fracciones igual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2 ⁄ 4  + 3 ⁄ 4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Primero encontramos un denominador común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</a:t>
            </a:r>
            <a:r>
              <a:rPr b="1" lang="en" sz="1600">
                <a:solidFill>
                  <a:schemeClr val="dk1"/>
                </a:solidFill>
              </a:rPr>
              <a:t>2 ⁄ 4  + 3 ⁄ 4 = 5 ⁄ 4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Suma de fracciones diferente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2 ⁄ 4  + 3 ⁄ 5 - 8</a:t>
            </a:r>
            <a:r>
              <a:rPr b="1" lang="en" sz="1600">
                <a:solidFill>
                  <a:schemeClr val="dk1"/>
                </a:solidFill>
              </a:rPr>
              <a:t> ⁄ 3</a:t>
            </a:r>
            <a:r>
              <a:rPr b="1" lang="en" sz="1600">
                <a:solidFill>
                  <a:schemeClr val="dk1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Suma de fracciones diferente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2 ⁄ 4  + 3 ⁄ 5 - 8 ⁄ 3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Primero encontramos un denominador común: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4	5	3	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2	5	3	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1	5	3	3		Comun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1	5	1	5			2 x 2 x 3 x 5 = 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	1	1	1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82" name="Shape 282"/>
          <p:cNvCxnSpPr/>
          <p:nvPr/>
        </p:nvCxnSpPr>
        <p:spPr>
          <a:xfrm>
            <a:off x="3047150" y="3230450"/>
            <a:ext cx="0" cy="12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Suma de fracciones diferente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2    +   3	  -   8      =  15(2) + 12(3) - 20(8)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4         5         3			         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El común denominador se divide dentro de los denominadores de cada una de las fracciones y luego se multiplica por el numerador de la fracción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60/4= 15 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60/5= 12 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60/3=20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89" name="Shape 289"/>
          <p:cNvCxnSpPr/>
          <p:nvPr/>
        </p:nvCxnSpPr>
        <p:spPr>
          <a:xfrm>
            <a:off x="16610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/>
          <p:nvPr/>
        </p:nvCxnSpPr>
        <p:spPr>
          <a:xfrm>
            <a:off x="23468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/>
          <p:nvPr/>
        </p:nvCxnSpPr>
        <p:spPr>
          <a:xfrm>
            <a:off x="29430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3791750" y="2462925"/>
            <a:ext cx="17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Suma de números naturales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20750" y="1202825"/>
            <a:ext cx="85206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Los elementos con los cuales efectuamos la suma se llaman sumandos y el resultado se llama total 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Suma.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/>
              <a:t>Propiedad de clausura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Si  </a:t>
            </a:r>
            <a:r>
              <a:rPr b="1" lang="en"/>
              <a:t>a ϵ </a:t>
            </a:r>
            <a:r>
              <a:rPr b="1" lang="en">
                <a:solidFill>
                  <a:schemeClr val="dk1"/>
                </a:solidFill>
              </a:rPr>
              <a:t>ℕ</a:t>
            </a:r>
            <a:r>
              <a:rPr lang="en"/>
              <a:t>  y  </a:t>
            </a:r>
            <a:r>
              <a:rPr b="1" lang="en"/>
              <a:t>b </a:t>
            </a:r>
            <a:r>
              <a:rPr b="1" lang="en">
                <a:solidFill>
                  <a:schemeClr val="dk1"/>
                </a:solidFill>
              </a:rPr>
              <a:t>ϵ ℕ</a:t>
            </a:r>
            <a:r>
              <a:rPr lang="en">
                <a:solidFill>
                  <a:schemeClr val="dk1"/>
                </a:solidFill>
              </a:rPr>
              <a:t>  entonces  </a:t>
            </a:r>
            <a:r>
              <a:rPr b="1" lang="en">
                <a:solidFill>
                  <a:schemeClr val="dk1"/>
                </a:solidFill>
              </a:rPr>
              <a:t>a + b ϵ ℕ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Esto significa que si tomamos dos números naturales y los sumamos, su resultado es también un número natural.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Ejemplo: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2 ϵ N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3 ϵ ℕ</a:t>
            </a:r>
            <a:r>
              <a:rPr lang="en">
                <a:solidFill>
                  <a:schemeClr val="dk1"/>
                </a:solidFill>
              </a:rPr>
              <a:t>  entonces </a:t>
            </a:r>
            <a:r>
              <a:rPr b="1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+ 3 = 5 ϵ ℕ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	  8 ϵ N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5 ϵ ℕ</a:t>
            </a:r>
            <a:r>
              <a:rPr lang="en">
                <a:solidFill>
                  <a:schemeClr val="dk1"/>
                </a:solidFill>
              </a:rPr>
              <a:t>  entonces </a:t>
            </a:r>
            <a:r>
              <a:rPr b="1"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+ 5 = 13 ϵ 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en conjuntos numéricos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44850" y="1145525"/>
            <a:ext cx="8454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Suma de fracciones diferente denominador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2    +   3	  -   8      =  15(2) + 12(3) - 20(8)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4         5         3			         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2    +   3	  -   8      =  15(2) + 12(3) - 20(8) =    30 + 36 -160	= 66 - 160 = -94   = - 47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         5         3			         60				60		       60	      60	 30</a:t>
            </a:r>
          </a:p>
          <a:p>
            <a:pPr indent="387350" lvl="0" marL="18288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6610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23468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2943050" y="24554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/>
          <p:nvPr/>
        </p:nvCxnSpPr>
        <p:spPr>
          <a:xfrm>
            <a:off x="3791750" y="2462925"/>
            <a:ext cx="17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/>
          <p:nvPr/>
        </p:nvCxnSpPr>
        <p:spPr>
          <a:xfrm>
            <a:off x="746650" y="36746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/>
          <p:nvPr/>
        </p:nvCxnSpPr>
        <p:spPr>
          <a:xfrm>
            <a:off x="1397075" y="36746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2003700" y="3674650"/>
            <a:ext cx="36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2860375" y="3674650"/>
            <a:ext cx="17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/>
          <p:nvPr/>
        </p:nvCxnSpPr>
        <p:spPr>
          <a:xfrm>
            <a:off x="5012975" y="3674650"/>
            <a:ext cx="12189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6513650" y="3674650"/>
            <a:ext cx="7263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7504250" y="3674650"/>
            <a:ext cx="457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8206525" y="3673300"/>
            <a:ext cx="457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Suma de números naturales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Propiedad conmutativa de la suma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  </a:t>
            </a:r>
            <a:r>
              <a:rPr b="1" lang="en">
                <a:solidFill>
                  <a:schemeClr val="dk1"/>
                </a:solidFill>
              </a:rPr>
              <a:t>a ϵ ℕ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b ϵ ℕ</a:t>
            </a:r>
            <a:r>
              <a:rPr lang="en">
                <a:solidFill>
                  <a:schemeClr val="dk1"/>
                </a:solidFill>
              </a:rPr>
              <a:t>  entonces  </a:t>
            </a:r>
            <a:r>
              <a:rPr b="1" lang="en">
                <a:solidFill>
                  <a:schemeClr val="dk1"/>
                </a:solidFill>
              </a:rPr>
              <a:t>a + b = b +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Esta propiedad indica que al efectuar la suma, el orden de los sumandos no afecta el total.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Ejemplo: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/>
              <a:t>2 + 4 = 4 + 2 = 6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/>
              <a:t>10 + 5 = 5 + 10 = 15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 de números naturales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Propiedad asociativa de la suma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 </a:t>
            </a:r>
            <a:r>
              <a:rPr b="1" lang="en">
                <a:solidFill>
                  <a:schemeClr val="dk1"/>
                </a:solidFill>
              </a:rPr>
              <a:t>a ϵ ℕ, b ϵ ℕ</a:t>
            </a:r>
            <a:r>
              <a:rPr lang="en">
                <a:solidFill>
                  <a:schemeClr val="dk1"/>
                </a:solidFill>
              </a:rPr>
              <a:t> y </a:t>
            </a:r>
            <a:r>
              <a:rPr b="1" lang="en">
                <a:solidFill>
                  <a:schemeClr val="dk1"/>
                </a:solidFill>
              </a:rPr>
              <a:t>c ϵ ℕ</a:t>
            </a:r>
            <a:r>
              <a:rPr lang="en">
                <a:solidFill>
                  <a:schemeClr val="dk1"/>
                </a:solidFill>
              </a:rPr>
              <a:t>  entonces  (</a:t>
            </a:r>
            <a:r>
              <a:rPr b="1" lang="en">
                <a:solidFill>
                  <a:schemeClr val="dk1"/>
                </a:solidFill>
              </a:rPr>
              <a:t>a + b) + c = a + (b + 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a forma en que se agrupan los sumandos no altera el total.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Ejemplos: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2 + (5 + 6) = (2 + 5) + 6 = 13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/>
              <a:t>6 + (3 + 2) = (6 + 3) + 2 =11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Multiplicación en los números naturales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Los elementos con los cuales efectuamos la multiplicación se llaman factores. El resultado de esta operación se llama producto.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producto de a y b se puede escribir de distintas formas: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a x b = (a)(b) = a.b = ab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Multiplicación en los números naturales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0750" y="1202825"/>
            <a:ext cx="85206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/>
              <a:t>Propiedad de clausura en la </a:t>
            </a:r>
            <a:r>
              <a:rPr b="1" lang="en" sz="1600"/>
              <a:t>multiplicación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Si  </a:t>
            </a:r>
            <a:r>
              <a:rPr b="1" lang="en"/>
              <a:t>a ϵ </a:t>
            </a:r>
            <a:r>
              <a:rPr b="1" lang="en">
                <a:solidFill>
                  <a:schemeClr val="dk1"/>
                </a:solidFill>
              </a:rPr>
              <a:t>ℕ</a:t>
            </a:r>
            <a:r>
              <a:rPr lang="en"/>
              <a:t>  y  </a:t>
            </a:r>
            <a:r>
              <a:rPr b="1" lang="en"/>
              <a:t>b </a:t>
            </a:r>
            <a:r>
              <a:rPr b="1" lang="en">
                <a:solidFill>
                  <a:schemeClr val="dk1"/>
                </a:solidFill>
              </a:rPr>
              <a:t>ϵ ℕ</a:t>
            </a:r>
            <a:r>
              <a:rPr lang="en">
                <a:solidFill>
                  <a:schemeClr val="dk1"/>
                </a:solidFill>
              </a:rPr>
              <a:t>  entonces  </a:t>
            </a:r>
            <a:r>
              <a:rPr b="1" lang="en">
                <a:solidFill>
                  <a:schemeClr val="dk1"/>
                </a:solidFill>
              </a:rPr>
              <a:t>ab ϵ ℕ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El conjunto de los números naturales esta cerrado bajo la operación multiplicación, esto significa que si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multiplicamos dos números naturales, el resultado también es un natural.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Ejemplo: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2 ϵ ℕ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3 ϵ ℕ</a:t>
            </a:r>
            <a:r>
              <a:rPr lang="en">
                <a:solidFill>
                  <a:schemeClr val="dk1"/>
                </a:solidFill>
              </a:rPr>
              <a:t>  entonces </a:t>
            </a:r>
            <a:r>
              <a:rPr b="1" lang="en">
                <a:solidFill>
                  <a:schemeClr val="dk1"/>
                </a:solidFill>
              </a:rPr>
              <a:t>2 . 3 = 6 ϵ ℕ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	  8 ϵ ℕ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5 ϵ ℕ</a:t>
            </a:r>
            <a:r>
              <a:rPr lang="en">
                <a:solidFill>
                  <a:schemeClr val="dk1"/>
                </a:solidFill>
              </a:rPr>
              <a:t>  entonces </a:t>
            </a:r>
            <a:r>
              <a:rPr b="1"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.</a:t>
            </a:r>
            <a:r>
              <a:rPr b="1" lang="en">
                <a:solidFill>
                  <a:schemeClr val="dk1"/>
                </a:solidFill>
              </a:rPr>
              <a:t> 5 = 40 ϵ 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Multiplicación en los números naturales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9475" y="1443400"/>
            <a:ext cx="8351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Propiedad conmutativa de la </a:t>
            </a:r>
            <a:r>
              <a:rPr b="1" lang="en" sz="1600"/>
              <a:t>multiplicación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 </a:t>
            </a:r>
            <a:r>
              <a:rPr b="1" lang="en">
                <a:solidFill>
                  <a:schemeClr val="dk1"/>
                </a:solidFill>
              </a:rPr>
              <a:t>a ϵ ℕ</a:t>
            </a:r>
            <a:r>
              <a:rPr lang="en">
                <a:solidFill>
                  <a:schemeClr val="dk1"/>
                </a:solidFill>
              </a:rPr>
              <a:t>  y  </a:t>
            </a:r>
            <a:r>
              <a:rPr b="1" lang="en">
                <a:solidFill>
                  <a:schemeClr val="dk1"/>
                </a:solidFill>
              </a:rPr>
              <a:t>b ϵ ℕ</a:t>
            </a:r>
            <a:r>
              <a:rPr lang="en">
                <a:solidFill>
                  <a:schemeClr val="dk1"/>
                </a:solidFill>
              </a:rPr>
              <a:t>  entonces  </a:t>
            </a:r>
            <a:r>
              <a:rPr b="1" lang="en">
                <a:solidFill>
                  <a:schemeClr val="dk1"/>
                </a:solidFill>
              </a:rPr>
              <a:t>ab = ba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Esto indica que si multiplicamos dos números naturales el orden de los factores no altera el producto.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Ejemplo: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/>
              <a:t>2 (4) = 4 (2) = 8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10 x 5 = 5 x 10 = 50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