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Curso 111 mil Nivelatorio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Conjuntos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Tipos de conjuntos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rgbClr val="000000"/>
                </a:solidFill>
              </a:rPr>
              <a:t>Conjunto finito</a:t>
            </a:r>
            <a:r>
              <a:rPr lang="en">
                <a:solidFill>
                  <a:srgbClr val="000000"/>
                </a:solidFill>
              </a:rPr>
              <a:t>: sus elementos pueden ser contados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J = { x  </a:t>
            </a:r>
            <a:r>
              <a:rPr lang="en">
                <a:solidFill>
                  <a:schemeClr val="dk1"/>
                </a:solidFill>
              </a:rPr>
              <a:t>| </a:t>
            </a:r>
            <a:r>
              <a:rPr lang="en">
                <a:solidFill>
                  <a:srgbClr val="000000"/>
                </a:solidFill>
              </a:rPr>
              <a:t>x es el número de un día del mes de junio }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K</a:t>
            </a:r>
            <a:r>
              <a:rPr lang="en">
                <a:solidFill>
                  <a:srgbClr val="000000"/>
                </a:solidFill>
              </a:rPr>
              <a:t> = </a:t>
            </a:r>
            <a:r>
              <a:rPr lang="en">
                <a:solidFill>
                  <a:schemeClr val="dk1"/>
                </a:solidFill>
              </a:rPr>
              <a:t>{ x | </a:t>
            </a:r>
            <a:r>
              <a:rPr lang="en">
                <a:solidFill>
                  <a:srgbClr val="000000"/>
                </a:solidFill>
              </a:rPr>
              <a:t>x² = 4}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L</a:t>
            </a:r>
            <a:r>
              <a:rPr lang="en">
                <a:solidFill>
                  <a:srgbClr val="000000"/>
                </a:solidFill>
              </a:rPr>
              <a:t> = { x | </a:t>
            </a:r>
            <a:r>
              <a:rPr lang="en">
                <a:solidFill>
                  <a:schemeClr val="dk1"/>
                </a:solidFill>
              </a:rPr>
              <a:t>x es la cantidad de autos en la ciudad de Tandil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00000"/>
                </a:solidFill>
              </a:rPr>
              <a:t>Conjunto infinito</a:t>
            </a:r>
            <a:r>
              <a:rPr lang="en">
                <a:solidFill>
                  <a:srgbClr val="000000"/>
                </a:solidFill>
              </a:rPr>
              <a:t>: sus elementos no pueden ser contados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J = { x | x es par}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K = { x | x % 2 = 1 }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L = { x | x es la cantidad de puntos en una línea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Tipos de conjuntos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Conjuntos iguales</a:t>
            </a:r>
            <a:r>
              <a:rPr lang="en">
                <a:solidFill>
                  <a:schemeClr val="dk1"/>
                </a:solidFill>
              </a:rPr>
              <a:t>: son aquellos que tienen </a:t>
            </a:r>
            <a:r>
              <a:rPr lang="en" u="sng">
                <a:solidFill>
                  <a:schemeClr val="dk1"/>
                </a:solidFill>
              </a:rPr>
              <a:t>exactamente </a:t>
            </a:r>
            <a:r>
              <a:rPr lang="en">
                <a:solidFill>
                  <a:schemeClr val="dk1"/>
                </a:solidFill>
              </a:rPr>
              <a:t>los mismos elementos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 = { x  | x es un digito }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 = { 0,1,2,3,4,5,6,7,8,9 }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 = 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Tipos de conjuntos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Conjuntos desiguales</a:t>
            </a:r>
            <a:r>
              <a:rPr lang="en">
                <a:solidFill>
                  <a:schemeClr val="dk1"/>
                </a:solidFill>
              </a:rPr>
              <a:t>: son aquellos que tienen </a:t>
            </a:r>
            <a:r>
              <a:rPr lang="en" u="sng">
                <a:solidFill>
                  <a:schemeClr val="dk1"/>
                </a:solidFill>
              </a:rPr>
              <a:t>al menos</a:t>
            </a:r>
            <a:r>
              <a:rPr lang="en">
                <a:solidFill>
                  <a:schemeClr val="dk1"/>
                </a:solidFill>
              </a:rPr>
              <a:t> un elemento diferente entre sí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 = { x  | x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= 9 }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 = { -2, 2 }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 ≠ 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Tipos de conjuntos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Conjuntos equivalentes</a:t>
            </a:r>
            <a:r>
              <a:rPr lang="en">
                <a:solidFill>
                  <a:schemeClr val="dk1"/>
                </a:solidFill>
              </a:rPr>
              <a:t>: son aquellos que tienen </a:t>
            </a:r>
            <a:r>
              <a:rPr lang="en">
                <a:solidFill>
                  <a:schemeClr val="dk1"/>
                </a:solidFill>
              </a:rPr>
              <a:t>tienen la misma cantidad de elementos o cardinalidad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 = { x  | x son las estaciones del año}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 = { x</a:t>
            </a:r>
            <a:r>
              <a:rPr lang="en">
                <a:solidFill>
                  <a:schemeClr val="dk1"/>
                </a:solidFill>
              </a:rPr>
              <a:t>  | x es un punto cardinal}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n(R) = 4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n(S) = 4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 ≍S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con</a:t>
            </a:r>
            <a:r>
              <a:rPr lang="en"/>
              <a:t> conjuntos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Unión</a:t>
            </a:r>
            <a:r>
              <a:rPr lang="en">
                <a:solidFill>
                  <a:schemeClr val="dk1"/>
                </a:solidFill>
              </a:rPr>
              <a:t>: la </a:t>
            </a:r>
            <a:r>
              <a:rPr lang="en">
                <a:solidFill>
                  <a:schemeClr val="dk1"/>
                </a:solidFill>
              </a:rPr>
              <a:t>unión</a:t>
            </a:r>
            <a:r>
              <a:rPr lang="en">
                <a:solidFill>
                  <a:schemeClr val="dk1"/>
                </a:solidFill>
              </a:rPr>
              <a:t> de dos conjuntos A y B es el conjunto de todos los elementos de A con todos los elementos de B, sin repetir ninguno.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∪ B = { x | x ∈ A o x ∈ B}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Ejemplo: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= </a:t>
            </a:r>
            <a:r>
              <a:rPr lang="en">
                <a:solidFill>
                  <a:schemeClr val="dk1"/>
                </a:solidFill>
              </a:rPr>
              <a:t>{ uva, naranja, manzana}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 = { manzana, durazno}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∪ B = { uva, naranja, manzana, durazno}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162" y="2365525"/>
            <a:ext cx="28670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con conjuntos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Intersección</a:t>
            </a:r>
            <a:r>
              <a:rPr lang="en">
                <a:solidFill>
                  <a:schemeClr val="dk1"/>
                </a:solidFill>
              </a:rPr>
              <a:t>: la </a:t>
            </a:r>
            <a:r>
              <a:rPr lang="en">
                <a:solidFill>
                  <a:schemeClr val="dk1"/>
                </a:solidFill>
              </a:rPr>
              <a:t>intersección</a:t>
            </a:r>
            <a:r>
              <a:rPr lang="en">
                <a:solidFill>
                  <a:schemeClr val="dk1"/>
                </a:solidFill>
              </a:rPr>
              <a:t> de dos conjuntos A y B es el conjunto de los elementos de A que </a:t>
            </a:r>
            <a:r>
              <a:rPr lang="en">
                <a:solidFill>
                  <a:schemeClr val="dk1"/>
                </a:solidFill>
              </a:rPr>
              <a:t>también</a:t>
            </a:r>
            <a:r>
              <a:rPr lang="en">
                <a:solidFill>
                  <a:schemeClr val="dk1"/>
                </a:solidFill>
              </a:rPr>
              <a:t> pertenecen a B.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⋂ B = { x | x ∈ A y x ∈ B}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Ejemplo: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= {uva, naranja, manzana}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 = {manzana, durazno}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⋂ B = {manzana}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500" y="2471837"/>
            <a:ext cx="29146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con conjuntos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Conjuntos disjuntos</a:t>
            </a:r>
            <a:r>
              <a:rPr lang="en">
                <a:solidFill>
                  <a:schemeClr val="dk1"/>
                </a:solidFill>
              </a:rPr>
              <a:t>: dos conjuntos son disjuntos cuando su </a:t>
            </a:r>
            <a:r>
              <a:rPr lang="en">
                <a:solidFill>
                  <a:schemeClr val="dk1"/>
                </a:solidFill>
              </a:rPr>
              <a:t>intersección</a:t>
            </a:r>
            <a:r>
              <a:rPr lang="en">
                <a:solidFill>
                  <a:schemeClr val="dk1"/>
                </a:solidFill>
              </a:rPr>
              <a:t> es el conjunto </a:t>
            </a:r>
            <a:r>
              <a:rPr lang="en">
                <a:solidFill>
                  <a:schemeClr val="dk1"/>
                </a:solidFill>
              </a:rPr>
              <a:t>vacío</a:t>
            </a:r>
            <a:r>
              <a:rPr lang="en">
                <a:solidFill>
                  <a:schemeClr val="dk1"/>
                </a:solidFill>
              </a:rPr>
              <a:t>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Ejemplo: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= {uva, naranja, manzana}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 = {durazno, kiwi}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⋂ B = ∅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con conjuntos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84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Complemento</a:t>
            </a:r>
            <a:r>
              <a:rPr lang="en">
                <a:solidFill>
                  <a:schemeClr val="dk1"/>
                </a:solidFill>
              </a:rPr>
              <a:t>: el complemento del conjunto A respecto al conjunto universal U es el conjunto de todos los elementos de U que no están en A.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A’ = { x ∈ U | x ∉ A}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Ejemplo: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U = {uva, naranja, manzana,naranja, kiwi, durazno}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A = {manzana, durazno}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A’  = {uva, naranja, naranja, kiwi}						</a:t>
            </a:r>
            <a:r>
              <a:rPr lang="en" sz="1500">
                <a:solidFill>
                  <a:schemeClr val="dk1"/>
                </a:solidFill>
              </a:rPr>
              <a:t>(A’)’ = A</a:t>
            </a:r>
          </a:p>
          <a:p>
            <a:pPr indent="457200" lvl="0" marL="45720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</a:rPr>
              <a:t> 	∅‘ = U</a:t>
            </a:r>
          </a:p>
          <a:p>
            <a:pPr indent="457200" lvl="0" marL="45720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</a:rPr>
              <a:t>	U’ =  ∅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925" y="1808700"/>
            <a:ext cx="26289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con conjuntos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84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Diferencia</a:t>
            </a:r>
            <a:r>
              <a:rPr lang="en">
                <a:solidFill>
                  <a:schemeClr val="dk1"/>
                </a:solidFill>
              </a:rPr>
              <a:t>: la diferencia de dos conjuntos A y B es el conjunto de los elementos de A que no pertenecen a B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- B = { x| x ∈ A y x ∉ B}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Ejemplo: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A</a:t>
            </a:r>
            <a:r>
              <a:rPr lang="en" sz="1600">
                <a:solidFill>
                  <a:schemeClr val="dk1"/>
                </a:solidFill>
              </a:rPr>
              <a:t> = {uva, naranja, manzana,naranja, kiwi, durazno}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B = {manzana, durazno, banana}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A - B  = </a:t>
            </a:r>
            <a:r>
              <a:rPr lang="en" sz="1600">
                <a:solidFill>
                  <a:schemeClr val="dk1"/>
                </a:solidFill>
              </a:rPr>
              <a:t>{uva, naranja,naranja, kiwi}				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B - A  = {banana}</a:t>
            </a:r>
          </a:p>
          <a:p>
            <a:pPr indent="457200" lvl="0" marL="27432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500">
                <a:solidFill>
                  <a:schemeClr val="dk1"/>
                </a:solidFill>
              </a:rPr>
              <a:t>A- B ≠ B - A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387" y="1761087"/>
            <a:ext cx="27527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con conjuntos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84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				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					A - B = A ⋂ B’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					A - B = ∅ </a:t>
            </a:r>
            <a:r>
              <a:rPr lang="en" sz="1400">
                <a:solidFill>
                  <a:schemeClr val="dk1"/>
                </a:solidFill>
              </a:rPr>
              <a:t>si y solo si</a:t>
            </a:r>
            <a:r>
              <a:rPr lang="en">
                <a:solidFill>
                  <a:schemeClr val="dk1"/>
                </a:solidFill>
              </a:rPr>
              <a:t> A ⊂ B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					A - B = B - A  </a:t>
            </a:r>
            <a:r>
              <a:rPr lang="en" sz="1400">
                <a:solidFill>
                  <a:schemeClr val="dk1"/>
                </a:solidFill>
              </a:rPr>
              <a:t>si y solo si</a:t>
            </a:r>
            <a:r>
              <a:rPr lang="en">
                <a:solidFill>
                  <a:schemeClr val="dk1"/>
                </a:solidFill>
              </a:rPr>
              <a:t> A = B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					A - B = A  </a:t>
            </a:r>
            <a:r>
              <a:rPr lang="en" sz="1400">
                <a:solidFill>
                  <a:schemeClr val="dk1"/>
                </a:solidFill>
              </a:rPr>
              <a:t>si y solo si</a:t>
            </a:r>
            <a:r>
              <a:rPr lang="en">
                <a:solidFill>
                  <a:schemeClr val="dk1"/>
                </a:solidFill>
              </a:rPr>
              <a:t> A ⋂ B = ∅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					(A - B) ⊂ A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					A - ∅ = A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62" y="1749637"/>
            <a:ext cx="2752725" cy="185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Shape 174"/>
          <p:cNvCxnSpPr/>
          <p:nvPr/>
        </p:nvCxnSpPr>
        <p:spPr>
          <a:xfrm>
            <a:off x="3894850" y="2543100"/>
            <a:ext cx="675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Teoría de conjuntos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 algn="just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Un </a:t>
            </a:r>
            <a:r>
              <a:rPr b="1" i="1" lang="en" sz="1400">
                <a:solidFill>
                  <a:schemeClr val="dk1"/>
                </a:solidFill>
              </a:rPr>
              <a:t>conjunto </a:t>
            </a:r>
            <a:r>
              <a:rPr lang="en" sz="1400">
                <a:solidFill>
                  <a:schemeClr val="dk1"/>
                </a:solidFill>
              </a:rPr>
              <a:t>es un grupo de elementos u objetos especificados en tal forma que se puede afirmar con  certeza si cualquier objeto dado pertenece o no a la agrupación. Para denotar a los conjuntos, se usan  letras mayúsculas.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lnSpc>
                <a:spcPct val="124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Cuando un elemento </a:t>
            </a:r>
            <a:r>
              <a:rPr b="1" lang="en" sz="1400">
                <a:solidFill>
                  <a:schemeClr val="dk1"/>
                </a:solidFill>
              </a:rPr>
              <a:t>x1</a:t>
            </a:r>
            <a:r>
              <a:rPr lang="en" sz="1400">
                <a:solidFill>
                  <a:schemeClr val="dk1"/>
                </a:solidFill>
              </a:rPr>
              <a:t> pertenece a un conjunto </a:t>
            </a:r>
            <a:r>
              <a:rPr b="1" lang="en" sz="1400">
                <a:solidFill>
                  <a:schemeClr val="dk1"/>
                </a:solidFill>
              </a:rPr>
              <a:t>A </a:t>
            </a:r>
            <a:r>
              <a:rPr baseline="30000" i="1"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se expresa de forma simbólica como: </a:t>
            </a:r>
          </a:p>
          <a:p>
            <a:pPr indent="457200" lvl="0" marL="457200" rtl="0" algn="just">
              <a:lnSpc>
                <a:spcPct val="124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x1 ∈ A</a:t>
            </a:r>
          </a:p>
          <a:p>
            <a:pPr lvl="0" rtl="0" algn="just">
              <a:lnSpc>
                <a:spcPct val="124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En  caso de que un elemento </a:t>
            </a:r>
            <a:r>
              <a:rPr b="1" lang="en" sz="1400">
                <a:solidFill>
                  <a:schemeClr val="dk1"/>
                </a:solidFill>
              </a:rPr>
              <a:t>y1</a:t>
            </a:r>
            <a:r>
              <a:rPr lang="en" sz="1400">
                <a:solidFill>
                  <a:schemeClr val="dk1"/>
                </a:solidFill>
              </a:rPr>
              <a:t> no pertenezca a este mismo conjunto se utiliza la notación:</a:t>
            </a:r>
          </a:p>
          <a:p>
            <a:pPr indent="387350" lvl="0" marL="457200" rtl="0" algn="just">
              <a:lnSpc>
                <a:spcPct val="124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y1 ∉ 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Sean los siguientes conjuntos: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U= { a,b,c,d,e,f,g,h,i,j,k,l,m,n} </a:t>
            </a:r>
            <a:r>
              <a:rPr lang="en">
                <a:solidFill>
                  <a:schemeClr val="dk1"/>
                </a:solidFill>
              </a:rPr>
              <a:t>								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= </a:t>
            </a:r>
            <a:r>
              <a:rPr lang="en">
                <a:solidFill>
                  <a:schemeClr val="dk1"/>
                </a:solidFill>
              </a:rPr>
              <a:t>{ a,d,e,g,h,k,l,n}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 = { a,c,f,g,k,l,m}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Resolver: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a) A ∪ B					b) A ⋂ B					c) A’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d) B’						e) A - B					f) B - A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g) A’ ∪ B					h) A ⋂ B’					i) A' ⋂ B’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j) A’ - B’					k) (A ∪ B)’					l) (A ⋂ B)’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								 								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					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Cardinalidad - </a:t>
            </a:r>
            <a:r>
              <a:rPr lang="en"/>
              <a:t>Unión</a:t>
            </a:r>
            <a:r>
              <a:rPr lang="en"/>
              <a:t>, complemento y diferencia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n(A ∪ B) = n(A) ∪ n(B) - n(A⋂B)</a:t>
            </a: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n(A’) = n(U)- n(A)</a:t>
            </a: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n(A-B) = n(A) - n(A⋂B)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Cardinalidad - Unión, complemento y diferencia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n(A ∪ B) = n(A) ∪ n(B) - n(A⋂B)</a:t>
            </a: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n(A’) = n(U)- n(A)</a:t>
            </a: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n(A-B) = n(A) - n(A⋂B)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941525"/>
            <a:ext cx="58293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Cardinalidad - Unión, complemento y diferencia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912" y="1206850"/>
            <a:ext cx="27717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487" y="3300962"/>
            <a:ext cx="56483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Propiedades de los conjuntos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Sean los conjuntos A, B, C dentro del universo U.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Las propiedades que rigen son: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Propiedad de Identidad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Propiedad de Idempotencia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Propiedad de Complemento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Propiedad Asociativa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Propiedad Conmutativa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Propiedad Distributiva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Propiedades de los conjuntos - Identidad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∪ ∅ = A</a:t>
            </a: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∪ U = U				</a:t>
            </a: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⋂ U = A</a:t>
            </a: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⋂  ∅ = 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		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Propiedades de los conjuntos - Idempotencia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∪ A = A</a:t>
            </a: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⋂ A = A</a:t>
            </a:r>
            <a:r>
              <a:rPr lang="en" sz="2400">
                <a:solidFill>
                  <a:schemeClr val="dk1"/>
                </a:solidFill>
              </a:rPr>
              <a:t>		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Propiedades de los conjuntos - Complemento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∪ A’ = U</a:t>
            </a: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⋂ A’ = ∅		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Propiedades de los conjuntos - Asociativa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(</a:t>
            </a:r>
            <a:r>
              <a:rPr lang="en" sz="2400">
                <a:solidFill>
                  <a:schemeClr val="dk1"/>
                </a:solidFill>
              </a:rPr>
              <a:t>A ∪ B) ∪ C  = A ∪ (B ∪ C)</a:t>
            </a: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(A ⋂ B) ⋂ C = A ⋂ (B ⋂ C)</a:t>
            </a: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Propiedades de los conjuntos - Conmutativa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∪ B = B ∪ A</a:t>
            </a: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⋂ B= B ⋂ A</a:t>
            </a: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Teoría de conjuntos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Formas de enunciar conjuntos</a:t>
            </a:r>
          </a:p>
          <a:p>
            <a:pPr indent="-228600" lvl="0" marL="45720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Por </a:t>
            </a:r>
            <a:r>
              <a:rPr i="1" lang="en">
                <a:solidFill>
                  <a:schemeClr val="dk1"/>
                </a:solidFill>
              </a:rPr>
              <a:t>extensión </a:t>
            </a:r>
            <a:r>
              <a:rPr lang="en">
                <a:solidFill>
                  <a:schemeClr val="dk1"/>
                </a:solidFill>
              </a:rPr>
              <a:t>o enumeración</a:t>
            </a:r>
          </a:p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Por </a:t>
            </a:r>
            <a:r>
              <a:rPr i="1" lang="en">
                <a:solidFill>
                  <a:schemeClr val="dk1"/>
                </a:solidFill>
              </a:rPr>
              <a:t>comprensión</a:t>
            </a:r>
          </a:p>
          <a:p>
            <a:pPr lvl="0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i="1" lang="en">
                <a:solidFill>
                  <a:schemeClr val="dk1"/>
                </a:solidFill>
              </a:rPr>
              <a:t>Diagramas de Venn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Propiedades de los conjuntos - Distributiva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∪( B ⋂ C)  = (A ∪ B) ⋂ (A ∪ C)</a:t>
            </a: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⋂ (B ∪ C) = (A ⋂ B) ∪ (A⋂ C)</a:t>
            </a: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Leyes de D’Morgan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Primera Ley</a:t>
            </a:r>
            <a:r>
              <a:rPr lang="en">
                <a:solidFill>
                  <a:schemeClr val="dk1"/>
                </a:solidFill>
              </a:rPr>
              <a:t>: el complemento de la unión de dos conjuntos es la intersección de sus complementos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562" y="2334612"/>
            <a:ext cx="35718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Leyes de D’Morgan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Segunda</a:t>
            </a:r>
            <a:r>
              <a:rPr lang="en" u="sng">
                <a:solidFill>
                  <a:schemeClr val="dk1"/>
                </a:solidFill>
              </a:rPr>
              <a:t> Ley</a:t>
            </a:r>
            <a:r>
              <a:rPr lang="en">
                <a:solidFill>
                  <a:schemeClr val="dk1"/>
                </a:solidFill>
              </a:rPr>
              <a:t>: el complemento de la </a:t>
            </a:r>
            <a:r>
              <a:rPr lang="en">
                <a:solidFill>
                  <a:schemeClr val="dk1"/>
                </a:solidFill>
              </a:rPr>
              <a:t>intersección</a:t>
            </a:r>
            <a:r>
              <a:rPr lang="en">
                <a:solidFill>
                  <a:schemeClr val="dk1"/>
                </a:solidFill>
              </a:rPr>
              <a:t> de dos conjuntos es la </a:t>
            </a:r>
            <a:r>
              <a:rPr lang="en">
                <a:solidFill>
                  <a:schemeClr val="dk1"/>
                </a:solidFill>
              </a:rPr>
              <a:t>unión</a:t>
            </a:r>
            <a:r>
              <a:rPr lang="en">
                <a:solidFill>
                  <a:schemeClr val="dk1"/>
                </a:solidFill>
              </a:rPr>
              <a:t> de sus complementos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700" y="2385225"/>
            <a:ext cx="33337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Producto cartesiano de dos conjuntos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El producto cartesiano de dos conjuntos A y B es el conjunto de todos los posibles pares ordenados que se forman eligiendo como primera componente a un elemento del conjunto A y como segunda componente a un elemento del conjunto B.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X B = { (x,y) x ∈ A y x ∈ B}				</a:t>
            </a:r>
            <a:r>
              <a:rPr lang="en" sz="1400">
                <a:solidFill>
                  <a:schemeClr val="dk1"/>
                </a:solidFill>
              </a:rPr>
              <a:t>A X B ≠ B X A, salvo que A = B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Ejemplo: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= { 1,2}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 = { 3,4,5}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x B= { (1,3),(1,4),(1,5),(2,3),(2,4),(2,5)}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Ejes cartesianos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			      </a:t>
            </a:r>
            <a:r>
              <a:rPr lang="en">
                <a:solidFill>
                  <a:schemeClr val="dk1"/>
                </a:solidFill>
              </a:rPr>
              <a:t>x, abscisa</a:t>
            </a:r>
          </a:p>
          <a:p>
            <a:pPr indent="0" lvl="0" marL="22860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                         y, ordenada</a:t>
            </a: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	 P(x,y)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											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= R X R = { (x,y) x ∈ R y y ∈ R}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50" y="1333625"/>
            <a:ext cx="34861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Ejes cartesianos - Ejemplo de puntos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Ubicar los siguientes puntos: P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(2,4), P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(-4,5), P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(-3,2), P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(3,-4)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			     </a:t>
            </a:r>
            <a:r>
              <a:rPr lang="en" sz="1400">
                <a:solidFill>
                  <a:schemeClr val="dk1"/>
                </a:solidFill>
              </a:rPr>
              <a:t>			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600" y="2082862"/>
            <a:ext cx="32956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Ejes cartesianos - Ejemplo 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Dados los conjuntos: A={ 2,3,4} B={ 1,2,3}, obtener la gráfica del producto cartesiano A X 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			     </a:t>
            </a:r>
            <a:r>
              <a:rPr lang="en" sz="1400">
                <a:solidFill>
                  <a:schemeClr val="dk1"/>
                </a:solidFill>
              </a:rPr>
              <a:t>			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112" y="2188050"/>
            <a:ext cx="34194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Ejes cartesianos - Ejemplo 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Dados los conjuntos: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A = { x | 2 ≤ x ≤ 4, x ∈ R} 			</a:t>
            </a:r>
            <a:r>
              <a:rPr lang="en" sz="1600">
                <a:solidFill>
                  <a:schemeClr val="dk1"/>
                </a:solidFill>
              </a:rPr>
              <a:t>B</a:t>
            </a:r>
            <a:r>
              <a:rPr lang="en" sz="1600">
                <a:solidFill>
                  <a:schemeClr val="dk1"/>
                </a:solidFill>
              </a:rPr>
              <a:t> = { y | 2 ≤ y ≤ 5, y ∈ R}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Obtener la gráfica del producto cartesiano A X B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			     </a:t>
            </a:r>
            <a:r>
              <a:rPr lang="en" sz="1400">
                <a:solidFill>
                  <a:schemeClr val="dk1"/>
                </a:solidFill>
              </a:rPr>
              <a:t>			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500" y="2619825"/>
            <a:ext cx="3287850" cy="23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Formas de enunciar conjuntos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 </a:t>
            </a:r>
            <a:r>
              <a:rPr i="1" lang="en">
                <a:solidFill>
                  <a:schemeClr val="dk1"/>
                </a:solidFill>
              </a:rPr>
              <a:t>extensión </a:t>
            </a:r>
            <a:r>
              <a:rPr lang="en">
                <a:solidFill>
                  <a:schemeClr val="dk1"/>
                </a:solidFill>
              </a:rPr>
              <a:t>o enumeración</a:t>
            </a:r>
          </a:p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El conjunto se describe listando todos sus elementos entre llaves.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Representación por extensión del conjunto de todas las vocales: 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baseline="30000" i="1" lang="en" sz="2900">
                <a:solidFill>
                  <a:schemeClr val="dk1"/>
                </a:solidFill>
              </a:rPr>
              <a:t>V </a:t>
            </a:r>
            <a:r>
              <a:rPr baseline="30000" lang="en" sz="2900">
                <a:solidFill>
                  <a:schemeClr val="dk1"/>
                </a:solidFill>
              </a:rPr>
              <a:t>= </a:t>
            </a:r>
            <a:r>
              <a:rPr baseline="30000" lang="en" sz="3900">
                <a:solidFill>
                  <a:schemeClr val="dk1"/>
                </a:solidFill>
              </a:rPr>
              <a:t>{</a:t>
            </a:r>
            <a:r>
              <a:rPr baseline="30000" i="1" lang="en" sz="2900">
                <a:solidFill>
                  <a:schemeClr val="dk1"/>
                </a:solidFill>
              </a:rPr>
              <a:t>a,e,i,o,u </a:t>
            </a:r>
            <a:r>
              <a:rPr baseline="30000" lang="en" sz="3900">
                <a:solidFill>
                  <a:schemeClr val="dk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Formas de enunciar conjuntos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 </a:t>
            </a:r>
            <a:r>
              <a:rPr i="1" lang="en">
                <a:solidFill>
                  <a:schemeClr val="dk1"/>
                </a:solidFill>
              </a:rPr>
              <a:t>comprensión:</a:t>
            </a:r>
          </a:p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Los elementos se determinan a través de una condición que se establece entre llaves. 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baseline="30000" i="1" lang="en" sz="2900">
                <a:solidFill>
                  <a:schemeClr val="dk1"/>
                </a:solidFill>
              </a:rPr>
              <a:t>V </a:t>
            </a:r>
            <a:r>
              <a:rPr baseline="30000" lang="en" sz="2900">
                <a:solidFill>
                  <a:schemeClr val="dk1"/>
                </a:solidFill>
              </a:rPr>
              <a:t>= </a:t>
            </a:r>
            <a:r>
              <a:rPr baseline="30000" lang="en" sz="3900">
                <a:solidFill>
                  <a:schemeClr val="dk1"/>
                </a:solidFill>
              </a:rPr>
              <a:t>{</a:t>
            </a:r>
            <a:r>
              <a:rPr baseline="30000" i="1" lang="en" sz="2900">
                <a:solidFill>
                  <a:schemeClr val="dk1"/>
                </a:solidFill>
              </a:rPr>
              <a:t> x | x es vocal</a:t>
            </a:r>
            <a:r>
              <a:rPr baseline="30000" i="1" lang="en" sz="2900">
                <a:solidFill>
                  <a:schemeClr val="dk1"/>
                </a:solidFill>
              </a:rPr>
              <a:t> </a:t>
            </a:r>
            <a:r>
              <a:rPr baseline="30000" lang="en" sz="3900">
                <a:solidFill>
                  <a:schemeClr val="dk1"/>
                </a:solidFill>
              </a:rPr>
              <a:t>}  </a:t>
            </a:r>
            <a:r>
              <a:rPr lang="en" sz="1400">
                <a:solidFill>
                  <a:schemeClr val="dk1"/>
                </a:solidFill>
              </a:rPr>
              <a:t>El símbolo | significa “tal que".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Formas de enunciar conjuntos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Diagrama de Venn</a:t>
            </a:r>
            <a:r>
              <a:rPr i="1" lang="en">
                <a:solidFill>
                  <a:schemeClr val="dk1"/>
                </a:solidFill>
              </a:rPr>
              <a:t>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1264125" y="1906250"/>
            <a:ext cx="5103300" cy="2434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817825" y="2167675"/>
            <a:ext cx="1840800" cy="13860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2160375" y="2387825"/>
            <a:ext cx="10635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a   	i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      u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e          o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732225" y="2200525"/>
            <a:ext cx="2414400" cy="17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</a:t>
            </a:r>
            <a:r>
              <a:rPr lang="en">
                <a:solidFill>
                  <a:srgbClr val="FF0000"/>
                </a:solidFill>
              </a:rPr>
              <a:t>             p          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		l		g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   </a:t>
            </a:r>
            <a:r>
              <a:rPr lang="en">
                <a:solidFill>
                  <a:srgbClr val="FF0000"/>
                </a:solidFill>
              </a:rPr>
              <a:t>w</a:t>
            </a:r>
            <a:r>
              <a:rPr lang="en">
                <a:solidFill>
                  <a:srgbClr val="FF0000"/>
                </a:solidFill>
              </a:rPr>
              <a:t>	    z			    x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 v    </a:t>
            </a:r>
            <a:r>
              <a:rPr lang="en">
                <a:solidFill>
                  <a:srgbClr val="FF0000"/>
                </a:solidFill>
              </a:rPr>
              <a:t>f</a:t>
            </a:r>
            <a:r>
              <a:rPr lang="en">
                <a:solidFill>
                  <a:srgbClr val="FF0000"/>
                </a:solidFill>
              </a:rPr>
              <a:t>        m          q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    </a:t>
            </a:r>
            <a:r>
              <a:rPr lang="en">
                <a:solidFill>
                  <a:srgbClr val="FF0000"/>
                </a:solidFill>
              </a:rPr>
              <a:t>c</a:t>
            </a:r>
            <a:r>
              <a:rPr lang="en">
                <a:solidFill>
                  <a:srgbClr val="FF0000"/>
                </a:solidFill>
              </a:rPr>
              <a:t>	 		d  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              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 k	j	h         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Formas de enunciar conjuntos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80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Ejemplo</a:t>
            </a:r>
            <a:r>
              <a:rPr i="1" lang="en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Expresar de las tres formas al conjunto de los planetas del sistema solar.</a:t>
            </a:r>
          </a:p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</a:rPr>
              <a:t>Por extensión: P = { Mercurio , Venus , Tierra , Marte , Júpiter , Saturno , Urano , Neptuno , Plutón }</a:t>
            </a:r>
          </a:p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i="1" lang="en" sz="1400">
                <a:solidFill>
                  <a:schemeClr val="dk1"/>
                </a:solidFill>
              </a:rPr>
              <a:t>Por comprensión: P =</a:t>
            </a:r>
            <a:r>
              <a:rPr i="1" lang="en" sz="1400">
                <a:solidFill>
                  <a:schemeClr val="dk1"/>
                </a:solidFill>
              </a:rPr>
              <a:t>{x | x es un planeta del sistema solar }</a:t>
            </a:r>
          </a:p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i="1" lang="en" sz="1400">
                <a:solidFill>
                  <a:schemeClr val="dk1"/>
                </a:solidFill>
              </a:rPr>
              <a:t>Por diagrama de Venn:</a:t>
            </a:r>
          </a:p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513400" y="3001225"/>
            <a:ext cx="2795700" cy="181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05454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Mercurio </a:t>
            </a:r>
          </a:p>
          <a:p>
            <a:pPr indent="457200" lvl="0" rtl="0">
              <a:lnSpc>
                <a:spcPct val="105454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Venus  Tierra  Marte	       Júpiter    Saturno          Urano Neptuno   </a:t>
            </a:r>
          </a:p>
          <a:p>
            <a:pPr indent="387350" lvl="0" rtl="0">
              <a:lnSpc>
                <a:spcPct val="105454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Plutón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Conjuntos especificos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00000"/>
                </a:solidFill>
              </a:rPr>
              <a:t>Conjunto vacío o nulo</a:t>
            </a:r>
            <a:r>
              <a:rPr lang="en">
                <a:solidFill>
                  <a:srgbClr val="000000"/>
                </a:solidFill>
              </a:rPr>
              <a:t>: no posee elementos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Su </a:t>
            </a:r>
            <a:r>
              <a:rPr lang="en">
                <a:solidFill>
                  <a:srgbClr val="000000"/>
                </a:solidFill>
              </a:rPr>
              <a:t>notación</a:t>
            </a:r>
            <a:r>
              <a:rPr lang="en">
                <a:solidFill>
                  <a:srgbClr val="000000"/>
                </a:solidFill>
              </a:rPr>
              <a:t> puede ser:  </a:t>
            </a:r>
            <a:r>
              <a:rPr lang="en" sz="2000">
                <a:solidFill>
                  <a:srgbClr val="000000"/>
                </a:solidFill>
              </a:rPr>
              <a:t>{ } o ∅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Ejemplo: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∅ = { x | x son números positivos mayores que cero}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{ } = </a:t>
            </a:r>
            <a:r>
              <a:rPr lang="en">
                <a:solidFill>
                  <a:schemeClr val="dk1"/>
                </a:solidFill>
              </a:rPr>
              <a:t>{ x | x son hombres mayores a 300 años}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Conjuntos específicos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16950" y="11066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0000"/>
                </a:solidFill>
              </a:rPr>
              <a:t>Conjunto Universal</a:t>
            </a:r>
            <a:r>
              <a:rPr lang="en">
                <a:solidFill>
                  <a:srgbClr val="000000"/>
                </a:solidFill>
              </a:rPr>
              <a:t>: contiene a todos los elementos bajo </a:t>
            </a:r>
            <a:r>
              <a:rPr lang="en">
                <a:solidFill>
                  <a:srgbClr val="000000"/>
                </a:solidFill>
              </a:rPr>
              <a:t>consideración</a:t>
            </a:r>
            <a:r>
              <a:rPr lang="en">
                <a:solidFill>
                  <a:srgbClr val="000000"/>
                </a:solidFill>
              </a:rPr>
              <a:t>. Se denota con la letra U.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U = </a:t>
            </a:r>
            <a:r>
              <a:rPr lang="en">
                <a:solidFill>
                  <a:schemeClr val="dk1"/>
                </a:solidFill>
              </a:rPr>
              <a:t> { x | x son los días de la semana} =  {lunes, martes, miércoles, jueves, viernes, sábado, domingo}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Si A =  { x | x son los días del fin de semana} =  {sábado, domingo}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 dice que: </a:t>
            </a:r>
            <a:r>
              <a:rPr b="1" lang="en">
                <a:solidFill>
                  <a:schemeClr val="dk1"/>
                </a:solidFill>
              </a:rPr>
              <a:t>A ⊂ U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El conjunto A está incluido en U o el conjunto A es un subconjunto de 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