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5" Type="http://schemas.openxmlformats.org/officeDocument/2006/relationships/slide" Target="slides/slide2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Char char="●"/>
              <a:defRPr sz="1100"/>
            </a:lvl1pPr>
            <a:lvl2pPr lvl="1">
              <a:spcBef>
                <a:spcPts val="0"/>
              </a:spcBef>
              <a:buChar char="○"/>
              <a:defRPr sz="1100"/>
            </a:lvl2pPr>
            <a:lvl3pPr lvl="2">
              <a:spcBef>
                <a:spcPts val="0"/>
              </a:spcBef>
              <a:buChar char="■"/>
              <a:defRPr sz="1100"/>
            </a:lvl3pPr>
            <a:lvl4pPr lvl="3">
              <a:spcBef>
                <a:spcPts val="0"/>
              </a:spcBef>
              <a:buChar char="●"/>
              <a:defRPr sz="1100"/>
            </a:lvl4pPr>
            <a:lvl5pPr lvl="4">
              <a:spcBef>
                <a:spcPts val="0"/>
              </a:spcBef>
              <a:buChar char="○"/>
              <a:defRPr sz="1100"/>
            </a:lvl5pPr>
            <a:lvl6pPr lvl="5">
              <a:spcBef>
                <a:spcPts val="0"/>
              </a:spcBef>
              <a:buChar char="■"/>
              <a:defRPr sz="1100"/>
            </a:lvl6pPr>
            <a:lvl7pPr lvl="6">
              <a:spcBef>
                <a:spcPts val="0"/>
              </a:spcBef>
              <a:buChar char="●"/>
              <a:defRPr sz="1100"/>
            </a:lvl7pPr>
            <a:lvl8pPr lvl="7">
              <a:spcBef>
                <a:spcPts val="0"/>
              </a:spcBef>
              <a:buChar char="○"/>
              <a:defRPr sz="1100"/>
            </a:lvl8pPr>
            <a:lvl9pPr lvl="8">
              <a:spcBef>
                <a:spcPts val="0"/>
              </a:spcBef>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6" name="Shape 10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Shape 1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2" name="Shape 11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8" name="Shape 11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Shape 1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4" name="Shape 12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Shape 1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0" name="Shape 13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Shape 1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6" name="Shape 13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Shape 1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2" name="Shape 14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Shape 1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8" name="Shape 14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Shape 1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4" name="Shape 15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Shape 1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0" name="Shape 16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Shape 1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6" name="Shape 16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Shape 1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2" name="Shape 17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4" name="Shape 9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0" name="Shape 10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wrap="square"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wrap="square"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wrap="square"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wrap="square"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wrap="square"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wrap="square"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wrap="square"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wrap="square"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wrap="square"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wrap="square"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wrap="square"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wrap="square"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wrap="square"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dk2"/>
              </a:buClr>
              <a:buSzPct val="100000"/>
              <a:buChar char="●"/>
              <a:defRPr sz="1800">
                <a:solidFill>
                  <a:schemeClr val="dk2"/>
                </a:solidFill>
              </a:defRPr>
            </a:lvl1pPr>
            <a:lvl2pPr lvl="1">
              <a:lnSpc>
                <a:spcPct val="115000"/>
              </a:lnSpc>
              <a:spcBef>
                <a:spcPts val="0"/>
              </a:spcBef>
              <a:spcAft>
                <a:spcPts val="1600"/>
              </a:spcAft>
              <a:buClr>
                <a:schemeClr val="dk2"/>
              </a:buClr>
              <a:buChar char="○"/>
              <a:defRPr>
                <a:solidFill>
                  <a:schemeClr val="dk2"/>
                </a:solidFill>
              </a:defRPr>
            </a:lvl2pPr>
            <a:lvl3pPr lvl="2">
              <a:lnSpc>
                <a:spcPct val="115000"/>
              </a:lnSpc>
              <a:spcBef>
                <a:spcPts val="0"/>
              </a:spcBef>
              <a:spcAft>
                <a:spcPts val="1600"/>
              </a:spcAft>
              <a:buClr>
                <a:schemeClr val="dk2"/>
              </a:buClr>
              <a:buChar char="■"/>
              <a:defRPr>
                <a:solidFill>
                  <a:schemeClr val="dk2"/>
                </a:solidFill>
              </a:defRPr>
            </a:lvl3pPr>
            <a:lvl4pPr lvl="3">
              <a:lnSpc>
                <a:spcPct val="115000"/>
              </a:lnSpc>
              <a:spcBef>
                <a:spcPts val="0"/>
              </a:spcBef>
              <a:spcAft>
                <a:spcPts val="1600"/>
              </a:spcAft>
              <a:buClr>
                <a:schemeClr val="dk2"/>
              </a:buClr>
              <a:buChar char="●"/>
              <a:defRPr>
                <a:solidFill>
                  <a:schemeClr val="dk2"/>
                </a:solidFill>
              </a:defRPr>
            </a:lvl4pPr>
            <a:lvl5pPr lvl="4">
              <a:lnSpc>
                <a:spcPct val="115000"/>
              </a:lnSpc>
              <a:spcBef>
                <a:spcPts val="0"/>
              </a:spcBef>
              <a:spcAft>
                <a:spcPts val="1600"/>
              </a:spcAft>
              <a:buClr>
                <a:schemeClr val="dk2"/>
              </a:buClr>
              <a:buChar char="○"/>
              <a:defRPr>
                <a:solidFill>
                  <a:schemeClr val="dk2"/>
                </a:solidFill>
              </a:defRPr>
            </a:lvl5pPr>
            <a:lvl6pPr lvl="5">
              <a:lnSpc>
                <a:spcPct val="115000"/>
              </a:lnSpc>
              <a:spcBef>
                <a:spcPts val="0"/>
              </a:spcBef>
              <a:spcAft>
                <a:spcPts val="1600"/>
              </a:spcAft>
              <a:buClr>
                <a:schemeClr val="dk2"/>
              </a:buClr>
              <a:buChar char="■"/>
              <a:defRPr>
                <a:solidFill>
                  <a:schemeClr val="dk2"/>
                </a:solidFill>
              </a:defRPr>
            </a:lvl6pPr>
            <a:lvl7pPr lvl="6">
              <a:lnSpc>
                <a:spcPct val="115000"/>
              </a:lnSpc>
              <a:spcBef>
                <a:spcPts val="0"/>
              </a:spcBef>
              <a:spcAft>
                <a:spcPts val="1600"/>
              </a:spcAft>
              <a:buClr>
                <a:schemeClr val="dk2"/>
              </a:buClr>
              <a:buChar char="●"/>
              <a:defRPr>
                <a:solidFill>
                  <a:schemeClr val="dk2"/>
                </a:solidFill>
              </a:defRPr>
            </a:lvl7pPr>
            <a:lvl8pPr lvl="7">
              <a:lnSpc>
                <a:spcPct val="115000"/>
              </a:lnSpc>
              <a:spcBef>
                <a:spcPts val="0"/>
              </a:spcBef>
              <a:spcAft>
                <a:spcPts val="1600"/>
              </a:spcAft>
              <a:buClr>
                <a:schemeClr val="dk2"/>
              </a:buClr>
              <a:buChar char="○"/>
              <a:defRPr>
                <a:solidFill>
                  <a:schemeClr val="dk2"/>
                </a:solidFill>
              </a:defRPr>
            </a:lvl8pPr>
            <a:lvl9pPr lvl="8">
              <a:lnSpc>
                <a:spcPct val="115000"/>
              </a:lnSpc>
              <a:spcBef>
                <a:spcPts val="0"/>
              </a:spcBef>
              <a:spcAft>
                <a:spcPts val="1600"/>
              </a:spcAft>
              <a:buClr>
                <a:schemeClr val="dk2"/>
              </a:buClr>
              <a:buChar char="■"/>
              <a:defRPr>
                <a:solidFill>
                  <a:schemeClr val="dk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wrap="square" tIns="91425">
            <a:noAutofit/>
          </a:bodyPr>
          <a:lstStyle/>
          <a:p>
            <a:pPr lv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b" bIns="91425" lIns="91425" rIns="91425" wrap="square" tIns="91425">
            <a:noAutofit/>
          </a:bodyPr>
          <a:lstStyle/>
          <a:p>
            <a:pPr lvl="0" rtl="0">
              <a:spcBef>
                <a:spcPts val="0"/>
              </a:spcBef>
              <a:buNone/>
            </a:pPr>
            <a:r>
              <a:rPr lang="en"/>
              <a:t>Curso 111 mil Nivelatorio</a:t>
            </a:r>
          </a:p>
        </p:txBody>
      </p:sp>
      <p:sp>
        <p:nvSpPr>
          <p:cNvPr id="55" name="Shape 55"/>
          <p:cNvSpPr txBox="1"/>
          <p:nvPr>
            <p:ph idx="1" type="subTitle"/>
          </p:nvPr>
        </p:nvSpPr>
        <p:spPr>
          <a:xfrm>
            <a:off x="311700" y="2834125"/>
            <a:ext cx="8520600" cy="792600"/>
          </a:xfrm>
          <a:prstGeom prst="rect">
            <a:avLst/>
          </a:prstGeom>
        </p:spPr>
        <p:txBody>
          <a:bodyPr anchorCtr="0" anchor="t" bIns="91425" lIns="91425" rIns="91425" wrap="square" tIns="91425">
            <a:noAutofit/>
          </a:bodyPr>
          <a:lstStyle/>
          <a:p>
            <a:pPr lvl="0">
              <a:spcBef>
                <a:spcPts val="0"/>
              </a:spcBef>
              <a:buNone/>
            </a:pPr>
            <a:r>
              <a:rPr lang="en"/>
              <a:t>Lógica</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Shape 108"/>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t/>
            </a:r>
            <a:endParaRPr/>
          </a:p>
        </p:txBody>
      </p:sp>
      <p:sp>
        <p:nvSpPr>
          <p:cNvPr id="109" name="Shape 109"/>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rPr lang="en"/>
              <a:t>Conjunción Dadas dos proposiciones p y q, se denomina conjunción de estas proposiciones a la proposición p Λ q (se lee "p y q"), cuya tabla de verdad es: p q p Λ q V V F F V F V F V F F F La tabla que define esta operación, establece que la conjunción es verdadera sólo si lo son las dos proposiciones componentes. En todo otro caso, es falsa. Ejemplos: Sea la declaración: Vemos que está compuesta de dos proposiciones a las que llamaremos p y q, que son p: 5 es un número impar q: 6 es un número par Por ser ambas verdaderas, la conjunción de ellas es verdadera. Ahora bien, sea la declaración: </a:t>
            </a:r>
          </a:p>
          <a:p>
            <a:pPr lvl="0">
              <a:spcBef>
                <a:spcPts val="0"/>
              </a:spcBef>
              <a:buNone/>
            </a:pPr>
            <a:r>
              <a:rPr lang="en"/>
              <a:t>Hoy es el día 3 de noviembre y mañana es el día de 5 de noviembre Esta conjunción es falsa, ya que no pueden ser simultáneamente verdaderas ambas proposiciones. </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Shape 114"/>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t/>
            </a:r>
            <a:endParaRPr/>
          </a:p>
        </p:txBody>
      </p:sp>
      <p:sp>
        <p:nvSpPr>
          <p:cNvPr id="115" name="Shape 115"/>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rPr lang="en"/>
              <a:t>Disyunción Dadas dos proposiciones p y q, la disyunción de las proposiciones p y q es la proposición compuesta p</a:t>
            </a:r>
          </a:p>
          <a:p>
            <a:pPr lvl="0">
              <a:spcBef>
                <a:spcPts val="0"/>
              </a:spcBef>
              <a:buNone/>
            </a:pPr>
            <a:r>
              <a:rPr lang="en"/>
              <a:t>p q p ∨ q </a:t>
            </a:r>
          </a:p>
          <a:p>
            <a:pPr lvl="0">
              <a:spcBef>
                <a:spcPts val="0"/>
              </a:spcBef>
              <a:buNone/>
            </a:pPr>
            <a:r>
              <a:rPr lang="en"/>
              <a:t>V V F F V F V F V V V F </a:t>
            </a:r>
          </a:p>
          <a:p>
            <a:pPr lvl="0">
              <a:spcBef>
                <a:spcPts val="0"/>
              </a:spcBef>
              <a:buNone/>
            </a:pPr>
            <a:r>
              <a:rPr lang="en"/>
              <a:t>Ejemplo: Tiro las cosas viejas o que no me sirven. La disyunción compuesta por p y q (p: tiro las cosas viejas, q: tiro las cosas que no me sirven) es verdadera, pues puedo tirar algo viejo, y que además no me sirve. </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Shape 120"/>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t/>
            </a:r>
            <a:endParaRPr/>
          </a:p>
        </p:txBody>
      </p:sp>
      <p:sp>
        <p:nvSpPr>
          <p:cNvPr id="121" name="Shape 121"/>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rPr lang="en"/>
              <a:t>Condicional (o implicación) Consideremos el enunciado: "Si apruebas Filosofía, te dejaré ir al viaje de fin de curso". Este enunciado está formado por dos atómicas: p: "Apruebas Filosofía" q: "Te dejaré ir al viaje de fin de curso" Lo que nuestro enunciado original afirma es esto: si p es verdad, entonces q también es verdad, o, dicho de modo más sencillo, si p, entonces q. Se trata de un enunciado condicional cuya formalización es p q, y que se puede leer también como p implica q. En el enunciado p q, se dice que p es el antecedente (o hipótesis) y q el consecuente (o conclusión). El condicional p q se lee "p implica q" o bien "si p, entonces q". Un condicional siempre es verdadero, excepto cuando el antecedente es verdadero y el consecuente falso. Por lo tanto, su valor de verdad queda definido por la siguiente tabla de verdad. </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Shape 126"/>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t/>
            </a:r>
            <a:endParaRPr/>
          </a:p>
        </p:txBody>
      </p:sp>
      <p:sp>
        <p:nvSpPr>
          <p:cNvPr id="127" name="Shape 127"/>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rPr lang="en"/>
              <a:t>p q p q V V V V F F F V V F F V</a:t>
            </a:r>
          </a:p>
          <a:p>
            <a:pPr lvl="0">
              <a:spcBef>
                <a:spcPts val="0"/>
              </a:spcBef>
              <a:buNone/>
            </a:pPr>
            <a:r>
              <a:rPr lang="en"/>
              <a:t>En las columnas p y q aparecen las cuatro posibles combinaciones de los valores de verdad para p y q, y en la columna p q aparecen enumerados los valores de verdad de p q para cada una de esas combinaciones. Por ejemplo, la segunda fila de la tabla nos dice que cuando p es verdadero y q falso, el enunciado p q es falso. </a:t>
            </a:r>
          </a:p>
          <a:p>
            <a:pPr lvl="0">
              <a:spcBef>
                <a:spcPts val="0"/>
              </a:spcBef>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Shape 132"/>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t/>
            </a:r>
            <a:endParaRPr/>
          </a:p>
        </p:txBody>
      </p:sp>
      <p:sp>
        <p:nvSpPr>
          <p:cNvPr id="133" name="Shape 133"/>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rPr lang="en"/>
              <a:t>Importante: Es destacable que la implicación puede ser cierta aunque el consecuente sea falso (q en p q). Así, si no apruebas Filosofía, pero yo no te permito ir al viaje de fin de curso, la implicación "Si apruebas Filosofía, te dejaré ir al viaje de fin de curso" es verdadera. Otras denominaciones para la proposición p q → son: p sólo si q q si p p es condición suficiente para q q es condición necesaria para p Así, una condición necesaria (pero no suficiente) para que un triángulo sea equilátero es que sea un triángulo isósceles y una condición suficiente (pero no necesaria) para que un triángulo sea isósceles es que sea un triángulo equilátero Ser divisible por 2 es condición necesaria para ser divisible por 6, pero no suficiente. Ser divisible por 8 es condición suficiente para ser divisible por 4, pero no necesaria. </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Shape 138"/>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t/>
            </a:r>
            <a:endParaRPr/>
          </a:p>
        </p:txBody>
      </p:sp>
      <p:sp>
        <p:nvSpPr>
          <p:cNvPr id="139" name="Shape 139"/>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rPr lang="en"/>
              <a:t>Ejemplos sobre el condicional Primer ejemplo: Verdad implica verdad, es cierto. Como hemos visto, si p y q son verdad, entonces p q es verdad. Por ejemplo, sea p: "la Tierra es redonda", y q: "3x5=15". La fórmula p q dice que: "Si la Tierra es redonda, entonces 3x5=15". Fíjate que los dos enunciados p y q de este ejemplo no tienen nada que ver entre ellos. Pero con p q no queremos decir (no decimos) que hay una relación causal entre ambos enunciados. En el caso de p q siendo p: "la Tierra es redonda", y q: "3x5=15" solamente decimos que el enunciado "Si la Tierra es redonda, entonces 3x5=15" es lógicamente verdadero. Segundo ejemplo: Verdad no puede implicar falsedad. Si p es un enunciado verdadero y q falso, entonces p q es falso. Por ejemplo: "Cuando hay sol, voy al monte" En este caso p: "Hace sol" y q: "voy al monte". En otras palabras, podemos reformular nuestra frase como "Si está haciendo sol, entonces estoy en el monte". Pero hay muchos días que hace sol (p es verdadero) en los que no voy al monte (q es falso). En esos días el enunciado p q es claramente falso. Fíjate que hemos interpretado "Cuando p, q" como "Si p, entonces q". Tercer ejemplo: la falsedad implica cualquier cosa. </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Shape 144"/>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t/>
            </a:r>
            <a:endParaRPr/>
          </a:p>
        </p:txBody>
      </p:sp>
      <p:sp>
        <p:nvSpPr>
          <p:cNvPr id="145" name="Shape 145"/>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rPr lang="en"/>
              <a:t>En las dos últimas filas de la tabla de verdad del condicional observamos que, siendo falso el antecedente, la implicación es falsa sea verdadero o falso el consecuente. Es decir, si p es falso, entonces p q es verdadero sea q verdadero o falso. Por ejemplo: "Si la Tierra es plana, entonces yo he ganado el premio Nobel" En este caso p: "La Tierra es plana", que es un enunciado falso, y q: "He ganado el premio Nobel", y el enunciado p q es verdadero haya ganado el hablante el premio Nobel o no. Lo esencial es que si el antecedente es falso, el condicional será verdadero diga lo que diga el consecuente. </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Shape 150"/>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t/>
            </a:r>
            <a:endParaRPr/>
          </a:p>
        </p:txBody>
      </p:sp>
      <p:sp>
        <p:nvSpPr>
          <p:cNvPr id="151" name="Shape 151"/>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rPr lang="en"/>
              <a:t>Propiedades de los enunciados condicionales Ya hemos visto que tanto la conjunción como la disyunción tienen la propiedad conmutativa, es decir el orden de los enunciados de las conjunciones o de las disyunciones no altera su valor de verdad: es lo mismo p q que q p, y también es lo mismo p q que q p. El recíproco del implicador Pero, ¿ocurre lo mismo con el implicador? ¿Es lo mismo p q que q p? La respuesta es que no. Veámoslo con cierto detenimiento. Se dice que q p es el recíproco de p q. El implicador no tiene la propiedad conmutativa y esto se aprecia en la comparación de las tablas de verdad de p q y de su recíproco q p: Valores diferentes P q p q q p V V V V V F F V F V V F F F V V Veámoslo con un ejemplo: Sea p el enunciado "Llueve", y q: "El  suelo está mojado", siendo, por consiguiente p q "Si llueve, entonces el suelo está mojado". Veamos el recíproco de este enunciado: q p: "Si el suelo está mojado, entonces llueve". Vemos que los dos enunciados no son lógicamente equivalentes, pues si p es verdadero, y q falso: </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Shape 156"/>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t/>
            </a:r>
            <a:endParaRPr/>
          </a:p>
        </p:txBody>
      </p:sp>
      <p:sp>
        <p:nvSpPr>
          <p:cNvPr id="157" name="Shape 157"/>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rPr lang="en"/>
              <a:t> q ("Si llueve, entonces el suelo está mojado") es necesariamente falso q p ("Si el suelo está mojado, entonces llueve") es verdadero, pues una falsedad implica cualquier cosa manteniendo la verdad del condicional. El contrarrecíproco del implicador Aunque un enunciado condicional y su recíproco no son equivalentes, sí lo son un enunciado condicional y su contrarrecíproco. El contrarrecíproco del enunciado p q es ¬q ¬p (es decir, la negación de cada uno de los enunciados del recíproco). Veámoslo comparando tablas de verdad: Mismos valores p q p q ¬q ¬p ¬q ¬p V V V F F V V F F V F F F V V F V V F F V V V V Comparemos el mismo ejemplo: En el ejemplo anterior donde p: "Llueve", q: "El suelo está mojado", p q "Si llueve, entonces el suelo está mojado". El contrarrecíproco es ¬q ¬p, que significa que "Si el suelo no está mojado, entonces no llueve", que es lógicamente equivalente al enunciado primitivo p q. </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Shape 162"/>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t/>
            </a:r>
            <a:endParaRPr/>
          </a:p>
        </p:txBody>
      </p:sp>
      <p:sp>
        <p:nvSpPr>
          <p:cNvPr id="163" name="Shape 163"/>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rPr lang="en"/>
              <a:t>Nota Ejercicio Escribe el recíproco y el contrarrecíproco de los siguientes condicionales (¬p) (s q ) p (r ¬ q) (q Λ h) (¬s Λ ¬t) </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Shape 60"/>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Lógica</a:t>
            </a:r>
          </a:p>
        </p:txBody>
      </p:sp>
      <p:sp>
        <p:nvSpPr>
          <p:cNvPr id="61" name="Shape 61"/>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rPr lang="en">
                <a:solidFill>
                  <a:srgbClr val="000000"/>
                </a:solidFill>
              </a:rPr>
              <a:t>Lógica Temario propuesto: </a:t>
            </a:r>
          </a:p>
          <a:p>
            <a:pPr lvl="0">
              <a:spcBef>
                <a:spcPts val="0"/>
              </a:spcBef>
              <a:buNone/>
            </a:pPr>
            <a:r>
              <a:rPr lang="en">
                <a:solidFill>
                  <a:srgbClr val="000000"/>
                </a:solidFill>
              </a:rPr>
              <a:t>■ Lógica proposicional. Incluye: </a:t>
            </a:r>
          </a:p>
          <a:p>
            <a:pPr lvl="0">
              <a:spcBef>
                <a:spcPts val="0"/>
              </a:spcBef>
              <a:buNone/>
            </a:pPr>
            <a:r>
              <a:rPr lang="en">
                <a:solidFill>
                  <a:srgbClr val="000000"/>
                </a:solidFill>
              </a:rPr>
              <a:t>□ Conectivos básicos y tablas de verdad. </a:t>
            </a:r>
          </a:p>
          <a:p>
            <a:pPr lvl="0">
              <a:spcBef>
                <a:spcPts val="0"/>
              </a:spcBef>
              <a:buNone/>
            </a:pPr>
            <a:r>
              <a:rPr lang="en">
                <a:solidFill>
                  <a:srgbClr val="000000"/>
                </a:solidFill>
              </a:rPr>
              <a:t>□ Equivalencia lógica: Las leyes de la lógica. </a:t>
            </a:r>
          </a:p>
          <a:p>
            <a:pPr lvl="0">
              <a:spcBef>
                <a:spcPts val="0"/>
              </a:spcBef>
              <a:buNone/>
            </a:pPr>
            <a:r>
              <a:rPr lang="en">
                <a:solidFill>
                  <a:srgbClr val="000000"/>
                </a:solidFill>
              </a:rPr>
              <a:t>□ Implicación lógica: Reglas de inferencia. </a:t>
            </a:r>
          </a:p>
          <a:p>
            <a:pPr lvl="0">
              <a:spcBef>
                <a:spcPts val="0"/>
              </a:spcBef>
              <a:buNone/>
            </a:pPr>
            <a:r>
              <a:rPr lang="en">
                <a:solidFill>
                  <a:srgbClr val="000000"/>
                </a:solidFill>
              </a:rPr>
              <a:t>□ Uso de cuantificadores.</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Shape 168"/>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t/>
            </a:r>
            <a:endParaRPr/>
          </a:p>
        </p:txBody>
      </p:sp>
      <p:sp>
        <p:nvSpPr>
          <p:cNvPr id="169" name="Shape 169"/>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rPr lang="en"/>
              <a:t>El bicondicional (o coimplicación) Ya hemos comprobado que p q no es lo mismo que q p. Puede ocurrir, sin embargo, que tanto p q como q p sean verdaderos. Por ejemplo, si p:"La Tierra es cúbica", y q:"El Sol es un planeta", entonces tanto p q como q p son verdaderos, porque tanto p como q son falsos. Es necesario tener esto en cuenta para entender bien el concepto de bicondicional Mediante el bicondicional lo que queremos decir es que un enunciado es a la vez condición necesaria y suficiente para otro. Así, si digo que p: "apruebo Filosofía" y q: "saco un 5 o más en el examen de Lógica" la fórmula p q significa "apruebo Filosofía si y sólo si saco un 5 o más en el examen de Lógica". Con este "si y sólo si" quiero poner de manifiesto tres cosas: 1. Al introducir el primer condicional "si" (en "si y sólo si"), introduzco el antecedente, y por tanto afirmo que p q, (es decir aprobaré Filosofía si saco 5 o más en el examen de Lógica), 2. Al introducir "sólo si" (en "si y sólo si"), introduzco el consecuente, buscando comunicar que q p, (es decir, que si saco un 5 o más en el examen de Lógica, entonces apruebo la Filosofía), y 3. Al utilizar el conectivo "y" (en "si y sólo si"), quiero comunicar la conjunción de p q con q p. Así pues, el enunciado "apruebo Filosofía si y sólo si saco un 5 o más en el examen de Lógica" se puede formalizar de dos formas equivalentes: (p q) (q p), o bien p q. </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Shape 174"/>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t/>
            </a:r>
            <a:endParaRPr/>
          </a:p>
        </p:txBody>
      </p:sp>
      <p:sp>
        <p:nvSpPr>
          <p:cNvPr id="175" name="Shape 175"/>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rPr lang="en"/>
              <a:t>En consecuencia, el enunciado p q queda definido por el enunciado (p q) (q p). Por esta razón, el símbolo se llama bicondicional, y la tabla de verdad para p q es la misma que la de (p q) (q p). El bicondicional o coimplicador p q, que se lee "p si y sólo si q" o "p es equivalente a q", se define por la siguiente tabla de verdad: p q p q V V V V F F F V F F F V La doble flecha horizontal es el operador bicondicional Fíjate que de la observación de la tabla de verdad deducimos que para que p q sea verdadera, tanto p como q han de tener los mismos valores de verdad, y en caso contrario es falsa. </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Shape 66"/>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Lógica</a:t>
            </a:r>
          </a:p>
        </p:txBody>
      </p:sp>
      <p:sp>
        <p:nvSpPr>
          <p:cNvPr id="67" name="Shape 67"/>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t/>
            </a:r>
            <a:endParaRPr>
              <a:solidFill>
                <a:srgbClr val="000000"/>
              </a:solidFill>
            </a:endParaRPr>
          </a:p>
          <a:p>
            <a:pPr lvl="0">
              <a:spcBef>
                <a:spcPts val="0"/>
              </a:spcBef>
              <a:buNone/>
            </a:pPr>
            <a:r>
              <a:rPr lang="en">
                <a:solidFill>
                  <a:srgbClr val="000000"/>
                </a:solidFill>
              </a:rPr>
              <a:t>Proposición: oración con valor declarativo o informativo, de la cual se puede predicar su verdad o falsedad. </a:t>
            </a:r>
          </a:p>
          <a:p>
            <a:pPr lvl="0">
              <a:spcBef>
                <a:spcPts val="0"/>
              </a:spcBef>
              <a:buNone/>
            </a:pPr>
            <a:r>
              <a:t/>
            </a:r>
            <a:endParaRPr>
              <a:solidFill>
                <a:srgbClr val="000000"/>
              </a:solidFill>
            </a:endParaRPr>
          </a:p>
          <a:p>
            <a:pPr lvl="0">
              <a:spcBef>
                <a:spcPts val="0"/>
              </a:spcBef>
              <a:buNone/>
            </a:pPr>
            <a:r>
              <a:rPr lang="en">
                <a:solidFill>
                  <a:srgbClr val="000000"/>
                </a:solidFill>
              </a:rPr>
              <a:t>Una proposición o enunciado es una oración que puede ser falsa o verdadera pero no ambas a la vez. </a:t>
            </a:r>
          </a:p>
          <a:p>
            <a:pPr lvl="0">
              <a:spcBef>
                <a:spcPts val="0"/>
              </a:spcBef>
              <a:buNone/>
            </a:pPr>
            <a:r>
              <a:t/>
            </a:r>
            <a:endParaRPr>
              <a:solidFill>
                <a:srgbClr val="000000"/>
              </a:solidFill>
            </a:endParaRPr>
          </a:p>
          <a:p>
            <a:pPr lvl="0">
              <a:spcBef>
                <a:spcPts val="0"/>
              </a:spcBef>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Shape 72"/>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Proposiciones</a:t>
            </a:r>
          </a:p>
        </p:txBody>
      </p:sp>
      <p:sp>
        <p:nvSpPr>
          <p:cNvPr id="73" name="Shape 73"/>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rPr lang="en">
                <a:solidFill>
                  <a:srgbClr val="000000"/>
                </a:solidFill>
              </a:rPr>
              <a:t>Por lo general, a las proposiciones se las representa por las letras del alfabeto desde la letra p, es decir, p, q, r, s, t,... etc. </a:t>
            </a:r>
          </a:p>
          <a:p>
            <a:pPr lvl="0">
              <a:spcBef>
                <a:spcPts val="0"/>
              </a:spcBef>
              <a:buNone/>
            </a:pPr>
            <a:r>
              <a:rPr lang="en">
                <a:solidFill>
                  <a:srgbClr val="000000"/>
                </a:solidFill>
              </a:rPr>
              <a:t>Ejemplo:</a:t>
            </a:r>
          </a:p>
          <a:p>
            <a:pPr lvl="0">
              <a:spcBef>
                <a:spcPts val="0"/>
              </a:spcBef>
              <a:buNone/>
            </a:pPr>
            <a:r>
              <a:rPr lang="en">
                <a:solidFill>
                  <a:srgbClr val="000000"/>
                </a:solidFill>
              </a:rPr>
              <a:t>p: 15 + 5 = 21 (F) </a:t>
            </a:r>
          </a:p>
          <a:p>
            <a:pPr lvl="0">
              <a:spcBef>
                <a:spcPts val="0"/>
              </a:spcBef>
              <a:buNone/>
            </a:pPr>
            <a:r>
              <a:rPr lang="en">
                <a:solidFill>
                  <a:srgbClr val="000000"/>
                </a:solidFill>
              </a:rPr>
              <a:t>q: Santa Fe es una provincia Argentina. (V) </a:t>
            </a:r>
          </a:p>
          <a:p>
            <a:pPr lvl="0">
              <a:spcBef>
                <a:spcPts val="0"/>
              </a:spcBef>
              <a:buNone/>
            </a:pPr>
            <a:r>
              <a:rPr lang="en">
                <a:solidFill>
                  <a:srgbClr val="000000"/>
                </a:solidFill>
              </a:rPr>
              <a:t>r: El número 15 es divisible por 3. (V) </a:t>
            </a:r>
          </a:p>
          <a:p>
            <a:pPr lvl="0">
              <a:spcBef>
                <a:spcPts val="0"/>
              </a:spcBef>
              <a:buNone/>
            </a:pPr>
            <a:r>
              <a:rPr lang="en">
                <a:solidFill>
                  <a:srgbClr val="000000"/>
                </a:solidFill>
              </a:rPr>
              <a:t>s: El perro es un ave. (F) </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Shape 78"/>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rtl="0">
              <a:lnSpc>
                <a:spcPct val="115000"/>
              </a:lnSpc>
              <a:spcBef>
                <a:spcPts val="0"/>
              </a:spcBef>
              <a:spcAft>
                <a:spcPts val="1600"/>
              </a:spcAft>
              <a:buClr>
                <a:schemeClr val="dk1"/>
              </a:buClr>
              <a:buSzPct val="39285"/>
              <a:buFont typeface="Arial"/>
              <a:buNone/>
            </a:pPr>
            <a:r>
              <a:rPr lang="en"/>
              <a:t>Expresiones No Proposicionales</a:t>
            </a:r>
          </a:p>
        </p:txBody>
      </p:sp>
      <p:sp>
        <p:nvSpPr>
          <p:cNvPr id="79" name="Shape 79"/>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rPr lang="en">
                <a:solidFill>
                  <a:srgbClr val="000000"/>
                </a:solidFill>
              </a:rPr>
              <a:t>Son enunciados a los que no se les puede asignar un valor de verdad. Entre ellos tenemos a los exclamativos, interrogativos o imperativos. </a:t>
            </a:r>
          </a:p>
          <a:p>
            <a:pPr lvl="0">
              <a:spcBef>
                <a:spcPts val="0"/>
              </a:spcBef>
              <a:buNone/>
            </a:pPr>
            <a:r>
              <a:rPr lang="en">
                <a:solidFill>
                  <a:srgbClr val="000000"/>
                </a:solidFill>
              </a:rPr>
              <a:t>Así tenemos, por ejemplo: </a:t>
            </a:r>
          </a:p>
          <a:p>
            <a:pPr lvl="0">
              <a:spcBef>
                <a:spcPts val="0"/>
              </a:spcBef>
              <a:buNone/>
            </a:pPr>
            <a:r>
              <a:rPr lang="en">
                <a:solidFill>
                  <a:srgbClr val="000000"/>
                </a:solidFill>
              </a:rPr>
              <a:t>– ¿Cómo te llamas?</a:t>
            </a:r>
          </a:p>
          <a:p>
            <a:pPr lvl="0">
              <a:spcBef>
                <a:spcPts val="0"/>
              </a:spcBef>
              <a:buNone/>
            </a:pPr>
            <a:r>
              <a:rPr lang="en">
                <a:solidFill>
                  <a:srgbClr val="000000"/>
                </a:solidFill>
              </a:rPr>
              <a:t>– Prohibido pasar. </a:t>
            </a:r>
          </a:p>
          <a:p>
            <a:pPr lvl="0">
              <a:spcBef>
                <a:spcPts val="0"/>
              </a:spcBef>
              <a:buNone/>
            </a:pPr>
            <a:r>
              <a:rPr lang="en">
                <a:solidFill>
                  <a:srgbClr val="000000"/>
                </a:solidFill>
              </a:rPr>
              <a:t>– Borra el pizarrón. </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Shape 84"/>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rtl="0">
              <a:lnSpc>
                <a:spcPct val="115000"/>
              </a:lnSpc>
              <a:spcBef>
                <a:spcPts val="0"/>
              </a:spcBef>
              <a:spcAft>
                <a:spcPts val="1600"/>
              </a:spcAft>
              <a:buClr>
                <a:schemeClr val="dk1"/>
              </a:buClr>
              <a:buSzPct val="39285"/>
              <a:buFont typeface="Arial"/>
              <a:buNone/>
            </a:pPr>
            <a:r>
              <a:rPr lang="en">
                <a:solidFill>
                  <a:srgbClr val="000000"/>
                </a:solidFill>
              </a:rPr>
              <a:t>Enunciados Abiertos</a:t>
            </a:r>
          </a:p>
        </p:txBody>
      </p:sp>
      <p:sp>
        <p:nvSpPr>
          <p:cNvPr id="85" name="Shape 85"/>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rPr lang="en">
                <a:solidFill>
                  <a:srgbClr val="000000"/>
                </a:solidFill>
              </a:rPr>
              <a:t>Si en la proposición: </a:t>
            </a:r>
          </a:p>
          <a:p>
            <a:pPr indent="457200" lvl="0" marL="1828800" rtl="0">
              <a:spcBef>
                <a:spcPts val="0"/>
              </a:spcBef>
              <a:buNone/>
            </a:pPr>
            <a:r>
              <a:rPr lang="en">
                <a:solidFill>
                  <a:srgbClr val="000000"/>
                </a:solidFill>
              </a:rPr>
              <a:t>"cinco es mayor que tres" (en símbolos: 5 &gt; 3)</a:t>
            </a:r>
          </a:p>
          <a:p>
            <a:pPr indent="0" lvl="0" marL="0" rtl="0">
              <a:spcBef>
                <a:spcPts val="0"/>
              </a:spcBef>
              <a:buNone/>
            </a:pPr>
            <a:r>
              <a:rPr lang="en">
                <a:solidFill>
                  <a:srgbClr val="000000"/>
                </a:solidFill>
              </a:rPr>
              <a:t>reemplazamos al número 5 por la letra x, se obtiene la expresión </a:t>
            </a:r>
          </a:p>
          <a:p>
            <a:pPr indent="0" lvl="0" marL="2286000">
              <a:spcBef>
                <a:spcPts val="0"/>
              </a:spcBef>
              <a:buNone/>
            </a:pPr>
            <a:r>
              <a:rPr lang="en">
                <a:solidFill>
                  <a:srgbClr val="000000"/>
                </a:solidFill>
              </a:rPr>
              <a:t>"x es mayor que tres" (x &gt; 3), </a:t>
            </a:r>
          </a:p>
          <a:p>
            <a:pPr lvl="0">
              <a:spcBef>
                <a:spcPts val="0"/>
              </a:spcBef>
              <a:buNone/>
            </a:pPr>
            <a:r>
              <a:rPr lang="en">
                <a:solidFill>
                  <a:srgbClr val="000000"/>
                </a:solidFill>
              </a:rPr>
              <a:t>y si convenimos que x no represente necesariamente al número 5, sino a un número cualquiera, entonces al enunciado x &gt; 3 se le denomina </a:t>
            </a:r>
            <a:r>
              <a:rPr b="1" lang="en">
                <a:solidFill>
                  <a:srgbClr val="000000"/>
                </a:solidFill>
              </a:rPr>
              <a:t>enunciado abierto. </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Shape 90"/>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t/>
            </a:r>
            <a:endParaRPr/>
          </a:p>
        </p:txBody>
      </p:sp>
      <p:sp>
        <p:nvSpPr>
          <p:cNvPr id="91" name="Shape 91"/>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rPr lang="en"/>
              <a:t>Clasificación de las Proposiciones </a:t>
            </a:r>
          </a:p>
          <a:p>
            <a:pPr lvl="0">
              <a:spcBef>
                <a:spcPts val="0"/>
              </a:spcBef>
              <a:buNone/>
            </a:pPr>
            <a:r>
              <a:rPr lang="en"/>
              <a:t>Aquellas proposiciones que constan o se las puede representar por una sola variable, se llaman proposiciones simples o atómicas. Por ejemplo, sea la proposición "p: 3 + 6 = 9" es una proposición simple o atómica. Cuando una proposición consta de dos o más enunciados simples, se le llama proposición compuesta o molecular. Así, por ejemplo: Encontramos dos enunciados. El primero (p) nos afirma que Pitágoras era griego y el segundo (q) que Pitágoras era geómetra No es necesario conocer si una afirmación es verdadera o falsa (es decir, su valor de verdad) para saber que es una proposición. Por ejemplo: “Hay vida extraterrestre” es una proposición, independientemente de que algunos crean que es verdadera y otros que es falsa, puesto que claramente o bien existe vida extraterrestre o bien no existe. Nuestro sencillo estudio de las proposiciones no tratará de establecer el valor de verdad de una proposición dada, lo que muchas veces es tarea de los científicos (“el universo se originó en la gran explosión”), los filósofos (“pienso, por lo tanto existo”), los jueces, o las novias y novios (“te quiero…”). </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Shape 96"/>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t/>
            </a:r>
            <a:endParaRPr/>
          </a:p>
        </p:txBody>
      </p:sp>
      <p:sp>
        <p:nvSpPr>
          <p:cNvPr id="97" name="Shape 97"/>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rPr lang="en"/>
              <a:t>Conectivos Lógicos A partir de proposiciones simples es posible generar otras, simples o compuestas. Es decir que se puede operar con proposiciones, y para ello se utilizan ciertos símbolos llamados conectivos lógicos. A continuación vemos una concreta definición de cada uno: 1.2.1 Operaciones Proposicionales Definiremos las operaciones entre proposiciones en el sentido siguiente: dadas dos o más proposiciones, de las que se conoce los valores de verdad, se trata de caracterizar la proposición resultante a través de su valor de verdad. A tal efecto, estudiaremos a continuación el uso y significado de los diferentes conectivos lógicos. </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Shape 102"/>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t/>
            </a:r>
            <a:endParaRPr/>
          </a:p>
        </p:txBody>
      </p:sp>
      <p:sp>
        <p:nvSpPr>
          <p:cNvPr id="103" name="Shape 103"/>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rPr lang="en"/>
              <a:t>Negación Dada una proposición p, se denomina la negación de p a otra proposición denotada por ⌐ p (se lee "no p") que le asigna el valor de verdad opuesto al de p. Por ejemplo: p: Diego estudia matemática ⌐ p: Diego no estudia matemática Por lo que nos resulta sencillo construir su tabla de verdad: p ⌐ p V F F V Observamos aquí que al valor V de p, la negación le hace corresponder el valor F, y viceversa. Se trata de una operación unitaria, pues a partir de una proposición se obtiene otra, que es su negación. Ejemplo: La negación de " p: todos los alumnos estudian matemática" es ⌐ p: no todos los alumnos estudian matemática O bien: ⌐ p: no es cierto que todos los alumnos estudian matemática ⌐ p: hay alumnos que no estudian matemática </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