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 111 mil Nivelatorio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Sucesiones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Definición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rogresión aritmética</a:t>
            </a:r>
            <a:r>
              <a:rPr lang="en"/>
              <a:t>: sucesión de números reales en la que cada término, excepto el primero, se obtiene sumándole al anterior una cantidad constante d, llamada </a:t>
            </a:r>
            <a:r>
              <a:rPr lang="en">
                <a:solidFill>
                  <a:srgbClr val="000000"/>
                </a:solidFill>
              </a:rPr>
              <a:t>diferencia de la progresión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x ∊ℝ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d								a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n-1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983100" y="3270700"/>
            <a:ext cx="15450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Propiedades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n-1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rgbClr val="000000"/>
                </a:solidFill>
              </a:rPr>
              <a:t>d &gt; 0</a:t>
            </a:r>
            <a:r>
              <a:rPr lang="en"/>
              <a:t> se dice que es creciente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d &lt; 0</a:t>
            </a:r>
            <a:r>
              <a:rPr lang="en"/>
              <a:t> se dice que es decreciente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d = 0</a:t>
            </a:r>
            <a:r>
              <a:rPr lang="en"/>
              <a:t> se dice que es constante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3C78D8"/>
                </a:solidFill>
              </a:rPr>
              <a:t>a</a:t>
            </a:r>
            <a:r>
              <a:rPr baseline="-25000" lang="en">
                <a:solidFill>
                  <a:srgbClr val="3C78D8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3C78D8"/>
                </a:solidFill>
              </a:rPr>
              <a:t>a</a:t>
            </a:r>
            <a:r>
              <a:rPr baseline="-25000" lang="en">
                <a:solidFill>
                  <a:srgbClr val="3C78D8"/>
                </a:solidFill>
              </a:rPr>
              <a:t>1</a:t>
            </a:r>
            <a:r>
              <a:rPr lang="en">
                <a:solidFill>
                  <a:srgbClr val="3C78D8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3C78D8"/>
                </a:solidFill>
              </a:rPr>
              <a:t>a</a:t>
            </a:r>
            <a:r>
              <a:rPr baseline="-25000" lang="en">
                <a:solidFill>
                  <a:srgbClr val="3C78D8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5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d =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5"/>
                </a:solidFill>
              </a:rPr>
              <a:t> + d</a:t>
            </a:r>
            <a:r>
              <a:rPr lang="en">
                <a:solidFill>
                  <a:srgbClr val="3C78D8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 = 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+ d = 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d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+ 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= 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+ d =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5"/>
                </a:solidFill>
              </a:rPr>
              <a:t> + d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+ d =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5"/>
                </a:solidFill>
              </a:rPr>
              <a:t> + d + d</a:t>
            </a:r>
            <a:r>
              <a:rPr lang="en">
                <a:solidFill>
                  <a:schemeClr val="dk1"/>
                </a:solidFill>
              </a:rPr>
              <a:t>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d </a:t>
            </a:r>
            <a:r>
              <a:rPr lang="en">
                <a:solidFill>
                  <a:schemeClr val="dk1"/>
                </a:solidFill>
              </a:rPr>
              <a:t>=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</a:t>
            </a:r>
            <a:r>
              <a:rPr lang="en"/>
              <a:t> = a</a:t>
            </a:r>
            <a:r>
              <a:rPr baseline="-25000" lang="en"/>
              <a:t>2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a</a:t>
            </a:r>
            <a:r>
              <a:rPr baseline="-25000" lang="en"/>
              <a:t>4</a:t>
            </a:r>
            <a:r>
              <a:rPr lang="en"/>
              <a:t> =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Definición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ucesión</a:t>
            </a:r>
            <a:r>
              <a:rPr lang="en"/>
              <a:t>: secuencia de números escritos en un cierto orden y que siguen una ley de formación.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Los números de la sucesión se llaman </a:t>
            </a:r>
            <a:r>
              <a:rPr lang="en">
                <a:solidFill>
                  <a:srgbClr val="000000"/>
                </a:solidFill>
              </a:rPr>
              <a:t>términos</a:t>
            </a:r>
            <a:r>
              <a:rPr lang="en"/>
              <a:t> y se representan mediante una letra con subíndice que indica el lugar que ocupa el término en la sucesión: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000000"/>
                </a:solidFill>
              </a:rPr>
              <a:t>a = a</a:t>
            </a:r>
            <a:r>
              <a:rPr baseline="-25000" lang="en">
                <a:solidFill>
                  <a:srgbClr val="000000"/>
                </a:solidFill>
              </a:rPr>
              <a:t>1,</a:t>
            </a: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2,</a:t>
            </a: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3,</a:t>
            </a: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4,...,</a:t>
            </a: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n,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= a</a:t>
            </a:r>
            <a:r>
              <a:rPr baseline="-25000" lang="en"/>
              <a:t>1</a:t>
            </a:r>
            <a:r>
              <a:rPr lang="en"/>
              <a:t> + 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=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+ d = </a:t>
            </a: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+ d + d =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baseline="-25000" lang="en"/>
              <a:t>4</a:t>
            </a:r>
            <a:r>
              <a:rPr lang="en"/>
              <a:t> =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4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(2 - 1)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4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(2 - 1)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(3 - 1)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4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* (4 - 1)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* (</a:t>
            </a:r>
            <a:r>
              <a:rPr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* (</a:t>
            </a:r>
            <a:r>
              <a:rPr lang="en">
                <a:solidFill>
                  <a:schemeClr val="accent5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4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rgbClr val="000000"/>
                </a:solidFill>
              </a:rPr>
              <a:t> * (</a:t>
            </a:r>
            <a:r>
              <a:rPr lang="en">
                <a:solidFill>
                  <a:schemeClr val="accent5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* (</a:t>
            </a:r>
            <a:r>
              <a:rPr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* (</a:t>
            </a:r>
            <a:r>
              <a:rPr lang="en">
                <a:solidFill>
                  <a:schemeClr val="accent5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4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rgbClr val="000000"/>
                </a:solidFill>
              </a:rPr>
              <a:t> * (</a:t>
            </a:r>
            <a:r>
              <a:rPr lang="en">
                <a:solidFill>
                  <a:schemeClr val="accent5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Término general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* (</a:t>
            </a:r>
            <a:r>
              <a:rPr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* (</a:t>
            </a:r>
            <a:r>
              <a:rPr lang="en">
                <a:solidFill>
                  <a:schemeClr val="accent5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chemeClr val="accent5"/>
                </a:solidFill>
              </a:rPr>
              <a:t>4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+ d = a</a:t>
            </a:r>
            <a:r>
              <a:rPr baseline="-25000" lang="en"/>
              <a:t>1</a:t>
            </a:r>
            <a:r>
              <a:rPr lang="en"/>
              <a:t> + d + d + d =</a:t>
            </a:r>
            <a:r>
              <a:rPr lang="en">
                <a:solidFill>
                  <a:schemeClr val="dk1"/>
                </a:solidFill>
              </a:rPr>
              <a:t>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>
                <a:solidFill>
                  <a:srgbClr val="000000"/>
                </a:solidFill>
              </a:rPr>
              <a:t> * (</a:t>
            </a:r>
            <a:r>
              <a:rPr lang="en">
                <a:solidFill>
                  <a:schemeClr val="accent5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 - 1)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</a:t>
            </a:r>
            <a:r>
              <a:rPr baseline="-25000" lang="en" sz="2400">
                <a:solidFill>
                  <a:schemeClr val="accent5"/>
                </a:solidFill>
              </a:rPr>
              <a:t>n</a:t>
            </a:r>
            <a:r>
              <a:rPr lang="en" sz="2400">
                <a:solidFill>
                  <a:srgbClr val="000000"/>
                </a:solidFill>
              </a:rPr>
              <a:t> = a</a:t>
            </a:r>
            <a:r>
              <a:rPr baseline="-25000" lang="en" sz="2400">
                <a:solidFill>
                  <a:srgbClr val="000000"/>
                </a:solidFill>
              </a:rPr>
              <a:t>1</a:t>
            </a:r>
            <a:r>
              <a:rPr lang="en" sz="2400">
                <a:solidFill>
                  <a:srgbClr val="000000"/>
                </a:solidFill>
              </a:rPr>
              <a:t> + d * (</a:t>
            </a:r>
            <a:r>
              <a:rPr lang="en" sz="2400">
                <a:solidFill>
                  <a:schemeClr val="accent5"/>
                </a:solidFill>
              </a:rPr>
              <a:t>n</a:t>
            </a:r>
            <a:r>
              <a:rPr lang="en" sz="2400">
                <a:solidFill>
                  <a:srgbClr val="000000"/>
                </a:solidFill>
              </a:rPr>
              <a:t> - 1)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474775" y="2969725"/>
            <a:ext cx="3043200" cy="109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Sumatorias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 suma de los primeros </a:t>
            </a:r>
            <a:r>
              <a:rPr lang="en">
                <a:solidFill>
                  <a:srgbClr val="000000"/>
                </a:solidFill>
              </a:rPr>
              <a:t>n</a:t>
            </a:r>
            <a:r>
              <a:rPr lang="en"/>
              <a:t> </a:t>
            </a:r>
            <a:r>
              <a:rPr lang="en"/>
              <a:t>términos de una progresión aritmética: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</a:t>
            </a:r>
            <a:r>
              <a:rPr baseline="-25000" lang="en"/>
              <a:t>n </a:t>
            </a:r>
            <a:r>
              <a:rPr lang="en"/>
              <a:t>= a</a:t>
            </a:r>
            <a:r>
              <a:rPr baseline="-25000" lang="en"/>
              <a:t>1</a:t>
            </a:r>
            <a:r>
              <a:rPr lang="en"/>
              <a:t> + a</a:t>
            </a:r>
            <a:r>
              <a:rPr baseline="-25000" lang="en"/>
              <a:t>2</a:t>
            </a:r>
            <a:r>
              <a:rPr lang="en"/>
              <a:t> + a</a:t>
            </a:r>
            <a:r>
              <a:rPr baseline="-25000" lang="en"/>
              <a:t>3</a:t>
            </a:r>
            <a:r>
              <a:rPr lang="en"/>
              <a:t> + ... + a</a:t>
            </a:r>
            <a:r>
              <a:rPr baseline="-25000" lang="en"/>
              <a:t>n</a:t>
            </a:r>
            <a:r>
              <a:rPr lang="en"/>
              <a:t> = Σ</a:t>
            </a:r>
            <a:r>
              <a:rPr baseline="-25000" lang="en"/>
              <a:t>i</a:t>
            </a:r>
            <a:r>
              <a:rPr baseline="30000" lang="en"/>
              <a:t>n</a:t>
            </a:r>
            <a:r>
              <a:rPr lang="en"/>
              <a:t> a</a:t>
            </a:r>
            <a:r>
              <a:rPr baseline="-25000" lang="en"/>
              <a:t>i </a:t>
            </a:r>
            <a:r>
              <a:rPr lang="en"/>
              <a:t>=  a</a:t>
            </a:r>
            <a:r>
              <a:rPr baseline="-25000" lang="en"/>
              <a:t>1</a:t>
            </a:r>
            <a:r>
              <a:rPr lang="en"/>
              <a:t> + a</a:t>
            </a:r>
            <a:r>
              <a:rPr baseline="-25000" lang="en"/>
              <a:t>n </a:t>
            </a:r>
            <a:r>
              <a:rPr lang="en"/>
              <a:t>  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381500" y="2140350"/>
            <a:ext cx="750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438223" y="2140350"/>
            <a:ext cx="6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Sumatorias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 suma de los primeros </a:t>
            </a:r>
            <a:r>
              <a:rPr lang="en">
                <a:solidFill>
                  <a:srgbClr val="000000"/>
                </a:solidFill>
              </a:rPr>
              <a:t>n</a:t>
            </a:r>
            <a:r>
              <a:rPr lang="en"/>
              <a:t> términos de una progresión aritmética: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</a:t>
            </a:r>
            <a:r>
              <a:rPr baseline="-25000" lang="en"/>
              <a:t>n </a:t>
            </a:r>
            <a:r>
              <a:rPr lang="en"/>
              <a:t>= a</a:t>
            </a:r>
            <a:r>
              <a:rPr baseline="-25000" lang="en"/>
              <a:t>1</a:t>
            </a:r>
            <a:r>
              <a:rPr lang="en"/>
              <a:t> + a</a:t>
            </a:r>
            <a:r>
              <a:rPr baseline="-25000" lang="en"/>
              <a:t>2</a:t>
            </a:r>
            <a:r>
              <a:rPr lang="en"/>
              <a:t> + a</a:t>
            </a:r>
            <a:r>
              <a:rPr baseline="-25000" lang="en"/>
              <a:t>3</a:t>
            </a:r>
            <a:r>
              <a:rPr lang="en"/>
              <a:t> + ... + a</a:t>
            </a:r>
            <a:r>
              <a:rPr baseline="-25000" lang="en"/>
              <a:t>n</a:t>
            </a:r>
            <a:r>
              <a:rPr lang="en"/>
              <a:t> = Σ</a:t>
            </a:r>
            <a:r>
              <a:rPr baseline="-25000" lang="en"/>
              <a:t>i</a:t>
            </a:r>
            <a:r>
              <a:rPr baseline="30000" lang="en"/>
              <a:t>n</a:t>
            </a:r>
            <a:r>
              <a:rPr lang="en"/>
              <a:t> a</a:t>
            </a:r>
            <a:r>
              <a:rPr baseline="-25000" lang="en"/>
              <a:t>i </a:t>
            </a:r>
            <a:r>
              <a:rPr lang="en"/>
              <a:t>=  a</a:t>
            </a:r>
            <a:r>
              <a:rPr baseline="-25000" lang="en"/>
              <a:t>1</a:t>
            </a:r>
            <a:r>
              <a:rPr lang="en"/>
              <a:t> + a</a:t>
            </a:r>
            <a:r>
              <a:rPr baseline="-25000" lang="en"/>
              <a:t>n </a:t>
            </a:r>
            <a:r>
              <a:rPr lang="en"/>
              <a:t>  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Calcular: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</a:t>
            </a:r>
            <a:r>
              <a:rPr baseline="-25000" lang="en"/>
              <a:t>7</a:t>
            </a:r>
            <a:r>
              <a:rPr lang="en"/>
              <a:t> para a</a:t>
            </a:r>
            <a:r>
              <a:rPr baseline="-25000" lang="en"/>
              <a:t>1</a:t>
            </a:r>
            <a:r>
              <a:rPr lang="en"/>
              <a:t> = 3 ; d = ½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4381500" y="2140350"/>
            <a:ext cx="750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4438223" y="2140350"/>
            <a:ext cx="6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Sumatorias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</a:t>
            </a:r>
            <a:r>
              <a:rPr baseline="-25000" lang="en"/>
              <a:t>7</a:t>
            </a:r>
            <a:r>
              <a:rPr lang="en"/>
              <a:t> para a</a:t>
            </a:r>
            <a:r>
              <a:rPr baseline="-25000" lang="en"/>
              <a:t>1</a:t>
            </a:r>
            <a:r>
              <a:rPr lang="en"/>
              <a:t> = 3 ; d = ½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Solución: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7</a:t>
            </a:r>
            <a:r>
              <a:rPr lang="en"/>
              <a:t> = 3 + ½ (7 - 1) = 6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S</a:t>
            </a:r>
            <a:r>
              <a:rPr baseline="-25000" lang="en"/>
              <a:t>7</a:t>
            </a:r>
            <a:r>
              <a:rPr lang="en"/>
              <a:t> = 3 + 6   . 7 = 63/2 = 31.5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874075" y="3079400"/>
            <a:ext cx="638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922330" y="3079400"/>
            <a:ext cx="5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Ejemplos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Sucesión de </a:t>
            </a:r>
            <a:r>
              <a:rPr lang="en"/>
              <a:t>números</a:t>
            </a:r>
            <a:r>
              <a:rPr lang="en"/>
              <a:t> pares: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=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= 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Progresión </a:t>
            </a:r>
            <a:r>
              <a:rPr lang="en"/>
              <a:t>aritmética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</a:t>
            </a:r>
            <a:r>
              <a:rPr baseline="-25000" lang="en" sz="2400">
                <a:solidFill>
                  <a:schemeClr val="accent5"/>
                </a:solidFill>
              </a:rPr>
              <a:t>n</a:t>
            </a:r>
            <a:r>
              <a:rPr lang="en" sz="2400">
                <a:solidFill>
                  <a:srgbClr val="000000"/>
                </a:solidFill>
              </a:rPr>
              <a:t> = a</a:t>
            </a:r>
            <a:r>
              <a:rPr baseline="-25000" lang="en" sz="2400">
                <a:solidFill>
                  <a:srgbClr val="000000"/>
                </a:solidFill>
              </a:rPr>
              <a:t>1</a:t>
            </a:r>
            <a:r>
              <a:rPr lang="en" sz="2400">
                <a:solidFill>
                  <a:srgbClr val="000000"/>
                </a:solidFill>
              </a:rPr>
              <a:t> + d * (</a:t>
            </a:r>
            <a:r>
              <a:rPr lang="en" sz="2400">
                <a:solidFill>
                  <a:schemeClr val="accent5"/>
                </a:solidFill>
              </a:rPr>
              <a:t>n</a:t>
            </a:r>
            <a:r>
              <a:rPr lang="en" sz="2400">
                <a:solidFill>
                  <a:srgbClr val="000000"/>
                </a:solidFill>
              </a:rPr>
              <a:t> - 1)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050400" y="2026650"/>
            <a:ext cx="3043200" cy="109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Progresión </a:t>
            </a:r>
            <a:r>
              <a:rPr lang="en"/>
              <a:t>geométrica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 una </a:t>
            </a:r>
            <a:r>
              <a:rPr lang="en"/>
              <a:t>sucesión</a:t>
            </a:r>
            <a:r>
              <a:rPr lang="en"/>
              <a:t> de </a:t>
            </a:r>
            <a:r>
              <a:rPr lang="en"/>
              <a:t>números</a:t>
            </a:r>
            <a:r>
              <a:rPr lang="en"/>
              <a:t> reales en la que cada </a:t>
            </a:r>
            <a:r>
              <a:rPr lang="en"/>
              <a:t>término</a:t>
            </a:r>
            <a:r>
              <a:rPr lang="en"/>
              <a:t> se obtiene multiplicando el anterior por una constante 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i </a:t>
            </a:r>
            <a:r>
              <a:rPr lang="en"/>
              <a:t>= a</a:t>
            </a:r>
            <a:r>
              <a:rPr baseline="-25000" lang="en"/>
              <a:t>i-1</a:t>
            </a:r>
            <a:r>
              <a:rPr lang="en"/>
              <a:t> * 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Progresión geométrica - Propiedades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i </a:t>
            </a:r>
            <a:r>
              <a:rPr lang="en"/>
              <a:t>= a</a:t>
            </a:r>
            <a:r>
              <a:rPr baseline="-25000" lang="en"/>
              <a:t>i-1</a:t>
            </a:r>
            <a:r>
              <a:rPr lang="en"/>
              <a:t> * 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i </a:t>
            </a:r>
            <a:r>
              <a:rPr lang="en"/>
              <a:t>= a</a:t>
            </a:r>
            <a:r>
              <a:rPr baseline="-25000" lang="en"/>
              <a:t>1</a:t>
            </a:r>
            <a:r>
              <a:rPr lang="en"/>
              <a:t> . r</a:t>
            </a:r>
            <a:r>
              <a:rPr baseline="30000" lang="en"/>
              <a:t>i-1</a:t>
            </a:r>
            <a:r>
              <a:rPr lang="en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i</a:t>
            </a:r>
            <a:r>
              <a:rPr lang="en"/>
              <a:t>    = 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311700" y="2608525"/>
            <a:ext cx="405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r>
              <a:rPr baseline="-25000" lang="en">
                <a:solidFill>
                  <a:schemeClr val="dk2"/>
                </a:solidFill>
              </a:rPr>
              <a:t>i-1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311700" y="2628524"/>
            <a:ext cx="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Progresión geométrica - Propiedades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r &gt;= 1</a:t>
            </a:r>
            <a:r>
              <a:rPr lang="en"/>
              <a:t> es creciente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 = 1</a:t>
            </a:r>
            <a:r>
              <a:rPr lang="en"/>
              <a:t> es constante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rgbClr val="000000"/>
                </a:solidFill>
              </a:rPr>
              <a:t>0 &lt; r &lt; 1</a:t>
            </a:r>
            <a:r>
              <a:rPr lang="en"/>
              <a:t> es decreciente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rgbClr val="000000"/>
                </a:solidFill>
              </a:rPr>
              <a:t>r &lt; 0</a:t>
            </a:r>
            <a:r>
              <a:rPr lang="en"/>
              <a:t> es alternada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rgbClr val="000000"/>
                </a:solidFill>
              </a:rPr>
              <a:t>r = 0</a:t>
            </a: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Progresión geométrica - Propiedades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r &gt;= 1</a:t>
            </a:r>
            <a:r>
              <a:rPr lang="en"/>
              <a:t> es creciente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r = 1</a:t>
            </a:r>
            <a:r>
              <a:rPr lang="en"/>
              <a:t> es constante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0 &lt; r &lt; 1 </a:t>
            </a:r>
            <a:r>
              <a:rPr lang="en"/>
              <a:t>es decreciente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r &lt; 0</a:t>
            </a:r>
            <a:r>
              <a:rPr lang="en"/>
              <a:t> es alternada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r = 0</a:t>
            </a:r>
            <a:r>
              <a:rPr lang="en"/>
              <a:t> entonces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0</a:t>
            </a:r>
            <a:r>
              <a:rPr lang="en"/>
              <a:t> para todo </a:t>
            </a:r>
            <a:r>
              <a:rPr lang="en">
                <a:solidFill>
                  <a:srgbClr val="000000"/>
                </a:solidFill>
              </a:rPr>
              <a:t>i &gt;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Sumatoria de una progresión </a:t>
            </a:r>
            <a:r>
              <a:rPr lang="en"/>
              <a:t>geométrica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baseline="-25000" lang="en"/>
              <a:t>n</a:t>
            </a:r>
            <a:r>
              <a:rPr lang="en"/>
              <a:t> = a</a:t>
            </a:r>
            <a:r>
              <a:rPr baseline="-25000" lang="en"/>
              <a:t>1</a:t>
            </a:r>
            <a:r>
              <a:rPr lang="en"/>
              <a:t> r</a:t>
            </a:r>
            <a:r>
              <a:rPr baseline="30000" lang="en"/>
              <a:t>n</a:t>
            </a:r>
            <a:r>
              <a:rPr lang="en"/>
              <a:t> - 1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146275" y="1573375"/>
            <a:ext cx="529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r</a:t>
            </a:r>
            <a:r>
              <a:rPr lang="en">
                <a:solidFill>
                  <a:schemeClr val="dk2"/>
                </a:solidFill>
              </a:rPr>
              <a:t> - 1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1146275" y="1565425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Sucesión de números pares: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= 2 *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2 *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2 *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= 2 *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Sucesión de números pares: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= 2 * 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Ejercicio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Cómo</a:t>
            </a:r>
            <a:r>
              <a:rPr lang="en"/>
              <a:t> sería la sucesión de </a:t>
            </a:r>
            <a:r>
              <a:rPr lang="en"/>
              <a:t>números</a:t>
            </a:r>
            <a:r>
              <a:rPr lang="en"/>
              <a:t> impares?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Ejemplos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siempre se puede hallar una </a:t>
            </a:r>
            <a:r>
              <a:rPr lang="en"/>
              <a:t>fórmula</a:t>
            </a:r>
            <a:r>
              <a:rPr lang="en"/>
              <a:t> general.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Sucesión de </a:t>
            </a:r>
            <a:r>
              <a:rPr lang="en"/>
              <a:t>números</a:t>
            </a:r>
            <a:r>
              <a:rPr lang="en"/>
              <a:t> primos: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=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=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Hallar los primeros 5 </a:t>
            </a:r>
            <a:r>
              <a:rPr lang="en"/>
              <a:t>números</a:t>
            </a:r>
            <a:r>
              <a:rPr lang="en"/>
              <a:t> de la </a:t>
            </a:r>
            <a:r>
              <a:rPr lang="en"/>
              <a:t>sucesión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= (n - 1)(n + 1)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(1 - 1) (1 + 1) = 0 . 2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= (2 - 1) (2 + 1) = 1 . 3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= (3 - 1) (3 + 1) = 2 . 4 = 8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= (4 - 1) (4 + 1) = 3 . 5 = 15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a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 = (5 - 1) (5 + 1) = 4 . 6 = 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Hallar los primeros 5 números de la sucesión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= 1 / 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