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4"/>
    <p:restoredTop sz="94389"/>
  </p:normalViewPr>
  <p:slideViewPr>
    <p:cSldViewPr snapToGrid="0" snapToObjects="1">
      <p:cViewPr>
        <p:scale>
          <a:sx n="150" d="100"/>
          <a:sy n="150" d="100"/>
        </p:scale>
        <p:origin x="14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 111 mil Nivelatorio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Conjuntos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finito</a:t>
            </a:r>
            <a:r>
              <a:rPr lang="en">
                <a:solidFill>
                  <a:srgbClr val="000000"/>
                </a:solidFill>
              </a:rPr>
              <a:t>: sus elementos pueden ser contados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 = { x  </a:t>
            </a:r>
            <a:r>
              <a:rPr lang="en">
                <a:solidFill>
                  <a:schemeClr val="dk1"/>
                </a:solidFill>
              </a:rPr>
              <a:t>| </a:t>
            </a:r>
            <a:r>
              <a:rPr lang="en">
                <a:solidFill>
                  <a:srgbClr val="000000"/>
                </a:solidFill>
              </a:rPr>
              <a:t>x es el número de un día del mes de junio }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>
                <a:solidFill>
                  <a:schemeClr val="dk1"/>
                </a:solidFill>
              </a:rPr>
              <a:t>{ x | </a:t>
            </a:r>
            <a:r>
              <a:rPr lang="en">
                <a:solidFill>
                  <a:srgbClr val="000000"/>
                </a:solidFill>
              </a:rPr>
              <a:t>x² = 4}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 = { x | </a:t>
            </a:r>
            <a:r>
              <a:rPr lang="en">
                <a:solidFill>
                  <a:schemeClr val="dk1"/>
                </a:solidFill>
              </a:rPr>
              <a:t>x es la cantidad de autos en la ciudad de Tandil }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infinito</a:t>
            </a:r>
            <a:r>
              <a:rPr lang="en">
                <a:solidFill>
                  <a:srgbClr val="000000"/>
                </a:solidFill>
              </a:rPr>
              <a:t>: sus elementos no pueden ser contados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 = { x | x es par}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 = { x | x % 2 = 1 }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 = { x | x es la cantidad de puntos en una línea 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iguales</a:t>
            </a:r>
            <a:r>
              <a:rPr lang="en">
                <a:solidFill>
                  <a:schemeClr val="dk1"/>
                </a:solidFill>
              </a:rPr>
              <a:t>: son aquellos que tienen </a:t>
            </a:r>
            <a:r>
              <a:rPr lang="en" u="sng">
                <a:solidFill>
                  <a:schemeClr val="dk1"/>
                </a:solidFill>
              </a:rPr>
              <a:t>exactamente </a:t>
            </a:r>
            <a:r>
              <a:rPr lang="en">
                <a:solidFill>
                  <a:schemeClr val="dk1"/>
                </a:solidFill>
              </a:rPr>
              <a:t>los mismos elementos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 es un digito 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0,1,2,3,4,5,6,7,8,9 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Tipos de conjuntos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desiguales</a:t>
            </a:r>
            <a:r>
              <a:rPr lang="en">
                <a:solidFill>
                  <a:schemeClr val="dk1"/>
                </a:solidFill>
              </a:rPr>
              <a:t>: son aquellos que tienen </a:t>
            </a:r>
            <a:r>
              <a:rPr lang="en" u="sng">
                <a:solidFill>
                  <a:schemeClr val="dk1"/>
                </a:solidFill>
              </a:rPr>
              <a:t>al menos</a:t>
            </a:r>
            <a:r>
              <a:rPr lang="en">
                <a:solidFill>
                  <a:schemeClr val="dk1"/>
                </a:solidFill>
              </a:rPr>
              <a:t> un elemento diferente entre sí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9 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-2, 2 }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≠ 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Tipos de conjuntos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equivalentes</a:t>
            </a:r>
            <a:r>
              <a:rPr lang="en">
                <a:solidFill>
                  <a:schemeClr val="dk1"/>
                </a:solidFill>
              </a:rPr>
              <a:t>: son aquellos que tienen tienen la misma cantidad de elementos o cardinalidad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= { x  | x son las estaciones del año}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 = { x  | x es un punto cardinal}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n(R) = 4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n(S) = 4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 ≍S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Unión</a:t>
            </a:r>
            <a:r>
              <a:rPr lang="en">
                <a:solidFill>
                  <a:schemeClr val="dk1"/>
                </a:solidFill>
              </a:rPr>
              <a:t>: la unión de dos conjuntos A y B es el conjunto de todos los elementos de A con todos los elementos de B, sin repetir ninguno.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∪ B = { x | x ∈ A o x ∈ B}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 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 manzana, durazno}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∪ B = { uva, naranja, manzana, durazno}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162" y="2365525"/>
            <a:ext cx="2867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Intersección</a:t>
            </a:r>
            <a:r>
              <a:rPr lang="en">
                <a:solidFill>
                  <a:schemeClr val="dk1"/>
                </a:solidFill>
              </a:rPr>
              <a:t>: la intersección de dos conjuntos A y B es el conjunto de los elementos de A que también pertenecen a B.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{ x | x ∈ A y x ∈ B}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{manzana, durazno}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{manzana}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00" y="2471837"/>
            <a:ext cx="29146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Conjuntos disjuntos</a:t>
            </a:r>
            <a:r>
              <a:rPr lang="en">
                <a:solidFill>
                  <a:schemeClr val="dk1"/>
                </a:solidFill>
              </a:rPr>
              <a:t>: dos conjuntos son disjuntos cuando su intersección es el conjunto vacío.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{uva, naranja, manzana}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{durazno, kiwi}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⋂ B = 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Complemento</a:t>
            </a:r>
            <a:r>
              <a:rPr lang="en">
                <a:solidFill>
                  <a:schemeClr val="dk1"/>
                </a:solidFill>
              </a:rPr>
              <a:t>: el complemento del conjunto A respecto al conjunto universal U es el conjunto de todos los elementos de U que no están en A.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A’ = { x ∈ U | x ∉ A}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U = {uva, naranja, manzana,naranja, kiwi, durazno}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= {manzana, durazno}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A’  = {uva, naranja, naranja, kiwi}						</a:t>
            </a:r>
            <a:r>
              <a:rPr lang="en" sz="1500">
                <a:solidFill>
                  <a:schemeClr val="dk1"/>
                </a:solidFill>
              </a:rPr>
              <a:t>(A’)’ = A</a:t>
            </a:r>
          </a:p>
          <a:p>
            <a:pPr marL="45720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 	∅‘ = U</a:t>
            </a:r>
          </a:p>
          <a:p>
            <a:pPr marL="45720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	U’ =  ∅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925" y="1808700"/>
            <a:ext cx="2628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Diferencia</a:t>
            </a:r>
            <a:r>
              <a:rPr lang="en">
                <a:solidFill>
                  <a:schemeClr val="dk1"/>
                </a:solidFill>
              </a:rPr>
              <a:t>: la diferencia de dos conjuntos A y B es el conjunto de los elementos de A que no pertenecen a B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- B = { x| x ∈ A y x ∉ B}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= {uva, naranja, manzana,naranja, kiwi, durazno}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 = {manzana, durazno, banana}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- B  = {uva, naranja,naranja, kiwi}		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 - A  = {banana}</a:t>
            </a:r>
          </a:p>
          <a:p>
            <a:pPr marL="27432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</a:rPr>
              <a:t>A- B ≠ B - A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87" y="1761087"/>
            <a:ext cx="27527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conjuntos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A ⋂ B’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∅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⊂ B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B - A 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= B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B = A  </a:t>
            </a:r>
            <a:r>
              <a:rPr lang="en" sz="1400">
                <a:solidFill>
                  <a:schemeClr val="dk1"/>
                </a:solidFill>
              </a:rPr>
              <a:t>si y solo si</a:t>
            </a:r>
            <a:r>
              <a:rPr lang="en">
                <a:solidFill>
                  <a:schemeClr val="dk1"/>
                </a:solidFill>
              </a:rPr>
              <a:t> A ⋂ B = ∅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(A - B) ⊂ A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				A - ∅ = A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2" y="1749637"/>
            <a:ext cx="2752725" cy="185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>
            <a:off x="3894850" y="2543100"/>
            <a:ext cx="675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Teoría de conjuntos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lvl="0" algn="just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Un </a:t>
            </a:r>
            <a:r>
              <a:rPr lang="en" sz="1400" b="1" i="1">
                <a:solidFill>
                  <a:schemeClr val="dk1"/>
                </a:solidFill>
              </a:rPr>
              <a:t>conjunto </a:t>
            </a:r>
            <a:r>
              <a:rPr lang="en" sz="1400">
                <a:solidFill>
                  <a:schemeClr val="dk1"/>
                </a:solidFill>
              </a:rPr>
              <a:t>es un grupo de elementos u objetos especificados en tal forma que se puede afirmar con  certeza si cualquier objeto dado pertenece o no a la agrupación. Para denotar a los conjuntos, se usan  letras mayúsculas.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just" rtl="0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Cuando un elemento </a:t>
            </a:r>
            <a:r>
              <a:rPr lang="en" sz="1400" b="1">
                <a:solidFill>
                  <a:schemeClr val="dk1"/>
                </a:solidFill>
              </a:rPr>
              <a:t>x1</a:t>
            </a:r>
            <a:r>
              <a:rPr lang="en" sz="1400">
                <a:solidFill>
                  <a:schemeClr val="dk1"/>
                </a:solidFill>
              </a:rPr>
              <a:t> pertenece a un conjunto </a:t>
            </a:r>
            <a:r>
              <a:rPr lang="en" sz="1400" b="1">
                <a:solidFill>
                  <a:schemeClr val="dk1"/>
                </a:solidFill>
              </a:rPr>
              <a:t>A </a:t>
            </a:r>
            <a:r>
              <a:rPr lang="en" sz="1400" i="1" baseline="300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se expresa de forma simbólica como: </a:t>
            </a:r>
          </a:p>
          <a:p>
            <a:pPr marL="457200" lvl="0" indent="457200" algn="just" rtl="0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x1 ∈ A</a:t>
            </a:r>
          </a:p>
          <a:p>
            <a:pPr lvl="0" algn="just" rtl="0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En  caso de que un elemento </a:t>
            </a:r>
            <a:r>
              <a:rPr lang="en" sz="1400" b="1">
                <a:solidFill>
                  <a:schemeClr val="dk1"/>
                </a:solidFill>
              </a:rPr>
              <a:t>y1</a:t>
            </a:r>
            <a:r>
              <a:rPr lang="en" sz="1400">
                <a:solidFill>
                  <a:schemeClr val="dk1"/>
                </a:solidFill>
              </a:rPr>
              <a:t> no pertenezca a este mismo conjunto se utiliza la notación:</a:t>
            </a:r>
          </a:p>
          <a:p>
            <a:pPr marL="457200" lvl="0" indent="387350" algn="just" rtl="0">
              <a:lnSpc>
                <a:spcPct val="124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y1 ∉ A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Sean </a:t>
            </a:r>
            <a:r>
              <a:rPr lang="en" dirty="0" err="1">
                <a:solidFill>
                  <a:schemeClr val="dk1"/>
                </a:solidFill>
              </a:rPr>
              <a:t>los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siguientes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conjuntos</a:t>
            </a:r>
            <a:r>
              <a:rPr lang="en" dirty="0">
                <a:solidFill>
                  <a:schemeClr val="dk1"/>
                </a:solidFill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U= { </a:t>
            </a:r>
            <a:r>
              <a:rPr lang="en" dirty="0" err="1">
                <a:solidFill>
                  <a:schemeClr val="dk1"/>
                </a:solidFill>
              </a:rPr>
              <a:t>a,b,c,d,e,f,g,h,i,j,k,l,m,n</a:t>
            </a:r>
            <a:r>
              <a:rPr lang="en" dirty="0">
                <a:solidFill>
                  <a:schemeClr val="dk1"/>
                </a:solidFill>
              </a:rPr>
              <a:t>} 								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A = { </a:t>
            </a:r>
            <a:r>
              <a:rPr lang="en" dirty="0" err="1">
                <a:solidFill>
                  <a:schemeClr val="dk1"/>
                </a:solidFill>
              </a:rPr>
              <a:t>a,d,e,g,h,k,l,n</a:t>
            </a:r>
            <a:r>
              <a:rPr lang="en" dirty="0">
                <a:solidFill>
                  <a:schemeClr val="dk1"/>
                </a:solidFill>
              </a:rPr>
              <a:t>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B = { </a:t>
            </a:r>
            <a:r>
              <a:rPr lang="en" dirty="0" err="1">
                <a:solidFill>
                  <a:schemeClr val="dk1"/>
                </a:solidFill>
              </a:rPr>
              <a:t>a,c,f,g,k,l,m</a:t>
            </a:r>
            <a:r>
              <a:rPr lang="en" dirty="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Resolver: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dk1"/>
                </a:solidFill>
              </a:rPr>
              <a:t>a) A </a:t>
            </a:r>
            <a:r>
              <a:rPr lang="en" sz="1400" dirty="0">
                <a:solidFill>
                  <a:schemeClr val="dk1"/>
                </a:solidFill>
              </a:rPr>
              <a:t>∪ B	</a:t>
            </a:r>
            <a:r>
              <a:rPr lang="es-ES" sz="1400" dirty="0" smtClean="0">
                <a:solidFill>
                  <a:schemeClr val="dk1"/>
                </a:solidFill>
              </a:rPr>
              <a:t>	</a:t>
            </a:r>
            <a:r>
              <a:rPr lang="en" sz="1400" dirty="0" smtClean="0">
                <a:solidFill>
                  <a:schemeClr val="dk1"/>
                </a:solidFill>
              </a:rPr>
              <a:t>b</a:t>
            </a:r>
            <a:r>
              <a:rPr lang="en" sz="1400" dirty="0">
                <a:solidFill>
                  <a:schemeClr val="dk1"/>
                </a:solidFill>
              </a:rPr>
              <a:t>) A ⋂ B		</a:t>
            </a:r>
            <a:r>
              <a:rPr lang="en" sz="1400" dirty="0" smtClean="0">
                <a:solidFill>
                  <a:schemeClr val="dk1"/>
                </a:solidFill>
              </a:rPr>
              <a:t>c</a:t>
            </a:r>
            <a:r>
              <a:rPr lang="en" sz="1400" dirty="0">
                <a:solidFill>
                  <a:schemeClr val="dk1"/>
                </a:solidFill>
              </a:rPr>
              <a:t>) </a:t>
            </a:r>
            <a:r>
              <a:rPr lang="en" sz="1400" dirty="0" smtClean="0">
                <a:solidFill>
                  <a:schemeClr val="dk1"/>
                </a:solidFill>
              </a:rPr>
              <a:t>A’</a:t>
            </a:r>
            <a:r>
              <a:rPr lang="es-ES" sz="1400" dirty="0" smtClean="0">
                <a:solidFill>
                  <a:schemeClr val="dk1"/>
                </a:solidFill>
              </a:rPr>
              <a:t>		</a:t>
            </a:r>
            <a:r>
              <a:rPr lang="en" sz="1400" dirty="0" smtClean="0">
                <a:solidFill>
                  <a:schemeClr val="dk1"/>
                </a:solidFill>
              </a:rPr>
              <a:t>d</a:t>
            </a:r>
            <a:r>
              <a:rPr lang="en" sz="1400" dirty="0">
                <a:solidFill>
                  <a:schemeClr val="dk1"/>
                </a:solidFill>
              </a:rPr>
              <a:t>) B</a:t>
            </a:r>
            <a:r>
              <a:rPr lang="en" sz="1400" dirty="0" smtClean="0">
                <a:solidFill>
                  <a:schemeClr val="dk1"/>
                </a:solidFill>
              </a:rPr>
              <a:t>’</a:t>
            </a:r>
            <a:endParaRPr lang="es-ES" sz="140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dk1"/>
                </a:solidFill>
              </a:rPr>
              <a:t>e</a:t>
            </a:r>
            <a:r>
              <a:rPr lang="en" sz="1400" dirty="0">
                <a:solidFill>
                  <a:schemeClr val="dk1"/>
                </a:solidFill>
              </a:rPr>
              <a:t>) A - B		</a:t>
            </a:r>
            <a:r>
              <a:rPr lang="en" sz="1400" dirty="0" smtClean="0">
                <a:solidFill>
                  <a:schemeClr val="dk1"/>
                </a:solidFill>
              </a:rPr>
              <a:t>f</a:t>
            </a:r>
            <a:r>
              <a:rPr lang="en" sz="1400" dirty="0">
                <a:solidFill>
                  <a:schemeClr val="dk1"/>
                </a:solidFill>
              </a:rPr>
              <a:t>) B </a:t>
            </a:r>
            <a:r>
              <a:rPr lang="mr-IN" sz="1400" dirty="0" smtClean="0">
                <a:solidFill>
                  <a:schemeClr val="dk1"/>
                </a:solidFill>
              </a:rPr>
              <a:t>–</a:t>
            </a:r>
            <a:r>
              <a:rPr lang="en" sz="1400" dirty="0" smtClean="0">
                <a:solidFill>
                  <a:schemeClr val="dk1"/>
                </a:solidFill>
              </a:rPr>
              <a:t> A</a:t>
            </a:r>
            <a:r>
              <a:rPr lang="es-ES" sz="1400" dirty="0" smtClean="0">
                <a:solidFill>
                  <a:schemeClr val="dk1"/>
                </a:solidFill>
              </a:rPr>
              <a:t>		</a:t>
            </a:r>
            <a:r>
              <a:rPr lang="en" sz="1400" dirty="0" smtClean="0">
                <a:solidFill>
                  <a:schemeClr val="dk1"/>
                </a:solidFill>
              </a:rPr>
              <a:t>g</a:t>
            </a:r>
            <a:r>
              <a:rPr lang="en" sz="1400" dirty="0">
                <a:solidFill>
                  <a:schemeClr val="dk1"/>
                </a:solidFill>
              </a:rPr>
              <a:t>) A’ ∪ B		</a:t>
            </a:r>
            <a:r>
              <a:rPr lang="en" sz="1400" dirty="0" smtClean="0">
                <a:solidFill>
                  <a:schemeClr val="dk1"/>
                </a:solidFill>
              </a:rPr>
              <a:t>h</a:t>
            </a:r>
            <a:r>
              <a:rPr lang="en" sz="1400" dirty="0">
                <a:solidFill>
                  <a:schemeClr val="dk1"/>
                </a:solidFill>
              </a:rPr>
              <a:t>) A ⋂ B’			</a:t>
            </a:r>
            <a:endParaRPr lang="es-ES" sz="140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 err="1" smtClean="0">
                <a:solidFill>
                  <a:schemeClr val="dk1"/>
                </a:solidFill>
              </a:rPr>
              <a:t>i</a:t>
            </a:r>
            <a:r>
              <a:rPr lang="en" sz="1400" dirty="0">
                <a:solidFill>
                  <a:schemeClr val="dk1"/>
                </a:solidFill>
              </a:rPr>
              <a:t>) A' ⋂ B</a:t>
            </a:r>
            <a:r>
              <a:rPr lang="en" sz="1400" dirty="0" smtClean="0">
                <a:solidFill>
                  <a:schemeClr val="dk1"/>
                </a:solidFill>
              </a:rPr>
              <a:t>’</a:t>
            </a:r>
            <a:r>
              <a:rPr lang="es-ES" sz="1400" dirty="0" smtClean="0">
                <a:solidFill>
                  <a:schemeClr val="dk1"/>
                </a:solidFill>
              </a:rPr>
              <a:t> 		</a:t>
            </a:r>
            <a:r>
              <a:rPr lang="en" sz="1400" dirty="0" smtClean="0">
                <a:solidFill>
                  <a:schemeClr val="dk1"/>
                </a:solidFill>
              </a:rPr>
              <a:t>j</a:t>
            </a:r>
            <a:r>
              <a:rPr lang="en" sz="1400" dirty="0">
                <a:solidFill>
                  <a:schemeClr val="dk1"/>
                </a:solidFill>
              </a:rPr>
              <a:t>) A’ - B’		</a:t>
            </a:r>
            <a:r>
              <a:rPr lang="en" sz="1400" dirty="0" smtClean="0">
                <a:solidFill>
                  <a:schemeClr val="dk1"/>
                </a:solidFill>
              </a:rPr>
              <a:t>k</a:t>
            </a:r>
            <a:r>
              <a:rPr lang="en" sz="1400" dirty="0">
                <a:solidFill>
                  <a:schemeClr val="dk1"/>
                </a:solidFill>
              </a:rPr>
              <a:t>) (A ∪ B)’		</a:t>
            </a:r>
            <a:r>
              <a:rPr lang="en" sz="1400" dirty="0" smtClean="0">
                <a:solidFill>
                  <a:schemeClr val="dk1"/>
                </a:solidFill>
              </a:rPr>
              <a:t>l</a:t>
            </a:r>
            <a:r>
              <a:rPr lang="en" sz="1400" dirty="0">
                <a:solidFill>
                  <a:schemeClr val="dk1"/>
                </a:solidFill>
              </a:rPr>
              <a:t>) (A ⋂ B)’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								 					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						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/>
              <a:t>Cardinalidad</a:t>
            </a:r>
            <a:r>
              <a:rPr lang="en" dirty="0"/>
              <a:t> - Unión, </a:t>
            </a:r>
            <a:r>
              <a:rPr lang="en" dirty="0" err="1"/>
              <a:t>complemento</a:t>
            </a:r>
            <a:r>
              <a:rPr lang="en" dirty="0"/>
              <a:t> y </a:t>
            </a:r>
            <a:r>
              <a:rPr lang="en" dirty="0" err="1"/>
              <a:t>diferencia</a:t>
            </a:r>
            <a:endParaRPr lang="en"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n(A ∪ B) = n(A) ∪ n(B) - n(A⋂B)</a:t>
            </a: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n(A’) = n(U</a:t>
            </a:r>
            <a:r>
              <a:rPr lang="en" dirty="0" smtClean="0">
                <a:solidFill>
                  <a:schemeClr val="dk1"/>
                </a:solidFill>
              </a:rPr>
              <a:t>)</a:t>
            </a:r>
            <a:r>
              <a:rPr lang="es-ES" dirty="0" smtClean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- </a:t>
            </a:r>
            <a:r>
              <a:rPr lang="en" dirty="0">
                <a:solidFill>
                  <a:schemeClr val="dk1"/>
                </a:solidFill>
              </a:rPr>
              <a:t>n(A)</a:t>
            </a: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n(A-B) = n(A) - n(A⋂B)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Cardinalidad - Unión, complemento y diferencia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 ∪ B) = n(A) ∪ n(B) - n(A⋂B)</a:t>
            </a: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n(A’) = n(U)- n(A)</a:t>
            </a: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n(A-B) = n(A) - n(A⋂B)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41525"/>
            <a:ext cx="58293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Cardinalidad - Unión, complemento y diferencia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12" y="1206850"/>
            <a:ext cx="27717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487" y="3300962"/>
            <a:ext cx="56483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Sean los conjuntos A, B, C dentro del universo U.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Las propiedades que rigen son: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Identidad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Idempotencia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de Complemento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Asociativa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Conmutativa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Propiedad Distributiva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Identidad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A ∪ ∅ = A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A ∪ U = U				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A ⋂ U = A</a:t>
            </a:r>
          </a:p>
          <a:p>
            <a:pPr marL="1828800" lvl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</a:rPr>
              <a:t>A ⋂  </a:t>
            </a:r>
            <a:r>
              <a:rPr lang="en" sz="2400" dirty="0" smtClean="0">
                <a:solidFill>
                  <a:schemeClr val="dk1"/>
                </a:solidFill>
              </a:rPr>
              <a:t>∅ </a:t>
            </a:r>
            <a:r>
              <a:rPr lang="en" sz="2400" dirty="0">
                <a:solidFill>
                  <a:schemeClr val="dk1"/>
                </a:solidFill>
              </a:rPr>
              <a:t>= </a:t>
            </a:r>
            <a:r>
              <a:rPr lang="en" sz="2400" dirty="0">
                <a:solidFill>
                  <a:schemeClr val="dk1"/>
                </a:solidFill>
              </a:rPr>
              <a:t>∅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	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Idempotencia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A = A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A = A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Complemento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A’ = U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A’ = ∅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Asociativa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(A ∪ B) ∪ C  = A ∪ (B ∪ C)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(A ⋂ B) ⋂ C = A ⋂ (B ⋂ C)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Conmutativa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 B = B ∪ A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B= B ⋂ A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Teoría de conjuntos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Formas de enunciar conjuntos</a:t>
            </a:r>
          </a:p>
          <a:p>
            <a:pPr marL="457200" lvl="0" indent="-22860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lang="en" i="1">
                <a:solidFill>
                  <a:schemeClr val="dk1"/>
                </a:solidFill>
              </a:rPr>
              <a:t>extensión </a:t>
            </a:r>
            <a:r>
              <a:rPr lang="en">
                <a:solidFill>
                  <a:schemeClr val="dk1"/>
                </a:solidFill>
              </a:rPr>
              <a:t>o enumeración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lang="en" i="1">
                <a:solidFill>
                  <a:schemeClr val="dk1"/>
                </a:solidFill>
              </a:rPr>
              <a:t>comprensión</a:t>
            </a:r>
          </a:p>
          <a:p>
            <a:pPr lvl="0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i="1">
                <a:solidFill>
                  <a:schemeClr val="dk1"/>
                </a:solidFill>
              </a:rPr>
              <a:t>Diagramas de Venn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 de los conjuntos - Distributiva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∪( B ⋂ C)  = (A ∪ B) ⋂ (A ∪ C)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 ⋂ (B ∪ C) = (A ⋂ B) ∪ (A⋂ C)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Leyes de D’Morgan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Primera Ley</a:t>
            </a:r>
            <a:r>
              <a:rPr lang="en">
                <a:solidFill>
                  <a:schemeClr val="dk1"/>
                </a:solidFill>
              </a:rPr>
              <a:t>: el complemento de la unión de dos conjuntos es la intersección de sus complementos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62" y="2334612"/>
            <a:ext cx="3571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Leyes de D’Morgan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Segunda Ley</a:t>
            </a:r>
            <a:r>
              <a:rPr lang="en">
                <a:solidFill>
                  <a:schemeClr val="dk1"/>
                </a:solidFill>
              </a:rPr>
              <a:t>: el complemento de la intersección de dos conjuntos es la unión de sus complementos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2385225"/>
            <a:ext cx="33337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Producto cartesiano de dos conjuntos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producto cartesiano de dos conjuntos A y B es el conjunto de todos los posibles pares ordenados que se forman eligiendo como primera componente a un elemento del conjunto A y como segunda componente a un elemento del conjunto B.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X B = { (x,y) x ∈ A y x ∈ B}				</a:t>
            </a:r>
            <a:r>
              <a:rPr lang="en" sz="1400">
                <a:solidFill>
                  <a:schemeClr val="dk1"/>
                </a:solidFill>
              </a:rPr>
              <a:t>A X B ≠ B X A, salvo que A = B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Ejemplo: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= { 1,2}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 = { 3,4,5}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x B= { (1,3),(1,4),(1,5),(2,3),(2,4),(2,5)}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 </a:t>
            </a:r>
            <a:r>
              <a:rPr lang="en">
                <a:solidFill>
                  <a:schemeClr val="dk1"/>
                </a:solidFill>
              </a:rPr>
              <a:t>x, abscisa</a:t>
            </a:r>
          </a:p>
          <a:p>
            <a:pPr marL="22860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y, ordenada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	 P(x,y)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								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R X R = { (x,y) x ∈ R y y ∈ R}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50" y="1333625"/>
            <a:ext cx="34861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de puntos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err="1">
                <a:solidFill>
                  <a:schemeClr val="dk1"/>
                </a:solidFill>
              </a:rPr>
              <a:t>Ubicar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los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siguientes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puntos</a:t>
            </a:r>
            <a:r>
              <a:rPr lang="en" dirty="0">
                <a:solidFill>
                  <a:schemeClr val="dk1"/>
                </a:solidFill>
              </a:rPr>
              <a:t>: P</a:t>
            </a:r>
            <a:r>
              <a:rPr lang="en" baseline="-25000" dirty="0">
                <a:solidFill>
                  <a:schemeClr val="dk1"/>
                </a:solidFill>
              </a:rPr>
              <a:t>1</a:t>
            </a:r>
            <a:r>
              <a:rPr lang="en" dirty="0">
                <a:solidFill>
                  <a:schemeClr val="dk1"/>
                </a:solidFill>
              </a:rPr>
              <a:t>(2,4), P</a:t>
            </a:r>
            <a:r>
              <a:rPr lang="en" baseline="-25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(-4,5), P</a:t>
            </a:r>
            <a:r>
              <a:rPr lang="en" baseline="-25000" dirty="0">
                <a:solidFill>
                  <a:schemeClr val="dk1"/>
                </a:solidFill>
              </a:rPr>
              <a:t>3</a:t>
            </a:r>
            <a:r>
              <a:rPr lang="en" dirty="0">
                <a:solidFill>
                  <a:schemeClr val="dk1"/>
                </a:solidFill>
              </a:rPr>
              <a:t>(-3</a:t>
            </a:r>
            <a:r>
              <a:rPr lang="en" dirty="0" smtClean="0">
                <a:solidFill>
                  <a:schemeClr val="dk1"/>
                </a:solidFill>
              </a:rPr>
              <a:t>,</a:t>
            </a:r>
            <a:r>
              <a:rPr lang="es-ES" dirty="0" smtClean="0">
                <a:solidFill>
                  <a:schemeClr val="dk1"/>
                </a:solidFill>
              </a:rPr>
              <a:t>-</a:t>
            </a:r>
            <a:r>
              <a:rPr lang="en" dirty="0" smtClean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), P</a:t>
            </a:r>
            <a:r>
              <a:rPr lang="en" baseline="-25000" dirty="0">
                <a:solidFill>
                  <a:schemeClr val="dk1"/>
                </a:solidFill>
              </a:rPr>
              <a:t>4</a:t>
            </a:r>
            <a:r>
              <a:rPr lang="en" dirty="0">
                <a:solidFill>
                  <a:schemeClr val="dk1"/>
                </a:solidFill>
              </a:rPr>
              <a:t>(3,-4)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				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				     </a:t>
            </a:r>
            <a:r>
              <a:rPr lang="en" sz="1400" dirty="0">
                <a:solidFill>
                  <a:schemeClr val="dk1"/>
                </a:solidFill>
              </a:rPr>
              <a:t>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00" y="2082862"/>
            <a:ext cx="32956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Dados los conjuntos: A={ 2,3,4} B={ 1,2,3}, obtener la gráfica del producto cartesiano A X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</a:t>
            </a:r>
            <a:r>
              <a:rPr lang="en" sz="1400">
                <a:solidFill>
                  <a:schemeClr val="dk1"/>
                </a:solidFill>
              </a:rPr>
              <a:t>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12" y="2188050"/>
            <a:ext cx="34194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Ejes cartesianos - Ejemplo 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Dados los conjuntos: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= { x | 2 ≤ x ≤ 4, x ∈ R} 			B = { y | 2 ≤ y ≤ 5, y ∈ R}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Obtener la gráfica del producto cartesiano A X B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marL="18288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     </a:t>
            </a:r>
            <a:r>
              <a:rPr lang="en" sz="1400">
                <a:solidFill>
                  <a:schemeClr val="dk1"/>
                </a:solidFill>
              </a:rPr>
              <a:t>			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0" y="2619825"/>
            <a:ext cx="3287850" cy="23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Formas de enunciar conjuntos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lang="en" i="1">
                <a:solidFill>
                  <a:schemeClr val="dk1"/>
                </a:solidFill>
              </a:rPr>
              <a:t>extensión </a:t>
            </a:r>
            <a:r>
              <a:rPr lang="en">
                <a:solidFill>
                  <a:schemeClr val="dk1"/>
                </a:solidFill>
              </a:rPr>
              <a:t>o enumeración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El conjunto se describe listando todos sus elementos entre llaves.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Representación por extensión del conjunto de todas las vocales: </a:t>
            </a:r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en" sz="2900" i="1" baseline="30000">
                <a:solidFill>
                  <a:schemeClr val="dk1"/>
                </a:solidFill>
              </a:rPr>
              <a:t>V </a:t>
            </a:r>
            <a:r>
              <a:rPr lang="en" sz="2900" baseline="30000">
                <a:solidFill>
                  <a:schemeClr val="dk1"/>
                </a:solidFill>
              </a:rPr>
              <a:t>= </a:t>
            </a:r>
            <a:r>
              <a:rPr lang="en" sz="3900" baseline="30000">
                <a:solidFill>
                  <a:schemeClr val="dk1"/>
                </a:solidFill>
              </a:rPr>
              <a:t>{</a:t>
            </a:r>
            <a:r>
              <a:rPr lang="en" sz="2900" i="1" baseline="30000">
                <a:solidFill>
                  <a:schemeClr val="dk1"/>
                </a:solidFill>
              </a:rPr>
              <a:t>a,e,i,o,u </a:t>
            </a:r>
            <a:r>
              <a:rPr lang="en" sz="3900" baseline="300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Formas de enunciar conjuntos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</a:t>
            </a:r>
            <a:r>
              <a:rPr lang="en" i="1">
                <a:solidFill>
                  <a:schemeClr val="dk1"/>
                </a:solidFill>
              </a:rPr>
              <a:t>comprensión: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Los elementos se determinan a través de una condición que se establece entre llaves. </a:t>
            </a:r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en" sz="2900" i="1" baseline="30000">
                <a:solidFill>
                  <a:schemeClr val="dk1"/>
                </a:solidFill>
              </a:rPr>
              <a:t>V </a:t>
            </a:r>
            <a:r>
              <a:rPr lang="en" sz="2900" baseline="30000">
                <a:solidFill>
                  <a:schemeClr val="dk1"/>
                </a:solidFill>
              </a:rPr>
              <a:t>= </a:t>
            </a:r>
            <a:r>
              <a:rPr lang="en" sz="3900" baseline="30000">
                <a:solidFill>
                  <a:schemeClr val="dk1"/>
                </a:solidFill>
              </a:rPr>
              <a:t>{</a:t>
            </a:r>
            <a:r>
              <a:rPr lang="en" sz="2900" i="1" baseline="30000">
                <a:solidFill>
                  <a:schemeClr val="dk1"/>
                </a:solidFill>
              </a:rPr>
              <a:t> x | x es vocal </a:t>
            </a:r>
            <a:r>
              <a:rPr lang="en" sz="3900" baseline="30000">
                <a:solidFill>
                  <a:schemeClr val="dk1"/>
                </a:solidFill>
              </a:rPr>
              <a:t>}  </a:t>
            </a:r>
            <a:r>
              <a:rPr lang="en" sz="1400">
                <a:solidFill>
                  <a:schemeClr val="dk1"/>
                </a:solidFill>
              </a:rPr>
              <a:t>El símbolo | significa “tal que".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enunciar conjuntos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Diagrama de Venn</a:t>
            </a:r>
            <a:r>
              <a:rPr lang="en" i="1">
                <a:solidFill>
                  <a:schemeClr val="dk1"/>
                </a:solidFill>
              </a:rPr>
              <a:t>: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264125" y="1906250"/>
            <a:ext cx="5103300" cy="2434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817825" y="2167675"/>
            <a:ext cx="1840800" cy="1386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160375" y="2387825"/>
            <a:ext cx="1063500" cy="45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   	i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      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          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732225" y="2200525"/>
            <a:ext cx="2414400" cy="171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             p          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	l		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w	    z			    x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v    f        m          q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c	 		d  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  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k	j	h        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enunciar conjuntos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</a:t>
            </a:r>
            <a:r>
              <a:rPr lang="en" i="1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Expresar de las tres formas al conjunto de los planetas del sistema solar.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dk1"/>
                </a:solidFill>
              </a:rPr>
              <a:t>Por extensión: P = { Mercurio , Venus , Tierra , Marte , Júpiter , Saturno , Urano , Neptuno , Plutón }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>
                <a:solidFill>
                  <a:schemeClr val="dk1"/>
                </a:solidFill>
              </a:rPr>
              <a:t>Por comprensión: P ={x | x es un planeta del sistema solar }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>
                <a:solidFill>
                  <a:schemeClr val="dk1"/>
                </a:solidFill>
              </a:rPr>
              <a:t>Por diagrama de Venn:</a:t>
            </a:r>
          </a:p>
          <a:p>
            <a:pPr lvl="0" rtl="0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513400" y="3001225"/>
            <a:ext cx="2795700" cy="1810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5454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Mercurio </a:t>
            </a:r>
          </a:p>
          <a:p>
            <a:pPr lvl="0" indent="457200" rtl="0">
              <a:lnSpc>
                <a:spcPct val="105454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Venus  Tierra  Marte	       Júpiter    Saturno          Urano Neptuno   </a:t>
            </a:r>
          </a:p>
          <a:p>
            <a:pPr lvl="0" indent="387350" rtl="0">
              <a:lnSpc>
                <a:spcPct val="105454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Plutón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Conjuntos especificos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 err="1">
                <a:solidFill>
                  <a:srgbClr val="000000"/>
                </a:solidFill>
              </a:rPr>
              <a:t>Conjunto</a:t>
            </a:r>
            <a:r>
              <a:rPr lang="en" u="sng" dirty="0">
                <a:solidFill>
                  <a:srgbClr val="000000"/>
                </a:solidFill>
              </a:rPr>
              <a:t> </a:t>
            </a:r>
            <a:r>
              <a:rPr lang="en" u="sng" dirty="0" err="1">
                <a:solidFill>
                  <a:srgbClr val="000000"/>
                </a:solidFill>
              </a:rPr>
              <a:t>vacío</a:t>
            </a:r>
            <a:r>
              <a:rPr lang="en" u="sng" dirty="0">
                <a:solidFill>
                  <a:srgbClr val="000000"/>
                </a:solidFill>
              </a:rPr>
              <a:t> o </a:t>
            </a:r>
            <a:r>
              <a:rPr lang="en" u="sng" dirty="0" err="1">
                <a:solidFill>
                  <a:srgbClr val="000000"/>
                </a:solidFill>
              </a:rPr>
              <a:t>nulo</a:t>
            </a:r>
            <a:r>
              <a:rPr lang="en" dirty="0">
                <a:solidFill>
                  <a:srgbClr val="000000"/>
                </a:solidFill>
              </a:rPr>
              <a:t>: no </a:t>
            </a:r>
            <a:r>
              <a:rPr lang="en" dirty="0" err="1">
                <a:solidFill>
                  <a:srgbClr val="000000"/>
                </a:solidFill>
              </a:rPr>
              <a:t>posee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elementos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Su </a:t>
            </a:r>
            <a:r>
              <a:rPr lang="en" dirty="0" err="1">
                <a:solidFill>
                  <a:srgbClr val="000000"/>
                </a:solidFill>
              </a:rPr>
              <a:t>notación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puede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err="1">
                <a:solidFill>
                  <a:srgbClr val="000000"/>
                </a:solidFill>
              </a:rPr>
              <a:t>ser</a:t>
            </a:r>
            <a:r>
              <a:rPr lang="en" dirty="0">
                <a:solidFill>
                  <a:srgbClr val="000000"/>
                </a:solidFill>
              </a:rPr>
              <a:t>:  </a:t>
            </a:r>
            <a:r>
              <a:rPr lang="en" sz="2000" dirty="0">
                <a:solidFill>
                  <a:srgbClr val="000000"/>
                </a:solidFill>
              </a:rPr>
              <a:t>{ } o ∅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>
                <a:solidFill>
                  <a:srgbClr val="000000"/>
                </a:solidFill>
              </a:rPr>
              <a:t>Ejemplo</a:t>
            </a:r>
            <a:r>
              <a:rPr lang="en" dirty="0">
                <a:solidFill>
                  <a:srgbClr val="000000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∅ = { x | x son </a:t>
            </a:r>
            <a:r>
              <a:rPr lang="en" dirty="0" err="1">
                <a:solidFill>
                  <a:schemeClr val="dk1"/>
                </a:solidFill>
              </a:rPr>
              <a:t>números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positivos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mayores</a:t>
            </a:r>
            <a:r>
              <a:rPr lang="en" dirty="0">
                <a:solidFill>
                  <a:schemeClr val="dk1"/>
                </a:solidFill>
              </a:rPr>
              <a:t> que cero}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{ } = </a:t>
            </a:r>
            <a:r>
              <a:rPr lang="en" dirty="0">
                <a:solidFill>
                  <a:schemeClr val="dk1"/>
                </a:solidFill>
              </a:rPr>
              <a:t>{ x | x son hombres </a:t>
            </a:r>
            <a:r>
              <a:rPr lang="en" dirty="0" err="1">
                <a:solidFill>
                  <a:schemeClr val="dk1"/>
                </a:solidFill>
              </a:rPr>
              <a:t>mayores</a:t>
            </a:r>
            <a:r>
              <a:rPr lang="en" dirty="0">
                <a:solidFill>
                  <a:schemeClr val="dk1"/>
                </a:solidFill>
              </a:rPr>
              <a:t> a 300 </a:t>
            </a:r>
            <a:r>
              <a:rPr lang="en" dirty="0" err="1">
                <a:solidFill>
                  <a:schemeClr val="dk1"/>
                </a:solidFill>
              </a:rPr>
              <a:t>años</a:t>
            </a:r>
            <a:r>
              <a:rPr lang="en" dirty="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Conjuntos específicos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16950" y="11066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00"/>
                </a:solidFill>
              </a:rPr>
              <a:t>Conjunto Universal</a:t>
            </a:r>
            <a:r>
              <a:rPr lang="en">
                <a:solidFill>
                  <a:srgbClr val="000000"/>
                </a:solidFill>
              </a:rPr>
              <a:t>: contiene a todos los elementos bajo consideración. Se denota con la letra U.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U = </a:t>
            </a:r>
            <a:r>
              <a:rPr lang="en">
                <a:solidFill>
                  <a:schemeClr val="dk1"/>
                </a:solidFill>
              </a:rPr>
              <a:t> { x | x son los días de la semana} =  {lunes, martes, miércoles, jueves, viernes, sábado, domingo}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 A =  { x | x son los días del fin de semana} =  {sábado, domingo}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 dice que: </a:t>
            </a:r>
            <a:r>
              <a:rPr lang="en" b="1">
                <a:solidFill>
                  <a:schemeClr val="dk1"/>
                </a:solidFill>
              </a:rPr>
              <a:t>A ⊂ 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conjunto A está incluido en U o el conjunto A es un subconjunto de U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1428</Words>
  <Application>Microsoft Macintosh PowerPoint</Application>
  <PresentationFormat>Presentación en pantalla (16:9)</PresentationFormat>
  <Paragraphs>269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Arial</vt:lpstr>
      <vt:lpstr>Simple Light</vt:lpstr>
      <vt:lpstr>Curso 111 mil Nivelatorio</vt:lpstr>
      <vt:lpstr>Teoría de conjuntos</vt:lpstr>
      <vt:lpstr>Teoría de conjuntos</vt:lpstr>
      <vt:lpstr>Formas de enunciar conjuntos</vt:lpstr>
      <vt:lpstr>Formas de enunciar conjuntos</vt:lpstr>
      <vt:lpstr>Formas de enunciar conjuntos</vt:lpstr>
      <vt:lpstr>Formas de enunciar conjuntos</vt:lpstr>
      <vt:lpstr>Conjuntos especificos</vt:lpstr>
      <vt:lpstr>Conjuntos específicos</vt:lpstr>
      <vt:lpstr>Tipos de conjuntos</vt:lpstr>
      <vt:lpstr>Tipos de conjuntos</vt:lpstr>
      <vt:lpstr>Tipos de conjuntos</vt:lpstr>
      <vt:lpstr>Tipos de conjuntos</vt:lpstr>
      <vt:lpstr>Operaciones con conjuntos</vt:lpstr>
      <vt:lpstr>Operaciones con conjuntos</vt:lpstr>
      <vt:lpstr>Operaciones con conjuntos</vt:lpstr>
      <vt:lpstr>Operaciones con conjuntos</vt:lpstr>
      <vt:lpstr>Operaciones con conjuntos</vt:lpstr>
      <vt:lpstr>Operaciones con conjuntos</vt:lpstr>
      <vt:lpstr>Ejercicios</vt:lpstr>
      <vt:lpstr>Cardinalidad - Unión, complemento y diferencia</vt:lpstr>
      <vt:lpstr>Cardinalidad - Unión, complemento y diferencia</vt:lpstr>
      <vt:lpstr>Cardinalidad - Unión, complemento y diferencia</vt:lpstr>
      <vt:lpstr>Propiedades de los conjuntos</vt:lpstr>
      <vt:lpstr>Propiedades de los conjuntos - Identidad</vt:lpstr>
      <vt:lpstr>Propiedades de los conjuntos - Idempotencia</vt:lpstr>
      <vt:lpstr>Propiedades de los conjuntos - Complemento</vt:lpstr>
      <vt:lpstr>Propiedades de los conjuntos - Asociativa</vt:lpstr>
      <vt:lpstr>Propiedades de los conjuntos - Conmutativa</vt:lpstr>
      <vt:lpstr>Propiedades de los conjuntos - Distributiva</vt:lpstr>
      <vt:lpstr>Leyes de D’Morgan</vt:lpstr>
      <vt:lpstr>Leyes de D’Morgan</vt:lpstr>
      <vt:lpstr>Producto cartesiano de dos conjuntos</vt:lpstr>
      <vt:lpstr>Ejes cartesianos</vt:lpstr>
      <vt:lpstr>Ejes cartesianos - Ejemplo de puntos</vt:lpstr>
      <vt:lpstr>Ejes cartesianos - Ejemplo </vt:lpstr>
      <vt:lpstr>Ejes cartesianos - Ejemplo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111 mil Nivelatorio</dc:title>
  <cp:lastModifiedBy>M363</cp:lastModifiedBy>
  <cp:revision>5</cp:revision>
  <dcterms:modified xsi:type="dcterms:W3CDTF">2017-10-06T00:38:16Z</dcterms:modified>
</cp:coreProperties>
</file>