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449"/>
    <a:srgbClr val="5A3A92"/>
    <a:srgbClr val="1DC1DC"/>
    <a:srgbClr val="F25B2C"/>
    <a:srgbClr val="FFFFFF"/>
    <a:srgbClr val="019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0"/>
    <p:restoredTop sz="93151"/>
  </p:normalViewPr>
  <p:slideViewPr>
    <p:cSldViewPr snapToGrid="0" snapToObjects="1">
      <p:cViewPr>
        <p:scale>
          <a:sx n="90" d="100"/>
          <a:sy n="90" d="100"/>
        </p:scale>
        <p:origin x="99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5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B6F4-23E1-814D-8DBC-753DCD8F7CD3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0ACC-9D08-B743-BC76-14D8CF8E6938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20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8938-2154-AC49-8423-1D92A390099E}" type="datetimeFigureOut">
              <a:rPr lang="es-ES_tradnl" smtClean="0"/>
              <a:pPr/>
              <a:t>13/7/17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A042-DB59-4F46-A5FA-899CA8111283}" type="slidenum">
              <a:rPr lang="es-ES_tradnl" smtClean="0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35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>
            <a:off x="-2881" y="4636859"/>
            <a:ext cx="9146881" cy="1989667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295" y="1177183"/>
            <a:ext cx="4511710" cy="25312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sp>
        <p:nvSpPr>
          <p:cNvPr id="21" name="Rectángulo 20"/>
          <p:cNvSpPr/>
          <p:nvPr userDrawn="1"/>
        </p:nvSpPr>
        <p:spPr>
          <a:xfrm>
            <a:off x="-2885" y="0"/>
            <a:ext cx="1303867" cy="736598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2" y="0"/>
            <a:ext cx="9143968" cy="744876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grpSp>
        <p:nvGrpSpPr>
          <p:cNvPr id="19" name="Agrupar 18"/>
          <p:cNvGrpSpPr/>
          <p:nvPr userDrawn="1"/>
        </p:nvGrpSpPr>
        <p:grpSpPr>
          <a:xfrm>
            <a:off x="301948" y="65315"/>
            <a:ext cx="800089" cy="635901"/>
            <a:chOff x="5701496" y="1402249"/>
            <a:chExt cx="2670843" cy="2122755"/>
          </a:xfrm>
        </p:grpSpPr>
        <p:pic>
          <p:nvPicPr>
            <p:cNvPr id="20" name="Imagen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21" name="Rectángulo 20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Rectángulo 21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24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Rectángulo 25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08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grpSp>
        <p:nvGrpSpPr>
          <p:cNvPr id="13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4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5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60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60000"/>
            <a:ext cx="38862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60000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grpSp>
        <p:nvGrpSpPr>
          <p:cNvPr id="14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15" name="7 Imagen" descr="logos 111MIL-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16" name="8 Imagen" descr="logos 111MIL-01.JPG"/>
            <p:cNvPicPr>
              <a:picLocks noChangeAspect="1"/>
            </p:cNvPicPr>
            <p:nvPr/>
          </p:nvPicPr>
          <p:blipFill>
            <a:blip r:embed="rId3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95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0000"/>
            <a:ext cx="7886700" cy="10778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80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80000"/>
            <a:ext cx="3868340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80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880000"/>
            <a:ext cx="3887391" cy="368458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361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0000"/>
            <a:ext cx="7886700" cy="1139054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928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paci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082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89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419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47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2932"/>
            <a:ext cx="2949178" cy="10244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5567" cy="5130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060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38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101111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22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10000"/>
            <a:ext cx="1971675" cy="5765424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10000"/>
            <a:ext cx="5800725" cy="5765424"/>
          </a:xfrm>
        </p:spPr>
        <p:txBody>
          <a:bodyPr vert="eaVert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927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386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88803"/>
            <a:ext cx="2665272" cy="210642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5" y="4636859"/>
            <a:ext cx="9146881" cy="227975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Concep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997" y="60474"/>
            <a:ext cx="789459" cy="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4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3734" y="1402250"/>
            <a:ext cx="2668606" cy="2122755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4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Ej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19" y="65316"/>
            <a:ext cx="795037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1" y="0"/>
            <a:ext cx="9146881" cy="736598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0045" y="1390912"/>
            <a:ext cx="2672294" cy="2118810"/>
          </a:xfrm>
          <a:prstGeom prst="rect">
            <a:avLst/>
          </a:prstGeom>
        </p:spPr>
      </p:pic>
      <p:sp>
        <p:nvSpPr>
          <p:cNvPr id="14" name="Rectángulo 13"/>
          <p:cNvSpPr/>
          <p:nvPr userDrawn="1"/>
        </p:nvSpPr>
        <p:spPr>
          <a:xfrm>
            <a:off x="-2881" y="4636859"/>
            <a:ext cx="9146881" cy="2285234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lmina - Repa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9143968" cy="744876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 userDrawn="1"/>
        </p:nvSpPr>
        <p:spPr>
          <a:xfrm>
            <a:off x="32" y="6613526"/>
            <a:ext cx="9143968" cy="287192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900000"/>
            <a:ext cx="7886700" cy="1220315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/>
            </a:lvl1pPr>
          </a:lstStyle>
          <a:p>
            <a:r>
              <a:rPr lang="es-ES_tradnl" dirty="0" smtClean="0"/>
              <a:t>Título del Concepto Explicado</a:t>
            </a:r>
            <a:br>
              <a:rPr lang="es-ES_tradnl" dirty="0" smtClean="0"/>
            </a:br>
            <a:r>
              <a:rPr kumimoji="0" lang="es-ES_tradnl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Subtítulo del Aspecto Desarrollado en la Filmina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0000"/>
            <a:ext cx="7886700" cy="4351338"/>
          </a:xfrm>
        </p:spPr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420" y="65316"/>
            <a:ext cx="797618" cy="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- Resolu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 userDrawn="1"/>
        </p:nvSpPr>
        <p:spPr>
          <a:xfrm>
            <a:off x="-2885" y="0"/>
            <a:ext cx="9146885" cy="736598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riángulo 14"/>
          <p:cNvSpPr/>
          <p:nvPr userDrawn="1"/>
        </p:nvSpPr>
        <p:spPr>
          <a:xfrm rot="16200000">
            <a:off x="1634068" y="-897469"/>
            <a:ext cx="5875868" cy="9144004"/>
          </a:xfrm>
          <a:prstGeom prst="triangle">
            <a:avLst>
              <a:gd name="adj" fmla="val 100000"/>
            </a:avLst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_tradnl"/>
          </a:p>
        </p:txBody>
      </p:sp>
      <p:sp>
        <p:nvSpPr>
          <p:cNvPr id="14" name="Rectángulo 13"/>
          <p:cNvSpPr/>
          <p:nvPr userDrawn="1"/>
        </p:nvSpPr>
        <p:spPr>
          <a:xfrm>
            <a:off x="-2881" y="4636859"/>
            <a:ext cx="9146881" cy="2273809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9144001" cy="807204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Título del Módulo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654114"/>
            <a:ext cx="9146881" cy="550332"/>
          </a:xfrm>
        </p:spPr>
        <p:txBody>
          <a:bodyPr>
            <a:normAutofit/>
          </a:bodyPr>
          <a:lstStyle>
            <a:lvl1pPr marL="0" indent="0" algn="ctr">
              <a:buNone/>
              <a:defRPr sz="3200" b="1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 smtClean="0"/>
              <a:t>Tema a Desarrollar en la Clase</a:t>
            </a:r>
            <a:endParaRPr lang="en-US" dirty="0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0559" y="5339910"/>
            <a:ext cx="1440000" cy="1440000"/>
          </a:xfrm>
          <a:prstGeom prst="rect">
            <a:avLst/>
          </a:prstGeom>
          <a:noFill/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82" y="5339910"/>
            <a:ext cx="1440000" cy="144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20136" y="5339910"/>
            <a:ext cx="1440000" cy="1440000"/>
          </a:xfrm>
          <a:prstGeom prst="rect">
            <a:avLst/>
          </a:prstGeom>
        </p:spPr>
      </p:pic>
      <p:grpSp>
        <p:nvGrpSpPr>
          <p:cNvPr id="5" name="Agrupar 4"/>
          <p:cNvGrpSpPr/>
          <p:nvPr userDrawn="1"/>
        </p:nvGrpSpPr>
        <p:grpSpPr>
          <a:xfrm>
            <a:off x="5701496" y="1402249"/>
            <a:ext cx="2670843" cy="2122755"/>
            <a:chOff x="5701496" y="1402249"/>
            <a:chExt cx="2670843" cy="2122755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701496" y="1402249"/>
              <a:ext cx="2670843" cy="2122755"/>
            </a:xfrm>
            <a:prstGeom prst="rect">
              <a:avLst/>
            </a:prstGeom>
          </p:spPr>
        </p:pic>
        <p:sp>
          <p:nvSpPr>
            <p:cNvPr id="4" name="Rectángulo 3"/>
            <p:cNvSpPr/>
            <p:nvPr userDrawn="1"/>
          </p:nvSpPr>
          <p:spPr>
            <a:xfrm>
              <a:off x="6557853" y="1402249"/>
              <a:ext cx="621234" cy="300908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Rectángulo 15"/>
            <p:cNvSpPr/>
            <p:nvPr userDrawn="1"/>
          </p:nvSpPr>
          <p:spPr>
            <a:xfrm>
              <a:off x="6612255" y="1711774"/>
              <a:ext cx="45719" cy="87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 userDrawn="1"/>
          </p:nvSpPr>
          <p:spPr>
            <a:xfrm>
              <a:off x="6588125" y="1895475"/>
              <a:ext cx="69850" cy="108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ángulo 17"/>
            <p:cNvSpPr/>
            <p:nvPr userDrawn="1"/>
          </p:nvSpPr>
          <p:spPr>
            <a:xfrm flipV="1">
              <a:off x="6589396" y="1779358"/>
              <a:ext cx="45719" cy="15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 userDrawn="1"/>
          </p:nvSpPr>
          <p:spPr>
            <a:xfrm flipH="1">
              <a:off x="7061199" y="1700662"/>
              <a:ext cx="200025" cy="48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Rectángulo 23"/>
            <p:cNvSpPr/>
            <p:nvPr userDrawn="1"/>
          </p:nvSpPr>
          <p:spPr>
            <a:xfrm flipH="1">
              <a:off x="6535101" y="1700449"/>
              <a:ext cx="200025" cy="2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1776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10000"/>
            <a:ext cx="7886700" cy="131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Título del Concepto Explicado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00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grpSp>
        <p:nvGrpSpPr>
          <p:cNvPr id="22" name="6 Grupo"/>
          <p:cNvGrpSpPr/>
          <p:nvPr userDrawn="1"/>
        </p:nvGrpSpPr>
        <p:grpSpPr>
          <a:xfrm>
            <a:off x="0" y="0"/>
            <a:ext cx="9144000" cy="744278"/>
            <a:chOff x="0" y="0"/>
            <a:chExt cx="9144000" cy="744278"/>
          </a:xfrm>
        </p:grpSpPr>
        <p:pic>
          <p:nvPicPr>
            <p:cNvPr id="23" name="7 Imagen" descr="logos 111MIL-01.JP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321019" cy="744278"/>
            </a:xfrm>
            <a:prstGeom prst="rect">
              <a:avLst/>
            </a:prstGeom>
          </p:spPr>
        </p:pic>
        <p:pic>
          <p:nvPicPr>
            <p:cNvPr id="24" name="8 Imagen" descr="logos 111MIL-01.JPG"/>
            <p:cNvPicPr>
              <a:picLocks noChangeAspect="1"/>
            </p:cNvPicPr>
            <p:nvPr/>
          </p:nvPicPr>
          <p:blipFill>
            <a:blip r:embed="rId22"/>
            <a:srcRect l="86163"/>
            <a:stretch>
              <a:fillRect/>
            </a:stretch>
          </p:blipFill>
          <p:spPr>
            <a:xfrm>
              <a:off x="1214414" y="0"/>
              <a:ext cx="7929586" cy="744278"/>
            </a:xfrm>
            <a:prstGeom prst="rect">
              <a:avLst/>
            </a:prstGeom>
          </p:spPr>
        </p:pic>
      </p:grpSp>
      <p:pic>
        <p:nvPicPr>
          <p:cNvPr id="28" name="11 Imagen" descr="logos 111MIL-01.JPG"/>
          <p:cNvPicPr>
            <a:picLocks noChangeAspect="1"/>
          </p:cNvPicPr>
          <p:nvPr userDrawn="1"/>
        </p:nvPicPr>
        <p:blipFill>
          <a:blip r:embed="rId22"/>
          <a:srcRect l="86163"/>
          <a:stretch>
            <a:fillRect/>
          </a:stretch>
        </p:blipFill>
        <p:spPr>
          <a:xfrm>
            <a:off x="0" y="6615112"/>
            <a:ext cx="9143968" cy="285752"/>
          </a:xfrm>
          <a:prstGeom prst="rect">
            <a:avLst/>
          </a:prstGeom>
        </p:spPr>
      </p:pic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75425"/>
            <a:ext cx="30861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" dirty="0" smtClean="0"/>
              <a:t>Módulo 1: Técnicas de Programación</a:t>
            </a:r>
            <a:endParaRPr lang="es-ES_tradnl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568" y="6575424"/>
            <a:ext cx="20574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802D9E1-0DDA-174F-9155-A972C397A999}" type="slidenum">
              <a:rPr lang="es-ES_tradnl" smtClean="0"/>
              <a:pPr/>
              <a:t>‹Nr.›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39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8" r:id="rId4"/>
    <p:sldLayoutId id="2147483673" r:id="rId5"/>
    <p:sldLayoutId id="2147483677" r:id="rId6"/>
    <p:sldLayoutId id="2147483674" r:id="rId7"/>
    <p:sldLayoutId id="2147483679" r:id="rId8"/>
    <p:sldLayoutId id="2147483675" r:id="rId9"/>
    <p:sldLayoutId id="2147483680" r:id="rId10"/>
    <p:sldLayoutId id="2147483663" r:id="rId11"/>
    <p:sldLayoutId id="2147483664" r:id="rId12"/>
    <p:sldLayoutId id="2147483665" r:id="rId13"/>
    <p:sldLayoutId id="2147483666" r:id="rId14"/>
    <p:sldLayoutId id="2147483672" r:id="rId15"/>
    <p:sldLayoutId id="2147483668" r:id="rId16"/>
    <p:sldLayoutId id="2147483669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Técnicas de Programación</a:t>
            </a:r>
            <a:endParaRPr lang="es-AR" dirty="0"/>
          </a:p>
        </p:txBody>
      </p:sp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Ejercicios </a:t>
            </a:r>
            <a:r>
              <a:rPr lang="es-AR" dirty="0" smtClean="0"/>
              <a:t>Adicionales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333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Reemplazo Matriz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9</a:t>
            </a:fld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44549" y="2285999"/>
            <a:ext cx="847414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//BUSCA UN NUMERO EN LA MATRIZ Y LO CAMBIA POR OTRO NUMERO DADO</a:t>
            </a:r>
          </a:p>
          <a:p>
            <a:pPr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cambiarNumeros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</a:rPr>
              <a:t>matrizDeNro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filaMatriz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columnaMatriz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nroACambiar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nroNuevo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</a:rPr>
              <a:t> i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j </a:t>
            </a:r>
            <a:r>
              <a:rPr lang="es-AR" sz="1600" b="1" dirty="0" smtClean="0">
                <a:solidFill>
                  <a:srgbClr val="00008B"/>
                </a:solidFill>
              </a:rPr>
              <a:t>Como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Entero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Para</a:t>
            </a:r>
            <a:r>
              <a:rPr lang="es-AR" sz="1600" dirty="0" smtClean="0">
                <a:solidFill>
                  <a:srgbClr val="000000"/>
                </a:solidFill>
              </a:rPr>
              <a:t> i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A0522D"/>
                </a:solidFill>
              </a:rPr>
              <a:t>0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hasta</a:t>
            </a:r>
            <a:r>
              <a:rPr lang="es-AR" sz="1600" dirty="0" smtClean="0">
                <a:solidFill>
                  <a:srgbClr val="000000"/>
                </a:solidFill>
              </a:rPr>
              <a:t> filaMatriz</a:t>
            </a:r>
            <a:r>
              <a:rPr lang="es-AR" sz="1600" b="1" dirty="0" smtClean="0">
                <a:solidFill>
                  <a:srgbClr val="000000"/>
                </a:solidFill>
              </a:rPr>
              <a:t>-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Paso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Hacer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Para</a:t>
            </a:r>
            <a:r>
              <a:rPr lang="es-AR" sz="1600" dirty="0" smtClean="0">
                <a:solidFill>
                  <a:srgbClr val="000000"/>
                </a:solidFill>
              </a:rPr>
              <a:t> j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A0522D"/>
                </a:solidFill>
              </a:rPr>
              <a:t>0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hasta</a:t>
            </a:r>
            <a:r>
              <a:rPr lang="es-AR" sz="1600" dirty="0" smtClean="0">
                <a:solidFill>
                  <a:srgbClr val="000000"/>
                </a:solidFill>
              </a:rPr>
              <a:t> columnaMatriz</a:t>
            </a:r>
            <a:r>
              <a:rPr lang="es-AR" sz="1600" b="1" dirty="0" smtClean="0">
                <a:solidFill>
                  <a:srgbClr val="000000"/>
                </a:solidFill>
              </a:rPr>
              <a:t>-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Paso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Hacer</a:t>
            </a:r>
          </a:p>
          <a:p>
            <a:pPr lvl="3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Si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matrizDeNro</a:t>
            </a:r>
            <a:r>
              <a:rPr lang="es-AR" sz="1600" b="1" dirty="0" smtClean="0">
                <a:solidFill>
                  <a:srgbClr val="000000"/>
                </a:solidFill>
              </a:rPr>
              <a:t>[</a:t>
            </a:r>
            <a:r>
              <a:rPr lang="es-AR" sz="1600" dirty="0" err="1" smtClean="0">
                <a:solidFill>
                  <a:srgbClr val="000000"/>
                </a:solidFill>
              </a:rPr>
              <a:t>i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j</a:t>
            </a:r>
            <a:r>
              <a:rPr lang="es-AR" sz="1600" b="1" dirty="0" smtClean="0">
                <a:solidFill>
                  <a:srgbClr val="000000"/>
                </a:solidFill>
              </a:rPr>
              <a:t>]=</a:t>
            </a:r>
            <a:r>
              <a:rPr lang="es-AR" sz="1600" dirty="0" err="1" smtClean="0">
                <a:solidFill>
                  <a:srgbClr val="000000"/>
                </a:solidFill>
              </a:rPr>
              <a:t>nroACambiar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4">
              <a:spcBef>
                <a:spcPts val="900"/>
              </a:spcBef>
            </a:pPr>
            <a:r>
              <a:rPr lang="es-AR" sz="1600" dirty="0" err="1" smtClean="0">
                <a:solidFill>
                  <a:srgbClr val="000000"/>
                </a:solidFill>
              </a:rPr>
              <a:t>matrizDeNro</a:t>
            </a:r>
            <a:r>
              <a:rPr lang="es-AR" sz="1600" b="1" dirty="0" smtClean="0">
                <a:solidFill>
                  <a:srgbClr val="000000"/>
                </a:solidFill>
              </a:rPr>
              <a:t>[</a:t>
            </a:r>
            <a:r>
              <a:rPr lang="es-AR" sz="1600" dirty="0" err="1" smtClean="0">
                <a:solidFill>
                  <a:srgbClr val="000000"/>
                </a:solidFill>
              </a:rPr>
              <a:t>i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j</a:t>
            </a:r>
            <a:r>
              <a:rPr lang="es-AR" sz="1600" b="1" dirty="0" smtClean="0">
                <a:solidFill>
                  <a:srgbClr val="000000"/>
                </a:solidFill>
              </a:rPr>
              <a:t>]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nroNuevo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FinSi</a:t>
            </a:r>
            <a:endParaRPr lang="es-AR" sz="1600" b="1" dirty="0" smtClean="0">
              <a:solidFill>
                <a:srgbClr val="00008B"/>
              </a:solidFill>
            </a:endParaRPr>
          </a:p>
          <a:p>
            <a:pPr lvl="2">
              <a:spcBef>
                <a:spcPts val="900"/>
              </a:spcBef>
            </a:pP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err="1" smtClean="0">
                <a:solidFill>
                  <a:srgbClr val="00008B"/>
                </a:solidFill>
              </a:rPr>
              <a:t>FinPara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FinPara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Reemplazo Matriz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10</a:t>
            </a:fld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44549" y="2285999"/>
            <a:ext cx="847414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//BUSCA UN NUMERO EN LA MATRIZ Y LO CAMBIA POR OTRO NUMERO DADO</a:t>
            </a:r>
          </a:p>
          <a:p>
            <a:pPr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cambiarNumeros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</a:rPr>
              <a:t>matrizDeNro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filaMatriz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columnaMatriz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nroACambiar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nroNuevo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</a:rPr>
              <a:t> i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j </a:t>
            </a:r>
            <a:r>
              <a:rPr lang="es-AR" sz="1600" b="1" dirty="0" smtClean="0">
                <a:solidFill>
                  <a:srgbClr val="00008B"/>
                </a:solidFill>
              </a:rPr>
              <a:t>Como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Entero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Para</a:t>
            </a:r>
            <a:r>
              <a:rPr lang="es-AR" sz="1600" dirty="0" smtClean="0">
                <a:solidFill>
                  <a:srgbClr val="000000"/>
                </a:solidFill>
              </a:rPr>
              <a:t> i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A0522D"/>
                </a:solidFill>
              </a:rPr>
              <a:t>0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hasta</a:t>
            </a:r>
            <a:r>
              <a:rPr lang="es-AR" sz="1600" dirty="0" smtClean="0">
                <a:solidFill>
                  <a:srgbClr val="000000"/>
                </a:solidFill>
              </a:rPr>
              <a:t> filaMatriz</a:t>
            </a:r>
            <a:r>
              <a:rPr lang="es-AR" sz="1600" b="1" dirty="0" smtClean="0">
                <a:solidFill>
                  <a:srgbClr val="000000"/>
                </a:solidFill>
              </a:rPr>
              <a:t>-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Paso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Hacer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Para</a:t>
            </a:r>
            <a:r>
              <a:rPr lang="es-AR" sz="1600" dirty="0" smtClean="0">
                <a:solidFill>
                  <a:srgbClr val="000000"/>
                </a:solidFill>
              </a:rPr>
              <a:t> j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A0522D"/>
                </a:solidFill>
              </a:rPr>
              <a:t>0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hasta</a:t>
            </a:r>
            <a:r>
              <a:rPr lang="es-AR" sz="1600" dirty="0" smtClean="0">
                <a:solidFill>
                  <a:srgbClr val="000000"/>
                </a:solidFill>
              </a:rPr>
              <a:t> columnaMatriz</a:t>
            </a:r>
            <a:r>
              <a:rPr lang="es-AR" sz="1600" b="1" dirty="0" smtClean="0">
                <a:solidFill>
                  <a:srgbClr val="000000"/>
                </a:solidFill>
              </a:rPr>
              <a:t>-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Con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Paso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A0522D"/>
                </a:solidFill>
              </a:rPr>
              <a:t>1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Hacer</a:t>
            </a:r>
          </a:p>
          <a:p>
            <a:pPr lvl="3">
              <a:spcBef>
                <a:spcPts val="900"/>
              </a:spcBef>
            </a:pPr>
            <a:r>
              <a:rPr lang="es-AR" sz="1600" b="1" dirty="0" smtClean="0">
                <a:solidFill>
                  <a:srgbClr val="00008B"/>
                </a:solidFill>
              </a:rPr>
              <a:t>Si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matrizDeNro</a:t>
            </a:r>
            <a:r>
              <a:rPr lang="es-AR" sz="1600" b="1" dirty="0" smtClean="0">
                <a:solidFill>
                  <a:srgbClr val="000000"/>
                </a:solidFill>
              </a:rPr>
              <a:t>[</a:t>
            </a:r>
            <a:r>
              <a:rPr lang="es-AR" sz="1600" dirty="0" err="1" smtClean="0">
                <a:solidFill>
                  <a:srgbClr val="000000"/>
                </a:solidFill>
              </a:rPr>
              <a:t>i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j</a:t>
            </a:r>
            <a:r>
              <a:rPr lang="es-AR" sz="1600" b="1" dirty="0" smtClean="0">
                <a:solidFill>
                  <a:srgbClr val="000000"/>
                </a:solidFill>
              </a:rPr>
              <a:t>]=</a:t>
            </a:r>
            <a:r>
              <a:rPr lang="es-AR" sz="1600" dirty="0" err="1" smtClean="0">
                <a:solidFill>
                  <a:srgbClr val="000000"/>
                </a:solidFill>
              </a:rPr>
              <a:t>nroACambiar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4">
              <a:spcBef>
                <a:spcPts val="900"/>
              </a:spcBef>
            </a:pPr>
            <a:r>
              <a:rPr lang="es-AR" sz="1600" dirty="0" err="1" smtClean="0">
                <a:solidFill>
                  <a:srgbClr val="000000"/>
                </a:solidFill>
              </a:rPr>
              <a:t>matrizDeNro</a:t>
            </a:r>
            <a:r>
              <a:rPr lang="es-AR" sz="1600" b="1" dirty="0" smtClean="0">
                <a:solidFill>
                  <a:srgbClr val="000000"/>
                </a:solidFill>
              </a:rPr>
              <a:t>[</a:t>
            </a:r>
            <a:r>
              <a:rPr lang="es-AR" sz="1600" dirty="0" err="1" smtClean="0">
                <a:solidFill>
                  <a:srgbClr val="000000"/>
                </a:solidFill>
              </a:rPr>
              <a:t>i</a:t>
            </a:r>
            <a:r>
              <a:rPr lang="es-AR" sz="1600" b="1" dirty="0" err="1" smtClean="0">
                <a:solidFill>
                  <a:srgbClr val="000000"/>
                </a:solidFill>
              </a:rPr>
              <a:t>,</a:t>
            </a:r>
            <a:r>
              <a:rPr lang="es-AR" sz="1600" dirty="0" err="1" smtClean="0">
                <a:solidFill>
                  <a:srgbClr val="000000"/>
                </a:solidFill>
              </a:rPr>
              <a:t>j</a:t>
            </a:r>
            <a:r>
              <a:rPr lang="es-AR" sz="1600" b="1" dirty="0" smtClean="0">
                <a:solidFill>
                  <a:srgbClr val="000000"/>
                </a:solidFill>
              </a:rPr>
              <a:t>]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nroNuevo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3"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FinSi</a:t>
            </a:r>
            <a:endParaRPr lang="es-AR" sz="1600" b="1" dirty="0" smtClean="0">
              <a:solidFill>
                <a:srgbClr val="00008B"/>
              </a:solidFill>
            </a:endParaRPr>
          </a:p>
          <a:p>
            <a:pPr lvl="2">
              <a:spcBef>
                <a:spcPts val="900"/>
              </a:spcBef>
            </a:pP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err="1" smtClean="0">
                <a:solidFill>
                  <a:srgbClr val="00008B"/>
                </a:solidFill>
              </a:rPr>
              <a:t>FinPara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FinPara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900"/>
              </a:spcBef>
            </a:pPr>
            <a:r>
              <a:rPr lang="es-AR" sz="16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endParaRPr lang="es-A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2120315"/>
            <a:ext cx="52387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Suma de Enteros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11</a:t>
            </a:fld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44549" y="2285999"/>
            <a:ext cx="847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Desarrolle un algoritmo que sume los números enteros desde el 1 hasta un número dado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 número hasta donde hay que sumar es dado por el usuario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suma desde el 1 hasta el </a:t>
            </a: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número dado, inclusive</a:t>
            </a:r>
            <a:endParaRPr lang="es-A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n 2"/>
          <p:cNvPicPr/>
          <p:nvPr/>
        </p:nvPicPr>
        <p:blipFill>
          <a:blip r:embed="rId2"/>
          <a:stretch/>
        </p:blipFill>
        <p:spPr>
          <a:xfrm>
            <a:off x="6337005" y="4965404"/>
            <a:ext cx="1375692" cy="12648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Suma de Enteros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12</a:t>
            </a:fld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44549" y="2285999"/>
            <a:ext cx="84741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repasoSumaDeEnteros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"La suma hasta que numero desea?: "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numSuma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sumarEnterosHasta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"La suma final es: "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s-AR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s-AR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sumarEnterosHasta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numeroFinal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indice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indice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Hasta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Con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Paso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Hacer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</a:t>
            </a:r>
            <a:r>
              <a:rPr lang="es-AR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indice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FinPara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A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2"/>
          <p:cNvPicPr/>
          <p:nvPr/>
        </p:nvPicPr>
        <p:blipFill>
          <a:blip r:embed="rId2"/>
          <a:stretch/>
        </p:blipFill>
        <p:spPr>
          <a:xfrm>
            <a:off x="7378994" y="4221125"/>
            <a:ext cx="1339703" cy="13028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Suma de Enteros</a:t>
            </a:r>
            <a:endParaRPr lang="es-AR" sz="2800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13</a:t>
            </a:fld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44549" y="2285999"/>
            <a:ext cx="84741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repasoSumaDeEnteros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"La suma hasta que numero desea?: "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numSuma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sumarEnterosHasta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"La suma final es: "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s-AR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s-AR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SubAlgoritmo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sumarEnterosHasta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numeroFinal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indice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indice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Hasta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numeroFinal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Con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Paso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Hacer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</a:t>
            </a:r>
            <a:r>
              <a:rPr lang="es-AR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suma</a:t>
            </a:r>
            <a:r>
              <a:rPr lang="es-AR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s-A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indice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FinPara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AR" sz="16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FinSubAlgoritmo</a:t>
            </a:r>
            <a:r>
              <a:rPr lang="es-AR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A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2"/>
          <p:cNvPicPr/>
          <p:nvPr/>
        </p:nvPicPr>
        <p:blipFill>
          <a:blip r:embed="rId2"/>
          <a:stretch/>
        </p:blipFill>
        <p:spPr>
          <a:xfrm>
            <a:off x="7378994" y="4221125"/>
            <a:ext cx="1339703" cy="1302831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8233" y="3558991"/>
            <a:ext cx="39719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6773" y="2482666"/>
            <a:ext cx="39719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 Acrónimo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Cree un método llamado acrónimo que reciba por parámetro un texto y devuelva la primer letra de cada palabra en mayúsculas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Tenga en cuenta que el método 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(texto, inicio, fin) de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PSeInt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devuelve un fragmento del texto pasado por parámetros entre las posiciones inicio fin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Además, considere que el método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(texto) devuelve la cantidad de caracteres de un texto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metodo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(texto1,texto2) devuelve un nuevo texto que es la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union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texto1 y texto2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 último, los métodos 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minusculas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(texto) y 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(texto) permiten convertir el texto pasado por parámetros en minúsculas o mayúsculas respectivamente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14</a:t>
            </a:fld>
            <a:endParaRPr lang="es-ES_trad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Acrónimo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repasoAcronimo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acronimo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"compact disc"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acronimo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international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book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FinAlgoritmo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resultado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acronimo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resultado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resultado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)-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)=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"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resultado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)))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15</a:t>
            </a:fld>
            <a:endParaRPr lang="es-ES_tradnl" dirty="0"/>
          </a:p>
        </p:txBody>
      </p:sp>
      <p:pic>
        <p:nvPicPr>
          <p:cNvPr id="6" name="Imagen 1"/>
          <p:cNvPicPr/>
          <p:nvPr/>
        </p:nvPicPr>
        <p:blipFill>
          <a:blip r:embed="rId2"/>
          <a:stretch/>
        </p:blipFill>
        <p:spPr>
          <a:xfrm>
            <a:off x="6377511" y="2387054"/>
            <a:ext cx="2137839" cy="10621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Acrónimo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repasoAcronimo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acronimo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"compact disc"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Escribir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acronimo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international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book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FinAlgoritmo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SubAlgoritmo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resultado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acronimo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Definir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resultado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resultado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Hasta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)-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Paso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Hacer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s-AR" b="1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)=</a:t>
            </a:r>
            <a:r>
              <a:rPr lang="es-AR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"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resultado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lang="es-AR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concatenar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resultado</a:t>
            </a:r>
            <a:r>
              <a:rPr lang="es-AR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mayusculas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subcadena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frase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indice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lang="es-AR" spc="-1" dirty="0" smtClean="0">
                <a:solidFill>
                  <a:srgbClr val="8E6B2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)))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FinSi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FinPara</a:t>
            </a:r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AR" b="1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FinSubAlgoritmo</a:t>
            </a:r>
            <a:endParaRPr lang="es-A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16</a:t>
            </a:fld>
            <a:endParaRPr lang="es-ES_tradnl" dirty="0"/>
          </a:p>
        </p:txBody>
      </p:sp>
      <p:pic>
        <p:nvPicPr>
          <p:cNvPr id="6" name="Imagen 1"/>
          <p:cNvPicPr/>
          <p:nvPr/>
        </p:nvPicPr>
        <p:blipFill>
          <a:blip r:embed="rId2"/>
          <a:stretch/>
        </p:blipFill>
        <p:spPr>
          <a:xfrm>
            <a:off x="6377511" y="2387054"/>
            <a:ext cx="2137839" cy="1062108"/>
          </a:xfrm>
          <a:prstGeom prst="rect">
            <a:avLst/>
          </a:prstGeom>
          <a:ln>
            <a:noFill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4717" y="3162042"/>
            <a:ext cx="42862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br>
              <a:rPr lang="es-AR" b="1" dirty="0" smtClean="0"/>
            </a:br>
            <a:r>
              <a:rPr lang="es-AR" sz="2800" i="1" dirty="0" smtClean="0"/>
              <a:t>Buscador Web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parte de un proyecto de un buscador web, le han pedido que implemente un método que reciba por parámetros un texto a buscar y el texto de una página web, y devuelva verdadero o falso según si el texto de la página contiene o no el texto a buscar</a:t>
            </a:r>
            <a:endParaRPr lang="es-A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1</a:t>
            </a:fld>
            <a:endParaRPr lang="es-ES_tradnl" dirty="0"/>
          </a:p>
        </p:txBody>
      </p:sp>
      <p:pic>
        <p:nvPicPr>
          <p:cNvPr id="8" name="Imagen 2"/>
          <p:cNvPicPr/>
          <p:nvPr/>
        </p:nvPicPr>
        <p:blipFill>
          <a:blip r:embed="rId2"/>
          <a:stretch/>
        </p:blipFill>
        <p:spPr>
          <a:xfrm>
            <a:off x="6301006" y="4497571"/>
            <a:ext cx="2214344" cy="16861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Buscador Web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0" y="2160000"/>
            <a:ext cx="9143968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Algoritmo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buscadorWeb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Definir</a:t>
            </a:r>
            <a:r>
              <a:rPr lang="es-AR" sz="1600" dirty="0" smtClean="0">
                <a:solidFill>
                  <a:srgbClr val="000000"/>
                </a:solidFill>
              </a:rPr>
              <a:t> busqueda1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busqueda2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busqueda3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textoWeb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Como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b="1" dirty="0" smtClean="0">
                <a:solidFill>
                  <a:srgbClr val="00008B"/>
                </a:solidFill>
              </a:rPr>
              <a:t>Texto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dirty="0" smtClean="0">
                <a:solidFill>
                  <a:srgbClr val="000000"/>
                </a:solidFill>
              </a:rPr>
              <a:t>busqueda1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FF0000"/>
                </a:solidFill>
              </a:rPr>
              <a:t>"demanda laboral"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dirty="0" smtClean="0">
                <a:solidFill>
                  <a:srgbClr val="000000"/>
                </a:solidFill>
              </a:rPr>
              <a:t>busqueda2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FF0000"/>
                </a:solidFill>
              </a:rPr>
              <a:t>"Argentina"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dirty="0" smtClean="0">
                <a:solidFill>
                  <a:srgbClr val="000000"/>
                </a:solidFill>
              </a:rPr>
              <a:t>busqueda3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FF0000"/>
                </a:solidFill>
              </a:rPr>
              <a:t>"Java"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dirty="0" err="1" smtClean="0">
                <a:solidFill>
                  <a:srgbClr val="000000"/>
                </a:solidFill>
              </a:rPr>
              <a:t>textoWeb</a:t>
            </a:r>
            <a:r>
              <a:rPr lang="es-AR" sz="1600" b="1" dirty="0" smtClean="0">
                <a:solidFill>
                  <a:srgbClr val="000000"/>
                </a:solidFill>
              </a:rPr>
              <a:t>=</a:t>
            </a:r>
            <a:r>
              <a:rPr lang="es-AR" sz="1600" dirty="0" smtClean="0">
                <a:solidFill>
                  <a:srgbClr val="FF0000"/>
                </a:solidFill>
              </a:rPr>
              <a:t>"111 Mil es un plan nacional que busca formar en los </a:t>
            </a:r>
            <a:r>
              <a:rPr lang="es-AR" sz="1600" dirty="0" err="1" smtClean="0">
                <a:solidFill>
                  <a:srgbClr val="FF0000"/>
                </a:solidFill>
              </a:rPr>
              <a:t>proximos</a:t>
            </a:r>
            <a:r>
              <a:rPr lang="es-AR" sz="1600" dirty="0" smtClean="0">
                <a:solidFill>
                  <a:srgbClr val="FF0000"/>
                </a:solidFill>
              </a:rPr>
              <a:t> cuatro anos a 100.000 programadores, 10.000 profesionales y 1.000 emprendedores. El objetivo es cubrir la demanda laboral de las Industrias Basadas en el Conocimiento, uno de los sectores que mas crece y exporta en Argentina"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Escribir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"El texto "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busqueda1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 se encuentra en la pagina? "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buscarSubcadena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smtClean="0">
                <a:solidFill>
                  <a:srgbClr val="000000"/>
                </a:solidFill>
              </a:rPr>
              <a:t>busqueda1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textoWeb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Escribir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"El texto "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busqueda2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 se encuentra en la pagina? "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buscarSubcadena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smtClean="0">
                <a:solidFill>
                  <a:srgbClr val="000000"/>
                </a:solidFill>
              </a:rPr>
              <a:t>busqueda2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textoWeb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s-AR" sz="1600" b="1" dirty="0" smtClean="0">
                <a:solidFill>
                  <a:srgbClr val="00008B"/>
                </a:solidFill>
              </a:rPr>
              <a:t>Escribir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"El texto "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busqueda3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smtClean="0">
                <a:solidFill>
                  <a:srgbClr val="FF0000"/>
                </a:solidFill>
              </a:rPr>
              <a:t>" se encuentra en la pagina? "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buscarSubcadena</a:t>
            </a:r>
            <a:r>
              <a:rPr lang="es-AR" sz="1600" b="1" dirty="0" smtClean="0">
                <a:solidFill>
                  <a:srgbClr val="000000"/>
                </a:solidFill>
              </a:rPr>
              <a:t>(</a:t>
            </a:r>
            <a:r>
              <a:rPr lang="es-AR" sz="1600" dirty="0" smtClean="0">
                <a:solidFill>
                  <a:srgbClr val="000000"/>
                </a:solidFill>
              </a:rPr>
              <a:t>busqueda3</a:t>
            </a:r>
            <a:r>
              <a:rPr lang="es-AR" sz="1600" b="1" dirty="0" smtClean="0">
                <a:solidFill>
                  <a:srgbClr val="000000"/>
                </a:solidFill>
              </a:rPr>
              <a:t>,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  <a:r>
              <a:rPr lang="es-AR" sz="1600" dirty="0" err="1" smtClean="0">
                <a:solidFill>
                  <a:srgbClr val="000000"/>
                </a:solidFill>
              </a:rPr>
              <a:t>textoWeb</a:t>
            </a:r>
            <a:r>
              <a:rPr lang="es-AR" sz="1600" b="1" dirty="0" smtClean="0">
                <a:solidFill>
                  <a:srgbClr val="000000"/>
                </a:solidFill>
              </a:rPr>
              <a:t>)</a:t>
            </a:r>
            <a:r>
              <a:rPr lang="es-AR" sz="16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s-AR" sz="1600" b="1" dirty="0" err="1" smtClean="0">
                <a:solidFill>
                  <a:srgbClr val="00008B"/>
                </a:solidFill>
              </a:rPr>
              <a:t>FinAlgoritmo</a:t>
            </a:r>
            <a:endParaRPr lang="es-AR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2</a:t>
            </a:fld>
            <a:endParaRPr lang="es-ES_tradnl" dirty="0"/>
          </a:p>
        </p:txBody>
      </p:sp>
      <p:pic>
        <p:nvPicPr>
          <p:cNvPr id="8" name="Imagen 2"/>
          <p:cNvPicPr/>
          <p:nvPr/>
        </p:nvPicPr>
        <p:blipFill>
          <a:blip r:embed="rId2"/>
          <a:stretch/>
        </p:blipFill>
        <p:spPr>
          <a:xfrm>
            <a:off x="6693025" y="4497570"/>
            <a:ext cx="2214344" cy="16861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br>
              <a:rPr lang="es-AR" b="1" dirty="0" smtClean="0"/>
            </a:br>
            <a:r>
              <a:rPr lang="es-AR" sz="2800" i="1" dirty="0" smtClean="0"/>
              <a:t>Buscador Web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0" y="2120315"/>
            <a:ext cx="9143968" cy="4391023"/>
          </a:xfrm>
        </p:spPr>
        <p:txBody>
          <a:bodyPr>
            <a:noAutofit/>
          </a:bodyPr>
          <a:lstStyle/>
          <a:p>
            <a:pPr marL="0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err="1" smtClean="0">
                <a:solidFill>
                  <a:srgbClr val="000000"/>
                </a:solidFill>
              </a:rPr>
              <a:t>buscarSubcadena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,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textoPaginaWeb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Definir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,</a:t>
            </a:r>
            <a:r>
              <a:rPr lang="es-AR" sz="1200" dirty="0" smtClean="0">
                <a:solidFill>
                  <a:srgbClr val="000000"/>
                </a:solidFill>
              </a:rPr>
              <a:t> corte </a:t>
            </a:r>
            <a:r>
              <a:rPr lang="es-AR" sz="1200" b="1" dirty="0" smtClean="0">
                <a:solidFill>
                  <a:srgbClr val="00008B"/>
                </a:solidFill>
              </a:rPr>
              <a:t>Como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err="1" smtClean="0">
                <a:solidFill>
                  <a:srgbClr val="00008B"/>
                </a:solidFill>
              </a:rPr>
              <a:t>Logico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Definir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Como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Entero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Definir</a:t>
            </a:r>
            <a:r>
              <a:rPr lang="es-AR" sz="1200" dirty="0" smtClean="0">
                <a:solidFill>
                  <a:srgbClr val="000000"/>
                </a:solidFill>
              </a:rPr>
              <a:t> fragmento </a:t>
            </a:r>
            <a:r>
              <a:rPr lang="es-AR" sz="1200" b="1" dirty="0" smtClean="0">
                <a:solidFill>
                  <a:srgbClr val="00008B"/>
                </a:solidFill>
              </a:rPr>
              <a:t>Como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Texto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Falso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smtClean="0">
                <a:solidFill>
                  <a:srgbClr val="A0522D"/>
                </a:solidFill>
              </a:rPr>
              <a:t>0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Falso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Mientras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Falso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Hacer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smtClean="0">
                <a:solidFill>
                  <a:srgbClr val="00008B"/>
                </a:solidFill>
              </a:rPr>
              <a:t>longitud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)&gt;(</a:t>
            </a:r>
            <a:r>
              <a:rPr lang="es-AR" sz="1200" dirty="0" smtClean="0">
                <a:solidFill>
                  <a:srgbClr val="00008B"/>
                </a:solidFill>
              </a:rPr>
              <a:t>longitud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textoPaginaWeb</a:t>
            </a:r>
            <a:r>
              <a:rPr lang="es-AR" sz="1200" b="1" dirty="0" smtClean="0">
                <a:solidFill>
                  <a:srgbClr val="000000"/>
                </a:solidFill>
              </a:rPr>
              <a:t>)-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)) </a:t>
            </a:r>
            <a:r>
              <a:rPr lang="es-AR" sz="1200" b="1" dirty="0" smtClean="0">
                <a:solidFill>
                  <a:srgbClr val="00008B"/>
                </a:solidFill>
              </a:rPr>
              <a:t>Entonces</a:t>
            </a:r>
            <a:endParaRPr lang="es-AR" sz="1200" dirty="0" smtClean="0">
              <a:solidFill>
                <a:srgbClr val="000000"/>
              </a:solidFill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Verdadero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Sino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fragmento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err="1" smtClean="0">
                <a:solidFill>
                  <a:srgbClr val="00008B"/>
                </a:solidFill>
              </a:rPr>
              <a:t>subcadena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textoPaginaWeb</a:t>
            </a:r>
            <a:r>
              <a:rPr lang="es-AR" sz="1200" b="1" dirty="0" err="1" smtClean="0">
                <a:solidFill>
                  <a:srgbClr val="000000"/>
                </a:solidFill>
              </a:rPr>
              <a:t>,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err="1" smtClean="0">
                <a:solidFill>
                  <a:srgbClr val="000000"/>
                </a:solidFill>
              </a:rPr>
              <a:t>,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err="1" smtClean="0">
                <a:solidFill>
                  <a:srgbClr val="000000"/>
                </a:solidFill>
              </a:rPr>
              <a:t>+</a:t>
            </a:r>
            <a:r>
              <a:rPr lang="es-AR" sz="1200" dirty="0" err="1" smtClean="0">
                <a:solidFill>
                  <a:srgbClr val="00008B"/>
                </a:solidFill>
              </a:rPr>
              <a:t>longitud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)-</a:t>
            </a:r>
            <a:r>
              <a:rPr lang="es-AR" sz="1200" dirty="0" smtClean="0">
                <a:solidFill>
                  <a:srgbClr val="A0522D"/>
                </a:solidFill>
              </a:rPr>
              <a:t>1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i="1" dirty="0" smtClean="0">
                <a:solidFill>
                  <a:srgbClr val="969696"/>
                </a:solidFill>
              </a:rPr>
              <a:t>//Escribir fragmento, " ", </a:t>
            </a:r>
            <a:r>
              <a:rPr lang="es-AR" sz="1200" i="1" dirty="0" err="1" smtClean="0">
                <a:solidFill>
                  <a:srgbClr val="969696"/>
                </a:solidFill>
              </a:rPr>
              <a:t>indice</a:t>
            </a:r>
            <a:r>
              <a:rPr lang="es-AR" sz="1200" i="1" dirty="0" smtClean="0">
                <a:solidFill>
                  <a:srgbClr val="969696"/>
                </a:solidFill>
              </a:rPr>
              <a:t>, " ", longitud(</a:t>
            </a:r>
            <a:r>
              <a:rPr lang="es-AR" sz="1200" i="1" dirty="0" err="1" smtClean="0">
                <a:solidFill>
                  <a:srgbClr val="969696"/>
                </a:solidFill>
              </a:rPr>
              <a:t>textoABuscar</a:t>
            </a:r>
            <a:r>
              <a:rPr lang="es-AR" sz="1200" i="1" dirty="0" smtClean="0">
                <a:solidFill>
                  <a:srgbClr val="969696"/>
                </a:solidFill>
              </a:rPr>
              <a:t>)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smtClean="0">
                <a:solidFill>
                  <a:srgbClr val="000000"/>
                </a:solidFill>
              </a:rPr>
              <a:t>fragmento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00"/>
                </a:solidFill>
              </a:rPr>
              <a:t>)) </a:t>
            </a:r>
            <a:r>
              <a:rPr lang="es-AR" sz="1200" b="1" dirty="0" smtClean="0">
                <a:solidFill>
                  <a:srgbClr val="00008B"/>
                </a:solidFill>
              </a:rPr>
              <a:t>Entonces</a:t>
            </a:r>
            <a:endParaRPr lang="es-AR" sz="1200" dirty="0" smtClean="0">
              <a:solidFill>
                <a:srgbClr val="000000"/>
              </a:solidFill>
            </a:endParaRP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Verdadero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Verdadero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Sino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+</a:t>
            </a:r>
            <a:r>
              <a:rPr lang="es-AR" sz="1200" dirty="0" smtClean="0">
                <a:solidFill>
                  <a:srgbClr val="A0522D"/>
                </a:solidFill>
              </a:rPr>
              <a:t>1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FinSi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FinSi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0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FinSubAlgoritmo</a:t>
            </a:r>
            <a:endParaRPr lang="es-AR" sz="1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3</a:t>
            </a:fld>
            <a:endParaRPr lang="es-ES_tradnl" dirty="0"/>
          </a:p>
        </p:txBody>
      </p:sp>
      <p:pic>
        <p:nvPicPr>
          <p:cNvPr id="8" name="Imagen 2"/>
          <p:cNvPicPr/>
          <p:nvPr/>
        </p:nvPicPr>
        <p:blipFill>
          <a:blip r:embed="rId2"/>
          <a:stretch/>
        </p:blipFill>
        <p:spPr>
          <a:xfrm>
            <a:off x="6693025" y="2658137"/>
            <a:ext cx="2214344" cy="16861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br>
              <a:rPr lang="es-AR" b="1" dirty="0" smtClean="0"/>
            </a:br>
            <a:r>
              <a:rPr lang="es-AR" sz="2800" i="1" dirty="0" smtClean="0"/>
              <a:t>Buscador Web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0" y="2120315"/>
            <a:ext cx="9143968" cy="4391023"/>
          </a:xfrm>
        </p:spPr>
        <p:txBody>
          <a:bodyPr>
            <a:noAutofit/>
          </a:bodyPr>
          <a:lstStyle/>
          <a:p>
            <a:pPr marL="0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err="1" smtClean="0">
                <a:solidFill>
                  <a:srgbClr val="000000"/>
                </a:solidFill>
              </a:rPr>
              <a:t>buscarSubcadena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,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textoPaginaWeb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Definir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,</a:t>
            </a:r>
            <a:r>
              <a:rPr lang="es-AR" sz="1200" dirty="0" smtClean="0">
                <a:solidFill>
                  <a:srgbClr val="000000"/>
                </a:solidFill>
              </a:rPr>
              <a:t> corte </a:t>
            </a:r>
            <a:r>
              <a:rPr lang="es-AR" sz="1200" b="1" dirty="0" smtClean="0">
                <a:solidFill>
                  <a:srgbClr val="00008B"/>
                </a:solidFill>
              </a:rPr>
              <a:t>Como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err="1" smtClean="0">
                <a:solidFill>
                  <a:srgbClr val="00008B"/>
                </a:solidFill>
              </a:rPr>
              <a:t>Logico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Definir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Como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Entero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Definir</a:t>
            </a:r>
            <a:r>
              <a:rPr lang="es-AR" sz="1200" dirty="0" smtClean="0">
                <a:solidFill>
                  <a:srgbClr val="000000"/>
                </a:solidFill>
              </a:rPr>
              <a:t> fragmento </a:t>
            </a:r>
            <a:r>
              <a:rPr lang="es-AR" sz="1200" b="1" dirty="0" smtClean="0">
                <a:solidFill>
                  <a:srgbClr val="00008B"/>
                </a:solidFill>
              </a:rPr>
              <a:t>Como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Texto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Falso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smtClean="0">
                <a:solidFill>
                  <a:srgbClr val="A0522D"/>
                </a:solidFill>
              </a:rPr>
              <a:t>0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Falso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Mientras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Falso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8B"/>
                </a:solidFill>
              </a:rPr>
              <a:t>Hacer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smtClean="0">
                <a:solidFill>
                  <a:srgbClr val="00008B"/>
                </a:solidFill>
              </a:rPr>
              <a:t>longitud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)&gt;(</a:t>
            </a:r>
            <a:r>
              <a:rPr lang="es-AR" sz="1200" dirty="0" smtClean="0">
                <a:solidFill>
                  <a:srgbClr val="00008B"/>
                </a:solidFill>
              </a:rPr>
              <a:t>longitud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textoPaginaWeb</a:t>
            </a:r>
            <a:r>
              <a:rPr lang="es-AR" sz="1200" b="1" dirty="0" smtClean="0">
                <a:solidFill>
                  <a:srgbClr val="000000"/>
                </a:solidFill>
              </a:rPr>
              <a:t>)-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)) </a:t>
            </a:r>
            <a:r>
              <a:rPr lang="es-AR" sz="1200" b="1" dirty="0" smtClean="0">
                <a:solidFill>
                  <a:srgbClr val="00008B"/>
                </a:solidFill>
              </a:rPr>
              <a:t>Entonces</a:t>
            </a:r>
            <a:endParaRPr lang="es-AR" sz="1200" dirty="0" smtClean="0">
              <a:solidFill>
                <a:srgbClr val="000000"/>
              </a:solidFill>
            </a:endParaRP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Verdadero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Sino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fragmento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err="1" smtClean="0">
                <a:solidFill>
                  <a:srgbClr val="00008B"/>
                </a:solidFill>
              </a:rPr>
              <a:t>subcadena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textoPaginaWeb</a:t>
            </a:r>
            <a:r>
              <a:rPr lang="es-AR" sz="1200" b="1" dirty="0" err="1" smtClean="0">
                <a:solidFill>
                  <a:srgbClr val="000000"/>
                </a:solidFill>
              </a:rPr>
              <a:t>,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err="1" smtClean="0">
                <a:solidFill>
                  <a:srgbClr val="000000"/>
                </a:solidFill>
              </a:rPr>
              <a:t>,</a:t>
            </a: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err="1" smtClean="0">
                <a:solidFill>
                  <a:srgbClr val="000000"/>
                </a:solidFill>
              </a:rPr>
              <a:t>+</a:t>
            </a:r>
            <a:r>
              <a:rPr lang="es-AR" sz="1200" dirty="0" err="1" smtClean="0">
                <a:solidFill>
                  <a:srgbClr val="00008B"/>
                </a:solidFill>
              </a:rPr>
              <a:t>longitud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)-</a:t>
            </a:r>
            <a:r>
              <a:rPr lang="es-AR" sz="1200" dirty="0" smtClean="0">
                <a:solidFill>
                  <a:srgbClr val="A0522D"/>
                </a:solidFill>
              </a:rPr>
              <a:t>1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i="1" dirty="0" smtClean="0">
                <a:solidFill>
                  <a:srgbClr val="969696"/>
                </a:solidFill>
              </a:rPr>
              <a:t>//Escribir fragmento, " ", </a:t>
            </a:r>
            <a:r>
              <a:rPr lang="es-AR" sz="1200" i="1" dirty="0" err="1" smtClean="0">
                <a:solidFill>
                  <a:srgbClr val="969696"/>
                </a:solidFill>
              </a:rPr>
              <a:t>indice</a:t>
            </a:r>
            <a:r>
              <a:rPr lang="es-AR" sz="1200" i="1" dirty="0" smtClean="0">
                <a:solidFill>
                  <a:srgbClr val="969696"/>
                </a:solidFill>
              </a:rPr>
              <a:t>, " ", longitud(</a:t>
            </a:r>
            <a:r>
              <a:rPr lang="es-AR" sz="1200" i="1" dirty="0" err="1" smtClean="0">
                <a:solidFill>
                  <a:srgbClr val="969696"/>
                </a:solidFill>
              </a:rPr>
              <a:t>textoABuscar</a:t>
            </a:r>
            <a:r>
              <a:rPr lang="es-AR" sz="1200" i="1" dirty="0" smtClean="0">
                <a:solidFill>
                  <a:srgbClr val="969696"/>
                </a:solidFill>
              </a:rPr>
              <a:t>)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</a:t>
            </a:r>
            <a:r>
              <a:rPr lang="es-AR" sz="1200" b="1" dirty="0" smtClean="0">
                <a:solidFill>
                  <a:srgbClr val="000000"/>
                </a:solidFill>
              </a:rPr>
              <a:t>(</a:t>
            </a:r>
            <a:r>
              <a:rPr lang="es-AR" sz="1200" dirty="0" smtClean="0">
                <a:solidFill>
                  <a:srgbClr val="000000"/>
                </a:solidFill>
              </a:rPr>
              <a:t>fragmento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err="1" smtClean="0">
                <a:solidFill>
                  <a:srgbClr val="000000"/>
                </a:solidFill>
              </a:rPr>
              <a:t>textoABuscar</a:t>
            </a:r>
            <a:r>
              <a:rPr lang="es-AR" sz="1200" b="1" dirty="0" smtClean="0">
                <a:solidFill>
                  <a:srgbClr val="000000"/>
                </a:solidFill>
              </a:rPr>
              <a:t>)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  <a:r>
              <a:rPr lang="es-AR" sz="1200" b="1" dirty="0" smtClean="0">
                <a:solidFill>
                  <a:srgbClr val="000000"/>
                </a:solidFill>
              </a:rPr>
              <a:t>)) </a:t>
            </a:r>
            <a:r>
              <a:rPr lang="es-AR" sz="1200" b="1" dirty="0" smtClean="0">
                <a:solidFill>
                  <a:srgbClr val="00008B"/>
                </a:solidFill>
              </a:rPr>
              <a:t>Entonces</a:t>
            </a:r>
            <a:endParaRPr lang="es-AR" sz="1200" dirty="0" smtClean="0">
              <a:solidFill>
                <a:srgbClr val="000000"/>
              </a:solidFill>
            </a:endParaRP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smtClean="0">
                <a:solidFill>
                  <a:srgbClr val="000000"/>
                </a:solidFill>
              </a:rPr>
              <a:t>corte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Verdadero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estaSubcadena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b="1" dirty="0" smtClean="0">
                <a:solidFill>
                  <a:srgbClr val="00008B"/>
                </a:solidFill>
              </a:rPr>
              <a:t>Verdadero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smtClean="0">
                <a:solidFill>
                  <a:srgbClr val="00008B"/>
                </a:solidFill>
              </a:rPr>
              <a:t>Sino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828800" lvl="4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dirty="0" err="1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=</a:t>
            </a:r>
            <a:r>
              <a:rPr lang="es-AR" sz="1200" dirty="0" smtClean="0">
                <a:solidFill>
                  <a:srgbClr val="000000"/>
                </a:solidFill>
              </a:rPr>
              <a:t>indice</a:t>
            </a:r>
            <a:r>
              <a:rPr lang="es-AR" sz="1200" b="1" dirty="0" smtClean="0">
                <a:solidFill>
                  <a:srgbClr val="000000"/>
                </a:solidFill>
              </a:rPr>
              <a:t>+</a:t>
            </a:r>
            <a:r>
              <a:rPr lang="es-AR" sz="1200" dirty="0" smtClean="0">
                <a:solidFill>
                  <a:srgbClr val="A0522D"/>
                </a:solidFill>
              </a:rPr>
              <a:t>1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1371600" lvl="3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FinSi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914400" lvl="2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FinSi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457200" lvl="1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FinMientras</a:t>
            </a:r>
            <a:r>
              <a:rPr lang="es-AR" sz="1200" dirty="0" smtClean="0">
                <a:solidFill>
                  <a:srgbClr val="000000"/>
                </a:solidFill>
              </a:rPr>
              <a:t> </a:t>
            </a:r>
          </a:p>
          <a:p>
            <a:pPr marL="0">
              <a:lnSpc>
                <a:spcPct val="50000"/>
              </a:lnSpc>
              <a:spcBef>
                <a:spcPts val="900"/>
              </a:spcBef>
              <a:buNone/>
            </a:pPr>
            <a:r>
              <a:rPr lang="es-AR" sz="1200" b="1" dirty="0" err="1" smtClean="0">
                <a:solidFill>
                  <a:srgbClr val="00008B"/>
                </a:solidFill>
              </a:rPr>
              <a:t>FinSubAlgoritmo</a:t>
            </a:r>
            <a:endParaRPr lang="es-AR" sz="1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4</a:t>
            </a:fld>
            <a:endParaRPr lang="es-ES_tradnl" dirty="0"/>
          </a:p>
        </p:txBody>
      </p:sp>
      <p:pic>
        <p:nvPicPr>
          <p:cNvPr id="8" name="Imagen 2"/>
          <p:cNvPicPr/>
          <p:nvPr/>
        </p:nvPicPr>
        <p:blipFill>
          <a:blip r:embed="rId2"/>
          <a:stretch/>
        </p:blipFill>
        <p:spPr>
          <a:xfrm>
            <a:off x="6693025" y="2658137"/>
            <a:ext cx="2214344" cy="1686199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350" y="3126907"/>
            <a:ext cx="8052019" cy="243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Reemplazo Matriz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526279" y="2120315"/>
            <a:ext cx="6560289" cy="4391023"/>
          </a:xfrm>
        </p:spPr>
        <p:txBody>
          <a:bodyPr>
            <a:noAutofit/>
          </a:bodyPr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Construya un algoritmo que dada una matriz reemplace un numero de la matriz por otro indicado por el usuario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 dimensión de la matriz es indicada por el usuario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número a cambiar y el original es dado por el usuario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 algoritmo deberá buscar todas las ocurrencias de número1 en la matriz y reemplazarla por número2  </a:t>
            </a:r>
            <a:endParaRPr lang="es-A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5</a:t>
            </a:fld>
            <a:endParaRPr lang="es-ES_tradnl" dirty="0"/>
          </a:p>
        </p:txBody>
      </p:sp>
      <p:grpSp>
        <p:nvGrpSpPr>
          <p:cNvPr id="9" name="8 Grupo"/>
          <p:cNvGrpSpPr/>
          <p:nvPr/>
        </p:nvGrpSpPr>
        <p:grpSpPr>
          <a:xfrm>
            <a:off x="7183402" y="1988288"/>
            <a:ext cx="1831019" cy="4346206"/>
            <a:chOff x="7200000" y="1922040"/>
            <a:chExt cx="2532600" cy="5204160"/>
          </a:xfrm>
        </p:grpSpPr>
        <p:pic>
          <p:nvPicPr>
            <p:cNvPr id="10" name="Imagen 384"/>
            <p:cNvPicPr/>
            <p:nvPr/>
          </p:nvPicPr>
          <p:blipFill>
            <a:blip r:embed="rId2"/>
            <a:stretch/>
          </p:blipFill>
          <p:spPr>
            <a:xfrm>
              <a:off x="7272000" y="2261880"/>
              <a:ext cx="2388600" cy="191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CustomShape 3"/>
            <p:cNvSpPr/>
            <p:nvPr/>
          </p:nvSpPr>
          <p:spPr>
            <a:xfrm>
              <a:off x="7430400" y="1922040"/>
              <a:ext cx="2302200" cy="380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AR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 New Roman"/>
                  <a:ea typeface="DejaVu Sans"/>
                </a:rPr>
                <a:t>Nro1 = 1 Nro2 = 0</a:t>
              </a:r>
              <a:endParaRPr lang="es-AR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12" name="Imagen 386"/>
            <p:cNvPicPr/>
            <p:nvPr/>
          </p:nvPicPr>
          <p:blipFill>
            <a:blip r:embed="rId3"/>
            <a:stretch/>
          </p:blipFill>
          <p:spPr>
            <a:xfrm>
              <a:off x="7646400" y="4104000"/>
              <a:ext cx="1222200" cy="1078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Imagen 387"/>
            <p:cNvPicPr/>
            <p:nvPr/>
          </p:nvPicPr>
          <p:blipFill>
            <a:blip r:embed="rId2"/>
            <a:stretch/>
          </p:blipFill>
          <p:spPr>
            <a:xfrm>
              <a:off x="7200000" y="5213880"/>
              <a:ext cx="2388600" cy="1912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CustomShape 4"/>
            <p:cNvSpPr/>
            <p:nvPr/>
          </p:nvSpPr>
          <p:spPr>
            <a:xfrm>
              <a:off x="7430401" y="5315736"/>
              <a:ext cx="1128425" cy="510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s-AR" sz="17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imes New Roman"/>
                  <a:ea typeface="DejaVu Sans"/>
                </a:rPr>
                <a:t>0       0</a:t>
              </a:r>
              <a:endParaRPr lang="es-AR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Reemplazo Matriz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526279" y="2120315"/>
            <a:ext cx="8362540" cy="4391023"/>
          </a:xfrm>
        </p:spPr>
        <p:txBody>
          <a:bodyPr>
            <a:noAutofit/>
          </a:bodyPr>
          <a:lstStyle/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ReemplazoMatriz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Definir</a:t>
            </a:r>
            <a:r>
              <a:rPr lang="es-AR" sz="1400" dirty="0" smtClean="0">
                <a:solidFill>
                  <a:srgbClr val="000000"/>
                </a:solidFill>
              </a:rPr>
              <a:t> fila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columna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matriz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nroACambiar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nroNuevo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Como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Entero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i="1" dirty="0" smtClean="0">
                <a:solidFill>
                  <a:srgbClr val="969696"/>
                </a:solidFill>
              </a:rPr>
              <a:t>//Se completa la matriz con la </a:t>
            </a:r>
            <a:r>
              <a:rPr lang="es-AR" sz="1400" i="1" dirty="0" err="1" smtClean="0">
                <a:solidFill>
                  <a:srgbClr val="969696"/>
                </a:solidFill>
              </a:rPr>
              <a:t>dimension</a:t>
            </a:r>
            <a:r>
              <a:rPr lang="es-AR" sz="1400" i="1" dirty="0" smtClean="0">
                <a:solidFill>
                  <a:srgbClr val="969696"/>
                </a:solidFill>
              </a:rPr>
              <a:t> deseada por el usuario y </a:t>
            </a:r>
            <a:r>
              <a:rPr lang="es-AR" sz="1400" i="1" dirty="0" err="1" smtClean="0">
                <a:solidFill>
                  <a:srgbClr val="969696"/>
                </a:solidFill>
              </a:rPr>
              <a:t>nros</a:t>
            </a:r>
            <a:r>
              <a:rPr lang="es-AR" sz="1400" i="1" dirty="0" smtClean="0">
                <a:solidFill>
                  <a:srgbClr val="969696"/>
                </a:solidFill>
              </a:rPr>
              <a:t> al azar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"Ingrese la cantidad de filas: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Leer</a:t>
            </a:r>
            <a:r>
              <a:rPr lang="es-AR" sz="1400" dirty="0" smtClean="0">
                <a:solidFill>
                  <a:srgbClr val="000000"/>
                </a:solidFill>
              </a:rPr>
              <a:t> fila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"Ingrese la cantidad de columnas: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Leer</a:t>
            </a:r>
            <a:r>
              <a:rPr lang="es-AR" sz="1400" dirty="0" smtClean="0">
                <a:solidFill>
                  <a:srgbClr val="000000"/>
                </a:solidFill>
              </a:rPr>
              <a:t> columna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Dimension</a:t>
            </a:r>
            <a:r>
              <a:rPr lang="es-AR" sz="1400" dirty="0" smtClean="0">
                <a:solidFill>
                  <a:srgbClr val="000000"/>
                </a:solidFill>
              </a:rPr>
              <a:t> matriz</a:t>
            </a:r>
            <a:r>
              <a:rPr lang="es-AR" sz="1400" b="1" dirty="0" smtClean="0">
                <a:solidFill>
                  <a:srgbClr val="000000"/>
                </a:solidFill>
              </a:rPr>
              <a:t>[</a:t>
            </a:r>
            <a:r>
              <a:rPr lang="es-AR" sz="1400" dirty="0" err="1" smtClean="0">
                <a:solidFill>
                  <a:srgbClr val="000000"/>
                </a:solidFill>
              </a:rPr>
              <a:t>fila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columna</a:t>
            </a:r>
            <a:r>
              <a:rPr lang="es-AR" sz="1400" b="1" dirty="0" smtClean="0">
                <a:solidFill>
                  <a:srgbClr val="000000"/>
                </a:solidFill>
              </a:rPr>
              <a:t>]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dirty="0" err="1" smtClean="0">
                <a:solidFill>
                  <a:srgbClr val="000000"/>
                </a:solidFill>
              </a:rPr>
              <a:t>completarMatriz</a:t>
            </a:r>
            <a:r>
              <a:rPr lang="es-AR" sz="1400" b="1" dirty="0" smtClean="0">
                <a:solidFill>
                  <a:srgbClr val="000000"/>
                </a:solidFill>
              </a:rPr>
              <a:t>(</a:t>
            </a:r>
            <a:r>
              <a:rPr lang="es-AR" sz="1400" dirty="0" err="1" smtClean="0">
                <a:solidFill>
                  <a:srgbClr val="000000"/>
                </a:solidFill>
              </a:rPr>
              <a:t>matriz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fila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columna</a:t>
            </a:r>
            <a:r>
              <a:rPr lang="es-AR" sz="1400" b="1" dirty="0" smtClean="0">
                <a:solidFill>
                  <a:srgbClr val="000000"/>
                </a:solidFill>
              </a:rPr>
              <a:t>)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i="1" dirty="0" smtClean="0">
                <a:solidFill>
                  <a:srgbClr val="969696"/>
                </a:solidFill>
              </a:rPr>
              <a:t>//Pide el </a:t>
            </a:r>
            <a:r>
              <a:rPr lang="es-AR" sz="1400" i="1" dirty="0" err="1" smtClean="0">
                <a:solidFill>
                  <a:srgbClr val="969696"/>
                </a:solidFill>
              </a:rPr>
              <a:t>nro</a:t>
            </a:r>
            <a:r>
              <a:rPr lang="es-AR" sz="1400" i="1" dirty="0" smtClean="0">
                <a:solidFill>
                  <a:srgbClr val="969696"/>
                </a:solidFill>
              </a:rPr>
              <a:t> a cambiar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"Ingrese el número al que desea cambiar: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Leer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nroACambiar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i="1" dirty="0" smtClean="0">
                <a:solidFill>
                  <a:srgbClr val="969696"/>
                </a:solidFill>
              </a:rPr>
              <a:t>//Pide el </a:t>
            </a:r>
            <a:r>
              <a:rPr lang="es-AR" sz="1400" i="1" dirty="0" err="1" smtClean="0">
                <a:solidFill>
                  <a:srgbClr val="969696"/>
                </a:solidFill>
              </a:rPr>
              <a:t>nro</a:t>
            </a:r>
            <a:r>
              <a:rPr lang="es-AR" sz="1400" i="1" dirty="0" smtClean="0">
                <a:solidFill>
                  <a:srgbClr val="969696"/>
                </a:solidFill>
              </a:rPr>
              <a:t> nuevo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"Ingrese el nuevo número que quiere agregar: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Leer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nroNuevo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"La matriz original es: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mostrarMatriz</a:t>
            </a:r>
            <a:r>
              <a:rPr lang="es-AR" sz="1400" b="1" dirty="0" smtClean="0">
                <a:solidFill>
                  <a:srgbClr val="000000"/>
                </a:solidFill>
              </a:rPr>
              <a:t>(</a:t>
            </a:r>
            <a:r>
              <a:rPr lang="es-AR" sz="1400" dirty="0" err="1" smtClean="0">
                <a:solidFill>
                  <a:srgbClr val="000000"/>
                </a:solidFill>
              </a:rPr>
              <a:t>matriz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fila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columna</a:t>
            </a:r>
            <a:r>
              <a:rPr lang="es-AR" sz="1400" b="1" dirty="0" smtClean="0">
                <a:solidFill>
                  <a:srgbClr val="000000"/>
                </a:solidFill>
              </a:rPr>
              <a:t>)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i="1" dirty="0" smtClean="0">
                <a:solidFill>
                  <a:srgbClr val="969696"/>
                </a:solidFill>
              </a:rPr>
              <a:t>//Realiza el cambio de los </a:t>
            </a:r>
            <a:r>
              <a:rPr lang="es-AR" sz="1400" i="1" dirty="0" err="1" smtClean="0">
                <a:solidFill>
                  <a:srgbClr val="969696"/>
                </a:solidFill>
              </a:rPr>
              <a:t>nros</a:t>
            </a:r>
            <a:r>
              <a:rPr lang="es-AR" sz="1400" i="1" dirty="0" smtClean="0">
                <a:solidFill>
                  <a:srgbClr val="969696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dirty="0" err="1" smtClean="0">
                <a:solidFill>
                  <a:srgbClr val="000000"/>
                </a:solidFill>
              </a:rPr>
              <a:t>cambiarNumeros</a:t>
            </a:r>
            <a:r>
              <a:rPr lang="es-AR" sz="1400" b="1" dirty="0" smtClean="0">
                <a:solidFill>
                  <a:srgbClr val="000000"/>
                </a:solidFill>
              </a:rPr>
              <a:t>(</a:t>
            </a:r>
            <a:r>
              <a:rPr lang="es-AR" sz="1400" dirty="0" smtClean="0">
                <a:solidFill>
                  <a:srgbClr val="000000"/>
                </a:solidFill>
              </a:rPr>
              <a:t>matriz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fila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columna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nroACambiar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nroNuevo</a:t>
            </a:r>
            <a:r>
              <a:rPr lang="es-AR" sz="1400" b="1" dirty="0" smtClean="0">
                <a:solidFill>
                  <a:srgbClr val="000000"/>
                </a:solidFill>
              </a:rPr>
              <a:t>)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"La nueva matriz es: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mostrarMatriz</a:t>
            </a:r>
            <a:r>
              <a:rPr lang="es-AR" sz="1400" b="1" dirty="0" smtClean="0">
                <a:solidFill>
                  <a:srgbClr val="000000"/>
                </a:solidFill>
              </a:rPr>
              <a:t>(</a:t>
            </a:r>
            <a:r>
              <a:rPr lang="es-AR" sz="1400" dirty="0" err="1" smtClean="0">
                <a:solidFill>
                  <a:srgbClr val="000000"/>
                </a:solidFill>
              </a:rPr>
              <a:t>matriz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fila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columna</a:t>
            </a:r>
            <a:r>
              <a:rPr lang="es-AR" sz="1400" b="1" dirty="0" smtClean="0">
                <a:solidFill>
                  <a:srgbClr val="000000"/>
                </a:solidFill>
              </a:rPr>
              <a:t>)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endParaRPr lang="es-A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Reemplazo Matriz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526279" y="2120315"/>
            <a:ext cx="6002112" cy="2026383"/>
          </a:xfrm>
        </p:spPr>
        <p:txBody>
          <a:bodyPr>
            <a:noAutofit/>
          </a:bodyPr>
          <a:lstStyle/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//MUESTRA LA MATRIZ</a:t>
            </a:r>
          </a:p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mostrarMatriz</a:t>
            </a:r>
            <a:r>
              <a:rPr lang="es-AR" sz="1400" b="1" dirty="0" smtClean="0">
                <a:solidFill>
                  <a:srgbClr val="000000"/>
                </a:solidFill>
              </a:rPr>
              <a:t>(</a:t>
            </a:r>
            <a:r>
              <a:rPr lang="es-AR" sz="1400" dirty="0" err="1" smtClean="0">
                <a:solidFill>
                  <a:srgbClr val="000000"/>
                </a:solidFill>
              </a:rPr>
              <a:t>matrizDeNro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filaMatriz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columnaMatriz</a:t>
            </a:r>
            <a:r>
              <a:rPr lang="es-AR" sz="1400" b="1" dirty="0" smtClean="0">
                <a:solidFill>
                  <a:srgbClr val="000000"/>
                </a:solidFill>
              </a:rPr>
              <a:t>)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Definir</a:t>
            </a:r>
            <a:r>
              <a:rPr lang="es-AR" sz="1400" dirty="0" smtClean="0">
                <a:solidFill>
                  <a:srgbClr val="000000"/>
                </a:solidFill>
              </a:rPr>
              <a:t> i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j </a:t>
            </a:r>
            <a:r>
              <a:rPr lang="es-AR" sz="1400" b="1" dirty="0" smtClean="0">
                <a:solidFill>
                  <a:srgbClr val="00008B"/>
                </a:solidFill>
              </a:rPr>
              <a:t>Como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Entero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Para</a:t>
            </a:r>
            <a:r>
              <a:rPr lang="es-AR" sz="1400" dirty="0" smtClean="0">
                <a:solidFill>
                  <a:srgbClr val="000000"/>
                </a:solidFill>
              </a:rPr>
              <a:t> i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A0522D"/>
                </a:solidFill>
              </a:rPr>
              <a:t>0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hasta</a:t>
            </a:r>
            <a:r>
              <a:rPr lang="es-AR" sz="1400" dirty="0" smtClean="0">
                <a:solidFill>
                  <a:srgbClr val="000000"/>
                </a:solidFill>
              </a:rPr>
              <a:t> filaMatriz</a:t>
            </a:r>
            <a:r>
              <a:rPr lang="es-AR" sz="1400" b="1" dirty="0" smtClean="0">
                <a:solidFill>
                  <a:srgbClr val="000000"/>
                </a:solidFill>
              </a:rPr>
              <a:t>-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Con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Paso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Hacer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1257480" lvl="2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Para</a:t>
            </a:r>
            <a:r>
              <a:rPr lang="es-AR" sz="1400" dirty="0" smtClean="0">
                <a:solidFill>
                  <a:srgbClr val="000000"/>
                </a:solidFill>
              </a:rPr>
              <a:t> j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A0522D"/>
                </a:solidFill>
              </a:rPr>
              <a:t>0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hasta</a:t>
            </a:r>
            <a:r>
              <a:rPr lang="es-AR" sz="1400" dirty="0" smtClean="0">
                <a:solidFill>
                  <a:srgbClr val="000000"/>
                </a:solidFill>
              </a:rPr>
              <a:t> columnaMatriz</a:t>
            </a:r>
            <a:r>
              <a:rPr lang="es-AR" sz="1400" b="1" dirty="0" smtClean="0">
                <a:solidFill>
                  <a:srgbClr val="000000"/>
                </a:solidFill>
              </a:rPr>
              <a:t>-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Con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Paso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Hacer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1714680" lvl="3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Sin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Saltar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matrizDeNro</a:t>
            </a:r>
            <a:r>
              <a:rPr lang="es-AR" sz="1400" b="1" dirty="0" smtClean="0">
                <a:solidFill>
                  <a:srgbClr val="000000"/>
                </a:solidFill>
              </a:rPr>
              <a:t>[</a:t>
            </a:r>
            <a:r>
              <a:rPr lang="es-AR" sz="1400" dirty="0" err="1" smtClean="0">
                <a:solidFill>
                  <a:srgbClr val="000000"/>
                </a:solidFill>
              </a:rPr>
              <a:t>i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j</a:t>
            </a:r>
            <a:r>
              <a:rPr lang="es-AR" sz="1400" b="1" dirty="0" smtClean="0">
                <a:solidFill>
                  <a:srgbClr val="000000"/>
                </a:solidFill>
              </a:rPr>
              <a:t>]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1257480" lvl="2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FinPara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"“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FinPara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endParaRPr lang="es-A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Ejercicios de Profundización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i="1" dirty="0" smtClean="0"/>
              <a:t>Reemplazo Matriz</a:t>
            </a:r>
            <a:endParaRPr lang="es-AR" sz="2800" i="1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526279" y="2120315"/>
            <a:ext cx="6002112" cy="2026383"/>
          </a:xfrm>
        </p:spPr>
        <p:txBody>
          <a:bodyPr>
            <a:noAutofit/>
          </a:bodyPr>
          <a:lstStyle/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</a:rPr>
              <a:t>//MUESTRA LA MATRIZ</a:t>
            </a:r>
          </a:p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SubAlgoritmo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mostrarMatriz</a:t>
            </a:r>
            <a:r>
              <a:rPr lang="es-AR" sz="1400" b="1" dirty="0" smtClean="0">
                <a:solidFill>
                  <a:srgbClr val="000000"/>
                </a:solidFill>
              </a:rPr>
              <a:t>(</a:t>
            </a:r>
            <a:r>
              <a:rPr lang="es-AR" sz="1400" dirty="0" err="1" smtClean="0">
                <a:solidFill>
                  <a:srgbClr val="000000"/>
                </a:solidFill>
              </a:rPr>
              <a:t>matrizDeNro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filaMatriz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columnaMatriz</a:t>
            </a:r>
            <a:r>
              <a:rPr lang="es-AR" sz="1400" b="1" dirty="0" smtClean="0">
                <a:solidFill>
                  <a:srgbClr val="000000"/>
                </a:solidFill>
              </a:rPr>
              <a:t>)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Definir</a:t>
            </a:r>
            <a:r>
              <a:rPr lang="es-AR" sz="1400" dirty="0" smtClean="0">
                <a:solidFill>
                  <a:srgbClr val="000000"/>
                </a:solidFill>
              </a:rPr>
              <a:t> i</a:t>
            </a:r>
            <a:r>
              <a:rPr lang="es-AR" sz="1400" b="1" dirty="0" smtClean="0">
                <a:solidFill>
                  <a:srgbClr val="000000"/>
                </a:solidFill>
              </a:rPr>
              <a:t>,</a:t>
            </a:r>
            <a:r>
              <a:rPr lang="es-AR" sz="1400" dirty="0" smtClean="0">
                <a:solidFill>
                  <a:srgbClr val="000000"/>
                </a:solidFill>
              </a:rPr>
              <a:t> j </a:t>
            </a:r>
            <a:r>
              <a:rPr lang="es-AR" sz="1400" b="1" dirty="0" smtClean="0">
                <a:solidFill>
                  <a:srgbClr val="00008B"/>
                </a:solidFill>
              </a:rPr>
              <a:t>Como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Entero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Para</a:t>
            </a:r>
            <a:r>
              <a:rPr lang="es-AR" sz="1400" dirty="0" smtClean="0">
                <a:solidFill>
                  <a:srgbClr val="000000"/>
                </a:solidFill>
              </a:rPr>
              <a:t> i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A0522D"/>
                </a:solidFill>
              </a:rPr>
              <a:t>0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hasta</a:t>
            </a:r>
            <a:r>
              <a:rPr lang="es-AR" sz="1400" dirty="0" smtClean="0">
                <a:solidFill>
                  <a:srgbClr val="000000"/>
                </a:solidFill>
              </a:rPr>
              <a:t> filaMatriz</a:t>
            </a:r>
            <a:r>
              <a:rPr lang="es-AR" sz="1400" b="1" dirty="0" smtClean="0">
                <a:solidFill>
                  <a:srgbClr val="000000"/>
                </a:solidFill>
              </a:rPr>
              <a:t>-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Con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Paso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Hacer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1257480" lvl="2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Para</a:t>
            </a:r>
            <a:r>
              <a:rPr lang="es-AR" sz="1400" dirty="0" smtClean="0">
                <a:solidFill>
                  <a:srgbClr val="000000"/>
                </a:solidFill>
              </a:rPr>
              <a:t> j</a:t>
            </a:r>
            <a:r>
              <a:rPr lang="es-AR" sz="1400" b="1" dirty="0" smtClean="0">
                <a:solidFill>
                  <a:srgbClr val="000000"/>
                </a:solidFill>
              </a:rPr>
              <a:t>=</a:t>
            </a:r>
            <a:r>
              <a:rPr lang="es-AR" sz="1400" dirty="0" smtClean="0">
                <a:solidFill>
                  <a:srgbClr val="A0522D"/>
                </a:solidFill>
              </a:rPr>
              <a:t>0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hasta</a:t>
            </a:r>
            <a:r>
              <a:rPr lang="es-AR" sz="1400" dirty="0" smtClean="0">
                <a:solidFill>
                  <a:srgbClr val="000000"/>
                </a:solidFill>
              </a:rPr>
              <a:t> columnaMatriz</a:t>
            </a:r>
            <a:r>
              <a:rPr lang="es-AR" sz="1400" b="1" dirty="0" smtClean="0">
                <a:solidFill>
                  <a:srgbClr val="000000"/>
                </a:solidFill>
              </a:rPr>
              <a:t>-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Con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Paso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A0522D"/>
                </a:solidFill>
              </a:rPr>
              <a:t>1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Hacer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1714680" lvl="3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Sin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Saltar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</a:rPr>
              <a:t>matrizDeNro</a:t>
            </a:r>
            <a:r>
              <a:rPr lang="es-AR" sz="1400" b="1" dirty="0" smtClean="0">
                <a:solidFill>
                  <a:srgbClr val="000000"/>
                </a:solidFill>
              </a:rPr>
              <a:t>[</a:t>
            </a:r>
            <a:r>
              <a:rPr lang="es-AR" sz="1400" dirty="0" err="1" smtClean="0">
                <a:solidFill>
                  <a:srgbClr val="000000"/>
                </a:solidFill>
              </a:rPr>
              <a:t>i</a:t>
            </a:r>
            <a:r>
              <a:rPr lang="es-AR" sz="1400" b="1" dirty="0" err="1" smtClean="0">
                <a:solidFill>
                  <a:srgbClr val="000000"/>
                </a:solidFill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</a:rPr>
              <a:t>j</a:t>
            </a:r>
            <a:r>
              <a:rPr lang="es-AR" sz="1400" b="1" dirty="0" smtClean="0">
                <a:solidFill>
                  <a:srgbClr val="000000"/>
                </a:solidFill>
              </a:rPr>
              <a:t>]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 "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1257480" lvl="2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FinPara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</a:rPr>
              <a:t>Escribir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r>
              <a:rPr lang="es-AR" sz="1400" dirty="0" smtClean="0">
                <a:solidFill>
                  <a:srgbClr val="FF0000"/>
                </a:solidFill>
              </a:rPr>
              <a:t>"“</a:t>
            </a:r>
          </a:p>
          <a:p>
            <a:pPr marL="800280" lvl="1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FinPara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</a:p>
          <a:p>
            <a:pPr marL="343080" indent="-340920" algn="just">
              <a:lnSpc>
                <a:spcPct val="50000"/>
              </a:lnSpc>
              <a:spcBef>
                <a:spcPts val="900"/>
              </a:spcBef>
              <a:buClr>
                <a:srgbClr val="000000"/>
              </a:buClr>
              <a:buNone/>
            </a:pPr>
            <a:r>
              <a:rPr lang="es-AR" sz="1400" b="1" dirty="0" err="1" smtClean="0">
                <a:solidFill>
                  <a:srgbClr val="00008B"/>
                </a:solidFill>
              </a:rPr>
              <a:t>FinSubAlgoritmo</a:t>
            </a:r>
            <a:r>
              <a:rPr lang="es-AR" sz="1400" dirty="0" smtClean="0">
                <a:solidFill>
                  <a:srgbClr val="000000"/>
                </a:solidFill>
              </a:rPr>
              <a:t> </a:t>
            </a:r>
            <a:endParaRPr lang="es-AR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Módulo 1: Técnicas de Programación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D9E1-0DDA-174F-9155-A972C397A999}" type="slidenum">
              <a:rPr lang="es-ES_tradnl" smtClean="0"/>
              <a:pPr/>
              <a:t>8</a:t>
            </a:fld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895137" y="4328655"/>
            <a:ext cx="5844870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  <a:spcBef>
                <a:spcPts val="900"/>
              </a:spcBef>
            </a:pPr>
            <a:r>
              <a:rPr lang="es-AR" sz="1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//COMPLETA LA MATRIZ CON NUMEROS AL AZAR</a:t>
            </a:r>
          </a:p>
          <a:p>
            <a:pPr>
              <a:lnSpc>
                <a:spcPct val="50000"/>
              </a:lnSpc>
              <a:spcBef>
                <a:spcPts val="900"/>
              </a:spcBef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SubAlgoritmo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completarMatriz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matrizDeNro</a:t>
            </a:r>
            <a:r>
              <a:rPr lang="es-AR" sz="1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filaMatriz</a:t>
            </a:r>
            <a:r>
              <a:rPr lang="es-AR" sz="1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columnaMatriz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Definir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j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hasta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filaMatriz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Paso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Hacer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</a:pP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hasta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columnaMatriz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Con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Paso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1400" b="1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Hacer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3">
              <a:lnSpc>
                <a:spcPct val="50000"/>
              </a:lnSpc>
              <a:spcBef>
                <a:spcPts val="900"/>
              </a:spcBef>
            </a:pP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matrizDeNro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AR" sz="1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AR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]=</a:t>
            </a:r>
            <a:r>
              <a:rPr lang="es-AR" sz="1400" dirty="0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azar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1400" dirty="0" smtClean="0">
                <a:solidFill>
                  <a:srgbClr val="A0522D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s-AR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2">
              <a:lnSpc>
                <a:spcPct val="50000"/>
              </a:lnSpc>
              <a:spcBef>
                <a:spcPts val="900"/>
              </a:spcBef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FinPara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50000"/>
              </a:lnSpc>
              <a:spcBef>
                <a:spcPts val="900"/>
              </a:spcBef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FinPara</a:t>
            </a:r>
            <a:r>
              <a:rPr lang="es-A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50000"/>
              </a:lnSpc>
              <a:spcBef>
                <a:spcPts val="900"/>
              </a:spcBef>
            </a:pPr>
            <a:r>
              <a:rPr lang="es-AR" sz="1400" b="1" dirty="0" err="1" smtClean="0">
                <a:solidFill>
                  <a:srgbClr val="00008B"/>
                </a:solidFill>
                <a:latin typeface="Arial" pitchFamily="34" charset="0"/>
                <a:cs typeface="Arial" pitchFamily="34" charset="0"/>
              </a:rPr>
              <a:t>FinSubAlgoritmo</a:t>
            </a:r>
            <a:endParaRPr lang="es-A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33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1942</TotalTime>
  <Words>1276</Words>
  <Application>Microsoft Macintosh PowerPoint</Application>
  <PresentationFormat>Presentación en pantalla (4:3)</PresentationFormat>
  <Paragraphs>250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Calibri</vt:lpstr>
      <vt:lpstr>DejaVu Sans</vt:lpstr>
      <vt:lpstr>Times New Roman</vt:lpstr>
      <vt:lpstr>Arial</vt:lpstr>
      <vt:lpstr>Tema de Office</vt:lpstr>
      <vt:lpstr>Técnicas de Programación</vt:lpstr>
      <vt:lpstr>Ejercicios de Profundización Buscador Web</vt:lpstr>
      <vt:lpstr>Ejercicios de Profundización Buscador Web</vt:lpstr>
      <vt:lpstr>Ejercicios de Profundización Buscador Web</vt:lpstr>
      <vt:lpstr>Ejercicios de Profundización Buscador Web</vt:lpstr>
      <vt:lpstr>Ejercicios de Profundización Reemplazo Matriz</vt:lpstr>
      <vt:lpstr>Ejercicios de Profundización Reemplazo Matriz</vt:lpstr>
      <vt:lpstr>Ejercicios de Profundización Reemplazo Matriz</vt:lpstr>
      <vt:lpstr>Ejercicios de Profundización Reemplazo Matriz</vt:lpstr>
      <vt:lpstr>Ejercicios de Profundización Reemplazo Matriz</vt:lpstr>
      <vt:lpstr>Ejercicios de Profundización Reemplazo Matriz</vt:lpstr>
      <vt:lpstr>Ejercicios de Profundización Suma de Enteros</vt:lpstr>
      <vt:lpstr>Ejercicios de Profundización Suma de Enteros</vt:lpstr>
      <vt:lpstr>Ejercicios de Profundización Suma de Enteros</vt:lpstr>
      <vt:lpstr>Ejercicios de Profundización  Acrónimo</vt:lpstr>
      <vt:lpstr>Ejercicios de Profundización Acrónimo</vt:lpstr>
      <vt:lpstr>Ejercicios de Profundización Acrónimo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Rago</dc:creator>
  <cp:lastModifiedBy>Alejandro Rago</cp:lastModifiedBy>
  <cp:revision>108</cp:revision>
  <dcterms:created xsi:type="dcterms:W3CDTF">2017-06-08T19:02:43Z</dcterms:created>
  <dcterms:modified xsi:type="dcterms:W3CDTF">2017-07-13T17:40:12Z</dcterms:modified>
</cp:coreProperties>
</file>