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8" r:id="rId14"/>
    <p:sldId id="270" r:id="rId15"/>
    <p:sldId id="281" r:id="rId16"/>
    <p:sldId id="282" r:id="rId17"/>
    <p:sldId id="274" r:id="rId18"/>
    <p:sldId id="275" r:id="rId19"/>
    <p:sldId id="279" r:id="rId20"/>
    <p:sldId id="280" r:id="rId21"/>
    <p:sldId id="271" r:id="rId22"/>
    <p:sldId id="283" r:id="rId23"/>
    <p:sldId id="285" r:id="rId24"/>
    <p:sldId id="286" r:id="rId25"/>
    <p:sldId id="287" r:id="rId26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449"/>
    <a:srgbClr val="5A3A92"/>
    <a:srgbClr val="1DC1DC"/>
    <a:srgbClr val="F25B2C"/>
    <a:srgbClr val="FFFFFF"/>
    <a:srgbClr val="019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0"/>
    <p:restoredTop sz="93151"/>
  </p:normalViewPr>
  <p:slideViewPr>
    <p:cSldViewPr snapToGrid="0" snapToObjects="1">
      <p:cViewPr>
        <p:scale>
          <a:sx n="90" d="100"/>
          <a:sy n="90" d="100"/>
        </p:scale>
        <p:origin x="992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353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B6F4-23E1-814D-8DBC-753DCD8F7CD3}" type="datetimeFigureOut">
              <a:rPr lang="es-ES_tradnl" smtClean="0"/>
              <a:pPr/>
              <a:t>13/7/17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F0ACC-9D08-B743-BC76-14D8CF8E6938}" type="slidenum">
              <a:rPr lang="es-ES_tradnl" smtClean="0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4200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28938-2154-AC49-8423-1D92A390099E}" type="datetimeFigureOut">
              <a:rPr lang="es-ES_tradnl" smtClean="0"/>
              <a:pPr/>
              <a:t>13/7/17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_tradn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3A042-DB59-4F46-A5FA-899CA8111283}" type="slidenum">
              <a:rPr lang="es-ES_tradnl" smtClean="0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350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 userDrawn="1"/>
        </p:nvSpPr>
        <p:spPr>
          <a:xfrm>
            <a:off x="-2881" y="4636859"/>
            <a:ext cx="9146881" cy="1989667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riángulo 14"/>
          <p:cNvSpPr/>
          <p:nvPr userDrawn="1"/>
        </p:nvSpPr>
        <p:spPr>
          <a:xfrm rot="16200000">
            <a:off x="1634068" y="-897469"/>
            <a:ext cx="5875868" cy="9144004"/>
          </a:xfrm>
          <a:prstGeom prst="triangle">
            <a:avLst>
              <a:gd name="adj" fmla="val 100000"/>
            </a:avLst>
          </a:prstGeom>
          <a:solidFill>
            <a:srgbClr val="01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32295" y="1177183"/>
            <a:ext cx="4511710" cy="25312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0"/>
            <a:ext cx="9144001" cy="807204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Título del Módulo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654114"/>
            <a:ext cx="9146881" cy="55033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 smtClean="0"/>
              <a:t>Tema a Desarrollar en la Clase</a:t>
            </a:r>
            <a:endParaRPr lang="en-US" dirty="0"/>
          </a:p>
        </p:txBody>
      </p:sp>
      <p:sp>
        <p:nvSpPr>
          <p:cNvPr id="21" name="Rectángulo 20"/>
          <p:cNvSpPr/>
          <p:nvPr userDrawn="1"/>
        </p:nvSpPr>
        <p:spPr>
          <a:xfrm>
            <a:off x="-2885" y="0"/>
            <a:ext cx="1303867" cy="736598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82" y="5339910"/>
            <a:ext cx="1440000" cy="144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20136" y="533991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23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ilmina - Resolu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32" y="0"/>
            <a:ext cx="9143968" cy="744876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 userDrawn="1"/>
        </p:nvSpPr>
        <p:spPr>
          <a:xfrm>
            <a:off x="32" y="6613526"/>
            <a:ext cx="9143968" cy="287192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900000"/>
            <a:ext cx="7886700" cy="1220315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/>
            </a:lvl1pPr>
          </a:lstStyle>
          <a:p>
            <a:r>
              <a:rPr lang="es-ES_tradnl" dirty="0" smtClean="0"/>
              <a:t>Título del Concepto Explicado</a:t>
            </a:r>
            <a:br>
              <a:rPr lang="es-ES_tradnl" dirty="0" smtClean="0"/>
            </a:br>
            <a:r>
              <a:rPr kumimoji="0" lang="es-ES_tradnl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Subtítulo del Aspecto Desarrollado en la Filmina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0000"/>
            <a:ext cx="7886700" cy="435133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  <p:grpSp>
        <p:nvGrpSpPr>
          <p:cNvPr id="19" name="Agrupar 18"/>
          <p:cNvGrpSpPr/>
          <p:nvPr userDrawn="1"/>
        </p:nvGrpSpPr>
        <p:grpSpPr>
          <a:xfrm>
            <a:off x="301948" y="65315"/>
            <a:ext cx="800089" cy="635901"/>
            <a:chOff x="5701496" y="1402249"/>
            <a:chExt cx="2670843" cy="2122755"/>
          </a:xfrm>
        </p:grpSpPr>
        <p:pic>
          <p:nvPicPr>
            <p:cNvPr id="20" name="Imagen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01496" y="1402249"/>
              <a:ext cx="2670843" cy="2122755"/>
            </a:xfrm>
            <a:prstGeom prst="rect">
              <a:avLst/>
            </a:prstGeom>
          </p:spPr>
        </p:pic>
        <p:sp>
          <p:nvSpPr>
            <p:cNvPr id="21" name="Rectángulo 20"/>
            <p:cNvSpPr/>
            <p:nvPr userDrawn="1"/>
          </p:nvSpPr>
          <p:spPr>
            <a:xfrm>
              <a:off x="6557853" y="1402249"/>
              <a:ext cx="621234" cy="300908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Rectángulo 21"/>
            <p:cNvSpPr/>
            <p:nvPr userDrawn="1"/>
          </p:nvSpPr>
          <p:spPr>
            <a:xfrm>
              <a:off x="6612255" y="1711774"/>
              <a:ext cx="45719" cy="875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Rectángulo 22"/>
            <p:cNvSpPr/>
            <p:nvPr userDrawn="1"/>
          </p:nvSpPr>
          <p:spPr>
            <a:xfrm>
              <a:off x="6588125" y="1895475"/>
              <a:ext cx="69850" cy="1085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" name="Rectángulo 23"/>
            <p:cNvSpPr/>
            <p:nvPr userDrawn="1"/>
          </p:nvSpPr>
          <p:spPr>
            <a:xfrm flipV="1">
              <a:off x="6589396" y="1779358"/>
              <a:ext cx="45719" cy="15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" name="Rectángulo 24"/>
            <p:cNvSpPr/>
            <p:nvPr userDrawn="1"/>
          </p:nvSpPr>
          <p:spPr>
            <a:xfrm flipH="1">
              <a:off x="7061199" y="1700662"/>
              <a:ext cx="200025" cy="48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25"/>
            <p:cNvSpPr/>
            <p:nvPr userDrawn="1"/>
          </p:nvSpPr>
          <p:spPr>
            <a:xfrm flipH="1">
              <a:off x="6535101" y="1700449"/>
              <a:ext cx="200025" cy="2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0508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grpSp>
        <p:nvGrpSpPr>
          <p:cNvPr id="13" name="6 Grupo"/>
          <p:cNvGrpSpPr/>
          <p:nvPr userDrawn="1"/>
        </p:nvGrpSpPr>
        <p:grpSpPr>
          <a:xfrm>
            <a:off x="0" y="0"/>
            <a:ext cx="9144000" cy="744278"/>
            <a:chOff x="0" y="0"/>
            <a:chExt cx="9144000" cy="744278"/>
          </a:xfrm>
        </p:grpSpPr>
        <p:pic>
          <p:nvPicPr>
            <p:cNvPr id="14" name="7 Imagen" descr="logos 111MIL-01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21019" cy="744278"/>
            </a:xfrm>
            <a:prstGeom prst="rect">
              <a:avLst/>
            </a:prstGeom>
          </p:spPr>
        </p:pic>
        <p:pic>
          <p:nvPicPr>
            <p:cNvPr id="15" name="8 Imagen" descr="logos 111MIL-01.JPG"/>
            <p:cNvPicPr>
              <a:picLocks noChangeAspect="1"/>
            </p:cNvPicPr>
            <p:nvPr/>
          </p:nvPicPr>
          <p:blipFill>
            <a:blip r:embed="rId3"/>
            <a:srcRect l="86163"/>
            <a:stretch>
              <a:fillRect/>
            </a:stretch>
          </p:blipFill>
          <p:spPr>
            <a:xfrm>
              <a:off x="1214414" y="0"/>
              <a:ext cx="7929586" cy="744278"/>
            </a:xfrm>
            <a:prstGeom prst="rect">
              <a:avLst/>
            </a:prstGeom>
          </p:spPr>
        </p:pic>
      </p:grp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86006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00000"/>
            <a:ext cx="7886700" cy="1101111"/>
          </a:xfr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160000"/>
            <a:ext cx="3886200" cy="435133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60000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grpSp>
        <p:nvGrpSpPr>
          <p:cNvPr id="14" name="6 Grupo"/>
          <p:cNvGrpSpPr/>
          <p:nvPr userDrawn="1"/>
        </p:nvGrpSpPr>
        <p:grpSpPr>
          <a:xfrm>
            <a:off x="0" y="0"/>
            <a:ext cx="9144000" cy="744278"/>
            <a:chOff x="0" y="0"/>
            <a:chExt cx="9144000" cy="744278"/>
          </a:xfrm>
        </p:grpSpPr>
        <p:pic>
          <p:nvPicPr>
            <p:cNvPr id="15" name="7 Imagen" descr="logos 111MIL-01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21019" cy="744278"/>
            </a:xfrm>
            <a:prstGeom prst="rect">
              <a:avLst/>
            </a:prstGeom>
          </p:spPr>
        </p:pic>
        <p:pic>
          <p:nvPicPr>
            <p:cNvPr id="16" name="8 Imagen" descr="logos 111MIL-01.JPG"/>
            <p:cNvPicPr>
              <a:picLocks noChangeAspect="1"/>
            </p:cNvPicPr>
            <p:nvPr/>
          </p:nvPicPr>
          <p:blipFill>
            <a:blip r:embed="rId3"/>
            <a:srcRect l="86163"/>
            <a:stretch>
              <a:fillRect/>
            </a:stretch>
          </p:blipFill>
          <p:spPr>
            <a:xfrm>
              <a:off x="1214414" y="0"/>
              <a:ext cx="7929586" cy="744278"/>
            </a:xfrm>
            <a:prstGeom prst="rect">
              <a:avLst/>
            </a:prstGeom>
          </p:spPr>
        </p:pic>
      </p:grp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95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10000"/>
            <a:ext cx="7886700" cy="1077811"/>
          </a:xfr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980000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880000"/>
            <a:ext cx="3868340" cy="368458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980000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880000"/>
            <a:ext cx="3887391" cy="368458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33612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00000"/>
            <a:ext cx="7886700" cy="1139054"/>
          </a:xfr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09281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spacio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082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54895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4419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3475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32932"/>
            <a:ext cx="2949178" cy="10244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5567" cy="5130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40600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8389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10000"/>
            <a:ext cx="7886700" cy="1101111"/>
          </a:xfr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8228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810000"/>
            <a:ext cx="1971675" cy="5765424"/>
          </a:xfrm>
        </p:spPr>
        <p:txBody>
          <a:bodyPr vert="eaVert"/>
          <a:lstStyle/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810000"/>
            <a:ext cx="5800725" cy="5765424"/>
          </a:xfrm>
        </p:spPr>
        <p:txBody>
          <a:bodyPr vert="eaVert"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39278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900000"/>
            <a:ext cx="7886700" cy="1220315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/>
            </a:lvl1pPr>
          </a:lstStyle>
          <a:p>
            <a:r>
              <a:rPr lang="es-ES_tradnl" dirty="0" smtClean="0"/>
              <a:t>Título del Concepto Explicado</a:t>
            </a:r>
            <a:br>
              <a:rPr lang="es-ES_tradnl" dirty="0" smtClean="0"/>
            </a:br>
            <a:r>
              <a:rPr kumimoji="0" lang="es-ES_tradnl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Subtítulo del Aspecto Desarrollado en la Filmina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0000"/>
            <a:ext cx="7886700" cy="435133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3862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- Concep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 userDrawn="1"/>
        </p:nvSpPr>
        <p:spPr>
          <a:xfrm>
            <a:off x="-2885" y="0"/>
            <a:ext cx="9146885" cy="736598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riángulo 14"/>
          <p:cNvSpPr/>
          <p:nvPr userDrawn="1"/>
        </p:nvSpPr>
        <p:spPr>
          <a:xfrm rot="16200000">
            <a:off x="1634068" y="-897469"/>
            <a:ext cx="5875868" cy="9144004"/>
          </a:xfrm>
          <a:prstGeom prst="triangle">
            <a:avLst>
              <a:gd name="adj" fmla="val 100000"/>
            </a:avLst>
          </a:prstGeom>
          <a:solidFill>
            <a:srgbClr val="1D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00045" y="1388803"/>
            <a:ext cx="2665272" cy="2106425"/>
          </a:xfrm>
          <a:prstGeom prst="rect">
            <a:avLst/>
          </a:prstGeom>
        </p:spPr>
      </p:pic>
      <p:sp>
        <p:nvSpPr>
          <p:cNvPr id="14" name="Rectángulo 13"/>
          <p:cNvSpPr/>
          <p:nvPr userDrawn="1"/>
        </p:nvSpPr>
        <p:spPr>
          <a:xfrm>
            <a:off x="-2885" y="4636859"/>
            <a:ext cx="9146881" cy="2279756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0"/>
            <a:ext cx="9144001" cy="807204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Título del Módulo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654114"/>
            <a:ext cx="9146881" cy="55033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 smtClean="0"/>
              <a:t>Tema a Desarrollar en la Clase</a:t>
            </a:r>
            <a:endParaRPr lang="en-US" dirty="0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82" y="5339910"/>
            <a:ext cx="1440000" cy="144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20136" y="533991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87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ilmina - Concep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0"/>
            <a:ext cx="9143968" cy="744876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 userDrawn="1"/>
        </p:nvSpPr>
        <p:spPr>
          <a:xfrm>
            <a:off x="32" y="6613526"/>
            <a:ext cx="9143968" cy="287192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900000"/>
            <a:ext cx="7886700" cy="1220315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/>
            </a:lvl1pPr>
          </a:lstStyle>
          <a:p>
            <a:r>
              <a:rPr lang="es-ES_tradnl" dirty="0" smtClean="0"/>
              <a:t>Título del Concepto Explicado</a:t>
            </a:r>
            <a:br>
              <a:rPr lang="es-ES_tradnl" dirty="0" smtClean="0"/>
            </a:br>
            <a:r>
              <a:rPr kumimoji="0" lang="es-ES_tradnl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Subtítulo del Aspecto Desarrollado en la Filmina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0000"/>
            <a:ext cx="7886700" cy="435133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997" y="60474"/>
            <a:ext cx="789459" cy="62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4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- Ej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 userDrawn="1"/>
        </p:nvSpPr>
        <p:spPr>
          <a:xfrm>
            <a:off x="-2885" y="0"/>
            <a:ext cx="9146885" cy="736598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riángulo 14"/>
          <p:cNvSpPr/>
          <p:nvPr userDrawn="1"/>
        </p:nvSpPr>
        <p:spPr>
          <a:xfrm rot="16200000">
            <a:off x="1634068" y="-897469"/>
            <a:ext cx="5875868" cy="9144004"/>
          </a:xfrm>
          <a:prstGeom prst="triangle">
            <a:avLst>
              <a:gd name="adj" fmla="val 100000"/>
            </a:avLst>
          </a:prstGeom>
          <a:solidFill>
            <a:srgbClr val="F25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03734" y="1402250"/>
            <a:ext cx="2668606" cy="2122755"/>
          </a:xfrm>
          <a:prstGeom prst="rect">
            <a:avLst/>
          </a:prstGeom>
        </p:spPr>
      </p:pic>
      <p:sp>
        <p:nvSpPr>
          <p:cNvPr id="14" name="Rectángulo 13"/>
          <p:cNvSpPr/>
          <p:nvPr userDrawn="1"/>
        </p:nvSpPr>
        <p:spPr>
          <a:xfrm>
            <a:off x="-2881" y="4636859"/>
            <a:ext cx="9146881" cy="2273492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0"/>
            <a:ext cx="9144001" cy="807204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Título del Módulo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654114"/>
            <a:ext cx="9146881" cy="55033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 smtClean="0"/>
              <a:t>Tema a Desarrollar en la Clase</a:t>
            </a:r>
            <a:endParaRPr lang="en-US" dirty="0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82" y="5339910"/>
            <a:ext cx="1440000" cy="144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20136" y="533991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41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ilmina - Ej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0"/>
            <a:ext cx="9143968" cy="744876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 userDrawn="1"/>
        </p:nvSpPr>
        <p:spPr>
          <a:xfrm>
            <a:off x="32" y="6613526"/>
            <a:ext cx="9143968" cy="287192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900000"/>
            <a:ext cx="7886700" cy="1220315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/>
            </a:lvl1pPr>
          </a:lstStyle>
          <a:p>
            <a:r>
              <a:rPr lang="es-ES_tradnl" dirty="0" smtClean="0"/>
              <a:t>Título del Concepto Explicado</a:t>
            </a:r>
            <a:br>
              <a:rPr lang="es-ES_tradnl" dirty="0" smtClean="0"/>
            </a:br>
            <a:r>
              <a:rPr kumimoji="0" lang="es-ES_tradnl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Subtítulo del Aspecto Desarrollado en la Filmina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0000"/>
            <a:ext cx="7886700" cy="435133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419" y="65316"/>
            <a:ext cx="795037" cy="63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0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- Repa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 userDrawn="1"/>
        </p:nvSpPr>
        <p:spPr>
          <a:xfrm>
            <a:off x="-2881" y="0"/>
            <a:ext cx="9146881" cy="736598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riángulo 14"/>
          <p:cNvSpPr/>
          <p:nvPr userDrawn="1"/>
        </p:nvSpPr>
        <p:spPr>
          <a:xfrm rot="16200000">
            <a:off x="1634068" y="-897469"/>
            <a:ext cx="5875868" cy="9144004"/>
          </a:xfrm>
          <a:prstGeom prst="triangle">
            <a:avLst>
              <a:gd name="adj" fmla="val 100000"/>
            </a:avLst>
          </a:prstGeom>
          <a:solidFill>
            <a:srgbClr val="5A3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00045" y="1390912"/>
            <a:ext cx="2672294" cy="2118810"/>
          </a:xfrm>
          <a:prstGeom prst="rect">
            <a:avLst/>
          </a:prstGeom>
        </p:spPr>
      </p:pic>
      <p:sp>
        <p:nvSpPr>
          <p:cNvPr id="14" name="Rectángulo 13"/>
          <p:cNvSpPr/>
          <p:nvPr userDrawn="1"/>
        </p:nvSpPr>
        <p:spPr>
          <a:xfrm>
            <a:off x="-2881" y="4636859"/>
            <a:ext cx="9146881" cy="2285234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0"/>
            <a:ext cx="9144001" cy="807204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Título del Módulo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654114"/>
            <a:ext cx="9146881" cy="55033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 smtClean="0"/>
              <a:t>Tema a Desarrollar en la Clase</a:t>
            </a:r>
            <a:endParaRPr lang="en-US" dirty="0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82" y="5339910"/>
            <a:ext cx="1440000" cy="144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20136" y="533991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ilmina - Repa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0"/>
            <a:ext cx="9143968" cy="744876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 userDrawn="1"/>
        </p:nvSpPr>
        <p:spPr>
          <a:xfrm>
            <a:off x="32" y="6613526"/>
            <a:ext cx="9143968" cy="287192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900000"/>
            <a:ext cx="7886700" cy="1220315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/>
            </a:lvl1pPr>
          </a:lstStyle>
          <a:p>
            <a:r>
              <a:rPr lang="es-ES_tradnl" dirty="0" smtClean="0"/>
              <a:t>Título del Concepto Explicado</a:t>
            </a:r>
            <a:br>
              <a:rPr lang="es-ES_tradnl" dirty="0" smtClean="0"/>
            </a:br>
            <a:r>
              <a:rPr kumimoji="0" lang="es-ES_tradnl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Subtítulo del Aspecto Desarrollado en la Filmina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0000"/>
            <a:ext cx="7886700" cy="435133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420" y="65316"/>
            <a:ext cx="797618" cy="63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1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- Resolu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 userDrawn="1"/>
        </p:nvSpPr>
        <p:spPr>
          <a:xfrm>
            <a:off x="-2885" y="0"/>
            <a:ext cx="9146885" cy="736598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riángulo 14"/>
          <p:cNvSpPr/>
          <p:nvPr userDrawn="1"/>
        </p:nvSpPr>
        <p:spPr>
          <a:xfrm rot="16200000">
            <a:off x="1634068" y="-897469"/>
            <a:ext cx="5875868" cy="9144004"/>
          </a:xfrm>
          <a:prstGeom prst="triangle">
            <a:avLst>
              <a:gd name="adj" fmla="val 100000"/>
            </a:avLst>
          </a:prstGeom>
          <a:solidFill>
            <a:srgbClr val="EF3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/>
          </a:p>
        </p:txBody>
      </p:sp>
      <p:sp>
        <p:nvSpPr>
          <p:cNvPr id="14" name="Rectángulo 13"/>
          <p:cNvSpPr/>
          <p:nvPr userDrawn="1"/>
        </p:nvSpPr>
        <p:spPr>
          <a:xfrm>
            <a:off x="-2881" y="4636859"/>
            <a:ext cx="9146881" cy="2273809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0"/>
            <a:ext cx="9144001" cy="807204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Título del Módulo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654114"/>
            <a:ext cx="9146881" cy="55033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 smtClean="0"/>
              <a:t>Tema a Desarrollar en la Clase</a:t>
            </a:r>
            <a:endParaRPr lang="en-US" dirty="0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982" y="5339910"/>
            <a:ext cx="1440000" cy="144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20136" y="5339910"/>
            <a:ext cx="1440000" cy="1440000"/>
          </a:xfrm>
          <a:prstGeom prst="rect">
            <a:avLst/>
          </a:prstGeom>
        </p:spPr>
      </p:pic>
      <p:grpSp>
        <p:nvGrpSpPr>
          <p:cNvPr id="5" name="Agrupar 4"/>
          <p:cNvGrpSpPr/>
          <p:nvPr userDrawn="1"/>
        </p:nvGrpSpPr>
        <p:grpSpPr>
          <a:xfrm>
            <a:off x="5701496" y="1402249"/>
            <a:ext cx="2670843" cy="2122755"/>
            <a:chOff x="5701496" y="1402249"/>
            <a:chExt cx="2670843" cy="2122755"/>
          </a:xfrm>
        </p:grpSpPr>
        <p:pic>
          <p:nvPicPr>
            <p:cNvPr id="8" name="Imagen 7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5701496" y="1402249"/>
              <a:ext cx="2670843" cy="2122755"/>
            </a:xfrm>
            <a:prstGeom prst="rect">
              <a:avLst/>
            </a:prstGeom>
          </p:spPr>
        </p:pic>
        <p:sp>
          <p:nvSpPr>
            <p:cNvPr id="4" name="Rectángulo 3"/>
            <p:cNvSpPr/>
            <p:nvPr userDrawn="1"/>
          </p:nvSpPr>
          <p:spPr>
            <a:xfrm>
              <a:off x="6557853" y="1402249"/>
              <a:ext cx="621234" cy="300908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Rectángulo 15"/>
            <p:cNvSpPr/>
            <p:nvPr userDrawn="1"/>
          </p:nvSpPr>
          <p:spPr>
            <a:xfrm>
              <a:off x="6612255" y="1711774"/>
              <a:ext cx="45719" cy="875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Rectángulo 16"/>
            <p:cNvSpPr/>
            <p:nvPr userDrawn="1"/>
          </p:nvSpPr>
          <p:spPr>
            <a:xfrm>
              <a:off x="6588125" y="1895475"/>
              <a:ext cx="69850" cy="1085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Rectángulo 17"/>
            <p:cNvSpPr/>
            <p:nvPr userDrawn="1"/>
          </p:nvSpPr>
          <p:spPr>
            <a:xfrm flipV="1">
              <a:off x="6589396" y="1779358"/>
              <a:ext cx="45719" cy="15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Rectángulo 18"/>
            <p:cNvSpPr/>
            <p:nvPr userDrawn="1"/>
          </p:nvSpPr>
          <p:spPr>
            <a:xfrm flipH="1">
              <a:off x="7061199" y="1700662"/>
              <a:ext cx="200025" cy="48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" name="Rectángulo 23"/>
            <p:cNvSpPr/>
            <p:nvPr userDrawn="1"/>
          </p:nvSpPr>
          <p:spPr>
            <a:xfrm flipH="1">
              <a:off x="6535101" y="1700449"/>
              <a:ext cx="200025" cy="2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817765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jpeg"/><Relationship Id="rId22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10000"/>
            <a:ext cx="7886700" cy="1310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Título del Concepto Explicado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grpSp>
        <p:nvGrpSpPr>
          <p:cNvPr id="22" name="6 Grupo"/>
          <p:cNvGrpSpPr/>
          <p:nvPr userDrawn="1"/>
        </p:nvGrpSpPr>
        <p:grpSpPr>
          <a:xfrm>
            <a:off x="0" y="0"/>
            <a:ext cx="9144000" cy="744278"/>
            <a:chOff x="0" y="0"/>
            <a:chExt cx="9144000" cy="744278"/>
          </a:xfrm>
        </p:grpSpPr>
        <p:pic>
          <p:nvPicPr>
            <p:cNvPr id="23" name="7 Imagen" descr="logos 111MIL-01.JPG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0" y="0"/>
              <a:ext cx="1321019" cy="744278"/>
            </a:xfrm>
            <a:prstGeom prst="rect">
              <a:avLst/>
            </a:prstGeom>
          </p:spPr>
        </p:pic>
        <p:pic>
          <p:nvPicPr>
            <p:cNvPr id="24" name="8 Imagen" descr="logos 111MIL-01.JPG"/>
            <p:cNvPicPr>
              <a:picLocks noChangeAspect="1"/>
            </p:cNvPicPr>
            <p:nvPr/>
          </p:nvPicPr>
          <p:blipFill>
            <a:blip r:embed="rId22"/>
            <a:srcRect l="86163"/>
            <a:stretch>
              <a:fillRect/>
            </a:stretch>
          </p:blipFill>
          <p:spPr>
            <a:xfrm>
              <a:off x="1214414" y="0"/>
              <a:ext cx="7929586" cy="744278"/>
            </a:xfrm>
            <a:prstGeom prst="rect">
              <a:avLst/>
            </a:prstGeom>
          </p:spPr>
        </p:pic>
      </p:grpSp>
      <p:pic>
        <p:nvPicPr>
          <p:cNvPr id="28" name="11 Imagen" descr="logos 111MIL-01.JPG"/>
          <p:cNvPicPr>
            <a:picLocks noChangeAspect="1"/>
          </p:cNvPicPr>
          <p:nvPr userDrawn="1"/>
        </p:nvPicPr>
        <p:blipFill>
          <a:blip r:embed="rId22"/>
          <a:srcRect l="86163"/>
          <a:stretch>
            <a:fillRect/>
          </a:stretch>
        </p:blipFill>
        <p:spPr>
          <a:xfrm>
            <a:off x="0" y="6615112"/>
            <a:ext cx="9143968" cy="285752"/>
          </a:xfrm>
          <a:prstGeom prst="rect">
            <a:avLst/>
          </a:prstGeom>
        </p:spPr>
      </p:pic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 dirty="0" smtClean="0"/>
              <a:t>Módulo 1: Técnicas de Programación</a:t>
            </a:r>
            <a:endParaRPr lang="es-ES_tradnl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8394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8" r:id="rId4"/>
    <p:sldLayoutId id="2147483673" r:id="rId5"/>
    <p:sldLayoutId id="2147483677" r:id="rId6"/>
    <p:sldLayoutId id="2147483674" r:id="rId7"/>
    <p:sldLayoutId id="2147483679" r:id="rId8"/>
    <p:sldLayoutId id="2147483675" r:id="rId9"/>
    <p:sldLayoutId id="2147483680" r:id="rId10"/>
    <p:sldLayoutId id="2147483663" r:id="rId11"/>
    <p:sldLayoutId id="2147483664" r:id="rId12"/>
    <p:sldLayoutId id="2147483665" r:id="rId13"/>
    <p:sldLayoutId id="2147483666" r:id="rId14"/>
    <p:sldLayoutId id="2147483672" r:id="rId15"/>
    <p:sldLayoutId id="2147483668" r:id="rId16"/>
    <p:sldLayoutId id="2147483669" r:id="rId17"/>
    <p:sldLayoutId id="2147483670" r:id="rId18"/>
    <p:sldLayoutId id="2147483671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Técnicas de Programación</a:t>
            </a:r>
            <a:endParaRPr lang="es-A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Examen </a:t>
            </a:r>
            <a:r>
              <a:rPr lang="es-ES_tradnl" dirty="0" smtClean="0"/>
              <a:t>1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73335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1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1 – Errores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s-AR" sz="20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calificacion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</a:t>
            </a:r>
            <a:r>
              <a:rPr lang="es-A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establecerCalificacion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(nota)</a:t>
            </a:r>
            <a:endParaRPr lang="es-A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00000"/>
              </a:lnSpc>
              <a:buNone/>
            </a:pPr>
            <a:r>
              <a:rPr lang="es-AR" sz="20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 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calificacion </a:t>
            </a:r>
            <a:r>
              <a:rPr lang="es-AR" sz="20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Texto</a:t>
            </a:r>
            <a:endParaRPr lang="es-A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00000"/>
              </a:lnSpc>
              <a:buNone/>
            </a:pPr>
            <a:r>
              <a:rPr lang="es-AR" sz="20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Segun 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nota</a:t>
            </a:r>
            <a:r>
              <a:rPr lang="es-AR" sz="20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Hacer</a:t>
            </a:r>
            <a:endParaRPr lang="es-A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>
              <a:lnSpc>
                <a:spcPct val="100000"/>
              </a:lnSpc>
              <a:buNone/>
            </a:pP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u="sng" spc="-1" dirty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nota </a:t>
            </a:r>
            <a:r>
              <a:rPr lang="es-AR" b="1" u="sng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&gt;=</a:t>
            </a:r>
            <a:r>
              <a:rPr lang="es-AR" u="sng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0 </a:t>
            </a:r>
            <a:r>
              <a:rPr lang="es-AR" b="1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lang="es-AR" u="sng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nota </a:t>
            </a:r>
            <a:r>
              <a:rPr lang="es-AR" b="1" u="sng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</a:t>
            </a:r>
            <a:r>
              <a:rPr lang="es-AR" u="sng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4</a:t>
            </a:r>
            <a:r>
              <a:rPr lang="es-AR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calificacion 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"Insuficiente"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>
              <a:lnSpc>
                <a:spcPct val="100000"/>
              </a:lnSpc>
              <a:buNone/>
            </a:pPr>
            <a:r>
              <a:rPr lang="es-AR" b="1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</a:t>
            </a:r>
            <a:r>
              <a:rPr lang="es-A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u="sng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nota</a:t>
            </a:r>
            <a:r>
              <a:rPr lang="es-AR" b="1" u="sng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b="1" u="sng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&gt;= </a:t>
            </a:r>
            <a:r>
              <a:rPr lang="es-AR" u="sng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 </a:t>
            </a:r>
            <a:r>
              <a:rPr lang="es-AR" b="1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lang="es-AR" b="1" u="sng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u="sng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nota</a:t>
            </a:r>
            <a:r>
              <a:rPr lang="es-AR" b="1" u="sng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&lt; </a:t>
            </a:r>
            <a:r>
              <a:rPr lang="es-AR" u="sng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r>
              <a:rPr lang="es-AR" b="1" u="sng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calificacion =</a:t>
            </a:r>
            <a:r>
              <a:rPr lang="es-A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"Regular"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>
              <a:lnSpc>
                <a:spcPct val="100000"/>
              </a:lnSpc>
              <a:buNone/>
            </a:pPr>
            <a:r>
              <a:rPr lang="es-AR" b="1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</a:t>
            </a:r>
            <a:r>
              <a:rPr lang="es-A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u="sng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nota</a:t>
            </a:r>
            <a:r>
              <a:rPr lang="es-AR" b="1" u="sng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&gt;= </a:t>
            </a:r>
            <a:r>
              <a:rPr lang="es-AR" u="sng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r>
              <a:rPr lang="es-AR" b="1" u="sng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b="1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lang="es-AR" b="1" u="sng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u="sng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nota</a:t>
            </a:r>
            <a:r>
              <a:rPr lang="es-AR" b="1" u="sng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b="1" u="sng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&lt;= </a:t>
            </a:r>
            <a:r>
              <a:rPr lang="es-AR" u="sng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r>
              <a:rPr lang="es-AR" b="1" u="sng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calificacion = </a:t>
            </a:r>
            <a:r>
              <a:rPr lang="es-A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"Muy buena"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	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>
              <a:lnSpc>
                <a:spcPct val="100000"/>
              </a:lnSpc>
              <a:buNone/>
            </a:pP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Otro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Modo: 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calificacion 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  </a:t>
            </a:r>
            <a:r>
              <a:rPr lang="es-A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"Sobresaliente"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00000"/>
              </a:lnSpc>
              <a:buNone/>
            </a:pPr>
            <a:r>
              <a:rPr lang="es-AR" sz="20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FinSegun</a:t>
            </a:r>
          </a:p>
          <a:p>
            <a:pPr>
              <a:lnSpc>
                <a:spcPct val="100000"/>
              </a:lnSpc>
              <a:buNone/>
            </a:pPr>
            <a:r>
              <a:rPr lang="es-AR" sz="20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FinSubAlgoritmo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9</a:t>
            </a:fld>
            <a:endParaRPr lang="es-ES_tradnl" dirty="0"/>
          </a:p>
        </p:txBody>
      </p:sp>
      <p:pic>
        <p:nvPicPr>
          <p:cNvPr id="12" name="11 Imagen" descr="desapro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102" y="1894990"/>
            <a:ext cx="1109248" cy="955333"/>
          </a:xfrm>
          <a:prstGeom prst="rect">
            <a:avLst/>
          </a:prstGeom>
        </p:spPr>
      </p:pic>
      <p:sp>
        <p:nvSpPr>
          <p:cNvPr id="9" name="5 Rectángulo"/>
          <p:cNvSpPr/>
          <p:nvPr/>
        </p:nvSpPr>
        <p:spPr>
          <a:xfrm>
            <a:off x="1543049" y="3271838"/>
            <a:ext cx="5972175" cy="15001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6 CuadroTexto"/>
          <p:cNvSpPr txBox="1"/>
          <p:nvPr/>
        </p:nvSpPr>
        <p:spPr>
          <a:xfrm>
            <a:off x="3356424" y="5573885"/>
            <a:ext cx="2431119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b="1" u="sng" cap="all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Mezcla de NOTACIONES!!!</a:t>
            </a:r>
            <a:endParaRPr lang="es-AR" b="1" u="sng" cap="all" spc="-1" dirty="0"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</p:txBody>
      </p:sp>
      <p:cxnSp>
        <p:nvCxnSpPr>
          <p:cNvPr id="11" name="8 Conector recto"/>
          <p:cNvCxnSpPr>
            <a:endCxn id="10" idx="0"/>
          </p:cNvCxnSpPr>
          <p:nvPr/>
        </p:nvCxnSpPr>
        <p:spPr>
          <a:xfrm>
            <a:off x="4571983" y="4772025"/>
            <a:ext cx="1" cy="80186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1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1 – Errores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b="1" dirty="0" err="1" smtClean="0">
                <a:solidFill>
                  <a:srgbClr val="00008B"/>
                </a:solidFill>
              </a:rPr>
              <a:t>SubAlgoritmo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calificacion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00"/>
                </a:solidFill>
              </a:rPr>
              <a:t>=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establecerCalificacion</a:t>
            </a:r>
            <a:r>
              <a:rPr lang="es-AR" sz="1600" b="1" dirty="0" smtClean="0">
                <a:solidFill>
                  <a:srgbClr val="000000"/>
                </a:solidFill>
              </a:rPr>
              <a:t>(</a:t>
            </a:r>
            <a:r>
              <a:rPr lang="es-AR" sz="1600" dirty="0" smtClean="0">
                <a:solidFill>
                  <a:srgbClr val="000000"/>
                </a:solidFill>
              </a:rPr>
              <a:t>nota</a:t>
            </a:r>
            <a:r>
              <a:rPr lang="es-AR" sz="1600" b="1" dirty="0" smtClean="0">
                <a:solidFill>
                  <a:srgbClr val="000000"/>
                </a:solidFill>
              </a:rPr>
              <a:t>)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b="1" dirty="0" smtClean="0">
                <a:solidFill>
                  <a:srgbClr val="00008B"/>
                </a:solidFill>
              </a:rPr>
              <a:t>Definir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calificacion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Como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Texto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b="1" dirty="0" smtClean="0">
                <a:solidFill>
                  <a:srgbClr val="00008B"/>
                </a:solidFill>
              </a:rPr>
              <a:t>Si</a:t>
            </a:r>
            <a:r>
              <a:rPr lang="es-AR" sz="1600" dirty="0" smtClean="0">
                <a:solidFill>
                  <a:srgbClr val="000000"/>
                </a:solidFill>
              </a:rPr>
              <a:t> nota </a:t>
            </a:r>
            <a:r>
              <a:rPr lang="es-AR" sz="1600" b="1" dirty="0" smtClean="0">
                <a:solidFill>
                  <a:srgbClr val="000000"/>
                </a:solidFill>
              </a:rPr>
              <a:t>&gt;=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smtClean="0">
                <a:solidFill>
                  <a:srgbClr val="A0522D"/>
                </a:solidFill>
              </a:rPr>
              <a:t>0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Y</a:t>
            </a:r>
            <a:r>
              <a:rPr lang="es-AR" sz="1600" dirty="0" smtClean="0">
                <a:solidFill>
                  <a:srgbClr val="000000"/>
                </a:solidFill>
              </a:rPr>
              <a:t> nota </a:t>
            </a:r>
            <a:r>
              <a:rPr lang="es-AR" sz="1600" b="1" dirty="0" smtClean="0">
                <a:solidFill>
                  <a:srgbClr val="000000"/>
                </a:solidFill>
              </a:rPr>
              <a:t>&lt;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smtClean="0">
                <a:solidFill>
                  <a:srgbClr val="A0522D"/>
                </a:solidFill>
              </a:rPr>
              <a:t>4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dirty="0" err="1" smtClean="0">
                <a:solidFill>
                  <a:srgbClr val="000000"/>
                </a:solidFill>
              </a:rPr>
              <a:t>calificacion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00"/>
                </a:solidFill>
              </a:rPr>
              <a:t>=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smtClean="0">
                <a:solidFill>
                  <a:srgbClr val="FF0000"/>
                </a:solidFill>
              </a:rPr>
              <a:t>"Insuficiente"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b="1" dirty="0" err="1" smtClean="0">
                <a:solidFill>
                  <a:srgbClr val="00008B"/>
                </a:solidFill>
              </a:rPr>
              <a:t>FinSi</a:t>
            </a:r>
            <a:endParaRPr lang="es-AR" sz="1600" dirty="0" smtClean="0">
              <a:solidFill>
                <a:srgbClr val="000000"/>
              </a:solidFill>
            </a:endParaRPr>
          </a:p>
          <a:p>
            <a:pPr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b="1" dirty="0" smtClean="0">
                <a:solidFill>
                  <a:srgbClr val="00008B"/>
                </a:solidFill>
              </a:rPr>
              <a:t>Si</a:t>
            </a:r>
            <a:r>
              <a:rPr lang="es-AR" sz="1600" dirty="0" smtClean="0">
                <a:solidFill>
                  <a:srgbClr val="000000"/>
                </a:solidFill>
              </a:rPr>
              <a:t> nota </a:t>
            </a:r>
            <a:r>
              <a:rPr lang="es-AR" sz="1600" b="1" dirty="0" smtClean="0">
                <a:solidFill>
                  <a:srgbClr val="000000"/>
                </a:solidFill>
              </a:rPr>
              <a:t>&gt;=</a:t>
            </a:r>
            <a:r>
              <a:rPr lang="es-AR" sz="1600" dirty="0" smtClean="0">
                <a:solidFill>
                  <a:srgbClr val="A0522D"/>
                </a:solidFill>
              </a:rPr>
              <a:t>4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Y</a:t>
            </a:r>
            <a:r>
              <a:rPr lang="es-AR" sz="1600" dirty="0" smtClean="0">
                <a:solidFill>
                  <a:srgbClr val="000000"/>
                </a:solidFill>
              </a:rPr>
              <a:t> nota </a:t>
            </a:r>
            <a:r>
              <a:rPr lang="es-AR" sz="1600" b="1" dirty="0" smtClean="0">
                <a:solidFill>
                  <a:srgbClr val="000000"/>
                </a:solidFill>
              </a:rPr>
              <a:t>&lt;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smtClean="0">
                <a:solidFill>
                  <a:srgbClr val="A0522D"/>
                </a:solidFill>
              </a:rPr>
              <a:t>6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dirty="0" err="1" smtClean="0">
                <a:solidFill>
                  <a:srgbClr val="000000"/>
                </a:solidFill>
              </a:rPr>
              <a:t>calificacion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00"/>
                </a:solidFill>
              </a:rPr>
              <a:t>=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smtClean="0">
                <a:solidFill>
                  <a:srgbClr val="FF0000"/>
                </a:solidFill>
              </a:rPr>
              <a:t>"Regular"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b="1" dirty="0" err="1" smtClean="0">
                <a:solidFill>
                  <a:srgbClr val="00008B"/>
                </a:solidFill>
              </a:rPr>
              <a:t>FinSiS</a:t>
            </a:r>
            <a:endParaRPr lang="es-AR" sz="1600" dirty="0" smtClean="0">
              <a:solidFill>
                <a:srgbClr val="000000"/>
              </a:solidFill>
            </a:endParaRPr>
          </a:p>
          <a:p>
            <a:pPr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b="1" dirty="0" smtClean="0">
                <a:solidFill>
                  <a:srgbClr val="00008B"/>
                </a:solidFill>
              </a:rPr>
              <a:t>Si</a:t>
            </a:r>
            <a:r>
              <a:rPr lang="es-AR" sz="1600" dirty="0" smtClean="0">
                <a:solidFill>
                  <a:srgbClr val="000000"/>
                </a:solidFill>
              </a:rPr>
              <a:t> nota </a:t>
            </a:r>
            <a:r>
              <a:rPr lang="es-AR" sz="1600" b="1" dirty="0" smtClean="0">
                <a:solidFill>
                  <a:srgbClr val="000000"/>
                </a:solidFill>
              </a:rPr>
              <a:t>&gt;=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smtClean="0">
                <a:solidFill>
                  <a:srgbClr val="A0522D"/>
                </a:solidFill>
              </a:rPr>
              <a:t>6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Y</a:t>
            </a:r>
            <a:r>
              <a:rPr lang="es-AR" sz="1600" dirty="0" smtClean="0">
                <a:solidFill>
                  <a:srgbClr val="000000"/>
                </a:solidFill>
              </a:rPr>
              <a:t> nota </a:t>
            </a:r>
            <a:r>
              <a:rPr lang="es-AR" sz="1600" b="1" dirty="0" smtClean="0">
                <a:solidFill>
                  <a:srgbClr val="000000"/>
                </a:solidFill>
              </a:rPr>
              <a:t>&lt;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smtClean="0">
                <a:solidFill>
                  <a:srgbClr val="A0522D"/>
                </a:solidFill>
              </a:rPr>
              <a:t>7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dirty="0" err="1" smtClean="0">
                <a:solidFill>
                  <a:srgbClr val="000000"/>
                </a:solidFill>
              </a:rPr>
              <a:t>calificacion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00"/>
                </a:solidFill>
              </a:rPr>
              <a:t>=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smtClean="0">
                <a:solidFill>
                  <a:srgbClr val="FF0000"/>
                </a:solidFill>
              </a:rPr>
              <a:t>"Buena"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b="1" dirty="0" err="1" smtClean="0">
                <a:solidFill>
                  <a:srgbClr val="00008B"/>
                </a:solidFill>
              </a:rPr>
              <a:t>FinSi</a:t>
            </a:r>
            <a:endParaRPr lang="es-AR" sz="1600" dirty="0" smtClean="0">
              <a:solidFill>
                <a:srgbClr val="000000"/>
              </a:solidFill>
            </a:endParaRPr>
          </a:p>
          <a:p>
            <a:pPr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b="1" dirty="0" smtClean="0">
                <a:solidFill>
                  <a:srgbClr val="00008B"/>
                </a:solidFill>
              </a:rPr>
              <a:t>Si</a:t>
            </a:r>
            <a:r>
              <a:rPr lang="es-AR" sz="1600" dirty="0" smtClean="0">
                <a:solidFill>
                  <a:srgbClr val="000000"/>
                </a:solidFill>
              </a:rPr>
              <a:t> nota </a:t>
            </a:r>
            <a:r>
              <a:rPr lang="es-AR" sz="1600" b="1" dirty="0" smtClean="0">
                <a:solidFill>
                  <a:srgbClr val="000000"/>
                </a:solidFill>
              </a:rPr>
              <a:t>&gt;=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smtClean="0">
                <a:solidFill>
                  <a:srgbClr val="A0522D"/>
                </a:solidFill>
              </a:rPr>
              <a:t>7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Y</a:t>
            </a:r>
            <a:r>
              <a:rPr lang="es-AR" sz="1600" dirty="0" smtClean="0">
                <a:solidFill>
                  <a:srgbClr val="000000"/>
                </a:solidFill>
              </a:rPr>
              <a:t> nota </a:t>
            </a:r>
            <a:r>
              <a:rPr lang="es-AR" sz="1600" b="1" dirty="0" smtClean="0">
                <a:solidFill>
                  <a:srgbClr val="000000"/>
                </a:solidFill>
              </a:rPr>
              <a:t>&lt;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smtClean="0">
                <a:solidFill>
                  <a:srgbClr val="A0522D"/>
                </a:solidFill>
              </a:rPr>
              <a:t>9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dirty="0" err="1" smtClean="0">
                <a:solidFill>
                  <a:srgbClr val="000000"/>
                </a:solidFill>
              </a:rPr>
              <a:t>calificacion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00"/>
                </a:solidFill>
              </a:rPr>
              <a:t>=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smtClean="0">
                <a:solidFill>
                  <a:srgbClr val="FF0000"/>
                </a:solidFill>
              </a:rPr>
              <a:t>"Muy buena"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b="1" dirty="0" err="1" smtClean="0">
                <a:solidFill>
                  <a:srgbClr val="00008B"/>
                </a:solidFill>
              </a:rPr>
              <a:t>FinSi</a:t>
            </a:r>
            <a:endParaRPr lang="es-AR" sz="1600" dirty="0" smtClean="0">
              <a:solidFill>
                <a:srgbClr val="000000"/>
              </a:solidFill>
            </a:endParaRPr>
          </a:p>
          <a:p>
            <a:pPr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b="1" dirty="0" smtClean="0">
                <a:solidFill>
                  <a:srgbClr val="00008B"/>
                </a:solidFill>
              </a:rPr>
              <a:t>Si</a:t>
            </a:r>
            <a:r>
              <a:rPr lang="es-AR" sz="1600" dirty="0" smtClean="0">
                <a:solidFill>
                  <a:srgbClr val="000000"/>
                </a:solidFill>
              </a:rPr>
              <a:t> nota </a:t>
            </a:r>
            <a:r>
              <a:rPr lang="es-AR" sz="1600" b="1" dirty="0" smtClean="0">
                <a:solidFill>
                  <a:srgbClr val="000000"/>
                </a:solidFill>
              </a:rPr>
              <a:t>&gt;=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smtClean="0">
                <a:solidFill>
                  <a:srgbClr val="A0522D"/>
                </a:solidFill>
              </a:rPr>
              <a:t>9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Y</a:t>
            </a:r>
            <a:r>
              <a:rPr lang="es-AR" sz="1600" dirty="0" smtClean="0">
                <a:solidFill>
                  <a:srgbClr val="000000"/>
                </a:solidFill>
              </a:rPr>
              <a:t> nota </a:t>
            </a:r>
            <a:r>
              <a:rPr lang="es-AR" sz="1600" b="1" dirty="0" smtClean="0">
                <a:solidFill>
                  <a:srgbClr val="000000"/>
                </a:solidFill>
              </a:rPr>
              <a:t>&lt;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smtClean="0">
                <a:solidFill>
                  <a:srgbClr val="A0522D"/>
                </a:solidFill>
              </a:rPr>
              <a:t>10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dirty="0" err="1" smtClean="0">
                <a:solidFill>
                  <a:srgbClr val="000000"/>
                </a:solidFill>
              </a:rPr>
              <a:t>calificacion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00"/>
                </a:solidFill>
              </a:rPr>
              <a:t>=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smtClean="0">
                <a:solidFill>
                  <a:srgbClr val="FF0000"/>
                </a:solidFill>
              </a:rPr>
              <a:t>"Sobresaliente"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b="1" dirty="0" err="1" smtClean="0">
                <a:solidFill>
                  <a:srgbClr val="00008B"/>
                </a:solidFill>
              </a:rPr>
              <a:t>FinSi</a:t>
            </a:r>
            <a:endParaRPr lang="es-AR" sz="1600" dirty="0" smtClean="0">
              <a:solidFill>
                <a:srgbClr val="000000"/>
              </a:solidFill>
            </a:endParaRPr>
          </a:p>
          <a:p>
            <a:pPr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600" b="1" dirty="0" err="1" smtClean="0">
                <a:solidFill>
                  <a:srgbClr val="00008B"/>
                </a:solidFill>
              </a:rPr>
              <a:t>FinSubAlgoritmo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endParaRPr lang="es-AR" sz="1600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10</a:t>
            </a:fld>
            <a:endParaRPr lang="es-ES_tradnl" dirty="0"/>
          </a:p>
        </p:txBody>
      </p:sp>
      <p:pic>
        <p:nvPicPr>
          <p:cNvPr id="8" name="7 Imagen" descr="desapro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588" y="5424999"/>
            <a:ext cx="1109248" cy="955333"/>
          </a:xfrm>
          <a:prstGeom prst="rect">
            <a:avLst/>
          </a:prstGeom>
        </p:spPr>
      </p:pic>
      <p:sp>
        <p:nvSpPr>
          <p:cNvPr id="9" name="6 CuadroTexto"/>
          <p:cNvSpPr txBox="1"/>
          <p:nvPr/>
        </p:nvSpPr>
        <p:spPr>
          <a:xfrm>
            <a:off x="4271963" y="3416473"/>
            <a:ext cx="4429126" cy="120032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SE EVALUAN SIEMPRE TODAS LAS </a:t>
            </a:r>
          </a:p>
          <a:p>
            <a:pPr algn="ctr"/>
            <a:r>
              <a:rPr lang="es-AR" b="1" dirty="0"/>
              <a:t>CONDICIONES AUNQUE LA NOTA HAYA SIDO</a:t>
            </a:r>
          </a:p>
          <a:p>
            <a:pPr algn="ctr"/>
            <a:r>
              <a:rPr lang="es-AR" b="1" dirty="0"/>
              <a:t>UN 1 (SE EVALUA EN EL PRIMER SI) SE SIGUE </a:t>
            </a:r>
          </a:p>
          <a:p>
            <a:pPr algn="ctr"/>
            <a:r>
              <a:rPr lang="es-AR" b="1" dirty="0"/>
              <a:t>CHEQUEANDO</a:t>
            </a:r>
            <a:endParaRPr lang="es-AR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1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2 – Indique qué Hace</a:t>
            </a:r>
            <a:endParaRPr lang="es-AR" sz="31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lnSpc>
                <a:spcPct val="110000"/>
              </a:lnSpc>
              <a:spcBef>
                <a:spcPts val="700"/>
              </a:spcBef>
              <a:buNone/>
            </a:pPr>
            <a:r>
              <a:rPr lang="es-AR" sz="3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Dado el siguiente código, describa con sus palabras en un párrafo </a:t>
            </a:r>
            <a:r>
              <a:rPr lang="es-AR" sz="3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qué</a:t>
            </a:r>
            <a:r>
              <a:rPr lang="es-AR" sz="3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es lo que </a:t>
            </a:r>
            <a:r>
              <a:rPr lang="es-AR" sz="3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</a:t>
            </a:r>
            <a:endParaRPr lang="es-AR" sz="3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23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Algoritmo</a:t>
            </a: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Parcial</a:t>
            </a:r>
            <a:endParaRPr lang="es-AR" sz="2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00000"/>
              </a:lnSpc>
              <a:buNone/>
            </a:pP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23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fila, columna, </a:t>
            </a:r>
            <a:r>
              <a:rPr lang="es-AR" sz="2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</a:t>
            </a: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s-AR" sz="2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nro</a:t>
            </a: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s-AR" sz="2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ocu</a:t>
            </a: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23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Entero</a:t>
            </a:r>
            <a:endParaRPr lang="es-AR" sz="2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00000"/>
              </a:lnSpc>
              <a:buNone/>
            </a:pPr>
            <a:r>
              <a:rPr lang="es-AR" sz="23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Leer</a:t>
            </a: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fila</a:t>
            </a:r>
            <a:endParaRPr lang="es-AR" sz="2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00000"/>
              </a:lnSpc>
              <a:buNone/>
            </a:pP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23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Leer</a:t>
            </a: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columna</a:t>
            </a:r>
            <a:endParaRPr lang="es-AR" sz="2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00000"/>
              </a:lnSpc>
              <a:buNone/>
            </a:pP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23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Dimension</a:t>
            </a: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2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</a:t>
            </a: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s-AR" sz="2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fila,columna</a:t>
            </a: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endParaRPr lang="es-AR" sz="2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00000"/>
              </a:lnSpc>
              <a:buNone/>
            </a:pP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completar(</a:t>
            </a:r>
            <a:r>
              <a:rPr lang="es-AR" sz="2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mat,fila,columna</a:t>
            </a: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s-AR" sz="2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00000"/>
              </a:lnSpc>
              <a:buNone/>
            </a:pP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23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Leer</a:t>
            </a: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2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nro</a:t>
            </a: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2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00000"/>
              </a:lnSpc>
              <a:buNone/>
            </a:pP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2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ocu</a:t>
            </a: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fijarse(</a:t>
            </a:r>
            <a:r>
              <a:rPr lang="es-AR" sz="2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mat,fila,columna,nro</a:t>
            </a: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s-AR" sz="2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00000"/>
              </a:lnSpc>
              <a:buNone/>
            </a:pP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23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23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"El número "</a:t>
            </a: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s-AR" sz="2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nro</a:t>
            </a: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s-AR" sz="23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 tiene " </a:t>
            </a:r>
            <a:r>
              <a:rPr lang="es-AR" sz="2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ocu</a:t>
            </a:r>
            <a:endParaRPr lang="es-AR" sz="2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00000"/>
              </a:lnSpc>
              <a:buNone/>
            </a:pP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2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mostrarM</a:t>
            </a: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2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mat,fila,columna</a:t>
            </a: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s-AR" sz="2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23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FinAlgoritmo</a:t>
            </a: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2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11</a:t>
            </a:fld>
            <a:endParaRPr lang="es-ES_tradn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Examen 1 – Técnicas de Programación</a:t>
            </a:r>
            <a:r>
              <a:rPr lang="es-AR" dirty="0"/>
              <a:t/>
            </a:r>
            <a:br>
              <a:rPr lang="es-AR" dirty="0"/>
            </a:br>
            <a:r>
              <a:rPr lang="es-AR" sz="3100" i="1" dirty="0"/>
              <a:t>Ejercicio</a:t>
            </a:r>
            <a:r>
              <a:rPr lang="es-AR" dirty="0"/>
              <a:t> </a:t>
            </a:r>
            <a:r>
              <a:rPr lang="es-AR" sz="3100" i="1" dirty="0" smtClean="0"/>
              <a:t>2 </a:t>
            </a:r>
            <a:r>
              <a:rPr lang="es-AR" sz="3100" i="1" dirty="0"/>
              <a:t>– Indique qué Hace</a:t>
            </a:r>
            <a:endParaRPr lang="es-AR" sz="31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5927" y="4091842"/>
            <a:ext cx="4178596" cy="2483583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s-AR" sz="32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r>
              <a:rPr lang="es-A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mostrarM</a:t>
            </a:r>
            <a:r>
              <a:rPr lang="es-A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matDeNro,f,c</a:t>
            </a:r>
            <a:r>
              <a:rPr lang="es-A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s-AR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3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i, j </a:t>
            </a:r>
            <a:r>
              <a:rPr lang="es-AR" sz="3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Entero</a:t>
            </a:r>
            <a:endParaRPr lang="es-AR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3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Para</a:t>
            </a:r>
            <a:r>
              <a:rPr lang="es-A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i=0 </a:t>
            </a:r>
            <a:r>
              <a:rPr lang="es-AR" sz="3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hasta </a:t>
            </a:r>
            <a:r>
              <a:rPr lang="es-A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f-1 </a:t>
            </a:r>
            <a:r>
              <a:rPr lang="es-AR" sz="3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 Paso </a:t>
            </a:r>
            <a:r>
              <a:rPr lang="es-A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</a:t>
            </a:r>
            <a:r>
              <a:rPr lang="es-AR" sz="3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Hacer</a:t>
            </a:r>
            <a:r>
              <a:rPr lang="es-A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3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</a:t>
            </a:r>
            <a:r>
              <a:rPr lang="es-A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j=0 </a:t>
            </a:r>
            <a:r>
              <a:rPr lang="es-AR" sz="3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hasta </a:t>
            </a:r>
            <a:r>
              <a:rPr lang="es-A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c-1 </a:t>
            </a:r>
            <a:r>
              <a:rPr lang="es-AR" sz="3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 Paso </a:t>
            </a:r>
            <a:r>
              <a:rPr lang="es-A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</a:t>
            </a:r>
            <a:r>
              <a:rPr lang="es-AR" sz="3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Hacer</a:t>
            </a:r>
            <a:r>
              <a:rPr lang="es-A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	 </a:t>
            </a:r>
            <a:r>
              <a:rPr lang="es-AR" sz="3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 Sin Saltar</a:t>
            </a:r>
            <a:r>
              <a:rPr lang="es-A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matDeNro</a:t>
            </a:r>
            <a:r>
              <a:rPr lang="es-A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s-AR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i,j</a:t>
            </a:r>
            <a:r>
              <a:rPr lang="es-A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r>
              <a:rPr lang="es-AR" sz="32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" "</a:t>
            </a:r>
            <a:endParaRPr lang="es-AR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32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FinPara</a:t>
            </a:r>
            <a:endParaRPr lang="es-AR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 </a:t>
            </a:r>
            <a:r>
              <a:rPr lang="es-AR" sz="32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32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" "</a:t>
            </a:r>
            <a:endParaRPr lang="es-AR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32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FinPara</a:t>
            </a:r>
            <a:endParaRPr lang="es-AR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32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FinSubAlgoritmo</a:t>
            </a:r>
            <a:endParaRPr lang="es-AR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12</a:t>
            </a:fld>
            <a:endParaRPr lang="es-ES_tradnl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582634" y="2160000"/>
            <a:ext cx="4561334" cy="272034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800" b="1" i="0" u="none" strike="noStrike" kern="1200" cap="none" spc="-1" normalizeH="0" baseline="0" noProof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SubAlgoritmo</a:t>
            </a:r>
            <a:r>
              <a:rPr kumimoji="0" lang="es-AR" sz="18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 oc = fijarse(matNro,f,c,nro)</a:t>
            </a:r>
            <a:endParaRPr kumimoji="0" lang="es-AR" sz="1800" b="0" i="0" u="none" strike="noStrike" kern="1200" cap="none" spc="-1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Arial" charset="0"/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8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	</a:t>
            </a:r>
            <a:r>
              <a:rPr kumimoji="0" lang="es-AR" sz="1800" b="1" i="0" u="none" strike="noStrike" kern="1200" cap="none" spc="-1" normalizeH="0" baseline="0" noProof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Definir </a:t>
            </a:r>
            <a:r>
              <a:rPr kumimoji="0" lang="es-AR" sz="18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i, j, oc </a:t>
            </a:r>
            <a:r>
              <a:rPr kumimoji="0" lang="es-AR" sz="1800" b="1" i="0" u="none" strike="noStrike" kern="1200" cap="none" spc="-1" normalizeH="0" baseline="0" noProof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Como Entero</a:t>
            </a:r>
            <a:r>
              <a:rPr kumimoji="0" lang="es-AR" sz="18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 </a:t>
            </a:r>
            <a:endParaRPr kumimoji="0" lang="es-AR" sz="1800" b="0" i="0" u="none" strike="noStrike" kern="1200" cap="none" spc="-1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Arial" charset="0"/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8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	oc = 0</a:t>
            </a:r>
            <a:endParaRPr kumimoji="0" lang="es-AR" sz="1800" b="0" i="0" u="none" strike="noStrike" kern="1200" cap="none" spc="-1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Arial" charset="0"/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8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	</a:t>
            </a:r>
            <a:r>
              <a:rPr kumimoji="0" lang="es-AR" sz="1800" b="1" i="0" u="none" strike="noStrike" kern="1200" cap="none" spc="-1" normalizeH="0" baseline="0" noProof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Para </a:t>
            </a:r>
            <a:r>
              <a:rPr kumimoji="0" lang="es-AR" sz="18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i=0 </a:t>
            </a:r>
            <a:r>
              <a:rPr kumimoji="0" lang="es-AR" sz="1800" b="1" i="0" u="none" strike="noStrike" kern="1200" cap="none" spc="-1" normalizeH="0" baseline="0" noProof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hasta </a:t>
            </a:r>
            <a:r>
              <a:rPr kumimoji="0" lang="es-AR" sz="18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f-1 </a:t>
            </a:r>
            <a:r>
              <a:rPr kumimoji="0" lang="es-AR" sz="1800" b="1" i="0" u="none" strike="noStrike" kern="1200" cap="none" spc="-1" normalizeH="0" baseline="0" noProof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Con Paso </a:t>
            </a:r>
            <a:r>
              <a:rPr kumimoji="0" lang="es-AR" sz="18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1 </a:t>
            </a:r>
            <a:r>
              <a:rPr kumimoji="0" lang="es-AR" sz="1800" b="1" i="0" u="none" strike="noStrike" kern="1200" cap="none" spc="-1" normalizeH="0" baseline="0" noProof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Hacer</a:t>
            </a:r>
            <a:endParaRPr kumimoji="0" lang="es-AR" sz="1800" b="0" i="0" u="none" strike="noStrike" kern="1200" cap="none" spc="-1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Arial" charset="0"/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8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		</a:t>
            </a:r>
            <a:r>
              <a:rPr kumimoji="0" lang="es-AR" sz="1800" b="1" i="0" u="none" strike="noStrike" kern="1200" cap="none" spc="-1" normalizeH="0" baseline="0" noProof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Para</a:t>
            </a:r>
            <a:r>
              <a:rPr kumimoji="0" lang="es-AR" sz="18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 j=0 </a:t>
            </a:r>
            <a:r>
              <a:rPr kumimoji="0" lang="es-AR" sz="1800" b="1" i="0" u="none" strike="noStrike" kern="1200" cap="none" spc="-1" normalizeH="0" baseline="0" noProof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hasta</a:t>
            </a:r>
            <a:r>
              <a:rPr kumimoji="0" lang="es-AR" sz="18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 c-1 </a:t>
            </a:r>
            <a:r>
              <a:rPr kumimoji="0" lang="es-AR" sz="1800" b="1" i="0" u="none" strike="noStrike" kern="1200" cap="none" spc="-1" normalizeH="0" baseline="0" noProof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Con Paso</a:t>
            </a:r>
            <a:r>
              <a:rPr kumimoji="0" lang="es-AR" sz="18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 1 </a:t>
            </a:r>
            <a:r>
              <a:rPr kumimoji="0" lang="es-AR" sz="1800" b="1" i="0" u="none" strike="noStrike" kern="1200" cap="none" spc="-1" normalizeH="0" baseline="0" noProof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Hacer</a:t>
            </a:r>
            <a:endParaRPr kumimoji="0" lang="es-AR" sz="1800" b="0" i="0" u="none" strike="noStrike" kern="1200" cap="none" spc="-1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Arial" charset="0"/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8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			</a:t>
            </a:r>
            <a:r>
              <a:rPr kumimoji="0" lang="es-AR" sz="1800" b="1" i="0" u="none" strike="noStrike" kern="1200" cap="none" spc="-1" normalizeH="0" baseline="0" noProof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Si</a:t>
            </a:r>
            <a:r>
              <a:rPr kumimoji="0" lang="es-AR" sz="18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 matNro[i,j]=nro</a:t>
            </a:r>
            <a:endParaRPr kumimoji="0" lang="es-AR" sz="1800" b="0" i="0" u="none" strike="noStrike" kern="1200" cap="none" spc="-1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Arial" charset="0"/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8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				oc = oc+1</a:t>
            </a:r>
            <a:endParaRPr kumimoji="0" lang="es-AR" sz="1800" b="0" i="0" u="none" strike="noStrike" kern="1200" cap="none" spc="-1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Arial" charset="0"/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8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			</a:t>
            </a:r>
            <a:r>
              <a:rPr kumimoji="0" lang="es-AR" sz="1800" b="1" i="0" u="none" strike="noStrike" kern="1200" cap="none" spc="-1" normalizeH="0" baseline="0" noProof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FinSi</a:t>
            </a:r>
            <a:endParaRPr kumimoji="0" lang="es-AR" sz="1800" b="0" i="0" u="none" strike="noStrike" kern="1200" cap="none" spc="-1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Arial" charset="0"/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800" b="1" i="0" u="none" strike="noStrike" kern="1200" cap="none" spc="-1" normalizeH="0" baseline="0" noProof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		FinPara</a:t>
            </a:r>
            <a:endParaRPr kumimoji="0" lang="es-AR" sz="1800" b="0" i="0" u="none" strike="noStrike" kern="1200" cap="none" spc="-1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Arial" charset="0"/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8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	</a:t>
            </a:r>
            <a:r>
              <a:rPr kumimoji="0" lang="es-AR" sz="1800" b="1" i="0" u="none" strike="noStrike" kern="1200" cap="none" spc="-1" normalizeH="0" baseline="0" noProof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FinPara</a:t>
            </a:r>
            <a:endParaRPr kumimoji="0" lang="es-AR" sz="1800" b="0" i="0" u="none" strike="noStrike" kern="1200" cap="none" spc="-1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Arial" charset="0"/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800" b="1" i="0" u="none" strike="noStrike" kern="1200" cap="none" spc="-1" normalizeH="0" baseline="0" noProof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FinSubAlgoritmo</a:t>
            </a:r>
            <a:endParaRPr kumimoji="0" lang="es-AR" sz="1800" b="0" i="0" u="none" strike="noStrike" kern="1200" cap="none" spc="-1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Arial" charset="0"/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AR" sz="1600" b="0" i="0" u="none" strike="noStrike" kern="1200" cap="none" spc="-1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Arial" charset="0"/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A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99359" y="2120315"/>
            <a:ext cx="3774559" cy="186973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800" b="1" i="0" u="none" strike="noStrike" kern="1200" cap="none" spc="-1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SubAlgoritmo</a:t>
            </a:r>
            <a:r>
              <a:rPr kumimoji="0" lang="es-AR" sz="1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 completar(</a:t>
            </a:r>
            <a:r>
              <a:rPr kumimoji="0" lang="es-AR" sz="1800" b="0" i="0" u="none" strike="noStrike" kern="1200" cap="none" spc="-1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mat,f,c</a:t>
            </a:r>
            <a:r>
              <a:rPr kumimoji="0" lang="es-AR" sz="1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)</a:t>
            </a:r>
            <a:endParaRPr kumimoji="0" lang="es-AR" sz="1800" b="0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Arial" charset="0"/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	</a:t>
            </a:r>
            <a:r>
              <a:rPr kumimoji="0" lang="es-AR" sz="1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Definir </a:t>
            </a:r>
            <a:r>
              <a:rPr kumimoji="0" lang="es-AR" sz="1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i, j </a:t>
            </a:r>
            <a:r>
              <a:rPr kumimoji="0" lang="es-AR" sz="1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Como Entero</a:t>
            </a:r>
            <a:r>
              <a:rPr kumimoji="0" lang="es-AR" sz="1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 </a:t>
            </a:r>
            <a:endParaRPr kumimoji="0" lang="es-AR" sz="1800" b="0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Arial" charset="0"/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	</a:t>
            </a:r>
            <a:r>
              <a:rPr kumimoji="0" lang="es-AR" sz="1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Para </a:t>
            </a:r>
            <a:r>
              <a:rPr kumimoji="0" lang="es-AR" sz="1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i=0  </a:t>
            </a:r>
            <a:r>
              <a:rPr kumimoji="0" lang="es-AR" sz="1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hasta </a:t>
            </a:r>
            <a:r>
              <a:rPr kumimoji="0" lang="es-AR" sz="1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f-1 </a:t>
            </a:r>
            <a:r>
              <a:rPr kumimoji="0" lang="es-AR" sz="1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Con Paso </a:t>
            </a:r>
            <a:r>
              <a:rPr kumimoji="0" lang="es-AR" sz="1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1 </a:t>
            </a:r>
            <a:r>
              <a:rPr kumimoji="0" lang="es-AR" sz="1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Hacer</a:t>
            </a:r>
            <a:endParaRPr kumimoji="0" lang="es-AR" sz="1800" b="0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Arial" charset="0"/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		</a:t>
            </a:r>
            <a:r>
              <a:rPr kumimoji="0" lang="es-AR" sz="1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Para </a:t>
            </a:r>
            <a:r>
              <a:rPr kumimoji="0" lang="es-AR" sz="1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j=0 </a:t>
            </a:r>
            <a:r>
              <a:rPr kumimoji="0" lang="es-AR" sz="1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hasta </a:t>
            </a:r>
            <a:r>
              <a:rPr kumimoji="0" lang="es-AR" sz="1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c-1  </a:t>
            </a:r>
            <a:r>
              <a:rPr kumimoji="0" lang="es-AR" sz="1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Con Paso </a:t>
            </a:r>
            <a:r>
              <a:rPr kumimoji="0" lang="es-AR" sz="1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1 </a:t>
            </a:r>
            <a:r>
              <a:rPr kumimoji="0" lang="es-AR" sz="1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Hacer</a:t>
            </a:r>
            <a:endParaRPr kumimoji="0" lang="es-AR" sz="1800" b="0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Arial" charset="0"/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			</a:t>
            </a:r>
            <a:r>
              <a:rPr kumimoji="0" lang="es-AR" sz="1800" b="0" i="0" u="none" strike="noStrike" kern="1200" cap="none" spc="-1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mat</a:t>
            </a:r>
            <a:r>
              <a:rPr kumimoji="0" lang="es-AR" sz="1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[</a:t>
            </a:r>
            <a:r>
              <a:rPr kumimoji="0" lang="es-AR" sz="1800" b="0" i="0" u="none" strike="noStrike" kern="1200" cap="none" spc="-1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i,j</a:t>
            </a:r>
            <a:r>
              <a:rPr kumimoji="0" lang="es-AR" sz="1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]=azar(100)</a:t>
            </a:r>
            <a:endParaRPr kumimoji="0" lang="es-AR" sz="1800" b="0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Arial" charset="0"/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		 </a:t>
            </a:r>
            <a:r>
              <a:rPr kumimoji="0" lang="es-AR" sz="1800" b="1" i="0" u="none" strike="noStrike" kern="1200" cap="none" spc="-1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FinPara</a:t>
            </a:r>
            <a:r>
              <a:rPr kumimoji="0" lang="es-AR" sz="1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 </a:t>
            </a:r>
            <a:endParaRPr kumimoji="0" lang="es-AR" sz="1800" b="0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Arial" charset="0"/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	</a:t>
            </a:r>
            <a:r>
              <a:rPr kumimoji="0" lang="es-AR" sz="1800" b="1" i="0" u="none" strike="noStrike" kern="1200" cap="none" spc="-1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FinPara</a:t>
            </a:r>
            <a:r>
              <a:rPr kumimoji="0" lang="es-AR" sz="1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 </a:t>
            </a:r>
            <a:endParaRPr kumimoji="0" lang="es-AR" sz="1800" b="0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Arial" charset="0"/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800" b="1" i="0" u="none" strike="noStrike" kern="1200" cap="none" spc="-1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SubAlgoritmo</a:t>
            </a:r>
            <a:r>
              <a:rPr kumimoji="0" lang="es-AR" sz="1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 charset="0"/>
              </a:rPr>
              <a:t> </a:t>
            </a:r>
            <a:endParaRPr kumimoji="0" lang="es-AR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Examen 1 – Técnicas de Programación</a:t>
            </a:r>
            <a:r>
              <a:rPr lang="es-AR" dirty="0"/>
              <a:t/>
            </a:r>
            <a:br>
              <a:rPr lang="es-AR" dirty="0"/>
            </a:br>
            <a:r>
              <a:rPr lang="es-AR" sz="3100" i="1" dirty="0"/>
              <a:t>Ejercicio</a:t>
            </a:r>
            <a:r>
              <a:rPr lang="es-AR" dirty="0"/>
              <a:t> </a:t>
            </a:r>
            <a:r>
              <a:rPr lang="es-AR" sz="3100" i="1" dirty="0"/>
              <a:t>2 </a:t>
            </a:r>
            <a:r>
              <a:rPr lang="es-AR" sz="3100" i="1" dirty="0" smtClean="0"/>
              <a:t>– </a:t>
            </a:r>
            <a:r>
              <a:rPr lang="es-AR" sz="3100" i="1" dirty="0"/>
              <a:t>Indique qué Hace</a:t>
            </a:r>
            <a:endParaRPr lang="es-AR" sz="31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  <a:spcBef>
                <a:spcPts val="700"/>
              </a:spcBef>
              <a:buNone/>
            </a:pPr>
            <a:r>
              <a:rPr lang="es-AR" sz="5100" b="1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//Dada una matriz de dimensiones definidas por el usuario, chequea la cantidad de veces que un número ingresado por el usuario se encuentra en la matriz</a:t>
            </a:r>
            <a:endParaRPr lang="es-AR" sz="5100" spc="-1" dirty="0" smtClean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29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Algoritmo</a:t>
            </a:r>
            <a:r>
              <a:rPr lang="es-AR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Parcial</a:t>
            </a:r>
            <a:endParaRPr lang="es-AR" sz="29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29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fila, columna, </a:t>
            </a:r>
            <a:r>
              <a:rPr lang="es-AR" sz="29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</a:t>
            </a:r>
            <a:r>
              <a:rPr lang="es-AR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s-AR" sz="29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nro</a:t>
            </a:r>
            <a:r>
              <a:rPr lang="es-AR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s-AR" sz="29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ocu</a:t>
            </a:r>
            <a:r>
              <a:rPr lang="es-AR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29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Entero</a:t>
            </a:r>
            <a:endParaRPr lang="es-AR" sz="29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29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Leer</a:t>
            </a:r>
            <a:r>
              <a:rPr lang="es-AR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fila</a:t>
            </a:r>
            <a:endParaRPr lang="es-AR" sz="29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29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Leer</a:t>
            </a:r>
            <a:r>
              <a:rPr lang="es-AR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columna</a:t>
            </a:r>
            <a:endParaRPr lang="es-AR" sz="29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29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Dimension</a:t>
            </a:r>
            <a:r>
              <a:rPr lang="es-AR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29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</a:t>
            </a:r>
            <a:r>
              <a:rPr lang="es-AR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s-AR" sz="29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fila,columna</a:t>
            </a:r>
            <a:r>
              <a:rPr lang="es-AR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endParaRPr lang="es-AR" sz="29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completar(</a:t>
            </a:r>
            <a:r>
              <a:rPr lang="es-AR" sz="29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mat,fila,columna</a:t>
            </a:r>
            <a:r>
              <a:rPr lang="es-AR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s-AR" sz="29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29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Leer</a:t>
            </a:r>
            <a:r>
              <a:rPr lang="es-AR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29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nro</a:t>
            </a:r>
            <a:r>
              <a:rPr lang="es-AR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29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29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ocu</a:t>
            </a:r>
            <a:r>
              <a:rPr lang="es-AR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fijarse(</a:t>
            </a:r>
            <a:r>
              <a:rPr lang="es-AR" sz="29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mat,fila,columna,nro</a:t>
            </a:r>
            <a:r>
              <a:rPr lang="es-AR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s-AR" sz="29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29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29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"El número "</a:t>
            </a:r>
            <a:r>
              <a:rPr lang="es-AR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s-AR" sz="29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nro</a:t>
            </a:r>
            <a:r>
              <a:rPr lang="es-AR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s-AR" sz="29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 tiene " </a:t>
            </a:r>
            <a:r>
              <a:rPr lang="es-AR" sz="29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ocu</a:t>
            </a:r>
            <a:endParaRPr lang="es-AR" sz="29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29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mostrarM</a:t>
            </a:r>
            <a:r>
              <a:rPr lang="es-AR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29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mat,fila,columna</a:t>
            </a:r>
            <a:r>
              <a:rPr lang="es-AR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s-AR" sz="29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29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FinAlgoritmo</a:t>
            </a:r>
            <a:r>
              <a:rPr lang="es-AR" sz="2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29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13</a:t>
            </a:fld>
            <a:endParaRPr lang="es-ES_tradn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Examen 1 – Técnicas de Programación</a:t>
            </a:r>
            <a:r>
              <a:rPr lang="es-AR" dirty="0"/>
              <a:t/>
            </a:r>
            <a:br>
              <a:rPr lang="es-AR" dirty="0"/>
            </a:br>
            <a:r>
              <a:rPr lang="es-AR" sz="3100" i="1" dirty="0"/>
              <a:t>Ejercicio</a:t>
            </a:r>
            <a:r>
              <a:rPr lang="es-AR" dirty="0"/>
              <a:t> </a:t>
            </a:r>
            <a:r>
              <a:rPr lang="es-AR" sz="3100" i="1" dirty="0" smtClean="0"/>
              <a:t>2 </a:t>
            </a:r>
            <a:r>
              <a:rPr lang="es-AR" sz="3100" i="1" dirty="0"/>
              <a:t>– Indique qué Hace</a:t>
            </a:r>
            <a:endParaRPr lang="es-AR" sz="31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700"/>
              </a:spcBef>
              <a:buNone/>
            </a:pPr>
            <a:r>
              <a:rPr lang="es-AR" sz="18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completar(</a:t>
            </a:r>
            <a:r>
              <a:rPr lang="es-AR" sz="1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mat,f,c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s-AR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buNone/>
            </a:pP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 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i, j 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Entero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buNone/>
            </a:pP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i=0  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hasta 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f-1 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 Paso 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Hacer</a:t>
            </a:r>
            <a:endParaRPr lang="es-AR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buNone/>
            </a:pP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j=0 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hasta 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c-1  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 Paso 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Hacer</a:t>
            </a:r>
            <a:endParaRPr lang="es-AR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buNone/>
            </a:pP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	</a:t>
            </a:r>
            <a:r>
              <a:rPr lang="es-AR" sz="1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s-AR" sz="1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i,j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]=azar(100)</a:t>
            </a:r>
            <a:endParaRPr lang="es-AR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buNone/>
            </a:pP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 </a:t>
            </a:r>
            <a:r>
              <a:rPr lang="es-AR" sz="18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FinPara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buNone/>
            </a:pP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8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FinPara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buNone/>
            </a:pPr>
            <a:r>
              <a:rPr lang="es-AR" sz="18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14</a:t>
            </a:fld>
            <a:endParaRPr lang="es-ES_tradn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Examen 1 – Técnicas de Programación</a:t>
            </a:r>
            <a:r>
              <a:rPr lang="es-AR" dirty="0"/>
              <a:t/>
            </a:r>
            <a:br>
              <a:rPr lang="es-AR" dirty="0"/>
            </a:br>
            <a:r>
              <a:rPr lang="es-AR" sz="3100" i="1" dirty="0"/>
              <a:t>Ejercicio</a:t>
            </a:r>
            <a:r>
              <a:rPr lang="es-AR" dirty="0"/>
              <a:t> </a:t>
            </a:r>
            <a:r>
              <a:rPr lang="es-AR" sz="3100" i="1" dirty="0"/>
              <a:t>2 </a:t>
            </a:r>
            <a:r>
              <a:rPr lang="es-AR" sz="3100" i="1" dirty="0" smtClean="0"/>
              <a:t>– </a:t>
            </a:r>
            <a:r>
              <a:rPr lang="es-AR" sz="3100" i="1" dirty="0"/>
              <a:t>Indique qué Hace</a:t>
            </a:r>
            <a:endParaRPr lang="es-AR" sz="31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700"/>
              </a:spcBef>
              <a:buNone/>
            </a:pPr>
            <a:r>
              <a:rPr lang="es-AR" sz="2400" b="1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COMPLETA UNA MATRIZ DE ENTEROS CON NÚMEROS AL AZAR</a:t>
            </a:r>
            <a:endParaRPr lang="es-AR" sz="2400" spc="-1" dirty="0" smtClean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buNone/>
            </a:pPr>
            <a:r>
              <a:rPr lang="es-AR" sz="2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r>
              <a:rPr lang="es-A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completar(</a:t>
            </a:r>
            <a:r>
              <a:rPr lang="es-AR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mat,f,c</a:t>
            </a:r>
            <a:r>
              <a:rPr lang="es-A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s-A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buNone/>
            </a:pPr>
            <a:r>
              <a:rPr lang="es-A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2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 </a:t>
            </a:r>
            <a:r>
              <a:rPr lang="es-A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i, j </a:t>
            </a:r>
            <a:r>
              <a:rPr lang="es-AR" sz="2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Entero</a:t>
            </a:r>
            <a:r>
              <a:rPr lang="es-A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buNone/>
            </a:pPr>
            <a:r>
              <a:rPr lang="es-A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2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</a:t>
            </a:r>
            <a:r>
              <a:rPr lang="es-A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i=0  </a:t>
            </a:r>
            <a:r>
              <a:rPr lang="es-AR" sz="2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hasta </a:t>
            </a:r>
            <a:r>
              <a:rPr lang="es-A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f-1 </a:t>
            </a:r>
            <a:r>
              <a:rPr lang="es-AR" sz="2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 Paso </a:t>
            </a:r>
            <a:r>
              <a:rPr lang="es-A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</a:t>
            </a:r>
            <a:r>
              <a:rPr lang="es-AR" sz="2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Hacer</a:t>
            </a:r>
            <a:endParaRPr lang="es-A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buNone/>
            </a:pPr>
            <a:r>
              <a:rPr lang="es-A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2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</a:t>
            </a:r>
            <a:r>
              <a:rPr lang="es-A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j=0 </a:t>
            </a:r>
            <a:r>
              <a:rPr lang="es-AR" sz="2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hasta </a:t>
            </a:r>
            <a:r>
              <a:rPr lang="es-A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c-1  </a:t>
            </a:r>
            <a:r>
              <a:rPr lang="es-AR" sz="2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 Paso </a:t>
            </a:r>
            <a:r>
              <a:rPr lang="es-A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</a:t>
            </a:r>
            <a:r>
              <a:rPr lang="es-AR" sz="2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Hacer</a:t>
            </a:r>
            <a:endParaRPr lang="es-A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buNone/>
            </a:pPr>
            <a:r>
              <a:rPr lang="es-A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	</a:t>
            </a:r>
            <a:r>
              <a:rPr lang="es-AR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</a:t>
            </a:r>
            <a:r>
              <a:rPr lang="es-A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s-AR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i,j</a:t>
            </a:r>
            <a:r>
              <a:rPr lang="es-A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]=azar(100)</a:t>
            </a:r>
            <a:endParaRPr lang="es-A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buNone/>
            </a:pPr>
            <a:r>
              <a:rPr lang="es-A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 </a:t>
            </a:r>
            <a:r>
              <a:rPr lang="es-AR" sz="2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FinPara</a:t>
            </a:r>
            <a:r>
              <a:rPr lang="es-AR" sz="2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buNone/>
            </a:pPr>
            <a:r>
              <a:rPr lang="es-A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2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FinPara</a:t>
            </a:r>
            <a:r>
              <a:rPr lang="es-AR" sz="2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buNone/>
            </a:pPr>
            <a:r>
              <a:rPr lang="es-AR" sz="2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r>
              <a:rPr lang="es-A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15</a:t>
            </a:fld>
            <a:endParaRPr lang="es-ES_tradn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Examen 1 – Técnicas de Programación</a:t>
            </a:r>
            <a:r>
              <a:rPr lang="es-AR" dirty="0"/>
              <a:t/>
            </a:r>
            <a:br>
              <a:rPr lang="es-AR" dirty="0"/>
            </a:br>
            <a:r>
              <a:rPr lang="es-AR" sz="3100" i="1" dirty="0"/>
              <a:t>Ejercicio</a:t>
            </a:r>
            <a:r>
              <a:rPr lang="es-AR" dirty="0"/>
              <a:t> </a:t>
            </a:r>
            <a:r>
              <a:rPr lang="es-AR" sz="3100" i="1" dirty="0"/>
              <a:t>2 </a:t>
            </a:r>
            <a:r>
              <a:rPr lang="es-AR" sz="3100" i="1" dirty="0" smtClean="0"/>
              <a:t>– </a:t>
            </a:r>
            <a:r>
              <a:rPr lang="es-AR" sz="3100" i="1" dirty="0"/>
              <a:t>Indique qué Hace</a:t>
            </a:r>
            <a:endParaRPr lang="es-AR" sz="31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es-AR" sz="18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oc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fijarse(</a:t>
            </a:r>
            <a:r>
              <a:rPr lang="es-AR" sz="1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matNro,f,c,nro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s-AR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 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i, j, </a:t>
            </a:r>
            <a:r>
              <a:rPr lang="es-AR" sz="1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oc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Entero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oc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0</a:t>
            </a:r>
            <a:endParaRPr lang="es-AR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i=0 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hasta 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f-1 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 Paso 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Hacer</a:t>
            </a:r>
            <a:endParaRPr lang="es-AR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j=0 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hasta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c-1 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 Paso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1 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Hacer</a:t>
            </a:r>
            <a:endParaRPr lang="es-AR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	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matNro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s-AR" sz="1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i,j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]=</a:t>
            </a:r>
            <a:r>
              <a:rPr lang="es-AR" sz="1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nro</a:t>
            </a:r>
            <a:endParaRPr lang="es-AR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		</a:t>
            </a:r>
            <a:r>
              <a:rPr lang="es-AR" sz="1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oc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oc+1</a:t>
            </a:r>
            <a:endParaRPr lang="es-AR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	</a:t>
            </a:r>
            <a:r>
              <a:rPr lang="es-AR" sz="18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FinSi</a:t>
            </a:r>
            <a:endParaRPr lang="es-AR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8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FinPara</a:t>
            </a:r>
            <a:endParaRPr lang="es-AR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8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FinPara</a:t>
            </a:r>
            <a:endParaRPr lang="es-AR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8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FinSubAlgoritmo</a:t>
            </a:r>
            <a:endParaRPr lang="es-AR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16</a:t>
            </a:fld>
            <a:endParaRPr lang="es-ES_tradn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Examen 1 – Técnicas de Programación</a:t>
            </a:r>
            <a:r>
              <a:rPr lang="es-AR" dirty="0"/>
              <a:t/>
            </a:r>
            <a:br>
              <a:rPr lang="es-AR" dirty="0"/>
            </a:br>
            <a:r>
              <a:rPr lang="es-AR" sz="3100" i="1" dirty="0"/>
              <a:t>Ejercicio</a:t>
            </a:r>
            <a:r>
              <a:rPr lang="es-AR" dirty="0"/>
              <a:t> </a:t>
            </a:r>
            <a:r>
              <a:rPr lang="es-AR" sz="3100" i="1" dirty="0" smtClean="0"/>
              <a:t>2 </a:t>
            </a:r>
            <a:r>
              <a:rPr lang="es-AR" sz="3100" i="1" dirty="0"/>
              <a:t>– Indique qué Hace</a:t>
            </a:r>
            <a:endParaRPr lang="es-AR" sz="31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s-AR" sz="2400" b="1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//DEVUELVE LA CANTIDAD DE VECES QUE UN NÚMERO APARECE EN UNA MATRIZ, AMBOS RECIBIDOS COMO PARAMETROS</a:t>
            </a:r>
            <a:endParaRPr lang="es-AR" sz="2400" spc="-1" dirty="0" smtClean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AR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8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oc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fijarse(</a:t>
            </a:r>
            <a:r>
              <a:rPr lang="es-AR" sz="1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matNro,f,c,nro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s-AR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 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i, j, </a:t>
            </a:r>
            <a:r>
              <a:rPr lang="es-AR" sz="1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oc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Entero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oc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0</a:t>
            </a:r>
            <a:endParaRPr lang="es-AR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i=0 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hasta 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f-1 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 Paso 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Hacer</a:t>
            </a:r>
            <a:endParaRPr lang="es-AR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j=0 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hasta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c-1 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 Paso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1 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Hacer</a:t>
            </a:r>
            <a:endParaRPr lang="es-AR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	</a:t>
            </a: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matNro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s-AR" sz="1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i,j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]=</a:t>
            </a:r>
            <a:r>
              <a:rPr lang="es-AR" sz="1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nro</a:t>
            </a:r>
            <a:endParaRPr lang="es-AR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		</a:t>
            </a:r>
            <a:r>
              <a:rPr lang="es-AR" sz="1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oc</a:t>
            </a: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oc+1</a:t>
            </a:r>
            <a:endParaRPr lang="es-AR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	</a:t>
            </a:r>
            <a:r>
              <a:rPr lang="es-AR" sz="18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FinSi</a:t>
            </a:r>
            <a:endParaRPr lang="es-AR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8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8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FinPara</a:t>
            </a:r>
            <a:endParaRPr lang="es-AR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8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FinPara</a:t>
            </a:r>
            <a:endParaRPr lang="es-AR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8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FinSubAlgoritmo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17</a:t>
            </a:fld>
            <a:endParaRPr lang="es-ES_tradn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Examen 1 – Técnicas de Programación</a:t>
            </a:r>
            <a:r>
              <a:rPr lang="es-AR" dirty="0"/>
              <a:t/>
            </a:r>
            <a:br>
              <a:rPr lang="es-AR" dirty="0"/>
            </a:br>
            <a:r>
              <a:rPr lang="es-AR" sz="3100" i="1" dirty="0"/>
              <a:t>Ejercicio</a:t>
            </a:r>
            <a:r>
              <a:rPr lang="es-AR" dirty="0"/>
              <a:t> </a:t>
            </a:r>
            <a:r>
              <a:rPr lang="es-AR" sz="3100" i="1" dirty="0"/>
              <a:t>2 </a:t>
            </a:r>
            <a:r>
              <a:rPr lang="es-AR" sz="3100" i="1" dirty="0" smtClean="0"/>
              <a:t>– </a:t>
            </a:r>
            <a:r>
              <a:rPr lang="es-AR" sz="3100" i="1" dirty="0"/>
              <a:t>Indique qué Hace</a:t>
            </a:r>
            <a:endParaRPr lang="es-AR" sz="31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s-AR" sz="16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mostrarM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matDeNro,f,c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i, j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Entero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Para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i=0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hasta 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f-1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 Paso 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j=0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hasta 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c-1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 Paso 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	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 Sin Saltar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matDeNro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i,j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r>
              <a:rPr lang="es-AR" sz="16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" "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6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FinPara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6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" "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FinPara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6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FinSubAlgoritmo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18</a:t>
            </a:fld>
            <a:endParaRPr lang="es-ES_trad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4000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1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1 </a:t>
            </a:r>
            <a:r>
              <a:rPr lang="es-AR" sz="3100" i="1" dirty="0"/>
              <a:t>– </a:t>
            </a:r>
            <a:r>
              <a:rPr lang="es-AR" sz="3100" i="1" dirty="0" smtClean="0"/>
              <a:t>Codificar</a:t>
            </a:r>
            <a:endParaRPr lang="es-AR" sz="3100" i="1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200" dirty="0" smtClean="0"/>
              <a:t>Construya un método denominado </a:t>
            </a:r>
            <a:r>
              <a:rPr lang="es-AR" sz="2200" dirty="0" err="1" smtClean="0"/>
              <a:t>establecerCalificacion</a:t>
            </a:r>
            <a:r>
              <a:rPr lang="es-AR" sz="2200" dirty="0" smtClean="0"/>
              <a:t> el cual reciba como parámetro la nota numérica de un alumno y devuelva un texto con la calificación de concepto correspondiente a dicha nota numérica. </a:t>
            </a:r>
          </a:p>
          <a:p>
            <a:r>
              <a:rPr lang="es-AR" sz="2200" dirty="0" smtClean="0"/>
              <a:t>Tenga en cuenta la siguiente tabla:</a:t>
            </a:r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</a:t>
            </a:fld>
            <a:endParaRPr lang="es-ES_tradnl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1381315" y="4061637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Nota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Calificación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  &lt;=</a:t>
                      </a:r>
                      <a:r>
                        <a:rPr lang="es-AR" baseline="0" dirty="0" smtClean="0"/>
                        <a:t> nota &lt; 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Insuficiente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 &lt;= nota &lt; 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Regular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6 &lt;= nota &lt; 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Bueno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r>
                        <a:rPr lang="es-AR" baseline="0" dirty="0" smtClean="0"/>
                        <a:t> &lt;= nota &lt; 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Muy buen 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9 &lt;= nota &lt; =10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Sobresaliente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8 Imagen" descr="calificac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0" y="2909112"/>
            <a:ext cx="9906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Examen 1 – Técnicas de Programación</a:t>
            </a:r>
            <a:r>
              <a:rPr lang="es-AR" dirty="0"/>
              <a:t/>
            </a:r>
            <a:br>
              <a:rPr lang="es-AR" dirty="0"/>
            </a:br>
            <a:r>
              <a:rPr lang="es-AR" sz="3100" i="1" dirty="0"/>
              <a:t>Ejercicio</a:t>
            </a:r>
            <a:r>
              <a:rPr lang="es-AR" dirty="0"/>
              <a:t> </a:t>
            </a:r>
            <a:r>
              <a:rPr lang="es-AR" sz="3100" i="1" dirty="0" smtClean="0"/>
              <a:t>2 </a:t>
            </a:r>
            <a:r>
              <a:rPr lang="es-AR" sz="3100" i="1" dirty="0"/>
              <a:t>– Indique qué Hace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s-AR" sz="1800" b="1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MUESTRA LA MATRIZ RECIBIDA POR PARÁMETRO</a:t>
            </a:r>
            <a:endParaRPr lang="es-AR" sz="1800" spc="-1" dirty="0" smtClean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AR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6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mostrarM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matDeNro,f,c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i, j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Entero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Para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i=0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hasta 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f-1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 Paso 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j=0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hasta 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c-1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 Paso 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	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 Sin Saltar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matDeNro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i,j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r>
              <a:rPr lang="es-AR" sz="16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" "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r>
              <a:rPr lang="es-AR" sz="16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FinPara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6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" "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FinPara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6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FinSubAlgoritmo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19</a:t>
            </a:fld>
            <a:endParaRPr lang="es-ES_tradn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1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/>
              <a:t>2 – </a:t>
            </a:r>
            <a:r>
              <a:rPr lang="es-AR" sz="3100" i="1" dirty="0" smtClean="0"/>
              <a:t>Error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10000"/>
              </a:lnSpc>
              <a:spcBef>
                <a:spcPts val="700"/>
              </a:spcBef>
              <a:buNone/>
            </a:pPr>
            <a:r>
              <a:rPr lang="es-A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Tener en cuenta que se pide QUE hace y no COMO lo hace</a:t>
            </a:r>
            <a:endParaRPr lang="es-AR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5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Algoritmo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Parcial</a:t>
            </a:r>
            <a:endParaRPr lang="es-AR" sz="15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fila, columna,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nro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ocu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Entero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Leer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fila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Leer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columna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Dimension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fila,columna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completar(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mat,fila,columna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Leer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nro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ocu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fijarse(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mat,fila,columna,nro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4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"El número "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nro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s-AR" sz="14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 tiene " 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ocu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mostrarM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mat,fila,columna</a:t>
            </a:r>
            <a:r>
              <a:rPr lang="es-A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s-AR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buNone/>
            </a:pPr>
            <a:r>
              <a:rPr lang="es-AR" sz="15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FinAlgoritmo</a:t>
            </a:r>
            <a:r>
              <a:rPr lang="es-AR" sz="1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15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AR" sz="15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20</a:t>
            </a:fld>
            <a:endParaRPr lang="es-ES_tradnl" dirty="0"/>
          </a:p>
        </p:txBody>
      </p:sp>
      <p:sp>
        <p:nvSpPr>
          <p:cNvPr id="7" name="6 CuadroTexto"/>
          <p:cNvSpPr txBox="1"/>
          <p:nvPr/>
        </p:nvSpPr>
        <p:spPr>
          <a:xfrm>
            <a:off x="3583172" y="4076182"/>
            <a:ext cx="5545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Define las variables fila, columna, mat,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etc.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como entero</a:t>
            </a: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Lee la fila y la columna</a:t>
            </a:r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Define una matriz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dimensión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fila y columna</a:t>
            </a:r>
            <a:endParaRPr 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7 Imagen" descr="desapro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588" y="5424999"/>
            <a:ext cx="1109248" cy="95533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1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3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10000"/>
              </a:lnSpc>
              <a:spcBef>
                <a:spcPts val="700"/>
              </a:spcBef>
              <a:buNone/>
            </a:pPr>
            <a:r>
              <a:rPr lang="es-AR" sz="3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 siguiente método debería devolver la suma de los números de un </a:t>
            </a:r>
            <a:r>
              <a:rPr lang="es-AR" sz="3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arreglo, pero sin embargo </a:t>
            </a:r>
            <a:r>
              <a:rPr lang="es-AR" sz="3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lo </a:t>
            </a:r>
            <a:r>
              <a:rPr lang="es-AR" sz="3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</a:t>
            </a:r>
          </a:p>
          <a:p>
            <a:pPr marL="0" indent="0" algn="ctr">
              <a:lnSpc>
                <a:spcPct val="110000"/>
              </a:lnSpc>
              <a:spcBef>
                <a:spcPts val="700"/>
              </a:spcBef>
              <a:buNone/>
            </a:pPr>
            <a:r>
              <a:rPr lang="es-AR" sz="3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Ayude </a:t>
            </a:r>
            <a:r>
              <a:rPr lang="es-AR" sz="3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encontrar los errores y </a:t>
            </a:r>
            <a:r>
              <a:rPr lang="es-AR" sz="3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corregirlos</a:t>
            </a:r>
            <a:endParaRPr lang="es-AR" sz="3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</a:pP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buNone/>
            </a:pPr>
            <a:r>
              <a:rPr lang="es-AR" sz="23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r>
              <a:rPr lang="es-AR" sz="23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 = </a:t>
            </a:r>
            <a:r>
              <a:rPr lang="es-AR" sz="2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sumarArreglo</a:t>
            </a: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(arreglo, </a:t>
            </a:r>
            <a:r>
              <a:rPr lang="es-AR" sz="2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dimensionArreglo</a:t>
            </a: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s-AR" sz="2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buNone/>
            </a:pP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23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2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resultado </a:t>
            </a:r>
            <a:r>
              <a:rPr lang="es-AR" sz="23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Entero</a:t>
            </a: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2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buNone/>
            </a:pP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23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</a:t>
            </a: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2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0 </a:t>
            </a:r>
            <a:r>
              <a:rPr lang="es-AR" sz="23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hasta</a:t>
            </a: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resultado-1 </a:t>
            </a:r>
            <a:r>
              <a:rPr lang="es-AR" sz="23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 Paso</a:t>
            </a: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1 </a:t>
            </a:r>
            <a:r>
              <a:rPr lang="es-AR" sz="23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Hacer</a:t>
            </a:r>
            <a:endParaRPr lang="es-AR" sz="2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buNone/>
            </a:pP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resultado = resultado + arreglo[</a:t>
            </a:r>
            <a:r>
              <a:rPr lang="es-AR" sz="23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endParaRPr lang="es-AR" sz="2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buNone/>
            </a:pPr>
            <a:r>
              <a:rPr lang="es-AR" sz="2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23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FinPara</a:t>
            </a:r>
            <a:endParaRPr lang="es-AR" sz="2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buNone/>
            </a:pPr>
            <a:r>
              <a:rPr lang="es-AR" sz="23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endParaRPr lang="es-AR" sz="23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21</a:t>
            </a:fld>
            <a:endParaRPr lang="es-ES_tradn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1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3 – Error 1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5181" y="2160000"/>
            <a:ext cx="8569841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es-AR" sz="20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r>
              <a:rPr lang="es-A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 = </a:t>
            </a:r>
            <a:r>
              <a:rPr lang="es-A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sumarArreglo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(arreglo, </a:t>
            </a:r>
            <a:r>
              <a:rPr lang="es-A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dimensionArreglo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s-A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buNone/>
            </a:pP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20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resultado </a:t>
            </a:r>
            <a:r>
              <a:rPr lang="es-AR" sz="20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Entero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buNone/>
            </a:pP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20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0 </a:t>
            </a:r>
            <a:r>
              <a:rPr lang="es-AR" sz="20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hasta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resultado-1 </a:t>
            </a:r>
            <a:r>
              <a:rPr lang="es-AR" sz="20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 Paso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1 </a:t>
            </a:r>
            <a:r>
              <a:rPr lang="es-AR" sz="20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Hacer</a:t>
            </a:r>
            <a:endParaRPr lang="es-A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buNone/>
            </a:pP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resultado = resultado + arreglo[</a:t>
            </a:r>
            <a:r>
              <a:rPr lang="es-A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endParaRPr lang="es-A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buNone/>
            </a:pP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20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FinPara</a:t>
            </a:r>
            <a:endParaRPr lang="es-A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buNone/>
            </a:pPr>
            <a:r>
              <a:rPr lang="es-AR" sz="20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endParaRPr lang="es-A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22</a:t>
            </a:fld>
            <a:endParaRPr lang="es-ES_tradnl" dirty="0"/>
          </a:p>
        </p:txBody>
      </p:sp>
      <p:sp>
        <p:nvSpPr>
          <p:cNvPr id="9" name="5 Rectángulo"/>
          <p:cNvSpPr/>
          <p:nvPr/>
        </p:nvSpPr>
        <p:spPr>
          <a:xfrm>
            <a:off x="571500" y="2971800"/>
            <a:ext cx="1800226" cy="17144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6 CuadroTexto"/>
          <p:cNvSpPr txBox="1"/>
          <p:nvPr/>
        </p:nvSpPr>
        <p:spPr>
          <a:xfrm>
            <a:off x="6771135" y="2734358"/>
            <a:ext cx="2053887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Falta inicializar </a:t>
            </a:r>
            <a:r>
              <a:rPr lang="es-AR" b="1"/>
              <a:t>la </a:t>
            </a:r>
            <a:r>
              <a:rPr lang="es-AR" b="1" smtClean="0"/>
              <a:t>variable resultado</a:t>
            </a:r>
            <a:endParaRPr lang="es-AR" b="1" dirty="0"/>
          </a:p>
        </p:txBody>
      </p:sp>
      <p:cxnSp>
        <p:nvCxnSpPr>
          <p:cNvPr id="12" name="8 Conector recto"/>
          <p:cNvCxnSpPr>
            <a:endCxn id="11" idx="1"/>
          </p:cNvCxnSpPr>
          <p:nvPr/>
        </p:nvCxnSpPr>
        <p:spPr>
          <a:xfrm>
            <a:off x="2371726" y="3057523"/>
            <a:ext cx="4399409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5181" y="2160000"/>
            <a:ext cx="8569841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es-AR" sz="20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r>
              <a:rPr lang="es-A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 = </a:t>
            </a:r>
            <a:r>
              <a:rPr lang="es-A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sumarArreglo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(arreglo, </a:t>
            </a:r>
            <a:r>
              <a:rPr lang="es-A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dimensionArreglo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s-A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buNone/>
            </a:pP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20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resultado </a:t>
            </a:r>
            <a:r>
              <a:rPr lang="es-AR" sz="20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Entero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buNone/>
            </a:pP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20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0 </a:t>
            </a:r>
            <a:r>
              <a:rPr lang="es-AR" sz="20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hasta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resultado-1 </a:t>
            </a:r>
            <a:r>
              <a:rPr lang="es-AR" sz="20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 Paso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1 </a:t>
            </a:r>
            <a:r>
              <a:rPr lang="es-AR" sz="20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Hacer</a:t>
            </a:r>
            <a:endParaRPr lang="es-A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buNone/>
            </a:pP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resultado = resultado + arreglo[</a:t>
            </a:r>
            <a:r>
              <a:rPr lang="es-A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endParaRPr lang="es-A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buNone/>
            </a:pP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20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FinPara</a:t>
            </a:r>
            <a:endParaRPr lang="es-A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buNone/>
            </a:pPr>
            <a:r>
              <a:rPr lang="es-AR" sz="20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endParaRPr lang="es-A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1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3 – Error </a:t>
            </a:r>
            <a:r>
              <a:rPr lang="es-AR" sz="3100" i="1" dirty="0" smtClean="0"/>
              <a:t>2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23</a:t>
            </a:fld>
            <a:endParaRPr lang="es-ES_tradnl" dirty="0"/>
          </a:p>
        </p:txBody>
      </p:sp>
      <p:sp>
        <p:nvSpPr>
          <p:cNvPr id="9" name="5 Rectángulo"/>
          <p:cNvSpPr/>
          <p:nvPr/>
        </p:nvSpPr>
        <p:spPr>
          <a:xfrm>
            <a:off x="2971800" y="3121611"/>
            <a:ext cx="1457325" cy="3494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6 CuadroTexto"/>
          <p:cNvSpPr txBox="1"/>
          <p:nvPr/>
        </p:nvSpPr>
        <p:spPr>
          <a:xfrm>
            <a:off x="2588363" y="4763183"/>
            <a:ext cx="2224197" cy="92333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b="1" smtClean="0"/>
              <a:t>Está mal la variable, corresponde poner dimensionArreglo</a:t>
            </a:r>
            <a:endParaRPr lang="es-AR" b="1" dirty="0"/>
          </a:p>
        </p:txBody>
      </p:sp>
      <p:cxnSp>
        <p:nvCxnSpPr>
          <p:cNvPr id="12" name="8 Conector recto"/>
          <p:cNvCxnSpPr>
            <a:endCxn id="11" idx="0"/>
          </p:cNvCxnSpPr>
          <p:nvPr/>
        </p:nvCxnSpPr>
        <p:spPr>
          <a:xfrm>
            <a:off x="3700461" y="3495039"/>
            <a:ext cx="1" cy="1268144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5181" y="2160000"/>
            <a:ext cx="8569841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es-AR" sz="20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r>
              <a:rPr lang="es-A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 = </a:t>
            </a:r>
            <a:r>
              <a:rPr lang="es-A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sumarArreglo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(arreglo, </a:t>
            </a:r>
            <a:r>
              <a:rPr lang="es-A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dimensionArreglo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s-A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buNone/>
            </a:pP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20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resultado </a:t>
            </a:r>
            <a:r>
              <a:rPr lang="es-AR" sz="20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Entero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 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 0</a:t>
            </a:r>
            <a:endParaRPr lang="es-A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buNone/>
            </a:pP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20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0 </a:t>
            </a:r>
            <a:r>
              <a:rPr lang="es-AR" sz="20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hasta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dimensionArreglo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20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 Paso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1 </a:t>
            </a:r>
            <a:r>
              <a:rPr lang="es-AR" sz="20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Hacer</a:t>
            </a:r>
            <a:endParaRPr lang="es-A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buNone/>
            </a:pP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resultado = resultado + arreglo[</a:t>
            </a:r>
            <a:r>
              <a:rPr lang="es-A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endParaRPr lang="es-A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buNone/>
            </a:pPr>
            <a:r>
              <a:rPr lang="es-A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20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FinPara</a:t>
            </a:r>
            <a:endParaRPr lang="es-A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buNone/>
            </a:pPr>
            <a:r>
              <a:rPr lang="es-AR" sz="20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endParaRPr lang="es-A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1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3 – Código Correcto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24</a:t>
            </a:fld>
            <a:endParaRPr lang="es-ES_trad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1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1 – Alternativa 1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400" b="1" dirty="0" err="1" smtClean="0">
                <a:solidFill>
                  <a:srgbClr val="00008B"/>
                </a:solidFill>
              </a:rPr>
              <a:t>SubAlgoritmo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err="1" smtClean="0">
                <a:solidFill>
                  <a:srgbClr val="000000"/>
                </a:solidFill>
              </a:rPr>
              <a:t>calificacion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00"/>
                </a:solidFill>
              </a:rPr>
              <a:t>=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err="1" smtClean="0">
                <a:solidFill>
                  <a:srgbClr val="000000"/>
                </a:solidFill>
              </a:rPr>
              <a:t>establecerCalificacion</a:t>
            </a:r>
            <a:r>
              <a:rPr lang="es-AR" sz="1400" b="1" dirty="0" smtClean="0">
                <a:solidFill>
                  <a:srgbClr val="000000"/>
                </a:solidFill>
              </a:rPr>
              <a:t>(</a:t>
            </a:r>
            <a:r>
              <a:rPr lang="es-AR" sz="1400" dirty="0" smtClean="0">
                <a:solidFill>
                  <a:srgbClr val="000000"/>
                </a:solidFill>
              </a:rPr>
              <a:t>nota</a:t>
            </a:r>
            <a:r>
              <a:rPr lang="es-AR" sz="1400" b="1" dirty="0" smtClean="0">
                <a:solidFill>
                  <a:srgbClr val="000000"/>
                </a:solidFill>
              </a:rPr>
              <a:t>)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400" b="1" dirty="0" smtClean="0">
                <a:solidFill>
                  <a:srgbClr val="00008B"/>
                </a:solidFill>
              </a:rPr>
              <a:t>Definir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err="1" smtClean="0">
                <a:solidFill>
                  <a:srgbClr val="000000"/>
                </a:solidFill>
              </a:rPr>
              <a:t>calificacion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</a:rPr>
              <a:t>Como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</a:rPr>
              <a:t>Texto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400" b="1" dirty="0" smtClean="0">
                <a:solidFill>
                  <a:srgbClr val="00008B"/>
                </a:solidFill>
              </a:rPr>
              <a:t>Si</a:t>
            </a:r>
            <a:r>
              <a:rPr lang="es-AR" sz="1400" dirty="0" smtClean="0">
                <a:solidFill>
                  <a:srgbClr val="000000"/>
                </a:solidFill>
              </a:rPr>
              <a:t> nota </a:t>
            </a:r>
            <a:r>
              <a:rPr lang="es-AR" sz="1400" b="1" dirty="0" smtClean="0">
                <a:solidFill>
                  <a:srgbClr val="000000"/>
                </a:solidFill>
              </a:rPr>
              <a:t>&gt;=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smtClean="0">
                <a:solidFill>
                  <a:srgbClr val="A0522D"/>
                </a:solidFill>
              </a:rPr>
              <a:t>0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</a:rPr>
              <a:t>Y</a:t>
            </a:r>
            <a:r>
              <a:rPr lang="es-AR" sz="1400" dirty="0" smtClean="0">
                <a:solidFill>
                  <a:srgbClr val="000000"/>
                </a:solidFill>
              </a:rPr>
              <a:t> nota </a:t>
            </a:r>
            <a:r>
              <a:rPr lang="es-AR" sz="1400" b="1" dirty="0" smtClean="0">
                <a:solidFill>
                  <a:srgbClr val="000000"/>
                </a:solidFill>
              </a:rPr>
              <a:t>&lt;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smtClean="0">
                <a:solidFill>
                  <a:srgbClr val="A0522D"/>
                </a:solidFill>
              </a:rPr>
              <a:t>4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400" dirty="0" err="1" smtClean="0">
                <a:solidFill>
                  <a:srgbClr val="000000"/>
                </a:solidFill>
              </a:rPr>
              <a:t>calificacion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00"/>
                </a:solidFill>
              </a:rPr>
              <a:t>=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smtClean="0">
                <a:solidFill>
                  <a:srgbClr val="FF0000"/>
                </a:solidFill>
              </a:rPr>
              <a:t>"Insuficiente"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400" b="1" dirty="0" smtClean="0">
                <a:solidFill>
                  <a:srgbClr val="00008B"/>
                </a:solidFill>
              </a:rPr>
              <a:t>Sino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400" b="1" dirty="0" smtClean="0">
                <a:solidFill>
                  <a:srgbClr val="00008B"/>
                </a:solidFill>
              </a:rPr>
              <a:t>Si</a:t>
            </a:r>
            <a:r>
              <a:rPr lang="es-AR" sz="1400" dirty="0" smtClean="0">
                <a:solidFill>
                  <a:srgbClr val="000000"/>
                </a:solidFill>
              </a:rPr>
              <a:t> nota </a:t>
            </a:r>
            <a:r>
              <a:rPr lang="es-AR" sz="1400" b="1" dirty="0" smtClean="0">
                <a:solidFill>
                  <a:srgbClr val="000000"/>
                </a:solidFill>
              </a:rPr>
              <a:t>&gt;=</a:t>
            </a:r>
            <a:r>
              <a:rPr lang="es-AR" sz="1400" dirty="0" smtClean="0">
                <a:solidFill>
                  <a:srgbClr val="A0522D"/>
                </a:solidFill>
              </a:rPr>
              <a:t>4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</a:rPr>
              <a:t>Y</a:t>
            </a:r>
            <a:r>
              <a:rPr lang="es-AR" sz="1400" dirty="0" smtClean="0">
                <a:solidFill>
                  <a:srgbClr val="000000"/>
                </a:solidFill>
              </a:rPr>
              <a:t> nota </a:t>
            </a:r>
            <a:r>
              <a:rPr lang="es-AR" sz="1400" b="1" dirty="0" smtClean="0">
                <a:solidFill>
                  <a:srgbClr val="000000"/>
                </a:solidFill>
              </a:rPr>
              <a:t>&lt;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smtClean="0">
                <a:solidFill>
                  <a:srgbClr val="A0522D"/>
                </a:solidFill>
              </a:rPr>
              <a:t>6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lvl="3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400" dirty="0" err="1" smtClean="0">
                <a:solidFill>
                  <a:srgbClr val="000000"/>
                </a:solidFill>
              </a:rPr>
              <a:t>calificacion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00"/>
                </a:solidFill>
              </a:rPr>
              <a:t>=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smtClean="0">
                <a:solidFill>
                  <a:srgbClr val="FF0000"/>
                </a:solidFill>
              </a:rPr>
              <a:t>"Regular"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400" b="1" dirty="0" smtClean="0">
                <a:solidFill>
                  <a:srgbClr val="00008B"/>
                </a:solidFill>
              </a:rPr>
              <a:t>Sino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lvl="3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400" b="1" dirty="0" smtClean="0">
                <a:solidFill>
                  <a:srgbClr val="00008B"/>
                </a:solidFill>
              </a:rPr>
              <a:t>Si</a:t>
            </a:r>
            <a:r>
              <a:rPr lang="es-AR" sz="1400" dirty="0" smtClean="0">
                <a:solidFill>
                  <a:srgbClr val="000000"/>
                </a:solidFill>
              </a:rPr>
              <a:t> nota </a:t>
            </a:r>
            <a:r>
              <a:rPr lang="es-AR" sz="1400" b="1" dirty="0" smtClean="0">
                <a:solidFill>
                  <a:srgbClr val="000000"/>
                </a:solidFill>
              </a:rPr>
              <a:t>&gt;=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smtClean="0">
                <a:solidFill>
                  <a:srgbClr val="A0522D"/>
                </a:solidFill>
              </a:rPr>
              <a:t>6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</a:rPr>
              <a:t>Y</a:t>
            </a:r>
            <a:r>
              <a:rPr lang="es-AR" sz="1400" dirty="0" smtClean="0">
                <a:solidFill>
                  <a:srgbClr val="000000"/>
                </a:solidFill>
              </a:rPr>
              <a:t> nota </a:t>
            </a:r>
            <a:r>
              <a:rPr lang="es-AR" sz="1400" b="1" dirty="0" smtClean="0">
                <a:solidFill>
                  <a:srgbClr val="000000"/>
                </a:solidFill>
              </a:rPr>
              <a:t>&lt;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smtClean="0">
                <a:solidFill>
                  <a:srgbClr val="A0522D"/>
                </a:solidFill>
              </a:rPr>
              <a:t>7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lvl="4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400" dirty="0" err="1" smtClean="0">
                <a:solidFill>
                  <a:srgbClr val="000000"/>
                </a:solidFill>
              </a:rPr>
              <a:t>calificacion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00"/>
                </a:solidFill>
              </a:rPr>
              <a:t>=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smtClean="0">
                <a:solidFill>
                  <a:srgbClr val="FF0000"/>
                </a:solidFill>
              </a:rPr>
              <a:t>"Buena"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lvl="3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400" b="1" dirty="0" smtClean="0">
                <a:solidFill>
                  <a:srgbClr val="00008B"/>
                </a:solidFill>
              </a:rPr>
              <a:t>Sino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lvl="4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400" b="1" dirty="0" smtClean="0">
                <a:solidFill>
                  <a:srgbClr val="00008B"/>
                </a:solidFill>
              </a:rPr>
              <a:t>Si</a:t>
            </a:r>
            <a:r>
              <a:rPr lang="es-AR" sz="1400" dirty="0" smtClean="0">
                <a:solidFill>
                  <a:srgbClr val="000000"/>
                </a:solidFill>
              </a:rPr>
              <a:t> nota </a:t>
            </a:r>
            <a:r>
              <a:rPr lang="es-AR" sz="1400" b="1" dirty="0" smtClean="0">
                <a:solidFill>
                  <a:srgbClr val="000000"/>
                </a:solidFill>
              </a:rPr>
              <a:t>&gt;=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smtClean="0">
                <a:solidFill>
                  <a:srgbClr val="A0522D"/>
                </a:solidFill>
              </a:rPr>
              <a:t>7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</a:rPr>
              <a:t>Y</a:t>
            </a:r>
            <a:r>
              <a:rPr lang="es-AR" sz="1400" dirty="0" smtClean="0">
                <a:solidFill>
                  <a:srgbClr val="000000"/>
                </a:solidFill>
              </a:rPr>
              <a:t> nota </a:t>
            </a:r>
            <a:r>
              <a:rPr lang="es-AR" sz="1400" b="1" dirty="0" smtClean="0">
                <a:solidFill>
                  <a:srgbClr val="000000"/>
                </a:solidFill>
              </a:rPr>
              <a:t>&lt;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smtClean="0">
                <a:solidFill>
                  <a:srgbClr val="A0522D"/>
                </a:solidFill>
              </a:rPr>
              <a:t>9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lvl="5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400" dirty="0" err="1" smtClean="0">
                <a:solidFill>
                  <a:srgbClr val="000000"/>
                </a:solidFill>
              </a:rPr>
              <a:t>calificacion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00"/>
                </a:solidFill>
              </a:rPr>
              <a:t>=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smtClean="0">
                <a:solidFill>
                  <a:srgbClr val="FF0000"/>
                </a:solidFill>
              </a:rPr>
              <a:t>"Muy buena"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lvl="4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400" b="1" dirty="0" smtClean="0">
                <a:solidFill>
                  <a:srgbClr val="00008B"/>
                </a:solidFill>
              </a:rPr>
              <a:t>Sino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lvl="5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400" dirty="0" err="1" smtClean="0">
                <a:solidFill>
                  <a:srgbClr val="000000"/>
                </a:solidFill>
              </a:rPr>
              <a:t>calificacion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00"/>
                </a:solidFill>
              </a:rPr>
              <a:t>=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smtClean="0">
                <a:solidFill>
                  <a:srgbClr val="FF0000"/>
                </a:solidFill>
              </a:rPr>
              <a:t>"Sobresaliente"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lvl="4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400" b="1" dirty="0" err="1" smtClean="0">
                <a:solidFill>
                  <a:srgbClr val="00008B"/>
                </a:solidFill>
              </a:rPr>
              <a:t>FinSi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lvl="3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400" b="1" dirty="0" err="1" smtClean="0">
                <a:solidFill>
                  <a:srgbClr val="00008B"/>
                </a:solidFill>
              </a:rPr>
              <a:t>FinSi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400" b="1" dirty="0" err="1" smtClean="0">
                <a:solidFill>
                  <a:srgbClr val="00008B"/>
                </a:solidFill>
              </a:rPr>
              <a:t>FinSi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400" b="1" dirty="0" err="1" smtClean="0">
                <a:solidFill>
                  <a:srgbClr val="00008B"/>
                </a:solidFill>
              </a:rPr>
              <a:t>FinSi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400" b="1" dirty="0" err="1" smtClean="0">
                <a:solidFill>
                  <a:srgbClr val="00008B"/>
                </a:solidFill>
              </a:rPr>
              <a:t>FinSubAlgoritmo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endParaRPr lang="es-AR" sz="14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2</a:t>
            </a:fld>
            <a:endParaRPr lang="es-ES_tradnl" dirty="0"/>
          </a:p>
        </p:txBody>
      </p:sp>
      <p:pic>
        <p:nvPicPr>
          <p:cNvPr id="6" name="5 Imagen" descr="calificac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30" y="2717726"/>
            <a:ext cx="1763676" cy="20519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1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1 – Alternativa 2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50000"/>
              </a:lnSpc>
              <a:spcBef>
                <a:spcPts val="600"/>
              </a:spcBef>
              <a:buNone/>
            </a:pPr>
            <a:r>
              <a:rPr lang="es-AR" sz="1400" b="1" dirty="0" err="1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SubAlgoritmo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calificacion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establecerCalificacion</a:t>
            </a:r>
            <a:r>
              <a:rPr lang="es-AR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nota</a:t>
            </a:r>
            <a:r>
              <a:rPr lang="es-AR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lnSpc>
                <a:spcPct val="50000"/>
              </a:lnSpc>
              <a:spcBef>
                <a:spcPts val="600"/>
              </a:spcBef>
              <a:buNone/>
            </a:pP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Definir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calificacion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Como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Texto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lnSpc>
                <a:spcPct val="50000"/>
              </a:lnSpc>
              <a:spcBef>
                <a:spcPts val="600"/>
              </a:spcBef>
              <a:buNone/>
            </a:pP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nota </a:t>
            </a:r>
            <a:r>
              <a:rPr lang="es-AR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&gt;=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dirty="0" smtClean="0">
                <a:solidFill>
                  <a:srgbClr val="A0522D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nota </a:t>
            </a:r>
            <a:r>
              <a:rPr lang="es-AR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dirty="0" smtClean="0">
                <a:solidFill>
                  <a:srgbClr val="A0522D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2">
              <a:lnSpc>
                <a:spcPct val="50000"/>
              </a:lnSpc>
              <a:spcBef>
                <a:spcPts val="600"/>
              </a:spcBef>
              <a:buNone/>
            </a:pPr>
            <a:r>
              <a:rPr lang="es-AR" sz="1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calificacion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"Insuficiente"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lnSpc>
                <a:spcPct val="50000"/>
              </a:lnSpc>
              <a:spcBef>
                <a:spcPts val="600"/>
              </a:spcBef>
              <a:buNone/>
            </a:pP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Sino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2">
              <a:lnSpc>
                <a:spcPct val="50000"/>
              </a:lnSpc>
              <a:spcBef>
                <a:spcPts val="600"/>
              </a:spcBef>
              <a:buNone/>
            </a:pP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nota </a:t>
            </a:r>
            <a:r>
              <a:rPr lang="es-AR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&gt;=</a:t>
            </a:r>
            <a:r>
              <a:rPr lang="es-AR" sz="1400" dirty="0" smtClean="0">
                <a:solidFill>
                  <a:srgbClr val="A0522D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nota </a:t>
            </a:r>
            <a:r>
              <a:rPr lang="es-AR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dirty="0" smtClean="0">
                <a:solidFill>
                  <a:srgbClr val="A0522D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3">
              <a:lnSpc>
                <a:spcPct val="50000"/>
              </a:lnSpc>
              <a:spcBef>
                <a:spcPts val="600"/>
              </a:spcBef>
              <a:buNone/>
            </a:pPr>
            <a:r>
              <a:rPr lang="es-AR" sz="1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calificacion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"Regular"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2">
              <a:lnSpc>
                <a:spcPct val="50000"/>
              </a:lnSpc>
              <a:spcBef>
                <a:spcPts val="600"/>
              </a:spcBef>
              <a:buNone/>
            </a:pP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Sino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3">
              <a:lnSpc>
                <a:spcPct val="50000"/>
              </a:lnSpc>
              <a:spcBef>
                <a:spcPts val="600"/>
              </a:spcBef>
              <a:buNone/>
            </a:pP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nota </a:t>
            </a:r>
            <a:r>
              <a:rPr lang="es-AR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&lt;=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dirty="0" smtClean="0">
                <a:solidFill>
                  <a:srgbClr val="A0522D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nota </a:t>
            </a:r>
            <a:r>
              <a:rPr lang="es-AR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dirty="0" smtClean="0">
                <a:solidFill>
                  <a:srgbClr val="A0522D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4">
              <a:lnSpc>
                <a:spcPct val="50000"/>
              </a:lnSpc>
              <a:spcBef>
                <a:spcPts val="600"/>
              </a:spcBef>
              <a:buNone/>
            </a:pPr>
            <a:r>
              <a:rPr lang="es-AR" sz="1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calificacion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"Buena"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3">
              <a:lnSpc>
                <a:spcPct val="50000"/>
              </a:lnSpc>
              <a:spcBef>
                <a:spcPts val="600"/>
              </a:spcBef>
              <a:buNone/>
            </a:pP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Sino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4">
              <a:lnSpc>
                <a:spcPct val="50000"/>
              </a:lnSpc>
              <a:spcBef>
                <a:spcPts val="600"/>
              </a:spcBef>
              <a:buNone/>
            </a:pP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nota </a:t>
            </a:r>
            <a:r>
              <a:rPr lang="es-AR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&gt;=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dirty="0" smtClean="0">
                <a:solidFill>
                  <a:srgbClr val="A0522D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nota </a:t>
            </a:r>
            <a:r>
              <a:rPr lang="es-AR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dirty="0" smtClean="0">
                <a:solidFill>
                  <a:srgbClr val="A0522D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5">
              <a:lnSpc>
                <a:spcPct val="50000"/>
              </a:lnSpc>
              <a:spcBef>
                <a:spcPts val="600"/>
              </a:spcBef>
              <a:buNone/>
            </a:pPr>
            <a:r>
              <a:rPr lang="es-AR" sz="1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calificacion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"Muy buena"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4">
              <a:lnSpc>
                <a:spcPct val="50000"/>
              </a:lnSpc>
              <a:spcBef>
                <a:spcPts val="600"/>
              </a:spcBef>
              <a:buNone/>
            </a:pP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Sino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4">
              <a:lnSpc>
                <a:spcPct val="50000"/>
              </a:lnSpc>
              <a:spcBef>
                <a:spcPts val="600"/>
              </a:spcBef>
              <a:buNone/>
            </a:pP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	Si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nota </a:t>
            </a:r>
            <a:r>
              <a:rPr lang="es-AR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&gt;=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dirty="0" smtClean="0">
                <a:solidFill>
                  <a:srgbClr val="A0522D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nota </a:t>
            </a:r>
            <a:r>
              <a:rPr lang="es-AR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dirty="0" smtClean="0">
                <a:solidFill>
                  <a:srgbClr val="A0522D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es-AR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5">
              <a:lnSpc>
                <a:spcPct val="50000"/>
              </a:lnSpc>
              <a:spcBef>
                <a:spcPts val="600"/>
              </a:spcBef>
              <a:buNone/>
            </a:pP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AR" sz="1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calificacion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"Sobresaliente"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4">
              <a:lnSpc>
                <a:spcPct val="50000"/>
              </a:lnSpc>
              <a:spcBef>
                <a:spcPts val="600"/>
              </a:spcBef>
              <a:buNone/>
            </a:pP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	Sino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6">
              <a:lnSpc>
                <a:spcPct val="50000"/>
              </a:lnSpc>
              <a:spcBef>
                <a:spcPts val="600"/>
              </a:spcBef>
              <a:buNone/>
            </a:pPr>
            <a:r>
              <a:rPr lang="es-AR" sz="1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calificacion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“La nota no es valida"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4">
              <a:lnSpc>
                <a:spcPct val="50000"/>
              </a:lnSpc>
              <a:spcBef>
                <a:spcPts val="600"/>
              </a:spcBef>
              <a:buNone/>
            </a:pP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AR" sz="1400" b="1" dirty="0" err="1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FinSi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lvl="4">
              <a:lnSpc>
                <a:spcPct val="50000"/>
              </a:lnSpc>
              <a:spcBef>
                <a:spcPts val="600"/>
              </a:spcBef>
              <a:buNone/>
            </a:pPr>
            <a:r>
              <a:rPr lang="es-AR" sz="1400" b="1" dirty="0" err="1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FinSi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3">
              <a:lnSpc>
                <a:spcPct val="50000"/>
              </a:lnSpc>
              <a:spcBef>
                <a:spcPts val="600"/>
              </a:spcBef>
              <a:buNone/>
            </a:pPr>
            <a:r>
              <a:rPr lang="es-AR" sz="1400" b="1" dirty="0" err="1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FinSi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2">
              <a:lnSpc>
                <a:spcPct val="50000"/>
              </a:lnSpc>
              <a:spcBef>
                <a:spcPts val="600"/>
              </a:spcBef>
              <a:buNone/>
            </a:pPr>
            <a:r>
              <a:rPr lang="es-AR" sz="1400" b="1" dirty="0" err="1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FinSi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lnSpc>
                <a:spcPct val="50000"/>
              </a:lnSpc>
              <a:spcBef>
                <a:spcPts val="600"/>
              </a:spcBef>
              <a:buNone/>
            </a:pPr>
            <a:r>
              <a:rPr lang="es-AR" sz="1400" b="1" dirty="0" err="1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FinSi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50000"/>
              </a:lnSpc>
              <a:spcBef>
                <a:spcPts val="600"/>
              </a:spcBef>
              <a:buNone/>
            </a:pPr>
            <a:r>
              <a:rPr lang="es-AR" sz="1400" b="1" dirty="0" err="1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FinSubAlgoritmo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A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3</a:t>
            </a:fld>
            <a:endParaRPr lang="es-ES_tradnl" dirty="0"/>
          </a:p>
        </p:txBody>
      </p:sp>
      <p:pic>
        <p:nvPicPr>
          <p:cNvPr id="6" name="5 Imagen" descr="calificac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30" y="2717726"/>
            <a:ext cx="1763676" cy="20519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1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1 – Alternativa 3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s-AR" sz="1600" b="1" dirty="0" err="1" smtClean="0">
                <a:solidFill>
                  <a:srgbClr val="00008B"/>
                </a:solidFill>
              </a:rPr>
              <a:t>SubAlgoritmo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calificacion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00"/>
                </a:solidFill>
              </a:rPr>
              <a:t>=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establecerCalificacion</a:t>
            </a:r>
            <a:r>
              <a:rPr lang="es-AR" sz="1600" b="1" dirty="0" smtClean="0">
                <a:solidFill>
                  <a:srgbClr val="000000"/>
                </a:solidFill>
              </a:rPr>
              <a:t>(</a:t>
            </a:r>
            <a:r>
              <a:rPr lang="es-AR" sz="1600" dirty="0" smtClean="0">
                <a:solidFill>
                  <a:srgbClr val="000000"/>
                </a:solidFill>
              </a:rPr>
              <a:t>nota</a:t>
            </a:r>
            <a:r>
              <a:rPr lang="es-AR" sz="1600" b="1" dirty="0" smtClean="0">
                <a:solidFill>
                  <a:srgbClr val="000000"/>
                </a:solidFill>
              </a:rPr>
              <a:t>)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s-AR" sz="1600" b="1" dirty="0" smtClean="0">
                <a:solidFill>
                  <a:srgbClr val="00008B"/>
                </a:solidFill>
              </a:rPr>
              <a:t>Definir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calificacion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Como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Texto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s-AR" sz="1600" b="1" dirty="0" err="1" smtClean="0">
                <a:solidFill>
                  <a:srgbClr val="00008B"/>
                </a:solidFill>
              </a:rPr>
              <a:t>Segun</a:t>
            </a:r>
            <a:r>
              <a:rPr lang="es-AR" sz="1600" dirty="0" smtClean="0">
                <a:solidFill>
                  <a:srgbClr val="000000"/>
                </a:solidFill>
              </a:rPr>
              <a:t> nota 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None/>
            </a:pPr>
            <a:r>
              <a:rPr lang="es-AR" sz="1600" dirty="0" smtClean="0">
                <a:solidFill>
                  <a:srgbClr val="A0522D"/>
                </a:solidFill>
              </a:rPr>
              <a:t>0</a:t>
            </a:r>
            <a:r>
              <a:rPr lang="es-AR" sz="1600" b="1" dirty="0" smtClean="0">
                <a:solidFill>
                  <a:srgbClr val="000000"/>
                </a:solidFill>
              </a:rPr>
              <a:t>,</a:t>
            </a:r>
            <a:r>
              <a:rPr lang="es-AR" sz="1600" dirty="0" smtClean="0">
                <a:solidFill>
                  <a:srgbClr val="A0522D"/>
                </a:solidFill>
              </a:rPr>
              <a:t>1</a:t>
            </a:r>
            <a:r>
              <a:rPr lang="es-AR" sz="1600" b="1" dirty="0" smtClean="0">
                <a:solidFill>
                  <a:srgbClr val="000000"/>
                </a:solidFill>
              </a:rPr>
              <a:t>,</a:t>
            </a:r>
            <a:r>
              <a:rPr lang="es-AR" sz="1600" dirty="0" smtClean="0">
                <a:solidFill>
                  <a:srgbClr val="A0522D"/>
                </a:solidFill>
              </a:rPr>
              <a:t>2</a:t>
            </a:r>
            <a:r>
              <a:rPr lang="es-AR" sz="1600" b="1" dirty="0" smtClean="0">
                <a:solidFill>
                  <a:srgbClr val="000000"/>
                </a:solidFill>
              </a:rPr>
              <a:t>,</a:t>
            </a:r>
            <a:r>
              <a:rPr lang="es-AR" sz="1600" dirty="0" smtClean="0">
                <a:solidFill>
                  <a:srgbClr val="A0522D"/>
                </a:solidFill>
              </a:rPr>
              <a:t>3</a:t>
            </a:r>
            <a:r>
              <a:rPr lang="es-AR" sz="1600" b="1" dirty="0" smtClean="0">
                <a:solidFill>
                  <a:srgbClr val="000000"/>
                </a:solidFill>
              </a:rPr>
              <a:t>: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calificacion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00"/>
                </a:solidFill>
              </a:rPr>
              <a:t>=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smtClean="0">
                <a:solidFill>
                  <a:srgbClr val="FF0000"/>
                </a:solidFill>
              </a:rPr>
              <a:t>"Insuficiente"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None/>
            </a:pPr>
            <a:r>
              <a:rPr lang="es-AR" sz="1600" dirty="0" smtClean="0">
                <a:solidFill>
                  <a:srgbClr val="A0522D"/>
                </a:solidFill>
              </a:rPr>
              <a:t>4</a:t>
            </a:r>
            <a:r>
              <a:rPr lang="es-AR" sz="1600" b="1" dirty="0" smtClean="0">
                <a:solidFill>
                  <a:srgbClr val="000000"/>
                </a:solidFill>
              </a:rPr>
              <a:t>,</a:t>
            </a:r>
            <a:r>
              <a:rPr lang="es-AR" sz="1600" dirty="0" smtClean="0">
                <a:solidFill>
                  <a:srgbClr val="A0522D"/>
                </a:solidFill>
              </a:rPr>
              <a:t>5</a:t>
            </a:r>
            <a:r>
              <a:rPr lang="es-AR" sz="1600" b="1" dirty="0" smtClean="0">
                <a:solidFill>
                  <a:srgbClr val="000000"/>
                </a:solidFill>
              </a:rPr>
              <a:t>: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calificacion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00"/>
                </a:solidFill>
              </a:rPr>
              <a:t>=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smtClean="0">
                <a:solidFill>
                  <a:srgbClr val="FF0000"/>
                </a:solidFill>
              </a:rPr>
              <a:t>"Regular"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None/>
            </a:pPr>
            <a:r>
              <a:rPr lang="es-AR" sz="1600" dirty="0" smtClean="0">
                <a:solidFill>
                  <a:srgbClr val="A0522D"/>
                </a:solidFill>
              </a:rPr>
              <a:t>6</a:t>
            </a:r>
            <a:r>
              <a:rPr lang="es-AR" sz="1600" b="1" dirty="0" smtClean="0">
                <a:solidFill>
                  <a:srgbClr val="000000"/>
                </a:solidFill>
              </a:rPr>
              <a:t>: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calificacion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00"/>
                </a:solidFill>
              </a:rPr>
              <a:t>=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smtClean="0">
                <a:solidFill>
                  <a:srgbClr val="FF0000"/>
                </a:solidFill>
              </a:rPr>
              <a:t>"Buena"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None/>
            </a:pPr>
            <a:r>
              <a:rPr lang="es-AR" sz="1600" dirty="0" smtClean="0">
                <a:solidFill>
                  <a:srgbClr val="A0522D"/>
                </a:solidFill>
              </a:rPr>
              <a:t>7</a:t>
            </a:r>
            <a:r>
              <a:rPr lang="es-AR" sz="1600" b="1" dirty="0" smtClean="0">
                <a:solidFill>
                  <a:srgbClr val="000000"/>
                </a:solidFill>
              </a:rPr>
              <a:t>,</a:t>
            </a:r>
            <a:r>
              <a:rPr lang="es-AR" sz="1600" dirty="0" smtClean="0">
                <a:solidFill>
                  <a:srgbClr val="A0522D"/>
                </a:solidFill>
              </a:rPr>
              <a:t>8</a:t>
            </a:r>
            <a:r>
              <a:rPr lang="es-AR" sz="1600" b="1" dirty="0" smtClean="0">
                <a:solidFill>
                  <a:srgbClr val="000000"/>
                </a:solidFill>
              </a:rPr>
              <a:t>: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calificacion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00"/>
                </a:solidFill>
              </a:rPr>
              <a:t>=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smtClean="0">
                <a:solidFill>
                  <a:srgbClr val="FF0000"/>
                </a:solidFill>
              </a:rPr>
              <a:t>"Muy Buena"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None/>
            </a:pPr>
            <a:r>
              <a:rPr lang="es-AR" sz="1600" dirty="0" smtClean="0">
                <a:solidFill>
                  <a:srgbClr val="A0522D"/>
                </a:solidFill>
              </a:rPr>
              <a:t>9</a:t>
            </a:r>
            <a:r>
              <a:rPr lang="es-AR" sz="1600" b="1" dirty="0" smtClean="0">
                <a:solidFill>
                  <a:srgbClr val="000000"/>
                </a:solidFill>
              </a:rPr>
              <a:t>,</a:t>
            </a:r>
            <a:r>
              <a:rPr lang="es-AR" sz="1600" dirty="0" smtClean="0">
                <a:solidFill>
                  <a:srgbClr val="A0522D"/>
                </a:solidFill>
              </a:rPr>
              <a:t>10</a:t>
            </a:r>
            <a:r>
              <a:rPr lang="es-AR" sz="1600" b="1" dirty="0" smtClean="0">
                <a:solidFill>
                  <a:srgbClr val="000000"/>
                </a:solidFill>
              </a:rPr>
              <a:t>: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calificacion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00"/>
                </a:solidFill>
              </a:rPr>
              <a:t>=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smtClean="0">
                <a:solidFill>
                  <a:srgbClr val="FF0000"/>
                </a:solidFill>
              </a:rPr>
              <a:t>"Sobresaliente"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s-AR" sz="1600" b="1" dirty="0" smtClean="0">
                <a:solidFill>
                  <a:srgbClr val="00008B"/>
                </a:solidFill>
              </a:rPr>
              <a:t>De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Otro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Modo</a:t>
            </a:r>
            <a:r>
              <a:rPr lang="es-AR" sz="1600" b="1" dirty="0" smtClean="0">
                <a:solidFill>
                  <a:srgbClr val="000000"/>
                </a:solidFill>
              </a:rPr>
              <a:t>: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None/>
            </a:pPr>
            <a:r>
              <a:rPr lang="es-AR" sz="1600" dirty="0" err="1" smtClean="0">
                <a:solidFill>
                  <a:srgbClr val="000000"/>
                </a:solidFill>
              </a:rPr>
              <a:t>calificacion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00"/>
                </a:solidFill>
              </a:rPr>
              <a:t>=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smtClean="0">
                <a:solidFill>
                  <a:srgbClr val="FF0000"/>
                </a:solidFill>
              </a:rPr>
              <a:t>"La nota no es valida"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s-AR" sz="1600" b="1" dirty="0" err="1" smtClean="0">
                <a:solidFill>
                  <a:srgbClr val="00008B"/>
                </a:solidFill>
              </a:rPr>
              <a:t>FinSegun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s-AR" sz="1600" b="1" dirty="0" err="1" smtClean="0">
                <a:solidFill>
                  <a:srgbClr val="00008B"/>
                </a:solidFill>
              </a:rPr>
              <a:t>FinSubAlgoritmo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endParaRPr lang="es-A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4</a:t>
            </a:fld>
            <a:endParaRPr lang="es-ES_tradnl" dirty="0"/>
          </a:p>
        </p:txBody>
      </p:sp>
      <p:pic>
        <p:nvPicPr>
          <p:cNvPr id="6" name="5 Imagen" descr="calificac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30" y="2717726"/>
            <a:ext cx="1763676" cy="20519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s-AR" sz="1600" b="1" dirty="0" err="1" smtClean="0">
                <a:solidFill>
                  <a:srgbClr val="00008B"/>
                </a:solidFill>
              </a:rPr>
              <a:t>SubAlgoritmo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calificacion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00"/>
                </a:solidFill>
              </a:rPr>
              <a:t>=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establecerCalificacion</a:t>
            </a:r>
            <a:r>
              <a:rPr lang="es-AR" sz="1600" b="1" dirty="0" smtClean="0">
                <a:solidFill>
                  <a:srgbClr val="000000"/>
                </a:solidFill>
              </a:rPr>
              <a:t>(</a:t>
            </a:r>
            <a:r>
              <a:rPr lang="es-AR" sz="1600" dirty="0" smtClean="0">
                <a:solidFill>
                  <a:srgbClr val="000000"/>
                </a:solidFill>
              </a:rPr>
              <a:t>nota</a:t>
            </a:r>
            <a:r>
              <a:rPr lang="es-AR" sz="1600" b="1" dirty="0" smtClean="0">
                <a:solidFill>
                  <a:srgbClr val="000000"/>
                </a:solidFill>
              </a:rPr>
              <a:t>)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s-AR" sz="1600" b="1" dirty="0" smtClean="0">
                <a:solidFill>
                  <a:srgbClr val="00008B"/>
                </a:solidFill>
              </a:rPr>
              <a:t>Definir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calificacion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Como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Texto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s-AR" sz="1600" b="1" dirty="0" smtClean="0">
                <a:solidFill>
                  <a:srgbClr val="00008B"/>
                </a:solidFill>
              </a:rPr>
              <a:t>Definir</a:t>
            </a:r>
            <a:r>
              <a:rPr lang="es-AR" sz="1600" dirty="0" smtClean="0">
                <a:solidFill>
                  <a:srgbClr val="000000"/>
                </a:solidFill>
              </a:rPr>
              <a:t> nota </a:t>
            </a:r>
            <a:r>
              <a:rPr lang="es-AR" sz="1600" b="1" dirty="0" smtClean="0">
                <a:solidFill>
                  <a:srgbClr val="00008B"/>
                </a:solidFill>
              </a:rPr>
              <a:t>Como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Real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s-AR" sz="2800" b="1" dirty="0" smtClean="0">
                <a:solidFill>
                  <a:srgbClr val="00008B"/>
                </a:solidFill>
              </a:rPr>
              <a:t>……….</a:t>
            </a:r>
            <a:endParaRPr lang="es-AR" sz="16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s-AR" sz="1600" b="1" dirty="0" err="1" smtClean="0">
                <a:solidFill>
                  <a:srgbClr val="00008B"/>
                </a:solidFill>
              </a:rPr>
              <a:t>FinSubAlgoritmo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endParaRPr lang="es-A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05787" y="2807329"/>
            <a:ext cx="2304558" cy="34024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1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1 – Errores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5</a:t>
            </a:fld>
            <a:endParaRPr lang="es-ES_tradnl" dirty="0"/>
          </a:p>
        </p:txBody>
      </p:sp>
      <p:sp>
        <p:nvSpPr>
          <p:cNvPr id="7" name="6 CuadroTexto"/>
          <p:cNvSpPr txBox="1"/>
          <p:nvPr/>
        </p:nvSpPr>
        <p:spPr>
          <a:xfrm>
            <a:off x="4465674" y="2926761"/>
            <a:ext cx="2994346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AR" b="1" dirty="0" smtClean="0"/>
              <a:t>Los parámetros no se definen</a:t>
            </a:r>
            <a:endParaRPr lang="es-AR" b="1" dirty="0"/>
          </a:p>
        </p:txBody>
      </p:sp>
      <p:cxnSp>
        <p:nvCxnSpPr>
          <p:cNvPr id="9" name="8 Conector recto"/>
          <p:cNvCxnSpPr>
            <a:endCxn id="7" idx="1"/>
          </p:cNvCxnSpPr>
          <p:nvPr/>
        </p:nvCxnSpPr>
        <p:spPr>
          <a:xfrm>
            <a:off x="3410345" y="2926761"/>
            <a:ext cx="1055329" cy="184666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10 Imagen" descr="desapro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102" y="1971428"/>
            <a:ext cx="1109248" cy="9553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s-AR" sz="1600" b="1" dirty="0" err="1" smtClean="0">
                <a:solidFill>
                  <a:srgbClr val="00008B"/>
                </a:solidFill>
              </a:rPr>
              <a:t>SubAlgoritmo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calificacion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00"/>
                </a:solidFill>
              </a:rPr>
              <a:t>=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establecerCalificacion</a:t>
            </a:r>
            <a:r>
              <a:rPr lang="es-AR" sz="1600" b="1" dirty="0" smtClean="0">
                <a:solidFill>
                  <a:srgbClr val="000000"/>
                </a:solidFill>
              </a:rPr>
              <a:t>(</a:t>
            </a:r>
            <a:r>
              <a:rPr lang="es-AR" sz="1600" dirty="0" smtClean="0">
                <a:solidFill>
                  <a:srgbClr val="000000"/>
                </a:solidFill>
              </a:rPr>
              <a:t>nota</a:t>
            </a:r>
            <a:r>
              <a:rPr lang="es-AR" sz="1600" b="1" dirty="0" smtClean="0">
                <a:solidFill>
                  <a:srgbClr val="000000"/>
                </a:solidFill>
              </a:rPr>
              <a:t>)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s-AR" sz="1600" b="1" dirty="0" err="1" smtClean="0">
                <a:solidFill>
                  <a:srgbClr val="00008B"/>
                </a:solidFill>
              </a:rPr>
              <a:t>Segun</a:t>
            </a:r>
            <a:r>
              <a:rPr lang="es-AR" sz="1600" dirty="0" smtClean="0">
                <a:solidFill>
                  <a:srgbClr val="000000"/>
                </a:solidFill>
              </a:rPr>
              <a:t> nota 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None/>
            </a:pPr>
            <a:r>
              <a:rPr lang="es-AR" sz="1600" dirty="0" smtClean="0">
                <a:solidFill>
                  <a:srgbClr val="A0522D"/>
                </a:solidFill>
              </a:rPr>
              <a:t>0</a:t>
            </a:r>
            <a:r>
              <a:rPr lang="es-AR" sz="1600" b="1" dirty="0" smtClean="0">
                <a:solidFill>
                  <a:srgbClr val="000000"/>
                </a:solidFill>
              </a:rPr>
              <a:t>,</a:t>
            </a:r>
            <a:r>
              <a:rPr lang="es-AR" sz="1600" dirty="0" smtClean="0">
                <a:solidFill>
                  <a:srgbClr val="A0522D"/>
                </a:solidFill>
              </a:rPr>
              <a:t>1</a:t>
            </a:r>
            <a:r>
              <a:rPr lang="es-AR" sz="1600" b="1" dirty="0" smtClean="0">
                <a:solidFill>
                  <a:srgbClr val="000000"/>
                </a:solidFill>
              </a:rPr>
              <a:t>,</a:t>
            </a:r>
            <a:r>
              <a:rPr lang="es-AR" sz="1600" dirty="0" smtClean="0">
                <a:solidFill>
                  <a:srgbClr val="A0522D"/>
                </a:solidFill>
              </a:rPr>
              <a:t>2</a:t>
            </a:r>
            <a:r>
              <a:rPr lang="es-AR" sz="1600" b="1" dirty="0" smtClean="0">
                <a:solidFill>
                  <a:srgbClr val="000000"/>
                </a:solidFill>
              </a:rPr>
              <a:t>,</a:t>
            </a:r>
            <a:r>
              <a:rPr lang="es-AR" sz="1600" dirty="0" smtClean="0">
                <a:solidFill>
                  <a:srgbClr val="A0522D"/>
                </a:solidFill>
              </a:rPr>
              <a:t>3</a:t>
            </a:r>
            <a:r>
              <a:rPr lang="es-AR" sz="1600" b="1" dirty="0" smtClean="0">
                <a:solidFill>
                  <a:srgbClr val="000000"/>
                </a:solidFill>
              </a:rPr>
              <a:t>: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calificacion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00"/>
                </a:solidFill>
              </a:rPr>
              <a:t>=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smtClean="0">
                <a:solidFill>
                  <a:srgbClr val="FF0000"/>
                </a:solidFill>
              </a:rPr>
              <a:t>"Insuficiente"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None/>
            </a:pPr>
            <a:r>
              <a:rPr lang="es-AR" sz="2800" b="1" dirty="0" smtClean="0">
                <a:solidFill>
                  <a:srgbClr val="00008B"/>
                </a:solidFill>
              </a:rPr>
              <a:t>……….</a:t>
            </a:r>
            <a:endParaRPr lang="es-AR" sz="16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s-AR" sz="1600" b="1" dirty="0" err="1" smtClean="0">
                <a:solidFill>
                  <a:srgbClr val="00008B"/>
                </a:solidFill>
              </a:rPr>
              <a:t>FinSubAlgoritmo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endParaRPr lang="es-A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1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1 – Errores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6</a:t>
            </a:fld>
            <a:endParaRPr lang="es-ES_tradnl" dirty="0"/>
          </a:p>
        </p:txBody>
      </p:sp>
      <p:pic>
        <p:nvPicPr>
          <p:cNvPr id="16" name="15 Imagen" descr="desapro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398" y="4033713"/>
            <a:ext cx="1109248" cy="955333"/>
          </a:xfrm>
          <a:prstGeom prst="rect">
            <a:avLst/>
          </a:prstGeom>
        </p:spPr>
      </p:pic>
      <p:sp>
        <p:nvSpPr>
          <p:cNvPr id="10" name="5 Rectángulo"/>
          <p:cNvSpPr/>
          <p:nvPr/>
        </p:nvSpPr>
        <p:spPr>
          <a:xfrm>
            <a:off x="1171575" y="2443163"/>
            <a:ext cx="1128714" cy="1285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6 CuadroTexto"/>
          <p:cNvSpPr txBox="1"/>
          <p:nvPr/>
        </p:nvSpPr>
        <p:spPr>
          <a:xfrm>
            <a:off x="5957888" y="2493342"/>
            <a:ext cx="2557462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El tipo del valor de retorno se DEBE definir</a:t>
            </a:r>
          </a:p>
        </p:txBody>
      </p:sp>
      <p:cxnSp>
        <p:nvCxnSpPr>
          <p:cNvPr id="12" name="8 Conector recto"/>
          <p:cNvCxnSpPr>
            <a:stCxn id="10" idx="3"/>
            <a:endCxn id="11" idx="1"/>
          </p:cNvCxnSpPr>
          <p:nvPr/>
        </p:nvCxnSpPr>
        <p:spPr>
          <a:xfrm>
            <a:off x="2300289" y="2507457"/>
            <a:ext cx="3657599" cy="30905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AR" sz="16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Texto =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establecerCalificacion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(nota)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  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Insuficiente, Regular, Buena, Muy Buena, Sobresaliente </a:t>
            </a: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Texto 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</a:p>
          <a:p>
            <a:pPr>
              <a:lnSpc>
                <a:spcPct val="100000"/>
              </a:lnSpc>
              <a:buNone/>
            </a:pPr>
            <a:endParaRPr lang="es-AR" sz="1600" b="1" spc="-1" dirty="0" smtClean="0">
              <a:solidFill>
                <a:srgbClr val="00008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buNone/>
            </a:pPr>
            <a:endParaRPr lang="es-AR" sz="1600" b="1" spc="-1" dirty="0" smtClean="0">
              <a:solidFill>
                <a:srgbClr val="00008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buNone/>
            </a:pPr>
            <a:endParaRPr lang="es-AR" sz="1600" b="1" spc="-1" dirty="0" smtClean="0">
              <a:solidFill>
                <a:srgbClr val="00008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1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1 – Errores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7</a:t>
            </a:fld>
            <a:endParaRPr lang="es-ES_tradnl" dirty="0"/>
          </a:p>
        </p:txBody>
      </p:sp>
      <p:pic>
        <p:nvPicPr>
          <p:cNvPr id="14" name="13 Imagen" descr="desapro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496" y="3725860"/>
            <a:ext cx="1109248" cy="955333"/>
          </a:xfrm>
          <a:prstGeom prst="rect">
            <a:avLst/>
          </a:prstGeom>
        </p:spPr>
      </p:pic>
      <p:sp>
        <p:nvSpPr>
          <p:cNvPr id="11" name="5 Rectángulo"/>
          <p:cNvSpPr/>
          <p:nvPr/>
        </p:nvSpPr>
        <p:spPr>
          <a:xfrm>
            <a:off x="828674" y="2546681"/>
            <a:ext cx="7252070" cy="33474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6 CuadroTexto"/>
          <p:cNvSpPr txBox="1"/>
          <p:nvPr/>
        </p:nvSpPr>
        <p:spPr>
          <a:xfrm>
            <a:off x="2233002" y="3836643"/>
            <a:ext cx="4443413" cy="92333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b="1" u="sng" cap="all" spc="-1" dirty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 el resultado no son variables, esa información </a:t>
            </a:r>
          </a:p>
          <a:p>
            <a:pPr algn="ctr"/>
            <a:r>
              <a:rPr lang="es-AR" b="1" u="sng" cap="all" spc="-1" dirty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debe ir en la variable</a:t>
            </a:r>
          </a:p>
        </p:txBody>
      </p:sp>
      <p:cxnSp>
        <p:nvCxnSpPr>
          <p:cNvPr id="15" name="8 Conector recto"/>
          <p:cNvCxnSpPr>
            <a:stCxn id="11" idx="2"/>
            <a:endCxn id="13" idx="0"/>
          </p:cNvCxnSpPr>
          <p:nvPr/>
        </p:nvCxnSpPr>
        <p:spPr>
          <a:xfrm>
            <a:off x="4454709" y="2881423"/>
            <a:ext cx="0" cy="95522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2160000"/>
            <a:ext cx="6147778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AR" sz="1600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Texto = </a:t>
            </a:r>
            <a:r>
              <a:rPr lang="es-A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establecerCalificacion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(nota)</a:t>
            </a:r>
          </a:p>
          <a:p>
            <a:pPr lvl="1">
              <a:lnSpc>
                <a:spcPct val="100000"/>
              </a:lnSpc>
              <a:buNone/>
            </a:pP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………</a:t>
            </a:r>
            <a:endParaRPr lang="es-AR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00000"/>
              </a:lnSpc>
              <a:buNone/>
            </a:pP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ota 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 mayor que 0 y menor que 4 Entonces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>
              <a:lnSpc>
                <a:spcPct val="100000"/>
              </a:lnSpc>
              <a:buNone/>
            </a:pP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ota </a:t>
            </a:r>
            <a:r>
              <a:rPr lang="es-A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 </a:t>
            </a:r>
            <a:r>
              <a:rPr lang="es-AR" sz="16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"insuficiente"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00000"/>
              </a:lnSpc>
              <a:buNone/>
            </a:pPr>
            <a:r>
              <a:rPr lang="es-AR" sz="1600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Sino</a:t>
            </a:r>
            <a:endParaRPr lang="es-A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00000"/>
              </a:lnSpc>
              <a:buNone/>
            </a:pPr>
            <a:r>
              <a:rPr lang="es-A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………</a:t>
            </a:r>
            <a:endParaRPr lang="es-A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900000"/>
            <a:ext cx="9143968" cy="1220315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Examen 1 – Técnicas de Programación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i="1" dirty="0" smtClean="0"/>
              <a:t>Ejercicio</a:t>
            </a:r>
            <a:r>
              <a:rPr lang="es-AR" dirty="0" smtClean="0"/>
              <a:t> </a:t>
            </a:r>
            <a:r>
              <a:rPr lang="es-AR" sz="3100" i="1" dirty="0" smtClean="0"/>
              <a:t>1 – Errores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8</a:t>
            </a:fld>
            <a:endParaRPr lang="es-ES_tradnl" dirty="0"/>
          </a:p>
        </p:txBody>
      </p:sp>
      <p:pic>
        <p:nvPicPr>
          <p:cNvPr id="13" name="12 Imagen" descr="desapro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588" y="4989046"/>
            <a:ext cx="1109248" cy="955333"/>
          </a:xfrm>
          <a:prstGeom prst="rect">
            <a:avLst/>
          </a:prstGeom>
        </p:spPr>
      </p:pic>
      <p:sp>
        <p:nvSpPr>
          <p:cNvPr id="8" name="5 Rectángulo"/>
          <p:cNvSpPr/>
          <p:nvPr/>
        </p:nvSpPr>
        <p:spPr>
          <a:xfrm>
            <a:off x="1543050" y="3075535"/>
            <a:ext cx="2014538" cy="3534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6 CuadroTexto"/>
          <p:cNvSpPr txBox="1"/>
          <p:nvPr/>
        </p:nvSpPr>
        <p:spPr>
          <a:xfrm>
            <a:off x="1223767" y="4543382"/>
            <a:ext cx="4443413" cy="92333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b="1" u="sng" cap="all" spc="-1" dirty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NOTA ES LA VARIABLE NUMERICA RECIBIDA COMO PARÁMETRO, NO SE LE PUEDE ASIGNAR UN TEXTO</a:t>
            </a:r>
          </a:p>
        </p:txBody>
      </p:sp>
      <p:cxnSp>
        <p:nvCxnSpPr>
          <p:cNvPr id="10" name="8 Conector recto"/>
          <p:cNvCxnSpPr>
            <a:endCxn id="9" idx="0"/>
          </p:cNvCxnSpPr>
          <p:nvPr/>
        </p:nvCxnSpPr>
        <p:spPr>
          <a:xfrm>
            <a:off x="3086100" y="3429000"/>
            <a:ext cx="359374" cy="111438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1873</TotalTime>
  <Words>1084</Words>
  <Application>Microsoft Macintosh PowerPoint</Application>
  <PresentationFormat>Presentación en pantalla (4:3)</PresentationFormat>
  <Paragraphs>359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Calibri</vt:lpstr>
      <vt:lpstr>DejaVu Sans</vt:lpstr>
      <vt:lpstr>Arial</vt:lpstr>
      <vt:lpstr>Tema de Office</vt:lpstr>
      <vt:lpstr>Técnicas de Programación</vt:lpstr>
      <vt:lpstr>Examen 1 – Técnicas de Programación Ejercicio 1 – Codificar</vt:lpstr>
      <vt:lpstr>Examen 1 – Técnicas de Programación Ejercicio 1 – Alternativa 1</vt:lpstr>
      <vt:lpstr>Examen 1 – Técnicas de Programación Ejercicio 1 – Alternativa 2</vt:lpstr>
      <vt:lpstr>Examen 1 – Técnicas de Programación Ejercicio 1 – Alternativa 3</vt:lpstr>
      <vt:lpstr>Examen 1 – Técnicas de Programación Ejercicio 1 – Errores</vt:lpstr>
      <vt:lpstr>Examen 1 – Técnicas de Programación Ejercicio 1 – Errores</vt:lpstr>
      <vt:lpstr>Examen 1 – Técnicas de Programación Ejercicio 1 – Errores</vt:lpstr>
      <vt:lpstr>Examen 1 – Técnicas de Programación Ejercicio 1 – Errores</vt:lpstr>
      <vt:lpstr>Examen 1 – Técnicas de Programación Ejercicio 1 – Errores</vt:lpstr>
      <vt:lpstr>Examen 1 – Técnicas de Programación Ejercicio 1 – Errores</vt:lpstr>
      <vt:lpstr>Examen 1 – Técnicas de Programación Ejercicio 2 – Indique qué Hace</vt:lpstr>
      <vt:lpstr>Examen 1 – Técnicas de Programación Ejercicio 2 – Indique qué Hace</vt:lpstr>
      <vt:lpstr>Examen 1 – Técnicas de Programación Ejercicio 2 – Indique qué Hace</vt:lpstr>
      <vt:lpstr>Examen 1 – Técnicas de Programación Ejercicio 2 – Indique qué Hace</vt:lpstr>
      <vt:lpstr>Examen 1 – Técnicas de Programación Ejercicio 2 – Indique qué Hace</vt:lpstr>
      <vt:lpstr>Examen 1 – Técnicas de Programación Ejercicio 2 – Indique qué Hace</vt:lpstr>
      <vt:lpstr>Examen 1 – Técnicas de Programación Ejercicio 2 – Indique qué Hace</vt:lpstr>
      <vt:lpstr>Examen 1 – Técnicas de Programación Ejercicio 2 – Indique qué Hace</vt:lpstr>
      <vt:lpstr>Examen 1 – Técnicas de Programación Ejercicio 2 – Indique qué Hace</vt:lpstr>
      <vt:lpstr>Examen 1 – Técnicas de Programación Ejercicio 2 – Error</vt:lpstr>
      <vt:lpstr>Examen 1 – Técnicas de Programación Ejercicio 3</vt:lpstr>
      <vt:lpstr>Examen 1 – Técnicas de Programación Ejercicio 3 – Error 1</vt:lpstr>
      <vt:lpstr>Examen 1 – Técnicas de Programación Ejercicio 3 – Error 2</vt:lpstr>
      <vt:lpstr>Examen 1 – Técnicas de Programación Ejercicio 3 – Código Correcto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Rago</dc:creator>
  <cp:lastModifiedBy>Alejandro Rago</cp:lastModifiedBy>
  <cp:revision>120</cp:revision>
  <dcterms:created xsi:type="dcterms:W3CDTF">2017-06-08T19:02:43Z</dcterms:created>
  <dcterms:modified xsi:type="dcterms:W3CDTF">2017-07-13T18:24:30Z</dcterms:modified>
</cp:coreProperties>
</file>