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89" r:id="rId4"/>
    <p:sldId id="290" r:id="rId5"/>
    <p:sldId id="291" r:id="rId6"/>
    <p:sldId id="292" r:id="rId7"/>
    <p:sldId id="288" r:id="rId8"/>
    <p:sldId id="307" r:id="rId9"/>
    <p:sldId id="293" r:id="rId10"/>
    <p:sldId id="294" r:id="rId11"/>
    <p:sldId id="300" r:id="rId12"/>
    <p:sldId id="295" r:id="rId13"/>
    <p:sldId id="299" r:id="rId14"/>
    <p:sldId id="298" r:id="rId15"/>
    <p:sldId id="297" r:id="rId16"/>
    <p:sldId id="301" r:id="rId17"/>
    <p:sldId id="296" r:id="rId18"/>
    <p:sldId id="303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449"/>
    <a:srgbClr val="E6E6E6"/>
    <a:srgbClr val="5A3A92"/>
    <a:srgbClr val="1DC1DC"/>
    <a:srgbClr val="F25B2C"/>
    <a:srgbClr val="FFFFFF"/>
    <a:srgbClr val="01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1"/>
    <p:restoredTop sz="90839" autoAdjust="0"/>
  </p:normalViewPr>
  <p:slideViewPr>
    <p:cSldViewPr snapToGrid="0" snapToObjects="1">
      <p:cViewPr varScale="1">
        <p:scale>
          <a:sx n="86" d="100"/>
          <a:sy n="8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6F4-23E1-814D-8DBC-753DCD8F7CD3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ACC-9D08-B743-BC76-14D8CF8E6938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20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8938-2154-AC49-8423-1D92A390099E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A042-DB59-4F46-A5FA-899CA8111283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35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04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499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18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645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3A042-DB59-4F46-A5FA-899CA8111283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2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2881" y="4636859"/>
            <a:ext cx="914688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295" y="1177183"/>
            <a:ext cx="4511710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2885" y="0"/>
            <a:ext cx="1303867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2" y="0"/>
            <a:ext cx="9143968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301948" y="65315"/>
            <a:ext cx="800089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60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60000"/>
            <a:ext cx="38862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60000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0000"/>
            <a:ext cx="7886700" cy="10778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8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80000"/>
            <a:ext cx="3868340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8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80000"/>
            <a:ext cx="3887391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39054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2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08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2932"/>
            <a:ext cx="2949178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5567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38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2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0000"/>
            <a:ext cx="1971675" cy="5765424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0000"/>
            <a:ext cx="5800725" cy="5765424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88803"/>
            <a:ext cx="2665272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5" y="4636859"/>
            <a:ext cx="914688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997" y="60474"/>
            <a:ext cx="789459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3734" y="1402250"/>
            <a:ext cx="2668606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19" y="65316"/>
            <a:ext cx="795037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1" y="0"/>
            <a:ext cx="914688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90912"/>
            <a:ext cx="2672294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20" y="65316"/>
            <a:ext cx="797618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5701496" y="1402249"/>
            <a:ext cx="2670843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1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/>
          <a:srcRect l="86163"/>
          <a:stretch>
            <a:fillRect/>
          </a:stretch>
        </p:blipFill>
        <p:spPr>
          <a:xfrm>
            <a:off x="0" y="6615112"/>
            <a:ext cx="9143968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dirty="0" smtClean="0"/>
              <a:t>Módulo 1: Técnicas de Programación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8" r:id="rId4"/>
    <p:sldLayoutId id="2147483673" r:id="rId5"/>
    <p:sldLayoutId id="2147483677" r:id="rId6"/>
    <p:sldLayoutId id="2147483674" r:id="rId7"/>
    <p:sldLayoutId id="2147483679" r:id="rId8"/>
    <p:sldLayoutId id="2147483675" r:id="rId9"/>
    <p:sldLayoutId id="214748368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Técnicas de Programación</a:t>
            </a:r>
            <a:endParaRPr lang="es-A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Examen 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Codificar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Y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9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Codificar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Y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</a:t>
            </a:fld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9687" y="2934587"/>
            <a:ext cx="4469498" cy="319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b="1" dirty="0" smtClean="0">
                <a:solidFill>
                  <a:srgbClr val="00008B"/>
                </a:solidFill>
              </a:rPr>
              <a:t>Sino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endParaRPr lang="es-AR" b="1" dirty="0" smtClean="0">
              <a:solidFill>
                <a:srgbClr val="00008B"/>
              </a:solidFill>
            </a:endParaRP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</a:t>
            </a:fld>
            <a:endParaRPr lang="es-ES_tradnl" dirty="0"/>
          </a:p>
        </p:txBody>
      </p:sp>
      <p:pic>
        <p:nvPicPr>
          <p:cNvPr id="6" name="5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6" y="2926761"/>
            <a:ext cx="1109248" cy="955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b="1" dirty="0" smtClean="0">
                <a:solidFill>
                  <a:srgbClr val="00008B"/>
                </a:solidFill>
              </a:rPr>
              <a:t>Sino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Falso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endParaRPr lang="es-AR" b="1" dirty="0" smtClean="0">
              <a:solidFill>
                <a:srgbClr val="00008B"/>
              </a:solidFill>
            </a:endParaRP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12</a:t>
            </a:fld>
            <a:endParaRPr lang="es-ES_tradnl" dirty="0"/>
          </a:p>
        </p:txBody>
      </p:sp>
      <p:pic>
        <p:nvPicPr>
          <p:cNvPr id="6" name="5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6" y="2457718"/>
            <a:ext cx="1109248" cy="9553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1343" y="3413051"/>
            <a:ext cx="4105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Para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0 </a:t>
            </a:r>
            <a:r>
              <a:rPr lang="es-AR" sz="1800" b="1" dirty="0" smtClean="0">
                <a:solidFill>
                  <a:srgbClr val="00008B"/>
                </a:solidFill>
              </a:rPr>
              <a:t>Hasta </a:t>
            </a:r>
            <a:r>
              <a:rPr lang="es-AR" sz="1800" dirty="0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Con Paso</a:t>
            </a:r>
            <a:r>
              <a:rPr lang="es-AR" sz="1800" dirty="0" smtClean="0">
                <a:solidFill>
                  <a:srgbClr val="000000"/>
                </a:solidFill>
              </a:rPr>
              <a:t> 1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13</a:t>
            </a:fld>
            <a:endParaRPr lang="es-ES_tradnl" dirty="0"/>
          </a:p>
        </p:txBody>
      </p:sp>
      <p:pic>
        <p:nvPicPr>
          <p:cNvPr id="6" name="5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6" y="2457718"/>
            <a:ext cx="1109248" cy="955333"/>
          </a:xfrm>
          <a:prstGeom prst="rect">
            <a:avLst/>
          </a:prstGeom>
        </p:spPr>
      </p:pic>
      <p:sp>
        <p:nvSpPr>
          <p:cNvPr id="11" name="9 CuadroTexto"/>
          <p:cNvSpPr txBox="1"/>
          <p:nvPr/>
        </p:nvSpPr>
        <p:spPr>
          <a:xfrm>
            <a:off x="4967046" y="4410893"/>
            <a:ext cx="2962751" cy="132343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Recorre siempre y todo el arreglo debería </a:t>
            </a:r>
          </a:p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parar cuando encuentra el numero</a:t>
            </a:r>
          </a:p>
        </p:txBody>
      </p:sp>
      <p:sp>
        <p:nvSpPr>
          <p:cNvPr id="12" name="Rectángulo redondeado 27"/>
          <p:cNvSpPr/>
          <p:nvPr/>
        </p:nvSpPr>
        <p:spPr>
          <a:xfrm>
            <a:off x="1207076" y="3423093"/>
            <a:ext cx="1879023" cy="31054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31"/>
          <p:cNvCxnSpPr/>
          <p:nvPr/>
        </p:nvCxnSpPr>
        <p:spPr>
          <a:xfrm flipH="1" flipV="1">
            <a:off x="2815399" y="3759248"/>
            <a:ext cx="2150739" cy="72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Y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14</a:t>
            </a:fld>
            <a:endParaRPr lang="es-ES_tradnl" dirty="0"/>
          </a:p>
        </p:txBody>
      </p:sp>
      <p:pic>
        <p:nvPicPr>
          <p:cNvPr id="10" name="9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4488537"/>
            <a:ext cx="1109248" cy="955333"/>
          </a:xfrm>
          <a:prstGeom prst="rect">
            <a:avLst/>
          </a:prstGeom>
        </p:spPr>
      </p:pic>
      <p:sp>
        <p:nvSpPr>
          <p:cNvPr id="14" name="9 CuadroTexto"/>
          <p:cNvSpPr txBox="1"/>
          <p:nvPr/>
        </p:nvSpPr>
        <p:spPr>
          <a:xfrm>
            <a:off x="4577447" y="2691780"/>
            <a:ext cx="2509122" cy="10156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define </a:t>
            </a:r>
            <a:r>
              <a:rPr lang="es-A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siExiste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Los retornos de deben definir</a:t>
            </a:r>
          </a:p>
        </p:txBody>
      </p:sp>
      <p:sp>
        <p:nvSpPr>
          <p:cNvPr id="15" name="Rectángulo redondeado 27"/>
          <p:cNvSpPr/>
          <p:nvPr/>
        </p:nvSpPr>
        <p:spPr>
          <a:xfrm>
            <a:off x="976483" y="3074768"/>
            <a:ext cx="1104565" cy="31054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Conector recto de flecha 31"/>
          <p:cNvCxnSpPr/>
          <p:nvPr/>
        </p:nvCxnSpPr>
        <p:spPr>
          <a:xfrm flipH="1">
            <a:off x="2081048" y="3230042"/>
            <a:ext cx="249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Y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15</a:t>
            </a:fld>
            <a:endParaRPr lang="es-ES_tradnl" dirty="0"/>
          </a:p>
        </p:txBody>
      </p:sp>
      <p:pic>
        <p:nvPicPr>
          <p:cNvPr id="11" name="10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644" y="3624373"/>
            <a:ext cx="1109248" cy="955333"/>
          </a:xfrm>
          <a:prstGeom prst="rect">
            <a:avLst/>
          </a:prstGeom>
        </p:spPr>
      </p:pic>
      <p:sp>
        <p:nvSpPr>
          <p:cNvPr id="12" name="9 CuadroTexto"/>
          <p:cNvSpPr txBox="1"/>
          <p:nvPr/>
        </p:nvSpPr>
        <p:spPr>
          <a:xfrm>
            <a:off x="4079328" y="4753786"/>
            <a:ext cx="2111610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inicializa el contador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redondeado 27"/>
          <p:cNvSpPr/>
          <p:nvPr/>
        </p:nvSpPr>
        <p:spPr>
          <a:xfrm>
            <a:off x="2128344" y="3393572"/>
            <a:ext cx="709449" cy="292396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Conector recto de flecha 31"/>
          <p:cNvCxnSpPr>
            <a:stCxn id="12" idx="1"/>
          </p:cNvCxnSpPr>
          <p:nvPr/>
        </p:nvCxnSpPr>
        <p:spPr>
          <a:xfrm flipH="1" flipV="1">
            <a:off x="2664372" y="3725653"/>
            <a:ext cx="1414956" cy="138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 </a:t>
            </a:r>
            <a:r>
              <a:rPr lang="es-AR" sz="1800" b="1" dirty="0" smtClean="0">
                <a:solidFill>
                  <a:srgbClr val="00008B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verificarSiExiste</a:t>
            </a:r>
            <a:r>
              <a:rPr lang="es-AR" sz="1800" b="1" dirty="0" smtClean="0">
                <a:solidFill>
                  <a:srgbClr val="000000"/>
                </a:solidFill>
              </a:rPr>
              <a:t>(</a:t>
            </a:r>
            <a:r>
              <a:rPr lang="es-AR" sz="1800" dirty="0" err="1" smtClean="0">
                <a:solidFill>
                  <a:srgbClr val="000000"/>
                </a:solidFill>
              </a:rPr>
              <a:t>arreglo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b="1" dirty="0" err="1" smtClean="0">
                <a:solidFill>
                  <a:srgbClr val="000000"/>
                </a:solidFill>
              </a:rPr>
              <a:t>,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b="1" dirty="0" smtClean="0">
                <a:solidFill>
                  <a:srgbClr val="000000"/>
                </a:solidFill>
              </a:rPr>
              <a:t>)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err="1" smtClean="0">
                <a:solidFill>
                  <a:srgbClr val="00008B"/>
                </a:solidFill>
              </a:rPr>
              <a:t>Logico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Definir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, arreglo,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, </a:t>
            </a:r>
            <a:r>
              <a:rPr lang="es-AR" sz="1800" dirty="0" err="1" smtClean="0">
                <a:solidFill>
                  <a:srgbClr val="000000"/>
                </a:solidFill>
              </a:rPr>
              <a:t>dimArreglo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Como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0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&lt;=</a:t>
            </a:r>
            <a:r>
              <a:rPr lang="es-AR" sz="1800" dirty="0" smtClean="0">
                <a:solidFill>
                  <a:srgbClr val="000000"/>
                </a:solidFill>
              </a:rPr>
              <a:t> dimArreglo</a:t>
            </a:r>
            <a:r>
              <a:rPr lang="es-AR" sz="1800" b="1" dirty="0" smtClean="0">
                <a:solidFill>
                  <a:srgbClr val="000000"/>
                </a:solidFill>
              </a:rPr>
              <a:t>-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Y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siExiste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Falso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Hacer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smtClean="0">
                <a:solidFill>
                  <a:srgbClr val="00008B"/>
                </a:solidFill>
              </a:rPr>
              <a:t>Si</a:t>
            </a:r>
            <a:r>
              <a:rPr lang="es-AR" sz="1800" dirty="0" smtClean="0">
                <a:solidFill>
                  <a:srgbClr val="000000"/>
                </a:solidFill>
              </a:rPr>
              <a:t> arreglo</a:t>
            </a:r>
            <a:r>
              <a:rPr lang="es-AR" sz="1800" b="1" dirty="0" smtClean="0">
                <a:solidFill>
                  <a:srgbClr val="000000"/>
                </a:solidFill>
              </a:rPr>
              <a:t>[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b="1" dirty="0" smtClean="0">
                <a:solidFill>
                  <a:srgbClr val="000000"/>
                </a:solidFill>
              </a:rPr>
              <a:t>]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verNumero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8B"/>
                </a:solidFill>
              </a:rPr>
              <a:t>Entonces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buNone/>
            </a:pPr>
            <a:r>
              <a:rPr lang="es-AR" dirty="0" err="1" smtClean="0">
                <a:solidFill>
                  <a:srgbClr val="000000"/>
                </a:solidFill>
              </a:rPr>
              <a:t>siExiste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Verdadero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FinSi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=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</a:rPr>
              <a:t>indice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b="1" dirty="0" smtClean="0">
                <a:solidFill>
                  <a:srgbClr val="000000"/>
                </a:solidFill>
              </a:rPr>
              <a:t>+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r>
              <a:rPr lang="es-AR" sz="1800" dirty="0" smtClean="0">
                <a:solidFill>
                  <a:srgbClr val="A0522D"/>
                </a:solidFill>
              </a:rPr>
              <a:t>1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8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800" dirty="0" smtClean="0">
                <a:solidFill>
                  <a:srgbClr val="000000"/>
                </a:solidFill>
              </a:rPr>
              <a:t> </a:t>
            </a:r>
            <a:endParaRPr lang="es-AR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16</a:t>
            </a:fld>
            <a:endParaRPr lang="es-ES_tradnl" dirty="0"/>
          </a:p>
        </p:txBody>
      </p:sp>
      <p:pic>
        <p:nvPicPr>
          <p:cNvPr id="10" name="9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726" y="4807513"/>
            <a:ext cx="1109248" cy="955333"/>
          </a:xfrm>
          <a:prstGeom prst="rect">
            <a:avLst/>
          </a:prstGeom>
        </p:spPr>
      </p:pic>
      <p:sp>
        <p:nvSpPr>
          <p:cNvPr id="9" name="9 CuadroTexto"/>
          <p:cNvSpPr txBox="1"/>
          <p:nvPr/>
        </p:nvSpPr>
        <p:spPr>
          <a:xfrm>
            <a:off x="4637941" y="3289329"/>
            <a:ext cx="3246788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Define los parámetros</a:t>
            </a:r>
          </a:p>
        </p:txBody>
      </p:sp>
      <p:sp>
        <p:nvSpPr>
          <p:cNvPr id="11" name="Rectángulo redondeado 27"/>
          <p:cNvSpPr/>
          <p:nvPr/>
        </p:nvSpPr>
        <p:spPr>
          <a:xfrm>
            <a:off x="2664372" y="2766188"/>
            <a:ext cx="3184635" cy="36042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31"/>
          <p:cNvCxnSpPr>
            <a:stCxn id="9" idx="1"/>
            <a:endCxn id="11" idx="2"/>
          </p:cNvCxnSpPr>
          <p:nvPr/>
        </p:nvCxnSpPr>
        <p:spPr>
          <a:xfrm flipH="1" flipV="1">
            <a:off x="4256690" y="3126617"/>
            <a:ext cx="381251" cy="362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Encuentre los 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El siguiente método debería completar un arreglo con números ingresados por el usuario. Sin embargo, no lo hace. Ayude a encontrar los errores y corregirlos.</a:t>
            </a:r>
          </a:p>
          <a:p>
            <a:endParaRPr lang="es-AR" b="1" dirty="0" smtClean="0">
              <a:solidFill>
                <a:srgbClr val="00008B"/>
              </a:solidFill>
            </a:endParaRPr>
          </a:p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cargarArreglo</a:t>
            </a:r>
            <a:r>
              <a:rPr lang="es-AR" sz="2200" b="1" dirty="0" smtClean="0">
                <a:solidFill>
                  <a:srgbClr val="000000"/>
                </a:solidFill>
              </a:rPr>
              <a:t>(</a:t>
            </a: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)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Definir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Entero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0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hasta</a:t>
            </a:r>
            <a:r>
              <a:rPr lang="es-AR" sz="2200" dirty="0" smtClean="0">
                <a:solidFill>
                  <a:srgbClr val="000000"/>
                </a:solidFill>
              </a:rPr>
              <a:t> cantidad </a:t>
            </a:r>
            <a:r>
              <a:rPr lang="es-AR" sz="2200" b="1" dirty="0" smtClean="0">
                <a:solidFill>
                  <a:srgbClr val="000000"/>
                </a:solidFill>
              </a:rPr>
              <a:t>-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Con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Paso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Hacer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Escribir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"Ingresar el número de la posición "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": "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Leer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[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]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FinSubAlgoritmo</a:t>
            </a:r>
            <a:endParaRPr lang="es-AR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17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8976" y="2160000"/>
            <a:ext cx="85153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cargarArreglo</a:t>
            </a:r>
            <a:r>
              <a:rPr lang="es-AR" sz="2200" b="1" dirty="0" smtClean="0">
                <a:solidFill>
                  <a:srgbClr val="000000"/>
                </a:solidFill>
              </a:rPr>
              <a:t>(</a:t>
            </a: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)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Definir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Entero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0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hasta</a:t>
            </a:r>
            <a:r>
              <a:rPr lang="es-AR" sz="2200" dirty="0" smtClean="0">
                <a:solidFill>
                  <a:srgbClr val="000000"/>
                </a:solidFill>
              </a:rPr>
              <a:t> cantidad </a:t>
            </a:r>
            <a:r>
              <a:rPr lang="es-AR" sz="2200" b="1" dirty="0" smtClean="0">
                <a:solidFill>
                  <a:srgbClr val="000000"/>
                </a:solidFill>
              </a:rPr>
              <a:t>-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Con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Paso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Hacer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Escribir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"Ingresar el número de la posición "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": "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Leer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[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]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FinSubAlgoritmo</a:t>
            </a:r>
            <a:endParaRPr lang="es-AR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Encuentre los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18</a:t>
            </a:fld>
            <a:endParaRPr lang="es-ES_tradnl" dirty="0"/>
          </a:p>
        </p:txBody>
      </p:sp>
      <p:sp>
        <p:nvSpPr>
          <p:cNvPr id="9" name="9 CuadroTexto"/>
          <p:cNvSpPr txBox="1"/>
          <p:nvPr/>
        </p:nvSpPr>
        <p:spPr>
          <a:xfrm>
            <a:off x="6250898" y="4690225"/>
            <a:ext cx="2459064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Debería ser </a:t>
            </a:r>
            <a:r>
              <a:rPr lang="es-A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27"/>
          <p:cNvSpPr/>
          <p:nvPr/>
        </p:nvSpPr>
        <p:spPr>
          <a:xfrm>
            <a:off x="6891957" y="3176539"/>
            <a:ext cx="1258815" cy="59141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31"/>
          <p:cNvCxnSpPr>
            <a:endCxn id="10" idx="2"/>
          </p:cNvCxnSpPr>
          <p:nvPr/>
        </p:nvCxnSpPr>
        <p:spPr>
          <a:xfrm flipV="1">
            <a:off x="7521365" y="3767958"/>
            <a:ext cx="0" cy="92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9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96" y="5294835"/>
            <a:ext cx="1109248" cy="955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 smtClean="0"/>
              <a:t>Dado el siguiente código, describa con sus palabras en un párrafo qué es lo que hace.</a:t>
            </a:r>
          </a:p>
          <a:p>
            <a:pPr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Algoritmo</a:t>
            </a:r>
            <a:r>
              <a:rPr lang="es-AR" sz="1900" dirty="0" smtClean="0">
                <a:solidFill>
                  <a:srgbClr val="000000"/>
                </a:solidFill>
              </a:rPr>
              <a:t> Examen2</a:t>
            </a:r>
          </a:p>
          <a:p>
            <a:pPr lvl="1"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Definir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nroCelda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Como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Entero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00"/>
                </a:solidFill>
              </a:rPr>
              <a:t>=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smtClean="0">
                <a:solidFill>
                  <a:srgbClr val="A0522D"/>
                </a:solidFill>
              </a:rPr>
              <a:t>6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Dimension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analizar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FinAlgoritmo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endParaRPr lang="es-AR" sz="19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</a:t>
            </a:fld>
            <a:endParaRPr lang="es-ES_tradnl" dirty="0"/>
          </a:p>
        </p:txBody>
      </p:sp>
      <p:pic>
        <p:nvPicPr>
          <p:cNvPr id="10" name="9 Imagen" descr="queH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44" y="3370632"/>
            <a:ext cx="1782206" cy="14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8976" y="2160000"/>
            <a:ext cx="85153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cargarArreglo</a:t>
            </a:r>
            <a:r>
              <a:rPr lang="es-AR" sz="2200" b="1" dirty="0" smtClean="0">
                <a:solidFill>
                  <a:srgbClr val="000000"/>
                </a:solidFill>
              </a:rPr>
              <a:t>(</a:t>
            </a: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)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Definir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Entero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0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hasta</a:t>
            </a:r>
            <a:r>
              <a:rPr lang="es-AR" sz="2200" dirty="0" smtClean="0">
                <a:solidFill>
                  <a:srgbClr val="000000"/>
                </a:solidFill>
              </a:rPr>
              <a:t> cantidad </a:t>
            </a:r>
            <a:r>
              <a:rPr lang="es-AR" sz="2200" b="1" dirty="0" smtClean="0">
                <a:solidFill>
                  <a:srgbClr val="000000"/>
                </a:solidFill>
              </a:rPr>
              <a:t>-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Con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Paso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Hacer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Escribir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"Ingresar el número de la posición "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": "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Leer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[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]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FinSubAlgoritmo</a:t>
            </a:r>
            <a:endParaRPr lang="es-AR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Encuentre los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19</a:t>
            </a:fld>
            <a:endParaRPr lang="es-ES_tradnl" dirty="0"/>
          </a:p>
        </p:txBody>
      </p:sp>
      <p:pic>
        <p:nvPicPr>
          <p:cNvPr id="9" name="9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96" y="5294835"/>
            <a:ext cx="1109248" cy="95533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713250" y="4651163"/>
            <a:ext cx="2477688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A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Debería ser </a:t>
            </a:r>
            <a:r>
              <a:rPr lang="es-A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redondeado 27"/>
          <p:cNvSpPr/>
          <p:nvPr/>
        </p:nvSpPr>
        <p:spPr>
          <a:xfrm>
            <a:off x="2225466" y="3980581"/>
            <a:ext cx="1258815" cy="41153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Conector recto de flecha 31"/>
          <p:cNvCxnSpPr>
            <a:stCxn id="10" idx="1"/>
            <a:endCxn id="11" idx="2"/>
          </p:cNvCxnSpPr>
          <p:nvPr/>
        </p:nvCxnSpPr>
        <p:spPr>
          <a:xfrm flipH="1" flipV="1">
            <a:off x="2854874" y="4392118"/>
            <a:ext cx="858376" cy="45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8976" y="2160000"/>
            <a:ext cx="851535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cargarArreglo</a:t>
            </a:r>
            <a:r>
              <a:rPr lang="es-AR" sz="2200" b="1" dirty="0" smtClean="0">
                <a:solidFill>
                  <a:srgbClr val="000000"/>
                </a:solidFill>
              </a:rPr>
              <a:t>(</a:t>
            </a: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cantidad</a:t>
            </a:r>
            <a:r>
              <a:rPr lang="es-AR" sz="2200" b="1" dirty="0" smtClean="0">
                <a:solidFill>
                  <a:srgbClr val="000000"/>
                </a:solidFill>
              </a:rPr>
              <a:t>)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Definir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Como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Entero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0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hasta</a:t>
            </a:r>
            <a:r>
              <a:rPr lang="es-AR" sz="2200" dirty="0" smtClean="0">
                <a:solidFill>
                  <a:srgbClr val="000000"/>
                </a:solidFill>
              </a:rPr>
              <a:t> cantidad </a:t>
            </a:r>
            <a:r>
              <a:rPr lang="es-AR" sz="2200" b="1" dirty="0" smtClean="0">
                <a:solidFill>
                  <a:srgbClr val="000000"/>
                </a:solidFill>
              </a:rPr>
              <a:t>-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Con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Paso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A0522D"/>
                </a:solidFill>
              </a:rPr>
              <a:t>1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8B"/>
                </a:solidFill>
              </a:rPr>
              <a:t>Hacer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Escribir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"Ingresar el número de la posición "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b="1" dirty="0" smtClean="0">
                <a:solidFill>
                  <a:srgbClr val="000000"/>
                </a:solidFill>
              </a:rPr>
              <a:t>,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FF0000"/>
                </a:solidFill>
              </a:rPr>
              <a:t>": "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b="1" dirty="0" smtClean="0">
                <a:solidFill>
                  <a:srgbClr val="00008B"/>
                </a:solidFill>
              </a:rPr>
              <a:t>Leer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sz="2200" dirty="0" smtClean="0">
                <a:solidFill>
                  <a:srgbClr val="000000"/>
                </a:solidFill>
              </a:rPr>
              <a:t>arreglo</a:t>
            </a:r>
            <a:r>
              <a:rPr lang="es-AR" sz="2200" b="1" dirty="0" smtClean="0">
                <a:solidFill>
                  <a:srgbClr val="000000"/>
                </a:solidFill>
              </a:rPr>
              <a:t>[</a:t>
            </a:r>
            <a:r>
              <a:rPr lang="es-AR" sz="2200" dirty="0" err="1" smtClean="0">
                <a:solidFill>
                  <a:srgbClr val="000000"/>
                </a:solidFill>
              </a:rPr>
              <a:t>indice</a:t>
            </a:r>
            <a:r>
              <a:rPr lang="es-AR" sz="2200" b="1" dirty="0" smtClean="0">
                <a:solidFill>
                  <a:srgbClr val="000000"/>
                </a:solidFill>
              </a:rPr>
              <a:t>]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b="1" dirty="0" smtClean="0">
                <a:solidFill>
                  <a:srgbClr val="000000"/>
                </a:solidFill>
              </a:rPr>
              <a:t>=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nroCelda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FinPara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200" b="1" dirty="0" err="1" smtClean="0">
                <a:solidFill>
                  <a:srgbClr val="00008B"/>
                </a:solidFill>
              </a:rPr>
              <a:t>FinSubAlgoritmo</a:t>
            </a:r>
            <a:endParaRPr lang="es-AR" sz="2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Encuentre </a:t>
            </a:r>
            <a:r>
              <a:rPr lang="es-AR" sz="3100" i="1" smtClean="0"/>
              <a:t>los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20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</a:t>
            </a:fld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213980" y="2160000"/>
            <a:ext cx="4259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>
                <a:solidFill>
                  <a:srgbClr val="00008B"/>
                </a:solidFill>
              </a:rPr>
              <a:t>SubAlgoritmo</a:t>
            </a:r>
            <a:r>
              <a:rPr lang="es-AR" dirty="0" smtClean="0">
                <a:solidFill>
                  <a:srgbClr val="000000"/>
                </a:solidFill>
              </a:rPr>
              <a:t> completar</a:t>
            </a:r>
            <a:r>
              <a:rPr lang="es-AR" b="1" dirty="0" smtClean="0">
                <a:solidFill>
                  <a:srgbClr val="000000"/>
                </a:solidFill>
              </a:rPr>
              <a:t>(</a:t>
            </a:r>
            <a:r>
              <a:rPr lang="es-AR" dirty="0" err="1" smtClean="0">
                <a:solidFill>
                  <a:srgbClr val="000000"/>
                </a:solidFill>
              </a:rPr>
              <a:t>a</a:t>
            </a:r>
            <a:r>
              <a:rPr lang="es-AR" b="1" dirty="0" err="1" smtClean="0">
                <a:solidFill>
                  <a:srgbClr val="000000"/>
                </a:solidFill>
              </a:rPr>
              <a:t>,</a:t>
            </a:r>
            <a:r>
              <a:rPr lang="es-AR" dirty="0" err="1" smtClean="0">
                <a:solidFill>
                  <a:srgbClr val="000000"/>
                </a:solidFill>
              </a:rPr>
              <a:t>lim</a:t>
            </a:r>
            <a:r>
              <a:rPr lang="es-AR" b="1" dirty="0" smtClean="0">
                <a:solidFill>
                  <a:srgbClr val="000000"/>
                </a:solidFill>
              </a:rPr>
              <a:t>)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Definir</a:t>
            </a:r>
            <a:r>
              <a:rPr lang="es-AR" dirty="0" smtClean="0">
                <a:solidFill>
                  <a:srgbClr val="000000"/>
                </a:solidFill>
              </a:rPr>
              <a:t> i </a:t>
            </a:r>
            <a:r>
              <a:rPr lang="es-AR" b="1" dirty="0" smtClean="0">
                <a:solidFill>
                  <a:srgbClr val="00008B"/>
                </a:solidFill>
              </a:rPr>
              <a:t>Como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Entero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Para</a:t>
            </a:r>
            <a:r>
              <a:rPr lang="es-AR" dirty="0" smtClean="0">
                <a:solidFill>
                  <a:srgbClr val="000000"/>
                </a:solidFill>
              </a:rPr>
              <a:t> i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A0522D"/>
                </a:solidFill>
              </a:rPr>
              <a:t>0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hasta</a:t>
            </a:r>
            <a:r>
              <a:rPr lang="es-AR" dirty="0" smtClean="0">
                <a:solidFill>
                  <a:srgbClr val="000000"/>
                </a:solidFill>
              </a:rPr>
              <a:t> lim</a:t>
            </a:r>
            <a:r>
              <a:rPr lang="es-AR" b="1" dirty="0" smtClean="0">
                <a:solidFill>
                  <a:srgbClr val="000000"/>
                </a:solidFill>
              </a:rPr>
              <a:t>-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Con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Paso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Hacer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dirty="0" smtClean="0">
                <a:solidFill>
                  <a:srgbClr val="000000"/>
                </a:solidFill>
              </a:rPr>
              <a:t>a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00008B"/>
                </a:solidFill>
              </a:rPr>
              <a:t>azar</a:t>
            </a:r>
            <a:r>
              <a:rPr lang="es-AR" b="1" dirty="0" smtClean="0">
                <a:solidFill>
                  <a:srgbClr val="000000"/>
                </a:solidFill>
              </a:rPr>
              <a:t>(</a:t>
            </a:r>
            <a:r>
              <a:rPr lang="es-AR" dirty="0" smtClean="0">
                <a:solidFill>
                  <a:srgbClr val="A0522D"/>
                </a:solidFill>
              </a:rPr>
              <a:t>50</a:t>
            </a:r>
            <a:r>
              <a:rPr lang="es-AR" b="1" dirty="0" smtClean="0">
                <a:solidFill>
                  <a:srgbClr val="000000"/>
                </a:solidFill>
              </a:rPr>
              <a:t>)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err="1" smtClean="0">
                <a:solidFill>
                  <a:srgbClr val="00008B"/>
                </a:solidFill>
              </a:rPr>
              <a:t>FinPara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r>
              <a:rPr lang="es-AR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830223" y="2160000"/>
            <a:ext cx="4313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>
                <a:solidFill>
                  <a:srgbClr val="00008B"/>
                </a:solidFill>
              </a:rPr>
              <a:t>SubAlgoritmo</a:t>
            </a:r>
            <a:r>
              <a:rPr lang="es-AR" dirty="0" smtClean="0">
                <a:solidFill>
                  <a:srgbClr val="000000"/>
                </a:solidFill>
              </a:rPr>
              <a:t> ver</a:t>
            </a:r>
            <a:r>
              <a:rPr lang="es-AR" b="1" dirty="0" smtClean="0">
                <a:solidFill>
                  <a:srgbClr val="000000"/>
                </a:solidFill>
              </a:rPr>
              <a:t>(</a:t>
            </a:r>
            <a:r>
              <a:rPr lang="es-AR" dirty="0" smtClean="0">
                <a:solidFill>
                  <a:srgbClr val="000000"/>
                </a:solidFill>
              </a:rPr>
              <a:t>a</a:t>
            </a:r>
            <a:r>
              <a:rPr lang="es-AR" b="1" dirty="0" smtClean="0">
                <a:solidFill>
                  <a:srgbClr val="000000"/>
                </a:solidFill>
              </a:rPr>
              <a:t>,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err="1" smtClean="0">
                <a:solidFill>
                  <a:srgbClr val="000000"/>
                </a:solidFill>
              </a:rPr>
              <a:t>lim</a:t>
            </a:r>
            <a:r>
              <a:rPr lang="es-AR" b="1" dirty="0" smtClean="0">
                <a:solidFill>
                  <a:srgbClr val="000000"/>
                </a:solidFill>
              </a:rPr>
              <a:t>)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Definir</a:t>
            </a:r>
            <a:r>
              <a:rPr lang="es-AR" dirty="0" smtClean="0">
                <a:solidFill>
                  <a:srgbClr val="000000"/>
                </a:solidFill>
              </a:rPr>
              <a:t> j </a:t>
            </a:r>
            <a:r>
              <a:rPr lang="es-AR" b="1" dirty="0" smtClean="0">
                <a:solidFill>
                  <a:srgbClr val="00008B"/>
                </a:solidFill>
              </a:rPr>
              <a:t>Como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Entero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Para</a:t>
            </a:r>
            <a:r>
              <a:rPr lang="es-AR" dirty="0" smtClean="0">
                <a:solidFill>
                  <a:srgbClr val="000000"/>
                </a:solidFill>
              </a:rPr>
              <a:t> j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hasta</a:t>
            </a:r>
            <a:r>
              <a:rPr lang="es-AR" dirty="0" smtClean="0">
                <a:solidFill>
                  <a:srgbClr val="000000"/>
                </a:solidFill>
              </a:rPr>
              <a:t> lim</a:t>
            </a:r>
            <a:r>
              <a:rPr lang="es-AR" b="1" dirty="0" smtClean="0">
                <a:solidFill>
                  <a:srgbClr val="000000"/>
                </a:solidFill>
              </a:rPr>
              <a:t>-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Con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Paso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Hacer</a:t>
            </a:r>
          </a:p>
          <a:p>
            <a:pPr lvl="2"/>
            <a:r>
              <a:rPr lang="es-AR" b="1" dirty="0" smtClean="0">
                <a:solidFill>
                  <a:srgbClr val="00008B"/>
                </a:solidFill>
              </a:rPr>
              <a:t>Escribir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Sin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Saltar</a:t>
            </a:r>
            <a:r>
              <a:rPr lang="es-AR" dirty="0" smtClean="0">
                <a:solidFill>
                  <a:srgbClr val="000000"/>
                </a:solidFill>
              </a:rPr>
              <a:t> a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j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" "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err="1" smtClean="0">
                <a:solidFill>
                  <a:srgbClr val="00008B"/>
                </a:solidFill>
              </a:rPr>
              <a:t>FinPara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Escribir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""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r>
              <a:rPr lang="es-AR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578584" y="4338084"/>
            <a:ext cx="4470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>
                <a:solidFill>
                  <a:srgbClr val="00008B"/>
                </a:solidFill>
              </a:rPr>
              <a:t>SubAlgoritmo</a:t>
            </a:r>
            <a:r>
              <a:rPr lang="es-AR" dirty="0" smtClean="0">
                <a:solidFill>
                  <a:srgbClr val="000000"/>
                </a:solidFill>
              </a:rPr>
              <a:t> analizar </a:t>
            </a:r>
            <a:r>
              <a:rPr lang="es-AR" b="1" dirty="0" smtClean="0">
                <a:solidFill>
                  <a:srgbClr val="000000"/>
                </a:solidFill>
              </a:rPr>
              <a:t>(</a:t>
            </a:r>
            <a:r>
              <a:rPr lang="es-AR" dirty="0" smtClean="0">
                <a:solidFill>
                  <a:srgbClr val="000000"/>
                </a:solidFill>
              </a:rPr>
              <a:t>a1</a:t>
            </a:r>
            <a:r>
              <a:rPr lang="es-AR" b="1" dirty="0" smtClean="0">
                <a:solidFill>
                  <a:srgbClr val="000000"/>
                </a:solidFill>
              </a:rPr>
              <a:t>,</a:t>
            </a:r>
            <a:r>
              <a:rPr lang="es-AR" dirty="0" smtClean="0">
                <a:solidFill>
                  <a:srgbClr val="000000"/>
                </a:solidFill>
              </a:rPr>
              <a:t>a2</a:t>
            </a:r>
            <a:r>
              <a:rPr lang="es-AR" b="1" dirty="0" smtClean="0">
                <a:solidFill>
                  <a:srgbClr val="000000"/>
                </a:solidFill>
              </a:rPr>
              <a:t>,</a:t>
            </a:r>
            <a:r>
              <a:rPr lang="es-AR" dirty="0" smtClean="0">
                <a:solidFill>
                  <a:srgbClr val="000000"/>
                </a:solidFill>
              </a:rPr>
              <a:t>a3</a:t>
            </a:r>
            <a:r>
              <a:rPr lang="es-AR" b="1" dirty="0" smtClean="0">
                <a:solidFill>
                  <a:srgbClr val="000000"/>
                </a:solidFill>
              </a:rPr>
              <a:t>,</a:t>
            </a:r>
            <a:r>
              <a:rPr lang="es-AR" dirty="0" smtClean="0">
                <a:solidFill>
                  <a:srgbClr val="000000"/>
                </a:solidFill>
              </a:rPr>
              <a:t>lim</a:t>
            </a:r>
            <a:r>
              <a:rPr lang="es-AR" b="1" dirty="0" smtClean="0">
                <a:solidFill>
                  <a:srgbClr val="000000"/>
                </a:solidFill>
              </a:rPr>
              <a:t>)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Definir</a:t>
            </a:r>
            <a:r>
              <a:rPr lang="es-AR" dirty="0" smtClean="0">
                <a:solidFill>
                  <a:srgbClr val="000000"/>
                </a:solidFill>
              </a:rPr>
              <a:t> i </a:t>
            </a:r>
            <a:r>
              <a:rPr lang="es-AR" b="1" dirty="0" smtClean="0">
                <a:solidFill>
                  <a:srgbClr val="00008B"/>
                </a:solidFill>
              </a:rPr>
              <a:t>Como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Entero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smtClean="0">
                <a:solidFill>
                  <a:srgbClr val="00008B"/>
                </a:solidFill>
              </a:rPr>
              <a:t>Para</a:t>
            </a:r>
            <a:r>
              <a:rPr lang="es-AR" dirty="0" smtClean="0">
                <a:solidFill>
                  <a:srgbClr val="000000"/>
                </a:solidFill>
              </a:rPr>
              <a:t> i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0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hasta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err="1" smtClean="0">
                <a:solidFill>
                  <a:srgbClr val="000000"/>
                </a:solidFill>
              </a:rPr>
              <a:t>lim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-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Con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Paso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Hacer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es-AR" dirty="0" smtClean="0">
                <a:solidFill>
                  <a:srgbClr val="000000"/>
                </a:solidFill>
              </a:rPr>
              <a:t>a3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a1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+</a:t>
            </a:r>
            <a:r>
              <a:rPr lang="es-AR" dirty="0" smtClean="0">
                <a:solidFill>
                  <a:srgbClr val="000000"/>
                </a:solidFill>
              </a:rPr>
              <a:t> a2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s-AR" b="1" dirty="0" err="1" smtClean="0">
                <a:solidFill>
                  <a:srgbClr val="00008B"/>
                </a:solidFill>
              </a:rPr>
              <a:t>FinPara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r>
              <a:rPr lang="es-AR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endParaRPr lang="es-AR" dirty="0"/>
          </a:p>
        </p:txBody>
      </p:sp>
      <p:pic>
        <p:nvPicPr>
          <p:cNvPr id="9" name="8 Imagen" descr="queH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144" y="4338084"/>
            <a:ext cx="1782206" cy="144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SUMA LOS NUMEROS DE DOS ARREGLOS POR POSICION Y LOS COLOCA EN OTRO ARREGLO. LOS ARREGLOS SON CARGADOS AL AZAR CON NUMEROS  ENTEROS </a:t>
            </a: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Algoritmo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Recuperatorio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Definir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nroCelda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Como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Entero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00"/>
                </a:solidFill>
              </a:rPr>
              <a:t>=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smtClean="0">
                <a:solidFill>
                  <a:srgbClr val="A0522D"/>
                </a:solidFill>
              </a:rPr>
              <a:t>6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Dimension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analizar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FinAlgoritmo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endParaRPr lang="es-AR" sz="19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3</a:t>
            </a:fld>
            <a:endParaRPr lang="es-ES_tradnl" dirty="0"/>
          </a:p>
        </p:txBody>
      </p:sp>
      <p:pic>
        <p:nvPicPr>
          <p:cNvPr id="8" name="7 Imagen" descr="bi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31" y="4239352"/>
            <a:ext cx="1428782" cy="14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COMPLETA UN ARREGLO a CON NUMEROS AL AZAR DE 0 A 49</a:t>
            </a:r>
          </a:p>
          <a:p>
            <a:pPr>
              <a:buNone/>
            </a:pPr>
            <a:endParaRPr lang="es-AR" sz="2400" b="1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buNone/>
            </a:pPr>
            <a:r>
              <a:rPr lang="es-AR" sz="24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400" dirty="0" smtClean="0">
                <a:solidFill>
                  <a:srgbClr val="000000"/>
                </a:solidFill>
              </a:rPr>
              <a:t> completar</a:t>
            </a:r>
            <a:r>
              <a:rPr lang="es-AR" sz="2400" b="1" dirty="0" smtClean="0">
                <a:solidFill>
                  <a:srgbClr val="000000"/>
                </a:solidFill>
              </a:rPr>
              <a:t>(</a:t>
            </a:r>
            <a:r>
              <a:rPr lang="es-AR" sz="2400" dirty="0" err="1" smtClean="0">
                <a:solidFill>
                  <a:srgbClr val="000000"/>
                </a:solidFill>
              </a:rPr>
              <a:t>a</a:t>
            </a:r>
            <a:r>
              <a:rPr lang="es-AR" sz="2400" b="1" dirty="0" err="1" smtClean="0">
                <a:solidFill>
                  <a:srgbClr val="000000"/>
                </a:solidFill>
              </a:rPr>
              <a:t>,</a:t>
            </a:r>
            <a:r>
              <a:rPr lang="es-AR" sz="2400" dirty="0" err="1" smtClean="0">
                <a:solidFill>
                  <a:srgbClr val="000000"/>
                </a:solidFill>
              </a:rPr>
              <a:t>lim</a:t>
            </a:r>
            <a:r>
              <a:rPr lang="es-AR" sz="2400" b="1" dirty="0" smtClean="0">
                <a:solidFill>
                  <a:srgbClr val="000000"/>
                </a:solidFill>
              </a:rPr>
              <a:t>)</a:t>
            </a:r>
            <a:r>
              <a:rPr lang="es-AR" sz="24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b="1" dirty="0" smtClean="0">
                <a:solidFill>
                  <a:srgbClr val="00008B"/>
                </a:solidFill>
              </a:rPr>
              <a:t>Definir</a:t>
            </a:r>
            <a:r>
              <a:rPr lang="es-AR" dirty="0" smtClean="0">
                <a:solidFill>
                  <a:srgbClr val="000000"/>
                </a:solidFill>
              </a:rPr>
              <a:t> i </a:t>
            </a:r>
            <a:r>
              <a:rPr lang="es-AR" b="1" dirty="0" smtClean="0">
                <a:solidFill>
                  <a:srgbClr val="00008B"/>
                </a:solidFill>
              </a:rPr>
              <a:t>Como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Entero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b="1" dirty="0" smtClean="0">
                <a:solidFill>
                  <a:srgbClr val="00008B"/>
                </a:solidFill>
              </a:rPr>
              <a:t>Para</a:t>
            </a:r>
            <a:r>
              <a:rPr lang="es-AR" dirty="0" smtClean="0">
                <a:solidFill>
                  <a:srgbClr val="000000"/>
                </a:solidFill>
              </a:rPr>
              <a:t> i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A0522D"/>
                </a:solidFill>
              </a:rPr>
              <a:t>0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hasta</a:t>
            </a:r>
            <a:r>
              <a:rPr lang="es-AR" dirty="0" smtClean="0">
                <a:solidFill>
                  <a:srgbClr val="000000"/>
                </a:solidFill>
              </a:rPr>
              <a:t> lim</a:t>
            </a:r>
            <a:r>
              <a:rPr lang="es-AR" b="1" dirty="0" smtClean="0">
                <a:solidFill>
                  <a:srgbClr val="000000"/>
                </a:solidFill>
              </a:rPr>
              <a:t>-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Con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Paso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A0522D"/>
                </a:solidFill>
              </a:rPr>
              <a:t>1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Hacer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dirty="0" smtClean="0">
                <a:solidFill>
                  <a:srgbClr val="000000"/>
                </a:solidFill>
              </a:rPr>
              <a:t>a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00008B"/>
                </a:solidFill>
              </a:rPr>
              <a:t>azar</a:t>
            </a:r>
            <a:r>
              <a:rPr lang="es-AR" b="1" dirty="0" smtClean="0">
                <a:solidFill>
                  <a:srgbClr val="000000"/>
                </a:solidFill>
              </a:rPr>
              <a:t>(</a:t>
            </a:r>
            <a:r>
              <a:rPr lang="es-AR" dirty="0" smtClean="0">
                <a:solidFill>
                  <a:srgbClr val="A0522D"/>
                </a:solidFill>
              </a:rPr>
              <a:t>50</a:t>
            </a:r>
            <a:r>
              <a:rPr lang="es-AR" b="1" dirty="0" smtClean="0">
                <a:solidFill>
                  <a:srgbClr val="000000"/>
                </a:solidFill>
              </a:rPr>
              <a:t>)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b="1" dirty="0" err="1" smtClean="0">
                <a:solidFill>
                  <a:srgbClr val="00008B"/>
                </a:solidFill>
              </a:rPr>
              <a:t>FinPara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4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2400" dirty="0" smtClean="0">
                <a:solidFill>
                  <a:srgbClr val="000000"/>
                </a:solidFill>
              </a:rPr>
              <a:t> </a:t>
            </a:r>
            <a:endParaRPr lang="es-AR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4</a:t>
            </a:fld>
            <a:endParaRPr lang="es-ES_tradnl" dirty="0"/>
          </a:p>
        </p:txBody>
      </p:sp>
      <p:pic>
        <p:nvPicPr>
          <p:cNvPr id="8" name="7 Imagen" descr="bi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68" y="2810570"/>
            <a:ext cx="1428782" cy="14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MUESTRA LOS DATOS DE UN ARREGLO ENVIADO COMO PARAMETRO</a:t>
            </a:r>
          </a:p>
          <a:p>
            <a:pPr>
              <a:buNone/>
            </a:pPr>
            <a:endParaRPr lang="es-AR" sz="2400" b="1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000" dirty="0" smtClean="0">
                <a:solidFill>
                  <a:srgbClr val="000000"/>
                </a:solidFill>
              </a:rPr>
              <a:t> ver</a:t>
            </a:r>
            <a:r>
              <a:rPr lang="es-AR" sz="2000" b="1" dirty="0" smtClean="0">
                <a:solidFill>
                  <a:srgbClr val="000000"/>
                </a:solidFill>
              </a:rPr>
              <a:t>(</a:t>
            </a:r>
            <a:r>
              <a:rPr lang="es-AR" sz="2000" dirty="0" smtClean="0">
                <a:solidFill>
                  <a:srgbClr val="000000"/>
                </a:solidFill>
              </a:rPr>
              <a:t>a</a:t>
            </a:r>
            <a:r>
              <a:rPr lang="es-AR" sz="2000" b="1" dirty="0" smtClean="0">
                <a:solidFill>
                  <a:srgbClr val="000000"/>
                </a:solidFill>
              </a:rPr>
              <a:t>,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</a:rPr>
              <a:t>lim</a:t>
            </a:r>
            <a:r>
              <a:rPr lang="es-AR" sz="2000" b="1" dirty="0" smtClean="0">
                <a:solidFill>
                  <a:srgbClr val="000000"/>
                </a:solidFill>
              </a:rPr>
              <a:t>)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smtClean="0">
                <a:solidFill>
                  <a:srgbClr val="00008B"/>
                </a:solidFill>
              </a:rPr>
              <a:t>Definir</a:t>
            </a:r>
            <a:r>
              <a:rPr lang="es-AR" sz="2000" dirty="0" smtClean="0">
                <a:solidFill>
                  <a:srgbClr val="000000"/>
                </a:solidFill>
              </a:rPr>
              <a:t> j </a:t>
            </a:r>
            <a:r>
              <a:rPr lang="es-AR" sz="2000" b="1" dirty="0" smtClean="0">
                <a:solidFill>
                  <a:srgbClr val="00008B"/>
                </a:solidFill>
              </a:rPr>
              <a:t>Como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Entero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smtClean="0">
                <a:solidFill>
                  <a:srgbClr val="00008B"/>
                </a:solidFill>
              </a:rPr>
              <a:t>Para</a:t>
            </a:r>
            <a:r>
              <a:rPr lang="es-AR" sz="2000" dirty="0" smtClean="0">
                <a:solidFill>
                  <a:srgbClr val="000000"/>
                </a:solidFill>
              </a:rPr>
              <a:t> j </a:t>
            </a:r>
            <a:r>
              <a:rPr lang="es-AR" sz="2000" b="1" dirty="0" smtClean="0">
                <a:solidFill>
                  <a:srgbClr val="000000"/>
                </a:solidFill>
              </a:rPr>
              <a:t>=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A0522D"/>
                </a:solidFill>
              </a:rPr>
              <a:t>1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hasta</a:t>
            </a:r>
            <a:r>
              <a:rPr lang="es-AR" sz="2000" dirty="0" smtClean="0">
                <a:solidFill>
                  <a:srgbClr val="000000"/>
                </a:solidFill>
              </a:rPr>
              <a:t> lim</a:t>
            </a:r>
            <a:r>
              <a:rPr lang="es-AR" sz="2000" b="1" dirty="0" smtClean="0">
                <a:solidFill>
                  <a:srgbClr val="000000"/>
                </a:solidFill>
              </a:rPr>
              <a:t>-</a:t>
            </a:r>
            <a:r>
              <a:rPr lang="es-AR" sz="2000" dirty="0" smtClean="0">
                <a:solidFill>
                  <a:srgbClr val="A0522D"/>
                </a:solidFill>
              </a:rPr>
              <a:t>1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Con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Paso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A0522D"/>
                </a:solidFill>
              </a:rPr>
              <a:t>1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Hacer</a:t>
            </a:r>
          </a:p>
          <a:p>
            <a:pPr lvl="2">
              <a:buNone/>
            </a:pPr>
            <a:r>
              <a:rPr lang="es-AR" b="1" dirty="0" smtClean="0">
                <a:solidFill>
                  <a:srgbClr val="00008B"/>
                </a:solidFill>
              </a:rPr>
              <a:t>Escribir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Sin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8B"/>
                </a:solidFill>
              </a:rPr>
              <a:t>Saltar</a:t>
            </a:r>
            <a:r>
              <a:rPr lang="es-AR" dirty="0" smtClean="0">
                <a:solidFill>
                  <a:srgbClr val="000000"/>
                </a:solidFill>
              </a:rPr>
              <a:t> a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j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" "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FinPara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smtClean="0">
                <a:solidFill>
                  <a:srgbClr val="00008B"/>
                </a:solidFill>
              </a:rPr>
              <a:t>Escribir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FF0000"/>
                </a:solidFill>
              </a:rPr>
              <a:t>""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5</a:t>
            </a:fld>
            <a:endParaRPr lang="es-ES_tradnl" dirty="0"/>
          </a:p>
        </p:txBody>
      </p:sp>
      <p:pic>
        <p:nvPicPr>
          <p:cNvPr id="8" name="7 Imagen" descr="bi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31" y="3524961"/>
            <a:ext cx="1428782" cy="14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900000"/>
            <a:ext cx="9005776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Indique qué Hace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SUMA DOS ARREGLOS Y EL RESULTADO LO PONE EN UN TERCER ARREGLO</a:t>
            </a:r>
          </a:p>
          <a:p>
            <a:pPr>
              <a:buNone/>
            </a:pPr>
            <a:endParaRPr lang="es-AR" b="1" dirty="0" smtClean="0">
              <a:solidFill>
                <a:srgbClr val="00008B"/>
              </a:solidFill>
            </a:endParaRPr>
          </a:p>
          <a:p>
            <a:pPr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2000" dirty="0" smtClean="0">
                <a:solidFill>
                  <a:srgbClr val="000000"/>
                </a:solidFill>
              </a:rPr>
              <a:t> analizar </a:t>
            </a:r>
            <a:r>
              <a:rPr lang="es-AR" sz="2000" b="1" dirty="0" smtClean="0">
                <a:solidFill>
                  <a:srgbClr val="000000"/>
                </a:solidFill>
              </a:rPr>
              <a:t>(</a:t>
            </a:r>
            <a:r>
              <a:rPr lang="es-AR" sz="2000" dirty="0" smtClean="0">
                <a:solidFill>
                  <a:srgbClr val="000000"/>
                </a:solidFill>
              </a:rPr>
              <a:t>a1</a:t>
            </a:r>
            <a:r>
              <a:rPr lang="es-AR" sz="2000" b="1" dirty="0" smtClean="0">
                <a:solidFill>
                  <a:srgbClr val="000000"/>
                </a:solidFill>
              </a:rPr>
              <a:t>,</a:t>
            </a:r>
            <a:r>
              <a:rPr lang="es-AR" sz="2000" dirty="0" smtClean="0">
                <a:solidFill>
                  <a:srgbClr val="000000"/>
                </a:solidFill>
              </a:rPr>
              <a:t>a2</a:t>
            </a:r>
            <a:r>
              <a:rPr lang="es-AR" sz="2000" b="1" dirty="0" smtClean="0">
                <a:solidFill>
                  <a:srgbClr val="000000"/>
                </a:solidFill>
              </a:rPr>
              <a:t>,</a:t>
            </a:r>
            <a:r>
              <a:rPr lang="es-AR" sz="2000" dirty="0" smtClean="0">
                <a:solidFill>
                  <a:srgbClr val="000000"/>
                </a:solidFill>
              </a:rPr>
              <a:t>a3</a:t>
            </a:r>
            <a:r>
              <a:rPr lang="es-AR" sz="2000" b="1" dirty="0" smtClean="0">
                <a:solidFill>
                  <a:srgbClr val="000000"/>
                </a:solidFill>
              </a:rPr>
              <a:t>,</a:t>
            </a:r>
            <a:r>
              <a:rPr lang="es-AR" sz="2000" dirty="0" smtClean="0">
                <a:solidFill>
                  <a:srgbClr val="000000"/>
                </a:solidFill>
              </a:rPr>
              <a:t>lim</a:t>
            </a:r>
            <a:r>
              <a:rPr lang="es-AR" sz="2000" b="1" dirty="0" smtClean="0">
                <a:solidFill>
                  <a:srgbClr val="000000"/>
                </a:solidFill>
              </a:rPr>
              <a:t>)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smtClean="0">
                <a:solidFill>
                  <a:srgbClr val="00008B"/>
                </a:solidFill>
              </a:rPr>
              <a:t>Definir</a:t>
            </a:r>
            <a:r>
              <a:rPr lang="es-AR" sz="2000" dirty="0" smtClean="0">
                <a:solidFill>
                  <a:srgbClr val="000000"/>
                </a:solidFill>
              </a:rPr>
              <a:t> i </a:t>
            </a:r>
            <a:r>
              <a:rPr lang="es-AR" sz="2000" b="1" dirty="0" smtClean="0">
                <a:solidFill>
                  <a:srgbClr val="00008B"/>
                </a:solidFill>
              </a:rPr>
              <a:t>Como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Entero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smtClean="0">
                <a:solidFill>
                  <a:srgbClr val="00008B"/>
                </a:solidFill>
              </a:rPr>
              <a:t>Para</a:t>
            </a:r>
            <a:r>
              <a:rPr lang="es-AR" sz="2000" dirty="0" smtClean="0">
                <a:solidFill>
                  <a:srgbClr val="000000"/>
                </a:solidFill>
              </a:rPr>
              <a:t> i </a:t>
            </a:r>
            <a:r>
              <a:rPr lang="es-AR" sz="2000" b="1" dirty="0" smtClean="0">
                <a:solidFill>
                  <a:srgbClr val="000000"/>
                </a:solidFill>
              </a:rPr>
              <a:t>=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A0522D"/>
                </a:solidFill>
              </a:rPr>
              <a:t>0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hasta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</a:rPr>
              <a:t>lim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00"/>
                </a:solidFill>
              </a:rPr>
              <a:t>-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A0522D"/>
                </a:solidFill>
              </a:rPr>
              <a:t>1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Con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Paso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dirty="0" smtClean="0">
                <a:solidFill>
                  <a:srgbClr val="A0522D"/>
                </a:solidFill>
              </a:rPr>
              <a:t>1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  <a:r>
              <a:rPr lang="es-AR" sz="2000" b="1" dirty="0" smtClean="0">
                <a:solidFill>
                  <a:srgbClr val="00008B"/>
                </a:solidFill>
              </a:rPr>
              <a:t>Hacer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buNone/>
            </a:pPr>
            <a:r>
              <a:rPr lang="es-AR" dirty="0" smtClean="0">
                <a:solidFill>
                  <a:srgbClr val="000000"/>
                </a:solidFill>
              </a:rPr>
              <a:t>a3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=</a:t>
            </a:r>
            <a:r>
              <a:rPr lang="es-AR" dirty="0" smtClean="0">
                <a:solidFill>
                  <a:srgbClr val="000000"/>
                </a:solidFill>
              </a:rPr>
              <a:t> a1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b="1" dirty="0" smtClean="0">
                <a:solidFill>
                  <a:srgbClr val="000000"/>
                </a:solidFill>
              </a:rPr>
              <a:t>+</a:t>
            </a:r>
            <a:r>
              <a:rPr lang="es-AR" dirty="0" smtClean="0">
                <a:solidFill>
                  <a:srgbClr val="000000"/>
                </a:solidFill>
              </a:rPr>
              <a:t> a2</a:t>
            </a:r>
            <a:r>
              <a:rPr lang="es-AR" b="1" dirty="0" smtClean="0">
                <a:solidFill>
                  <a:srgbClr val="000000"/>
                </a:solidFill>
              </a:rPr>
              <a:t>[</a:t>
            </a:r>
            <a:r>
              <a:rPr lang="es-AR" dirty="0" smtClean="0">
                <a:solidFill>
                  <a:srgbClr val="000000"/>
                </a:solidFill>
              </a:rPr>
              <a:t>i</a:t>
            </a:r>
            <a:r>
              <a:rPr lang="es-AR" b="1" dirty="0" smtClean="0">
                <a:solidFill>
                  <a:srgbClr val="000000"/>
                </a:solidFill>
              </a:rPr>
              <a:t>]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FinPara</a:t>
            </a:r>
            <a:r>
              <a:rPr lang="es-AR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2000" b="1" dirty="0" err="1" smtClean="0">
                <a:solidFill>
                  <a:srgbClr val="00008B"/>
                </a:solidFill>
              </a:rPr>
              <a:t>FinSubAlgoritmo</a:t>
            </a:r>
            <a:endParaRPr lang="es-AR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6</a:t>
            </a:fld>
            <a:endParaRPr lang="es-ES_tradnl" dirty="0"/>
          </a:p>
        </p:txBody>
      </p:sp>
      <p:pic>
        <p:nvPicPr>
          <p:cNvPr id="6" name="5 Imagen" descr="bi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31" y="3845947"/>
            <a:ext cx="1428782" cy="1428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Tener en cuenta que se pide QUÉ hace y no CÓMO lo hace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endParaRPr lang="es-AR" sz="2400" b="1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Algoritmo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Recuperatorio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b="1" dirty="0" smtClean="0">
                <a:solidFill>
                  <a:srgbClr val="00008B"/>
                </a:solidFill>
              </a:rPr>
              <a:t>Definir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nroCelda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Como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8B"/>
                </a:solidFill>
              </a:rPr>
              <a:t>Entero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b="1" dirty="0" smtClean="0">
                <a:solidFill>
                  <a:srgbClr val="000000"/>
                </a:solidFill>
              </a:rPr>
              <a:t>=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smtClean="0">
                <a:solidFill>
                  <a:srgbClr val="A0522D"/>
                </a:solidFill>
              </a:rPr>
              <a:t>6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Dimension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smtClean="0">
                <a:solidFill>
                  <a:srgbClr val="000000"/>
                </a:solidFill>
              </a:rPr>
              <a:t>[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]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completar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smtClean="0">
                <a:solidFill>
                  <a:srgbClr val="000000"/>
                </a:solidFill>
              </a:rPr>
              <a:t>,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analizar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nA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nB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900" dirty="0" smtClean="0">
                <a:solidFill>
                  <a:srgbClr val="000000"/>
                </a:solidFill>
              </a:rPr>
              <a:t>ver</a:t>
            </a:r>
            <a:r>
              <a:rPr lang="es-AR" sz="1900" b="1" dirty="0" smtClean="0">
                <a:solidFill>
                  <a:srgbClr val="000000"/>
                </a:solidFill>
              </a:rPr>
              <a:t>(</a:t>
            </a:r>
            <a:r>
              <a:rPr lang="es-AR" sz="1900" dirty="0" err="1" smtClean="0">
                <a:solidFill>
                  <a:srgbClr val="000000"/>
                </a:solidFill>
              </a:rPr>
              <a:t>nC</a:t>
            </a:r>
            <a:r>
              <a:rPr lang="es-AR" sz="1900" b="1" dirty="0" err="1" smtClean="0">
                <a:solidFill>
                  <a:srgbClr val="000000"/>
                </a:solidFill>
              </a:rPr>
              <a:t>,</a:t>
            </a:r>
            <a:r>
              <a:rPr lang="es-AR" sz="1900" dirty="0" err="1" smtClean="0">
                <a:solidFill>
                  <a:srgbClr val="000000"/>
                </a:solidFill>
              </a:rPr>
              <a:t>dim</a:t>
            </a:r>
            <a:r>
              <a:rPr lang="es-AR" sz="1900" b="1" dirty="0" smtClean="0">
                <a:solidFill>
                  <a:srgbClr val="000000"/>
                </a:solidFill>
              </a:rPr>
              <a:t>)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900" b="1" dirty="0" err="1" smtClean="0">
                <a:solidFill>
                  <a:srgbClr val="00008B"/>
                </a:solidFill>
              </a:rPr>
              <a:t>FinAlgoritmo</a:t>
            </a:r>
            <a:r>
              <a:rPr lang="es-AR" sz="1900" dirty="0" smtClean="0">
                <a:solidFill>
                  <a:srgbClr val="000000"/>
                </a:solidFill>
              </a:rPr>
              <a:t> </a:t>
            </a:r>
            <a:endParaRPr lang="es-AR" sz="19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7</a:t>
            </a:fld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34317" y="4433777"/>
            <a:ext cx="557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Define las variables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dim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nroCelda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nB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Define los arreglos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nB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dimension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 6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Llama al método completar con los parámetros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nA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dim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10 Imagen" descr="desapro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88" y="5620092"/>
            <a:ext cx="1109248" cy="9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2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</a:t>
            </a:r>
            <a:r>
              <a:rPr lang="es-AR" sz="3100" i="1" dirty="0" smtClean="0"/>
              <a:t>Codificar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862" y="2160000"/>
            <a:ext cx="8769246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Construya un método denominado </a:t>
            </a:r>
            <a:r>
              <a:rPr lang="es-AR" i="1" dirty="0" smtClean="0"/>
              <a:t>verificarSiExiste</a:t>
            </a:r>
            <a:r>
              <a:rPr lang="es-AR" dirty="0" smtClean="0"/>
              <a:t> el cual reciba como parámetro un arreglo, su dimensión y un número entero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El método debe retornar/devuelver un valor lógico que sea verdadero si existe el número en el arreglo o falso si no existe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8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</TotalTime>
  <Words>975</Words>
  <Application>Microsoft Macintosh PowerPoint</Application>
  <PresentationFormat>Presentación en pantalla (4:3)</PresentationFormat>
  <Paragraphs>292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DejaVu Sans</vt:lpstr>
      <vt:lpstr>Tema de Office</vt:lpstr>
      <vt:lpstr>Técnicas de Programación</vt:lpstr>
      <vt:lpstr>Examen 2 – Técnicas de Programación Ejercicio 1 – Indique qué Hace</vt:lpstr>
      <vt:lpstr>Examen 2 – Técnicas de Programación Ejercicio 1 – Indique qué Hace</vt:lpstr>
      <vt:lpstr>Examen 2 – Técnicas de Programación Ejercicio 1 – Indique qué Hace</vt:lpstr>
      <vt:lpstr>Examen 2 – Técnicas de Programación Ejercicio 1 – Indique qué Hace</vt:lpstr>
      <vt:lpstr>Examen 2 – Técnicas de Programación Ejercicio 1 – Indique qué Hace</vt:lpstr>
      <vt:lpstr>Examen 2 – Técnicas de Programación Ejercicio 1 – Indique qué Hace</vt:lpstr>
      <vt:lpstr>Examen 2 – Técnicas de Programación Ejercicio 1 – Error</vt:lpstr>
      <vt:lpstr>Examen 2 – Técnicas de Programación Ejercicio 2 – Codificar</vt:lpstr>
      <vt:lpstr>Examen 2 – Técnicas de Programación Ejercicio 2 – Codificar</vt:lpstr>
      <vt:lpstr>Examen 2 – Técnicas de Programación Ejercicio 2 – Codificar</vt:lpstr>
      <vt:lpstr>Examen 2 – Técnicas de Programación Ejercicio 2 – Errores</vt:lpstr>
      <vt:lpstr>Examen 2 – Técnicas de Programación Ejercicio 2 – Errores</vt:lpstr>
      <vt:lpstr>Examen 2 – Técnicas de Programación Ejercicio 2 – Errores</vt:lpstr>
      <vt:lpstr>Examen 2 – Técnicas de Programación Ejercicio 2 – Errores</vt:lpstr>
      <vt:lpstr>Examen 2 – Técnicas de Programación Ejercicio 2 – Errores</vt:lpstr>
      <vt:lpstr>Examen 2 – Técnicas de Programación Ejercicio 2 – Errores</vt:lpstr>
      <vt:lpstr>Examen 2 – Técnicas de Programación Ejercicio 3 – Encuentre los Errores</vt:lpstr>
      <vt:lpstr>Examen 2 – Técnicas de Programación Ejercicio 3 – Encuentre los Errores</vt:lpstr>
      <vt:lpstr>Examen 2 – Técnicas de Programación Ejercicio 3 – Encuentre los Errores</vt:lpstr>
      <vt:lpstr>Examen 2 – Técnicas de Programación Ejercicio 3 – Encuentre los Errores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Rago</dc:creator>
  <cp:lastModifiedBy>Alejandro Rago</cp:lastModifiedBy>
  <cp:revision>130</cp:revision>
  <dcterms:created xsi:type="dcterms:W3CDTF">2017-06-08T19:02:43Z</dcterms:created>
  <dcterms:modified xsi:type="dcterms:W3CDTF">2017-07-13T18:34:31Z</dcterms:modified>
</cp:coreProperties>
</file>