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42808525" cy="3027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 userDrawn="1">
          <p15:clr>
            <a:srgbClr val="A4A3A4"/>
          </p15:clr>
        </p15:guide>
        <p15:guide id="2" pos="134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A29F"/>
    <a:srgbClr val="00866E"/>
    <a:srgbClr val="00CB99"/>
    <a:srgbClr val="825CEE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 showGuides="1">
      <p:cViewPr>
        <p:scale>
          <a:sx n="30" d="100"/>
          <a:sy n="30" d="100"/>
        </p:scale>
        <p:origin x="19" y="-1421"/>
      </p:cViewPr>
      <p:guideLst>
        <p:guide orient="horz" pos="9537"/>
        <p:guide pos="134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640" y="4955545"/>
            <a:ext cx="36387246" cy="10541917"/>
          </a:xfrm>
        </p:spPr>
        <p:txBody>
          <a:bodyPr anchor="b"/>
          <a:lstStyle>
            <a:lvl1pPr algn="ctr">
              <a:defRPr sz="2649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066" y="15903998"/>
            <a:ext cx="32106394" cy="7310649"/>
          </a:xfrm>
        </p:spPr>
        <p:txBody>
          <a:bodyPr/>
          <a:lstStyle>
            <a:lvl1pPr marL="0" indent="0" algn="ctr">
              <a:buNone/>
              <a:defRPr sz="10597"/>
            </a:lvl1pPr>
            <a:lvl2pPr marL="2018675" indent="0" algn="ctr">
              <a:buNone/>
              <a:defRPr sz="8831"/>
            </a:lvl2pPr>
            <a:lvl3pPr marL="4037350" indent="0" algn="ctr">
              <a:buNone/>
              <a:defRPr sz="7948"/>
            </a:lvl3pPr>
            <a:lvl4pPr marL="6056025" indent="0" algn="ctr">
              <a:buNone/>
              <a:defRPr sz="7064"/>
            </a:lvl4pPr>
            <a:lvl5pPr marL="8074701" indent="0" algn="ctr">
              <a:buNone/>
              <a:defRPr sz="7064"/>
            </a:lvl5pPr>
            <a:lvl6pPr marL="10093376" indent="0" algn="ctr">
              <a:buNone/>
              <a:defRPr sz="7064"/>
            </a:lvl6pPr>
            <a:lvl7pPr marL="12112051" indent="0" algn="ctr">
              <a:buNone/>
              <a:defRPr sz="7064"/>
            </a:lvl7pPr>
            <a:lvl8pPr marL="14130726" indent="0" algn="ctr">
              <a:buNone/>
              <a:defRPr sz="7064"/>
            </a:lvl8pPr>
            <a:lvl9pPr marL="16149401" indent="0" algn="ctr">
              <a:buNone/>
              <a:defRPr sz="706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0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30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4853" y="1612128"/>
            <a:ext cx="9230588" cy="256608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3088" y="1612128"/>
            <a:ext cx="27156658" cy="256608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25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75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792" y="7548975"/>
            <a:ext cx="36922353" cy="12595626"/>
          </a:xfrm>
        </p:spPr>
        <p:txBody>
          <a:bodyPr anchor="b"/>
          <a:lstStyle>
            <a:lvl1pPr>
              <a:defRPr sz="2649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792" y="20263761"/>
            <a:ext cx="36922353" cy="6623742"/>
          </a:xfrm>
        </p:spPr>
        <p:txBody>
          <a:bodyPr/>
          <a:lstStyle>
            <a:lvl1pPr marL="0" indent="0">
              <a:buNone/>
              <a:defRPr sz="10597">
                <a:solidFill>
                  <a:schemeClr val="tx1"/>
                </a:solidFill>
              </a:defRPr>
            </a:lvl1pPr>
            <a:lvl2pPr marL="2018675" indent="0">
              <a:buNone/>
              <a:defRPr sz="8831">
                <a:solidFill>
                  <a:schemeClr val="tx1">
                    <a:tint val="75000"/>
                  </a:schemeClr>
                </a:solidFill>
              </a:defRPr>
            </a:lvl2pPr>
            <a:lvl3pPr marL="4037350" indent="0">
              <a:buNone/>
              <a:defRPr sz="7948">
                <a:solidFill>
                  <a:schemeClr val="tx1">
                    <a:tint val="75000"/>
                  </a:schemeClr>
                </a:solidFill>
              </a:defRPr>
            </a:lvl3pPr>
            <a:lvl4pPr marL="6056025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4pPr>
            <a:lvl5pPr marL="8074701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5pPr>
            <a:lvl6pPr marL="10093376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6pPr>
            <a:lvl7pPr marL="12112051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7pPr>
            <a:lvl8pPr marL="14130726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8pPr>
            <a:lvl9pPr marL="16149401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06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3086" y="8060641"/>
            <a:ext cx="18193623" cy="192123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71816" y="8060641"/>
            <a:ext cx="18193623" cy="192123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26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62" y="1612135"/>
            <a:ext cx="36922353" cy="58527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666" y="7422802"/>
            <a:ext cx="18110010" cy="3637800"/>
          </a:xfrm>
        </p:spPr>
        <p:txBody>
          <a:bodyPr anchor="b"/>
          <a:lstStyle>
            <a:lvl1pPr marL="0" indent="0">
              <a:buNone/>
              <a:defRPr sz="10597" b="1"/>
            </a:lvl1pPr>
            <a:lvl2pPr marL="2018675" indent="0">
              <a:buNone/>
              <a:defRPr sz="8831" b="1"/>
            </a:lvl2pPr>
            <a:lvl3pPr marL="4037350" indent="0">
              <a:buNone/>
              <a:defRPr sz="7948" b="1"/>
            </a:lvl3pPr>
            <a:lvl4pPr marL="6056025" indent="0">
              <a:buNone/>
              <a:defRPr sz="7064" b="1"/>
            </a:lvl4pPr>
            <a:lvl5pPr marL="8074701" indent="0">
              <a:buNone/>
              <a:defRPr sz="7064" b="1"/>
            </a:lvl5pPr>
            <a:lvl6pPr marL="10093376" indent="0">
              <a:buNone/>
              <a:defRPr sz="7064" b="1"/>
            </a:lvl6pPr>
            <a:lvl7pPr marL="12112051" indent="0">
              <a:buNone/>
              <a:defRPr sz="7064" b="1"/>
            </a:lvl7pPr>
            <a:lvl8pPr marL="14130726" indent="0">
              <a:buNone/>
              <a:defRPr sz="7064" b="1"/>
            </a:lvl8pPr>
            <a:lvl9pPr marL="16149401" indent="0">
              <a:buNone/>
              <a:defRPr sz="70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666" y="11060602"/>
            <a:ext cx="18110010" cy="162684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71818" y="7422802"/>
            <a:ext cx="18199199" cy="3637800"/>
          </a:xfrm>
        </p:spPr>
        <p:txBody>
          <a:bodyPr anchor="b"/>
          <a:lstStyle>
            <a:lvl1pPr marL="0" indent="0">
              <a:buNone/>
              <a:defRPr sz="10597" b="1"/>
            </a:lvl1pPr>
            <a:lvl2pPr marL="2018675" indent="0">
              <a:buNone/>
              <a:defRPr sz="8831" b="1"/>
            </a:lvl2pPr>
            <a:lvl3pPr marL="4037350" indent="0">
              <a:buNone/>
              <a:defRPr sz="7948" b="1"/>
            </a:lvl3pPr>
            <a:lvl4pPr marL="6056025" indent="0">
              <a:buNone/>
              <a:defRPr sz="7064" b="1"/>
            </a:lvl4pPr>
            <a:lvl5pPr marL="8074701" indent="0">
              <a:buNone/>
              <a:defRPr sz="7064" b="1"/>
            </a:lvl5pPr>
            <a:lvl6pPr marL="10093376" indent="0">
              <a:buNone/>
              <a:defRPr sz="7064" b="1"/>
            </a:lvl6pPr>
            <a:lvl7pPr marL="12112051" indent="0">
              <a:buNone/>
              <a:defRPr sz="7064" b="1"/>
            </a:lvl7pPr>
            <a:lvl8pPr marL="14130726" indent="0">
              <a:buNone/>
              <a:defRPr sz="7064" b="1"/>
            </a:lvl8pPr>
            <a:lvl9pPr marL="16149401" indent="0">
              <a:buNone/>
              <a:defRPr sz="70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71818" y="11060602"/>
            <a:ext cx="18199199" cy="162684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85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96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46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62" y="2018665"/>
            <a:ext cx="13806864" cy="7065328"/>
          </a:xfrm>
        </p:spPr>
        <p:txBody>
          <a:bodyPr anchor="b"/>
          <a:lstStyle>
            <a:lvl1pPr>
              <a:defRPr sz="1412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9199" y="4359762"/>
            <a:ext cx="21671816" cy="21518408"/>
          </a:xfrm>
        </p:spPr>
        <p:txBody>
          <a:bodyPr/>
          <a:lstStyle>
            <a:lvl1pPr>
              <a:defRPr sz="14129"/>
            </a:lvl1pPr>
            <a:lvl2pPr>
              <a:defRPr sz="12363"/>
            </a:lvl2pPr>
            <a:lvl3pPr>
              <a:defRPr sz="10597"/>
            </a:lvl3pPr>
            <a:lvl4pPr>
              <a:defRPr sz="8831"/>
            </a:lvl4pPr>
            <a:lvl5pPr>
              <a:defRPr sz="8831"/>
            </a:lvl5pPr>
            <a:lvl6pPr>
              <a:defRPr sz="8831"/>
            </a:lvl6pPr>
            <a:lvl7pPr>
              <a:defRPr sz="8831"/>
            </a:lvl7pPr>
            <a:lvl8pPr>
              <a:defRPr sz="8831"/>
            </a:lvl8pPr>
            <a:lvl9pPr>
              <a:defRPr sz="883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662" y="9083992"/>
            <a:ext cx="13806864" cy="16829220"/>
          </a:xfrm>
        </p:spPr>
        <p:txBody>
          <a:bodyPr/>
          <a:lstStyle>
            <a:lvl1pPr marL="0" indent="0">
              <a:buNone/>
              <a:defRPr sz="7064"/>
            </a:lvl1pPr>
            <a:lvl2pPr marL="2018675" indent="0">
              <a:buNone/>
              <a:defRPr sz="6181"/>
            </a:lvl2pPr>
            <a:lvl3pPr marL="4037350" indent="0">
              <a:buNone/>
              <a:defRPr sz="5298"/>
            </a:lvl3pPr>
            <a:lvl4pPr marL="6056025" indent="0">
              <a:buNone/>
              <a:defRPr sz="4415"/>
            </a:lvl4pPr>
            <a:lvl5pPr marL="8074701" indent="0">
              <a:buNone/>
              <a:defRPr sz="4415"/>
            </a:lvl5pPr>
            <a:lvl6pPr marL="10093376" indent="0">
              <a:buNone/>
              <a:defRPr sz="4415"/>
            </a:lvl6pPr>
            <a:lvl7pPr marL="12112051" indent="0">
              <a:buNone/>
              <a:defRPr sz="4415"/>
            </a:lvl7pPr>
            <a:lvl8pPr marL="14130726" indent="0">
              <a:buNone/>
              <a:defRPr sz="4415"/>
            </a:lvl8pPr>
            <a:lvl9pPr marL="16149401" indent="0">
              <a:buNone/>
              <a:defRPr sz="44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8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62" y="2018665"/>
            <a:ext cx="13806864" cy="7065328"/>
          </a:xfrm>
        </p:spPr>
        <p:txBody>
          <a:bodyPr anchor="b"/>
          <a:lstStyle>
            <a:lvl1pPr>
              <a:defRPr sz="1412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9199" y="4359762"/>
            <a:ext cx="21671816" cy="21518408"/>
          </a:xfrm>
        </p:spPr>
        <p:txBody>
          <a:bodyPr anchor="t"/>
          <a:lstStyle>
            <a:lvl1pPr marL="0" indent="0">
              <a:buNone/>
              <a:defRPr sz="14129"/>
            </a:lvl1pPr>
            <a:lvl2pPr marL="2018675" indent="0">
              <a:buNone/>
              <a:defRPr sz="12363"/>
            </a:lvl2pPr>
            <a:lvl3pPr marL="4037350" indent="0">
              <a:buNone/>
              <a:defRPr sz="10597"/>
            </a:lvl3pPr>
            <a:lvl4pPr marL="6056025" indent="0">
              <a:buNone/>
              <a:defRPr sz="8831"/>
            </a:lvl4pPr>
            <a:lvl5pPr marL="8074701" indent="0">
              <a:buNone/>
              <a:defRPr sz="8831"/>
            </a:lvl5pPr>
            <a:lvl6pPr marL="10093376" indent="0">
              <a:buNone/>
              <a:defRPr sz="8831"/>
            </a:lvl6pPr>
            <a:lvl7pPr marL="12112051" indent="0">
              <a:buNone/>
              <a:defRPr sz="8831"/>
            </a:lvl7pPr>
            <a:lvl8pPr marL="14130726" indent="0">
              <a:buNone/>
              <a:defRPr sz="8831"/>
            </a:lvl8pPr>
            <a:lvl9pPr marL="16149401" indent="0">
              <a:buNone/>
              <a:defRPr sz="8831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662" y="9083992"/>
            <a:ext cx="13806864" cy="16829220"/>
          </a:xfrm>
        </p:spPr>
        <p:txBody>
          <a:bodyPr/>
          <a:lstStyle>
            <a:lvl1pPr marL="0" indent="0">
              <a:buNone/>
              <a:defRPr sz="7064"/>
            </a:lvl1pPr>
            <a:lvl2pPr marL="2018675" indent="0">
              <a:buNone/>
              <a:defRPr sz="6181"/>
            </a:lvl2pPr>
            <a:lvl3pPr marL="4037350" indent="0">
              <a:buNone/>
              <a:defRPr sz="5298"/>
            </a:lvl3pPr>
            <a:lvl4pPr marL="6056025" indent="0">
              <a:buNone/>
              <a:defRPr sz="4415"/>
            </a:lvl4pPr>
            <a:lvl5pPr marL="8074701" indent="0">
              <a:buNone/>
              <a:defRPr sz="4415"/>
            </a:lvl5pPr>
            <a:lvl6pPr marL="10093376" indent="0">
              <a:buNone/>
              <a:defRPr sz="4415"/>
            </a:lvl6pPr>
            <a:lvl7pPr marL="12112051" indent="0">
              <a:buNone/>
              <a:defRPr sz="4415"/>
            </a:lvl7pPr>
            <a:lvl8pPr marL="14130726" indent="0">
              <a:buNone/>
              <a:defRPr sz="4415"/>
            </a:lvl8pPr>
            <a:lvl9pPr marL="16149401" indent="0">
              <a:buNone/>
              <a:defRPr sz="44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6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3086" y="1612135"/>
            <a:ext cx="36922353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3086" y="8060641"/>
            <a:ext cx="36922353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3086" y="28065058"/>
            <a:ext cx="9631918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2F16-412C-4EC9-935A-E8378F67AD79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80324" y="28065058"/>
            <a:ext cx="14447877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3521" y="28065058"/>
            <a:ext cx="9631918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6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7350" rtl="0" eaLnBrk="1" latinLnBrk="0" hangingPunct="1">
        <a:lnSpc>
          <a:spcPct val="90000"/>
        </a:lnSpc>
        <a:spcBef>
          <a:spcPct val="0"/>
        </a:spcBef>
        <a:buNone/>
        <a:defRPr sz="19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338" indent="-1009338" algn="l" defTabSz="403735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3" kern="1200">
          <a:solidFill>
            <a:schemeClr val="tx1"/>
          </a:solidFill>
          <a:latin typeface="+mn-lt"/>
          <a:ea typeface="+mn-ea"/>
          <a:cs typeface="+mn-cs"/>
        </a:defRPr>
      </a:lvl1pPr>
      <a:lvl2pPr marL="3028013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10597" kern="1200">
          <a:solidFill>
            <a:schemeClr val="tx1"/>
          </a:solidFill>
          <a:latin typeface="+mn-lt"/>
          <a:ea typeface="+mn-ea"/>
          <a:cs typeface="+mn-cs"/>
        </a:defRPr>
      </a:lvl2pPr>
      <a:lvl3pPr marL="5046688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8831" kern="1200">
          <a:solidFill>
            <a:schemeClr val="tx1"/>
          </a:solidFill>
          <a:latin typeface="+mn-lt"/>
          <a:ea typeface="+mn-ea"/>
          <a:cs typeface="+mn-cs"/>
        </a:defRPr>
      </a:lvl3pPr>
      <a:lvl4pPr marL="7065363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4pPr>
      <a:lvl5pPr marL="9084038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5pPr>
      <a:lvl6pPr marL="11102713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6pPr>
      <a:lvl7pPr marL="13121389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7pPr>
      <a:lvl8pPr marL="15140064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8pPr>
      <a:lvl9pPr marL="17158739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1pPr>
      <a:lvl2pPr marL="2018675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2pPr>
      <a:lvl3pPr marL="4037350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3pPr>
      <a:lvl4pPr marL="6056025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4pPr>
      <a:lvl5pPr marL="8074701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5pPr>
      <a:lvl6pPr marL="10093376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6pPr>
      <a:lvl7pPr marL="12112051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7pPr>
      <a:lvl8pPr marL="14130726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8pPr>
      <a:lvl9pPr marL="16149401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007E4DF-CFDD-442C-BFAD-38B94FB8DACF}"/>
              </a:ext>
            </a:extLst>
          </p:cNvPr>
          <p:cNvSpPr/>
          <p:nvPr/>
        </p:nvSpPr>
        <p:spPr>
          <a:xfrm>
            <a:off x="579308" y="20791739"/>
            <a:ext cx="6218000" cy="666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700E12-FCD2-46FC-90BC-1832A92BB750}"/>
              </a:ext>
            </a:extLst>
          </p:cNvPr>
          <p:cNvSpPr/>
          <p:nvPr/>
        </p:nvSpPr>
        <p:spPr>
          <a:xfrm>
            <a:off x="39128700" y="3474502"/>
            <a:ext cx="3695271" cy="21745284"/>
          </a:xfrm>
          <a:prstGeom prst="rect">
            <a:avLst/>
          </a:prstGeom>
          <a:solidFill>
            <a:srgbClr val="00CC9B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176431"/>
            <a:endParaRPr lang="en-US" sz="82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67157A6-81E2-423D-AA6F-6FBD834619DD}"/>
              </a:ext>
            </a:extLst>
          </p:cNvPr>
          <p:cNvSpPr/>
          <p:nvPr/>
        </p:nvSpPr>
        <p:spPr>
          <a:xfrm>
            <a:off x="1796964" y="3649192"/>
            <a:ext cx="6924675" cy="3372543"/>
          </a:xfrm>
          <a:prstGeom prst="roundRect">
            <a:avLst>
              <a:gd name="adj" fmla="val 988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Virage 18">
            <a:extLst>
              <a:ext uri="{FF2B5EF4-FFF2-40B4-BE49-F238E27FC236}">
                <a16:creationId xmlns:a16="http://schemas.microsoft.com/office/drawing/2014/main" id="{B5F9D43C-67FF-41BF-8A19-75A7724A0F52}"/>
              </a:ext>
            </a:extLst>
          </p:cNvPr>
          <p:cNvSpPr/>
          <p:nvPr/>
        </p:nvSpPr>
        <p:spPr>
          <a:xfrm>
            <a:off x="25915397" y="14886604"/>
            <a:ext cx="2400300" cy="10406176"/>
          </a:xfrm>
          <a:prstGeom prst="bentArrow">
            <a:avLst>
              <a:gd name="adj1" fmla="val 23434"/>
              <a:gd name="adj2" fmla="val 11717"/>
              <a:gd name="adj3" fmla="val 25000"/>
              <a:gd name="adj4" fmla="val 43750"/>
            </a:avLst>
          </a:prstGeom>
          <a:solidFill>
            <a:srgbClr val="008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19" name="Virage 20">
            <a:extLst>
              <a:ext uri="{FF2B5EF4-FFF2-40B4-BE49-F238E27FC236}">
                <a16:creationId xmlns:a16="http://schemas.microsoft.com/office/drawing/2014/main" id="{9FC55CA6-BFA3-46FB-8A2C-79E3F3A8CB6B}"/>
              </a:ext>
            </a:extLst>
          </p:cNvPr>
          <p:cNvSpPr/>
          <p:nvPr/>
        </p:nvSpPr>
        <p:spPr>
          <a:xfrm>
            <a:off x="25112123" y="7010777"/>
            <a:ext cx="2281238" cy="18339153"/>
          </a:xfrm>
          <a:prstGeom prst="bentArrow">
            <a:avLst>
              <a:gd name="adj1" fmla="val 26774"/>
              <a:gd name="adj2" fmla="val 13387"/>
              <a:gd name="adj3" fmla="val 25835"/>
              <a:gd name="adj4" fmla="val 28720"/>
            </a:avLst>
          </a:prstGeom>
          <a:solidFill>
            <a:srgbClr val="00C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20" name="Virage 21">
            <a:extLst>
              <a:ext uri="{FF2B5EF4-FFF2-40B4-BE49-F238E27FC236}">
                <a16:creationId xmlns:a16="http://schemas.microsoft.com/office/drawing/2014/main" id="{3C70DF2F-A63D-4578-8A31-B1205E15A252}"/>
              </a:ext>
            </a:extLst>
          </p:cNvPr>
          <p:cNvSpPr/>
          <p:nvPr/>
        </p:nvSpPr>
        <p:spPr>
          <a:xfrm flipH="1">
            <a:off x="21611684" y="4671155"/>
            <a:ext cx="3300413" cy="20678775"/>
          </a:xfrm>
          <a:prstGeom prst="bentArrow">
            <a:avLst>
              <a:gd name="adj1" fmla="val 21247"/>
              <a:gd name="adj2" fmla="val 11717"/>
              <a:gd name="adj3" fmla="val 25000"/>
              <a:gd name="adj4" fmla="val 37476"/>
            </a:avLst>
          </a:prstGeom>
          <a:solidFill>
            <a:srgbClr val="23A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21" name="Virage 22">
            <a:extLst>
              <a:ext uri="{FF2B5EF4-FFF2-40B4-BE49-F238E27FC236}">
                <a16:creationId xmlns:a16="http://schemas.microsoft.com/office/drawing/2014/main" id="{8C63C6D7-E621-4F3E-A730-D4C98B43A6F6}"/>
              </a:ext>
            </a:extLst>
          </p:cNvPr>
          <p:cNvSpPr/>
          <p:nvPr/>
        </p:nvSpPr>
        <p:spPr>
          <a:xfrm flipH="1">
            <a:off x="16362514" y="11352309"/>
            <a:ext cx="7727257" cy="13902975"/>
          </a:xfrm>
          <a:prstGeom prst="bentArrow">
            <a:avLst>
              <a:gd name="adj1" fmla="val 9075"/>
              <a:gd name="adj2" fmla="val 4874"/>
              <a:gd name="adj3" fmla="val 12466"/>
              <a:gd name="adj4" fmla="val 14634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22" name="Virage 24">
            <a:extLst>
              <a:ext uri="{FF2B5EF4-FFF2-40B4-BE49-F238E27FC236}">
                <a16:creationId xmlns:a16="http://schemas.microsoft.com/office/drawing/2014/main" id="{C80A85F0-26C5-488F-8D89-778EA2AFB96D}"/>
              </a:ext>
            </a:extLst>
          </p:cNvPr>
          <p:cNvSpPr/>
          <p:nvPr/>
        </p:nvSpPr>
        <p:spPr>
          <a:xfrm flipH="1">
            <a:off x="19773359" y="20527105"/>
            <a:ext cx="3430588" cy="4791075"/>
          </a:xfrm>
          <a:prstGeom prst="bentArrow">
            <a:avLst>
              <a:gd name="adj1" fmla="val 16074"/>
              <a:gd name="adj2" fmla="val 8037"/>
              <a:gd name="adj3" fmla="val 17029"/>
              <a:gd name="adj4" fmla="val 2289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2D00FC2-A64C-4CC0-A45A-EF68E262A4D4}"/>
              </a:ext>
            </a:extLst>
          </p:cNvPr>
          <p:cNvSpPr/>
          <p:nvPr/>
        </p:nvSpPr>
        <p:spPr bwMode="gray">
          <a:xfrm>
            <a:off x="11776859" y="9118709"/>
            <a:ext cx="5056188" cy="5056187"/>
          </a:xfrm>
          <a:prstGeom prst="ellipse">
            <a:avLst/>
          </a:prstGeom>
          <a:solidFill>
            <a:srgbClr val="4F81B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PRODUCT 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ARCHITECTURE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BD306F87-E463-4DEE-92B8-67A012CBF6CA}"/>
              </a:ext>
            </a:extLst>
          </p:cNvPr>
          <p:cNvSpPr/>
          <p:nvPr/>
        </p:nvSpPr>
        <p:spPr bwMode="gray">
          <a:xfrm>
            <a:off x="16968247" y="2643297"/>
            <a:ext cx="5056187" cy="5056187"/>
          </a:xfrm>
          <a:prstGeom prst="ellipse">
            <a:avLst/>
          </a:prstGeom>
          <a:solidFill>
            <a:srgbClr val="23A2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EXPERIENCE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 DESIGN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3C8FB56-F154-4611-B74D-CB84ABB6CA79}"/>
              </a:ext>
            </a:extLst>
          </p:cNvPr>
          <p:cNvSpPr/>
          <p:nvPr/>
        </p:nvSpPr>
        <p:spPr bwMode="gray">
          <a:xfrm>
            <a:off x="26726188" y="4854219"/>
            <a:ext cx="4901459" cy="4699066"/>
          </a:xfrm>
          <a:prstGeom prst="ellipse">
            <a:avLst/>
          </a:prstGeom>
          <a:solidFill>
            <a:srgbClr val="00CB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OPERATIONS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ARCHITECTURE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66E4D1F-656C-45FA-BA65-4720973552C2}"/>
              </a:ext>
            </a:extLst>
          </p:cNvPr>
          <p:cNvSpPr/>
          <p:nvPr/>
        </p:nvSpPr>
        <p:spPr bwMode="gray">
          <a:xfrm>
            <a:off x="27754515" y="12438600"/>
            <a:ext cx="5056188" cy="5056188"/>
          </a:xfrm>
          <a:prstGeom prst="ellipse">
            <a:avLst/>
          </a:prstGeom>
          <a:solidFill>
            <a:srgbClr val="00866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SOFTWARE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ARCHITECTURE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58A1B19-763D-42F0-84D3-AB1DF7547EE5}"/>
              </a:ext>
            </a:extLst>
          </p:cNvPr>
          <p:cNvSpPr/>
          <p:nvPr/>
        </p:nvSpPr>
        <p:spPr bwMode="gray">
          <a:xfrm>
            <a:off x="25333397" y="2762018"/>
            <a:ext cx="3240087" cy="3240088"/>
          </a:xfrm>
          <a:prstGeom prst="ellipse">
            <a:avLst/>
          </a:prstGeom>
          <a:solidFill>
            <a:srgbClr val="00CB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JOURNEYS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DA5B4EE-8CDC-459F-B91E-ACF2EF9CD123}"/>
              </a:ext>
            </a:extLst>
          </p:cNvPr>
          <p:cNvSpPr/>
          <p:nvPr/>
        </p:nvSpPr>
        <p:spPr bwMode="gray">
          <a:xfrm>
            <a:off x="15111131" y="22815061"/>
            <a:ext cx="3240088" cy="3240088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PROBLEM 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DESCRIPTION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A519983-90A8-405D-83CD-AF23AF1580C5}"/>
              </a:ext>
            </a:extLst>
          </p:cNvPr>
          <p:cNvSpPr/>
          <p:nvPr/>
        </p:nvSpPr>
        <p:spPr bwMode="gray">
          <a:xfrm>
            <a:off x="14488440" y="2605616"/>
            <a:ext cx="3240087" cy="3240088"/>
          </a:xfrm>
          <a:prstGeom prst="ellipse">
            <a:avLst/>
          </a:prstGeom>
          <a:solidFill>
            <a:srgbClr val="23A2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PRODUCT 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DISCOVERY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16DA236-1E25-4FBA-9168-23F68F8B0599}"/>
              </a:ext>
            </a:extLst>
          </p:cNvPr>
          <p:cNvSpPr/>
          <p:nvPr/>
        </p:nvSpPr>
        <p:spPr bwMode="gray">
          <a:xfrm>
            <a:off x="12953114" y="21064473"/>
            <a:ext cx="3240087" cy="3240088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ROADMAP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D510D60E-EF12-48FF-B5EC-57A0242C0AF6}"/>
              </a:ext>
            </a:extLst>
          </p:cNvPr>
          <p:cNvSpPr/>
          <p:nvPr/>
        </p:nvSpPr>
        <p:spPr bwMode="gray">
          <a:xfrm>
            <a:off x="12534131" y="18503836"/>
            <a:ext cx="3240088" cy="3240088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ARCHITECTURE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OVERVIEW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1F67D0CA-55E7-42F6-9DA1-1FC536687D08}"/>
              </a:ext>
            </a:extLst>
          </p:cNvPr>
          <p:cNvSpPr/>
          <p:nvPr/>
        </p:nvSpPr>
        <p:spPr bwMode="gray">
          <a:xfrm>
            <a:off x="16148520" y="417344"/>
            <a:ext cx="3240088" cy="3240087"/>
          </a:xfrm>
          <a:prstGeom prst="ellipse">
            <a:avLst/>
          </a:prstGeom>
          <a:solidFill>
            <a:srgbClr val="23A2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USER 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RESEARCH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35C68A4-4A45-432B-B699-5F5DF32B55F7}"/>
              </a:ext>
            </a:extLst>
          </p:cNvPr>
          <p:cNvSpPr/>
          <p:nvPr/>
        </p:nvSpPr>
        <p:spPr bwMode="gray">
          <a:xfrm>
            <a:off x="31142623" y="6716379"/>
            <a:ext cx="3240087" cy="3240087"/>
          </a:xfrm>
          <a:prstGeom prst="ellipse">
            <a:avLst/>
          </a:prstGeom>
          <a:solidFill>
            <a:srgbClr val="00CB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OPERATIONAL</a:t>
            </a:r>
          </a:p>
          <a:p>
            <a:pPr algn="ctr" defTabSz="4280855"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CAPABILITY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186E5A7-4456-43E5-B28F-B1E40E00D04C}"/>
              </a:ext>
            </a:extLst>
          </p:cNvPr>
          <p:cNvSpPr/>
          <p:nvPr/>
        </p:nvSpPr>
        <p:spPr bwMode="gray">
          <a:xfrm>
            <a:off x="31696556" y="11522279"/>
            <a:ext cx="3091592" cy="2537676"/>
          </a:xfrm>
          <a:prstGeom prst="ellipse">
            <a:avLst/>
          </a:prstGeom>
          <a:solidFill>
            <a:srgbClr val="00866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CONTEXT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MAP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3DD5EB0-DC0E-4BF5-98B1-874F20CAEF77}"/>
              </a:ext>
            </a:extLst>
          </p:cNvPr>
          <p:cNvSpPr/>
          <p:nvPr/>
        </p:nvSpPr>
        <p:spPr bwMode="gray">
          <a:xfrm>
            <a:off x="15212472" y="18435747"/>
            <a:ext cx="5056187" cy="505618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COMMUNICATION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249E278E-D892-4618-BCF3-FD5638105129}"/>
              </a:ext>
            </a:extLst>
          </p:cNvPr>
          <p:cNvSpPr txBox="1"/>
          <p:nvPr/>
        </p:nvSpPr>
        <p:spPr>
          <a:xfrm>
            <a:off x="8630319" y="21100477"/>
            <a:ext cx="3387751" cy="209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kern="0" dirty="0">
                <a:solidFill>
                  <a:srgbClr val="4F81BD"/>
                </a:solidFill>
                <a:latin typeface="Calibri"/>
              </a:rPr>
              <a:t>Explain and </a:t>
            </a:r>
          </a:p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kern="0" dirty="0">
                <a:solidFill>
                  <a:srgbClr val="4F81BD"/>
                </a:solidFill>
                <a:latin typeface="Calibri"/>
              </a:rPr>
              <a:t>promote</a:t>
            </a:r>
          </a:p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4F81BD"/>
                </a:solidFill>
                <a:latin typeface="+mj-lt"/>
                <a:cs typeface="Arial" panose="020B0604020202020204" pitchFamily="34" charset="0"/>
              </a:rPr>
              <a:t>Simple</a:t>
            </a:r>
          </a:p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4F81BD"/>
                </a:solidFill>
                <a:latin typeface="+mj-lt"/>
                <a:cs typeface="Arial" panose="020B0604020202020204" pitchFamily="34" charset="0"/>
              </a:rPr>
              <a:t>For the audience(s) </a:t>
            </a:r>
          </a:p>
          <a:p>
            <a:pPr algn="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27509B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189BD00E-A573-48A0-BFF9-174F457B2DFF}"/>
              </a:ext>
            </a:extLst>
          </p:cNvPr>
          <p:cNvCxnSpPr>
            <a:cxnSpLocks/>
          </p:cNvCxnSpPr>
          <p:nvPr/>
        </p:nvCxnSpPr>
        <p:spPr>
          <a:xfrm flipV="1">
            <a:off x="12271234" y="21216760"/>
            <a:ext cx="0" cy="1433513"/>
          </a:xfrm>
          <a:prstGeom prst="line">
            <a:avLst/>
          </a:prstGeom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C27B1D68-2854-4E27-8CC8-C11FE455BD31}"/>
              </a:ext>
            </a:extLst>
          </p:cNvPr>
          <p:cNvSpPr txBox="1"/>
          <p:nvPr/>
        </p:nvSpPr>
        <p:spPr>
          <a:xfrm>
            <a:off x="18527026" y="7921000"/>
            <a:ext cx="3920824" cy="989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kern="0" dirty="0">
                <a:solidFill>
                  <a:srgbClr val="4F81BD"/>
                </a:solidFill>
                <a:latin typeface="Calibri"/>
              </a:rPr>
              <a:t>Maximize Value for clients &amp; end-user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648B503D-036E-4F8B-8AF8-E227D4BC2626}"/>
              </a:ext>
            </a:extLst>
          </p:cNvPr>
          <p:cNvSpPr txBox="1"/>
          <p:nvPr/>
        </p:nvSpPr>
        <p:spPr>
          <a:xfrm>
            <a:off x="11412871" y="3971229"/>
            <a:ext cx="3457575" cy="7903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CUSTOMER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JOURNEY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7A370747-106B-4906-B7C8-7DA540D8C374}"/>
              </a:ext>
            </a:extLst>
          </p:cNvPr>
          <p:cNvSpPr txBox="1"/>
          <p:nvPr/>
        </p:nvSpPr>
        <p:spPr>
          <a:xfrm>
            <a:off x="7479519" y="691699"/>
            <a:ext cx="4811712" cy="16767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kern="0" dirty="0">
                <a:solidFill>
                  <a:srgbClr val="4F81BD"/>
                </a:solidFill>
                <a:latin typeface="Calibri"/>
              </a:rPr>
              <a:t>Full stack Product Architecture</a:t>
            </a:r>
          </a:p>
          <a:p>
            <a:pPr algn="r" defTabSz="914378">
              <a:lnSpc>
                <a:spcPct val="80000"/>
              </a:lnSpc>
              <a:defRPr/>
            </a:pPr>
            <a:r>
              <a:rPr lang="en-US" sz="2800" dirty="0">
                <a:solidFill>
                  <a:srgbClr val="27509B"/>
                </a:solidFill>
                <a:latin typeface="+mj-lt"/>
                <a:cs typeface="Arial" panose="020B0604020202020204" pitchFamily="34" charset="0"/>
              </a:rPr>
              <a:t>Building blocks</a:t>
            </a:r>
          </a:p>
          <a:p>
            <a:pPr algn="r" defTabSz="914378">
              <a:lnSpc>
                <a:spcPct val="80000"/>
              </a:lnSpc>
              <a:defRPr/>
            </a:pPr>
            <a:r>
              <a:rPr lang="en-US" sz="2800" kern="0" dirty="0">
                <a:solidFill>
                  <a:srgbClr val="27509B"/>
                </a:solidFill>
                <a:latin typeface="+mj-lt"/>
                <a:cs typeface="Arial" panose="020B0604020202020204" pitchFamily="34" charset="0"/>
              </a:rPr>
              <a:t>Autonomy</a:t>
            </a:r>
            <a:endParaRPr lang="en-US" sz="2800" dirty="0">
              <a:solidFill>
                <a:srgbClr val="27509B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326B364B-E5AD-471F-999E-C28C7BB38D86}"/>
              </a:ext>
            </a:extLst>
          </p:cNvPr>
          <p:cNvCxnSpPr/>
          <p:nvPr/>
        </p:nvCxnSpPr>
        <p:spPr>
          <a:xfrm flipV="1">
            <a:off x="12354731" y="1007612"/>
            <a:ext cx="0" cy="1433512"/>
          </a:xfrm>
          <a:prstGeom prst="line">
            <a:avLst/>
          </a:prstGeom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lipse 90">
            <a:extLst>
              <a:ext uri="{FF2B5EF4-FFF2-40B4-BE49-F238E27FC236}">
                <a16:creationId xmlns:a16="http://schemas.microsoft.com/office/drawing/2014/main" id="{66EFB6AA-DCB8-465C-9DDF-9E120F4B5DCA}"/>
              </a:ext>
            </a:extLst>
          </p:cNvPr>
          <p:cNvSpPr/>
          <p:nvPr/>
        </p:nvSpPr>
        <p:spPr bwMode="gray">
          <a:xfrm>
            <a:off x="14906162" y="5397046"/>
            <a:ext cx="3240087" cy="3240087"/>
          </a:xfrm>
          <a:prstGeom prst="ellipse">
            <a:avLst/>
          </a:prstGeom>
          <a:solidFill>
            <a:srgbClr val="23A2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EXPERIENCE</a:t>
            </a:r>
            <a:b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</a:b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MAPPING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07734F14-8CD2-4D8A-8688-8F63CC505DA2}"/>
              </a:ext>
            </a:extLst>
          </p:cNvPr>
          <p:cNvSpPr txBox="1"/>
          <p:nvPr/>
        </p:nvSpPr>
        <p:spPr>
          <a:xfrm>
            <a:off x="34987127" y="19674886"/>
            <a:ext cx="3192463" cy="790345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REFERENCE ARCHITECTURE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47F10192-00C0-4047-A44C-ED1B1DCC3E11}"/>
              </a:ext>
            </a:extLst>
          </p:cNvPr>
          <p:cNvSpPr txBox="1"/>
          <p:nvPr/>
        </p:nvSpPr>
        <p:spPr>
          <a:xfrm>
            <a:off x="34737668" y="19282858"/>
            <a:ext cx="7524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SITE</a:t>
            </a:r>
          </a:p>
        </p:txBody>
      </p:sp>
      <p:grpSp>
        <p:nvGrpSpPr>
          <p:cNvPr id="97" name="Groupe 267">
            <a:extLst>
              <a:ext uri="{FF2B5EF4-FFF2-40B4-BE49-F238E27FC236}">
                <a16:creationId xmlns:a16="http://schemas.microsoft.com/office/drawing/2014/main" id="{A67B4D31-3417-457C-A7E4-CF126FD00893}"/>
              </a:ext>
            </a:extLst>
          </p:cNvPr>
          <p:cNvGrpSpPr>
            <a:grpSpLocks/>
          </p:cNvGrpSpPr>
          <p:nvPr/>
        </p:nvGrpSpPr>
        <p:grpSpPr bwMode="auto">
          <a:xfrm>
            <a:off x="13194968" y="848274"/>
            <a:ext cx="2654001" cy="1336675"/>
            <a:chOff x="4850431" y="1310243"/>
            <a:chExt cx="509413" cy="246970"/>
          </a:xfrm>
        </p:grpSpPr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BE5F1F12-83AF-456B-A236-1F575C05DAE6}"/>
                </a:ext>
              </a:extLst>
            </p:cNvPr>
            <p:cNvSpPr txBox="1"/>
            <p:nvPr/>
          </p:nvSpPr>
          <p:spPr>
            <a:xfrm>
              <a:off x="5013980" y="1409090"/>
              <a:ext cx="345864" cy="109183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</p:spPr>
          <p:txBody>
            <a:bodyPr wrap="square">
              <a:spAutoFit/>
            </a:bodyPr>
            <a:lstStyle/>
            <a:p>
              <a:pPr algn="ctr" defTabSz="3210641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rgbClr val="44546A"/>
                  </a:solidFill>
                  <a:latin typeface="Calibri"/>
                </a:rPr>
                <a:t>DESIGN THINKING</a:t>
              </a:r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A480524B-4411-4A85-BB77-E07277CABAEC}"/>
                </a:ext>
              </a:extLst>
            </p:cNvPr>
            <p:cNvSpPr txBox="1"/>
            <p:nvPr/>
          </p:nvSpPr>
          <p:spPr>
            <a:xfrm>
              <a:off x="4860791" y="1310243"/>
              <a:ext cx="35458" cy="852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1" name="Rectangle : coins arrondis 100">
              <a:extLst>
                <a:ext uri="{FF2B5EF4-FFF2-40B4-BE49-F238E27FC236}">
                  <a16:creationId xmlns:a16="http://schemas.microsoft.com/office/drawing/2014/main" id="{55EFBF23-5300-4332-B488-C187CD992A45}"/>
                </a:ext>
              </a:extLst>
            </p:cNvPr>
            <p:cNvSpPr/>
            <p:nvPr/>
          </p:nvSpPr>
          <p:spPr>
            <a:xfrm>
              <a:off x="4850431" y="1315816"/>
              <a:ext cx="490579" cy="241397"/>
            </a:xfrm>
            <a:prstGeom prst="round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6100" dirty="0"/>
            </a:p>
          </p:txBody>
        </p:sp>
      </p:grp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2C9D460F-A5A5-4B82-B9EC-57C746C009EC}"/>
              </a:ext>
            </a:extLst>
          </p:cNvPr>
          <p:cNvSpPr/>
          <p:nvPr/>
        </p:nvSpPr>
        <p:spPr>
          <a:xfrm>
            <a:off x="34694806" y="19216183"/>
            <a:ext cx="3157826" cy="1306512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6100" dirty="0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F654C5B7-5D78-4F81-A98B-C853939EB7CF}"/>
              </a:ext>
            </a:extLst>
          </p:cNvPr>
          <p:cNvSpPr/>
          <p:nvPr/>
        </p:nvSpPr>
        <p:spPr>
          <a:xfrm>
            <a:off x="6294410" y="11233779"/>
            <a:ext cx="604838" cy="587375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3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6EE04026-4F0D-40B9-9DC6-BDE078EEB860}"/>
              </a:ext>
            </a:extLst>
          </p:cNvPr>
          <p:cNvSpPr txBox="1"/>
          <p:nvPr/>
        </p:nvSpPr>
        <p:spPr>
          <a:xfrm>
            <a:off x="29536256" y="20524504"/>
            <a:ext cx="4811712" cy="1922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kern="0" dirty="0">
                <a:solidFill>
                  <a:srgbClr val="4F81BD"/>
                </a:solidFill>
                <a:latin typeface="Calibri"/>
              </a:rPr>
              <a:t>End to end integration</a:t>
            </a:r>
            <a:endParaRPr lang="en-US" sz="2800" kern="0" dirty="0">
              <a:solidFill>
                <a:srgbClr val="4F81BD"/>
              </a:solidFill>
              <a:latin typeface="+mj-lt"/>
              <a:cs typeface="Arial" panose="020B0604020202020204" pitchFamily="34" charset="0"/>
            </a:endParaRPr>
          </a:p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27509B"/>
                </a:solidFill>
                <a:latin typeface="+mj-lt"/>
                <a:cs typeface="Arial" panose="020B0604020202020204" pitchFamily="34" charset="0"/>
              </a:rPr>
              <a:t>Mutual requirements</a:t>
            </a:r>
          </a:p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27509B"/>
                </a:solidFill>
                <a:latin typeface="+mj-lt"/>
                <a:cs typeface="Arial" panose="020B0604020202020204" pitchFamily="34" charset="0"/>
              </a:rPr>
              <a:t>Migration strategy</a:t>
            </a:r>
          </a:p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27509B"/>
                </a:solidFill>
                <a:latin typeface="+mj-lt"/>
                <a:cs typeface="Arial" panose="020B0604020202020204" pitchFamily="34" charset="0"/>
              </a:rPr>
              <a:t>Scale up</a:t>
            </a:r>
          </a:p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27509B"/>
                </a:solidFill>
                <a:latin typeface="+mj-lt"/>
                <a:cs typeface="Arial" panose="020B0604020202020204" pitchFamily="34" charset="0"/>
              </a:rPr>
              <a:t>Technical debt</a:t>
            </a:r>
          </a:p>
        </p:txBody>
      </p: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085DBEF6-65D0-4C48-9766-FE14AAC496CB}"/>
              </a:ext>
            </a:extLst>
          </p:cNvPr>
          <p:cNvCxnSpPr/>
          <p:nvPr/>
        </p:nvCxnSpPr>
        <p:spPr>
          <a:xfrm flipV="1">
            <a:off x="27674399" y="21091541"/>
            <a:ext cx="0" cy="1433512"/>
          </a:xfrm>
          <a:prstGeom prst="line">
            <a:avLst/>
          </a:prstGeom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ZoneTexte 134">
            <a:extLst>
              <a:ext uri="{FF2B5EF4-FFF2-40B4-BE49-F238E27FC236}">
                <a16:creationId xmlns:a16="http://schemas.microsoft.com/office/drawing/2014/main" id="{45183A29-03BE-446A-9B52-185EC6825C04}"/>
              </a:ext>
            </a:extLst>
          </p:cNvPr>
          <p:cNvSpPr txBox="1"/>
          <p:nvPr/>
        </p:nvSpPr>
        <p:spPr>
          <a:xfrm>
            <a:off x="3911818" y="2961011"/>
            <a:ext cx="248016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STAKEHOLDERS</a:t>
            </a: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00F7B40A-8969-4652-AF5C-191350A3F9AB}"/>
              </a:ext>
            </a:extLst>
          </p:cNvPr>
          <p:cNvSpPr/>
          <p:nvPr/>
        </p:nvSpPr>
        <p:spPr bwMode="gray">
          <a:xfrm>
            <a:off x="31126293" y="16073039"/>
            <a:ext cx="3858970" cy="3632315"/>
          </a:xfrm>
          <a:prstGeom prst="ellipse">
            <a:avLst/>
          </a:prstGeom>
          <a:solidFill>
            <a:srgbClr val="00866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CRAFTSMANSHIP</a:t>
            </a:r>
          </a:p>
        </p:txBody>
      </p:sp>
      <p:grpSp>
        <p:nvGrpSpPr>
          <p:cNvPr id="145" name="Groupe 196">
            <a:extLst>
              <a:ext uri="{FF2B5EF4-FFF2-40B4-BE49-F238E27FC236}">
                <a16:creationId xmlns:a16="http://schemas.microsoft.com/office/drawing/2014/main" id="{D94F89FB-2005-4033-B1D6-2FA6127D4F10}"/>
              </a:ext>
            </a:extLst>
          </p:cNvPr>
          <p:cNvGrpSpPr>
            <a:grpSpLocks/>
          </p:cNvGrpSpPr>
          <p:nvPr/>
        </p:nvGrpSpPr>
        <p:grpSpPr bwMode="auto">
          <a:xfrm>
            <a:off x="35507554" y="16316229"/>
            <a:ext cx="2914650" cy="1450975"/>
            <a:chOff x="3998584" y="1244758"/>
            <a:chExt cx="559157" cy="244318"/>
          </a:xfrm>
        </p:grpSpPr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2555306B-F335-4247-BB70-BBEDF504ACE5}"/>
                </a:ext>
              </a:extLst>
            </p:cNvPr>
            <p:cNvSpPr txBox="1"/>
            <p:nvPr/>
          </p:nvSpPr>
          <p:spPr>
            <a:xfrm>
              <a:off x="4060103" y="1385628"/>
              <a:ext cx="497638" cy="580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3210641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rgbClr val="44546A"/>
                  </a:solidFill>
                  <a:latin typeface="Calibri"/>
                </a:rPr>
                <a:t>ARCHIMATE</a:t>
              </a:r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52E78E30-8666-44C6-8F16-26844A9F82AD}"/>
                </a:ext>
              </a:extLst>
            </p:cNvPr>
            <p:cNvSpPr txBox="1"/>
            <p:nvPr/>
          </p:nvSpPr>
          <p:spPr>
            <a:xfrm>
              <a:off x="4008634" y="1244758"/>
              <a:ext cx="210750" cy="777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ARCHI</a:t>
              </a:r>
            </a:p>
          </p:txBody>
        </p:sp>
        <p:sp>
          <p:nvSpPr>
            <p:cNvPr id="149" name="Rectangle : coins arrondis 148">
              <a:extLst>
                <a:ext uri="{FF2B5EF4-FFF2-40B4-BE49-F238E27FC236}">
                  <a16:creationId xmlns:a16="http://schemas.microsoft.com/office/drawing/2014/main" id="{3B3956EA-CA03-4FF0-81A8-E5ADED60574F}"/>
                </a:ext>
              </a:extLst>
            </p:cNvPr>
            <p:cNvSpPr/>
            <p:nvPr/>
          </p:nvSpPr>
          <p:spPr>
            <a:xfrm>
              <a:off x="3998584" y="1247698"/>
              <a:ext cx="490633" cy="241378"/>
            </a:xfrm>
            <a:prstGeom prst="round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6100" dirty="0"/>
            </a:p>
          </p:txBody>
        </p:sp>
      </p:grpSp>
      <p:sp>
        <p:nvSpPr>
          <p:cNvPr id="154" name="Ellipse 153">
            <a:extLst>
              <a:ext uri="{FF2B5EF4-FFF2-40B4-BE49-F238E27FC236}">
                <a16:creationId xmlns:a16="http://schemas.microsoft.com/office/drawing/2014/main" id="{5FD4F2DA-E148-4720-B427-134173FC26ED}"/>
              </a:ext>
            </a:extLst>
          </p:cNvPr>
          <p:cNvSpPr/>
          <p:nvPr/>
        </p:nvSpPr>
        <p:spPr bwMode="gray">
          <a:xfrm>
            <a:off x="9336763" y="11442029"/>
            <a:ext cx="3238500" cy="3240087"/>
          </a:xfrm>
          <a:prstGeom prst="ellipse">
            <a:avLst/>
          </a:prstGeom>
          <a:solidFill>
            <a:srgbClr val="4F81B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  <a:cs typeface="Calibri Light" panose="020F0302020204030204" pitchFamily="34" charset="0"/>
              </a:rPr>
              <a:t>COMPONENT</a:t>
            </a:r>
            <a:br>
              <a:rPr lang="fr-FR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  <a:cs typeface="Calibri Light" panose="020F0302020204030204" pitchFamily="34" charset="0"/>
              </a:rPr>
            </a:br>
            <a:r>
              <a:rPr lang="fr-FR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  <a:cs typeface="Calibri Light" panose="020F0302020204030204" pitchFamily="34" charset="0"/>
              </a:rPr>
              <a:t>DEPENDENCIES</a:t>
            </a:r>
            <a:endParaRPr lang="en-US" sz="3200" b="1" dirty="0">
              <a:solidFill>
                <a:srgbClr val="EEECE1">
                  <a:lumMod val="25000"/>
                </a:srgbClr>
              </a:solidFill>
              <a:latin typeface="Bebas Neue" panose="020B0506020202020201"/>
              <a:cs typeface="Calibri Light" panose="020F0302020204030204" pitchFamily="34" charset="0"/>
            </a:endParaRP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91560EB7-7F95-49D3-B985-E607C1E37F8B}"/>
              </a:ext>
            </a:extLst>
          </p:cNvPr>
          <p:cNvSpPr/>
          <p:nvPr/>
        </p:nvSpPr>
        <p:spPr bwMode="gray">
          <a:xfrm>
            <a:off x="9191410" y="8701299"/>
            <a:ext cx="3238500" cy="3240087"/>
          </a:xfrm>
          <a:prstGeom prst="ellipse">
            <a:avLst/>
          </a:prstGeom>
          <a:solidFill>
            <a:srgbClr val="4F81B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  <a:cs typeface="Calibri Light" panose="020F0302020204030204" pitchFamily="34" charset="0"/>
              </a:rPr>
              <a:t>PRODUCT</a:t>
            </a:r>
            <a:b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  <a:cs typeface="Calibri Light" panose="020F0302020204030204" pitchFamily="34" charset="0"/>
              </a:rPr>
            </a:b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  <a:cs typeface="Calibri Light" panose="020F0302020204030204" pitchFamily="34" charset="0"/>
              </a:rPr>
              <a:t>COMPONENTS</a:t>
            </a:r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5E7C34F7-17F5-4664-83B6-3532A47E7B65}"/>
              </a:ext>
            </a:extLst>
          </p:cNvPr>
          <p:cNvSpPr/>
          <p:nvPr/>
        </p:nvSpPr>
        <p:spPr bwMode="gray">
          <a:xfrm>
            <a:off x="26544751" y="10274507"/>
            <a:ext cx="3240088" cy="2940577"/>
          </a:xfrm>
          <a:prstGeom prst="ellipse">
            <a:avLst/>
          </a:prstGeom>
          <a:solidFill>
            <a:srgbClr val="00866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EVENT 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STORMING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DC17C4A-328B-4204-BF85-D58BFADC217D}"/>
              </a:ext>
            </a:extLst>
          </p:cNvPr>
          <p:cNvSpPr txBox="1"/>
          <p:nvPr/>
        </p:nvSpPr>
        <p:spPr>
          <a:xfrm>
            <a:off x="10028285" y="19477040"/>
            <a:ext cx="1661032" cy="7903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IMPACT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MAPPING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CDC7AE30-7895-4369-A86E-374F569EBE42}"/>
              </a:ext>
            </a:extLst>
          </p:cNvPr>
          <p:cNvSpPr txBox="1"/>
          <p:nvPr/>
        </p:nvSpPr>
        <p:spPr>
          <a:xfrm>
            <a:off x="12253231" y="5204128"/>
            <a:ext cx="1794082" cy="4456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PERSONAE</a:t>
            </a:r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775AB641-4238-4A8E-8347-2C159E8407A1}"/>
              </a:ext>
            </a:extLst>
          </p:cNvPr>
          <p:cNvSpPr/>
          <p:nvPr/>
        </p:nvSpPr>
        <p:spPr>
          <a:xfrm>
            <a:off x="11546990" y="5090261"/>
            <a:ext cx="604838" cy="587375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3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7888E930-2D10-4D4A-A67B-EAAFDF4875E2}"/>
              </a:ext>
            </a:extLst>
          </p:cNvPr>
          <p:cNvSpPr/>
          <p:nvPr/>
        </p:nvSpPr>
        <p:spPr>
          <a:xfrm>
            <a:off x="12032355" y="2932887"/>
            <a:ext cx="604838" cy="587375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3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710D702C-B709-42A7-BD19-BA66EE595997}"/>
              </a:ext>
            </a:extLst>
          </p:cNvPr>
          <p:cNvSpPr/>
          <p:nvPr/>
        </p:nvSpPr>
        <p:spPr>
          <a:xfrm>
            <a:off x="11129090" y="4021280"/>
            <a:ext cx="604838" cy="587375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3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18AD68F1-164F-45BF-93B3-3E09C6C93E06}"/>
              </a:ext>
            </a:extLst>
          </p:cNvPr>
          <p:cNvSpPr/>
          <p:nvPr/>
        </p:nvSpPr>
        <p:spPr bwMode="gray">
          <a:xfrm>
            <a:off x="18863791" y="215333"/>
            <a:ext cx="3153923" cy="3240087"/>
          </a:xfrm>
          <a:prstGeom prst="ellipse">
            <a:avLst/>
          </a:prstGeom>
          <a:solidFill>
            <a:srgbClr val="23A2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CUSTOMER 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RESEARCH</a:t>
            </a:r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3C809391-54BC-426E-A1A9-D54049527F71}"/>
              </a:ext>
            </a:extLst>
          </p:cNvPr>
          <p:cNvSpPr/>
          <p:nvPr/>
        </p:nvSpPr>
        <p:spPr bwMode="gray">
          <a:xfrm>
            <a:off x="17893960" y="22593705"/>
            <a:ext cx="3240088" cy="3240088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ARCHITECTURE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VISION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B0C97C6F-DBF9-495F-9A94-900F39E563C5}"/>
              </a:ext>
            </a:extLst>
          </p:cNvPr>
          <p:cNvSpPr txBox="1"/>
          <p:nvPr/>
        </p:nvSpPr>
        <p:spPr>
          <a:xfrm>
            <a:off x="12732714" y="2934982"/>
            <a:ext cx="1661032" cy="7903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IMPACT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MAPPING</a:t>
            </a:r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38EB8CEB-03A0-4FDB-AD9B-B2F52946A617}"/>
              </a:ext>
            </a:extLst>
          </p:cNvPr>
          <p:cNvSpPr/>
          <p:nvPr/>
        </p:nvSpPr>
        <p:spPr>
          <a:xfrm>
            <a:off x="10457873" y="18717493"/>
            <a:ext cx="604838" cy="587375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3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3BEC1C35-E0B3-4A7B-959B-7763320ADE46}"/>
              </a:ext>
            </a:extLst>
          </p:cNvPr>
          <p:cNvSpPr/>
          <p:nvPr/>
        </p:nvSpPr>
        <p:spPr bwMode="gray">
          <a:xfrm>
            <a:off x="14032959" y="16326268"/>
            <a:ext cx="3240088" cy="3240088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ARCHITECTURE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DRIVERS</a:t>
            </a:r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05F8B4D1-280B-47B2-9224-D0612BED754B}"/>
              </a:ext>
            </a:extLst>
          </p:cNvPr>
          <p:cNvSpPr/>
          <p:nvPr/>
        </p:nvSpPr>
        <p:spPr bwMode="gray">
          <a:xfrm>
            <a:off x="16731175" y="15704280"/>
            <a:ext cx="3240088" cy="3240088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ARCHITECTURE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PRINCIPLES</a:t>
            </a: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FAB9E995-155B-467D-8BE8-DEC845A29D02}"/>
              </a:ext>
            </a:extLst>
          </p:cNvPr>
          <p:cNvSpPr txBox="1"/>
          <p:nvPr/>
        </p:nvSpPr>
        <p:spPr>
          <a:xfrm>
            <a:off x="28176594" y="26102351"/>
            <a:ext cx="2449710" cy="1135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ARCHITECTURE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DECISION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RECORD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4308D862-C391-479D-9C71-5CAC239423AD}"/>
              </a:ext>
            </a:extLst>
          </p:cNvPr>
          <p:cNvSpPr/>
          <p:nvPr/>
        </p:nvSpPr>
        <p:spPr>
          <a:xfrm>
            <a:off x="27702114" y="26519896"/>
            <a:ext cx="604838" cy="587375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3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EB18BD22-2D87-4609-9BC7-85E8A724E443}"/>
              </a:ext>
            </a:extLst>
          </p:cNvPr>
          <p:cNvSpPr txBox="1"/>
          <p:nvPr/>
        </p:nvSpPr>
        <p:spPr>
          <a:xfrm>
            <a:off x="17749068" y="10124841"/>
            <a:ext cx="1175323" cy="7903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VALUE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CHAIN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C3CAF30D-15E0-4F4C-B312-C5853808BA49}"/>
              </a:ext>
            </a:extLst>
          </p:cNvPr>
          <p:cNvSpPr/>
          <p:nvPr/>
        </p:nvSpPr>
        <p:spPr>
          <a:xfrm>
            <a:off x="16900305" y="10014840"/>
            <a:ext cx="604838" cy="587375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3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EE373232-4A00-461F-B4AF-D5F1B26069A8}"/>
              </a:ext>
            </a:extLst>
          </p:cNvPr>
          <p:cNvSpPr/>
          <p:nvPr/>
        </p:nvSpPr>
        <p:spPr bwMode="gray">
          <a:xfrm>
            <a:off x="22015063" y="23040669"/>
            <a:ext cx="5270104" cy="5060053"/>
          </a:xfrm>
          <a:prstGeom prst="ellipse">
            <a:avLst/>
          </a:prstGeom>
          <a:solidFill>
            <a:srgbClr val="00866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solidFill>
                <a:srgbClr val="EEECE1">
                  <a:lumMod val="25000"/>
                </a:srgbClr>
              </a:solidFill>
              <a:latin typeface="Michelin Black" panose="02000000000000000000" pitchFamily="50" charset="0"/>
            </a:endParaRP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solidFill>
                <a:srgbClr val="EEECE1">
                  <a:lumMod val="25000"/>
                </a:srgbClr>
              </a:solidFill>
              <a:latin typeface="Michelin Black" panose="02000000000000000000" pitchFamily="50" charset="0"/>
            </a:endParaRP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ARCHITECTURE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DECISION</a:t>
            </a:r>
          </a:p>
        </p:txBody>
      </p:sp>
      <p:sp>
        <p:nvSpPr>
          <p:cNvPr id="203" name="Freeform 24">
            <a:extLst>
              <a:ext uri="{FF2B5EF4-FFF2-40B4-BE49-F238E27FC236}">
                <a16:creationId xmlns:a16="http://schemas.microsoft.com/office/drawing/2014/main" id="{0A69C1E8-F11D-4C5F-8CD8-B0EF8C2ADD94}"/>
              </a:ext>
            </a:extLst>
          </p:cNvPr>
          <p:cNvSpPr>
            <a:spLocks noEditPoints="1"/>
          </p:cNvSpPr>
          <p:nvPr/>
        </p:nvSpPr>
        <p:spPr bwMode="auto">
          <a:xfrm>
            <a:off x="35689475" y="16891937"/>
            <a:ext cx="663577" cy="627062"/>
          </a:xfrm>
          <a:custGeom>
            <a:avLst/>
            <a:gdLst>
              <a:gd name="T0" fmla="*/ 1 w 70"/>
              <a:gd name="T1" fmla="*/ 15 h 63"/>
              <a:gd name="T2" fmla="*/ 35 w 70"/>
              <a:gd name="T3" fmla="*/ 0 h 63"/>
              <a:gd name="T4" fmla="*/ 64 w 70"/>
              <a:gd name="T5" fmla="*/ 27 h 63"/>
              <a:gd name="T6" fmla="*/ 8 w 70"/>
              <a:gd name="T7" fmla="*/ 23 h 63"/>
              <a:gd name="T8" fmla="*/ 15 w 70"/>
              <a:gd name="T9" fmla="*/ 23 h 63"/>
              <a:gd name="T10" fmla="*/ 6 w 70"/>
              <a:gd name="T11" fmla="*/ 27 h 63"/>
              <a:gd name="T12" fmla="*/ 5 w 70"/>
              <a:gd name="T13" fmla="*/ 27 h 63"/>
              <a:gd name="T14" fmla="*/ 5 w 70"/>
              <a:gd name="T15" fmla="*/ 27 h 63"/>
              <a:gd name="T16" fmla="*/ 66 w 70"/>
              <a:gd name="T17" fmla="*/ 38 h 63"/>
              <a:gd name="T18" fmla="*/ 64 w 70"/>
              <a:gd name="T19" fmla="*/ 36 h 63"/>
              <a:gd name="T20" fmla="*/ 54 w 70"/>
              <a:gd name="T21" fmla="*/ 41 h 63"/>
              <a:gd name="T22" fmla="*/ 62 w 70"/>
              <a:gd name="T23" fmla="*/ 41 h 63"/>
              <a:gd name="T24" fmla="*/ 5 w 70"/>
              <a:gd name="T25" fmla="*/ 36 h 63"/>
              <a:gd name="T26" fmla="*/ 64 w 70"/>
              <a:gd name="T27" fmla="*/ 42 h 63"/>
              <a:gd name="T28" fmla="*/ 69 w 70"/>
              <a:gd name="T29" fmla="*/ 48 h 63"/>
              <a:gd name="T30" fmla="*/ 51 w 70"/>
              <a:gd name="T31" fmla="*/ 34 h 63"/>
              <a:gd name="T32" fmla="*/ 51 w 70"/>
              <a:gd name="T33" fmla="*/ 39 h 63"/>
              <a:gd name="T34" fmla="*/ 47 w 70"/>
              <a:gd name="T35" fmla="*/ 40 h 63"/>
              <a:gd name="T36" fmla="*/ 47 w 70"/>
              <a:gd name="T37" fmla="*/ 45 h 63"/>
              <a:gd name="T38" fmla="*/ 42 w 70"/>
              <a:gd name="T39" fmla="*/ 47 h 63"/>
              <a:gd name="T40" fmla="*/ 38 w 70"/>
              <a:gd name="T41" fmla="*/ 49 h 63"/>
              <a:gd name="T42" fmla="*/ 32 w 70"/>
              <a:gd name="T43" fmla="*/ 49 h 63"/>
              <a:gd name="T44" fmla="*/ 30 w 70"/>
              <a:gd name="T45" fmla="*/ 46 h 63"/>
              <a:gd name="T46" fmla="*/ 26 w 70"/>
              <a:gd name="T47" fmla="*/ 47 h 63"/>
              <a:gd name="T48" fmla="*/ 23 w 70"/>
              <a:gd name="T49" fmla="*/ 43 h 63"/>
              <a:gd name="T50" fmla="*/ 19 w 70"/>
              <a:gd name="T51" fmla="*/ 40 h 63"/>
              <a:gd name="T52" fmla="*/ 18 w 70"/>
              <a:gd name="T53" fmla="*/ 34 h 63"/>
              <a:gd name="T54" fmla="*/ 18 w 70"/>
              <a:gd name="T55" fmla="*/ 30 h 63"/>
              <a:gd name="T56" fmla="*/ 19 w 70"/>
              <a:gd name="T57" fmla="*/ 24 h 63"/>
              <a:gd name="T58" fmla="*/ 23 w 70"/>
              <a:gd name="T59" fmla="*/ 23 h 63"/>
              <a:gd name="T60" fmla="*/ 23 w 70"/>
              <a:gd name="T61" fmla="*/ 19 h 63"/>
              <a:gd name="T62" fmla="*/ 28 w 70"/>
              <a:gd name="T63" fmla="*/ 17 h 63"/>
              <a:gd name="T64" fmla="*/ 32 w 70"/>
              <a:gd name="T65" fmla="*/ 15 h 63"/>
              <a:gd name="T66" fmla="*/ 38 w 70"/>
              <a:gd name="T67" fmla="*/ 15 h 63"/>
              <a:gd name="T68" fmla="*/ 42 w 70"/>
              <a:gd name="T69" fmla="*/ 17 h 63"/>
              <a:gd name="T70" fmla="*/ 47 w 70"/>
              <a:gd name="T71" fmla="*/ 19 h 63"/>
              <a:gd name="T72" fmla="*/ 47 w 70"/>
              <a:gd name="T73" fmla="*/ 23 h 63"/>
              <a:gd name="T74" fmla="*/ 51 w 70"/>
              <a:gd name="T75" fmla="*/ 24 h 63"/>
              <a:gd name="T76" fmla="*/ 51 w 70"/>
              <a:gd name="T77" fmla="*/ 30 h 63"/>
              <a:gd name="T78" fmla="*/ 50 w 70"/>
              <a:gd name="T79" fmla="*/ 28 h 63"/>
              <a:gd name="T80" fmla="*/ 45 w 70"/>
              <a:gd name="T81" fmla="*/ 20 h 63"/>
              <a:gd name="T82" fmla="*/ 36 w 70"/>
              <a:gd name="T83" fmla="*/ 16 h 63"/>
              <a:gd name="T84" fmla="*/ 26 w 70"/>
              <a:gd name="T85" fmla="*/ 19 h 63"/>
              <a:gd name="T86" fmla="*/ 20 w 70"/>
              <a:gd name="T87" fmla="*/ 26 h 63"/>
              <a:gd name="T88" fmla="*/ 20 w 70"/>
              <a:gd name="T89" fmla="*/ 36 h 63"/>
              <a:gd name="T90" fmla="*/ 25 w 70"/>
              <a:gd name="T91" fmla="*/ 44 h 63"/>
              <a:gd name="T92" fmla="*/ 34 w 70"/>
              <a:gd name="T93" fmla="*/ 47 h 63"/>
              <a:gd name="T94" fmla="*/ 43 w 70"/>
              <a:gd name="T95" fmla="*/ 45 h 63"/>
              <a:gd name="T96" fmla="*/ 49 w 70"/>
              <a:gd name="T97" fmla="*/ 38 h 63"/>
              <a:gd name="T98" fmla="*/ 44 w 70"/>
              <a:gd name="T99" fmla="*/ 32 h 63"/>
              <a:gd name="T100" fmla="*/ 35 w 70"/>
              <a:gd name="T101" fmla="*/ 23 h 63"/>
              <a:gd name="T102" fmla="*/ 35 w 70"/>
              <a:gd name="T103" fmla="*/ 25 h 63"/>
              <a:gd name="T104" fmla="*/ 42 w 70"/>
              <a:gd name="T105" fmla="*/ 32 h 63"/>
              <a:gd name="T106" fmla="*/ 35 w 70"/>
              <a:gd name="T107" fmla="*/ 3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0" h="63">
                <a:moveTo>
                  <a:pt x="4" y="26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6"/>
                  <a:pt x="1" y="15"/>
                </a:cubicBezTo>
                <a:cubicBezTo>
                  <a:pt x="1" y="15"/>
                  <a:pt x="2" y="15"/>
                  <a:pt x="3" y="16"/>
                </a:cubicBezTo>
                <a:cubicBezTo>
                  <a:pt x="5" y="21"/>
                  <a:pt x="5" y="21"/>
                  <a:pt x="5" y="21"/>
                </a:cubicBezTo>
                <a:cubicBezTo>
                  <a:pt x="9" y="9"/>
                  <a:pt x="21" y="0"/>
                  <a:pt x="35" y="0"/>
                </a:cubicBezTo>
                <a:cubicBezTo>
                  <a:pt x="50" y="0"/>
                  <a:pt x="63" y="11"/>
                  <a:pt x="66" y="26"/>
                </a:cubicBezTo>
                <a:cubicBezTo>
                  <a:pt x="66" y="26"/>
                  <a:pt x="65" y="27"/>
                  <a:pt x="64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3" y="27"/>
                  <a:pt x="63" y="27"/>
                  <a:pt x="63" y="26"/>
                </a:cubicBezTo>
                <a:cubicBezTo>
                  <a:pt x="60" y="13"/>
                  <a:pt x="48" y="3"/>
                  <a:pt x="35" y="3"/>
                </a:cubicBezTo>
                <a:cubicBezTo>
                  <a:pt x="22" y="3"/>
                  <a:pt x="11" y="12"/>
                  <a:pt x="8" y="23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0"/>
                  <a:pt x="15" y="20"/>
                  <a:pt x="16" y="21"/>
                </a:cubicBezTo>
                <a:cubicBezTo>
                  <a:pt x="16" y="22"/>
                  <a:pt x="16" y="23"/>
                  <a:pt x="15" y="23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4" y="27"/>
                  <a:pt x="4" y="27"/>
                  <a:pt x="4" y="26"/>
                </a:cubicBezTo>
                <a:close/>
                <a:moveTo>
                  <a:pt x="69" y="46"/>
                </a:moveTo>
                <a:cubicBezTo>
                  <a:pt x="66" y="38"/>
                  <a:pt x="66" y="38"/>
                  <a:pt x="66" y="38"/>
                </a:cubicBezTo>
                <a:cubicBezTo>
                  <a:pt x="65" y="37"/>
                  <a:pt x="65" y="37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3" y="36"/>
                  <a:pt x="63" y="37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3" y="42"/>
                  <a:pt x="54" y="43"/>
                </a:cubicBezTo>
                <a:cubicBezTo>
                  <a:pt x="54" y="43"/>
                  <a:pt x="55" y="44"/>
                  <a:pt x="56" y="43"/>
                </a:cubicBezTo>
                <a:cubicBezTo>
                  <a:pt x="62" y="41"/>
                  <a:pt x="62" y="41"/>
                  <a:pt x="62" y="41"/>
                </a:cubicBezTo>
                <a:cubicBezTo>
                  <a:pt x="58" y="52"/>
                  <a:pt x="47" y="60"/>
                  <a:pt x="35" y="60"/>
                </a:cubicBezTo>
                <a:cubicBezTo>
                  <a:pt x="21" y="60"/>
                  <a:pt x="9" y="51"/>
                  <a:pt x="7" y="38"/>
                </a:cubicBezTo>
                <a:cubicBezTo>
                  <a:pt x="7" y="37"/>
                  <a:pt x="6" y="36"/>
                  <a:pt x="5" y="36"/>
                </a:cubicBezTo>
                <a:cubicBezTo>
                  <a:pt x="4" y="37"/>
                  <a:pt x="4" y="37"/>
                  <a:pt x="4" y="38"/>
                </a:cubicBezTo>
                <a:cubicBezTo>
                  <a:pt x="7" y="53"/>
                  <a:pt x="20" y="63"/>
                  <a:pt x="35" y="63"/>
                </a:cubicBezTo>
                <a:cubicBezTo>
                  <a:pt x="48" y="63"/>
                  <a:pt x="60" y="55"/>
                  <a:pt x="64" y="42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8"/>
                  <a:pt x="68" y="48"/>
                  <a:pt x="68" y="48"/>
                </a:cubicBezTo>
                <a:cubicBezTo>
                  <a:pt x="68" y="48"/>
                  <a:pt x="69" y="48"/>
                  <a:pt x="69" y="48"/>
                </a:cubicBezTo>
                <a:cubicBezTo>
                  <a:pt x="69" y="48"/>
                  <a:pt x="70" y="47"/>
                  <a:pt x="69" y="46"/>
                </a:cubicBezTo>
                <a:close/>
                <a:moveTo>
                  <a:pt x="49" y="32"/>
                </a:moveTo>
                <a:cubicBezTo>
                  <a:pt x="49" y="33"/>
                  <a:pt x="50" y="34"/>
                  <a:pt x="51" y="34"/>
                </a:cubicBezTo>
                <a:cubicBezTo>
                  <a:pt x="51" y="34"/>
                  <a:pt x="52" y="34"/>
                  <a:pt x="52" y="34"/>
                </a:cubicBezTo>
                <a:cubicBezTo>
                  <a:pt x="52" y="34"/>
                  <a:pt x="52" y="35"/>
                  <a:pt x="52" y="35"/>
                </a:cubicBezTo>
                <a:cubicBezTo>
                  <a:pt x="52" y="37"/>
                  <a:pt x="51" y="38"/>
                  <a:pt x="51" y="39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40"/>
                  <a:pt x="49" y="40"/>
                  <a:pt x="49" y="40"/>
                </a:cubicBezTo>
                <a:cubicBezTo>
                  <a:pt x="48" y="39"/>
                  <a:pt x="47" y="40"/>
                  <a:pt x="47" y="40"/>
                </a:cubicBezTo>
                <a:cubicBezTo>
                  <a:pt x="46" y="41"/>
                  <a:pt x="46" y="42"/>
                  <a:pt x="47" y="43"/>
                </a:cubicBezTo>
                <a:cubicBezTo>
                  <a:pt x="47" y="43"/>
                  <a:pt x="47" y="44"/>
                  <a:pt x="47" y="44"/>
                </a:cubicBezTo>
                <a:cubicBezTo>
                  <a:pt x="47" y="44"/>
                  <a:pt x="47" y="44"/>
                  <a:pt x="47" y="45"/>
                </a:cubicBezTo>
                <a:cubicBezTo>
                  <a:pt x="46" y="46"/>
                  <a:pt x="44" y="47"/>
                  <a:pt x="43" y="47"/>
                </a:cubicBezTo>
                <a:cubicBezTo>
                  <a:pt x="43" y="48"/>
                  <a:pt x="42" y="48"/>
                  <a:pt x="42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1" y="46"/>
                  <a:pt x="40" y="45"/>
                  <a:pt x="39" y="46"/>
                </a:cubicBezTo>
                <a:cubicBezTo>
                  <a:pt x="38" y="46"/>
                  <a:pt x="38" y="47"/>
                  <a:pt x="38" y="48"/>
                </a:cubicBezTo>
                <a:cubicBezTo>
                  <a:pt x="38" y="48"/>
                  <a:pt x="38" y="49"/>
                  <a:pt x="38" y="49"/>
                </a:cubicBezTo>
                <a:cubicBezTo>
                  <a:pt x="38" y="49"/>
                  <a:pt x="37" y="49"/>
                  <a:pt x="37" y="49"/>
                </a:cubicBezTo>
                <a:cubicBezTo>
                  <a:pt x="36" y="49"/>
                  <a:pt x="35" y="49"/>
                  <a:pt x="35" y="49"/>
                </a:cubicBezTo>
                <a:cubicBezTo>
                  <a:pt x="34" y="49"/>
                  <a:pt x="33" y="49"/>
                  <a:pt x="32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1" y="49"/>
                  <a:pt x="31" y="48"/>
                  <a:pt x="31" y="48"/>
                </a:cubicBezTo>
                <a:cubicBezTo>
                  <a:pt x="32" y="47"/>
                  <a:pt x="31" y="46"/>
                  <a:pt x="30" y="46"/>
                </a:cubicBezTo>
                <a:cubicBezTo>
                  <a:pt x="29" y="45"/>
                  <a:pt x="28" y="46"/>
                  <a:pt x="28" y="47"/>
                </a:cubicBezTo>
                <a:cubicBezTo>
                  <a:pt x="28" y="47"/>
                  <a:pt x="27" y="47"/>
                  <a:pt x="27" y="47"/>
                </a:cubicBezTo>
                <a:cubicBezTo>
                  <a:pt x="27" y="48"/>
                  <a:pt x="27" y="48"/>
                  <a:pt x="26" y="47"/>
                </a:cubicBezTo>
                <a:cubicBezTo>
                  <a:pt x="25" y="47"/>
                  <a:pt x="24" y="46"/>
                  <a:pt x="23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3"/>
                  <a:pt x="23" y="43"/>
                </a:cubicBezTo>
                <a:cubicBezTo>
                  <a:pt x="23" y="42"/>
                  <a:pt x="23" y="41"/>
                  <a:pt x="23" y="40"/>
                </a:cubicBezTo>
                <a:cubicBezTo>
                  <a:pt x="22" y="40"/>
                  <a:pt x="21" y="39"/>
                  <a:pt x="20" y="40"/>
                </a:cubicBezTo>
                <a:cubicBezTo>
                  <a:pt x="20" y="40"/>
                  <a:pt x="20" y="40"/>
                  <a:pt x="19" y="40"/>
                </a:cubicBezTo>
                <a:cubicBezTo>
                  <a:pt x="19" y="40"/>
                  <a:pt x="19" y="40"/>
                  <a:pt x="19" y="39"/>
                </a:cubicBezTo>
                <a:cubicBezTo>
                  <a:pt x="18" y="38"/>
                  <a:pt x="18" y="37"/>
                  <a:pt x="17" y="35"/>
                </a:cubicBezTo>
                <a:cubicBezTo>
                  <a:pt x="17" y="35"/>
                  <a:pt x="17" y="34"/>
                  <a:pt x="18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9" y="34"/>
                  <a:pt x="20" y="33"/>
                  <a:pt x="20" y="32"/>
                </a:cubicBezTo>
                <a:cubicBezTo>
                  <a:pt x="20" y="31"/>
                  <a:pt x="19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8" y="27"/>
                  <a:pt x="18" y="26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1" y="24"/>
                  <a:pt x="22" y="24"/>
                  <a:pt x="23" y="23"/>
                </a:cubicBezTo>
                <a:cubicBezTo>
                  <a:pt x="23" y="22"/>
                  <a:pt x="23" y="21"/>
                  <a:pt x="23" y="21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19"/>
                  <a:pt x="23" y="19"/>
                </a:cubicBezTo>
                <a:cubicBezTo>
                  <a:pt x="24" y="18"/>
                  <a:pt x="25" y="17"/>
                  <a:pt x="26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8" y="17"/>
                  <a:pt x="28" y="17"/>
                </a:cubicBezTo>
                <a:cubicBezTo>
                  <a:pt x="28" y="18"/>
                  <a:pt x="29" y="18"/>
                  <a:pt x="30" y="18"/>
                </a:cubicBezTo>
                <a:cubicBezTo>
                  <a:pt x="31" y="18"/>
                  <a:pt x="32" y="17"/>
                  <a:pt x="31" y="16"/>
                </a:cubicBezTo>
                <a:cubicBezTo>
                  <a:pt x="31" y="15"/>
                  <a:pt x="31" y="15"/>
                  <a:pt x="32" y="15"/>
                </a:cubicBezTo>
                <a:cubicBezTo>
                  <a:pt x="32" y="15"/>
                  <a:pt x="32" y="14"/>
                  <a:pt x="32" y="14"/>
                </a:cubicBezTo>
                <a:cubicBezTo>
                  <a:pt x="34" y="14"/>
                  <a:pt x="36" y="14"/>
                  <a:pt x="37" y="14"/>
                </a:cubicBezTo>
                <a:cubicBezTo>
                  <a:pt x="37" y="14"/>
                  <a:pt x="38" y="15"/>
                  <a:pt x="38" y="15"/>
                </a:cubicBezTo>
                <a:cubicBezTo>
                  <a:pt x="38" y="15"/>
                  <a:pt x="38" y="15"/>
                  <a:pt x="38" y="16"/>
                </a:cubicBezTo>
                <a:cubicBezTo>
                  <a:pt x="38" y="17"/>
                  <a:pt x="38" y="18"/>
                  <a:pt x="39" y="18"/>
                </a:cubicBezTo>
                <a:cubicBezTo>
                  <a:pt x="40" y="18"/>
                  <a:pt x="41" y="18"/>
                  <a:pt x="42" y="17"/>
                </a:cubicBezTo>
                <a:cubicBezTo>
                  <a:pt x="42" y="17"/>
                  <a:pt x="42" y="16"/>
                  <a:pt x="42" y="16"/>
                </a:cubicBezTo>
                <a:cubicBezTo>
                  <a:pt x="42" y="16"/>
                  <a:pt x="43" y="16"/>
                  <a:pt x="43" y="16"/>
                </a:cubicBezTo>
                <a:cubicBezTo>
                  <a:pt x="44" y="17"/>
                  <a:pt x="46" y="18"/>
                  <a:pt x="47" y="19"/>
                </a:cubicBezTo>
                <a:cubicBezTo>
                  <a:pt x="47" y="19"/>
                  <a:pt x="47" y="20"/>
                  <a:pt x="47" y="20"/>
                </a:cubicBezTo>
                <a:cubicBezTo>
                  <a:pt x="47" y="20"/>
                  <a:pt x="47" y="20"/>
                  <a:pt x="47" y="21"/>
                </a:cubicBezTo>
                <a:cubicBezTo>
                  <a:pt x="46" y="21"/>
                  <a:pt x="46" y="22"/>
                  <a:pt x="47" y="23"/>
                </a:cubicBezTo>
                <a:cubicBezTo>
                  <a:pt x="47" y="24"/>
                  <a:pt x="48" y="24"/>
                  <a:pt x="49" y="24"/>
                </a:cubicBezTo>
                <a:cubicBezTo>
                  <a:pt x="49" y="24"/>
                  <a:pt x="50" y="24"/>
                  <a:pt x="50" y="24"/>
                </a:cubicBezTo>
                <a:cubicBezTo>
                  <a:pt x="50" y="24"/>
                  <a:pt x="50" y="24"/>
                  <a:pt x="51" y="24"/>
                </a:cubicBezTo>
                <a:cubicBezTo>
                  <a:pt x="51" y="26"/>
                  <a:pt x="52" y="27"/>
                  <a:pt x="52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0"/>
                  <a:pt x="51" y="30"/>
                  <a:pt x="51" y="30"/>
                </a:cubicBezTo>
                <a:cubicBezTo>
                  <a:pt x="50" y="30"/>
                  <a:pt x="49" y="31"/>
                  <a:pt x="49" y="32"/>
                </a:cubicBezTo>
                <a:close/>
                <a:moveTo>
                  <a:pt x="47" y="32"/>
                </a:moveTo>
                <a:cubicBezTo>
                  <a:pt x="47" y="30"/>
                  <a:pt x="48" y="29"/>
                  <a:pt x="50" y="28"/>
                </a:cubicBezTo>
                <a:cubicBezTo>
                  <a:pt x="50" y="27"/>
                  <a:pt x="49" y="27"/>
                  <a:pt x="49" y="26"/>
                </a:cubicBezTo>
                <a:cubicBezTo>
                  <a:pt x="48" y="26"/>
                  <a:pt x="46" y="26"/>
                  <a:pt x="45" y="24"/>
                </a:cubicBezTo>
                <a:cubicBezTo>
                  <a:pt x="44" y="23"/>
                  <a:pt x="44" y="21"/>
                  <a:pt x="45" y="20"/>
                </a:cubicBezTo>
                <a:cubicBezTo>
                  <a:pt x="44" y="19"/>
                  <a:pt x="44" y="19"/>
                  <a:pt x="43" y="19"/>
                </a:cubicBezTo>
                <a:cubicBezTo>
                  <a:pt x="42" y="20"/>
                  <a:pt x="40" y="20"/>
                  <a:pt x="39" y="20"/>
                </a:cubicBezTo>
                <a:cubicBezTo>
                  <a:pt x="37" y="19"/>
                  <a:pt x="36" y="18"/>
                  <a:pt x="36" y="16"/>
                </a:cubicBezTo>
                <a:cubicBezTo>
                  <a:pt x="35" y="16"/>
                  <a:pt x="34" y="16"/>
                  <a:pt x="34" y="16"/>
                </a:cubicBezTo>
                <a:cubicBezTo>
                  <a:pt x="33" y="18"/>
                  <a:pt x="32" y="19"/>
                  <a:pt x="31" y="20"/>
                </a:cubicBezTo>
                <a:cubicBezTo>
                  <a:pt x="29" y="20"/>
                  <a:pt x="27" y="20"/>
                  <a:pt x="26" y="19"/>
                </a:cubicBezTo>
                <a:cubicBezTo>
                  <a:pt x="26" y="19"/>
                  <a:pt x="25" y="19"/>
                  <a:pt x="25" y="20"/>
                </a:cubicBezTo>
                <a:cubicBezTo>
                  <a:pt x="25" y="21"/>
                  <a:pt x="25" y="23"/>
                  <a:pt x="24" y="24"/>
                </a:cubicBezTo>
                <a:cubicBezTo>
                  <a:pt x="24" y="26"/>
                  <a:pt x="22" y="26"/>
                  <a:pt x="20" y="26"/>
                </a:cubicBezTo>
                <a:cubicBezTo>
                  <a:pt x="20" y="27"/>
                  <a:pt x="20" y="27"/>
                  <a:pt x="20" y="28"/>
                </a:cubicBezTo>
                <a:cubicBezTo>
                  <a:pt x="21" y="29"/>
                  <a:pt x="22" y="30"/>
                  <a:pt x="22" y="32"/>
                </a:cubicBezTo>
                <a:cubicBezTo>
                  <a:pt x="22" y="34"/>
                  <a:pt x="21" y="35"/>
                  <a:pt x="20" y="36"/>
                </a:cubicBezTo>
                <a:cubicBezTo>
                  <a:pt x="20" y="36"/>
                  <a:pt x="20" y="37"/>
                  <a:pt x="20" y="38"/>
                </a:cubicBezTo>
                <a:cubicBezTo>
                  <a:pt x="22" y="37"/>
                  <a:pt x="24" y="38"/>
                  <a:pt x="24" y="39"/>
                </a:cubicBezTo>
                <a:cubicBezTo>
                  <a:pt x="25" y="41"/>
                  <a:pt x="25" y="42"/>
                  <a:pt x="25" y="44"/>
                </a:cubicBezTo>
                <a:cubicBezTo>
                  <a:pt x="25" y="44"/>
                  <a:pt x="26" y="45"/>
                  <a:pt x="26" y="45"/>
                </a:cubicBezTo>
                <a:cubicBezTo>
                  <a:pt x="27" y="44"/>
                  <a:pt x="29" y="43"/>
                  <a:pt x="31" y="44"/>
                </a:cubicBezTo>
                <a:cubicBezTo>
                  <a:pt x="32" y="44"/>
                  <a:pt x="33" y="46"/>
                  <a:pt x="34" y="47"/>
                </a:cubicBezTo>
                <a:cubicBezTo>
                  <a:pt x="34" y="47"/>
                  <a:pt x="35" y="47"/>
                  <a:pt x="36" y="47"/>
                </a:cubicBezTo>
                <a:cubicBezTo>
                  <a:pt x="36" y="46"/>
                  <a:pt x="37" y="44"/>
                  <a:pt x="39" y="44"/>
                </a:cubicBezTo>
                <a:cubicBezTo>
                  <a:pt x="40" y="43"/>
                  <a:pt x="42" y="44"/>
                  <a:pt x="43" y="45"/>
                </a:cubicBezTo>
                <a:cubicBezTo>
                  <a:pt x="44" y="45"/>
                  <a:pt x="44" y="44"/>
                  <a:pt x="45" y="44"/>
                </a:cubicBezTo>
                <a:cubicBezTo>
                  <a:pt x="44" y="42"/>
                  <a:pt x="44" y="41"/>
                  <a:pt x="45" y="39"/>
                </a:cubicBezTo>
                <a:cubicBezTo>
                  <a:pt x="46" y="38"/>
                  <a:pt x="48" y="37"/>
                  <a:pt x="49" y="38"/>
                </a:cubicBezTo>
                <a:cubicBezTo>
                  <a:pt x="49" y="37"/>
                  <a:pt x="50" y="36"/>
                  <a:pt x="50" y="36"/>
                </a:cubicBezTo>
                <a:cubicBezTo>
                  <a:pt x="48" y="35"/>
                  <a:pt x="47" y="34"/>
                  <a:pt x="47" y="32"/>
                </a:cubicBezTo>
                <a:close/>
                <a:moveTo>
                  <a:pt x="44" y="32"/>
                </a:moveTo>
                <a:cubicBezTo>
                  <a:pt x="44" y="37"/>
                  <a:pt x="40" y="42"/>
                  <a:pt x="35" y="42"/>
                </a:cubicBezTo>
                <a:cubicBezTo>
                  <a:pt x="30" y="42"/>
                  <a:pt x="25" y="37"/>
                  <a:pt x="25" y="32"/>
                </a:cubicBezTo>
                <a:cubicBezTo>
                  <a:pt x="25" y="27"/>
                  <a:pt x="30" y="23"/>
                  <a:pt x="35" y="23"/>
                </a:cubicBezTo>
                <a:cubicBezTo>
                  <a:pt x="40" y="23"/>
                  <a:pt x="44" y="27"/>
                  <a:pt x="44" y="32"/>
                </a:cubicBezTo>
                <a:close/>
                <a:moveTo>
                  <a:pt x="42" y="32"/>
                </a:moveTo>
                <a:cubicBezTo>
                  <a:pt x="42" y="28"/>
                  <a:pt x="39" y="25"/>
                  <a:pt x="35" y="25"/>
                </a:cubicBezTo>
                <a:cubicBezTo>
                  <a:pt x="31" y="25"/>
                  <a:pt x="27" y="28"/>
                  <a:pt x="27" y="32"/>
                </a:cubicBezTo>
                <a:cubicBezTo>
                  <a:pt x="27" y="36"/>
                  <a:pt x="31" y="40"/>
                  <a:pt x="35" y="40"/>
                </a:cubicBezTo>
                <a:cubicBezTo>
                  <a:pt x="39" y="40"/>
                  <a:pt x="42" y="36"/>
                  <a:pt x="42" y="32"/>
                </a:cubicBezTo>
                <a:close/>
                <a:moveTo>
                  <a:pt x="35" y="29"/>
                </a:moveTo>
                <a:cubicBezTo>
                  <a:pt x="33" y="29"/>
                  <a:pt x="31" y="30"/>
                  <a:pt x="31" y="32"/>
                </a:cubicBezTo>
                <a:cubicBezTo>
                  <a:pt x="31" y="34"/>
                  <a:pt x="33" y="36"/>
                  <a:pt x="35" y="36"/>
                </a:cubicBezTo>
                <a:cubicBezTo>
                  <a:pt x="37" y="36"/>
                  <a:pt x="38" y="34"/>
                  <a:pt x="38" y="32"/>
                </a:cubicBezTo>
                <a:cubicBezTo>
                  <a:pt x="38" y="30"/>
                  <a:pt x="37" y="29"/>
                  <a:pt x="35" y="29"/>
                </a:cubicBezTo>
                <a:close/>
              </a:path>
            </a:pathLst>
          </a:custGeom>
          <a:solidFill>
            <a:srgbClr val="9BBB59"/>
          </a:solidFill>
          <a:ln w="6350">
            <a:solidFill>
              <a:srgbClr val="9BBB59"/>
            </a:solidFill>
          </a:ln>
        </p:spPr>
        <p:txBody>
          <a:bodyPr lIns="321064" tIns="160537" rIns="321064" bIns="160537"/>
          <a:lstStyle/>
          <a:p>
            <a:pPr marL="0" marR="0" lvl="0" indent="0" defTabSz="417643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4" name="ZoneTexte 161">
            <a:extLst>
              <a:ext uri="{FF2B5EF4-FFF2-40B4-BE49-F238E27FC236}">
                <a16:creationId xmlns:a16="http://schemas.microsoft.com/office/drawing/2014/main" id="{ED733292-30BE-4142-B026-E3BE4A6BF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2263" y="9715343"/>
            <a:ext cx="33827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2400" dirty="0" err="1">
                <a:solidFill>
                  <a:schemeClr val="bg1"/>
                </a:solidFill>
                <a:latin typeface="Michelin Black" panose="02000000000000000000" pitchFamily="50" charset="0"/>
              </a:rPr>
              <a:t>ARCHIteCTURE</a:t>
            </a:r>
            <a:endParaRPr lang="en-US" altLang="fr-FR" sz="2400" dirty="0">
              <a:solidFill>
                <a:schemeClr val="bg1"/>
              </a:solidFill>
              <a:latin typeface="Michelin Black" panose="02000000000000000000" pitchFamily="50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2400" dirty="0">
                <a:solidFill>
                  <a:schemeClr val="bg1"/>
                </a:solidFill>
                <a:latin typeface="Michelin Black" panose="02000000000000000000" pitchFamily="50" charset="0"/>
              </a:rPr>
              <a:t>RUNWAY</a:t>
            </a:r>
          </a:p>
        </p:txBody>
      </p:sp>
      <p:grpSp>
        <p:nvGrpSpPr>
          <p:cNvPr id="205" name="Groupe 204">
            <a:extLst>
              <a:ext uri="{FF2B5EF4-FFF2-40B4-BE49-F238E27FC236}">
                <a16:creationId xmlns:a16="http://schemas.microsoft.com/office/drawing/2014/main" id="{273975F0-9317-433E-B4B4-5D320A47EDCD}"/>
              </a:ext>
            </a:extLst>
          </p:cNvPr>
          <p:cNvGrpSpPr/>
          <p:nvPr/>
        </p:nvGrpSpPr>
        <p:grpSpPr>
          <a:xfrm>
            <a:off x="40421740" y="8530418"/>
            <a:ext cx="722752" cy="786986"/>
            <a:chOff x="620047" y="4144584"/>
            <a:chExt cx="179229" cy="164596"/>
          </a:xfrm>
          <a:solidFill>
            <a:srgbClr val="9BBB59"/>
          </a:solidFill>
        </p:grpSpPr>
        <p:sp>
          <p:nvSpPr>
            <p:cNvPr id="206" name="Rectangle : coins arrondis 205">
              <a:extLst>
                <a:ext uri="{FF2B5EF4-FFF2-40B4-BE49-F238E27FC236}">
                  <a16:creationId xmlns:a16="http://schemas.microsoft.com/office/drawing/2014/main" id="{032D87C2-B9D9-4C97-A090-A5A68C34AF3A}"/>
                </a:ext>
              </a:extLst>
            </p:cNvPr>
            <p:cNvSpPr/>
            <p:nvPr/>
          </p:nvSpPr>
          <p:spPr>
            <a:xfrm>
              <a:off x="655539" y="4177146"/>
              <a:ext cx="143737" cy="132034"/>
            </a:xfrm>
            <a:prstGeom prst="roundRect">
              <a:avLst/>
            </a:prstGeom>
            <a:solidFill>
              <a:sysClr val="window" lastClr="FFFFFF"/>
            </a:solidFill>
            <a:ln w="635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17643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" name="Rectangle : coins arrondis 206">
              <a:extLst>
                <a:ext uri="{FF2B5EF4-FFF2-40B4-BE49-F238E27FC236}">
                  <a16:creationId xmlns:a16="http://schemas.microsoft.com/office/drawing/2014/main" id="{5F7F6252-AB5E-49B1-B7A9-E11F29875F7A}"/>
                </a:ext>
              </a:extLst>
            </p:cNvPr>
            <p:cNvSpPr/>
            <p:nvPr/>
          </p:nvSpPr>
          <p:spPr>
            <a:xfrm>
              <a:off x="620047" y="4144584"/>
              <a:ext cx="143739" cy="132033"/>
            </a:xfrm>
            <a:prstGeom prst="roundRect">
              <a:avLst/>
            </a:prstGeom>
            <a:solidFill>
              <a:srgbClr val="9BBB59"/>
            </a:solidFill>
            <a:ln w="28575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176431">
                <a:buFont typeface="Wingdings" panose="05000000000000000000" pitchFamily="2" charset="2"/>
                <a:buChar char="ü"/>
                <a:defRPr/>
              </a:pPr>
              <a:r>
                <a:rPr kumimoji="0" lang="en-US" sz="4400" b="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212" name="Groupe 211">
            <a:extLst>
              <a:ext uri="{FF2B5EF4-FFF2-40B4-BE49-F238E27FC236}">
                <a16:creationId xmlns:a16="http://schemas.microsoft.com/office/drawing/2014/main" id="{976BD213-4463-4599-A36C-DE470C9E6435}"/>
              </a:ext>
            </a:extLst>
          </p:cNvPr>
          <p:cNvGrpSpPr/>
          <p:nvPr/>
        </p:nvGrpSpPr>
        <p:grpSpPr>
          <a:xfrm>
            <a:off x="40677610" y="12682374"/>
            <a:ext cx="722752" cy="786986"/>
            <a:chOff x="38605092" y="14009101"/>
            <a:chExt cx="722752" cy="786986"/>
          </a:xfrm>
        </p:grpSpPr>
        <p:sp>
          <p:nvSpPr>
            <p:cNvPr id="209" name="Rectangle : coins arrondis 208">
              <a:extLst>
                <a:ext uri="{FF2B5EF4-FFF2-40B4-BE49-F238E27FC236}">
                  <a16:creationId xmlns:a16="http://schemas.microsoft.com/office/drawing/2014/main" id="{9AD4E967-C799-4392-BD05-A5E2CED805AC}"/>
                </a:ext>
              </a:extLst>
            </p:cNvPr>
            <p:cNvSpPr/>
            <p:nvPr/>
          </p:nvSpPr>
          <p:spPr>
            <a:xfrm>
              <a:off x="38748216" y="14164790"/>
              <a:ext cx="579628" cy="631297"/>
            </a:xfrm>
            <a:prstGeom prst="roundRect">
              <a:avLst/>
            </a:prstGeom>
            <a:solidFill>
              <a:sysClr val="window" lastClr="FFFFFF"/>
            </a:solidFill>
            <a:ln w="635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17643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0" name="Rectangle : coins arrondis 209">
              <a:extLst>
                <a:ext uri="{FF2B5EF4-FFF2-40B4-BE49-F238E27FC236}">
                  <a16:creationId xmlns:a16="http://schemas.microsoft.com/office/drawing/2014/main" id="{F7611002-F06F-40D5-A130-0F984C59B27E}"/>
                </a:ext>
              </a:extLst>
            </p:cNvPr>
            <p:cNvSpPr/>
            <p:nvPr/>
          </p:nvSpPr>
          <p:spPr>
            <a:xfrm>
              <a:off x="38605092" y="14009101"/>
              <a:ext cx="579636" cy="631292"/>
            </a:xfrm>
            <a:prstGeom prst="roundRect">
              <a:avLst/>
            </a:prstGeom>
            <a:solidFill>
              <a:srgbClr val="9BBB59"/>
            </a:solidFill>
            <a:ln w="28575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176431">
                <a:buFont typeface="Wingdings" panose="05000000000000000000" pitchFamily="2" charset="2"/>
                <a:buChar char="ü"/>
                <a:defRPr/>
              </a:pPr>
              <a:r>
                <a:rPr kumimoji="0" lang="en-US" sz="4400" b="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en-US" sz="6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1" name="ZoneTexte 161">
            <a:extLst>
              <a:ext uri="{FF2B5EF4-FFF2-40B4-BE49-F238E27FC236}">
                <a16:creationId xmlns:a16="http://schemas.microsoft.com/office/drawing/2014/main" id="{CFD8180E-CE7E-4F4B-9637-B0FC79F9B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2263" y="13817978"/>
            <a:ext cx="3808222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2400" dirty="0">
                <a:solidFill>
                  <a:schemeClr val="bg1"/>
                </a:solidFill>
                <a:latin typeface="Michelin Black" panose="02000000000000000000" pitchFamily="50" charset="0"/>
              </a:rPr>
              <a:t>NUN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2400" dirty="0">
                <a:solidFill>
                  <a:schemeClr val="bg1"/>
                </a:solidFill>
                <a:latin typeface="Michelin Black" panose="02000000000000000000" pitchFamily="50" charset="0"/>
              </a:rPr>
              <a:t> FUNCTIONAL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2400" dirty="0">
                <a:solidFill>
                  <a:schemeClr val="bg1"/>
                </a:solidFill>
                <a:latin typeface="Michelin Black" panose="02000000000000000000" pitchFamily="50" charset="0"/>
              </a:rPr>
              <a:t>REQUIREMENTS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fr-FR" sz="2000" b="1" dirty="0">
              <a:solidFill>
                <a:srgbClr val="23A29F"/>
              </a:solidFill>
              <a:latin typeface="Michelin SemiBold"/>
            </a:endParaRPr>
          </a:p>
        </p:txBody>
      </p: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0B637F0D-FB1C-448A-9DE8-78EB5B5D22C6}"/>
              </a:ext>
            </a:extLst>
          </p:cNvPr>
          <p:cNvGrpSpPr/>
          <p:nvPr/>
        </p:nvGrpSpPr>
        <p:grpSpPr>
          <a:xfrm>
            <a:off x="40424331" y="17846620"/>
            <a:ext cx="722752" cy="786986"/>
            <a:chOff x="38605092" y="14009101"/>
            <a:chExt cx="722752" cy="786986"/>
          </a:xfrm>
        </p:grpSpPr>
        <p:sp>
          <p:nvSpPr>
            <p:cNvPr id="214" name="Rectangle : coins arrondis 213">
              <a:extLst>
                <a:ext uri="{FF2B5EF4-FFF2-40B4-BE49-F238E27FC236}">
                  <a16:creationId xmlns:a16="http://schemas.microsoft.com/office/drawing/2014/main" id="{67960E24-77A9-421D-86F1-3F8961580DA0}"/>
                </a:ext>
              </a:extLst>
            </p:cNvPr>
            <p:cNvSpPr/>
            <p:nvPr/>
          </p:nvSpPr>
          <p:spPr>
            <a:xfrm>
              <a:off x="38748216" y="14164790"/>
              <a:ext cx="579628" cy="631297"/>
            </a:xfrm>
            <a:prstGeom prst="roundRect">
              <a:avLst/>
            </a:prstGeom>
            <a:solidFill>
              <a:sysClr val="window" lastClr="FFFFFF"/>
            </a:solidFill>
            <a:ln w="635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17643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Rectangle : coins arrondis 214">
              <a:extLst>
                <a:ext uri="{FF2B5EF4-FFF2-40B4-BE49-F238E27FC236}">
                  <a16:creationId xmlns:a16="http://schemas.microsoft.com/office/drawing/2014/main" id="{367CDC33-D041-4E28-A637-B43CA28898F5}"/>
                </a:ext>
              </a:extLst>
            </p:cNvPr>
            <p:cNvSpPr/>
            <p:nvPr/>
          </p:nvSpPr>
          <p:spPr>
            <a:xfrm>
              <a:off x="38605092" y="14009101"/>
              <a:ext cx="579636" cy="631292"/>
            </a:xfrm>
            <a:prstGeom prst="roundRect">
              <a:avLst/>
            </a:prstGeom>
            <a:solidFill>
              <a:srgbClr val="9BBB59"/>
            </a:solidFill>
            <a:ln w="28575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176431">
                <a:buFont typeface="Wingdings" panose="05000000000000000000" pitchFamily="2" charset="2"/>
                <a:buChar char="ü"/>
                <a:defRPr/>
              </a:pPr>
              <a:r>
                <a:rPr kumimoji="0" lang="en-US" sz="4400" b="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en-US" sz="6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6" name="ZoneTexte 161">
            <a:extLst>
              <a:ext uri="{FF2B5EF4-FFF2-40B4-BE49-F238E27FC236}">
                <a16:creationId xmlns:a16="http://schemas.microsoft.com/office/drawing/2014/main" id="{F69F5F37-D19F-430C-8600-A92605BFD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45404" y="18882945"/>
            <a:ext cx="22557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2400" dirty="0">
                <a:solidFill>
                  <a:schemeClr val="bg1"/>
                </a:solidFill>
                <a:latin typeface="Michelin Black" panose="02000000000000000000" pitchFamily="50" charset="0"/>
              </a:rPr>
              <a:t>SECURITY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2400" dirty="0">
                <a:solidFill>
                  <a:schemeClr val="bg1"/>
                </a:solidFill>
                <a:latin typeface="Michelin Black" panose="02000000000000000000" pitchFamily="50" charset="0"/>
              </a:rPr>
              <a:t>RISK</a:t>
            </a:r>
          </a:p>
        </p:txBody>
      </p:sp>
      <p:grpSp>
        <p:nvGrpSpPr>
          <p:cNvPr id="217" name="Groupe 216">
            <a:extLst>
              <a:ext uri="{FF2B5EF4-FFF2-40B4-BE49-F238E27FC236}">
                <a16:creationId xmlns:a16="http://schemas.microsoft.com/office/drawing/2014/main" id="{446B34BD-67F4-421D-9F00-B3D32D00E270}"/>
              </a:ext>
            </a:extLst>
          </p:cNvPr>
          <p:cNvGrpSpPr/>
          <p:nvPr/>
        </p:nvGrpSpPr>
        <p:grpSpPr>
          <a:xfrm>
            <a:off x="40606048" y="22278059"/>
            <a:ext cx="722752" cy="786986"/>
            <a:chOff x="38605092" y="14009101"/>
            <a:chExt cx="722752" cy="786986"/>
          </a:xfrm>
        </p:grpSpPr>
        <p:sp>
          <p:nvSpPr>
            <p:cNvPr id="218" name="Rectangle : coins arrondis 217">
              <a:extLst>
                <a:ext uri="{FF2B5EF4-FFF2-40B4-BE49-F238E27FC236}">
                  <a16:creationId xmlns:a16="http://schemas.microsoft.com/office/drawing/2014/main" id="{BEF7E149-46AD-48E2-B4C6-6E3D490DE4E5}"/>
                </a:ext>
              </a:extLst>
            </p:cNvPr>
            <p:cNvSpPr/>
            <p:nvPr/>
          </p:nvSpPr>
          <p:spPr>
            <a:xfrm>
              <a:off x="38748216" y="14164790"/>
              <a:ext cx="579628" cy="631297"/>
            </a:xfrm>
            <a:prstGeom prst="roundRect">
              <a:avLst/>
            </a:prstGeom>
            <a:solidFill>
              <a:sysClr val="window" lastClr="FFFFFF"/>
            </a:solidFill>
            <a:ln w="635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17643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Rectangle : coins arrondis 218">
              <a:extLst>
                <a:ext uri="{FF2B5EF4-FFF2-40B4-BE49-F238E27FC236}">
                  <a16:creationId xmlns:a16="http://schemas.microsoft.com/office/drawing/2014/main" id="{1F2CB0FD-8050-4B19-9280-7B4BEA7E99CC}"/>
                </a:ext>
              </a:extLst>
            </p:cNvPr>
            <p:cNvSpPr/>
            <p:nvPr/>
          </p:nvSpPr>
          <p:spPr>
            <a:xfrm>
              <a:off x="38605092" y="14009101"/>
              <a:ext cx="579636" cy="631292"/>
            </a:xfrm>
            <a:prstGeom prst="roundRect">
              <a:avLst/>
            </a:prstGeom>
            <a:solidFill>
              <a:srgbClr val="9BBB59"/>
            </a:solidFill>
            <a:ln w="28575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176431">
                <a:buFont typeface="Wingdings" panose="05000000000000000000" pitchFamily="2" charset="2"/>
                <a:buChar char="ü"/>
                <a:defRPr/>
              </a:pPr>
              <a:r>
                <a:rPr kumimoji="0" lang="en-US" sz="4400" b="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en-US" sz="6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0" name="ZoneTexte 161">
            <a:extLst>
              <a:ext uri="{FF2B5EF4-FFF2-40B4-BE49-F238E27FC236}">
                <a16:creationId xmlns:a16="http://schemas.microsoft.com/office/drawing/2014/main" id="{8ECAC90F-5AE4-4FE5-9FB2-06CFF5D97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67271" y="23497591"/>
            <a:ext cx="31499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2400" dirty="0">
                <a:solidFill>
                  <a:schemeClr val="bg1"/>
                </a:solidFill>
                <a:latin typeface="Michelin Black" panose="02000000000000000000" pitchFamily="50" charset="0"/>
              </a:rPr>
              <a:t>OPERABILITY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2400" dirty="0">
                <a:solidFill>
                  <a:schemeClr val="bg1"/>
                </a:solidFill>
                <a:latin typeface="Michelin Black" panose="02000000000000000000" pitchFamily="50" charset="0"/>
              </a:rPr>
              <a:t>RISK</a:t>
            </a:r>
          </a:p>
        </p:txBody>
      </p:sp>
      <p:sp>
        <p:nvSpPr>
          <p:cNvPr id="222" name="Freeform 24">
            <a:extLst>
              <a:ext uri="{FF2B5EF4-FFF2-40B4-BE49-F238E27FC236}">
                <a16:creationId xmlns:a16="http://schemas.microsoft.com/office/drawing/2014/main" id="{41F0E83A-22FB-4A85-9F1F-C0BB766A0662}"/>
              </a:ext>
            </a:extLst>
          </p:cNvPr>
          <p:cNvSpPr>
            <a:spLocks noEditPoints="1"/>
          </p:cNvSpPr>
          <p:nvPr/>
        </p:nvSpPr>
        <p:spPr bwMode="auto">
          <a:xfrm>
            <a:off x="34723402" y="19708429"/>
            <a:ext cx="663577" cy="627062"/>
          </a:xfrm>
          <a:custGeom>
            <a:avLst/>
            <a:gdLst>
              <a:gd name="T0" fmla="*/ 1 w 70"/>
              <a:gd name="T1" fmla="*/ 15 h 63"/>
              <a:gd name="T2" fmla="*/ 35 w 70"/>
              <a:gd name="T3" fmla="*/ 0 h 63"/>
              <a:gd name="T4" fmla="*/ 64 w 70"/>
              <a:gd name="T5" fmla="*/ 27 h 63"/>
              <a:gd name="T6" fmla="*/ 8 w 70"/>
              <a:gd name="T7" fmla="*/ 23 h 63"/>
              <a:gd name="T8" fmla="*/ 15 w 70"/>
              <a:gd name="T9" fmla="*/ 23 h 63"/>
              <a:gd name="T10" fmla="*/ 6 w 70"/>
              <a:gd name="T11" fmla="*/ 27 h 63"/>
              <a:gd name="T12" fmla="*/ 5 w 70"/>
              <a:gd name="T13" fmla="*/ 27 h 63"/>
              <a:gd name="T14" fmla="*/ 5 w 70"/>
              <a:gd name="T15" fmla="*/ 27 h 63"/>
              <a:gd name="T16" fmla="*/ 66 w 70"/>
              <a:gd name="T17" fmla="*/ 38 h 63"/>
              <a:gd name="T18" fmla="*/ 64 w 70"/>
              <a:gd name="T19" fmla="*/ 36 h 63"/>
              <a:gd name="T20" fmla="*/ 54 w 70"/>
              <a:gd name="T21" fmla="*/ 41 h 63"/>
              <a:gd name="T22" fmla="*/ 62 w 70"/>
              <a:gd name="T23" fmla="*/ 41 h 63"/>
              <a:gd name="T24" fmla="*/ 5 w 70"/>
              <a:gd name="T25" fmla="*/ 36 h 63"/>
              <a:gd name="T26" fmla="*/ 64 w 70"/>
              <a:gd name="T27" fmla="*/ 42 h 63"/>
              <a:gd name="T28" fmla="*/ 69 w 70"/>
              <a:gd name="T29" fmla="*/ 48 h 63"/>
              <a:gd name="T30" fmla="*/ 51 w 70"/>
              <a:gd name="T31" fmla="*/ 34 h 63"/>
              <a:gd name="T32" fmla="*/ 51 w 70"/>
              <a:gd name="T33" fmla="*/ 39 h 63"/>
              <a:gd name="T34" fmla="*/ 47 w 70"/>
              <a:gd name="T35" fmla="*/ 40 h 63"/>
              <a:gd name="T36" fmla="*/ 47 w 70"/>
              <a:gd name="T37" fmla="*/ 45 h 63"/>
              <a:gd name="T38" fmla="*/ 42 w 70"/>
              <a:gd name="T39" fmla="*/ 47 h 63"/>
              <a:gd name="T40" fmla="*/ 38 w 70"/>
              <a:gd name="T41" fmla="*/ 49 h 63"/>
              <a:gd name="T42" fmla="*/ 32 w 70"/>
              <a:gd name="T43" fmla="*/ 49 h 63"/>
              <a:gd name="T44" fmla="*/ 30 w 70"/>
              <a:gd name="T45" fmla="*/ 46 h 63"/>
              <a:gd name="T46" fmla="*/ 26 w 70"/>
              <a:gd name="T47" fmla="*/ 47 h 63"/>
              <a:gd name="T48" fmla="*/ 23 w 70"/>
              <a:gd name="T49" fmla="*/ 43 h 63"/>
              <a:gd name="T50" fmla="*/ 19 w 70"/>
              <a:gd name="T51" fmla="*/ 40 h 63"/>
              <a:gd name="T52" fmla="*/ 18 w 70"/>
              <a:gd name="T53" fmla="*/ 34 h 63"/>
              <a:gd name="T54" fmla="*/ 18 w 70"/>
              <a:gd name="T55" fmla="*/ 30 h 63"/>
              <a:gd name="T56" fmla="*/ 19 w 70"/>
              <a:gd name="T57" fmla="*/ 24 h 63"/>
              <a:gd name="T58" fmla="*/ 23 w 70"/>
              <a:gd name="T59" fmla="*/ 23 h 63"/>
              <a:gd name="T60" fmla="*/ 23 w 70"/>
              <a:gd name="T61" fmla="*/ 19 h 63"/>
              <a:gd name="T62" fmla="*/ 28 w 70"/>
              <a:gd name="T63" fmla="*/ 17 h 63"/>
              <a:gd name="T64" fmla="*/ 32 w 70"/>
              <a:gd name="T65" fmla="*/ 15 h 63"/>
              <a:gd name="T66" fmla="*/ 38 w 70"/>
              <a:gd name="T67" fmla="*/ 15 h 63"/>
              <a:gd name="T68" fmla="*/ 42 w 70"/>
              <a:gd name="T69" fmla="*/ 17 h 63"/>
              <a:gd name="T70" fmla="*/ 47 w 70"/>
              <a:gd name="T71" fmla="*/ 19 h 63"/>
              <a:gd name="T72" fmla="*/ 47 w 70"/>
              <a:gd name="T73" fmla="*/ 23 h 63"/>
              <a:gd name="T74" fmla="*/ 51 w 70"/>
              <a:gd name="T75" fmla="*/ 24 h 63"/>
              <a:gd name="T76" fmla="*/ 51 w 70"/>
              <a:gd name="T77" fmla="*/ 30 h 63"/>
              <a:gd name="T78" fmla="*/ 50 w 70"/>
              <a:gd name="T79" fmla="*/ 28 h 63"/>
              <a:gd name="T80" fmla="*/ 45 w 70"/>
              <a:gd name="T81" fmla="*/ 20 h 63"/>
              <a:gd name="T82" fmla="*/ 36 w 70"/>
              <a:gd name="T83" fmla="*/ 16 h 63"/>
              <a:gd name="T84" fmla="*/ 26 w 70"/>
              <a:gd name="T85" fmla="*/ 19 h 63"/>
              <a:gd name="T86" fmla="*/ 20 w 70"/>
              <a:gd name="T87" fmla="*/ 26 h 63"/>
              <a:gd name="T88" fmla="*/ 20 w 70"/>
              <a:gd name="T89" fmla="*/ 36 h 63"/>
              <a:gd name="T90" fmla="*/ 25 w 70"/>
              <a:gd name="T91" fmla="*/ 44 h 63"/>
              <a:gd name="T92" fmla="*/ 34 w 70"/>
              <a:gd name="T93" fmla="*/ 47 h 63"/>
              <a:gd name="T94" fmla="*/ 43 w 70"/>
              <a:gd name="T95" fmla="*/ 45 h 63"/>
              <a:gd name="T96" fmla="*/ 49 w 70"/>
              <a:gd name="T97" fmla="*/ 38 h 63"/>
              <a:gd name="T98" fmla="*/ 44 w 70"/>
              <a:gd name="T99" fmla="*/ 32 h 63"/>
              <a:gd name="T100" fmla="*/ 35 w 70"/>
              <a:gd name="T101" fmla="*/ 23 h 63"/>
              <a:gd name="T102" fmla="*/ 35 w 70"/>
              <a:gd name="T103" fmla="*/ 25 h 63"/>
              <a:gd name="T104" fmla="*/ 42 w 70"/>
              <a:gd name="T105" fmla="*/ 32 h 63"/>
              <a:gd name="T106" fmla="*/ 35 w 70"/>
              <a:gd name="T107" fmla="*/ 3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0" h="63">
                <a:moveTo>
                  <a:pt x="4" y="26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6"/>
                  <a:pt x="1" y="15"/>
                </a:cubicBezTo>
                <a:cubicBezTo>
                  <a:pt x="1" y="15"/>
                  <a:pt x="2" y="15"/>
                  <a:pt x="3" y="16"/>
                </a:cubicBezTo>
                <a:cubicBezTo>
                  <a:pt x="5" y="21"/>
                  <a:pt x="5" y="21"/>
                  <a:pt x="5" y="21"/>
                </a:cubicBezTo>
                <a:cubicBezTo>
                  <a:pt x="9" y="9"/>
                  <a:pt x="21" y="0"/>
                  <a:pt x="35" y="0"/>
                </a:cubicBezTo>
                <a:cubicBezTo>
                  <a:pt x="50" y="0"/>
                  <a:pt x="63" y="11"/>
                  <a:pt x="66" y="26"/>
                </a:cubicBezTo>
                <a:cubicBezTo>
                  <a:pt x="66" y="26"/>
                  <a:pt x="65" y="27"/>
                  <a:pt x="64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3" y="27"/>
                  <a:pt x="63" y="27"/>
                  <a:pt x="63" y="26"/>
                </a:cubicBezTo>
                <a:cubicBezTo>
                  <a:pt x="60" y="13"/>
                  <a:pt x="48" y="3"/>
                  <a:pt x="35" y="3"/>
                </a:cubicBezTo>
                <a:cubicBezTo>
                  <a:pt x="22" y="3"/>
                  <a:pt x="11" y="12"/>
                  <a:pt x="8" y="23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0"/>
                  <a:pt x="15" y="20"/>
                  <a:pt x="16" y="21"/>
                </a:cubicBezTo>
                <a:cubicBezTo>
                  <a:pt x="16" y="22"/>
                  <a:pt x="16" y="23"/>
                  <a:pt x="15" y="23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4" y="27"/>
                  <a:pt x="4" y="27"/>
                  <a:pt x="4" y="26"/>
                </a:cubicBezTo>
                <a:close/>
                <a:moveTo>
                  <a:pt x="69" y="46"/>
                </a:moveTo>
                <a:cubicBezTo>
                  <a:pt x="66" y="38"/>
                  <a:pt x="66" y="38"/>
                  <a:pt x="66" y="38"/>
                </a:cubicBezTo>
                <a:cubicBezTo>
                  <a:pt x="65" y="37"/>
                  <a:pt x="65" y="37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3" y="36"/>
                  <a:pt x="63" y="37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3" y="42"/>
                  <a:pt x="54" y="43"/>
                </a:cubicBezTo>
                <a:cubicBezTo>
                  <a:pt x="54" y="43"/>
                  <a:pt x="55" y="44"/>
                  <a:pt x="56" y="43"/>
                </a:cubicBezTo>
                <a:cubicBezTo>
                  <a:pt x="62" y="41"/>
                  <a:pt x="62" y="41"/>
                  <a:pt x="62" y="41"/>
                </a:cubicBezTo>
                <a:cubicBezTo>
                  <a:pt x="58" y="52"/>
                  <a:pt x="47" y="60"/>
                  <a:pt x="35" y="60"/>
                </a:cubicBezTo>
                <a:cubicBezTo>
                  <a:pt x="21" y="60"/>
                  <a:pt x="9" y="51"/>
                  <a:pt x="7" y="38"/>
                </a:cubicBezTo>
                <a:cubicBezTo>
                  <a:pt x="7" y="37"/>
                  <a:pt x="6" y="36"/>
                  <a:pt x="5" y="36"/>
                </a:cubicBezTo>
                <a:cubicBezTo>
                  <a:pt x="4" y="37"/>
                  <a:pt x="4" y="37"/>
                  <a:pt x="4" y="38"/>
                </a:cubicBezTo>
                <a:cubicBezTo>
                  <a:pt x="7" y="53"/>
                  <a:pt x="20" y="63"/>
                  <a:pt x="35" y="63"/>
                </a:cubicBezTo>
                <a:cubicBezTo>
                  <a:pt x="48" y="63"/>
                  <a:pt x="60" y="55"/>
                  <a:pt x="64" y="42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8"/>
                  <a:pt x="68" y="48"/>
                  <a:pt x="68" y="48"/>
                </a:cubicBezTo>
                <a:cubicBezTo>
                  <a:pt x="68" y="48"/>
                  <a:pt x="69" y="48"/>
                  <a:pt x="69" y="48"/>
                </a:cubicBezTo>
                <a:cubicBezTo>
                  <a:pt x="69" y="48"/>
                  <a:pt x="70" y="47"/>
                  <a:pt x="69" y="46"/>
                </a:cubicBezTo>
                <a:close/>
                <a:moveTo>
                  <a:pt x="49" y="32"/>
                </a:moveTo>
                <a:cubicBezTo>
                  <a:pt x="49" y="33"/>
                  <a:pt x="50" y="34"/>
                  <a:pt x="51" y="34"/>
                </a:cubicBezTo>
                <a:cubicBezTo>
                  <a:pt x="51" y="34"/>
                  <a:pt x="52" y="34"/>
                  <a:pt x="52" y="34"/>
                </a:cubicBezTo>
                <a:cubicBezTo>
                  <a:pt x="52" y="34"/>
                  <a:pt x="52" y="35"/>
                  <a:pt x="52" y="35"/>
                </a:cubicBezTo>
                <a:cubicBezTo>
                  <a:pt x="52" y="37"/>
                  <a:pt x="51" y="38"/>
                  <a:pt x="51" y="39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40"/>
                  <a:pt x="49" y="40"/>
                  <a:pt x="49" y="40"/>
                </a:cubicBezTo>
                <a:cubicBezTo>
                  <a:pt x="48" y="39"/>
                  <a:pt x="47" y="40"/>
                  <a:pt x="47" y="40"/>
                </a:cubicBezTo>
                <a:cubicBezTo>
                  <a:pt x="46" y="41"/>
                  <a:pt x="46" y="42"/>
                  <a:pt x="47" y="43"/>
                </a:cubicBezTo>
                <a:cubicBezTo>
                  <a:pt x="47" y="43"/>
                  <a:pt x="47" y="44"/>
                  <a:pt x="47" y="44"/>
                </a:cubicBezTo>
                <a:cubicBezTo>
                  <a:pt x="47" y="44"/>
                  <a:pt x="47" y="44"/>
                  <a:pt x="47" y="45"/>
                </a:cubicBezTo>
                <a:cubicBezTo>
                  <a:pt x="46" y="46"/>
                  <a:pt x="44" y="47"/>
                  <a:pt x="43" y="47"/>
                </a:cubicBezTo>
                <a:cubicBezTo>
                  <a:pt x="43" y="48"/>
                  <a:pt x="42" y="48"/>
                  <a:pt x="42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1" y="46"/>
                  <a:pt x="40" y="45"/>
                  <a:pt x="39" y="46"/>
                </a:cubicBezTo>
                <a:cubicBezTo>
                  <a:pt x="38" y="46"/>
                  <a:pt x="38" y="47"/>
                  <a:pt x="38" y="48"/>
                </a:cubicBezTo>
                <a:cubicBezTo>
                  <a:pt x="38" y="48"/>
                  <a:pt x="38" y="49"/>
                  <a:pt x="38" y="49"/>
                </a:cubicBezTo>
                <a:cubicBezTo>
                  <a:pt x="38" y="49"/>
                  <a:pt x="37" y="49"/>
                  <a:pt x="37" y="49"/>
                </a:cubicBezTo>
                <a:cubicBezTo>
                  <a:pt x="36" y="49"/>
                  <a:pt x="35" y="49"/>
                  <a:pt x="35" y="49"/>
                </a:cubicBezTo>
                <a:cubicBezTo>
                  <a:pt x="34" y="49"/>
                  <a:pt x="33" y="49"/>
                  <a:pt x="32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1" y="49"/>
                  <a:pt x="31" y="48"/>
                  <a:pt x="31" y="48"/>
                </a:cubicBezTo>
                <a:cubicBezTo>
                  <a:pt x="32" y="47"/>
                  <a:pt x="31" y="46"/>
                  <a:pt x="30" y="46"/>
                </a:cubicBezTo>
                <a:cubicBezTo>
                  <a:pt x="29" y="45"/>
                  <a:pt x="28" y="46"/>
                  <a:pt x="28" y="47"/>
                </a:cubicBezTo>
                <a:cubicBezTo>
                  <a:pt x="28" y="47"/>
                  <a:pt x="27" y="47"/>
                  <a:pt x="27" y="47"/>
                </a:cubicBezTo>
                <a:cubicBezTo>
                  <a:pt x="27" y="48"/>
                  <a:pt x="27" y="48"/>
                  <a:pt x="26" y="47"/>
                </a:cubicBezTo>
                <a:cubicBezTo>
                  <a:pt x="25" y="47"/>
                  <a:pt x="24" y="46"/>
                  <a:pt x="23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3"/>
                  <a:pt x="23" y="43"/>
                </a:cubicBezTo>
                <a:cubicBezTo>
                  <a:pt x="23" y="42"/>
                  <a:pt x="23" y="41"/>
                  <a:pt x="23" y="40"/>
                </a:cubicBezTo>
                <a:cubicBezTo>
                  <a:pt x="22" y="40"/>
                  <a:pt x="21" y="39"/>
                  <a:pt x="20" y="40"/>
                </a:cubicBezTo>
                <a:cubicBezTo>
                  <a:pt x="20" y="40"/>
                  <a:pt x="20" y="40"/>
                  <a:pt x="19" y="40"/>
                </a:cubicBezTo>
                <a:cubicBezTo>
                  <a:pt x="19" y="40"/>
                  <a:pt x="19" y="40"/>
                  <a:pt x="19" y="39"/>
                </a:cubicBezTo>
                <a:cubicBezTo>
                  <a:pt x="18" y="38"/>
                  <a:pt x="18" y="37"/>
                  <a:pt x="17" y="35"/>
                </a:cubicBezTo>
                <a:cubicBezTo>
                  <a:pt x="17" y="35"/>
                  <a:pt x="17" y="34"/>
                  <a:pt x="18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9" y="34"/>
                  <a:pt x="20" y="33"/>
                  <a:pt x="20" y="32"/>
                </a:cubicBezTo>
                <a:cubicBezTo>
                  <a:pt x="20" y="31"/>
                  <a:pt x="19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8" y="27"/>
                  <a:pt x="18" y="26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1" y="24"/>
                  <a:pt x="22" y="24"/>
                  <a:pt x="23" y="23"/>
                </a:cubicBezTo>
                <a:cubicBezTo>
                  <a:pt x="23" y="22"/>
                  <a:pt x="23" y="21"/>
                  <a:pt x="23" y="21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19"/>
                  <a:pt x="23" y="19"/>
                </a:cubicBezTo>
                <a:cubicBezTo>
                  <a:pt x="24" y="18"/>
                  <a:pt x="25" y="17"/>
                  <a:pt x="26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8" y="17"/>
                  <a:pt x="28" y="17"/>
                </a:cubicBezTo>
                <a:cubicBezTo>
                  <a:pt x="28" y="18"/>
                  <a:pt x="29" y="18"/>
                  <a:pt x="30" y="18"/>
                </a:cubicBezTo>
                <a:cubicBezTo>
                  <a:pt x="31" y="18"/>
                  <a:pt x="32" y="17"/>
                  <a:pt x="31" y="16"/>
                </a:cubicBezTo>
                <a:cubicBezTo>
                  <a:pt x="31" y="15"/>
                  <a:pt x="31" y="15"/>
                  <a:pt x="32" y="15"/>
                </a:cubicBezTo>
                <a:cubicBezTo>
                  <a:pt x="32" y="15"/>
                  <a:pt x="32" y="14"/>
                  <a:pt x="32" y="14"/>
                </a:cubicBezTo>
                <a:cubicBezTo>
                  <a:pt x="34" y="14"/>
                  <a:pt x="36" y="14"/>
                  <a:pt x="37" y="14"/>
                </a:cubicBezTo>
                <a:cubicBezTo>
                  <a:pt x="37" y="14"/>
                  <a:pt x="38" y="15"/>
                  <a:pt x="38" y="15"/>
                </a:cubicBezTo>
                <a:cubicBezTo>
                  <a:pt x="38" y="15"/>
                  <a:pt x="38" y="15"/>
                  <a:pt x="38" y="16"/>
                </a:cubicBezTo>
                <a:cubicBezTo>
                  <a:pt x="38" y="17"/>
                  <a:pt x="38" y="18"/>
                  <a:pt x="39" y="18"/>
                </a:cubicBezTo>
                <a:cubicBezTo>
                  <a:pt x="40" y="18"/>
                  <a:pt x="41" y="18"/>
                  <a:pt x="42" y="17"/>
                </a:cubicBezTo>
                <a:cubicBezTo>
                  <a:pt x="42" y="17"/>
                  <a:pt x="42" y="16"/>
                  <a:pt x="42" y="16"/>
                </a:cubicBezTo>
                <a:cubicBezTo>
                  <a:pt x="42" y="16"/>
                  <a:pt x="43" y="16"/>
                  <a:pt x="43" y="16"/>
                </a:cubicBezTo>
                <a:cubicBezTo>
                  <a:pt x="44" y="17"/>
                  <a:pt x="46" y="18"/>
                  <a:pt x="47" y="19"/>
                </a:cubicBezTo>
                <a:cubicBezTo>
                  <a:pt x="47" y="19"/>
                  <a:pt x="47" y="20"/>
                  <a:pt x="47" y="20"/>
                </a:cubicBezTo>
                <a:cubicBezTo>
                  <a:pt x="47" y="20"/>
                  <a:pt x="47" y="20"/>
                  <a:pt x="47" y="21"/>
                </a:cubicBezTo>
                <a:cubicBezTo>
                  <a:pt x="46" y="21"/>
                  <a:pt x="46" y="22"/>
                  <a:pt x="47" y="23"/>
                </a:cubicBezTo>
                <a:cubicBezTo>
                  <a:pt x="47" y="24"/>
                  <a:pt x="48" y="24"/>
                  <a:pt x="49" y="24"/>
                </a:cubicBezTo>
                <a:cubicBezTo>
                  <a:pt x="49" y="24"/>
                  <a:pt x="50" y="24"/>
                  <a:pt x="50" y="24"/>
                </a:cubicBezTo>
                <a:cubicBezTo>
                  <a:pt x="50" y="24"/>
                  <a:pt x="50" y="24"/>
                  <a:pt x="51" y="24"/>
                </a:cubicBezTo>
                <a:cubicBezTo>
                  <a:pt x="51" y="26"/>
                  <a:pt x="52" y="27"/>
                  <a:pt x="52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0"/>
                  <a:pt x="51" y="30"/>
                  <a:pt x="51" y="30"/>
                </a:cubicBezTo>
                <a:cubicBezTo>
                  <a:pt x="50" y="30"/>
                  <a:pt x="49" y="31"/>
                  <a:pt x="49" y="32"/>
                </a:cubicBezTo>
                <a:close/>
                <a:moveTo>
                  <a:pt x="47" y="32"/>
                </a:moveTo>
                <a:cubicBezTo>
                  <a:pt x="47" y="30"/>
                  <a:pt x="48" y="29"/>
                  <a:pt x="50" y="28"/>
                </a:cubicBezTo>
                <a:cubicBezTo>
                  <a:pt x="50" y="27"/>
                  <a:pt x="49" y="27"/>
                  <a:pt x="49" y="26"/>
                </a:cubicBezTo>
                <a:cubicBezTo>
                  <a:pt x="48" y="26"/>
                  <a:pt x="46" y="26"/>
                  <a:pt x="45" y="24"/>
                </a:cubicBezTo>
                <a:cubicBezTo>
                  <a:pt x="44" y="23"/>
                  <a:pt x="44" y="21"/>
                  <a:pt x="45" y="20"/>
                </a:cubicBezTo>
                <a:cubicBezTo>
                  <a:pt x="44" y="19"/>
                  <a:pt x="44" y="19"/>
                  <a:pt x="43" y="19"/>
                </a:cubicBezTo>
                <a:cubicBezTo>
                  <a:pt x="42" y="20"/>
                  <a:pt x="40" y="20"/>
                  <a:pt x="39" y="20"/>
                </a:cubicBezTo>
                <a:cubicBezTo>
                  <a:pt x="37" y="19"/>
                  <a:pt x="36" y="18"/>
                  <a:pt x="36" y="16"/>
                </a:cubicBezTo>
                <a:cubicBezTo>
                  <a:pt x="35" y="16"/>
                  <a:pt x="34" y="16"/>
                  <a:pt x="34" y="16"/>
                </a:cubicBezTo>
                <a:cubicBezTo>
                  <a:pt x="33" y="18"/>
                  <a:pt x="32" y="19"/>
                  <a:pt x="31" y="20"/>
                </a:cubicBezTo>
                <a:cubicBezTo>
                  <a:pt x="29" y="20"/>
                  <a:pt x="27" y="20"/>
                  <a:pt x="26" y="19"/>
                </a:cubicBezTo>
                <a:cubicBezTo>
                  <a:pt x="26" y="19"/>
                  <a:pt x="25" y="19"/>
                  <a:pt x="25" y="20"/>
                </a:cubicBezTo>
                <a:cubicBezTo>
                  <a:pt x="25" y="21"/>
                  <a:pt x="25" y="23"/>
                  <a:pt x="24" y="24"/>
                </a:cubicBezTo>
                <a:cubicBezTo>
                  <a:pt x="24" y="26"/>
                  <a:pt x="22" y="26"/>
                  <a:pt x="20" y="26"/>
                </a:cubicBezTo>
                <a:cubicBezTo>
                  <a:pt x="20" y="27"/>
                  <a:pt x="20" y="27"/>
                  <a:pt x="20" y="28"/>
                </a:cubicBezTo>
                <a:cubicBezTo>
                  <a:pt x="21" y="29"/>
                  <a:pt x="22" y="30"/>
                  <a:pt x="22" y="32"/>
                </a:cubicBezTo>
                <a:cubicBezTo>
                  <a:pt x="22" y="34"/>
                  <a:pt x="21" y="35"/>
                  <a:pt x="20" y="36"/>
                </a:cubicBezTo>
                <a:cubicBezTo>
                  <a:pt x="20" y="36"/>
                  <a:pt x="20" y="37"/>
                  <a:pt x="20" y="38"/>
                </a:cubicBezTo>
                <a:cubicBezTo>
                  <a:pt x="22" y="37"/>
                  <a:pt x="24" y="38"/>
                  <a:pt x="24" y="39"/>
                </a:cubicBezTo>
                <a:cubicBezTo>
                  <a:pt x="25" y="41"/>
                  <a:pt x="25" y="42"/>
                  <a:pt x="25" y="44"/>
                </a:cubicBezTo>
                <a:cubicBezTo>
                  <a:pt x="25" y="44"/>
                  <a:pt x="26" y="45"/>
                  <a:pt x="26" y="45"/>
                </a:cubicBezTo>
                <a:cubicBezTo>
                  <a:pt x="27" y="44"/>
                  <a:pt x="29" y="43"/>
                  <a:pt x="31" y="44"/>
                </a:cubicBezTo>
                <a:cubicBezTo>
                  <a:pt x="32" y="44"/>
                  <a:pt x="33" y="46"/>
                  <a:pt x="34" y="47"/>
                </a:cubicBezTo>
                <a:cubicBezTo>
                  <a:pt x="34" y="47"/>
                  <a:pt x="35" y="47"/>
                  <a:pt x="36" y="47"/>
                </a:cubicBezTo>
                <a:cubicBezTo>
                  <a:pt x="36" y="46"/>
                  <a:pt x="37" y="44"/>
                  <a:pt x="39" y="44"/>
                </a:cubicBezTo>
                <a:cubicBezTo>
                  <a:pt x="40" y="43"/>
                  <a:pt x="42" y="44"/>
                  <a:pt x="43" y="45"/>
                </a:cubicBezTo>
                <a:cubicBezTo>
                  <a:pt x="44" y="45"/>
                  <a:pt x="44" y="44"/>
                  <a:pt x="45" y="44"/>
                </a:cubicBezTo>
                <a:cubicBezTo>
                  <a:pt x="44" y="42"/>
                  <a:pt x="44" y="41"/>
                  <a:pt x="45" y="39"/>
                </a:cubicBezTo>
                <a:cubicBezTo>
                  <a:pt x="46" y="38"/>
                  <a:pt x="48" y="37"/>
                  <a:pt x="49" y="38"/>
                </a:cubicBezTo>
                <a:cubicBezTo>
                  <a:pt x="49" y="37"/>
                  <a:pt x="50" y="36"/>
                  <a:pt x="50" y="36"/>
                </a:cubicBezTo>
                <a:cubicBezTo>
                  <a:pt x="48" y="35"/>
                  <a:pt x="47" y="34"/>
                  <a:pt x="47" y="32"/>
                </a:cubicBezTo>
                <a:close/>
                <a:moveTo>
                  <a:pt x="44" y="32"/>
                </a:moveTo>
                <a:cubicBezTo>
                  <a:pt x="44" y="37"/>
                  <a:pt x="40" y="42"/>
                  <a:pt x="35" y="42"/>
                </a:cubicBezTo>
                <a:cubicBezTo>
                  <a:pt x="30" y="42"/>
                  <a:pt x="25" y="37"/>
                  <a:pt x="25" y="32"/>
                </a:cubicBezTo>
                <a:cubicBezTo>
                  <a:pt x="25" y="27"/>
                  <a:pt x="30" y="23"/>
                  <a:pt x="35" y="23"/>
                </a:cubicBezTo>
                <a:cubicBezTo>
                  <a:pt x="40" y="23"/>
                  <a:pt x="44" y="27"/>
                  <a:pt x="44" y="32"/>
                </a:cubicBezTo>
                <a:close/>
                <a:moveTo>
                  <a:pt x="42" y="32"/>
                </a:moveTo>
                <a:cubicBezTo>
                  <a:pt x="42" y="28"/>
                  <a:pt x="39" y="25"/>
                  <a:pt x="35" y="25"/>
                </a:cubicBezTo>
                <a:cubicBezTo>
                  <a:pt x="31" y="25"/>
                  <a:pt x="27" y="28"/>
                  <a:pt x="27" y="32"/>
                </a:cubicBezTo>
                <a:cubicBezTo>
                  <a:pt x="27" y="36"/>
                  <a:pt x="31" y="40"/>
                  <a:pt x="35" y="40"/>
                </a:cubicBezTo>
                <a:cubicBezTo>
                  <a:pt x="39" y="40"/>
                  <a:pt x="42" y="36"/>
                  <a:pt x="42" y="32"/>
                </a:cubicBezTo>
                <a:close/>
                <a:moveTo>
                  <a:pt x="35" y="29"/>
                </a:moveTo>
                <a:cubicBezTo>
                  <a:pt x="33" y="29"/>
                  <a:pt x="31" y="30"/>
                  <a:pt x="31" y="32"/>
                </a:cubicBezTo>
                <a:cubicBezTo>
                  <a:pt x="31" y="34"/>
                  <a:pt x="33" y="36"/>
                  <a:pt x="35" y="36"/>
                </a:cubicBezTo>
                <a:cubicBezTo>
                  <a:pt x="37" y="36"/>
                  <a:pt x="38" y="34"/>
                  <a:pt x="38" y="32"/>
                </a:cubicBezTo>
                <a:cubicBezTo>
                  <a:pt x="38" y="30"/>
                  <a:pt x="37" y="29"/>
                  <a:pt x="35" y="29"/>
                </a:cubicBezTo>
                <a:close/>
              </a:path>
            </a:pathLst>
          </a:custGeom>
          <a:solidFill>
            <a:srgbClr val="9BBB59"/>
          </a:solidFill>
          <a:ln w="6350">
            <a:solidFill>
              <a:srgbClr val="9BBB59"/>
            </a:solidFill>
          </a:ln>
        </p:spPr>
        <p:txBody>
          <a:bodyPr lIns="321064" tIns="160537" rIns="321064" bIns="160537"/>
          <a:lstStyle/>
          <a:p>
            <a:pPr marL="0" marR="0" lvl="0" indent="0" defTabSz="417643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4" name="ZoneTexte 233">
            <a:extLst>
              <a:ext uri="{FF2B5EF4-FFF2-40B4-BE49-F238E27FC236}">
                <a16:creationId xmlns:a16="http://schemas.microsoft.com/office/drawing/2014/main" id="{06594AEA-9918-42EF-801D-3AE510FBD3D0}"/>
              </a:ext>
            </a:extLst>
          </p:cNvPr>
          <p:cNvSpPr txBox="1"/>
          <p:nvPr/>
        </p:nvSpPr>
        <p:spPr>
          <a:xfrm>
            <a:off x="7011560" y="10966775"/>
            <a:ext cx="1947969" cy="1135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</a:rPr>
              <a:t>DESIGN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</a:rPr>
              <a:t>STRUCTURE</a:t>
            </a:r>
            <a:br>
              <a:rPr lang="en-US" sz="2800" b="1" kern="0" dirty="0">
                <a:solidFill>
                  <a:srgbClr val="44546A"/>
                </a:solidFill>
              </a:rPr>
            </a:br>
            <a:r>
              <a:rPr lang="en-US" sz="2800" b="1" kern="0" dirty="0">
                <a:solidFill>
                  <a:srgbClr val="44546A"/>
                </a:solidFill>
              </a:rPr>
              <a:t>MATRIX</a:t>
            </a:r>
          </a:p>
        </p:txBody>
      </p:sp>
      <p:sp>
        <p:nvSpPr>
          <p:cNvPr id="236" name="ZoneTexte 235">
            <a:extLst>
              <a:ext uri="{FF2B5EF4-FFF2-40B4-BE49-F238E27FC236}">
                <a16:creationId xmlns:a16="http://schemas.microsoft.com/office/drawing/2014/main" id="{AD1DDF72-9FF1-4850-86A7-6134EA0F76E1}"/>
              </a:ext>
            </a:extLst>
          </p:cNvPr>
          <p:cNvSpPr txBox="1"/>
          <p:nvPr/>
        </p:nvSpPr>
        <p:spPr>
          <a:xfrm>
            <a:off x="28096061" y="24315268"/>
            <a:ext cx="4811712" cy="20990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defTabSz="914378">
              <a:lnSpc>
                <a:spcPct val="80000"/>
              </a:lnSpc>
              <a:defRPr/>
            </a:pPr>
            <a:r>
              <a:rPr lang="en-US" sz="3600" b="1" kern="0" dirty="0">
                <a:solidFill>
                  <a:srgbClr val="4F81BD"/>
                </a:solidFill>
              </a:rPr>
              <a:t>Make the right decision and document it</a:t>
            </a:r>
          </a:p>
          <a:p>
            <a:pPr algn="r" defTabSz="914378">
              <a:lnSpc>
                <a:spcPct val="80000"/>
              </a:lnSpc>
              <a:defRPr/>
            </a:pPr>
            <a:r>
              <a:rPr lang="en-US" sz="2800" kern="0" dirty="0">
                <a:solidFill>
                  <a:srgbClr val="4F81BD"/>
                </a:solidFill>
                <a:latin typeface="+mj-lt"/>
                <a:cs typeface="Arial" panose="020B0604020202020204" pitchFamily="34" charset="0"/>
              </a:rPr>
              <a:t>Rational</a:t>
            </a:r>
          </a:p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4F81BD"/>
                </a:solidFill>
                <a:latin typeface="+mj-lt"/>
                <a:cs typeface="Arial" panose="020B0604020202020204" pitchFamily="34" charset="0"/>
              </a:rPr>
              <a:t>Transparence</a:t>
            </a:r>
          </a:p>
          <a:p>
            <a:pPr algn="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27509B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37" name="Connecteur droit 236">
            <a:extLst>
              <a:ext uri="{FF2B5EF4-FFF2-40B4-BE49-F238E27FC236}">
                <a16:creationId xmlns:a16="http://schemas.microsoft.com/office/drawing/2014/main" id="{1E5539BD-4B16-4477-971B-6A717D0A58C4}"/>
              </a:ext>
            </a:extLst>
          </p:cNvPr>
          <p:cNvCxnSpPr/>
          <p:nvPr/>
        </p:nvCxnSpPr>
        <p:spPr>
          <a:xfrm flipV="1">
            <a:off x="28108521" y="24308196"/>
            <a:ext cx="0" cy="1433513"/>
          </a:xfrm>
          <a:prstGeom prst="line">
            <a:avLst/>
          </a:prstGeom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Freeform 7">
            <a:extLst>
              <a:ext uri="{FF2B5EF4-FFF2-40B4-BE49-F238E27FC236}">
                <a16:creationId xmlns:a16="http://schemas.microsoft.com/office/drawing/2014/main" id="{95E445D2-BD09-4CE0-810E-BE445C2DC272}"/>
              </a:ext>
            </a:extLst>
          </p:cNvPr>
          <p:cNvSpPr>
            <a:spLocks/>
          </p:cNvSpPr>
          <p:nvPr/>
        </p:nvSpPr>
        <p:spPr bwMode="gray">
          <a:xfrm rot="760527" flipH="1">
            <a:off x="34952229" y="18206446"/>
            <a:ext cx="776261" cy="750512"/>
          </a:xfrm>
          <a:custGeom>
            <a:avLst/>
            <a:gdLst/>
            <a:ahLst/>
            <a:cxnLst>
              <a:cxn ang="0">
                <a:pos x="0" y="400"/>
              </a:cxn>
              <a:cxn ang="0">
                <a:pos x="460" y="126"/>
              </a:cxn>
              <a:cxn ang="0">
                <a:pos x="460" y="186"/>
              </a:cxn>
              <a:cxn ang="0">
                <a:pos x="625" y="90"/>
              </a:cxn>
              <a:cxn ang="0">
                <a:pos x="460" y="0"/>
              </a:cxn>
              <a:cxn ang="0">
                <a:pos x="460" y="60"/>
              </a:cxn>
              <a:cxn ang="0">
                <a:pos x="0" y="400"/>
              </a:cxn>
            </a:cxnLst>
            <a:rect l="0" t="0" r="r" b="b"/>
            <a:pathLst>
              <a:path w="625" h="400">
                <a:moveTo>
                  <a:pt x="0" y="400"/>
                </a:moveTo>
                <a:cubicBezTo>
                  <a:pt x="0" y="240"/>
                  <a:pt x="266" y="126"/>
                  <a:pt x="460" y="126"/>
                </a:cubicBezTo>
                <a:cubicBezTo>
                  <a:pt x="460" y="186"/>
                  <a:pt x="460" y="186"/>
                  <a:pt x="460" y="186"/>
                </a:cubicBezTo>
                <a:cubicBezTo>
                  <a:pt x="625" y="90"/>
                  <a:pt x="625" y="90"/>
                  <a:pt x="625" y="90"/>
                </a:cubicBezTo>
                <a:cubicBezTo>
                  <a:pt x="460" y="0"/>
                  <a:pt x="460" y="0"/>
                  <a:pt x="460" y="0"/>
                </a:cubicBezTo>
                <a:cubicBezTo>
                  <a:pt x="460" y="60"/>
                  <a:pt x="460" y="60"/>
                  <a:pt x="460" y="60"/>
                </a:cubicBezTo>
                <a:cubicBezTo>
                  <a:pt x="273" y="60"/>
                  <a:pt x="0" y="200"/>
                  <a:pt x="0" y="400"/>
                </a:cubicBezTo>
                <a:close/>
              </a:path>
            </a:pathLst>
          </a:custGeom>
          <a:solidFill>
            <a:srgbClr val="9BBB59"/>
          </a:solidFill>
          <a:ln w="317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410810" tIns="273873" rIns="410810" bIns="273873" anchor="ctr"/>
          <a:lstStyle/>
          <a:p>
            <a:pPr algn="ctr" defTabSz="30494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849" b="1" dirty="0">
              <a:solidFill>
                <a:srgbClr val="FFFFFF"/>
              </a:solidFill>
              <a:effectLst>
                <a:outerShdw blurRad="190500" algn="ctr" rotWithShape="0">
                  <a:prstClr val="black">
                    <a:alpha val="50000"/>
                  </a:prstClr>
                </a:outerShdw>
              </a:effectLst>
              <a:latin typeface="+mn-lt"/>
              <a:cs typeface="Arial" charset="0"/>
            </a:endParaRPr>
          </a:p>
        </p:txBody>
      </p:sp>
      <p:sp>
        <p:nvSpPr>
          <p:cNvPr id="239" name="ZoneTexte 238">
            <a:extLst>
              <a:ext uri="{FF2B5EF4-FFF2-40B4-BE49-F238E27FC236}">
                <a16:creationId xmlns:a16="http://schemas.microsoft.com/office/drawing/2014/main" id="{B96933A7-5249-409B-8A7D-9FBE81E1F8DA}"/>
              </a:ext>
            </a:extLst>
          </p:cNvPr>
          <p:cNvSpPr txBox="1"/>
          <p:nvPr/>
        </p:nvSpPr>
        <p:spPr>
          <a:xfrm>
            <a:off x="17371021" y="26692645"/>
            <a:ext cx="3192463" cy="790345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BUSINESS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AMIBITIONS</a:t>
            </a:r>
          </a:p>
        </p:txBody>
      </p:sp>
      <p:sp>
        <p:nvSpPr>
          <p:cNvPr id="240" name="Freeform 7">
            <a:extLst>
              <a:ext uri="{FF2B5EF4-FFF2-40B4-BE49-F238E27FC236}">
                <a16:creationId xmlns:a16="http://schemas.microsoft.com/office/drawing/2014/main" id="{9A75A52C-D8E3-4A00-A369-60DD9707A931}"/>
              </a:ext>
            </a:extLst>
          </p:cNvPr>
          <p:cNvSpPr>
            <a:spLocks/>
          </p:cNvSpPr>
          <p:nvPr/>
        </p:nvSpPr>
        <p:spPr bwMode="gray">
          <a:xfrm rot="19497298">
            <a:off x="17695851" y="25722225"/>
            <a:ext cx="1143000" cy="658812"/>
          </a:xfrm>
          <a:custGeom>
            <a:avLst/>
            <a:gdLst/>
            <a:ahLst/>
            <a:cxnLst>
              <a:cxn ang="0">
                <a:pos x="0" y="400"/>
              </a:cxn>
              <a:cxn ang="0">
                <a:pos x="460" y="126"/>
              </a:cxn>
              <a:cxn ang="0">
                <a:pos x="460" y="186"/>
              </a:cxn>
              <a:cxn ang="0">
                <a:pos x="625" y="90"/>
              </a:cxn>
              <a:cxn ang="0">
                <a:pos x="460" y="0"/>
              </a:cxn>
              <a:cxn ang="0">
                <a:pos x="460" y="60"/>
              </a:cxn>
              <a:cxn ang="0">
                <a:pos x="0" y="400"/>
              </a:cxn>
            </a:cxnLst>
            <a:rect l="0" t="0" r="r" b="b"/>
            <a:pathLst>
              <a:path w="625" h="400">
                <a:moveTo>
                  <a:pt x="0" y="400"/>
                </a:moveTo>
                <a:cubicBezTo>
                  <a:pt x="0" y="240"/>
                  <a:pt x="266" y="126"/>
                  <a:pt x="460" y="126"/>
                </a:cubicBezTo>
                <a:cubicBezTo>
                  <a:pt x="460" y="186"/>
                  <a:pt x="460" y="186"/>
                  <a:pt x="460" y="186"/>
                </a:cubicBezTo>
                <a:cubicBezTo>
                  <a:pt x="625" y="90"/>
                  <a:pt x="625" y="90"/>
                  <a:pt x="625" y="90"/>
                </a:cubicBezTo>
                <a:cubicBezTo>
                  <a:pt x="460" y="0"/>
                  <a:pt x="460" y="0"/>
                  <a:pt x="460" y="0"/>
                </a:cubicBezTo>
                <a:cubicBezTo>
                  <a:pt x="460" y="60"/>
                  <a:pt x="460" y="60"/>
                  <a:pt x="460" y="60"/>
                </a:cubicBezTo>
                <a:cubicBezTo>
                  <a:pt x="273" y="60"/>
                  <a:pt x="0" y="200"/>
                  <a:pt x="0" y="400"/>
                </a:cubicBezTo>
                <a:close/>
              </a:path>
            </a:pathLst>
          </a:custGeom>
          <a:solidFill>
            <a:srgbClr val="7030A0"/>
          </a:solidFill>
          <a:ln w="317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410810" tIns="273873" rIns="410810" bIns="273873" anchor="ctr"/>
          <a:lstStyle/>
          <a:p>
            <a:pPr algn="ctr" defTabSz="30494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849" b="1" dirty="0">
              <a:solidFill>
                <a:srgbClr val="FFFFFF"/>
              </a:solidFill>
              <a:effectLst>
                <a:outerShdw blurRad="190500" algn="ctr" rotWithShape="0">
                  <a:prstClr val="black">
                    <a:alpha val="50000"/>
                  </a:prstClr>
                </a:outerShdw>
              </a:effectLst>
              <a:latin typeface="+mn-lt"/>
              <a:cs typeface="Arial" charset="0"/>
            </a:endParaRPr>
          </a:p>
        </p:txBody>
      </p:sp>
      <p:grpSp>
        <p:nvGrpSpPr>
          <p:cNvPr id="241" name="Groupe 240">
            <a:extLst>
              <a:ext uri="{FF2B5EF4-FFF2-40B4-BE49-F238E27FC236}">
                <a16:creationId xmlns:a16="http://schemas.microsoft.com/office/drawing/2014/main" id="{61D36C78-446C-45A4-A872-CF5E8F3A168E}"/>
              </a:ext>
            </a:extLst>
          </p:cNvPr>
          <p:cNvGrpSpPr/>
          <p:nvPr/>
        </p:nvGrpSpPr>
        <p:grpSpPr>
          <a:xfrm>
            <a:off x="17410982" y="26836046"/>
            <a:ext cx="442694" cy="483964"/>
            <a:chOff x="38605092" y="14009101"/>
            <a:chExt cx="722752" cy="786986"/>
          </a:xfrm>
        </p:grpSpPr>
        <p:sp>
          <p:nvSpPr>
            <p:cNvPr id="242" name="Rectangle : coins arrondis 241">
              <a:extLst>
                <a:ext uri="{FF2B5EF4-FFF2-40B4-BE49-F238E27FC236}">
                  <a16:creationId xmlns:a16="http://schemas.microsoft.com/office/drawing/2014/main" id="{2F8E4802-ABB1-4C79-B85E-76A321ACE22E}"/>
                </a:ext>
              </a:extLst>
            </p:cNvPr>
            <p:cNvSpPr/>
            <p:nvPr/>
          </p:nvSpPr>
          <p:spPr>
            <a:xfrm>
              <a:off x="38748216" y="14164790"/>
              <a:ext cx="579628" cy="631297"/>
            </a:xfrm>
            <a:prstGeom prst="roundRect">
              <a:avLst/>
            </a:prstGeom>
            <a:solidFill>
              <a:sysClr val="window" lastClr="FFFFFF"/>
            </a:solidFill>
            <a:ln w="63500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17643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3" name="Rectangle : coins arrondis 242">
              <a:extLst>
                <a:ext uri="{FF2B5EF4-FFF2-40B4-BE49-F238E27FC236}">
                  <a16:creationId xmlns:a16="http://schemas.microsoft.com/office/drawing/2014/main" id="{C83D3AEE-5ECD-4180-86CB-A533CC122E07}"/>
                </a:ext>
              </a:extLst>
            </p:cNvPr>
            <p:cNvSpPr/>
            <p:nvPr/>
          </p:nvSpPr>
          <p:spPr>
            <a:xfrm>
              <a:off x="38605092" y="14009101"/>
              <a:ext cx="579636" cy="631292"/>
            </a:xfrm>
            <a:prstGeom prst="roundRect">
              <a:avLst/>
            </a:prstGeom>
            <a:solidFill>
              <a:srgbClr val="7030A0"/>
            </a:solidFill>
            <a:ln w="2857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176431">
                <a:buFont typeface="Wingdings" panose="05000000000000000000" pitchFamily="2" charset="2"/>
                <a:buChar char="ü"/>
                <a:defRPr/>
              </a:pPr>
              <a:r>
                <a:rPr kumimoji="0" lang="en-US" sz="3600" b="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en-US" sz="4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8" name="Freeform 24">
            <a:extLst>
              <a:ext uri="{FF2B5EF4-FFF2-40B4-BE49-F238E27FC236}">
                <a16:creationId xmlns:a16="http://schemas.microsoft.com/office/drawing/2014/main" id="{95379250-7754-40F5-BCD4-56834FA59D29}"/>
              </a:ext>
            </a:extLst>
          </p:cNvPr>
          <p:cNvSpPr>
            <a:spLocks noEditPoints="1"/>
          </p:cNvSpPr>
          <p:nvPr/>
        </p:nvSpPr>
        <p:spPr bwMode="auto">
          <a:xfrm>
            <a:off x="13595094" y="946893"/>
            <a:ext cx="663577" cy="627062"/>
          </a:xfrm>
          <a:custGeom>
            <a:avLst/>
            <a:gdLst>
              <a:gd name="T0" fmla="*/ 1 w 70"/>
              <a:gd name="T1" fmla="*/ 15 h 63"/>
              <a:gd name="T2" fmla="*/ 35 w 70"/>
              <a:gd name="T3" fmla="*/ 0 h 63"/>
              <a:gd name="T4" fmla="*/ 64 w 70"/>
              <a:gd name="T5" fmla="*/ 27 h 63"/>
              <a:gd name="T6" fmla="*/ 8 w 70"/>
              <a:gd name="T7" fmla="*/ 23 h 63"/>
              <a:gd name="T8" fmla="*/ 15 w 70"/>
              <a:gd name="T9" fmla="*/ 23 h 63"/>
              <a:gd name="T10" fmla="*/ 6 w 70"/>
              <a:gd name="T11" fmla="*/ 27 h 63"/>
              <a:gd name="T12" fmla="*/ 5 w 70"/>
              <a:gd name="T13" fmla="*/ 27 h 63"/>
              <a:gd name="T14" fmla="*/ 5 w 70"/>
              <a:gd name="T15" fmla="*/ 27 h 63"/>
              <a:gd name="T16" fmla="*/ 66 w 70"/>
              <a:gd name="T17" fmla="*/ 38 h 63"/>
              <a:gd name="T18" fmla="*/ 64 w 70"/>
              <a:gd name="T19" fmla="*/ 36 h 63"/>
              <a:gd name="T20" fmla="*/ 54 w 70"/>
              <a:gd name="T21" fmla="*/ 41 h 63"/>
              <a:gd name="T22" fmla="*/ 62 w 70"/>
              <a:gd name="T23" fmla="*/ 41 h 63"/>
              <a:gd name="T24" fmla="*/ 5 w 70"/>
              <a:gd name="T25" fmla="*/ 36 h 63"/>
              <a:gd name="T26" fmla="*/ 64 w 70"/>
              <a:gd name="T27" fmla="*/ 42 h 63"/>
              <a:gd name="T28" fmla="*/ 69 w 70"/>
              <a:gd name="T29" fmla="*/ 48 h 63"/>
              <a:gd name="T30" fmla="*/ 51 w 70"/>
              <a:gd name="T31" fmla="*/ 34 h 63"/>
              <a:gd name="T32" fmla="*/ 51 w 70"/>
              <a:gd name="T33" fmla="*/ 39 h 63"/>
              <a:gd name="T34" fmla="*/ 47 w 70"/>
              <a:gd name="T35" fmla="*/ 40 h 63"/>
              <a:gd name="T36" fmla="*/ 47 w 70"/>
              <a:gd name="T37" fmla="*/ 45 h 63"/>
              <a:gd name="T38" fmla="*/ 42 w 70"/>
              <a:gd name="T39" fmla="*/ 47 h 63"/>
              <a:gd name="T40" fmla="*/ 38 w 70"/>
              <a:gd name="T41" fmla="*/ 49 h 63"/>
              <a:gd name="T42" fmla="*/ 32 w 70"/>
              <a:gd name="T43" fmla="*/ 49 h 63"/>
              <a:gd name="T44" fmla="*/ 30 w 70"/>
              <a:gd name="T45" fmla="*/ 46 h 63"/>
              <a:gd name="T46" fmla="*/ 26 w 70"/>
              <a:gd name="T47" fmla="*/ 47 h 63"/>
              <a:gd name="T48" fmla="*/ 23 w 70"/>
              <a:gd name="T49" fmla="*/ 43 h 63"/>
              <a:gd name="T50" fmla="*/ 19 w 70"/>
              <a:gd name="T51" fmla="*/ 40 h 63"/>
              <a:gd name="T52" fmla="*/ 18 w 70"/>
              <a:gd name="T53" fmla="*/ 34 h 63"/>
              <a:gd name="T54" fmla="*/ 18 w 70"/>
              <a:gd name="T55" fmla="*/ 30 h 63"/>
              <a:gd name="T56" fmla="*/ 19 w 70"/>
              <a:gd name="T57" fmla="*/ 24 h 63"/>
              <a:gd name="T58" fmla="*/ 23 w 70"/>
              <a:gd name="T59" fmla="*/ 23 h 63"/>
              <a:gd name="T60" fmla="*/ 23 w 70"/>
              <a:gd name="T61" fmla="*/ 19 h 63"/>
              <a:gd name="T62" fmla="*/ 28 w 70"/>
              <a:gd name="T63" fmla="*/ 17 h 63"/>
              <a:gd name="T64" fmla="*/ 32 w 70"/>
              <a:gd name="T65" fmla="*/ 15 h 63"/>
              <a:gd name="T66" fmla="*/ 38 w 70"/>
              <a:gd name="T67" fmla="*/ 15 h 63"/>
              <a:gd name="T68" fmla="*/ 42 w 70"/>
              <a:gd name="T69" fmla="*/ 17 h 63"/>
              <a:gd name="T70" fmla="*/ 47 w 70"/>
              <a:gd name="T71" fmla="*/ 19 h 63"/>
              <a:gd name="T72" fmla="*/ 47 w 70"/>
              <a:gd name="T73" fmla="*/ 23 h 63"/>
              <a:gd name="T74" fmla="*/ 51 w 70"/>
              <a:gd name="T75" fmla="*/ 24 h 63"/>
              <a:gd name="T76" fmla="*/ 51 w 70"/>
              <a:gd name="T77" fmla="*/ 30 h 63"/>
              <a:gd name="T78" fmla="*/ 50 w 70"/>
              <a:gd name="T79" fmla="*/ 28 h 63"/>
              <a:gd name="T80" fmla="*/ 45 w 70"/>
              <a:gd name="T81" fmla="*/ 20 h 63"/>
              <a:gd name="T82" fmla="*/ 36 w 70"/>
              <a:gd name="T83" fmla="*/ 16 h 63"/>
              <a:gd name="T84" fmla="*/ 26 w 70"/>
              <a:gd name="T85" fmla="*/ 19 h 63"/>
              <a:gd name="T86" fmla="*/ 20 w 70"/>
              <a:gd name="T87" fmla="*/ 26 h 63"/>
              <a:gd name="T88" fmla="*/ 20 w 70"/>
              <a:gd name="T89" fmla="*/ 36 h 63"/>
              <a:gd name="T90" fmla="*/ 25 w 70"/>
              <a:gd name="T91" fmla="*/ 44 h 63"/>
              <a:gd name="T92" fmla="*/ 34 w 70"/>
              <a:gd name="T93" fmla="*/ 47 h 63"/>
              <a:gd name="T94" fmla="*/ 43 w 70"/>
              <a:gd name="T95" fmla="*/ 45 h 63"/>
              <a:gd name="T96" fmla="*/ 49 w 70"/>
              <a:gd name="T97" fmla="*/ 38 h 63"/>
              <a:gd name="T98" fmla="*/ 44 w 70"/>
              <a:gd name="T99" fmla="*/ 32 h 63"/>
              <a:gd name="T100" fmla="*/ 35 w 70"/>
              <a:gd name="T101" fmla="*/ 23 h 63"/>
              <a:gd name="T102" fmla="*/ 35 w 70"/>
              <a:gd name="T103" fmla="*/ 25 h 63"/>
              <a:gd name="T104" fmla="*/ 42 w 70"/>
              <a:gd name="T105" fmla="*/ 32 h 63"/>
              <a:gd name="T106" fmla="*/ 35 w 70"/>
              <a:gd name="T107" fmla="*/ 3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0" h="63">
                <a:moveTo>
                  <a:pt x="4" y="26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6"/>
                  <a:pt x="1" y="15"/>
                </a:cubicBezTo>
                <a:cubicBezTo>
                  <a:pt x="1" y="15"/>
                  <a:pt x="2" y="15"/>
                  <a:pt x="3" y="16"/>
                </a:cubicBezTo>
                <a:cubicBezTo>
                  <a:pt x="5" y="21"/>
                  <a:pt x="5" y="21"/>
                  <a:pt x="5" y="21"/>
                </a:cubicBezTo>
                <a:cubicBezTo>
                  <a:pt x="9" y="9"/>
                  <a:pt x="21" y="0"/>
                  <a:pt x="35" y="0"/>
                </a:cubicBezTo>
                <a:cubicBezTo>
                  <a:pt x="50" y="0"/>
                  <a:pt x="63" y="11"/>
                  <a:pt x="66" y="26"/>
                </a:cubicBezTo>
                <a:cubicBezTo>
                  <a:pt x="66" y="26"/>
                  <a:pt x="65" y="27"/>
                  <a:pt x="64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3" y="27"/>
                  <a:pt x="63" y="27"/>
                  <a:pt x="63" y="26"/>
                </a:cubicBezTo>
                <a:cubicBezTo>
                  <a:pt x="60" y="13"/>
                  <a:pt x="48" y="3"/>
                  <a:pt x="35" y="3"/>
                </a:cubicBezTo>
                <a:cubicBezTo>
                  <a:pt x="22" y="3"/>
                  <a:pt x="11" y="12"/>
                  <a:pt x="8" y="23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0"/>
                  <a:pt x="15" y="20"/>
                  <a:pt x="16" y="21"/>
                </a:cubicBezTo>
                <a:cubicBezTo>
                  <a:pt x="16" y="22"/>
                  <a:pt x="16" y="23"/>
                  <a:pt x="15" y="23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4" y="27"/>
                  <a:pt x="4" y="27"/>
                  <a:pt x="4" y="26"/>
                </a:cubicBezTo>
                <a:close/>
                <a:moveTo>
                  <a:pt x="69" y="46"/>
                </a:moveTo>
                <a:cubicBezTo>
                  <a:pt x="66" y="38"/>
                  <a:pt x="66" y="38"/>
                  <a:pt x="66" y="38"/>
                </a:cubicBezTo>
                <a:cubicBezTo>
                  <a:pt x="65" y="37"/>
                  <a:pt x="65" y="37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3" y="36"/>
                  <a:pt x="63" y="37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3" y="42"/>
                  <a:pt x="54" y="43"/>
                </a:cubicBezTo>
                <a:cubicBezTo>
                  <a:pt x="54" y="43"/>
                  <a:pt x="55" y="44"/>
                  <a:pt x="56" y="43"/>
                </a:cubicBezTo>
                <a:cubicBezTo>
                  <a:pt x="62" y="41"/>
                  <a:pt x="62" y="41"/>
                  <a:pt x="62" y="41"/>
                </a:cubicBezTo>
                <a:cubicBezTo>
                  <a:pt x="58" y="52"/>
                  <a:pt x="47" y="60"/>
                  <a:pt x="35" y="60"/>
                </a:cubicBezTo>
                <a:cubicBezTo>
                  <a:pt x="21" y="60"/>
                  <a:pt x="9" y="51"/>
                  <a:pt x="7" y="38"/>
                </a:cubicBezTo>
                <a:cubicBezTo>
                  <a:pt x="7" y="37"/>
                  <a:pt x="6" y="36"/>
                  <a:pt x="5" y="36"/>
                </a:cubicBezTo>
                <a:cubicBezTo>
                  <a:pt x="4" y="37"/>
                  <a:pt x="4" y="37"/>
                  <a:pt x="4" y="38"/>
                </a:cubicBezTo>
                <a:cubicBezTo>
                  <a:pt x="7" y="53"/>
                  <a:pt x="20" y="63"/>
                  <a:pt x="35" y="63"/>
                </a:cubicBezTo>
                <a:cubicBezTo>
                  <a:pt x="48" y="63"/>
                  <a:pt x="60" y="55"/>
                  <a:pt x="64" y="42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8"/>
                  <a:pt x="68" y="48"/>
                  <a:pt x="68" y="48"/>
                </a:cubicBezTo>
                <a:cubicBezTo>
                  <a:pt x="68" y="48"/>
                  <a:pt x="69" y="48"/>
                  <a:pt x="69" y="48"/>
                </a:cubicBezTo>
                <a:cubicBezTo>
                  <a:pt x="69" y="48"/>
                  <a:pt x="70" y="47"/>
                  <a:pt x="69" y="46"/>
                </a:cubicBezTo>
                <a:close/>
                <a:moveTo>
                  <a:pt x="49" y="32"/>
                </a:moveTo>
                <a:cubicBezTo>
                  <a:pt x="49" y="33"/>
                  <a:pt x="50" y="34"/>
                  <a:pt x="51" y="34"/>
                </a:cubicBezTo>
                <a:cubicBezTo>
                  <a:pt x="51" y="34"/>
                  <a:pt x="52" y="34"/>
                  <a:pt x="52" y="34"/>
                </a:cubicBezTo>
                <a:cubicBezTo>
                  <a:pt x="52" y="34"/>
                  <a:pt x="52" y="35"/>
                  <a:pt x="52" y="35"/>
                </a:cubicBezTo>
                <a:cubicBezTo>
                  <a:pt x="52" y="37"/>
                  <a:pt x="51" y="38"/>
                  <a:pt x="51" y="39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40"/>
                  <a:pt x="49" y="40"/>
                  <a:pt x="49" y="40"/>
                </a:cubicBezTo>
                <a:cubicBezTo>
                  <a:pt x="48" y="39"/>
                  <a:pt x="47" y="40"/>
                  <a:pt x="47" y="40"/>
                </a:cubicBezTo>
                <a:cubicBezTo>
                  <a:pt x="46" y="41"/>
                  <a:pt x="46" y="42"/>
                  <a:pt x="47" y="43"/>
                </a:cubicBezTo>
                <a:cubicBezTo>
                  <a:pt x="47" y="43"/>
                  <a:pt x="47" y="44"/>
                  <a:pt x="47" y="44"/>
                </a:cubicBezTo>
                <a:cubicBezTo>
                  <a:pt x="47" y="44"/>
                  <a:pt x="47" y="44"/>
                  <a:pt x="47" y="45"/>
                </a:cubicBezTo>
                <a:cubicBezTo>
                  <a:pt x="46" y="46"/>
                  <a:pt x="44" y="47"/>
                  <a:pt x="43" y="47"/>
                </a:cubicBezTo>
                <a:cubicBezTo>
                  <a:pt x="43" y="48"/>
                  <a:pt x="42" y="48"/>
                  <a:pt x="42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1" y="46"/>
                  <a:pt x="40" y="45"/>
                  <a:pt x="39" y="46"/>
                </a:cubicBezTo>
                <a:cubicBezTo>
                  <a:pt x="38" y="46"/>
                  <a:pt x="38" y="47"/>
                  <a:pt x="38" y="48"/>
                </a:cubicBezTo>
                <a:cubicBezTo>
                  <a:pt x="38" y="48"/>
                  <a:pt x="38" y="49"/>
                  <a:pt x="38" y="49"/>
                </a:cubicBezTo>
                <a:cubicBezTo>
                  <a:pt x="38" y="49"/>
                  <a:pt x="37" y="49"/>
                  <a:pt x="37" y="49"/>
                </a:cubicBezTo>
                <a:cubicBezTo>
                  <a:pt x="36" y="49"/>
                  <a:pt x="35" y="49"/>
                  <a:pt x="35" y="49"/>
                </a:cubicBezTo>
                <a:cubicBezTo>
                  <a:pt x="34" y="49"/>
                  <a:pt x="33" y="49"/>
                  <a:pt x="32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1" y="49"/>
                  <a:pt x="31" y="48"/>
                  <a:pt x="31" y="48"/>
                </a:cubicBezTo>
                <a:cubicBezTo>
                  <a:pt x="32" y="47"/>
                  <a:pt x="31" y="46"/>
                  <a:pt x="30" y="46"/>
                </a:cubicBezTo>
                <a:cubicBezTo>
                  <a:pt x="29" y="45"/>
                  <a:pt x="28" y="46"/>
                  <a:pt x="28" y="47"/>
                </a:cubicBezTo>
                <a:cubicBezTo>
                  <a:pt x="28" y="47"/>
                  <a:pt x="27" y="47"/>
                  <a:pt x="27" y="47"/>
                </a:cubicBezTo>
                <a:cubicBezTo>
                  <a:pt x="27" y="48"/>
                  <a:pt x="27" y="48"/>
                  <a:pt x="26" y="47"/>
                </a:cubicBezTo>
                <a:cubicBezTo>
                  <a:pt x="25" y="47"/>
                  <a:pt x="24" y="46"/>
                  <a:pt x="23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3"/>
                  <a:pt x="23" y="43"/>
                </a:cubicBezTo>
                <a:cubicBezTo>
                  <a:pt x="23" y="42"/>
                  <a:pt x="23" y="41"/>
                  <a:pt x="23" y="40"/>
                </a:cubicBezTo>
                <a:cubicBezTo>
                  <a:pt x="22" y="40"/>
                  <a:pt x="21" y="39"/>
                  <a:pt x="20" y="40"/>
                </a:cubicBezTo>
                <a:cubicBezTo>
                  <a:pt x="20" y="40"/>
                  <a:pt x="20" y="40"/>
                  <a:pt x="19" y="40"/>
                </a:cubicBezTo>
                <a:cubicBezTo>
                  <a:pt x="19" y="40"/>
                  <a:pt x="19" y="40"/>
                  <a:pt x="19" y="39"/>
                </a:cubicBezTo>
                <a:cubicBezTo>
                  <a:pt x="18" y="38"/>
                  <a:pt x="18" y="37"/>
                  <a:pt x="17" y="35"/>
                </a:cubicBezTo>
                <a:cubicBezTo>
                  <a:pt x="17" y="35"/>
                  <a:pt x="17" y="34"/>
                  <a:pt x="18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9" y="34"/>
                  <a:pt x="20" y="33"/>
                  <a:pt x="20" y="32"/>
                </a:cubicBezTo>
                <a:cubicBezTo>
                  <a:pt x="20" y="31"/>
                  <a:pt x="19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8" y="27"/>
                  <a:pt x="18" y="26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1" y="24"/>
                  <a:pt x="22" y="24"/>
                  <a:pt x="23" y="23"/>
                </a:cubicBezTo>
                <a:cubicBezTo>
                  <a:pt x="23" y="22"/>
                  <a:pt x="23" y="21"/>
                  <a:pt x="23" y="21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19"/>
                  <a:pt x="23" y="19"/>
                </a:cubicBezTo>
                <a:cubicBezTo>
                  <a:pt x="24" y="18"/>
                  <a:pt x="25" y="17"/>
                  <a:pt x="26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8" y="17"/>
                  <a:pt x="28" y="17"/>
                </a:cubicBezTo>
                <a:cubicBezTo>
                  <a:pt x="28" y="18"/>
                  <a:pt x="29" y="18"/>
                  <a:pt x="30" y="18"/>
                </a:cubicBezTo>
                <a:cubicBezTo>
                  <a:pt x="31" y="18"/>
                  <a:pt x="32" y="17"/>
                  <a:pt x="31" y="16"/>
                </a:cubicBezTo>
                <a:cubicBezTo>
                  <a:pt x="31" y="15"/>
                  <a:pt x="31" y="15"/>
                  <a:pt x="32" y="15"/>
                </a:cubicBezTo>
                <a:cubicBezTo>
                  <a:pt x="32" y="15"/>
                  <a:pt x="32" y="14"/>
                  <a:pt x="32" y="14"/>
                </a:cubicBezTo>
                <a:cubicBezTo>
                  <a:pt x="34" y="14"/>
                  <a:pt x="36" y="14"/>
                  <a:pt x="37" y="14"/>
                </a:cubicBezTo>
                <a:cubicBezTo>
                  <a:pt x="37" y="14"/>
                  <a:pt x="38" y="15"/>
                  <a:pt x="38" y="15"/>
                </a:cubicBezTo>
                <a:cubicBezTo>
                  <a:pt x="38" y="15"/>
                  <a:pt x="38" y="15"/>
                  <a:pt x="38" y="16"/>
                </a:cubicBezTo>
                <a:cubicBezTo>
                  <a:pt x="38" y="17"/>
                  <a:pt x="38" y="18"/>
                  <a:pt x="39" y="18"/>
                </a:cubicBezTo>
                <a:cubicBezTo>
                  <a:pt x="40" y="18"/>
                  <a:pt x="41" y="18"/>
                  <a:pt x="42" y="17"/>
                </a:cubicBezTo>
                <a:cubicBezTo>
                  <a:pt x="42" y="17"/>
                  <a:pt x="42" y="16"/>
                  <a:pt x="42" y="16"/>
                </a:cubicBezTo>
                <a:cubicBezTo>
                  <a:pt x="42" y="16"/>
                  <a:pt x="43" y="16"/>
                  <a:pt x="43" y="16"/>
                </a:cubicBezTo>
                <a:cubicBezTo>
                  <a:pt x="44" y="17"/>
                  <a:pt x="46" y="18"/>
                  <a:pt x="47" y="19"/>
                </a:cubicBezTo>
                <a:cubicBezTo>
                  <a:pt x="47" y="19"/>
                  <a:pt x="47" y="20"/>
                  <a:pt x="47" y="20"/>
                </a:cubicBezTo>
                <a:cubicBezTo>
                  <a:pt x="47" y="20"/>
                  <a:pt x="47" y="20"/>
                  <a:pt x="47" y="21"/>
                </a:cubicBezTo>
                <a:cubicBezTo>
                  <a:pt x="46" y="21"/>
                  <a:pt x="46" y="22"/>
                  <a:pt x="47" y="23"/>
                </a:cubicBezTo>
                <a:cubicBezTo>
                  <a:pt x="47" y="24"/>
                  <a:pt x="48" y="24"/>
                  <a:pt x="49" y="24"/>
                </a:cubicBezTo>
                <a:cubicBezTo>
                  <a:pt x="49" y="24"/>
                  <a:pt x="50" y="24"/>
                  <a:pt x="50" y="24"/>
                </a:cubicBezTo>
                <a:cubicBezTo>
                  <a:pt x="50" y="24"/>
                  <a:pt x="50" y="24"/>
                  <a:pt x="51" y="24"/>
                </a:cubicBezTo>
                <a:cubicBezTo>
                  <a:pt x="51" y="26"/>
                  <a:pt x="52" y="27"/>
                  <a:pt x="52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0"/>
                  <a:pt x="51" y="30"/>
                  <a:pt x="51" y="30"/>
                </a:cubicBezTo>
                <a:cubicBezTo>
                  <a:pt x="50" y="30"/>
                  <a:pt x="49" y="31"/>
                  <a:pt x="49" y="32"/>
                </a:cubicBezTo>
                <a:close/>
                <a:moveTo>
                  <a:pt x="47" y="32"/>
                </a:moveTo>
                <a:cubicBezTo>
                  <a:pt x="47" y="30"/>
                  <a:pt x="48" y="29"/>
                  <a:pt x="50" y="28"/>
                </a:cubicBezTo>
                <a:cubicBezTo>
                  <a:pt x="50" y="27"/>
                  <a:pt x="49" y="27"/>
                  <a:pt x="49" y="26"/>
                </a:cubicBezTo>
                <a:cubicBezTo>
                  <a:pt x="48" y="26"/>
                  <a:pt x="46" y="26"/>
                  <a:pt x="45" y="24"/>
                </a:cubicBezTo>
                <a:cubicBezTo>
                  <a:pt x="44" y="23"/>
                  <a:pt x="44" y="21"/>
                  <a:pt x="45" y="20"/>
                </a:cubicBezTo>
                <a:cubicBezTo>
                  <a:pt x="44" y="19"/>
                  <a:pt x="44" y="19"/>
                  <a:pt x="43" y="19"/>
                </a:cubicBezTo>
                <a:cubicBezTo>
                  <a:pt x="42" y="20"/>
                  <a:pt x="40" y="20"/>
                  <a:pt x="39" y="20"/>
                </a:cubicBezTo>
                <a:cubicBezTo>
                  <a:pt x="37" y="19"/>
                  <a:pt x="36" y="18"/>
                  <a:pt x="36" y="16"/>
                </a:cubicBezTo>
                <a:cubicBezTo>
                  <a:pt x="35" y="16"/>
                  <a:pt x="34" y="16"/>
                  <a:pt x="34" y="16"/>
                </a:cubicBezTo>
                <a:cubicBezTo>
                  <a:pt x="33" y="18"/>
                  <a:pt x="32" y="19"/>
                  <a:pt x="31" y="20"/>
                </a:cubicBezTo>
                <a:cubicBezTo>
                  <a:pt x="29" y="20"/>
                  <a:pt x="27" y="20"/>
                  <a:pt x="26" y="19"/>
                </a:cubicBezTo>
                <a:cubicBezTo>
                  <a:pt x="26" y="19"/>
                  <a:pt x="25" y="19"/>
                  <a:pt x="25" y="20"/>
                </a:cubicBezTo>
                <a:cubicBezTo>
                  <a:pt x="25" y="21"/>
                  <a:pt x="25" y="23"/>
                  <a:pt x="24" y="24"/>
                </a:cubicBezTo>
                <a:cubicBezTo>
                  <a:pt x="24" y="26"/>
                  <a:pt x="22" y="26"/>
                  <a:pt x="20" y="26"/>
                </a:cubicBezTo>
                <a:cubicBezTo>
                  <a:pt x="20" y="27"/>
                  <a:pt x="20" y="27"/>
                  <a:pt x="20" y="28"/>
                </a:cubicBezTo>
                <a:cubicBezTo>
                  <a:pt x="21" y="29"/>
                  <a:pt x="22" y="30"/>
                  <a:pt x="22" y="32"/>
                </a:cubicBezTo>
                <a:cubicBezTo>
                  <a:pt x="22" y="34"/>
                  <a:pt x="21" y="35"/>
                  <a:pt x="20" y="36"/>
                </a:cubicBezTo>
                <a:cubicBezTo>
                  <a:pt x="20" y="36"/>
                  <a:pt x="20" y="37"/>
                  <a:pt x="20" y="38"/>
                </a:cubicBezTo>
                <a:cubicBezTo>
                  <a:pt x="22" y="37"/>
                  <a:pt x="24" y="38"/>
                  <a:pt x="24" y="39"/>
                </a:cubicBezTo>
                <a:cubicBezTo>
                  <a:pt x="25" y="41"/>
                  <a:pt x="25" y="42"/>
                  <a:pt x="25" y="44"/>
                </a:cubicBezTo>
                <a:cubicBezTo>
                  <a:pt x="25" y="44"/>
                  <a:pt x="26" y="45"/>
                  <a:pt x="26" y="45"/>
                </a:cubicBezTo>
                <a:cubicBezTo>
                  <a:pt x="27" y="44"/>
                  <a:pt x="29" y="43"/>
                  <a:pt x="31" y="44"/>
                </a:cubicBezTo>
                <a:cubicBezTo>
                  <a:pt x="32" y="44"/>
                  <a:pt x="33" y="46"/>
                  <a:pt x="34" y="47"/>
                </a:cubicBezTo>
                <a:cubicBezTo>
                  <a:pt x="34" y="47"/>
                  <a:pt x="35" y="47"/>
                  <a:pt x="36" y="47"/>
                </a:cubicBezTo>
                <a:cubicBezTo>
                  <a:pt x="36" y="46"/>
                  <a:pt x="37" y="44"/>
                  <a:pt x="39" y="44"/>
                </a:cubicBezTo>
                <a:cubicBezTo>
                  <a:pt x="40" y="43"/>
                  <a:pt x="42" y="44"/>
                  <a:pt x="43" y="45"/>
                </a:cubicBezTo>
                <a:cubicBezTo>
                  <a:pt x="44" y="45"/>
                  <a:pt x="44" y="44"/>
                  <a:pt x="45" y="44"/>
                </a:cubicBezTo>
                <a:cubicBezTo>
                  <a:pt x="44" y="42"/>
                  <a:pt x="44" y="41"/>
                  <a:pt x="45" y="39"/>
                </a:cubicBezTo>
                <a:cubicBezTo>
                  <a:pt x="46" y="38"/>
                  <a:pt x="48" y="37"/>
                  <a:pt x="49" y="38"/>
                </a:cubicBezTo>
                <a:cubicBezTo>
                  <a:pt x="49" y="37"/>
                  <a:pt x="50" y="36"/>
                  <a:pt x="50" y="36"/>
                </a:cubicBezTo>
                <a:cubicBezTo>
                  <a:pt x="48" y="35"/>
                  <a:pt x="47" y="34"/>
                  <a:pt x="47" y="32"/>
                </a:cubicBezTo>
                <a:close/>
                <a:moveTo>
                  <a:pt x="44" y="32"/>
                </a:moveTo>
                <a:cubicBezTo>
                  <a:pt x="44" y="37"/>
                  <a:pt x="40" y="42"/>
                  <a:pt x="35" y="42"/>
                </a:cubicBezTo>
                <a:cubicBezTo>
                  <a:pt x="30" y="42"/>
                  <a:pt x="25" y="37"/>
                  <a:pt x="25" y="32"/>
                </a:cubicBezTo>
                <a:cubicBezTo>
                  <a:pt x="25" y="27"/>
                  <a:pt x="30" y="23"/>
                  <a:pt x="35" y="23"/>
                </a:cubicBezTo>
                <a:cubicBezTo>
                  <a:pt x="40" y="23"/>
                  <a:pt x="44" y="27"/>
                  <a:pt x="44" y="32"/>
                </a:cubicBezTo>
                <a:close/>
                <a:moveTo>
                  <a:pt x="42" y="32"/>
                </a:moveTo>
                <a:cubicBezTo>
                  <a:pt x="42" y="28"/>
                  <a:pt x="39" y="25"/>
                  <a:pt x="35" y="25"/>
                </a:cubicBezTo>
                <a:cubicBezTo>
                  <a:pt x="31" y="25"/>
                  <a:pt x="27" y="28"/>
                  <a:pt x="27" y="32"/>
                </a:cubicBezTo>
                <a:cubicBezTo>
                  <a:pt x="27" y="36"/>
                  <a:pt x="31" y="40"/>
                  <a:pt x="35" y="40"/>
                </a:cubicBezTo>
                <a:cubicBezTo>
                  <a:pt x="39" y="40"/>
                  <a:pt x="42" y="36"/>
                  <a:pt x="42" y="32"/>
                </a:cubicBezTo>
                <a:close/>
                <a:moveTo>
                  <a:pt x="35" y="29"/>
                </a:moveTo>
                <a:cubicBezTo>
                  <a:pt x="33" y="29"/>
                  <a:pt x="31" y="30"/>
                  <a:pt x="31" y="32"/>
                </a:cubicBezTo>
                <a:cubicBezTo>
                  <a:pt x="31" y="34"/>
                  <a:pt x="33" y="36"/>
                  <a:pt x="35" y="36"/>
                </a:cubicBezTo>
                <a:cubicBezTo>
                  <a:pt x="37" y="36"/>
                  <a:pt x="38" y="34"/>
                  <a:pt x="38" y="32"/>
                </a:cubicBezTo>
                <a:cubicBezTo>
                  <a:pt x="38" y="30"/>
                  <a:pt x="37" y="29"/>
                  <a:pt x="35" y="29"/>
                </a:cubicBezTo>
                <a:close/>
              </a:path>
            </a:pathLst>
          </a:custGeom>
          <a:solidFill>
            <a:srgbClr val="9BBB59"/>
          </a:solidFill>
          <a:ln w="6350">
            <a:solidFill>
              <a:srgbClr val="9BBB59"/>
            </a:solidFill>
          </a:ln>
        </p:spPr>
        <p:txBody>
          <a:bodyPr lIns="321064" tIns="160537" rIns="321064" bIns="160537"/>
          <a:lstStyle/>
          <a:p>
            <a:pPr marL="0" marR="0" lvl="0" indent="0" defTabSz="417643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61" name="Groupe 196">
            <a:extLst>
              <a:ext uri="{FF2B5EF4-FFF2-40B4-BE49-F238E27FC236}">
                <a16:creationId xmlns:a16="http://schemas.microsoft.com/office/drawing/2014/main" id="{FCA31395-8FA3-46F3-8734-8BDE8C737476}"/>
              </a:ext>
            </a:extLst>
          </p:cNvPr>
          <p:cNvGrpSpPr>
            <a:grpSpLocks/>
          </p:cNvGrpSpPr>
          <p:nvPr/>
        </p:nvGrpSpPr>
        <p:grpSpPr bwMode="auto">
          <a:xfrm>
            <a:off x="36338755" y="14013468"/>
            <a:ext cx="2913419" cy="1450975"/>
            <a:chOff x="3998584" y="1244758"/>
            <a:chExt cx="558921" cy="244318"/>
          </a:xfrm>
        </p:grpSpPr>
        <p:sp>
          <p:nvSpPr>
            <p:cNvPr id="262" name="ZoneTexte 261">
              <a:extLst>
                <a:ext uri="{FF2B5EF4-FFF2-40B4-BE49-F238E27FC236}">
                  <a16:creationId xmlns:a16="http://schemas.microsoft.com/office/drawing/2014/main" id="{779FDA3A-F7EB-4DC5-8717-0354C0618E84}"/>
                </a:ext>
              </a:extLst>
            </p:cNvPr>
            <p:cNvSpPr txBox="1"/>
            <p:nvPr/>
          </p:nvSpPr>
          <p:spPr>
            <a:xfrm>
              <a:off x="4059867" y="1366558"/>
              <a:ext cx="497638" cy="580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3210641"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rgbClr val="44546A"/>
                  </a:solidFill>
                  <a:latin typeface="Calibri"/>
                </a:rPr>
                <a:t>PROVIDERS</a:t>
              </a:r>
            </a:p>
          </p:txBody>
        </p:sp>
        <p:sp>
          <p:nvSpPr>
            <p:cNvPr id="263" name="ZoneTexte 262">
              <a:extLst>
                <a:ext uri="{FF2B5EF4-FFF2-40B4-BE49-F238E27FC236}">
                  <a16:creationId xmlns:a16="http://schemas.microsoft.com/office/drawing/2014/main" id="{D960214C-60A1-4171-BEA6-8016F9AAA320}"/>
                </a:ext>
              </a:extLst>
            </p:cNvPr>
            <p:cNvSpPr txBox="1"/>
            <p:nvPr/>
          </p:nvSpPr>
          <p:spPr>
            <a:xfrm>
              <a:off x="4008634" y="1244758"/>
              <a:ext cx="432135" cy="777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IT PLATFORMS</a:t>
              </a:r>
            </a:p>
          </p:txBody>
        </p:sp>
        <p:sp>
          <p:nvSpPr>
            <p:cNvPr id="264" name="Rectangle : coins arrondis 263">
              <a:extLst>
                <a:ext uri="{FF2B5EF4-FFF2-40B4-BE49-F238E27FC236}">
                  <a16:creationId xmlns:a16="http://schemas.microsoft.com/office/drawing/2014/main" id="{BF65ED6E-7581-40DA-9B9C-862827A9E932}"/>
                </a:ext>
              </a:extLst>
            </p:cNvPr>
            <p:cNvSpPr/>
            <p:nvPr/>
          </p:nvSpPr>
          <p:spPr>
            <a:xfrm>
              <a:off x="3998584" y="1247698"/>
              <a:ext cx="490633" cy="241378"/>
            </a:xfrm>
            <a:prstGeom prst="round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6100" dirty="0"/>
            </a:p>
          </p:txBody>
        </p:sp>
      </p:grpSp>
      <p:sp>
        <p:nvSpPr>
          <p:cNvPr id="265" name="Freeform 24">
            <a:extLst>
              <a:ext uri="{FF2B5EF4-FFF2-40B4-BE49-F238E27FC236}">
                <a16:creationId xmlns:a16="http://schemas.microsoft.com/office/drawing/2014/main" id="{56958083-4E6F-441F-ADDF-E302B69D7F24}"/>
              </a:ext>
            </a:extLst>
          </p:cNvPr>
          <p:cNvSpPr>
            <a:spLocks noEditPoints="1"/>
          </p:cNvSpPr>
          <p:nvPr/>
        </p:nvSpPr>
        <p:spPr bwMode="auto">
          <a:xfrm>
            <a:off x="36597102" y="14573073"/>
            <a:ext cx="663577" cy="627062"/>
          </a:xfrm>
          <a:custGeom>
            <a:avLst/>
            <a:gdLst>
              <a:gd name="T0" fmla="*/ 1 w 70"/>
              <a:gd name="T1" fmla="*/ 15 h 63"/>
              <a:gd name="T2" fmla="*/ 35 w 70"/>
              <a:gd name="T3" fmla="*/ 0 h 63"/>
              <a:gd name="T4" fmla="*/ 64 w 70"/>
              <a:gd name="T5" fmla="*/ 27 h 63"/>
              <a:gd name="T6" fmla="*/ 8 w 70"/>
              <a:gd name="T7" fmla="*/ 23 h 63"/>
              <a:gd name="T8" fmla="*/ 15 w 70"/>
              <a:gd name="T9" fmla="*/ 23 h 63"/>
              <a:gd name="T10" fmla="*/ 6 w 70"/>
              <a:gd name="T11" fmla="*/ 27 h 63"/>
              <a:gd name="T12" fmla="*/ 5 w 70"/>
              <a:gd name="T13" fmla="*/ 27 h 63"/>
              <a:gd name="T14" fmla="*/ 5 w 70"/>
              <a:gd name="T15" fmla="*/ 27 h 63"/>
              <a:gd name="T16" fmla="*/ 66 w 70"/>
              <a:gd name="T17" fmla="*/ 38 h 63"/>
              <a:gd name="T18" fmla="*/ 64 w 70"/>
              <a:gd name="T19" fmla="*/ 36 h 63"/>
              <a:gd name="T20" fmla="*/ 54 w 70"/>
              <a:gd name="T21" fmla="*/ 41 h 63"/>
              <a:gd name="T22" fmla="*/ 62 w 70"/>
              <a:gd name="T23" fmla="*/ 41 h 63"/>
              <a:gd name="T24" fmla="*/ 5 w 70"/>
              <a:gd name="T25" fmla="*/ 36 h 63"/>
              <a:gd name="T26" fmla="*/ 64 w 70"/>
              <a:gd name="T27" fmla="*/ 42 h 63"/>
              <a:gd name="T28" fmla="*/ 69 w 70"/>
              <a:gd name="T29" fmla="*/ 48 h 63"/>
              <a:gd name="T30" fmla="*/ 51 w 70"/>
              <a:gd name="T31" fmla="*/ 34 h 63"/>
              <a:gd name="T32" fmla="*/ 51 w 70"/>
              <a:gd name="T33" fmla="*/ 39 h 63"/>
              <a:gd name="T34" fmla="*/ 47 w 70"/>
              <a:gd name="T35" fmla="*/ 40 h 63"/>
              <a:gd name="T36" fmla="*/ 47 w 70"/>
              <a:gd name="T37" fmla="*/ 45 h 63"/>
              <a:gd name="T38" fmla="*/ 42 w 70"/>
              <a:gd name="T39" fmla="*/ 47 h 63"/>
              <a:gd name="T40" fmla="*/ 38 w 70"/>
              <a:gd name="T41" fmla="*/ 49 h 63"/>
              <a:gd name="T42" fmla="*/ 32 w 70"/>
              <a:gd name="T43" fmla="*/ 49 h 63"/>
              <a:gd name="T44" fmla="*/ 30 w 70"/>
              <a:gd name="T45" fmla="*/ 46 h 63"/>
              <a:gd name="T46" fmla="*/ 26 w 70"/>
              <a:gd name="T47" fmla="*/ 47 h 63"/>
              <a:gd name="T48" fmla="*/ 23 w 70"/>
              <a:gd name="T49" fmla="*/ 43 h 63"/>
              <a:gd name="T50" fmla="*/ 19 w 70"/>
              <a:gd name="T51" fmla="*/ 40 h 63"/>
              <a:gd name="T52" fmla="*/ 18 w 70"/>
              <a:gd name="T53" fmla="*/ 34 h 63"/>
              <a:gd name="T54" fmla="*/ 18 w 70"/>
              <a:gd name="T55" fmla="*/ 30 h 63"/>
              <a:gd name="T56" fmla="*/ 19 w 70"/>
              <a:gd name="T57" fmla="*/ 24 h 63"/>
              <a:gd name="T58" fmla="*/ 23 w 70"/>
              <a:gd name="T59" fmla="*/ 23 h 63"/>
              <a:gd name="T60" fmla="*/ 23 w 70"/>
              <a:gd name="T61" fmla="*/ 19 h 63"/>
              <a:gd name="T62" fmla="*/ 28 w 70"/>
              <a:gd name="T63" fmla="*/ 17 h 63"/>
              <a:gd name="T64" fmla="*/ 32 w 70"/>
              <a:gd name="T65" fmla="*/ 15 h 63"/>
              <a:gd name="T66" fmla="*/ 38 w 70"/>
              <a:gd name="T67" fmla="*/ 15 h 63"/>
              <a:gd name="T68" fmla="*/ 42 w 70"/>
              <a:gd name="T69" fmla="*/ 17 h 63"/>
              <a:gd name="T70" fmla="*/ 47 w 70"/>
              <a:gd name="T71" fmla="*/ 19 h 63"/>
              <a:gd name="T72" fmla="*/ 47 w 70"/>
              <a:gd name="T73" fmla="*/ 23 h 63"/>
              <a:gd name="T74" fmla="*/ 51 w 70"/>
              <a:gd name="T75" fmla="*/ 24 h 63"/>
              <a:gd name="T76" fmla="*/ 51 w 70"/>
              <a:gd name="T77" fmla="*/ 30 h 63"/>
              <a:gd name="T78" fmla="*/ 50 w 70"/>
              <a:gd name="T79" fmla="*/ 28 h 63"/>
              <a:gd name="T80" fmla="*/ 45 w 70"/>
              <a:gd name="T81" fmla="*/ 20 h 63"/>
              <a:gd name="T82" fmla="*/ 36 w 70"/>
              <a:gd name="T83" fmla="*/ 16 h 63"/>
              <a:gd name="T84" fmla="*/ 26 w 70"/>
              <a:gd name="T85" fmla="*/ 19 h 63"/>
              <a:gd name="T86" fmla="*/ 20 w 70"/>
              <a:gd name="T87" fmla="*/ 26 h 63"/>
              <a:gd name="T88" fmla="*/ 20 w 70"/>
              <a:gd name="T89" fmla="*/ 36 h 63"/>
              <a:gd name="T90" fmla="*/ 25 w 70"/>
              <a:gd name="T91" fmla="*/ 44 h 63"/>
              <a:gd name="T92" fmla="*/ 34 w 70"/>
              <a:gd name="T93" fmla="*/ 47 h 63"/>
              <a:gd name="T94" fmla="*/ 43 w 70"/>
              <a:gd name="T95" fmla="*/ 45 h 63"/>
              <a:gd name="T96" fmla="*/ 49 w 70"/>
              <a:gd name="T97" fmla="*/ 38 h 63"/>
              <a:gd name="T98" fmla="*/ 44 w 70"/>
              <a:gd name="T99" fmla="*/ 32 h 63"/>
              <a:gd name="T100" fmla="*/ 35 w 70"/>
              <a:gd name="T101" fmla="*/ 23 h 63"/>
              <a:gd name="T102" fmla="*/ 35 w 70"/>
              <a:gd name="T103" fmla="*/ 25 h 63"/>
              <a:gd name="T104" fmla="*/ 42 w 70"/>
              <a:gd name="T105" fmla="*/ 32 h 63"/>
              <a:gd name="T106" fmla="*/ 35 w 70"/>
              <a:gd name="T107" fmla="*/ 3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0" h="63">
                <a:moveTo>
                  <a:pt x="4" y="26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6"/>
                  <a:pt x="1" y="15"/>
                </a:cubicBezTo>
                <a:cubicBezTo>
                  <a:pt x="1" y="15"/>
                  <a:pt x="2" y="15"/>
                  <a:pt x="3" y="16"/>
                </a:cubicBezTo>
                <a:cubicBezTo>
                  <a:pt x="5" y="21"/>
                  <a:pt x="5" y="21"/>
                  <a:pt x="5" y="21"/>
                </a:cubicBezTo>
                <a:cubicBezTo>
                  <a:pt x="9" y="9"/>
                  <a:pt x="21" y="0"/>
                  <a:pt x="35" y="0"/>
                </a:cubicBezTo>
                <a:cubicBezTo>
                  <a:pt x="50" y="0"/>
                  <a:pt x="63" y="11"/>
                  <a:pt x="66" y="26"/>
                </a:cubicBezTo>
                <a:cubicBezTo>
                  <a:pt x="66" y="26"/>
                  <a:pt x="65" y="27"/>
                  <a:pt x="64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3" y="27"/>
                  <a:pt x="63" y="27"/>
                  <a:pt x="63" y="26"/>
                </a:cubicBezTo>
                <a:cubicBezTo>
                  <a:pt x="60" y="13"/>
                  <a:pt x="48" y="3"/>
                  <a:pt x="35" y="3"/>
                </a:cubicBezTo>
                <a:cubicBezTo>
                  <a:pt x="22" y="3"/>
                  <a:pt x="11" y="12"/>
                  <a:pt x="8" y="23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0"/>
                  <a:pt x="15" y="20"/>
                  <a:pt x="16" y="21"/>
                </a:cubicBezTo>
                <a:cubicBezTo>
                  <a:pt x="16" y="22"/>
                  <a:pt x="16" y="23"/>
                  <a:pt x="15" y="23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4" y="27"/>
                  <a:pt x="4" y="27"/>
                  <a:pt x="4" y="26"/>
                </a:cubicBezTo>
                <a:close/>
                <a:moveTo>
                  <a:pt x="69" y="46"/>
                </a:moveTo>
                <a:cubicBezTo>
                  <a:pt x="66" y="38"/>
                  <a:pt x="66" y="38"/>
                  <a:pt x="66" y="38"/>
                </a:cubicBezTo>
                <a:cubicBezTo>
                  <a:pt x="65" y="37"/>
                  <a:pt x="65" y="37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3" y="36"/>
                  <a:pt x="63" y="37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3" y="42"/>
                  <a:pt x="54" y="43"/>
                </a:cubicBezTo>
                <a:cubicBezTo>
                  <a:pt x="54" y="43"/>
                  <a:pt x="55" y="44"/>
                  <a:pt x="56" y="43"/>
                </a:cubicBezTo>
                <a:cubicBezTo>
                  <a:pt x="62" y="41"/>
                  <a:pt x="62" y="41"/>
                  <a:pt x="62" y="41"/>
                </a:cubicBezTo>
                <a:cubicBezTo>
                  <a:pt x="58" y="52"/>
                  <a:pt x="47" y="60"/>
                  <a:pt x="35" y="60"/>
                </a:cubicBezTo>
                <a:cubicBezTo>
                  <a:pt x="21" y="60"/>
                  <a:pt x="9" y="51"/>
                  <a:pt x="7" y="38"/>
                </a:cubicBezTo>
                <a:cubicBezTo>
                  <a:pt x="7" y="37"/>
                  <a:pt x="6" y="36"/>
                  <a:pt x="5" y="36"/>
                </a:cubicBezTo>
                <a:cubicBezTo>
                  <a:pt x="4" y="37"/>
                  <a:pt x="4" y="37"/>
                  <a:pt x="4" y="38"/>
                </a:cubicBezTo>
                <a:cubicBezTo>
                  <a:pt x="7" y="53"/>
                  <a:pt x="20" y="63"/>
                  <a:pt x="35" y="63"/>
                </a:cubicBezTo>
                <a:cubicBezTo>
                  <a:pt x="48" y="63"/>
                  <a:pt x="60" y="55"/>
                  <a:pt x="64" y="42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8"/>
                  <a:pt x="68" y="48"/>
                  <a:pt x="68" y="48"/>
                </a:cubicBezTo>
                <a:cubicBezTo>
                  <a:pt x="68" y="48"/>
                  <a:pt x="69" y="48"/>
                  <a:pt x="69" y="48"/>
                </a:cubicBezTo>
                <a:cubicBezTo>
                  <a:pt x="69" y="48"/>
                  <a:pt x="70" y="47"/>
                  <a:pt x="69" y="46"/>
                </a:cubicBezTo>
                <a:close/>
                <a:moveTo>
                  <a:pt x="49" y="32"/>
                </a:moveTo>
                <a:cubicBezTo>
                  <a:pt x="49" y="33"/>
                  <a:pt x="50" y="34"/>
                  <a:pt x="51" y="34"/>
                </a:cubicBezTo>
                <a:cubicBezTo>
                  <a:pt x="51" y="34"/>
                  <a:pt x="52" y="34"/>
                  <a:pt x="52" y="34"/>
                </a:cubicBezTo>
                <a:cubicBezTo>
                  <a:pt x="52" y="34"/>
                  <a:pt x="52" y="35"/>
                  <a:pt x="52" y="35"/>
                </a:cubicBezTo>
                <a:cubicBezTo>
                  <a:pt x="52" y="37"/>
                  <a:pt x="51" y="38"/>
                  <a:pt x="51" y="39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40"/>
                  <a:pt x="49" y="40"/>
                  <a:pt x="49" y="40"/>
                </a:cubicBezTo>
                <a:cubicBezTo>
                  <a:pt x="48" y="39"/>
                  <a:pt x="47" y="40"/>
                  <a:pt x="47" y="40"/>
                </a:cubicBezTo>
                <a:cubicBezTo>
                  <a:pt x="46" y="41"/>
                  <a:pt x="46" y="42"/>
                  <a:pt x="47" y="43"/>
                </a:cubicBezTo>
                <a:cubicBezTo>
                  <a:pt x="47" y="43"/>
                  <a:pt x="47" y="44"/>
                  <a:pt x="47" y="44"/>
                </a:cubicBezTo>
                <a:cubicBezTo>
                  <a:pt x="47" y="44"/>
                  <a:pt x="47" y="44"/>
                  <a:pt x="47" y="45"/>
                </a:cubicBezTo>
                <a:cubicBezTo>
                  <a:pt x="46" y="46"/>
                  <a:pt x="44" y="47"/>
                  <a:pt x="43" y="47"/>
                </a:cubicBezTo>
                <a:cubicBezTo>
                  <a:pt x="43" y="48"/>
                  <a:pt x="42" y="48"/>
                  <a:pt x="42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1" y="46"/>
                  <a:pt x="40" y="45"/>
                  <a:pt x="39" y="46"/>
                </a:cubicBezTo>
                <a:cubicBezTo>
                  <a:pt x="38" y="46"/>
                  <a:pt x="38" y="47"/>
                  <a:pt x="38" y="48"/>
                </a:cubicBezTo>
                <a:cubicBezTo>
                  <a:pt x="38" y="48"/>
                  <a:pt x="38" y="49"/>
                  <a:pt x="38" y="49"/>
                </a:cubicBezTo>
                <a:cubicBezTo>
                  <a:pt x="38" y="49"/>
                  <a:pt x="37" y="49"/>
                  <a:pt x="37" y="49"/>
                </a:cubicBezTo>
                <a:cubicBezTo>
                  <a:pt x="36" y="49"/>
                  <a:pt x="35" y="49"/>
                  <a:pt x="35" y="49"/>
                </a:cubicBezTo>
                <a:cubicBezTo>
                  <a:pt x="34" y="49"/>
                  <a:pt x="33" y="49"/>
                  <a:pt x="32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1" y="49"/>
                  <a:pt x="31" y="48"/>
                  <a:pt x="31" y="48"/>
                </a:cubicBezTo>
                <a:cubicBezTo>
                  <a:pt x="32" y="47"/>
                  <a:pt x="31" y="46"/>
                  <a:pt x="30" y="46"/>
                </a:cubicBezTo>
                <a:cubicBezTo>
                  <a:pt x="29" y="45"/>
                  <a:pt x="28" y="46"/>
                  <a:pt x="28" y="47"/>
                </a:cubicBezTo>
                <a:cubicBezTo>
                  <a:pt x="28" y="47"/>
                  <a:pt x="27" y="47"/>
                  <a:pt x="27" y="47"/>
                </a:cubicBezTo>
                <a:cubicBezTo>
                  <a:pt x="27" y="48"/>
                  <a:pt x="27" y="48"/>
                  <a:pt x="26" y="47"/>
                </a:cubicBezTo>
                <a:cubicBezTo>
                  <a:pt x="25" y="47"/>
                  <a:pt x="24" y="46"/>
                  <a:pt x="23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3"/>
                  <a:pt x="23" y="43"/>
                </a:cubicBezTo>
                <a:cubicBezTo>
                  <a:pt x="23" y="42"/>
                  <a:pt x="23" y="41"/>
                  <a:pt x="23" y="40"/>
                </a:cubicBezTo>
                <a:cubicBezTo>
                  <a:pt x="22" y="40"/>
                  <a:pt x="21" y="39"/>
                  <a:pt x="20" y="40"/>
                </a:cubicBezTo>
                <a:cubicBezTo>
                  <a:pt x="20" y="40"/>
                  <a:pt x="20" y="40"/>
                  <a:pt x="19" y="40"/>
                </a:cubicBezTo>
                <a:cubicBezTo>
                  <a:pt x="19" y="40"/>
                  <a:pt x="19" y="40"/>
                  <a:pt x="19" y="39"/>
                </a:cubicBezTo>
                <a:cubicBezTo>
                  <a:pt x="18" y="38"/>
                  <a:pt x="18" y="37"/>
                  <a:pt x="17" y="35"/>
                </a:cubicBezTo>
                <a:cubicBezTo>
                  <a:pt x="17" y="35"/>
                  <a:pt x="17" y="34"/>
                  <a:pt x="18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9" y="34"/>
                  <a:pt x="20" y="33"/>
                  <a:pt x="20" y="32"/>
                </a:cubicBezTo>
                <a:cubicBezTo>
                  <a:pt x="20" y="31"/>
                  <a:pt x="19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8" y="27"/>
                  <a:pt x="18" y="26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1" y="24"/>
                  <a:pt x="22" y="24"/>
                  <a:pt x="23" y="23"/>
                </a:cubicBezTo>
                <a:cubicBezTo>
                  <a:pt x="23" y="22"/>
                  <a:pt x="23" y="21"/>
                  <a:pt x="23" y="21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19"/>
                  <a:pt x="23" y="19"/>
                </a:cubicBezTo>
                <a:cubicBezTo>
                  <a:pt x="24" y="18"/>
                  <a:pt x="25" y="17"/>
                  <a:pt x="26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8" y="17"/>
                  <a:pt x="28" y="17"/>
                </a:cubicBezTo>
                <a:cubicBezTo>
                  <a:pt x="28" y="18"/>
                  <a:pt x="29" y="18"/>
                  <a:pt x="30" y="18"/>
                </a:cubicBezTo>
                <a:cubicBezTo>
                  <a:pt x="31" y="18"/>
                  <a:pt x="32" y="17"/>
                  <a:pt x="31" y="16"/>
                </a:cubicBezTo>
                <a:cubicBezTo>
                  <a:pt x="31" y="15"/>
                  <a:pt x="31" y="15"/>
                  <a:pt x="32" y="15"/>
                </a:cubicBezTo>
                <a:cubicBezTo>
                  <a:pt x="32" y="15"/>
                  <a:pt x="32" y="14"/>
                  <a:pt x="32" y="14"/>
                </a:cubicBezTo>
                <a:cubicBezTo>
                  <a:pt x="34" y="14"/>
                  <a:pt x="36" y="14"/>
                  <a:pt x="37" y="14"/>
                </a:cubicBezTo>
                <a:cubicBezTo>
                  <a:pt x="37" y="14"/>
                  <a:pt x="38" y="15"/>
                  <a:pt x="38" y="15"/>
                </a:cubicBezTo>
                <a:cubicBezTo>
                  <a:pt x="38" y="15"/>
                  <a:pt x="38" y="15"/>
                  <a:pt x="38" y="16"/>
                </a:cubicBezTo>
                <a:cubicBezTo>
                  <a:pt x="38" y="17"/>
                  <a:pt x="38" y="18"/>
                  <a:pt x="39" y="18"/>
                </a:cubicBezTo>
                <a:cubicBezTo>
                  <a:pt x="40" y="18"/>
                  <a:pt x="41" y="18"/>
                  <a:pt x="42" y="17"/>
                </a:cubicBezTo>
                <a:cubicBezTo>
                  <a:pt x="42" y="17"/>
                  <a:pt x="42" y="16"/>
                  <a:pt x="42" y="16"/>
                </a:cubicBezTo>
                <a:cubicBezTo>
                  <a:pt x="42" y="16"/>
                  <a:pt x="43" y="16"/>
                  <a:pt x="43" y="16"/>
                </a:cubicBezTo>
                <a:cubicBezTo>
                  <a:pt x="44" y="17"/>
                  <a:pt x="46" y="18"/>
                  <a:pt x="47" y="19"/>
                </a:cubicBezTo>
                <a:cubicBezTo>
                  <a:pt x="47" y="19"/>
                  <a:pt x="47" y="20"/>
                  <a:pt x="47" y="20"/>
                </a:cubicBezTo>
                <a:cubicBezTo>
                  <a:pt x="47" y="20"/>
                  <a:pt x="47" y="20"/>
                  <a:pt x="47" y="21"/>
                </a:cubicBezTo>
                <a:cubicBezTo>
                  <a:pt x="46" y="21"/>
                  <a:pt x="46" y="22"/>
                  <a:pt x="47" y="23"/>
                </a:cubicBezTo>
                <a:cubicBezTo>
                  <a:pt x="47" y="24"/>
                  <a:pt x="48" y="24"/>
                  <a:pt x="49" y="24"/>
                </a:cubicBezTo>
                <a:cubicBezTo>
                  <a:pt x="49" y="24"/>
                  <a:pt x="50" y="24"/>
                  <a:pt x="50" y="24"/>
                </a:cubicBezTo>
                <a:cubicBezTo>
                  <a:pt x="50" y="24"/>
                  <a:pt x="50" y="24"/>
                  <a:pt x="51" y="24"/>
                </a:cubicBezTo>
                <a:cubicBezTo>
                  <a:pt x="51" y="26"/>
                  <a:pt x="52" y="27"/>
                  <a:pt x="52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0"/>
                  <a:pt x="51" y="30"/>
                  <a:pt x="51" y="30"/>
                </a:cubicBezTo>
                <a:cubicBezTo>
                  <a:pt x="50" y="30"/>
                  <a:pt x="49" y="31"/>
                  <a:pt x="49" y="32"/>
                </a:cubicBezTo>
                <a:close/>
                <a:moveTo>
                  <a:pt x="47" y="32"/>
                </a:moveTo>
                <a:cubicBezTo>
                  <a:pt x="47" y="30"/>
                  <a:pt x="48" y="29"/>
                  <a:pt x="50" y="28"/>
                </a:cubicBezTo>
                <a:cubicBezTo>
                  <a:pt x="50" y="27"/>
                  <a:pt x="49" y="27"/>
                  <a:pt x="49" y="26"/>
                </a:cubicBezTo>
                <a:cubicBezTo>
                  <a:pt x="48" y="26"/>
                  <a:pt x="46" y="26"/>
                  <a:pt x="45" y="24"/>
                </a:cubicBezTo>
                <a:cubicBezTo>
                  <a:pt x="44" y="23"/>
                  <a:pt x="44" y="21"/>
                  <a:pt x="45" y="20"/>
                </a:cubicBezTo>
                <a:cubicBezTo>
                  <a:pt x="44" y="19"/>
                  <a:pt x="44" y="19"/>
                  <a:pt x="43" y="19"/>
                </a:cubicBezTo>
                <a:cubicBezTo>
                  <a:pt x="42" y="20"/>
                  <a:pt x="40" y="20"/>
                  <a:pt x="39" y="20"/>
                </a:cubicBezTo>
                <a:cubicBezTo>
                  <a:pt x="37" y="19"/>
                  <a:pt x="36" y="18"/>
                  <a:pt x="36" y="16"/>
                </a:cubicBezTo>
                <a:cubicBezTo>
                  <a:pt x="35" y="16"/>
                  <a:pt x="34" y="16"/>
                  <a:pt x="34" y="16"/>
                </a:cubicBezTo>
                <a:cubicBezTo>
                  <a:pt x="33" y="18"/>
                  <a:pt x="32" y="19"/>
                  <a:pt x="31" y="20"/>
                </a:cubicBezTo>
                <a:cubicBezTo>
                  <a:pt x="29" y="20"/>
                  <a:pt x="27" y="20"/>
                  <a:pt x="26" y="19"/>
                </a:cubicBezTo>
                <a:cubicBezTo>
                  <a:pt x="26" y="19"/>
                  <a:pt x="25" y="19"/>
                  <a:pt x="25" y="20"/>
                </a:cubicBezTo>
                <a:cubicBezTo>
                  <a:pt x="25" y="21"/>
                  <a:pt x="25" y="23"/>
                  <a:pt x="24" y="24"/>
                </a:cubicBezTo>
                <a:cubicBezTo>
                  <a:pt x="24" y="26"/>
                  <a:pt x="22" y="26"/>
                  <a:pt x="20" y="26"/>
                </a:cubicBezTo>
                <a:cubicBezTo>
                  <a:pt x="20" y="27"/>
                  <a:pt x="20" y="27"/>
                  <a:pt x="20" y="28"/>
                </a:cubicBezTo>
                <a:cubicBezTo>
                  <a:pt x="21" y="29"/>
                  <a:pt x="22" y="30"/>
                  <a:pt x="22" y="32"/>
                </a:cubicBezTo>
                <a:cubicBezTo>
                  <a:pt x="22" y="34"/>
                  <a:pt x="21" y="35"/>
                  <a:pt x="20" y="36"/>
                </a:cubicBezTo>
                <a:cubicBezTo>
                  <a:pt x="20" y="36"/>
                  <a:pt x="20" y="37"/>
                  <a:pt x="20" y="38"/>
                </a:cubicBezTo>
                <a:cubicBezTo>
                  <a:pt x="22" y="37"/>
                  <a:pt x="24" y="38"/>
                  <a:pt x="24" y="39"/>
                </a:cubicBezTo>
                <a:cubicBezTo>
                  <a:pt x="25" y="41"/>
                  <a:pt x="25" y="42"/>
                  <a:pt x="25" y="44"/>
                </a:cubicBezTo>
                <a:cubicBezTo>
                  <a:pt x="25" y="44"/>
                  <a:pt x="26" y="45"/>
                  <a:pt x="26" y="45"/>
                </a:cubicBezTo>
                <a:cubicBezTo>
                  <a:pt x="27" y="44"/>
                  <a:pt x="29" y="43"/>
                  <a:pt x="31" y="44"/>
                </a:cubicBezTo>
                <a:cubicBezTo>
                  <a:pt x="32" y="44"/>
                  <a:pt x="33" y="46"/>
                  <a:pt x="34" y="47"/>
                </a:cubicBezTo>
                <a:cubicBezTo>
                  <a:pt x="34" y="47"/>
                  <a:pt x="35" y="47"/>
                  <a:pt x="36" y="47"/>
                </a:cubicBezTo>
                <a:cubicBezTo>
                  <a:pt x="36" y="46"/>
                  <a:pt x="37" y="44"/>
                  <a:pt x="39" y="44"/>
                </a:cubicBezTo>
                <a:cubicBezTo>
                  <a:pt x="40" y="43"/>
                  <a:pt x="42" y="44"/>
                  <a:pt x="43" y="45"/>
                </a:cubicBezTo>
                <a:cubicBezTo>
                  <a:pt x="44" y="45"/>
                  <a:pt x="44" y="44"/>
                  <a:pt x="45" y="44"/>
                </a:cubicBezTo>
                <a:cubicBezTo>
                  <a:pt x="44" y="42"/>
                  <a:pt x="44" y="41"/>
                  <a:pt x="45" y="39"/>
                </a:cubicBezTo>
                <a:cubicBezTo>
                  <a:pt x="46" y="38"/>
                  <a:pt x="48" y="37"/>
                  <a:pt x="49" y="38"/>
                </a:cubicBezTo>
                <a:cubicBezTo>
                  <a:pt x="49" y="37"/>
                  <a:pt x="50" y="36"/>
                  <a:pt x="50" y="36"/>
                </a:cubicBezTo>
                <a:cubicBezTo>
                  <a:pt x="48" y="35"/>
                  <a:pt x="47" y="34"/>
                  <a:pt x="47" y="32"/>
                </a:cubicBezTo>
                <a:close/>
                <a:moveTo>
                  <a:pt x="44" y="32"/>
                </a:moveTo>
                <a:cubicBezTo>
                  <a:pt x="44" y="37"/>
                  <a:pt x="40" y="42"/>
                  <a:pt x="35" y="42"/>
                </a:cubicBezTo>
                <a:cubicBezTo>
                  <a:pt x="30" y="42"/>
                  <a:pt x="25" y="37"/>
                  <a:pt x="25" y="32"/>
                </a:cubicBezTo>
                <a:cubicBezTo>
                  <a:pt x="25" y="27"/>
                  <a:pt x="30" y="23"/>
                  <a:pt x="35" y="23"/>
                </a:cubicBezTo>
                <a:cubicBezTo>
                  <a:pt x="40" y="23"/>
                  <a:pt x="44" y="27"/>
                  <a:pt x="44" y="32"/>
                </a:cubicBezTo>
                <a:close/>
                <a:moveTo>
                  <a:pt x="42" y="32"/>
                </a:moveTo>
                <a:cubicBezTo>
                  <a:pt x="42" y="28"/>
                  <a:pt x="39" y="25"/>
                  <a:pt x="35" y="25"/>
                </a:cubicBezTo>
                <a:cubicBezTo>
                  <a:pt x="31" y="25"/>
                  <a:pt x="27" y="28"/>
                  <a:pt x="27" y="32"/>
                </a:cubicBezTo>
                <a:cubicBezTo>
                  <a:pt x="27" y="36"/>
                  <a:pt x="31" y="40"/>
                  <a:pt x="35" y="40"/>
                </a:cubicBezTo>
                <a:cubicBezTo>
                  <a:pt x="39" y="40"/>
                  <a:pt x="42" y="36"/>
                  <a:pt x="42" y="32"/>
                </a:cubicBezTo>
                <a:close/>
                <a:moveTo>
                  <a:pt x="35" y="29"/>
                </a:moveTo>
                <a:cubicBezTo>
                  <a:pt x="33" y="29"/>
                  <a:pt x="31" y="30"/>
                  <a:pt x="31" y="32"/>
                </a:cubicBezTo>
                <a:cubicBezTo>
                  <a:pt x="31" y="34"/>
                  <a:pt x="33" y="36"/>
                  <a:pt x="35" y="36"/>
                </a:cubicBezTo>
                <a:cubicBezTo>
                  <a:pt x="37" y="36"/>
                  <a:pt x="38" y="34"/>
                  <a:pt x="38" y="32"/>
                </a:cubicBezTo>
                <a:cubicBezTo>
                  <a:pt x="38" y="30"/>
                  <a:pt x="37" y="29"/>
                  <a:pt x="35" y="29"/>
                </a:cubicBezTo>
                <a:close/>
              </a:path>
            </a:pathLst>
          </a:custGeom>
          <a:solidFill>
            <a:srgbClr val="00B050"/>
          </a:solidFill>
          <a:ln w="6350">
            <a:solidFill>
              <a:srgbClr val="9BBB59"/>
            </a:solidFill>
          </a:ln>
        </p:spPr>
        <p:txBody>
          <a:bodyPr lIns="321064" tIns="160537" rIns="321064" bIns="160537"/>
          <a:lstStyle/>
          <a:p>
            <a:pPr marL="0" marR="0" lvl="0" indent="0" defTabSz="417643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6" name="Freeform 7">
            <a:extLst>
              <a:ext uri="{FF2B5EF4-FFF2-40B4-BE49-F238E27FC236}">
                <a16:creationId xmlns:a16="http://schemas.microsoft.com/office/drawing/2014/main" id="{17F1D060-0D03-4D62-9E3B-42920979DB2D}"/>
              </a:ext>
            </a:extLst>
          </p:cNvPr>
          <p:cNvSpPr>
            <a:spLocks/>
          </p:cNvSpPr>
          <p:nvPr/>
        </p:nvSpPr>
        <p:spPr bwMode="gray">
          <a:xfrm rot="17051611" flipH="1">
            <a:off x="35736149" y="13660089"/>
            <a:ext cx="609453" cy="741737"/>
          </a:xfrm>
          <a:custGeom>
            <a:avLst/>
            <a:gdLst/>
            <a:ahLst/>
            <a:cxnLst>
              <a:cxn ang="0">
                <a:pos x="0" y="400"/>
              </a:cxn>
              <a:cxn ang="0">
                <a:pos x="460" y="126"/>
              </a:cxn>
              <a:cxn ang="0">
                <a:pos x="460" y="186"/>
              </a:cxn>
              <a:cxn ang="0">
                <a:pos x="625" y="90"/>
              </a:cxn>
              <a:cxn ang="0">
                <a:pos x="460" y="0"/>
              </a:cxn>
              <a:cxn ang="0">
                <a:pos x="460" y="60"/>
              </a:cxn>
              <a:cxn ang="0">
                <a:pos x="0" y="400"/>
              </a:cxn>
            </a:cxnLst>
            <a:rect l="0" t="0" r="r" b="b"/>
            <a:pathLst>
              <a:path w="625" h="400">
                <a:moveTo>
                  <a:pt x="0" y="400"/>
                </a:moveTo>
                <a:cubicBezTo>
                  <a:pt x="0" y="240"/>
                  <a:pt x="266" y="126"/>
                  <a:pt x="460" y="126"/>
                </a:cubicBezTo>
                <a:cubicBezTo>
                  <a:pt x="460" y="186"/>
                  <a:pt x="460" y="186"/>
                  <a:pt x="460" y="186"/>
                </a:cubicBezTo>
                <a:cubicBezTo>
                  <a:pt x="625" y="90"/>
                  <a:pt x="625" y="90"/>
                  <a:pt x="625" y="90"/>
                </a:cubicBezTo>
                <a:cubicBezTo>
                  <a:pt x="460" y="0"/>
                  <a:pt x="460" y="0"/>
                  <a:pt x="460" y="0"/>
                </a:cubicBezTo>
                <a:cubicBezTo>
                  <a:pt x="460" y="60"/>
                  <a:pt x="460" y="60"/>
                  <a:pt x="460" y="60"/>
                </a:cubicBezTo>
                <a:cubicBezTo>
                  <a:pt x="273" y="60"/>
                  <a:pt x="0" y="200"/>
                  <a:pt x="0" y="400"/>
                </a:cubicBezTo>
                <a:close/>
              </a:path>
            </a:pathLst>
          </a:custGeom>
          <a:solidFill>
            <a:srgbClr val="00B050"/>
          </a:solidFill>
          <a:ln w="317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410810" tIns="273873" rIns="410810" bIns="273873" anchor="ctr"/>
          <a:lstStyle/>
          <a:p>
            <a:pPr algn="ctr" defTabSz="30494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849" b="1" dirty="0">
              <a:solidFill>
                <a:srgbClr val="FFFFFF"/>
              </a:solidFill>
              <a:effectLst>
                <a:outerShdw blurRad="190500" algn="ctr" rotWithShape="0">
                  <a:prstClr val="black">
                    <a:alpha val="50000"/>
                  </a:prstClr>
                </a:outerShdw>
              </a:effectLst>
              <a:latin typeface="+mn-lt"/>
              <a:cs typeface="Arial" charset="0"/>
            </a:endParaRPr>
          </a:p>
        </p:txBody>
      </p:sp>
      <p:sp>
        <p:nvSpPr>
          <p:cNvPr id="275" name="ZoneTexte 274">
            <a:extLst>
              <a:ext uri="{FF2B5EF4-FFF2-40B4-BE49-F238E27FC236}">
                <a16:creationId xmlns:a16="http://schemas.microsoft.com/office/drawing/2014/main" id="{6BA88FC4-DA42-4479-B63A-2621AE65A58A}"/>
              </a:ext>
            </a:extLst>
          </p:cNvPr>
          <p:cNvSpPr txBox="1"/>
          <p:nvPr/>
        </p:nvSpPr>
        <p:spPr>
          <a:xfrm>
            <a:off x="35070594" y="10539966"/>
            <a:ext cx="2449709" cy="7903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ARCHITECTURE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  <a:latin typeface="Calibri"/>
              </a:rPr>
              <a:t>CONTINUM</a:t>
            </a:r>
          </a:p>
        </p:txBody>
      </p:sp>
      <p:sp>
        <p:nvSpPr>
          <p:cNvPr id="279" name="Freeform 7">
            <a:extLst>
              <a:ext uri="{FF2B5EF4-FFF2-40B4-BE49-F238E27FC236}">
                <a16:creationId xmlns:a16="http://schemas.microsoft.com/office/drawing/2014/main" id="{26196BA1-FB93-4AED-857D-3E4375761C14}"/>
              </a:ext>
            </a:extLst>
          </p:cNvPr>
          <p:cNvSpPr>
            <a:spLocks/>
          </p:cNvSpPr>
          <p:nvPr/>
        </p:nvSpPr>
        <p:spPr bwMode="gray">
          <a:xfrm rot="15782551" flipH="1">
            <a:off x="34049338" y="10682520"/>
            <a:ext cx="609453" cy="741737"/>
          </a:xfrm>
          <a:custGeom>
            <a:avLst/>
            <a:gdLst/>
            <a:ahLst/>
            <a:cxnLst>
              <a:cxn ang="0">
                <a:pos x="0" y="400"/>
              </a:cxn>
              <a:cxn ang="0">
                <a:pos x="460" y="126"/>
              </a:cxn>
              <a:cxn ang="0">
                <a:pos x="460" y="186"/>
              </a:cxn>
              <a:cxn ang="0">
                <a:pos x="625" y="90"/>
              </a:cxn>
              <a:cxn ang="0">
                <a:pos x="460" y="0"/>
              </a:cxn>
              <a:cxn ang="0">
                <a:pos x="460" y="60"/>
              </a:cxn>
              <a:cxn ang="0">
                <a:pos x="0" y="400"/>
              </a:cxn>
            </a:cxnLst>
            <a:rect l="0" t="0" r="r" b="b"/>
            <a:pathLst>
              <a:path w="625" h="400">
                <a:moveTo>
                  <a:pt x="0" y="400"/>
                </a:moveTo>
                <a:cubicBezTo>
                  <a:pt x="0" y="240"/>
                  <a:pt x="266" y="126"/>
                  <a:pt x="460" y="126"/>
                </a:cubicBezTo>
                <a:cubicBezTo>
                  <a:pt x="460" y="186"/>
                  <a:pt x="460" y="186"/>
                  <a:pt x="460" y="186"/>
                </a:cubicBezTo>
                <a:cubicBezTo>
                  <a:pt x="625" y="90"/>
                  <a:pt x="625" y="90"/>
                  <a:pt x="625" y="90"/>
                </a:cubicBezTo>
                <a:cubicBezTo>
                  <a:pt x="460" y="0"/>
                  <a:pt x="460" y="0"/>
                  <a:pt x="460" y="0"/>
                </a:cubicBezTo>
                <a:cubicBezTo>
                  <a:pt x="460" y="60"/>
                  <a:pt x="460" y="60"/>
                  <a:pt x="460" y="60"/>
                </a:cubicBezTo>
                <a:cubicBezTo>
                  <a:pt x="273" y="60"/>
                  <a:pt x="0" y="200"/>
                  <a:pt x="0" y="400"/>
                </a:cubicBezTo>
                <a:close/>
              </a:path>
            </a:pathLst>
          </a:custGeom>
          <a:solidFill>
            <a:srgbClr val="9BBB59"/>
          </a:solidFill>
          <a:ln w="317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410810" tIns="273873" rIns="410810" bIns="273873" anchor="ctr"/>
          <a:lstStyle/>
          <a:p>
            <a:pPr algn="ctr" defTabSz="30494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849" b="1" dirty="0">
              <a:solidFill>
                <a:srgbClr val="FFFFFF"/>
              </a:solidFill>
              <a:effectLst>
                <a:outerShdw blurRad="190500" algn="ctr" rotWithShape="0">
                  <a:prstClr val="black">
                    <a:alpha val="50000"/>
                  </a:prstClr>
                </a:outerShdw>
              </a:effectLst>
              <a:latin typeface="+mn-lt"/>
              <a:cs typeface="Arial" charset="0"/>
            </a:endParaRPr>
          </a:p>
        </p:txBody>
      </p:sp>
      <p:sp>
        <p:nvSpPr>
          <p:cNvPr id="280" name="Freeform 7">
            <a:extLst>
              <a:ext uri="{FF2B5EF4-FFF2-40B4-BE49-F238E27FC236}">
                <a16:creationId xmlns:a16="http://schemas.microsoft.com/office/drawing/2014/main" id="{3C2BD391-5F92-4073-B30D-341C2A5D2CAD}"/>
              </a:ext>
            </a:extLst>
          </p:cNvPr>
          <p:cNvSpPr>
            <a:spLocks/>
          </p:cNvSpPr>
          <p:nvPr/>
        </p:nvSpPr>
        <p:spPr bwMode="gray">
          <a:xfrm rot="6035810" flipH="1">
            <a:off x="34488250" y="11044240"/>
            <a:ext cx="609453" cy="741737"/>
          </a:xfrm>
          <a:custGeom>
            <a:avLst/>
            <a:gdLst/>
            <a:ahLst/>
            <a:cxnLst>
              <a:cxn ang="0">
                <a:pos x="0" y="400"/>
              </a:cxn>
              <a:cxn ang="0">
                <a:pos x="460" y="126"/>
              </a:cxn>
              <a:cxn ang="0">
                <a:pos x="460" y="186"/>
              </a:cxn>
              <a:cxn ang="0">
                <a:pos x="625" y="90"/>
              </a:cxn>
              <a:cxn ang="0">
                <a:pos x="460" y="0"/>
              </a:cxn>
              <a:cxn ang="0">
                <a:pos x="460" y="60"/>
              </a:cxn>
              <a:cxn ang="0">
                <a:pos x="0" y="400"/>
              </a:cxn>
            </a:cxnLst>
            <a:rect l="0" t="0" r="r" b="b"/>
            <a:pathLst>
              <a:path w="625" h="400">
                <a:moveTo>
                  <a:pt x="0" y="400"/>
                </a:moveTo>
                <a:cubicBezTo>
                  <a:pt x="0" y="240"/>
                  <a:pt x="266" y="126"/>
                  <a:pt x="460" y="126"/>
                </a:cubicBezTo>
                <a:cubicBezTo>
                  <a:pt x="460" y="186"/>
                  <a:pt x="460" y="186"/>
                  <a:pt x="460" y="186"/>
                </a:cubicBezTo>
                <a:cubicBezTo>
                  <a:pt x="625" y="90"/>
                  <a:pt x="625" y="90"/>
                  <a:pt x="625" y="90"/>
                </a:cubicBezTo>
                <a:cubicBezTo>
                  <a:pt x="460" y="0"/>
                  <a:pt x="460" y="0"/>
                  <a:pt x="460" y="0"/>
                </a:cubicBezTo>
                <a:cubicBezTo>
                  <a:pt x="460" y="60"/>
                  <a:pt x="460" y="60"/>
                  <a:pt x="460" y="60"/>
                </a:cubicBezTo>
                <a:cubicBezTo>
                  <a:pt x="273" y="60"/>
                  <a:pt x="0" y="200"/>
                  <a:pt x="0" y="400"/>
                </a:cubicBezTo>
                <a:close/>
              </a:path>
            </a:pathLst>
          </a:custGeom>
          <a:solidFill>
            <a:srgbClr val="9BBB59"/>
          </a:solidFill>
          <a:ln w="317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410810" tIns="273873" rIns="410810" bIns="273873" anchor="ctr"/>
          <a:lstStyle/>
          <a:p>
            <a:pPr algn="ctr" defTabSz="304946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849" b="1" dirty="0">
              <a:solidFill>
                <a:srgbClr val="FFFFFF"/>
              </a:solidFill>
              <a:effectLst>
                <a:outerShdw blurRad="190500" algn="ctr" rotWithShape="0">
                  <a:prstClr val="black">
                    <a:alpha val="50000"/>
                  </a:prstClr>
                </a:outerShdw>
              </a:effectLst>
              <a:latin typeface="+mn-lt"/>
              <a:cs typeface="Arial" charset="0"/>
            </a:endParaRPr>
          </a:p>
        </p:txBody>
      </p:sp>
      <p:sp>
        <p:nvSpPr>
          <p:cNvPr id="281" name="ZoneTexte 161">
            <a:extLst>
              <a:ext uri="{FF2B5EF4-FFF2-40B4-BE49-F238E27FC236}">
                <a16:creationId xmlns:a16="http://schemas.microsoft.com/office/drawing/2014/main" id="{A937E2E2-FB66-4702-AC7E-561318FFC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3280" y="5747547"/>
            <a:ext cx="335627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2799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279900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4400" dirty="0">
                <a:solidFill>
                  <a:schemeClr val="bg1"/>
                </a:solidFill>
                <a:latin typeface="Michelin Black" panose="02000000000000000000" pitchFamily="50" charset="0"/>
              </a:rPr>
              <a:t>LINKED TO :</a:t>
            </a:r>
          </a:p>
        </p:txBody>
      </p:sp>
      <p:grpSp>
        <p:nvGrpSpPr>
          <p:cNvPr id="288" name="Groupe 287">
            <a:extLst>
              <a:ext uri="{FF2B5EF4-FFF2-40B4-BE49-F238E27FC236}">
                <a16:creationId xmlns:a16="http://schemas.microsoft.com/office/drawing/2014/main" id="{778DB885-C80E-4134-A13B-B81F85599B6B}"/>
              </a:ext>
            </a:extLst>
          </p:cNvPr>
          <p:cNvGrpSpPr/>
          <p:nvPr/>
        </p:nvGrpSpPr>
        <p:grpSpPr>
          <a:xfrm>
            <a:off x="40192656" y="4186120"/>
            <a:ext cx="1561891" cy="1152000"/>
            <a:chOff x="40213615" y="4072240"/>
            <a:chExt cx="1772607" cy="1330762"/>
          </a:xfrm>
        </p:grpSpPr>
        <p:sp>
          <p:nvSpPr>
            <p:cNvPr id="286" name="Freeform 7">
              <a:extLst>
                <a:ext uri="{FF2B5EF4-FFF2-40B4-BE49-F238E27FC236}">
                  <a16:creationId xmlns:a16="http://schemas.microsoft.com/office/drawing/2014/main" id="{972C1061-5CB9-488C-AB4F-52B18ACE53AA}"/>
                </a:ext>
              </a:extLst>
            </p:cNvPr>
            <p:cNvSpPr>
              <a:spLocks/>
            </p:cNvSpPr>
            <p:nvPr/>
          </p:nvSpPr>
          <p:spPr bwMode="gray">
            <a:xfrm rot="15782551" flipH="1">
              <a:off x="40252618" y="4033237"/>
              <a:ext cx="1112770" cy="1190775"/>
            </a:xfrm>
            <a:custGeom>
              <a:avLst/>
              <a:gdLst/>
              <a:ahLst/>
              <a:cxnLst>
                <a:cxn ang="0">
                  <a:pos x="0" y="400"/>
                </a:cxn>
                <a:cxn ang="0">
                  <a:pos x="460" y="126"/>
                </a:cxn>
                <a:cxn ang="0">
                  <a:pos x="460" y="186"/>
                </a:cxn>
                <a:cxn ang="0">
                  <a:pos x="625" y="90"/>
                </a:cxn>
                <a:cxn ang="0">
                  <a:pos x="460" y="0"/>
                </a:cxn>
                <a:cxn ang="0">
                  <a:pos x="460" y="60"/>
                </a:cxn>
                <a:cxn ang="0">
                  <a:pos x="0" y="400"/>
                </a:cxn>
              </a:cxnLst>
              <a:rect l="0" t="0" r="r" b="b"/>
              <a:pathLst>
                <a:path w="625" h="400">
                  <a:moveTo>
                    <a:pt x="0" y="400"/>
                  </a:moveTo>
                  <a:cubicBezTo>
                    <a:pt x="0" y="240"/>
                    <a:pt x="266" y="126"/>
                    <a:pt x="460" y="126"/>
                  </a:cubicBezTo>
                  <a:cubicBezTo>
                    <a:pt x="460" y="186"/>
                    <a:pt x="460" y="186"/>
                    <a:pt x="460" y="186"/>
                  </a:cubicBezTo>
                  <a:cubicBezTo>
                    <a:pt x="625" y="90"/>
                    <a:pt x="625" y="90"/>
                    <a:pt x="625" y="9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60" y="60"/>
                    <a:pt x="460" y="60"/>
                    <a:pt x="460" y="60"/>
                  </a:cubicBezTo>
                  <a:cubicBezTo>
                    <a:pt x="273" y="60"/>
                    <a:pt x="0" y="200"/>
                    <a:pt x="0" y="40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410810" tIns="273873" rIns="410810" bIns="273873" anchor="ctr"/>
            <a:lstStyle/>
            <a:p>
              <a:pPr algn="ctr" defTabSz="30494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849" b="1" dirty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latin typeface="+mn-lt"/>
                <a:cs typeface="Arial" charset="0"/>
              </a:endParaRPr>
            </a:p>
          </p:txBody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06592926-FC3D-439E-B989-409CFDEAAAFC}"/>
                </a:ext>
              </a:extLst>
            </p:cNvPr>
            <p:cNvSpPr>
              <a:spLocks/>
            </p:cNvSpPr>
            <p:nvPr/>
          </p:nvSpPr>
          <p:spPr bwMode="gray">
            <a:xfrm rot="5657546" flipH="1">
              <a:off x="40842709" y="4259489"/>
              <a:ext cx="1305104" cy="981922"/>
            </a:xfrm>
            <a:custGeom>
              <a:avLst/>
              <a:gdLst/>
              <a:ahLst/>
              <a:cxnLst>
                <a:cxn ang="0">
                  <a:pos x="0" y="400"/>
                </a:cxn>
                <a:cxn ang="0">
                  <a:pos x="460" y="126"/>
                </a:cxn>
                <a:cxn ang="0">
                  <a:pos x="460" y="186"/>
                </a:cxn>
                <a:cxn ang="0">
                  <a:pos x="625" y="90"/>
                </a:cxn>
                <a:cxn ang="0">
                  <a:pos x="460" y="0"/>
                </a:cxn>
                <a:cxn ang="0">
                  <a:pos x="460" y="60"/>
                </a:cxn>
                <a:cxn ang="0">
                  <a:pos x="0" y="400"/>
                </a:cxn>
              </a:cxnLst>
              <a:rect l="0" t="0" r="r" b="b"/>
              <a:pathLst>
                <a:path w="625" h="400">
                  <a:moveTo>
                    <a:pt x="0" y="400"/>
                  </a:moveTo>
                  <a:cubicBezTo>
                    <a:pt x="0" y="240"/>
                    <a:pt x="266" y="126"/>
                    <a:pt x="460" y="126"/>
                  </a:cubicBezTo>
                  <a:cubicBezTo>
                    <a:pt x="460" y="186"/>
                    <a:pt x="460" y="186"/>
                    <a:pt x="460" y="186"/>
                  </a:cubicBezTo>
                  <a:cubicBezTo>
                    <a:pt x="625" y="90"/>
                    <a:pt x="625" y="90"/>
                    <a:pt x="625" y="9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60" y="60"/>
                    <a:pt x="460" y="60"/>
                    <a:pt x="460" y="60"/>
                  </a:cubicBezTo>
                  <a:cubicBezTo>
                    <a:pt x="273" y="60"/>
                    <a:pt x="0" y="200"/>
                    <a:pt x="0" y="40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410810" tIns="273873" rIns="410810" bIns="273873" anchor="ctr"/>
            <a:lstStyle/>
            <a:p>
              <a:pPr algn="ctr" defTabSz="304946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849" b="1" dirty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latin typeface="+mn-lt"/>
                <a:cs typeface="Arial" charset="0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AB5672F-3620-4AD3-8051-BAFCE247F18B}"/>
              </a:ext>
            </a:extLst>
          </p:cNvPr>
          <p:cNvSpPr/>
          <p:nvPr/>
        </p:nvSpPr>
        <p:spPr>
          <a:xfrm>
            <a:off x="0" y="28119164"/>
            <a:ext cx="42808525" cy="2145199"/>
          </a:xfrm>
          <a:prstGeom prst="rect">
            <a:avLst/>
          </a:prstGeom>
          <a:solidFill>
            <a:srgbClr val="00CC9B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176431"/>
            <a:endParaRPr lang="en-US" sz="82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2FE55A-6DED-4F0E-9D18-3528BA9CDC87}"/>
              </a:ext>
            </a:extLst>
          </p:cNvPr>
          <p:cNvSpPr/>
          <p:nvPr/>
        </p:nvSpPr>
        <p:spPr>
          <a:xfrm>
            <a:off x="10121358" y="28210534"/>
            <a:ext cx="2754121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i="1" dirty="0">
                <a:solidFill>
                  <a:schemeClr val="bg1"/>
                </a:solidFill>
                <a:latin typeface="Gotham Rounded Bold" pitchFamily="50" charset="0"/>
              </a:rPr>
              <a:t>CONTINUOUS ARCHITECTURE DELIVERABLES </a:t>
            </a:r>
          </a:p>
          <a:p>
            <a:pPr algn="ctr"/>
            <a:r>
              <a:rPr lang="en-US" sz="6000" b="1" i="1" dirty="0">
                <a:solidFill>
                  <a:schemeClr val="bg1"/>
                </a:solidFill>
                <a:latin typeface="Gotham Rounded Bold" pitchFamily="50" charset="0"/>
              </a:rPr>
              <a:t>-2020.2 -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73FC14C4-6CC2-4C27-94A2-F1AF230E4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61" y="28094674"/>
            <a:ext cx="4784970" cy="2001662"/>
          </a:xfrm>
          <a:prstGeom prst="rect">
            <a:avLst/>
          </a:prstGeom>
        </p:spPr>
      </p:pic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398249AD-CDE7-4C4B-9AB2-821689282FAF}"/>
              </a:ext>
            </a:extLst>
          </p:cNvPr>
          <p:cNvGrpSpPr/>
          <p:nvPr/>
        </p:nvGrpSpPr>
        <p:grpSpPr>
          <a:xfrm>
            <a:off x="10318797" y="28366064"/>
            <a:ext cx="1578597" cy="1545382"/>
            <a:chOff x="620047" y="4144584"/>
            <a:chExt cx="179229" cy="164596"/>
          </a:xfrm>
          <a:solidFill>
            <a:srgbClr val="9BBB59"/>
          </a:solidFill>
        </p:grpSpPr>
        <p:sp>
          <p:nvSpPr>
            <p:cNvPr id="193" name="Rectangle : coins arrondis 192">
              <a:extLst>
                <a:ext uri="{FF2B5EF4-FFF2-40B4-BE49-F238E27FC236}">
                  <a16:creationId xmlns:a16="http://schemas.microsoft.com/office/drawing/2014/main" id="{61B4BAC3-7B43-404A-84B8-5B003541CBCB}"/>
                </a:ext>
              </a:extLst>
            </p:cNvPr>
            <p:cNvSpPr/>
            <p:nvPr/>
          </p:nvSpPr>
          <p:spPr>
            <a:xfrm>
              <a:off x="655539" y="4177146"/>
              <a:ext cx="143737" cy="132034"/>
            </a:xfrm>
            <a:prstGeom prst="roundRect">
              <a:avLst/>
            </a:prstGeom>
            <a:solidFill>
              <a:sysClr val="window" lastClr="FFFFFF"/>
            </a:solidFill>
            <a:ln w="635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17643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Rectangle : coins arrondis 193">
              <a:extLst>
                <a:ext uri="{FF2B5EF4-FFF2-40B4-BE49-F238E27FC236}">
                  <a16:creationId xmlns:a16="http://schemas.microsoft.com/office/drawing/2014/main" id="{48BD64F1-810E-43CA-8A56-BC11CE075919}"/>
                </a:ext>
              </a:extLst>
            </p:cNvPr>
            <p:cNvSpPr/>
            <p:nvPr/>
          </p:nvSpPr>
          <p:spPr>
            <a:xfrm>
              <a:off x="620047" y="4144584"/>
              <a:ext cx="143739" cy="132033"/>
            </a:xfrm>
            <a:prstGeom prst="roundRect">
              <a:avLst/>
            </a:prstGeom>
            <a:solidFill>
              <a:srgbClr val="9BBB59"/>
            </a:solidFill>
            <a:ln w="635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17643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sz="13800" b="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</p:grpSp>
      <p:sp>
        <p:nvSpPr>
          <p:cNvPr id="189" name="Ellipse 188">
            <a:extLst>
              <a:ext uri="{FF2B5EF4-FFF2-40B4-BE49-F238E27FC236}">
                <a16:creationId xmlns:a16="http://schemas.microsoft.com/office/drawing/2014/main" id="{10B7C2A2-7CBF-7846-802F-F08F4A7FD2D9}"/>
              </a:ext>
            </a:extLst>
          </p:cNvPr>
          <p:cNvSpPr/>
          <p:nvPr/>
        </p:nvSpPr>
        <p:spPr>
          <a:xfrm>
            <a:off x="35207328" y="12054937"/>
            <a:ext cx="604838" cy="587375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3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6AF19E1D-904E-E54A-BB16-D62E6D887480}"/>
              </a:ext>
            </a:extLst>
          </p:cNvPr>
          <p:cNvSpPr txBox="1"/>
          <p:nvPr/>
        </p:nvSpPr>
        <p:spPr>
          <a:xfrm>
            <a:off x="36028002" y="11761037"/>
            <a:ext cx="1518364" cy="1135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</a:rPr>
              <a:t>DOMAIN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</a:rPr>
              <a:t>DRIVEN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</a:rPr>
              <a:t>DESIGN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5DC35363-0DDD-4D37-97A3-EC9D0509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5260" y="29743064"/>
            <a:ext cx="973265" cy="533366"/>
          </a:xfrm>
          <a:prstGeom prst="rect">
            <a:avLst/>
          </a:prstGeom>
        </p:spPr>
      </p:pic>
      <p:sp>
        <p:nvSpPr>
          <p:cNvPr id="195" name="Ellipse 141">
            <a:extLst>
              <a:ext uri="{FF2B5EF4-FFF2-40B4-BE49-F238E27FC236}">
                <a16:creationId xmlns:a16="http://schemas.microsoft.com/office/drawing/2014/main" id="{079E7DAC-1AE9-4201-832A-58F223F98CE3}"/>
              </a:ext>
            </a:extLst>
          </p:cNvPr>
          <p:cNvSpPr/>
          <p:nvPr/>
        </p:nvSpPr>
        <p:spPr bwMode="gray">
          <a:xfrm>
            <a:off x="32219509" y="13966374"/>
            <a:ext cx="3091593" cy="2924911"/>
          </a:xfrm>
          <a:prstGeom prst="ellipse">
            <a:avLst/>
          </a:prstGeom>
          <a:solidFill>
            <a:srgbClr val="00866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>
              <a:defRPr/>
            </a:pPr>
            <a:r>
              <a:rPr lang="en-US" sz="36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ARCHITECTURE</a:t>
            </a:r>
          </a:p>
          <a:p>
            <a:pPr algn="ctr" defTabSz="4280855">
              <a:defRPr/>
            </a:pPr>
            <a:r>
              <a:rPr lang="en-US" sz="36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PATTERNS</a:t>
            </a:r>
          </a:p>
        </p:txBody>
      </p:sp>
      <p:sp>
        <p:nvSpPr>
          <p:cNvPr id="196" name="Ellipse 141">
            <a:extLst>
              <a:ext uri="{FF2B5EF4-FFF2-40B4-BE49-F238E27FC236}">
                <a16:creationId xmlns:a16="http://schemas.microsoft.com/office/drawing/2014/main" id="{EAE7CE8B-7559-4C51-BB5E-BBBA3AB2792D}"/>
              </a:ext>
            </a:extLst>
          </p:cNvPr>
          <p:cNvSpPr/>
          <p:nvPr/>
        </p:nvSpPr>
        <p:spPr bwMode="gray">
          <a:xfrm>
            <a:off x="27555206" y="16764616"/>
            <a:ext cx="3858970" cy="3497130"/>
          </a:xfrm>
          <a:prstGeom prst="ellipse">
            <a:avLst/>
          </a:prstGeom>
          <a:solidFill>
            <a:srgbClr val="00866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DEVOPS &amp; SRE</a:t>
            </a:r>
          </a:p>
        </p:txBody>
      </p:sp>
      <p:sp>
        <p:nvSpPr>
          <p:cNvPr id="197" name="Ellipse 155">
            <a:extLst>
              <a:ext uri="{FF2B5EF4-FFF2-40B4-BE49-F238E27FC236}">
                <a16:creationId xmlns:a16="http://schemas.microsoft.com/office/drawing/2014/main" id="{0A4C8B4E-5119-40CF-9D79-974770A42D3A}"/>
              </a:ext>
            </a:extLst>
          </p:cNvPr>
          <p:cNvSpPr/>
          <p:nvPr/>
        </p:nvSpPr>
        <p:spPr bwMode="gray">
          <a:xfrm>
            <a:off x="29324962" y="9832663"/>
            <a:ext cx="3240088" cy="2924911"/>
          </a:xfrm>
          <a:prstGeom prst="ellipse">
            <a:avLst/>
          </a:prstGeom>
          <a:solidFill>
            <a:srgbClr val="00866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UBIQUITUS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LANGUAGE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BEF91BA-6EF4-4257-8C5B-2B44F6A6D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42" y="21192591"/>
            <a:ext cx="5647334" cy="544520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5A9BCC9-9CF1-4D45-8151-4EEDAF6BF39E}"/>
              </a:ext>
            </a:extLst>
          </p:cNvPr>
          <p:cNvSpPr txBox="1"/>
          <p:nvPr/>
        </p:nvSpPr>
        <p:spPr>
          <a:xfrm>
            <a:off x="1033908" y="26706620"/>
            <a:ext cx="5296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Source: O-AA™ Standard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3D07CCF-8A0D-4495-A29A-C60EF9E3CBC8}"/>
              </a:ext>
            </a:extLst>
          </p:cNvPr>
          <p:cNvGrpSpPr/>
          <p:nvPr/>
        </p:nvGrpSpPr>
        <p:grpSpPr>
          <a:xfrm>
            <a:off x="2270485" y="3949131"/>
            <a:ext cx="2683997" cy="2681994"/>
            <a:chOff x="2270485" y="3949131"/>
            <a:chExt cx="2683997" cy="2681994"/>
          </a:xfrm>
        </p:grpSpPr>
        <p:grpSp>
          <p:nvGrpSpPr>
            <p:cNvPr id="66" name="Graphique 47">
              <a:extLst>
                <a:ext uri="{FF2B5EF4-FFF2-40B4-BE49-F238E27FC236}">
                  <a16:creationId xmlns:a16="http://schemas.microsoft.com/office/drawing/2014/main" id="{A63C117B-1979-4FE4-9A60-6C4C53448830}"/>
                </a:ext>
              </a:extLst>
            </p:cNvPr>
            <p:cNvGrpSpPr/>
            <p:nvPr/>
          </p:nvGrpSpPr>
          <p:grpSpPr>
            <a:xfrm>
              <a:off x="2270485" y="3949131"/>
              <a:ext cx="2682034" cy="2681994"/>
              <a:chOff x="824422" y="3364083"/>
              <a:chExt cx="2682034" cy="2681994"/>
            </a:xfrm>
            <a:solidFill>
              <a:schemeClr val="accent1"/>
            </a:solidFill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679E8CF-97D8-4F49-A9BB-AF00A87835E9}"/>
                  </a:ext>
                </a:extLst>
              </p:cNvPr>
              <p:cNvSpPr/>
              <p:nvPr/>
            </p:nvSpPr>
            <p:spPr>
              <a:xfrm>
                <a:off x="904561" y="3444222"/>
                <a:ext cx="2521715" cy="2521715"/>
              </a:xfrm>
              <a:custGeom>
                <a:avLst/>
                <a:gdLst>
                  <a:gd name="connsiteX0" fmla="*/ 1260878 w 2521715"/>
                  <a:gd name="connsiteY0" fmla="*/ 2521715 h 2521715"/>
                  <a:gd name="connsiteX1" fmla="*/ 369324 w 2521715"/>
                  <a:gd name="connsiteY1" fmla="*/ 2152431 h 2521715"/>
                  <a:gd name="connsiteX2" fmla="*/ 0 w 2521715"/>
                  <a:gd name="connsiteY2" fmla="*/ 1260878 h 2521715"/>
                  <a:gd name="connsiteX3" fmla="*/ 369284 w 2521715"/>
                  <a:gd name="connsiteY3" fmla="*/ 369324 h 2521715"/>
                  <a:gd name="connsiteX4" fmla="*/ 1260878 w 2521715"/>
                  <a:gd name="connsiteY4" fmla="*/ 0 h 2521715"/>
                  <a:gd name="connsiteX5" fmla="*/ 2152431 w 2521715"/>
                  <a:gd name="connsiteY5" fmla="*/ 369284 h 2521715"/>
                  <a:gd name="connsiteX6" fmla="*/ 2521715 w 2521715"/>
                  <a:gd name="connsiteY6" fmla="*/ 1260838 h 2521715"/>
                  <a:gd name="connsiteX7" fmla="*/ 2152431 w 2521715"/>
                  <a:gd name="connsiteY7" fmla="*/ 2152391 h 2521715"/>
                  <a:gd name="connsiteX8" fmla="*/ 1260878 w 2521715"/>
                  <a:gd name="connsiteY8" fmla="*/ 2521715 h 2521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21715" h="2521715">
                    <a:moveTo>
                      <a:pt x="1260878" y="2521715"/>
                    </a:moveTo>
                    <a:cubicBezTo>
                      <a:pt x="924091" y="2521715"/>
                      <a:pt x="607459" y="2390566"/>
                      <a:pt x="369324" y="2152431"/>
                    </a:cubicBezTo>
                    <a:cubicBezTo>
                      <a:pt x="131149" y="1914296"/>
                      <a:pt x="0" y="1597665"/>
                      <a:pt x="0" y="1260878"/>
                    </a:cubicBezTo>
                    <a:cubicBezTo>
                      <a:pt x="0" y="924091"/>
                      <a:pt x="131149" y="607459"/>
                      <a:pt x="369284" y="369324"/>
                    </a:cubicBezTo>
                    <a:cubicBezTo>
                      <a:pt x="607459" y="131149"/>
                      <a:pt x="924091" y="0"/>
                      <a:pt x="1260878" y="0"/>
                    </a:cubicBezTo>
                    <a:cubicBezTo>
                      <a:pt x="1597665" y="0"/>
                      <a:pt x="1914296" y="131149"/>
                      <a:pt x="2152431" y="369284"/>
                    </a:cubicBezTo>
                    <a:cubicBezTo>
                      <a:pt x="2390566" y="607419"/>
                      <a:pt x="2521715" y="924051"/>
                      <a:pt x="2521715" y="1260838"/>
                    </a:cubicBezTo>
                    <a:cubicBezTo>
                      <a:pt x="2521715" y="1597624"/>
                      <a:pt x="2390566" y="1914256"/>
                      <a:pt x="2152431" y="2152391"/>
                    </a:cubicBezTo>
                    <a:cubicBezTo>
                      <a:pt x="1914296" y="2390566"/>
                      <a:pt x="1597665" y="2521715"/>
                      <a:pt x="1260878" y="25217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9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A22881A-633A-42A4-A777-A0C8F5F172EB}"/>
                  </a:ext>
                </a:extLst>
              </p:cNvPr>
              <p:cNvSpPr/>
              <p:nvPr/>
            </p:nvSpPr>
            <p:spPr>
              <a:xfrm>
                <a:off x="824422" y="3364083"/>
                <a:ext cx="2682034" cy="2681994"/>
              </a:xfrm>
              <a:custGeom>
                <a:avLst/>
                <a:gdLst>
                  <a:gd name="connsiteX0" fmla="*/ 1341017 w 2682034"/>
                  <a:gd name="connsiteY0" fmla="*/ 160279 h 2681994"/>
                  <a:gd name="connsiteX1" fmla="*/ 1800578 w 2682034"/>
                  <a:gd name="connsiteY1" fmla="*/ 253001 h 2681994"/>
                  <a:gd name="connsiteX2" fmla="*/ 2175952 w 2682034"/>
                  <a:gd name="connsiteY2" fmla="*/ 506122 h 2681994"/>
                  <a:gd name="connsiteX3" fmla="*/ 2429074 w 2682034"/>
                  <a:gd name="connsiteY3" fmla="*/ 881496 h 2681994"/>
                  <a:gd name="connsiteX4" fmla="*/ 2521795 w 2682034"/>
                  <a:gd name="connsiteY4" fmla="*/ 1341017 h 2681994"/>
                  <a:gd name="connsiteX5" fmla="*/ 2429074 w 2682034"/>
                  <a:gd name="connsiteY5" fmla="*/ 1800578 h 2681994"/>
                  <a:gd name="connsiteX6" fmla="*/ 2175952 w 2682034"/>
                  <a:gd name="connsiteY6" fmla="*/ 2175952 h 2681994"/>
                  <a:gd name="connsiteX7" fmla="*/ 1800578 w 2682034"/>
                  <a:gd name="connsiteY7" fmla="*/ 2429074 h 2681994"/>
                  <a:gd name="connsiteX8" fmla="*/ 1341017 w 2682034"/>
                  <a:gd name="connsiteY8" fmla="*/ 2521795 h 2681994"/>
                  <a:gd name="connsiteX9" fmla="*/ 881496 w 2682034"/>
                  <a:gd name="connsiteY9" fmla="*/ 2429074 h 2681994"/>
                  <a:gd name="connsiteX10" fmla="*/ 506122 w 2682034"/>
                  <a:gd name="connsiteY10" fmla="*/ 2175952 h 2681994"/>
                  <a:gd name="connsiteX11" fmla="*/ 253001 w 2682034"/>
                  <a:gd name="connsiteY11" fmla="*/ 1800578 h 2681994"/>
                  <a:gd name="connsiteX12" fmla="*/ 160279 w 2682034"/>
                  <a:gd name="connsiteY12" fmla="*/ 1341017 h 2681994"/>
                  <a:gd name="connsiteX13" fmla="*/ 253001 w 2682034"/>
                  <a:gd name="connsiteY13" fmla="*/ 881496 h 2681994"/>
                  <a:gd name="connsiteX14" fmla="*/ 506122 w 2682034"/>
                  <a:gd name="connsiteY14" fmla="*/ 506122 h 2681994"/>
                  <a:gd name="connsiteX15" fmla="*/ 881496 w 2682034"/>
                  <a:gd name="connsiteY15" fmla="*/ 253001 h 2681994"/>
                  <a:gd name="connsiteX16" fmla="*/ 1341017 w 2682034"/>
                  <a:gd name="connsiteY16" fmla="*/ 160279 h 2681994"/>
                  <a:gd name="connsiteX17" fmla="*/ 1341017 w 2682034"/>
                  <a:gd name="connsiteY17" fmla="*/ 0 h 2681994"/>
                  <a:gd name="connsiteX18" fmla="*/ 0 w 2682034"/>
                  <a:gd name="connsiteY18" fmla="*/ 1341017 h 2681994"/>
                  <a:gd name="connsiteX19" fmla="*/ 1341017 w 2682034"/>
                  <a:gd name="connsiteY19" fmla="*/ 2681994 h 2681994"/>
                  <a:gd name="connsiteX20" fmla="*/ 2682035 w 2682034"/>
                  <a:gd name="connsiteY20" fmla="*/ 1340977 h 2681994"/>
                  <a:gd name="connsiteX21" fmla="*/ 1341017 w 2682034"/>
                  <a:gd name="connsiteY21" fmla="*/ 0 h 2681994"/>
                  <a:gd name="connsiteX22" fmla="*/ 1341017 w 2682034"/>
                  <a:gd name="connsiteY22" fmla="*/ 0 h 268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82034" h="2681994">
                    <a:moveTo>
                      <a:pt x="1341017" y="160279"/>
                    </a:moveTo>
                    <a:cubicBezTo>
                      <a:pt x="1500495" y="160279"/>
                      <a:pt x="1655085" y="191494"/>
                      <a:pt x="1800578" y="253001"/>
                    </a:cubicBezTo>
                    <a:cubicBezTo>
                      <a:pt x="1941143" y="312465"/>
                      <a:pt x="2067443" y="397613"/>
                      <a:pt x="2175952" y="506122"/>
                    </a:cubicBezTo>
                    <a:cubicBezTo>
                      <a:pt x="2284421" y="614591"/>
                      <a:pt x="2369610" y="740891"/>
                      <a:pt x="2429074" y="881496"/>
                    </a:cubicBezTo>
                    <a:cubicBezTo>
                      <a:pt x="2490581" y="1026950"/>
                      <a:pt x="2521795" y="1181579"/>
                      <a:pt x="2521795" y="1341017"/>
                    </a:cubicBezTo>
                    <a:cubicBezTo>
                      <a:pt x="2521795" y="1500495"/>
                      <a:pt x="2490581" y="1655085"/>
                      <a:pt x="2429074" y="1800578"/>
                    </a:cubicBezTo>
                    <a:cubicBezTo>
                      <a:pt x="2369610" y="1941143"/>
                      <a:pt x="2284462" y="2067443"/>
                      <a:pt x="2175952" y="2175952"/>
                    </a:cubicBezTo>
                    <a:cubicBezTo>
                      <a:pt x="2067483" y="2284421"/>
                      <a:pt x="1941183" y="2369610"/>
                      <a:pt x="1800578" y="2429074"/>
                    </a:cubicBezTo>
                    <a:cubicBezTo>
                      <a:pt x="1655125" y="2490581"/>
                      <a:pt x="1500495" y="2521795"/>
                      <a:pt x="1341017" y="2521795"/>
                    </a:cubicBezTo>
                    <a:cubicBezTo>
                      <a:pt x="1181539" y="2521795"/>
                      <a:pt x="1026950" y="2490581"/>
                      <a:pt x="881496" y="2429074"/>
                    </a:cubicBezTo>
                    <a:cubicBezTo>
                      <a:pt x="740931" y="2369610"/>
                      <a:pt x="614631" y="2284462"/>
                      <a:pt x="506122" y="2175952"/>
                    </a:cubicBezTo>
                    <a:cubicBezTo>
                      <a:pt x="397653" y="2067483"/>
                      <a:pt x="312465" y="1941183"/>
                      <a:pt x="253001" y="1800578"/>
                    </a:cubicBezTo>
                    <a:cubicBezTo>
                      <a:pt x="191494" y="1655085"/>
                      <a:pt x="160279" y="1500455"/>
                      <a:pt x="160279" y="1341017"/>
                    </a:cubicBezTo>
                    <a:cubicBezTo>
                      <a:pt x="160279" y="1181539"/>
                      <a:pt x="191494" y="1026950"/>
                      <a:pt x="253001" y="881496"/>
                    </a:cubicBezTo>
                    <a:cubicBezTo>
                      <a:pt x="312465" y="740931"/>
                      <a:pt x="397613" y="614631"/>
                      <a:pt x="506122" y="506122"/>
                    </a:cubicBezTo>
                    <a:cubicBezTo>
                      <a:pt x="614591" y="397653"/>
                      <a:pt x="740891" y="312465"/>
                      <a:pt x="881496" y="253001"/>
                    </a:cubicBezTo>
                    <a:cubicBezTo>
                      <a:pt x="1026910" y="191494"/>
                      <a:pt x="1181539" y="160279"/>
                      <a:pt x="1341017" y="160279"/>
                    </a:cubicBezTo>
                    <a:moveTo>
                      <a:pt x="1341017" y="0"/>
                    </a:moveTo>
                    <a:cubicBezTo>
                      <a:pt x="600406" y="0"/>
                      <a:pt x="0" y="600406"/>
                      <a:pt x="0" y="1341017"/>
                    </a:cubicBezTo>
                    <a:cubicBezTo>
                      <a:pt x="0" y="2081628"/>
                      <a:pt x="600406" y="2681994"/>
                      <a:pt x="1341017" y="2681994"/>
                    </a:cubicBezTo>
                    <a:cubicBezTo>
                      <a:pt x="2081628" y="2681994"/>
                      <a:pt x="2682035" y="2081588"/>
                      <a:pt x="2682035" y="1340977"/>
                    </a:cubicBezTo>
                    <a:cubicBezTo>
                      <a:pt x="2681995" y="600406"/>
                      <a:pt x="2081628" y="0"/>
                      <a:pt x="1341017" y="0"/>
                    </a:cubicBezTo>
                    <a:lnTo>
                      <a:pt x="1341017" y="0"/>
                    </a:lnTo>
                    <a:close/>
                  </a:path>
                </a:pathLst>
              </a:custGeom>
              <a:solidFill>
                <a:srgbClr val="CACA00"/>
              </a:solidFill>
              <a:ln w="39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C227275-1B48-46BF-8EF8-6150C6CE148A}"/>
                </a:ext>
              </a:extLst>
            </p:cNvPr>
            <p:cNvSpPr/>
            <p:nvPr/>
          </p:nvSpPr>
          <p:spPr>
            <a:xfrm>
              <a:off x="3106902" y="4230581"/>
              <a:ext cx="960273" cy="1144715"/>
            </a:xfrm>
            <a:custGeom>
              <a:avLst/>
              <a:gdLst>
                <a:gd name="connsiteX0" fmla="*/ 960274 w 960273"/>
                <a:gd name="connsiteY0" fmla="*/ 903735 h 1144715"/>
                <a:gd name="connsiteX1" fmla="*/ 956387 w 960273"/>
                <a:gd name="connsiteY1" fmla="*/ 908463 h 1144715"/>
                <a:gd name="connsiteX2" fmla="*/ 480157 w 960273"/>
                <a:gd name="connsiteY2" fmla="*/ 1144715 h 1144715"/>
                <a:gd name="connsiteX3" fmla="*/ 3767 w 960273"/>
                <a:gd name="connsiteY3" fmla="*/ 908463 h 1144715"/>
                <a:gd name="connsiteX4" fmla="*/ 0 w 960273"/>
                <a:gd name="connsiteY4" fmla="*/ 903735 h 1144715"/>
                <a:gd name="connsiteX5" fmla="*/ 922 w 960273"/>
                <a:gd name="connsiteY5" fmla="*/ 897965 h 1144715"/>
                <a:gd name="connsiteX6" fmla="*/ 236332 w 960273"/>
                <a:gd name="connsiteY6" fmla="*/ 535894 h 1144715"/>
                <a:gd name="connsiteX7" fmla="*/ 245307 w 960273"/>
                <a:gd name="connsiteY7" fmla="*/ 530685 h 1144715"/>
                <a:gd name="connsiteX8" fmla="*/ 252600 w 960273"/>
                <a:gd name="connsiteY8" fmla="*/ 538178 h 1144715"/>
                <a:gd name="connsiteX9" fmla="*/ 480197 w 960273"/>
                <a:gd name="connsiteY9" fmla="*/ 636029 h 1144715"/>
                <a:gd name="connsiteX10" fmla="*/ 707794 w 960273"/>
                <a:gd name="connsiteY10" fmla="*/ 538178 h 1144715"/>
                <a:gd name="connsiteX11" fmla="*/ 714926 w 960273"/>
                <a:gd name="connsiteY11" fmla="*/ 530685 h 1144715"/>
                <a:gd name="connsiteX12" fmla="*/ 724022 w 960273"/>
                <a:gd name="connsiteY12" fmla="*/ 535894 h 1144715"/>
                <a:gd name="connsiteX13" fmla="*/ 959432 w 960273"/>
                <a:gd name="connsiteY13" fmla="*/ 897965 h 1144715"/>
                <a:gd name="connsiteX14" fmla="*/ 960274 w 960273"/>
                <a:gd name="connsiteY14" fmla="*/ 903735 h 1144715"/>
                <a:gd name="connsiteX15" fmla="*/ 480157 w 960273"/>
                <a:gd name="connsiteY15" fmla="*/ 571716 h 1144715"/>
                <a:gd name="connsiteX16" fmla="*/ 765935 w 960273"/>
                <a:gd name="connsiteY16" fmla="*/ 285898 h 1144715"/>
                <a:gd name="connsiteX17" fmla="*/ 480157 w 960273"/>
                <a:gd name="connsiteY17" fmla="*/ 0 h 1144715"/>
                <a:gd name="connsiteX18" fmla="*/ 194339 w 960273"/>
                <a:gd name="connsiteY18" fmla="*/ 285778 h 1144715"/>
                <a:gd name="connsiteX19" fmla="*/ 480157 w 960273"/>
                <a:gd name="connsiteY19" fmla="*/ 571716 h 1144715"/>
                <a:gd name="connsiteX20" fmla="*/ 480157 w 960273"/>
                <a:gd name="connsiteY20" fmla="*/ 571716 h 114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60273" h="1144715">
                  <a:moveTo>
                    <a:pt x="960274" y="903735"/>
                  </a:moveTo>
                  <a:lnTo>
                    <a:pt x="956387" y="908463"/>
                  </a:lnTo>
                  <a:cubicBezTo>
                    <a:pt x="829486" y="1060849"/>
                    <a:pt x="660311" y="1144715"/>
                    <a:pt x="480157" y="1144715"/>
                  </a:cubicBezTo>
                  <a:cubicBezTo>
                    <a:pt x="300083" y="1144715"/>
                    <a:pt x="130828" y="1060849"/>
                    <a:pt x="3767" y="908463"/>
                  </a:cubicBezTo>
                  <a:lnTo>
                    <a:pt x="0" y="903735"/>
                  </a:lnTo>
                  <a:lnTo>
                    <a:pt x="922" y="897965"/>
                  </a:lnTo>
                  <a:cubicBezTo>
                    <a:pt x="25484" y="737926"/>
                    <a:pt x="108990" y="609422"/>
                    <a:pt x="236332" y="535894"/>
                  </a:cubicBezTo>
                  <a:lnTo>
                    <a:pt x="245307" y="530685"/>
                  </a:lnTo>
                  <a:lnTo>
                    <a:pt x="252600" y="538178"/>
                  </a:lnTo>
                  <a:cubicBezTo>
                    <a:pt x="312745" y="601208"/>
                    <a:pt x="393566" y="636029"/>
                    <a:pt x="480197" y="636029"/>
                  </a:cubicBezTo>
                  <a:cubicBezTo>
                    <a:pt x="566828" y="636029"/>
                    <a:pt x="647649" y="601208"/>
                    <a:pt x="707794" y="538178"/>
                  </a:cubicBezTo>
                  <a:lnTo>
                    <a:pt x="714926" y="530685"/>
                  </a:lnTo>
                  <a:lnTo>
                    <a:pt x="724022" y="535894"/>
                  </a:lnTo>
                  <a:cubicBezTo>
                    <a:pt x="851204" y="609422"/>
                    <a:pt x="934869" y="737886"/>
                    <a:pt x="959432" y="897965"/>
                  </a:cubicBezTo>
                  <a:lnTo>
                    <a:pt x="960274" y="903735"/>
                  </a:lnTo>
                  <a:close/>
                  <a:moveTo>
                    <a:pt x="480157" y="571716"/>
                  </a:moveTo>
                  <a:cubicBezTo>
                    <a:pt x="637751" y="571716"/>
                    <a:pt x="765935" y="443533"/>
                    <a:pt x="765935" y="285898"/>
                  </a:cubicBezTo>
                  <a:cubicBezTo>
                    <a:pt x="765935" y="128183"/>
                    <a:pt x="637712" y="0"/>
                    <a:pt x="480157" y="0"/>
                  </a:cubicBezTo>
                  <a:cubicBezTo>
                    <a:pt x="322562" y="0"/>
                    <a:pt x="194339" y="128183"/>
                    <a:pt x="194339" y="285778"/>
                  </a:cubicBezTo>
                  <a:cubicBezTo>
                    <a:pt x="194339" y="443373"/>
                    <a:pt x="322562" y="571716"/>
                    <a:pt x="480157" y="571716"/>
                  </a:cubicBezTo>
                  <a:lnTo>
                    <a:pt x="480157" y="571716"/>
                  </a:lnTo>
                  <a:close/>
                </a:path>
              </a:pathLst>
            </a:custGeom>
            <a:solidFill>
              <a:srgbClr val="CACA00"/>
            </a:solidFill>
            <a:ln w="39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8978C79-E3D7-4C88-A5BE-780114DC977A}"/>
                </a:ext>
              </a:extLst>
            </p:cNvPr>
            <p:cNvSpPr/>
            <p:nvPr/>
          </p:nvSpPr>
          <p:spPr>
            <a:xfrm>
              <a:off x="2270485" y="5460444"/>
              <a:ext cx="2683997" cy="756278"/>
            </a:xfrm>
            <a:custGeom>
              <a:avLst/>
              <a:gdLst>
                <a:gd name="connsiteX0" fmla="*/ 0 w 2683997"/>
                <a:gd name="connsiteY0" fmla="*/ 0 h 756278"/>
                <a:gd name="connsiteX1" fmla="*/ 2683998 w 2683997"/>
                <a:gd name="connsiteY1" fmla="*/ 0 h 756278"/>
                <a:gd name="connsiteX2" fmla="*/ 2683998 w 2683997"/>
                <a:gd name="connsiteY2" fmla="*/ 756278 h 756278"/>
                <a:gd name="connsiteX3" fmla="*/ 0 w 2683997"/>
                <a:gd name="connsiteY3" fmla="*/ 756278 h 756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3997" h="756278">
                  <a:moveTo>
                    <a:pt x="0" y="0"/>
                  </a:moveTo>
                  <a:lnTo>
                    <a:pt x="2683998" y="0"/>
                  </a:lnTo>
                  <a:lnTo>
                    <a:pt x="2683998" y="756278"/>
                  </a:lnTo>
                  <a:lnTo>
                    <a:pt x="0" y="756278"/>
                  </a:lnTo>
                  <a:close/>
                </a:path>
              </a:pathLst>
            </a:custGeom>
            <a:noFill/>
            <a:ln w="399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fr-FR" sz="2400" dirty="0"/>
                <a:t>ARCHITECTURE</a:t>
              </a:r>
              <a:br>
                <a:rPr lang="fr-FR" sz="2400" dirty="0"/>
              </a:br>
              <a:r>
                <a:rPr lang="fr-FR" sz="2400" dirty="0"/>
                <a:t>ROLE</a:t>
              </a:r>
              <a:endParaRPr lang="en-US" sz="2400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F6B15DF-E506-46BF-A1CF-A60D57730333}"/>
              </a:ext>
            </a:extLst>
          </p:cNvPr>
          <p:cNvGrpSpPr/>
          <p:nvPr/>
        </p:nvGrpSpPr>
        <p:grpSpPr>
          <a:xfrm>
            <a:off x="5544180" y="3922284"/>
            <a:ext cx="2671124" cy="2610889"/>
            <a:chOff x="5544180" y="3922284"/>
            <a:chExt cx="2671124" cy="2610889"/>
          </a:xfrm>
        </p:grpSpPr>
        <p:grpSp>
          <p:nvGrpSpPr>
            <p:cNvPr id="85" name="Graphique 48">
              <a:extLst>
                <a:ext uri="{FF2B5EF4-FFF2-40B4-BE49-F238E27FC236}">
                  <a16:creationId xmlns:a16="http://schemas.microsoft.com/office/drawing/2014/main" id="{5730718E-BE8C-4BC8-ABD2-DE9497FAEAE8}"/>
                </a:ext>
              </a:extLst>
            </p:cNvPr>
            <p:cNvGrpSpPr/>
            <p:nvPr/>
          </p:nvGrpSpPr>
          <p:grpSpPr>
            <a:xfrm>
              <a:off x="5570683" y="3922284"/>
              <a:ext cx="2644621" cy="2610889"/>
              <a:chOff x="4124620" y="3337236"/>
              <a:chExt cx="2644621" cy="2610889"/>
            </a:xfrm>
            <a:solidFill>
              <a:schemeClr val="accent1"/>
            </a:solidFill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00C2A16-8B9C-4786-8DAA-8F064A12ED48}"/>
                  </a:ext>
                </a:extLst>
              </p:cNvPr>
              <p:cNvSpPr/>
              <p:nvPr/>
            </p:nvSpPr>
            <p:spPr>
              <a:xfrm>
                <a:off x="4203641" y="3415251"/>
                <a:ext cx="2486538" cy="2454859"/>
              </a:xfrm>
              <a:custGeom>
                <a:avLst/>
                <a:gdLst>
                  <a:gd name="connsiteX0" fmla="*/ 1243289 w 2486538"/>
                  <a:gd name="connsiteY0" fmla="*/ 2454859 h 2454859"/>
                  <a:gd name="connsiteX1" fmla="*/ 364172 w 2486538"/>
                  <a:gd name="connsiteY1" fmla="*/ 2095366 h 2454859"/>
                  <a:gd name="connsiteX2" fmla="*/ 0 w 2486538"/>
                  <a:gd name="connsiteY2" fmla="*/ 1227449 h 2454859"/>
                  <a:gd name="connsiteX3" fmla="*/ 364132 w 2486538"/>
                  <a:gd name="connsiteY3" fmla="*/ 359532 h 2454859"/>
                  <a:gd name="connsiteX4" fmla="*/ 1243289 w 2486538"/>
                  <a:gd name="connsiteY4" fmla="*/ 0 h 2454859"/>
                  <a:gd name="connsiteX5" fmla="*/ 2122406 w 2486538"/>
                  <a:gd name="connsiteY5" fmla="*/ 359493 h 2454859"/>
                  <a:gd name="connsiteX6" fmla="*/ 2486538 w 2486538"/>
                  <a:gd name="connsiteY6" fmla="*/ 1227410 h 2454859"/>
                  <a:gd name="connsiteX7" fmla="*/ 2122406 w 2486538"/>
                  <a:gd name="connsiteY7" fmla="*/ 2095327 h 2454859"/>
                  <a:gd name="connsiteX8" fmla="*/ 1243289 w 2486538"/>
                  <a:gd name="connsiteY8" fmla="*/ 2454859 h 2454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86538" h="2454859">
                    <a:moveTo>
                      <a:pt x="1243289" y="2454859"/>
                    </a:moveTo>
                    <a:cubicBezTo>
                      <a:pt x="911200" y="2454859"/>
                      <a:pt x="598985" y="2327188"/>
                      <a:pt x="364172" y="2095366"/>
                    </a:cubicBezTo>
                    <a:cubicBezTo>
                      <a:pt x="129319" y="1863545"/>
                      <a:pt x="0" y="1555307"/>
                      <a:pt x="0" y="1227449"/>
                    </a:cubicBezTo>
                    <a:cubicBezTo>
                      <a:pt x="0" y="899591"/>
                      <a:pt x="129319" y="591354"/>
                      <a:pt x="364132" y="359532"/>
                    </a:cubicBezTo>
                    <a:cubicBezTo>
                      <a:pt x="598985" y="127672"/>
                      <a:pt x="911200" y="0"/>
                      <a:pt x="1243289" y="0"/>
                    </a:cubicBezTo>
                    <a:cubicBezTo>
                      <a:pt x="1575378" y="0"/>
                      <a:pt x="1887593" y="127672"/>
                      <a:pt x="2122406" y="359493"/>
                    </a:cubicBezTo>
                    <a:cubicBezTo>
                      <a:pt x="2357219" y="591315"/>
                      <a:pt x="2486538" y="899552"/>
                      <a:pt x="2486538" y="1227410"/>
                    </a:cubicBezTo>
                    <a:cubicBezTo>
                      <a:pt x="2486538" y="1555268"/>
                      <a:pt x="2357219" y="1863506"/>
                      <a:pt x="2122406" y="2095327"/>
                    </a:cubicBezTo>
                    <a:cubicBezTo>
                      <a:pt x="1887593" y="2327149"/>
                      <a:pt x="1575378" y="2454859"/>
                      <a:pt x="1243289" y="24548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9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C55081F-1A22-4DD9-BA30-F0E3BEE8FB83}"/>
                  </a:ext>
                </a:extLst>
              </p:cNvPr>
              <p:cNvSpPr/>
              <p:nvPr/>
            </p:nvSpPr>
            <p:spPr>
              <a:xfrm>
                <a:off x="4124620" y="3337236"/>
                <a:ext cx="2644621" cy="2610889"/>
              </a:xfrm>
              <a:custGeom>
                <a:avLst/>
                <a:gdLst>
                  <a:gd name="connsiteX0" fmla="*/ 1322311 w 2644621"/>
                  <a:gd name="connsiteY0" fmla="*/ 156030 h 2610889"/>
                  <a:gd name="connsiteX1" fmla="*/ 1775461 w 2644621"/>
                  <a:gd name="connsiteY1" fmla="*/ 246293 h 2610889"/>
                  <a:gd name="connsiteX2" fmla="*/ 2145599 w 2644621"/>
                  <a:gd name="connsiteY2" fmla="*/ 492704 h 2610889"/>
                  <a:gd name="connsiteX3" fmla="*/ 2395189 w 2644621"/>
                  <a:gd name="connsiteY3" fmla="*/ 858126 h 2610889"/>
                  <a:gd name="connsiteX4" fmla="*/ 2486617 w 2644621"/>
                  <a:gd name="connsiteY4" fmla="*/ 1305464 h 2610889"/>
                  <a:gd name="connsiteX5" fmla="*/ 2395189 w 2644621"/>
                  <a:gd name="connsiteY5" fmla="*/ 1752841 h 2610889"/>
                  <a:gd name="connsiteX6" fmla="*/ 2145599 w 2644621"/>
                  <a:gd name="connsiteY6" fmla="*/ 2118264 h 2610889"/>
                  <a:gd name="connsiteX7" fmla="*/ 1775461 w 2644621"/>
                  <a:gd name="connsiteY7" fmla="*/ 2364674 h 2610889"/>
                  <a:gd name="connsiteX8" fmla="*/ 1322311 w 2644621"/>
                  <a:gd name="connsiteY8" fmla="*/ 2454937 h 2610889"/>
                  <a:gd name="connsiteX9" fmla="*/ 869200 w 2644621"/>
                  <a:gd name="connsiteY9" fmla="*/ 2364674 h 2610889"/>
                  <a:gd name="connsiteX10" fmla="*/ 499062 w 2644621"/>
                  <a:gd name="connsiteY10" fmla="*/ 2118264 h 2610889"/>
                  <a:gd name="connsiteX11" fmla="*/ 249472 w 2644621"/>
                  <a:gd name="connsiteY11" fmla="*/ 1752841 h 2610889"/>
                  <a:gd name="connsiteX12" fmla="*/ 158044 w 2644621"/>
                  <a:gd name="connsiteY12" fmla="*/ 1305464 h 2610889"/>
                  <a:gd name="connsiteX13" fmla="*/ 249472 w 2644621"/>
                  <a:gd name="connsiteY13" fmla="*/ 858126 h 2610889"/>
                  <a:gd name="connsiteX14" fmla="*/ 499062 w 2644621"/>
                  <a:gd name="connsiteY14" fmla="*/ 492704 h 2610889"/>
                  <a:gd name="connsiteX15" fmla="*/ 869200 w 2644621"/>
                  <a:gd name="connsiteY15" fmla="*/ 246293 h 2610889"/>
                  <a:gd name="connsiteX16" fmla="*/ 1322311 w 2644621"/>
                  <a:gd name="connsiteY16" fmla="*/ 156030 h 2610889"/>
                  <a:gd name="connsiteX17" fmla="*/ 1322311 w 2644621"/>
                  <a:gd name="connsiteY17" fmla="*/ 0 h 2610889"/>
                  <a:gd name="connsiteX18" fmla="*/ 0 w 2644621"/>
                  <a:gd name="connsiteY18" fmla="*/ 1305464 h 2610889"/>
                  <a:gd name="connsiteX19" fmla="*/ 1322311 w 2644621"/>
                  <a:gd name="connsiteY19" fmla="*/ 2610889 h 2610889"/>
                  <a:gd name="connsiteX20" fmla="*/ 2644622 w 2644621"/>
                  <a:gd name="connsiteY20" fmla="*/ 1305425 h 2610889"/>
                  <a:gd name="connsiteX21" fmla="*/ 1322311 w 2644621"/>
                  <a:gd name="connsiteY21" fmla="*/ 0 h 2610889"/>
                  <a:gd name="connsiteX22" fmla="*/ 1322311 w 2644621"/>
                  <a:gd name="connsiteY22" fmla="*/ 0 h 261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44621" h="2610889">
                    <a:moveTo>
                      <a:pt x="1322311" y="156030"/>
                    </a:moveTo>
                    <a:cubicBezTo>
                      <a:pt x="1479564" y="156030"/>
                      <a:pt x="1631997" y="186417"/>
                      <a:pt x="1775461" y="246293"/>
                    </a:cubicBezTo>
                    <a:cubicBezTo>
                      <a:pt x="1914065" y="304181"/>
                      <a:pt x="2038604" y="387071"/>
                      <a:pt x="2145599" y="492704"/>
                    </a:cubicBezTo>
                    <a:cubicBezTo>
                      <a:pt x="2252555" y="598297"/>
                      <a:pt x="2336555" y="721249"/>
                      <a:pt x="2395189" y="858126"/>
                    </a:cubicBezTo>
                    <a:cubicBezTo>
                      <a:pt x="2455838" y="999723"/>
                      <a:pt x="2486617" y="1150253"/>
                      <a:pt x="2486617" y="1305464"/>
                    </a:cubicBezTo>
                    <a:cubicBezTo>
                      <a:pt x="2486617" y="1460714"/>
                      <a:pt x="2455838" y="1611205"/>
                      <a:pt x="2395189" y="1752841"/>
                    </a:cubicBezTo>
                    <a:cubicBezTo>
                      <a:pt x="2336555" y="1889680"/>
                      <a:pt x="2252594" y="2012631"/>
                      <a:pt x="2145599" y="2118264"/>
                    </a:cubicBezTo>
                    <a:cubicBezTo>
                      <a:pt x="2038643" y="2223857"/>
                      <a:pt x="1914105" y="2306787"/>
                      <a:pt x="1775461" y="2364674"/>
                    </a:cubicBezTo>
                    <a:cubicBezTo>
                      <a:pt x="1632036" y="2424551"/>
                      <a:pt x="1479564" y="2454937"/>
                      <a:pt x="1322311" y="2454937"/>
                    </a:cubicBezTo>
                    <a:cubicBezTo>
                      <a:pt x="1165057" y="2454937"/>
                      <a:pt x="1012624" y="2424551"/>
                      <a:pt x="869200" y="2364674"/>
                    </a:cubicBezTo>
                    <a:cubicBezTo>
                      <a:pt x="730596" y="2306787"/>
                      <a:pt x="606057" y="2223896"/>
                      <a:pt x="499062" y="2118264"/>
                    </a:cubicBezTo>
                    <a:cubicBezTo>
                      <a:pt x="392106" y="2012670"/>
                      <a:pt x="308106" y="1889719"/>
                      <a:pt x="249472" y="1752841"/>
                    </a:cubicBezTo>
                    <a:cubicBezTo>
                      <a:pt x="188823" y="1611205"/>
                      <a:pt x="158044" y="1460675"/>
                      <a:pt x="158044" y="1305464"/>
                    </a:cubicBezTo>
                    <a:cubicBezTo>
                      <a:pt x="158044" y="1150214"/>
                      <a:pt x="188823" y="999723"/>
                      <a:pt x="249472" y="858126"/>
                    </a:cubicBezTo>
                    <a:cubicBezTo>
                      <a:pt x="308106" y="721288"/>
                      <a:pt x="392066" y="598336"/>
                      <a:pt x="499062" y="492704"/>
                    </a:cubicBezTo>
                    <a:cubicBezTo>
                      <a:pt x="606018" y="387110"/>
                      <a:pt x="730556" y="304181"/>
                      <a:pt x="869200" y="246293"/>
                    </a:cubicBezTo>
                    <a:cubicBezTo>
                      <a:pt x="1012585" y="186417"/>
                      <a:pt x="1165057" y="156030"/>
                      <a:pt x="1322311" y="156030"/>
                    </a:cubicBezTo>
                    <a:moveTo>
                      <a:pt x="1322311" y="0"/>
                    </a:moveTo>
                    <a:cubicBezTo>
                      <a:pt x="592031" y="0"/>
                      <a:pt x="0" y="584488"/>
                      <a:pt x="0" y="1305464"/>
                    </a:cubicBezTo>
                    <a:cubicBezTo>
                      <a:pt x="0" y="2026440"/>
                      <a:pt x="592031" y="2610889"/>
                      <a:pt x="1322311" y="2610889"/>
                    </a:cubicBezTo>
                    <a:cubicBezTo>
                      <a:pt x="2052590" y="2610889"/>
                      <a:pt x="2644622" y="2026401"/>
                      <a:pt x="2644622" y="1305425"/>
                    </a:cubicBezTo>
                    <a:cubicBezTo>
                      <a:pt x="2644582" y="584488"/>
                      <a:pt x="2052590" y="0"/>
                      <a:pt x="1322311" y="0"/>
                    </a:cubicBezTo>
                    <a:lnTo>
                      <a:pt x="1322311" y="0"/>
                    </a:lnTo>
                    <a:close/>
                  </a:path>
                </a:pathLst>
              </a:custGeom>
              <a:solidFill>
                <a:srgbClr val="00A19A"/>
              </a:solidFill>
              <a:ln w="39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7C65F70-9650-4346-90C4-EA5D424ADFFF}"/>
                </a:ext>
              </a:extLst>
            </p:cNvPr>
            <p:cNvSpPr/>
            <p:nvPr/>
          </p:nvSpPr>
          <p:spPr>
            <a:xfrm>
              <a:off x="6395433" y="4196272"/>
              <a:ext cx="946878" cy="1114366"/>
            </a:xfrm>
            <a:custGeom>
              <a:avLst/>
              <a:gdLst>
                <a:gd name="connsiteX0" fmla="*/ 946878 w 946878"/>
                <a:gd name="connsiteY0" fmla="*/ 879775 h 1114366"/>
                <a:gd name="connsiteX1" fmla="*/ 943046 w 946878"/>
                <a:gd name="connsiteY1" fmla="*/ 884378 h 1114366"/>
                <a:gd name="connsiteX2" fmla="*/ 473459 w 946878"/>
                <a:gd name="connsiteY2" fmla="*/ 1114366 h 1114366"/>
                <a:gd name="connsiteX3" fmla="*/ 3714 w 946878"/>
                <a:gd name="connsiteY3" fmla="*/ 884378 h 1114366"/>
                <a:gd name="connsiteX4" fmla="*/ 0 w 946878"/>
                <a:gd name="connsiteY4" fmla="*/ 879775 h 1114366"/>
                <a:gd name="connsiteX5" fmla="*/ 909 w 946878"/>
                <a:gd name="connsiteY5" fmla="*/ 874158 h 1114366"/>
                <a:gd name="connsiteX6" fmla="*/ 233035 w 946878"/>
                <a:gd name="connsiteY6" fmla="*/ 521686 h 1114366"/>
                <a:gd name="connsiteX7" fmla="*/ 241886 w 946878"/>
                <a:gd name="connsiteY7" fmla="*/ 516615 h 1114366"/>
                <a:gd name="connsiteX8" fmla="*/ 249077 w 946878"/>
                <a:gd name="connsiteY8" fmla="*/ 523910 h 1114366"/>
                <a:gd name="connsiteX9" fmla="*/ 473498 w 946878"/>
                <a:gd name="connsiteY9" fmla="*/ 619166 h 1114366"/>
                <a:gd name="connsiteX10" fmla="*/ 697920 w 946878"/>
                <a:gd name="connsiteY10" fmla="*/ 523910 h 1114366"/>
                <a:gd name="connsiteX11" fmla="*/ 704953 w 946878"/>
                <a:gd name="connsiteY11" fmla="*/ 516615 h 1114366"/>
                <a:gd name="connsiteX12" fmla="*/ 713922 w 946878"/>
                <a:gd name="connsiteY12" fmla="*/ 521686 h 1114366"/>
                <a:gd name="connsiteX13" fmla="*/ 946049 w 946878"/>
                <a:gd name="connsiteY13" fmla="*/ 874158 h 1114366"/>
                <a:gd name="connsiteX14" fmla="*/ 946878 w 946878"/>
                <a:gd name="connsiteY14" fmla="*/ 879775 h 1114366"/>
                <a:gd name="connsiteX15" fmla="*/ 473459 w 946878"/>
                <a:gd name="connsiteY15" fmla="*/ 556559 h 1114366"/>
                <a:gd name="connsiteX16" fmla="*/ 755251 w 946878"/>
                <a:gd name="connsiteY16" fmla="*/ 278319 h 1114366"/>
                <a:gd name="connsiteX17" fmla="*/ 473459 w 946878"/>
                <a:gd name="connsiteY17" fmla="*/ 0 h 1114366"/>
                <a:gd name="connsiteX18" fmla="*/ 191628 w 946878"/>
                <a:gd name="connsiteY18" fmla="*/ 278202 h 1114366"/>
                <a:gd name="connsiteX19" fmla="*/ 473459 w 946878"/>
                <a:gd name="connsiteY19" fmla="*/ 556559 h 1114366"/>
                <a:gd name="connsiteX20" fmla="*/ 473459 w 946878"/>
                <a:gd name="connsiteY20" fmla="*/ 556559 h 111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6878" h="1114366">
                  <a:moveTo>
                    <a:pt x="946878" y="879775"/>
                  </a:moveTo>
                  <a:lnTo>
                    <a:pt x="943046" y="884378"/>
                  </a:lnTo>
                  <a:cubicBezTo>
                    <a:pt x="817915" y="1032724"/>
                    <a:pt x="651100" y="1114366"/>
                    <a:pt x="473459" y="1114366"/>
                  </a:cubicBezTo>
                  <a:cubicBezTo>
                    <a:pt x="295897" y="1114366"/>
                    <a:pt x="129003" y="1032724"/>
                    <a:pt x="3714" y="884378"/>
                  </a:cubicBezTo>
                  <a:lnTo>
                    <a:pt x="0" y="879775"/>
                  </a:lnTo>
                  <a:lnTo>
                    <a:pt x="909" y="874158"/>
                  </a:lnTo>
                  <a:cubicBezTo>
                    <a:pt x="25129" y="718362"/>
                    <a:pt x="107470" y="593265"/>
                    <a:pt x="233035" y="521686"/>
                  </a:cubicBezTo>
                  <a:lnTo>
                    <a:pt x="241886" y="516615"/>
                  </a:lnTo>
                  <a:lnTo>
                    <a:pt x="249077" y="523910"/>
                  </a:lnTo>
                  <a:cubicBezTo>
                    <a:pt x="308382" y="585269"/>
                    <a:pt x="388076" y="619166"/>
                    <a:pt x="473498" y="619166"/>
                  </a:cubicBezTo>
                  <a:cubicBezTo>
                    <a:pt x="558921" y="619166"/>
                    <a:pt x="638614" y="585269"/>
                    <a:pt x="697920" y="523910"/>
                  </a:cubicBezTo>
                  <a:lnTo>
                    <a:pt x="704953" y="516615"/>
                  </a:lnTo>
                  <a:lnTo>
                    <a:pt x="713922" y="521686"/>
                  </a:lnTo>
                  <a:cubicBezTo>
                    <a:pt x="839330" y="593265"/>
                    <a:pt x="921828" y="718323"/>
                    <a:pt x="946049" y="874158"/>
                  </a:cubicBezTo>
                  <a:lnTo>
                    <a:pt x="946878" y="879775"/>
                  </a:lnTo>
                  <a:close/>
                  <a:moveTo>
                    <a:pt x="473459" y="556559"/>
                  </a:moveTo>
                  <a:cubicBezTo>
                    <a:pt x="628855" y="556559"/>
                    <a:pt x="755251" y="431774"/>
                    <a:pt x="755251" y="278319"/>
                  </a:cubicBezTo>
                  <a:cubicBezTo>
                    <a:pt x="755251" y="124785"/>
                    <a:pt x="628816" y="0"/>
                    <a:pt x="473459" y="0"/>
                  </a:cubicBezTo>
                  <a:cubicBezTo>
                    <a:pt x="318063" y="0"/>
                    <a:pt x="191628" y="124785"/>
                    <a:pt x="191628" y="278202"/>
                  </a:cubicBezTo>
                  <a:cubicBezTo>
                    <a:pt x="191628" y="431618"/>
                    <a:pt x="318063" y="556559"/>
                    <a:pt x="473459" y="556559"/>
                  </a:cubicBezTo>
                  <a:lnTo>
                    <a:pt x="473459" y="556559"/>
                  </a:lnTo>
                  <a:close/>
                </a:path>
              </a:pathLst>
            </a:custGeom>
            <a:solidFill>
              <a:srgbClr val="00A19A"/>
            </a:solidFill>
            <a:ln w="39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22443C9-063E-4DE3-A029-A0948DDD59E7}"/>
                </a:ext>
              </a:extLst>
            </p:cNvPr>
            <p:cNvSpPr/>
            <p:nvPr/>
          </p:nvSpPr>
          <p:spPr>
            <a:xfrm>
              <a:off x="5544180" y="5519480"/>
              <a:ext cx="2646557" cy="736227"/>
            </a:xfrm>
            <a:custGeom>
              <a:avLst/>
              <a:gdLst>
                <a:gd name="connsiteX0" fmla="*/ 0 w 2646557"/>
                <a:gd name="connsiteY0" fmla="*/ 0 h 736227"/>
                <a:gd name="connsiteX1" fmla="*/ 2646558 w 2646557"/>
                <a:gd name="connsiteY1" fmla="*/ 0 h 736227"/>
                <a:gd name="connsiteX2" fmla="*/ 2646558 w 2646557"/>
                <a:gd name="connsiteY2" fmla="*/ 736228 h 736227"/>
                <a:gd name="connsiteX3" fmla="*/ 0 w 2646557"/>
                <a:gd name="connsiteY3" fmla="*/ 736228 h 73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6557" h="736227">
                  <a:moveTo>
                    <a:pt x="0" y="0"/>
                  </a:moveTo>
                  <a:lnTo>
                    <a:pt x="2646558" y="0"/>
                  </a:lnTo>
                  <a:lnTo>
                    <a:pt x="2646558" y="736228"/>
                  </a:lnTo>
                  <a:lnTo>
                    <a:pt x="0" y="736228"/>
                  </a:lnTo>
                  <a:close/>
                </a:path>
              </a:pathLst>
            </a:custGeom>
            <a:noFill/>
            <a:ln w="393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fr-FR" sz="2400" dirty="0"/>
                <a:t>OTHER </a:t>
              </a:r>
            </a:p>
            <a:p>
              <a:pPr algn="ctr"/>
              <a:r>
                <a:rPr lang="fr-FR" sz="2400" dirty="0"/>
                <a:t>ROLE</a:t>
              </a:r>
              <a:endParaRPr lang="en-US" sz="2400" dirty="0"/>
            </a:p>
          </p:txBody>
        </p:sp>
      </p:grpSp>
      <p:sp>
        <p:nvSpPr>
          <p:cNvPr id="221" name="Ellipse 154">
            <a:extLst>
              <a:ext uri="{FF2B5EF4-FFF2-40B4-BE49-F238E27FC236}">
                <a16:creationId xmlns:a16="http://schemas.microsoft.com/office/drawing/2014/main" id="{F9F4466E-CBCA-46F7-AC5C-A82ADAB498A3}"/>
              </a:ext>
            </a:extLst>
          </p:cNvPr>
          <p:cNvSpPr/>
          <p:nvPr/>
        </p:nvSpPr>
        <p:spPr bwMode="gray">
          <a:xfrm>
            <a:off x="11224203" y="6950711"/>
            <a:ext cx="3238500" cy="3240087"/>
          </a:xfrm>
          <a:prstGeom prst="ellipse">
            <a:avLst/>
          </a:prstGeom>
          <a:solidFill>
            <a:srgbClr val="4F81B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  <a:cs typeface="Calibri Light" panose="020F0302020204030204" pitchFamily="34" charset="0"/>
              </a:rPr>
              <a:t>VALUE</a:t>
            </a:r>
            <a:b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  <a:cs typeface="Calibri Light" panose="020F0302020204030204" pitchFamily="34" charset="0"/>
              </a:rPr>
            </a:b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  <a:cs typeface="Calibri Light" panose="020F0302020204030204" pitchFamily="34" charset="0"/>
              </a:rPr>
              <a:t>STREAMS</a:t>
            </a:r>
          </a:p>
        </p:txBody>
      </p:sp>
      <p:sp>
        <p:nvSpPr>
          <p:cNvPr id="223" name="Ellipse 153">
            <a:extLst>
              <a:ext uri="{FF2B5EF4-FFF2-40B4-BE49-F238E27FC236}">
                <a16:creationId xmlns:a16="http://schemas.microsoft.com/office/drawing/2014/main" id="{095382FC-BC43-40D9-8EAB-4F3A4F241411}"/>
              </a:ext>
            </a:extLst>
          </p:cNvPr>
          <p:cNvSpPr/>
          <p:nvPr/>
        </p:nvSpPr>
        <p:spPr bwMode="gray">
          <a:xfrm>
            <a:off x="11241467" y="13443312"/>
            <a:ext cx="3238500" cy="3240087"/>
          </a:xfrm>
          <a:prstGeom prst="ellipse">
            <a:avLst/>
          </a:prstGeom>
          <a:solidFill>
            <a:srgbClr val="4F81B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  <a:cs typeface="Calibri Light" panose="020F0302020204030204" pitchFamily="34" charset="0"/>
              </a:rPr>
              <a:t>PRODUCT</a:t>
            </a:r>
            <a:br>
              <a:rPr lang="fr-FR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  <a:cs typeface="Calibri Light" panose="020F0302020204030204" pitchFamily="34" charset="0"/>
              </a:rPr>
            </a:br>
            <a:r>
              <a:rPr lang="fr-FR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  <a:cs typeface="Calibri Light" panose="020F0302020204030204" pitchFamily="34" charset="0"/>
              </a:rPr>
              <a:t>PLATFORM</a:t>
            </a:r>
            <a:endParaRPr lang="en-US" sz="3200" b="1" dirty="0">
              <a:solidFill>
                <a:srgbClr val="EEECE1">
                  <a:lumMod val="25000"/>
                </a:srgbClr>
              </a:solidFill>
              <a:latin typeface="Bebas Neue" panose="020B0506020202020201"/>
              <a:cs typeface="Calibri Light" panose="020F0302020204030204" pitchFamily="34" charset="0"/>
            </a:endParaRPr>
          </a:p>
        </p:txBody>
      </p:sp>
      <p:sp>
        <p:nvSpPr>
          <p:cNvPr id="224" name="Ellipse 36">
            <a:extLst>
              <a:ext uri="{FF2B5EF4-FFF2-40B4-BE49-F238E27FC236}">
                <a16:creationId xmlns:a16="http://schemas.microsoft.com/office/drawing/2014/main" id="{85AB75E7-5AED-4779-B118-6FC24397170A}"/>
              </a:ext>
            </a:extLst>
          </p:cNvPr>
          <p:cNvSpPr/>
          <p:nvPr/>
        </p:nvSpPr>
        <p:spPr bwMode="gray">
          <a:xfrm>
            <a:off x="28199758" y="2297930"/>
            <a:ext cx="3240087" cy="3240087"/>
          </a:xfrm>
          <a:prstGeom prst="ellipse">
            <a:avLst/>
          </a:prstGeom>
          <a:solidFill>
            <a:srgbClr val="00CB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VALUE</a:t>
            </a:r>
            <a:b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</a:b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STREAMS</a:t>
            </a:r>
          </a:p>
          <a:p>
            <a:pPr algn="ctr" defTabSz="4280855"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&amp;</a:t>
            </a:r>
          </a:p>
          <a:p>
            <a:pPr algn="ctr" defTabSz="4280855"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PROCESSES</a:t>
            </a:r>
          </a:p>
        </p:txBody>
      </p:sp>
      <p:sp>
        <p:nvSpPr>
          <p:cNvPr id="225" name="Ellipse 36">
            <a:extLst>
              <a:ext uri="{FF2B5EF4-FFF2-40B4-BE49-F238E27FC236}">
                <a16:creationId xmlns:a16="http://schemas.microsoft.com/office/drawing/2014/main" id="{D5C9CDE5-71A5-4DE2-B82A-7E99B289D322}"/>
              </a:ext>
            </a:extLst>
          </p:cNvPr>
          <p:cNvSpPr/>
          <p:nvPr/>
        </p:nvSpPr>
        <p:spPr bwMode="gray">
          <a:xfrm>
            <a:off x="30657598" y="3896401"/>
            <a:ext cx="3240087" cy="3240087"/>
          </a:xfrm>
          <a:prstGeom prst="ellipse">
            <a:avLst/>
          </a:prstGeom>
          <a:solidFill>
            <a:srgbClr val="00CB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>
              <a:defRPr/>
            </a:pP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OPERATIONS</a:t>
            </a:r>
            <a:b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</a:br>
            <a:r>
              <a:rPr lang="en-US" sz="3200" b="1" dirty="0">
                <a:solidFill>
                  <a:srgbClr val="EEECE1">
                    <a:lumMod val="25000"/>
                  </a:srgbClr>
                </a:solidFill>
                <a:latin typeface="Bebas Neue" panose="020B0506020202020201"/>
              </a:rPr>
              <a:t>STRATEGY</a:t>
            </a:r>
          </a:p>
        </p:txBody>
      </p:sp>
      <p:sp>
        <p:nvSpPr>
          <p:cNvPr id="226" name="Ellipse 113">
            <a:extLst>
              <a:ext uri="{FF2B5EF4-FFF2-40B4-BE49-F238E27FC236}">
                <a16:creationId xmlns:a16="http://schemas.microsoft.com/office/drawing/2014/main" id="{8E2AF11A-B687-418E-9EAB-91CEE990C929}"/>
              </a:ext>
            </a:extLst>
          </p:cNvPr>
          <p:cNvSpPr/>
          <p:nvPr/>
        </p:nvSpPr>
        <p:spPr>
          <a:xfrm>
            <a:off x="16679191" y="12783016"/>
            <a:ext cx="604838" cy="587375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3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7" name="ZoneTexte 233">
            <a:extLst>
              <a:ext uri="{FF2B5EF4-FFF2-40B4-BE49-F238E27FC236}">
                <a16:creationId xmlns:a16="http://schemas.microsoft.com/office/drawing/2014/main" id="{1CB54109-46CB-495C-8C0D-E179320D256B}"/>
              </a:ext>
            </a:extLst>
          </p:cNvPr>
          <p:cNvSpPr txBox="1"/>
          <p:nvPr/>
        </p:nvSpPr>
        <p:spPr>
          <a:xfrm>
            <a:off x="17291558" y="12642312"/>
            <a:ext cx="2513829" cy="7903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</a:rPr>
              <a:t>VALUE STREAM</a:t>
            </a:r>
            <a:br>
              <a:rPr lang="en-US" sz="2800" b="1" kern="0" dirty="0">
                <a:solidFill>
                  <a:srgbClr val="44546A"/>
                </a:solidFill>
              </a:rPr>
            </a:br>
            <a:r>
              <a:rPr lang="en-US" sz="2800" b="1" kern="0" dirty="0">
                <a:solidFill>
                  <a:srgbClr val="44546A"/>
                </a:solidFill>
              </a:rPr>
              <a:t>MAPPING</a:t>
            </a:r>
          </a:p>
        </p:txBody>
      </p:sp>
      <p:sp>
        <p:nvSpPr>
          <p:cNvPr id="228" name="Ellipse 113">
            <a:extLst>
              <a:ext uri="{FF2B5EF4-FFF2-40B4-BE49-F238E27FC236}">
                <a16:creationId xmlns:a16="http://schemas.microsoft.com/office/drawing/2014/main" id="{97CED93C-6F0A-4188-B833-4D42A6DFBF4C}"/>
              </a:ext>
            </a:extLst>
          </p:cNvPr>
          <p:cNvSpPr/>
          <p:nvPr/>
        </p:nvSpPr>
        <p:spPr>
          <a:xfrm>
            <a:off x="31389286" y="1921374"/>
            <a:ext cx="604838" cy="587375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3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" name="ZoneTexte 233">
            <a:extLst>
              <a:ext uri="{FF2B5EF4-FFF2-40B4-BE49-F238E27FC236}">
                <a16:creationId xmlns:a16="http://schemas.microsoft.com/office/drawing/2014/main" id="{2A6717C6-6F66-4B65-A824-6B3D1FF75765}"/>
              </a:ext>
            </a:extLst>
          </p:cNvPr>
          <p:cNvSpPr txBox="1"/>
          <p:nvPr/>
        </p:nvSpPr>
        <p:spPr>
          <a:xfrm>
            <a:off x="32107570" y="1803087"/>
            <a:ext cx="2513829" cy="7903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</a:rPr>
              <a:t>VALUE STREAM</a:t>
            </a:r>
            <a:br>
              <a:rPr lang="en-US" sz="2800" b="1" kern="0" dirty="0">
                <a:solidFill>
                  <a:srgbClr val="44546A"/>
                </a:solidFill>
              </a:rPr>
            </a:br>
            <a:r>
              <a:rPr lang="en-US" sz="2800" b="1" kern="0" dirty="0">
                <a:solidFill>
                  <a:srgbClr val="44546A"/>
                </a:solidFill>
              </a:rPr>
              <a:t>IMPROVEMENT</a:t>
            </a:r>
          </a:p>
        </p:txBody>
      </p:sp>
      <p:sp>
        <p:nvSpPr>
          <p:cNvPr id="230" name="Ellipse 113">
            <a:extLst>
              <a:ext uri="{FF2B5EF4-FFF2-40B4-BE49-F238E27FC236}">
                <a16:creationId xmlns:a16="http://schemas.microsoft.com/office/drawing/2014/main" id="{4925B1DD-E2ED-48F1-B9F8-BBF6B3645AB6}"/>
              </a:ext>
            </a:extLst>
          </p:cNvPr>
          <p:cNvSpPr/>
          <p:nvPr/>
        </p:nvSpPr>
        <p:spPr>
          <a:xfrm>
            <a:off x="33162545" y="3116558"/>
            <a:ext cx="604838" cy="587375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2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3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1" name="ZoneTexte 233">
            <a:extLst>
              <a:ext uri="{FF2B5EF4-FFF2-40B4-BE49-F238E27FC236}">
                <a16:creationId xmlns:a16="http://schemas.microsoft.com/office/drawing/2014/main" id="{DD9B4E2E-3FF6-4FBA-AB0E-AF696A5391B3}"/>
              </a:ext>
            </a:extLst>
          </p:cNvPr>
          <p:cNvSpPr txBox="1"/>
          <p:nvPr/>
        </p:nvSpPr>
        <p:spPr>
          <a:xfrm>
            <a:off x="33918986" y="3020716"/>
            <a:ext cx="2342308" cy="7903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b="1" kern="0" dirty="0">
                <a:solidFill>
                  <a:srgbClr val="44546A"/>
                </a:solidFill>
              </a:rPr>
              <a:t>A</a:t>
            </a:r>
            <a:r>
              <a:rPr lang="en-US" sz="2800" b="1" kern="0" dirty="0">
                <a:solidFill>
                  <a:srgbClr val="44546A"/>
                </a:solidFill>
              </a:rPr>
              <a:t>UTOMATION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44546A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0276504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6676EFF43BD44A973BAF3C3F8897C" ma:contentTypeVersion="11" ma:contentTypeDescription="Crée un document." ma:contentTypeScope="" ma:versionID="16055b838173ea074c74866c85749e9f">
  <xsd:schema xmlns:xsd="http://www.w3.org/2001/XMLSchema" xmlns:xs="http://www.w3.org/2001/XMLSchema" xmlns:p="http://schemas.microsoft.com/office/2006/metadata/properties" xmlns:ns3="e2e26994-5e48-4994-8c16-0b6f61c4bc8a" xmlns:ns4="9f09b4db-7fdb-4a79-a1ce-e7e1d5ac2b17" targetNamespace="http://schemas.microsoft.com/office/2006/metadata/properties" ma:root="true" ma:fieldsID="7356ef530764415288c8753ef1e753cb" ns3:_="" ns4:_="">
    <xsd:import namespace="e2e26994-5e48-4994-8c16-0b6f61c4bc8a"/>
    <xsd:import namespace="9f09b4db-7fdb-4a79-a1ce-e7e1d5ac2b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26994-5e48-4994-8c16-0b6f61c4bc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9b4db-7fdb-4a79-a1ce-e7e1d5ac2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C9B4E2-9CAF-4F60-B3CB-8E2535851F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DCE2CA-33D9-4AC1-8759-93A3117DAD7A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e2e26994-5e48-4994-8c16-0b6f61c4bc8a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9f09b4db-7fdb-4a79-a1ce-e7e1d5ac2b1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EABC095-52E0-44BE-9BF8-26B0A3CDAE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26994-5e48-4994-8c16-0b6f61c4bc8a"/>
    <ds:schemaRef ds:uri="9f09b4db-7fdb-4a79-a1ce-e7e1d5ac2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202</Words>
  <Application>Microsoft Office PowerPoint</Application>
  <PresentationFormat>Custom</PresentationFormat>
  <Paragraphs>134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Aharoni</vt:lpstr>
      <vt:lpstr>Arial</vt:lpstr>
      <vt:lpstr>Bebas Neue</vt:lpstr>
      <vt:lpstr>Calibri</vt:lpstr>
      <vt:lpstr>Calibri Light</vt:lpstr>
      <vt:lpstr>Gotham Rounded Bold</vt:lpstr>
      <vt:lpstr>Michelin Black</vt:lpstr>
      <vt:lpstr>Michelin SemiBold</vt:lpstr>
      <vt:lpstr>Wingdings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chevalier</dc:creator>
  <cp:lastModifiedBy>Frederic le</cp:lastModifiedBy>
  <cp:revision>28</cp:revision>
  <dcterms:created xsi:type="dcterms:W3CDTF">2020-03-09T08:41:47Z</dcterms:created>
  <dcterms:modified xsi:type="dcterms:W3CDTF">2020-11-24T17:32:49Z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0x010100C8B6676EFF43BD44A973BAF3C3F8897C</vt:lpwstr>
  </property>
</Properties>
</file>