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7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8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  <p:sldMasterId id="2147483672" r:id="rId5"/>
    <p:sldMasterId id="2147483682" r:id="rId6"/>
    <p:sldMasterId id="2147483687" r:id="rId7"/>
    <p:sldMasterId id="2147483700" r:id="rId8"/>
    <p:sldMasterId id="2147483706" r:id="rId9"/>
    <p:sldMasterId id="2147483720" r:id="rId10"/>
    <p:sldMasterId id="2147483725" r:id="rId11"/>
  </p:sldMasterIdLst>
  <p:notesMasterIdLst>
    <p:notesMasterId r:id="rId13"/>
  </p:notesMasterIdLst>
  <p:handoutMasterIdLst>
    <p:handoutMasterId r:id="rId14"/>
  </p:handoutMasterIdLst>
  <p:sldIdLst>
    <p:sldId id="1510" r:id="rId12"/>
  </p:sldIdLst>
  <p:sldSz cx="12801600" cy="9601200" type="A3"/>
  <p:notesSz cx="14355763" cy="9926638"/>
  <p:custDataLst>
    <p:tags r:id="rId15"/>
  </p:custDataLst>
  <p:defaultTextStyle>
    <a:defPPr>
      <a:defRPr lang="fr-FR"/>
    </a:defPPr>
    <a:lvl1pPr marL="0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1pPr>
    <a:lvl2pPr marL="853410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2pPr>
    <a:lvl3pPr marL="1706819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3pPr>
    <a:lvl4pPr marL="2560229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4pPr>
    <a:lvl5pPr marL="3413638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5pPr>
    <a:lvl6pPr marL="4267048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6pPr>
    <a:lvl7pPr marL="5120457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7pPr>
    <a:lvl8pPr marL="5973867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8pPr>
    <a:lvl9pPr marL="6827276" algn="l" defTabSz="853410" rtl="0" eaLnBrk="1" latinLnBrk="0" hangingPunct="1">
      <a:defRPr sz="33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07ACB740-76C1-4CDA-8418-66AF3E0D2E12}">
          <p14:sldIdLst>
            <p14:sldId id="1510"/>
          </p14:sldIdLst>
        </p14:section>
        <p14:section name="Backups" id="{D810126B-E50F-454F-B287-B98F5DC8609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981" userDrawn="1">
          <p15:clr>
            <a:srgbClr val="A4A3A4"/>
          </p15:clr>
        </p15:guide>
        <p15:guide id="2" pos="33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erry Fraudet" initials="TF" lastIdx="5" clrIdx="0"/>
  <p:cmAuthor id="2" name="Lea" initials="L" lastIdx="1" clrIdx="1">
    <p:extLst>
      <p:ext uri="{19B8F6BF-5375-455C-9EA6-DF929625EA0E}">
        <p15:presenceInfo xmlns:p15="http://schemas.microsoft.com/office/powerpoint/2012/main" userId="Lea" providerId="None"/>
      </p:ext>
    </p:extLst>
  </p:cmAuthor>
  <p:cmAuthor id="3" name="NICOLAS CHEVALIER" initials="NC" lastIdx="1" clrIdx="2">
    <p:extLst>
      <p:ext uri="{19B8F6BF-5375-455C-9EA6-DF929625EA0E}">
        <p15:presenceInfo xmlns:p15="http://schemas.microsoft.com/office/powerpoint/2012/main" userId="0b620b125fcccd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C9AC"/>
    <a:srgbClr val="9EC633"/>
    <a:srgbClr val="9BBB59"/>
    <a:srgbClr val="DADADA"/>
    <a:srgbClr val="5FBFBB"/>
    <a:srgbClr val="00B0F0"/>
    <a:srgbClr val="F8F8F8"/>
    <a:srgbClr val="95C11F"/>
    <a:srgbClr val="F39200"/>
    <a:srgbClr val="00A1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245F3D-CEB2-4529-9463-5103FEF0C456}" v="2" dt="2020-10-21T08:38:24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/>
    <p:restoredTop sz="94658"/>
  </p:normalViewPr>
  <p:slideViewPr>
    <p:cSldViewPr snapToGrid="0">
      <p:cViewPr>
        <p:scale>
          <a:sx n="400" d="100"/>
          <a:sy n="400" d="100"/>
        </p:scale>
        <p:origin x="-10696" y="-3296"/>
      </p:cViewPr>
      <p:guideLst>
        <p:guide orient="horz" pos="2981"/>
        <p:guide pos="339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Master" Target="slideMasters/slideMaster7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813161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9BFAC1C7-9E5D-4441-A8DE-D4FA72AEF22D}" type="datetimeFigureOut">
              <a:rPr lang="fr-FR" smtClean="0"/>
              <a:t>12/07/2024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813161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3549939F-CAB9-FE40-8FD3-31C143F5FB1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425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8131610" y="0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algn="r">
              <a:defRPr sz="1800"/>
            </a:lvl1pPr>
          </a:lstStyle>
          <a:p>
            <a:fld id="{6D15EC3C-BFA7-9E4C-BB13-BAA5658834CA}" type="datetimeFigureOut">
              <a:rPr lang="fr-FR" smtClean="0"/>
              <a:t>12/07/2024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695825" y="744538"/>
            <a:ext cx="4964113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751" tIns="69376" rIns="138751" bIns="69376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97545" y="4715155"/>
            <a:ext cx="12648142" cy="3116537"/>
          </a:xfrm>
          <a:prstGeom prst="rect">
            <a:avLst/>
          </a:prstGeom>
        </p:spPr>
        <p:txBody>
          <a:bodyPr vert="horz" lIns="138751" tIns="69376" rIns="138751" bIns="69376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l">
              <a:defRPr sz="18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8131610" y="9428584"/>
            <a:ext cx="6220831" cy="496332"/>
          </a:xfrm>
          <a:prstGeom prst="rect">
            <a:avLst/>
          </a:prstGeom>
        </p:spPr>
        <p:txBody>
          <a:bodyPr vert="horz" lIns="138751" tIns="69376" rIns="138751" bIns="69376" rtlCol="0" anchor="b"/>
          <a:lstStyle>
            <a:lvl1pPr algn="r">
              <a:defRPr sz="1800"/>
            </a:lvl1pPr>
          </a:lstStyle>
          <a:p>
            <a:fld id="{5DEDB5E3-C477-CC4C-8674-BAC7A0562584}" type="slidenum">
              <a:rPr lang="fr-FR" smtClean="0"/>
              <a:t>‹#›</a:t>
            </a:fld>
            <a:endParaRPr lang="fr-FR"/>
          </a:p>
        </p:txBody>
      </p:sp>
      <p:pic>
        <p:nvPicPr>
          <p:cNvPr id="9" name="Graphique 8" descr="Cible">
            <a:extLst>
              <a:ext uri="{FF2B5EF4-FFF2-40B4-BE49-F238E27FC236}">
                <a16:creationId xmlns:a16="http://schemas.microsoft.com/office/drawing/2014/main" id="{D55A4087-F0C7-4BFF-885C-5D4194568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133806"/>
            <a:ext cx="1914102" cy="992664"/>
          </a:xfrm>
          <a:prstGeom prst="rect">
            <a:avLst/>
          </a:prstGeom>
        </p:spPr>
      </p:pic>
      <p:sp>
        <p:nvSpPr>
          <p:cNvPr id="10" name="Espace réservé des commentaires 4">
            <a:extLst>
              <a:ext uri="{FF2B5EF4-FFF2-40B4-BE49-F238E27FC236}">
                <a16:creationId xmlns:a16="http://schemas.microsoft.com/office/drawing/2014/main" id="{9EA060DA-AD3F-4E58-9E10-24B2ED513D81}"/>
              </a:ext>
            </a:extLst>
          </p:cNvPr>
          <p:cNvSpPr txBox="1">
            <a:spLocks/>
          </p:cNvSpPr>
          <p:nvPr/>
        </p:nvSpPr>
        <p:spPr>
          <a:xfrm>
            <a:off x="1996306" y="8002211"/>
            <a:ext cx="10796666" cy="1162421"/>
          </a:xfrm>
          <a:prstGeom prst="rect">
            <a:avLst/>
          </a:prstGeom>
        </p:spPr>
        <p:txBody>
          <a:bodyPr vert="horz" lIns="138751" tIns="69376" rIns="138751" bIns="69376" rtlCol="0"/>
          <a:lstStyle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61070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1pPr>
    <a:lvl2pPr marL="853410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2pPr>
    <a:lvl3pPr marL="1706819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3pPr>
    <a:lvl4pPr marL="2560229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4pPr>
    <a:lvl5pPr marL="3413638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5pPr>
    <a:lvl6pPr marL="4267048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6pPr>
    <a:lvl7pPr marL="5120457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7pPr>
    <a:lvl8pPr marL="5973867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8pPr>
    <a:lvl9pPr marL="6827276" algn="l" defTabSz="853410" rtl="0" eaLnBrk="1" latinLnBrk="0" hangingPunct="1">
      <a:defRPr sz="22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695825" y="744538"/>
            <a:ext cx="4964113" cy="3722687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B5E3-C477-CC4C-8674-BAC7A056258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150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.xml"/><Relationship Id="rId5" Type="http://schemas.openxmlformats.org/officeDocument/2006/relationships/image" Target="../media/image15.emf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.xml"/><Relationship Id="rId5" Type="http://schemas.openxmlformats.org/officeDocument/2006/relationships/image" Target="../media/image15.emf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8.xml"/><Relationship Id="rId5" Type="http://schemas.openxmlformats.org/officeDocument/2006/relationships/image" Target="../media/image15.emf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10.xml"/><Relationship Id="rId5" Type="http://schemas.openxmlformats.org/officeDocument/2006/relationships/image" Target="../media/image15.emf"/><Relationship Id="rId4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12.xml"/><Relationship Id="rId5" Type="http://schemas.openxmlformats.org/officeDocument/2006/relationships/image" Target="../media/image15.emf"/><Relationship Id="rId4" Type="http://schemas.openxmlformats.org/officeDocument/2006/relationships/image" Target="../media/image1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4322207" cy="9601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4171566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rgbClr val="27509B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graphicFrame>
        <p:nvGraphicFramePr>
          <p:cNvPr id="11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86247098"/>
              </p:ext>
            </p:extLst>
          </p:nvPr>
        </p:nvGraphicFramePr>
        <p:xfrm>
          <a:off x="-2" y="9277382"/>
          <a:ext cx="9257864" cy="336082"/>
        </p:xfrm>
        <a:graphic>
          <a:graphicData uri="http://schemas.openxmlformats.org/drawingml/2006/table">
            <a:tbl>
              <a:tblPr/>
              <a:tblGrid>
                <a:gridCol w="32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0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27509B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12" name="Picture 2" descr="C:\Users\F299251\Pictures\Nouveau Logo MICHELIN\Michelin_G_Stacked_WhiteBG_061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93340" y="416115"/>
            <a:ext cx="2829870" cy="221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38851" y="7890736"/>
            <a:ext cx="2538848" cy="175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07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4171566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7598" y="7543458"/>
            <a:ext cx="2485943" cy="171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93615" y="288702"/>
            <a:ext cx="3137213" cy="219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51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ctrTitle" hasCustomPrompt="1"/>
          </p:nvPr>
        </p:nvSpPr>
        <p:spPr>
          <a:xfrm>
            <a:off x="3635022" y="3842322"/>
            <a:ext cx="5531557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CHAPITRE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6" name="Image 5" descr="maincadre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1524" y="1248554"/>
            <a:ext cx="4900077" cy="3812211"/>
          </a:xfrm>
          <a:prstGeom prst="rect">
            <a:avLst/>
          </a:prstGeom>
        </p:spPr>
      </p:pic>
      <p:pic>
        <p:nvPicPr>
          <p:cNvPr id="9" name="Image 8" descr="maincadr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425256"/>
            <a:ext cx="4741199" cy="4755442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7598" y="7543458"/>
            <a:ext cx="2485943" cy="171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1970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5661942" y="3842322"/>
            <a:ext cx="5531557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 CHAPITRE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4682063" cy="96012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57598" y="7543458"/>
            <a:ext cx="2485943" cy="171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972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3697433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4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47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1611246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rgbClr val="27509B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4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92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160513_mains_bibcoeur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801600" cy="9601200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3520440" y="3804111"/>
            <a:ext cx="5760720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</a:t>
            </a:r>
            <a:br>
              <a:rPr lang="fr-FR"/>
            </a:br>
            <a:r>
              <a:rPr lang="fr-FR"/>
              <a:t>CHAPITRE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931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1171896"/>
              </p:ext>
            </p:ext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270" imgH="270" progId="TCLayout.ActiveDocument.1">
                  <p:embed/>
                </p:oleObj>
              </mc:Choice>
              <mc:Fallback>
                <p:oleObj name="Diapositive think-cell" r:id="rId3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rgbClr val="27509B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27509B"/>
              </a:buClr>
              <a:buFont typeface="Wingdings" charset="2"/>
              <a:buChar char=""/>
              <a:defRPr sz="2800" b="1" i="1" baseline="0">
                <a:solidFill>
                  <a:srgbClr val="27509B"/>
                </a:solidFill>
              </a:defRPr>
            </a:lvl1pPr>
            <a:lvl2pPr marL="1040150" indent="-400058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29" indent="-320046">
              <a:buClr>
                <a:srgbClr val="27509B"/>
              </a:buClr>
              <a:buFont typeface="Arial" panose="020B0604020202020204" pitchFamily="34" charset="0"/>
              <a:buChar char="•"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40320" indent="-320046">
              <a:buClr>
                <a:srgbClr val="27509B"/>
              </a:buClr>
              <a:buFont typeface="Lucida Grande"/>
              <a:buChar char="▸"/>
              <a:defRPr sz="196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880411" indent="-320046">
              <a:buClr>
                <a:srgbClr val="27509B"/>
              </a:buClr>
              <a:buFont typeface="Wingdings" panose="05000000000000000000" pitchFamily="2" charset="2"/>
              <a:buChar char="§"/>
              <a:defRPr sz="168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61270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0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5628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E27339-EA36-444E-85CB-9D714C78FFAE}"/>
              </a:ext>
            </a:extLst>
          </p:cNvPr>
          <p:cNvSpPr/>
          <p:nvPr userDrawn="1"/>
        </p:nvSpPr>
        <p:spPr>
          <a:xfrm>
            <a:off x="0" y="0"/>
            <a:ext cx="12801600" cy="9601200"/>
          </a:xfrm>
          <a:prstGeom prst="rect">
            <a:avLst/>
          </a:prstGeom>
          <a:solidFill>
            <a:srgbClr val="00C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964" lvl="1"/>
            <a:endParaRPr lang="en-US" sz="1540">
              <a:latin typeface="Michelin Black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33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4171566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0767536"/>
              </p:ext>
            </p:extLst>
          </p:nvPr>
        </p:nvGraphicFramePr>
        <p:xfrm>
          <a:off x="-2" y="9277382"/>
          <a:ext cx="9257864" cy="336082"/>
        </p:xfrm>
        <a:graphic>
          <a:graphicData uri="http://schemas.openxmlformats.org/drawingml/2006/table">
            <a:tbl>
              <a:tblPr/>
              <a:tblGrid>
                <a:gridCol w="32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0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1236" y="293291"/>
            <a:ext cx="3101151" cy="242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3599" y="7899543"/>
            <a:ext cx="2485943" cy="171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201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D105E16-D5E1-4D64-AD26-C534546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347C-3775-4079-AA1B-58FA31717E2C}" type="datetimeFigureOut">
              <a:rPr lang="fr-FR"/>
              <a:pPr>
                <a:defRPr/>
              </a:pPr>
              <a:t>12/07/2024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339C858-0B98-4BF3-A6B8-50A17A4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537F054D-EF34-49E3-BB68-1F0007E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B4C0-53F4-4027-BC6F-53D040BDEC7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005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4322207" cy="9601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4171566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rgbClr val="27509B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Picture 2" descr="C:\Users\F299251\Pictures\Nouveau Logo MICHELIN\Michelin_G_Stacked_WhiteBG_061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72153" y="7554259"/>
            <a:ext cx="2829870" cy="221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1144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5661942" y="4231781"/>
            <a:ext cx="5531557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4682063" cy="9601200"/>
          </a:xfrm>
          <a:prstGeom prst="rect">
            <a:avLst/>
          </a:prstGeom>
        </p:spPr>
      </p:pic>
      <p:pic>
        <p:nvPicPr>
          <p:cNvPr id="6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90988" y="7538872"/>
            <a:ext cx="2868747" cy="224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889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3646873" y="4231781"/>
            <a:ext cx="5531557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 Black" pitchFamily="50" charset="0"/>
                <a:cs typeface="Arial"/>
              </a:defRPr>
            </a:lvl1pPr>
          </a:lstStyle>
          <a:p>
            <a:r>
              <a:rPr lang="fr-FR"/>
              <a:t>MERCI !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6136" y="876749"/>
            <a:ext cx="7755466" cy="74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47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0053065"/>
              </p:ext>
            </p:ext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270" imgH="270" progId="TCLayout.ActiveDocument.1">
                  <p:embed/>
                </p:oleObj>
              </mc:Choice>
              <mc:Fallback>
                <p:oleObj name="Diapositive think-cell" r:id="rId3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rgbClr val="27509B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27509B"/>
              </a:buClr>
              <a:buFont typeface="Wingdings" charset="2"/>
              <a:buChar char=""/>
              <a:defRPr sz="2800" b="1" i="1" baseline="0">
                <a:solidFill>
                  <a:srgbClr val="27509B"/>
                </a:solidFill>
              </a:defRPr>
            </a:lvl1pPr>
            <a:lvl2pPr marL="1040150" indent="-400058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29" indent="-320046">
              <a:buClr>
                <a:srgbClr val="27509B"/>
              </a:buClr>
              <a:buFont typeface="Arial" panose="020B0604020202020204" pitchFamily="34" charset="0"/>
              <a:buChar char="•"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40320" indent="-320046">
              <a:buClr>
                <a:srgbClr val="27509B"/>
              </a:buClr>
              <a:buFont typeface="Lucida Grande"/>
              <a:buChar char="▸"/>
              <a:defRPr sz="196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880411" indent="-320046">
              <a:buClr>
                <a:srgbClr val="27509B"/>
              </a:buClr>
              <a:buFont typeface="Wingdings" panose="05000000000000000000" pitchFamily="2" charset="2"/>
              <a:buChar char="§"/>
              <a:defRPr sz="168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598402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852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10699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100433"/>
              </p:ext>
            </p:ext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270" imgH="270" progId="TCLayout.ActiveDocument.1">
                  <p:embed/>
                </p:oleObj>
              </mc:Choice>
              <mc:Fallback>
                <p:oleObj name="Diapositive think-cell" r:id="rId3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rgbClr val="27509B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27509B"/>
              </a:buClr>
              <a:buFont typeface="Wingdings" charset="2"/>
              <a:buChar char=""/>
              <a:defRPr sz="2800" b="1" i="1" baseline="0">
                <a:solidFill>
                  <a:srgbClr val="27509B"/>
                </a:solidFill>
              </a:defRPr>
            </a:lvl1pPr>
            <a:lvl2pPr marL="1040150" indent="-400058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29" indent="-320046">
              <a:buClr>
                <a:srgbClr val="27509B"/>
              </a:buClr>
              <a:buFont typeface="Arial" panose="020B0604020202020204" pitchFamily="34" charset="0"/>
              <a:buChar char="•"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40320" indent="-320046">
              <a:buClr>
                <a:srgbClr val="27509B"/>
              </a:buClr>
              <a:buFont typeface="Lucida Grande"/>
              <a:buChar char="▸"/>
              <a:defRPr sz="196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880411" indent="-320046">
              <a:buClr>
                <a:srgbClr val="27509B"/>
              </a:buClr>
              <a:buFont typeface="Wingdings" panose="05000000000000000000" pitchFamily="2" charset="2"/>
              <a:buChar char="§"/>
              <a:defRPr sz="168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26127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820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57562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maincadre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01524" y="1248554"/>
            <a:ext cx="4900077" cy="3812211"/>
          </a:xfrm>
          <a:prstGeom prst="rect">
            <a:avLst/>
          </a:prstGeom>
        </p:spPr>
      </p:pic>
      <p:pic>
        <p:nvPicPr>
          <p:cNvPr id="3" name="Image 2" descr="maincadre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425256"/>
            <a:ext cx="4741199" cy="4755442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ctrTitle" hasCustomPrompt="1"/>
          </p:nvPr>
        </p:nvSpPr>
        <p:spPr>
          <a:xfrm>
            <a:off x="3635022" y="3842322"/>
            <a:ext cx="5531557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graphicFrame>
        <p:nvGraphicFramePr>
          <p:cNvPr id="10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55455220"/>
              </p:ext>
            </p:extLst>
          </p:nvPr>
        </p:nvGraphicFramePr>
        <p:xfrm>
          <a:off x="-2" y="9277382"/>
          <a:ext cx="9257864" cy="336082"/>
        </p:xfrm>
        <a:graphic>
          <a:graphicData uri="http://schemas.openxmlformats.org/drawingml/2006/table">
            <a:tbl>
              <a:tblPr/>
              <a:tblGrid>
                <a:gridCol w="32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0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90988" y="7538872"/>
            <a:ext cx="2868747" cy="224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310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 simp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180410" y="1223246"/>
            <a:ext cx="11151177" cy="765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fr-FR" sz="1680" b="0" i="1" cap="small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Sous-</a:t>
            </a:r>
            <a:r>
              <a:rPr lang="en-US" err="1"/>
              <a:t>titre</a:t>
            </a:r>
            <a:r>
              <a:rPr lang="en-US"/>
              <a:t> </a:t>
            </a:r>
            <a:r>
              <a:rPr lang="en-US" err="1"/>
              <a:t>ici</a:t>
            </a:r>
            <a:endParaRPr lang="en-US"/>
          </a:p>
        </p:txBody>
      </p:sp>
      <p:sp>
        <p:nvSpPr>
          <p:cNvPr id="14" name="Rectangle 4"/>
          <p:cNvSpPr/>
          <p:nvPr/>
        </p:nvSpPr>
        <p:spPr>
          <a:xfrm>
            <a:off x="3" y="-1664"/>
            <a:ext cx="1064211" cy="4007717"/>
          </a:xfrm>
          <a:custGeom>
            <a:avLst/>
            <a:gdLst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1330960 w 1330960"/>
              <a:gd name="connsiteY2" fmla="*/ 3759199 h 3759199"/>
              <a:gd name="connsiteX3" fmla="*/ 0 w 1330960"/>
              <a:gd name="connsiteY3" fmla="*/ 3759199 h 3759199"/>
              <a:gd name="connsiteX4" fmla="*/ 0 w 1330960"/>
              <a:gd name="connsiteY4" fmla="*/ 0 h 3759199"/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0 w 1330960"/>
              <a:gd name="connsiteY2" fmla="*/ 3759199 h 3759199"/>
              <a:gd name="connsiteX3" fmla="*/ 0 w 1330960"/>
              <a:gd name="connsiteY3" fmla="*/ 0 h 375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3759199">
                <a:moveTo>
                  <a:pt x="0" y="0"/>
                </a:moveTo>
                <a:lnTo>
                  <a:pt x="1330960" y="0"/>
                </a:lnTo>
                <a:lnTo>
                  <a:pt x="0" y="37591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520"/>
          </a:p>
        </p:txBody>
      </p:sp>
      <p:sp>
        <p:nvSpPr>
          <p:cNvPr id="3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32106" y="2483519"/>
            <a:ext cx="11820607" cy="6175342"/>
          </a:xfrm>
          <a:prstGeom prst="rect">
            <a:avLst/>
          </a:prstGeom>
        </p:spPr>
        <p:txBody>
          <a:bodyPr>
            <a:normAutofit/>
          </a:bodyPr>
          <a:lstStyle>
            <a:lvl1pPr marL="353385" indent="-353385">
              <a:buClr>
                <a:schemeClr val="bg2"/>
              </a:buClr>
              <a:buFontTx/>
              <a:buBlip>
                <a:blip r:embed="rId2"/>
              </a:buBlip>
              <a:defRPr sz="252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75680" indent="-373387">
              <a:buClr>
                <a:schemeClr val="tx2"/>
              </a:buClr>
              <a:buSzPct val="80000"/>
              <a:buFont typeface="Wingdings 3" panose="05040102010807070707" pitchFamily="18" charset="2"/>
              <a:buChar char=""/>
              <a:defRPr sz="252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958" indent="-382278">
              <a:buClr>
                <a:schemeClr val="accent2"/>
              </a:buClr>
              <a:buFont typeface="Arial" panose="020B0604020202020204" pitchFamily="34" charset="0"/>
              <a:buChar char="•"/>
              <a:defRPr sz="224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Michelin" pitchFamily="50" charset="0"/>
              </a:defRPr>
            </a:lvl4pPr>
            <a:lvl5pPr>
              <a:defRPr>
                <a:latin typeface="Michelin" pitchFamily="50" charset="0"/>
              </a:defRPr>
            </a:lvl5pPr>
          </a:lstStyle>
          <a:p>
            <a:pPr lvl="0"/>
            <a:r>
              <a:rPr lang="en-US" noProof="0"/>
              <a:t>Cliquer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31" name="Titre 1"/>
          <p:cNvSpPr>
            <a:spLocks noGrp="1"/>
          </p:cNvSpPr>
          <p:nvPr>
            <p:ph type="title" hasCustomPrompt="1"/>
          </p:nvPr>
        </p:nvSpPr>
        <p:spPr>
          <a:xfrm>
            <a:off x="1159202" y="134400"/>
            <a:ext cx="11176887" cy="106097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520" b="1" i="0" cap="small" baseline="0">
                <a:solidFill>
                  <a:srgbClr val="D327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page</a:t>
            </a:r>
          </a:p>
        </p:txBody>
      </p:sp>
      <p:pic>
        <p:nvPicPr>
          <p:cNvPr id="7" name="Picture 3" descr="C:\Users\F299251\Documents\DGSI\LOGO\dgsi_2016-CMJN-F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69399" y="8587718"/>
            <a:ext cx="1624065" cy="100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532105" y="9153310"/>
            <a:ext cx="750960" cy="3427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128018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fld id="{597A8DCA-8F96-49CD-B4D5-7AC92F955860}" type="slidenum">
              <a:rPr kumimoji="0" lang="en-US" sz="840" u="none" strike="noStrike" kern="1200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1280183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Tx/>
                <a:buFont typeface="Wingdings" pitchFamily="2" charset="2"/>
                <a:buNone/>
                <a:tabLst/>
              </a:pPr>
              <a:t>‹#›</a:t>
            </a:fld>
            <a:endParaRPr kumimoji="0" lang="en-US" sz="840" u="none" strike="noStrike" kern="1200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030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270" imgH="270" progId="TCLayout.ActiveDocument.1">
                  <p:embed/>
                </p:oleObj>
              </mc:Choice>
              <mc:Fallback>
                <p:oleObj name="Diapositive think-cell" r:id="rId3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rgbClr val="27509B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27509B"/>
              </a:buClr>
              <a:buFont typeface="Wingdings" charset="2"/>
              <a:buChar char=""/>
              <a:defRPr sz="2800" b="1" i="1" baseline="0">
                <a:solidFill>
                  <a:srgbClr val="27509B"/>
                </a:solidFill>
              </a:defRPr>
            </a:lvl1pPr>
            <a:lvl2pPr marL="1040150" indent="-400058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29" indent="-320046">
              <a:buClr>
                <a:srgbClr val="27509B"/>
              </a:buClr>
              <a:buFont typeface="Arial" panose="020B0604020202020204" pitchFamily="34" charset="0"/>
              <a:buChar char="•"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40320" indent="-320046">
              <a:buClr>
                <a:srgbClr val="27509B"/>
              </a:buClr>
              <a:buFont typeface="Lucida Grande"/>
              <a:buChar char="▸"/>
              <a:defRPr sz="196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880411" indent="-320046">
              <a:buClr>
                <a:srgbClr val="27509B"/>
              </a:buClr>
              <a:buFont typeface="Wingdings" panose="05000000000000000000" pitchFamily="2" charset="2"/>
              <a:buChar char="§"/>
              <a:defRPr sz="168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6754514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4387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228980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 simple (ble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1180410" y="1223246"/>
            <a:ext cx="11151177" cy="765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fr-FR" sz="1680" b="0" i="1" cap="small" baseline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Sous-</a:t>
            </a:r>
            <a:r>
              <a:rPr lang="en-US" err="1"/>
              <a:t>titre</a:t>
            </a:r>
            <a:r>
              <a:rPr lang="en-US"/>
              <a:t> </a:t>
            </a:r>
            <a:r>
              <a:rPr lang="en-US" err="1"/>
              <a:t>ici</a:t>
            </a:r>
            <a:endParaRPr lang="en-US"/>
          </a:p>
        </p:txBody>
      </p:sp>
      <p:sp>
        <p:nvSpPr>
          <p:cNvPr id="14" name="Rectangle 4"/>
          <p:cNvSpPr/>
          <p:nvPr/>
        </p:nvSpPr>
        <p:spPr>
          <a:xfrm>
            <a:off x="3" y="-1664"/>
            <a:ext cx="1064211" cy="4007717"/>
          </a:xfrm>
          <a:custGeom>
            <a:avLst/>
            <a:gdLst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1330960 w 1330960"/>
              <a:gd name="connsiteY2" fmla="*/ 3759199 h 3759199"/>
              <a:gd name="connsiteX3" fmla="*/ 0 w 1330960"/>
              <a:gd name="connsiteY3" fmla="*/ 3759199 h 3759199"/>
              <a:gd name="connsiteX4" fmla="*/ 0 w 1330960"/>
              <a:gd name="connsiteY4" fmla="*/ 0 h 3759199"/>
              <a:gd name="connsiteX0" fmla="*/ 0 w 1330960"/>
              <a:gd name="connsiteY0" fmla="*/ 0 h 3759199"/>
              <a:gd name="connsiteX1" fmla="*/ 1330960 w 1330960"/>
              <a:gd name="connsiteY1" fmla="*/ 0 h 3759199"/>
              <a:gd name="connsiteX2" fmla="*/ 0 w 1330960"/>
              <a:gd name="connsiteY2" fmla="*/ 3759199 h 3759199"/>
              <a:gd name="connsiteX3" fmla="*/ 0 w 1330960"/>
              <a:gd name="connsiteY3" fmla="*/ 0 h 3759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0960" h="3759199">
                <a:moveTo>
                  <a:pt x="0" y="0"/>
                </a:moveTo>
                <a:lnTo>
                  <a:pt x="1330960" y="0"/>
                </a:lnTo>
                <a:lnTo>
                  <a:pt x="0" y="375919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520"/>
          </a:p>
        </p:txBody>
      </p:sp>
      <p:sp>
        <p:nvSpPr>
          <p:cNvPr id="30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32106" y="2483519"/>
            <a:ext cx="11820607" cy="6175342"/>
          </a:xfrm>
          <a:prstGeom prst="rect">
            <a:avLst/>
          </a:prstGeom>
        </p:spPr>
        <p:txBody>
          <a:bodyPr>
            <a:normAutofit/>
          </a:bodyPr>
          <a:lstStyle>
            <a:lvl1pPr marL="353385" indent="-353385">
              <a:buClr>
                <a:schemeClr val="bg2"/>
              </a:buClr>
              <a:buFontTx/>
              <a:buBlip>
                <a:blip r:embed="rId2"/>
              </a:buBlip>
              <a:defRPr sz="252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75680" indent="-373387">
              <a:buClr>
                <a:schemeClr val="tx2"/>
              </a:buClr>
              <a:buSzPct val="80000"/>
              <a:buFont typeface="Wingdings 3" panose="05040102010807070707" pitchFamily="18" charset="2"/>
              <a:buChar char=""/>
              <a:defRPr sz="252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958" indent="-382278">
              <a:buClr>
                <a:schemeClr val="accent2"/>
              </a:buClr>
              <a:buFont typeface="Arial" panose="020B0604020202020204" pitchFamily="34" charset="0"/>
              <a:buChar char="•"/>
              <a:defRPr sz="2240" i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Michelin" pitchFamily="50" charset="0"/>
              </a:defRPr>
            </a:lvl4pPr>
            <a:lvl5pPr>
              <a:defRPr>
                <a:latin typeface="Michelin" pitchFamily="50" charset="0"/>
              </a:defRPr>
            </a:lvl5pPr>
          </a:lstStyle>
          <a:p>
            <a:pPr lvl="0"/>
            <a:r>
              <a:rPr lang="en-US" noProof="0"/>
              <a:t>Cliquer pour modifier les styles du </a:t>
            </a:r>
            <a:r>
              <a:rPr lang="en-US" noProof="0" err="1"/>
              <a:t>texte</a:t>
            </a:r>
            <a:r>
              <a:rPr lang="en-US" noProof="0"/>
              <a:t> du masque</a:t>
            </a:r>
          </a:p>
          <a:p>
            <a:pPr lvl="1"/>
            <a:r>
              <a:rPr lang="en-US" noProof="0" err="1"/>
              <a:t>Deuxième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  <a:p>
            <a:pPr lvl="2"/>
            <a:r>
              <a:rPr lang="en-US" noProof="0" err="1"/>
              <a:t>Troisième</a:t>
            </a:r>
            <a:r>
              <a:rPr lang="en-US" noProof="0"/>
              <a:t> </a:t>
            </a:r>
            <a:r>
              <a:rPr lang="en-US" noProof="0" err="1"/>
              <a:t>niveau</a:t>
            </a:r>
            <a:endParaRPr lang="en-US" noProof="0"/>
          </a:p>
        </p:txBody>
      </p:sp>
      <p:sp>
        <p:nvSpPr>
          <p:cNvPr id="31" name="Titre 1"/>
          <p:cNvSpPr>
            <a:spLocks noGrp="1"/>
          </p:cNvSpPr>
          <p:nvPr>
            <p:ph type="title" hasCustomPrompt="1"/>
          </p:nvPr>
        </p:nvSpPr>
        <p:spPr>
          <a:xfrm>
            <a:off x="1159202" y="134400"/>
            <a:ext cx="11176887" cy="106097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520" b="1" i="0" cap="small" baseline="0">
                <a:solidFill>
                  <a:srgbClr val="D3277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de la page</a:t>
            </a:r>
          </a:p>
        </p:txBody>
      </p:sp>
      <p:pic>
        <p:nvPicPr>
          <p:cNvPr id="7" name="Picture 3" descr="C:\Users\F299251\Documents\DGSI\LOGO\dgsi_2016-CMJN-F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69399" y="8587718"/>
            <a:ext cx="1624065" cy="100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532105" y="9153310"/>
            <a:ext cx="750960" cy="3427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1280183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Wingdings" pitchFamily="2" charset="2"/>
              <a:buNone/>
              <a:tabLst/>
            </a:pPr>
            <a:fld id="{597A8DCA-8F96-49CD-B4D5-7AC92F955860}" type="slidenum">
              <a:rPr kumimoji="0" lang="en-US" sz="840" u="none" strike="noStrike" kern="1200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1280183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6600"/>
                </a:buClr>
                <a:buSzTx/>
                <a:buFont typeface="Wingdings" pitchFamily="2" charset="2"/>
                <a:buNone/>
                <a:tabLst/>
              </a:pPr>
              <a:t>‹#›</a:t>
            </a:fld>
            <a:endParaRPr kumimoji="0" lang="en-US" sz="840" u="none" strike="noStrike" kern="1200" cap="none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14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3" imgW="270" imgH="270" progId="TCLayout.ActiveDocument.1">
                  <p:embed/>
                </p:oleObj>
              </mc:Choice>
              <mc:Fallback>
                <p:oleObj name="Diapositive think-cell" r:id="rId3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rgbClr val="27509B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27509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27509B"/>
              </a:buClr>
              <a:buFont typeface="Wingdings" charset="2"/>
              <a:buChar char=""/>
              <a:defRPr sz="2800" b="1" i="1" baseline="0">
                <a:solidFill>
                  <a:srgbClr val="27509B"/>
                </a:solidFill>
              </a:defRPr>
            </a:lvl1pPr>
            <a:lvl2pPr marL="1040150" indent="-400058">
              <a:buClr>
                <a:srgbClr val="27509B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600229" indent="-320046">
              <a:buClr>
                <a:srgbClr val="27509B"/>
              </a:buClr>
              <a:buFont typeface="Arial" panose="020B0604020202020204" pitchFamily="34" charset="0"/>
              <a:buChar char="•"/>
              <a:defRPr sz="252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240320" indent="-320046">
              <a:buClr>
                <a:srgbClr val="27509B"/>
              </a:buClr>
              <a:buFont typeface="Lucida Grande"/>
              <a:buChar char="▸"/>
              <a:defRPr sz="1960" i="1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880411" indent="-320046">
              <a:buClr>
                <a:srgbClr val="27509B"/>
              </a:buClr>
              <a:buFont typeface="Wingdings" panose="05000000000000000000" pitchFamily="2" charset="2"/>
              <a:buChar char="§"/>
              <a:defRPr sz="168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360391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1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8740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bg>
      <p:bgPr>
        <a:solidFill>
          <a:srgbClr val="0020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 hasCustomPrompt="1"/>
          </p:nvPr>
        </p:nvSpPr>
        <p:spPr>
          <a:xfrm>
            <a:off x="640080" y="384494"/>
            <a:ext cx="11521440" cy="512030"/>
          </a:xfrm>
          <a:prstGeom prst="rect">
            <a:avLst/>
          </a:prstGeom>
        </p:spPr>
        <p:txBody>
          <a:bodyPr/>
          <a:lstStyle>
            <a:lvl1pPr>
              <a:defRPr sz="2520" b="0" i="0">
                <a:solidFill>
                  <a:schemeClr val="bg1"/>
                </a:solidFill>
                <a:latin typeface="Michelin SemiBold" pitchFamily="50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10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40080" y="1054578"/>
            <a:ext cx="11521440" cy="4073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60" b="0" i="1">
                <a:solidFill>
                  <a:schemeClr val="bg1"/>
                </a:solidFill>
              </a:defRPr>
            </a:lvl1pPr>
            <a:lvl2pPr marL="640091" indent="0">
              <a:buNone/>
              <a:defRPr sz="2800" b="1"/>
            </a:lvl2pPr>
            <a:lvl3pPr marL="1280183" indent="0">
              <a:buNone/>
              <a:defRPr sz="2520" b="1"/>
            </a:lvl3pPr>
            <a:lvl4pPr marL="1920274" indent="0">
              <a:buNone/>
              <a:defRPr sz="2240" b="1"/>
            </a:lvl4pPr>
            <a:lvl5pPr marL="2560366" indent="0">
              <a:buNone/>
              <a:defRPr sz="2240" b="1"/>
            </a:lvl5pPr>
            <a:lvl6pPr marL="3200457" indent="0">
              <a:buNone/>
              <a:defRPr sz="2240" b="1"/>
            </a:lvl6pPr>
            <a:lvl7pPr marL="3840549" indent="0">
              <a:buNone/>
              <a:defRPr sz="2240" b="1"/>
            </a:lvl7pPr>
            <a:lvl8pPr marL="4480640" indent="0">
              <a:buNone/>
              <a:defRPr sz="2240" b="1"/>
            </a:lvl8pPr>
            <a:lvl9pPr marL="5120731" indent="0">
              <a:buNone/>
              <a:defRPr sz="2240" b="1"/>
            </a:lvl9pPr>
          </a:lstStyle>
          <a:p>
            <a:pPr lvl="0"/>
            <a:r>
              <a:rPr lang="fr-FR"/>
              <a:t>Cliquez pour modifier le sous-titre</a:t>
            </a:r>
          </a:p>
        </p:txBody>
      </p:sp>
      <p:sp>
        <p:nvSpPr>
          <p:cNvPr id="1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cxnSp>
        <p:nvCxnSpPr>
          <p:cNvPr id="19" name="Connecteur droit 18"/>
          <p:cNvCxnSpPr/>
          <p:nvPr userDrawn="1"/>
        </p:nvCxnSpPr>
        <p:spPr>
          <a:xfrm flipH="1">
            <a:off x="4" y="991355"/>
            <a:ext cx="133773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5241" y="4765043"/>
            <a:ext cx="53340" cy="53340"/>
          </a:xfrm>
          <a:prstGeom prst="rect">
            <a:avLst/>
          </a:prstGeom>
        </p:spPr>
      </p:pic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40080" y="2150535"/>
            <a:ext cx="11521440" cy="6426095"/>
          </a:xfrm>
          <a:prstGeom prst="rect">
            <a:avLst/>
          </a:prstGeom>
        </p:spPr>
        <p:txBody>
          <a:bodyPr/>
          <a:lstStyle>
            <a:lvl1pPr marL="480069" indent="-480069">
              <a:buClr>
                <a:srgbClr val="FFE500"/>
              </a:buClr>
              <a:buFont typeface="Wingdings" charset="2"/>
              <a:buChar char=""/>
              <a:defRPr sz="2800" b="1" i="1" baseline="0">
                <a:solidFill>
                  <a:schemeClr val="bg1"/>
                </a:solidFill>
              </a:defRPr>
            </a:lvl1pPr>
            <a:lvl2pPr marL="1040150" indent="-400058">
              <a:buClr>
                <a:srgbClr val="FFE500"/>
              </a:buClr>
              <a:buSzPct val="100000"/>
              <a:buFont typeface="Rounded Elegance" panose="02020603050405020304" pitchFamily="18" charset="0"/>
              <a:buChar char="✓"/>
              <a:defRPr sz="2520" b="1">
                <a:solidFill>
                  <a:schemeClr val="bg1"/>
                </a:solidFill>
              </a:defRPr>
            </a:lvl2pPr>
            <a:lvl3pPr marL="1600229" indent="-320046">
              <a:buClr>
                <a:srgbClr val="FFE500"/>
              </a:buClr>
              <a:buFont typeface="Arial" panose="020B0604020202020204" pitchFamily="34" charset="0"/>
              <a:buChar char="•"/>
              <a:defRPr sz="2520">
                <a:solidFill>
                  <a:schemeClr val="bg1"/>
                </a:solidFill>
              </a:defRPr>
            </a:lvl3pPr>
            <a:lvl4pPr marL="2240320" indent="-320046">
              <a:buClr>
                <a:srgbClr val="FFE500"/>
              </a:buClr>
              <a:buFont typeface="Lucida Grande"/>
              <a:buChar char="▸"/>
              <a:defRPr sz="1960" i="1">
                <a:solidFill>
                  <a:schemeClr val="bg1"/>
                </a:solidFill>
              </a:defRPr>
            </a:lvl4pPr>
            <a:lvl5pPr marL="2880411" indent="-320046">
              <a:buClr>
                <a:srgbClr val="FFE500"/>
              </a:buClr>
              <a:buFont typeface="Wingdings" panose="05000000000000000000" pitchFamily="2" charset="2"/>
              <a:buChar char="§"/>
              <a:defRPr sz="1680">
                <a:solidFill>
                  <a:schemeClr val="bg1"/>
                </a:solidFill>
              </a:defRPr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181154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>
            <a:extLst>
              <a:ext uri="{FF2B5EF4-FFF2-40B4-BE49-F238E27FC236}">
                <a16:creationId xmlns:a16="http://schemas.microsoft.com/office/drawing/2014/main" id="{4D105E16-D5E1-4D64-AD26-C534546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C347C-3775-4079-AA1B-58FA31717E2C}" type="datetimeFigureOut">
              <a:rPr lang="fr-FR"/>
              <a:pPr>
                <a:defRPr/>
              </a:pPr>
              <a:t>12/07/2024</a:t>
            </a:fld>
            <a:endParaRPr lang="fr-FR"/>
          </a:p>
        </p:txBody>
      </p:sp>
      <p:sp>
        <p:nvSpPr>
          <p:cNvPr id="3" name="Espace réservé du pied de page 4">
            <a:extLst>
              <a:ext uri="{FF2B5EF4-FFF2-40B4-BE49-F238E27FC236}">
                <a16:creationId xmlns:a16="http://schemas.microsoft.com/office/drawing/2014/main" id="{3339C858-0B98-4BF3-A6B8-50A17A41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537F054D-EF34-49E3-BB68-1F0007E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6B4C0-53F4-4027-BC6F-53D040BDEC7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87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bg>
      <p:bgPr>
        <a:solidFill>
          <a:srgbClr val="2750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Bib_Expression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" y="0"/>
            <a:ext cx="4682063" cy="9601200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ctrTitle" hasCustomPrompt="1"/>
          </p:nvPr>
        </p:nvSpPr>
        <p:spPr>
          <a:xfrm>
            <a:off x="5661942" y="3842319"/>
            <a:ext cx="5531557" cy="2091122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graphicFrame>
        <p:nvGraphicFramePr>
          <p:cNvPr id="8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59366676"/>
              </p:ext>
            </p:extLst>
          </p:nvPr>
        </p:nvGraphicFramePr>
        <p:xfrm>
          <a:off x="-1" y="9277382"/>
          <a:ext cx="9245602" cy="336082"/>
        </p:xfrm>
        <a:graphic>
          <a:graphicData uri="http://schemas.openxmlformats.org/drawingml/2006/table">
            <a:tbl>
              <a:tblPr/>
              <a:tblGrid>
                <a:gridCol w="345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3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8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0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rgbClr val="BFBFBF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2" descr="C:\Users\F299251\Pictures\Nouveau Logo MICHELIN\Michelin_G_S_Fr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1236" y="293291"/>
            <a:ext cx="3101151" cy="242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3599" y="7899543"/>
            <a:ext cx="2485943" cy="1715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1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3697433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3944539"/>
              </p:ext>
            </p:extLst>
          </p:nvPr>
        </p:nvGraphicFramePr>
        <p:xfrm>
          <a:off x="-2" y="9277382"/>
          <a:ext cx="9257864" cy="336082"/>
        </p:xfrm>
        <a:graphic>
          <a:graphicData uri="http://schemas.openxmlformats.org/drawingml/2006/table">
            <a:tbl>
              <a:tblPr/>
              <a:tblGrid>
                <a:gridCol w="32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0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3619" y="-204825"/>
            <a:ext cx="2902585" cy="20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8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1611246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rgbClr val="27509B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graphicFrame>
        <p:nvGraphicFramePr>
          <p:cNvPr id="5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23944539"/>
              </p:ext>
            </p:extLst>
          </p:nvPr>
        </p:nvGraphicFramePr>
        <p:xfrm>
          <a:off x="-2" y="9277382"/>
          <a:ext cx="9257864" cy="336082"/>
        </p:xfrm>
        <a:graphic>
          <a:graphicData uri="http://schemas.openxmlformats.org/drawingml/2006/table">
            <a:tbl>
              <a:tblPr/>
              <a:tblGrid>
                <a:gridCol w="32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0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3619" y="-204825"/>
            <a:ext cx="2902585" cy="20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96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bg>
      <p:bgPr>
        <a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160513_mains_bibcoeur2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801600" cy="9601200"/>
          </a:xfrm>
          <a:prstGeom prst="rect">
            <a:avLst/>
          </a:prstGeom>
        </p:spPr>
      </p:pic>
      <p:sp>
        <p:nvSpPr>
          <p:cNvPr id="3" name="Titre 1"/>
          <p:cNvSpPr>
            <a:spLocks noGrp="1"/>
          </p:cNvSpPr>
          <p:nvPr>
            <p:ph type="ctrTitle" hasCustomPrompt="1"/>
          </p:nvPr>
        </p:nvSpPr>
        <p:spPr>
          <a:xfrm>
            <a:off x="3437463" y="3598645"/>
            <a:ext cx="5760720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chemeClr val="bg1"/>
                </a:solidFill>
                <a:latin typeface="Michelin SemiBold" pitchFamily="50" charset="0"/>
                <a:cs typeface="Arial"/>
              </a:defRPr>
            </a:lvl1pPr>
          </a:lstStyle>
          <a:p>
            <a:r>
              <a:rPr lang="fr-FR"/>
              <a:t>TITRE PRÉSENTATION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graphicFrame>
        <p:nvGraphicFramePr>
          <p:cNvPr id="6" name="Group 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25476339"/>
              </p:ext>
            </p:extLst>
          </p:nvPr>
        </p:nvGraphicFramePr>
        <p:xfrm>
          <a:off x="-2" y="9277382"/>
          <a:ext cx="9257864" cy="336082"/>
        </p:xfrm>
        <a:graphic>
          <a:graphicData uri="http://schemas.openxmlformats.org/drawingml/2006/table">
            <a:tbl>
              <a:tblPr/>
              <a:tblGrid>
                <a:gridCol w="321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1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1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60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Ref</a:t>
                      </a: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./Document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Auteur/Dép. :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Date de création : 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Classification : D3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20" charset="0"/>
                          <a:ea typeface="Arial" pitchFamily="20" charset="0"/>
                          <a:cs typeface="Arial" pitchFamily="20" charset="0"/>
                          <a:sym typeface="Arial" pitchFamily="20" charset="0"/>
                        </a:rPr>
                        <a:t>Conservation : WA</a:t>
                      </a:r>
                    </a:p>
                  </a:txBody>
                  <a:tcPr marL="128016" marR="128016" marT="64008" marB="64008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2" descr="C:\Users\F299251\Pictures\Images Michelin utiles\Michelin_G_S_NoBL_NoBG_RGB_0618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278" y="7475770"/>
            <a:ext cx="2895807" cy="203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53619" y="-206011"/>
            <a:ext cx="2902585" cy="20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289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S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801600" cy="9601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847"/>
          </a:p>
        </p:txBody>
      </p:sp>
    </p:spTree>
    <p:extLst>
      <p:ext uri="{BB962C8B-B14F-4D97-AF65-F5344CB8AC3E}">
        <p14:creationId xmlns:p14="http://schemas.microsoft.com/office/powerpoint/2010/main" val="414028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17Bib salut main angl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748"/>
          <a:stretch/>
        </p:blipFill>
        <p:spPr>
          <a:xfrm>
            <a:off x="0" y="0"/>
            <a:ext cx="4322207" cy="96012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2383839" y="4171566"/>
            <a:ext cx="8033926" cy="1260080"/>
          </a:xfrm>
          <a:prstGeom prst="rect">
            <a:avLst/>
          </a:prstGeom>
        </p:spPr>
        <p:txBody>
          <a:bodyPr/>
          <a:lstStyle>
            <a:lvl1pPr>
              <a:defRPr sz="4200" b="0" i="0" baseline="0">
                <a:solidFill>
                  <a:srgbClr val="27509B"/>
                </a:solidFill>
                <a:latin typeface="Michelin" pitchFamily="50" charset="0"/>
                <a:cs typeface="Arial"/>
              </a:defRPr>
            </a:lvl1pPr>
          </a:lstStyle>
          <a:p>
            <a:r>
              <a:rPr lang="fr-FR"/>
              <a:t>TITRE CHAPITRE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2340424" y="9277382"/>
            <a:ext cx="461177" cy="336082"/>
          </a:xfrm>
          <a:prstGeom prst="rect">
            <a:avLst/>
          </a:prstGeom>
        </p:spPr>
        <p:txBody>
          <a:bodyPr/>
          <a:lstStyle>
            <a:lvl1pPr>
              <a:defRPr sz="1120">
                <a:solidFill>
                  <a:srgbClr val="27509B"/>
                </a:solidFill>
                <a:latin typeface="Arial"/>
                <a:cs typeface="Arial"/>
              </a:defRPr>
            </a:lvl1pPr>
          </a:lstStyle>
          <a:p>
            <a:fld id="{8373236F-A915-0744-BEC1-6CC85BABB131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1147" y="7525202"/>
            <a:ext cx="2538848" cy="1752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12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slideLayout" Target="../slideLayouts/slideLayout18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9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4.bin"/><Relationship Id="rId5" Type="http://schemas.openxmlformats.org/officeDocument/2006/relationships/tags" Target="../tags/tag5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29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ags" Target="../tags/tag7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3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3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ags" Target="../tags/tag9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3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7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tags" Target="../tags/tag11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454711276"/>
              </p:ext>
            </p:ext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11" imgW="270" imgH="270" progId="TCLayout.ActiveDocument.1">
                  <p:embed/>
                </p:oleObj>
              </mc:Choice>
              <mc:Fallback>
                <p:oleObj name="Diapositive think-cell" r:id="rId11" imgW="270" imgH="270" progId="TCLayout.ActiveDocument.1">
                  <p:embed/>
                  <p:pic>
                    <p:nvPicPr>
                      <p:cNvPr id="3" name="Objet 2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01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731" r:id="rId8"/>
  </p:sldLayoutIdLst>
  <p:hf hdr="0" ftr="0" dt="0"/>
  <p:txStyles>
    <p:titleStyle>
      <a:lvl1pPr algn="ctr" defTabSz="640091" rtl="0" eaLnBrk="1" latinLnBrk="0" hangingPunct="1"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9" indent="-480069" algn="l" defTabSz="640091" rtl="0" eaLnBrk="1" latinLnBrk="0" hangingPunct="1">
        <a:spcBef>
          <a:spcPct val="20000"/>
        </a:spcBef>
        <a:buFont typeface="Arial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50" indent="-400058" algn="l" defTabSz="640091" rtl="0" eaLnBrk="1" latinLnBrk="0" hangingPunct="1">
        <a:spcBef>
          <a:spcPct val="20000"/>
        </a:spcBef>
        <a:buFont typeface="Arial"/>
        <a:buChar char="–"/>
        <a:defRPr sz="392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29" indent="-320046" algn="l" defTabSz="640091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240320" indent="-320046" algn="l" defTabSz="6400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411" indent="-320046" algn="l" defTabSz="64009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503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94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86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77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3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4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66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57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49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4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3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58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</p:sldLayoutIdLst>
  <p:hf hdr="0" ftr="0" dt="0"/>
  <p:txStyles>
    <p:titleStyle>
      <a:lvl1pPr algn="ctr" defTabSz="640091" rtl="0" eaLnBrk="1" latinLnBrk="0" hangingPunct="1"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9" indent="-480069" algn="l" defTabSz="640091" rtl="0" eaLnBrk="1" latinLnBrk="0" hangingPunct="1">
        <a:spcBef>
          <a:spcPct val="20000"/>
        </a:spcBef>
        <a:buFont typeface="Arial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50" indent="-400058" algn="l" defTabSz="640091" rtl="0" eaLnBrk="1" latinLnBrk="0" hangingPunct="1">
        <a:spcBef>
          <a:spcPct val="20000"/>
        </a:spcBef>
        <a:buFont typeface="Arial"/>
        <a:buChar char="–"/>
        <a:defRPr sz="392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29" indent="-320046" algn="l" defTabSz="640091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240320" indent="-320046" algn="l" defTabSz="6400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411" indent="-320046" algn="l" defTabSz="64009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503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94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86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77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3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4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66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57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49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4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3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5299185"/>
              </p:ext>
            </p:ext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8" imgW="270" imgH="270" progId="TCLayout.ActiveDocument.1">
                  <p:embed/>
                </p:oleObj>
              </mc:Choice>
              <mc:Fallback>
                <p:oleObj name="Diapositive think-cell" r:id="rId8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5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732" r:id="rId4"/>
    <p:sldLayoutId id="2147483713" r:id="rId5"/>
  </p:sldLayoutIdLst>
  <p:txStyles>
    <p:titleStyle>
      <a:lvl1pPr algn="l" defTabSz="640091" rtl="0" eaLnBrk="1" latinLnBrk="0" hangingPunct="1">
        <a:spcBef>
          <a:spcPct val="0"/>
        </a:spcBef>
        <a:buNone/>
        <a:defRPr sz="28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480069" indent="-480069" algn="l" defTabSz="640091" rtl="0" eaLnBrk="1" latinLnBrk="0" hangingPunct="1">
        <a:spcBef>
          <a:spcPct val="20000"/>
        </a:spcBef>
        <a:buFont typeface="Arial"/>
        <a:buChar char="•"/>
        <a:defRPr sz="4480" kern="1200">
          <a:solidFill>
            <a:schemeClr val="tx1"/>
          </a:solidFill>
          <a:latin typeface="Arial"/>
          <a:ea typeface="+mn-ea"/>
          <a:cs typeface="Arial"/>
        </a:defRPr>
      </a:lvl1pPr>
      <a:lvl2pPr marL="1040150" indent="-400058" algn="l" defTabSz="640091" rtl="0" eaLnBrk="1" latinLnBrk="0" hangingPunct="1">
        <a:spcBef>
          <a:spcPct val="20000"/>
        </a:spcBef>
        <a:buFont typeface="Arial"/>
        <a:buChar char="–"/>
        <a:defRPr sz="3920" kern="1200">
          <a:solidFill>
            <a:schemeClr val="tx1"/>
          </a:solidFill>
          <a:latin typeface="Arial"/>
          <a:ea typeface="+mn-ea"/>
          <a:cs typeface="Arial"/>
        </a:defRPr>
      </a:lvl2pPr>
      <a:lvl3pPr marL="1600229" indent="-320046" algn="l" defTabSz="640091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Arial"/>
          <a:ea typeface="+mn-ea"/>
          <a:cs typeface="Arial"/>
        </a:defRPr>
      </a:lvl3pPr>
      <a:lvl4pPr marL="2240320" indent="-320046" algn="l" defTabSz="6400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4pPr>
      <a:lvl5pPr marL="2880411" indent="-320046" algn="l" defTabSz="64009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Arial"/>
          <a:ea typeface="+mn-ea"/>
          <a:cs typeface="Arial"/>
        </a:defRPr>
      </a:lvl5pPr>
      <a:lvl6pPr marL="3520503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94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86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77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3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4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66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57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49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4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3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17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7" r:id="rId2"/>
    <p:sldLayoutId id="2147483693" r:id="rId3"/>
  </p:sldLayoutIdLst>
  <p:hf hdr="0" ftr="0" dt="0"/>
  <p:txStyles>
    <p:titleStyle>
      <a:lvl1pPr algn="ctr" defTabSz="640091" rtl="0" eaLnBrk="1" latinLnBrk="0" hangingPunct="1"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9" indent="-480069" algn="l" defTabSz="640091" rtl="0" eaLnBrk="1" latinLnBrk="0" hangingPunct="1">
        <a:spcBef>
          <a:spcPct val="20000"/>
        </a:spcBef>
        <a:buFont typeface="Arial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50" indent="-400058" algn="l" defTabSz="640091" rtl="0" eaLnBrk="1" latinLnBrk="0" hangingPunct="1">
        <a:spcBef>
          <a:spcPct val="20000"/>
        </a:spcBef>
        <a:buFont typeface="Arial"/>
        <a:buChar char="–"/>
        <a:defRPr sz="392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29" indent="-320046" algn="l" defTabSz="640091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240320" indent="-320046" algn="l" defTabSz="6400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411" indent="-320046" algn="l" defTabSz="64009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503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94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86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77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3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4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66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57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49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4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3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968353919"/>
              </p:ext>
            </p:ext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6" imgW="270" imgH="270" progId="TCLayout.ActiveDocument.1">
                  <p:embed/>
                </p:oleObj>
              </mc:Choice>
              <mc:Fallback>
                <p:oleObj name="Diapositive think-cell" r:id="rId6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752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xStyles>
    <p:titleStyle>
      <a:lvl1pPr algn="l" defTabSz="640091" rtl="0" eaLnBrk="1" latinLnBrk="0" hangingPunct="1">
        <a:spcBef>
          <a:spcPct val="0"/>
        </a:spcBef>
        <a:buNone/>
        <a:defRPr sz="28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480069" indent="-480069" algn="l" defTabSz="640091" rtl="0" eaLnBrk="1" latinLnBrk="0" hangingPunct="1">
        <a:spcBef>
          <a:spcPct val="20000"/>
        </a:spcBef>
        <a:buFont typeface="Arial"/>
        <a:buChar char="•"/>
        <a:defRPr sz="4480" kern="1200">
          <a:solidFill>
            <a:schemeClr val="tx1"/>
          </a:solidFill>
          <a:latin typeface="Arial"/>
          <a:ea typeface="+mn-ea"/>
          <a:cs typeface="Arial"/>
        </a:defRPr>
      </a:lvl1pPr>
      <a:lvl2pPr marL="1040150" indent="-400058" algn="l" defTabSz="640091" rtl="0" eaLnBrk="1" latinLnBrk="0" hangingPunct="1">
        <a:spcBef>
          <a:spcPct val="20000"/>
        </a:spcBef>
        <a:buFont typeface="Arial"/>
        <a:buChar char="–"/>
        <a:defRPr sz="3920" kern="1200">
          <a:solidFill>
            <a:schemeClr val="tx1"/>
          </a:solidFill>
          <a:latin typeface="Arial"/>
          <a:ea typeface="+mn-ea"/>
          <a:cs typeface="Arial"/>
        </a:defRPr>
      </a:lvl2pPr>
      <a:lvl3pPr marL="1600229" indent="-320046" algn="l" defTabSz="640091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Arial"/>
          <a:ea typeface="+mn-ea"/>
          <a:cs typeface="Arial"/>
        </a:defRPr>
      </a:lvl3pPr>
      <a:lvl4pPr marL="2240320" indent="-320046" algn="l" defTabSz="6400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4pPr>
      <a:lvl5pPr marL="2880411" indent="-320046" algn="l" defTabSz="64009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Arial"/>
          <a:ea typeface="+mn-ea"/>
          <a:cs typeface="Arial"/>
        </a:defRPr>
      </a:lvl5pPr>
      <a:lvl6pPr marL="3520503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94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86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77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3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4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66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57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49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4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3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437399687"/>
              </p:ext>
            </p:ext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7" imgW="270" imgH="270" progId="TCLayout.ActiveDocument.1">
                  <p:embed/>
                </p:oleObj>
              </mc:Choice>
              <mc:Fallback>
                <p:oleObj name="Diapositive think-cell" r:id="rId7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5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</p:sldLayoutIdLst>
  <p:txStyles>
    <p:titleStyle>
      <a:lvl1pPr algn="l" defTabSz="640091" rtl="0" eaLnBrk="1" latinLnBrk="0" hangingPunct="1">
        <a:spcBef>
          <a:spcPct val="0"/>
        </a:spcBef>
        <a:buNone/>
        <a:defRPr sz="28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480069" indent="-480069" algn="l" defTabSz="640091" rtl="0" eaLnBrk="1" latinLnBrk="0" hangingPunct="1">
        <a:spcBef>
          <a:spcPct val="20000"/>
        </a:spcBef>
        <a:buFont typeface="Arial"/>
        <a:buChar char="•"/>
        <a:defRPr sz="4480" kern="1200">
          <a:solidFill>
            <a:schemeClr val="tx1"/>
          </a:solidFill>
          <a:latin typeface="Arial"/>
          <a:ea typeface="+mn-ea"/>
          <a:cs typeface="Arial"/>
        </a:defRPr>
      </a:lvl1pPr>
      <a:lvl2pPr marL="1040150" indent="-400058" algn="l" defTabSz="640091" rtl="0" eaLnBrk="1" latinLnBrk="0" hangingPunct="1">
        <a:spcBef>
          <a:spcPct val="20000"/>
        </a:spcBef>
        <a:buFont typeface="Arial"/>
        <a:buChar char="–"/>
        <a:defRPr sz="3920" kern="1200">
          <a:solidFill>
            <a:schemeClr val="tx1"/>
          </a:solidFill>
          <a:latin typeface="Arial"/>
          <a:ea typeface="+mn-ea"/>
          <a:cs typeface="Arial"/>
        </a:defRPr>
      </a:lvl2pPr>
      <a:lvl3pPr marL="1600229" indent="-320046" algn="l" defTabSz="640091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Arial"/>
          <a:ea typeface="+mn-ea"/>
          <a:cs typeface="Arial"/>
        </a:defRPr>
      </a:lvl3pPr>
      <a:lvl4pPr marL="2240320" indent="-320046" algn="l" defTabSz="6400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4pPr>
      <a:lvl5pPr marL="2880411" indent="-320046" algn="l" defTabSz="64009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Arial"/>
          <a:ea typeface="+mn-ea"/>
          <a:cs typeface="Arial"/>
        </a:defRPr>
      </a:lvl5pPr>
      <a:lvl6pPr marL="3520503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94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86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77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3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4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66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57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49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4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3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7" imgW="270" imgH="270" progId="TCLayout.ActiveDocument.1">
                  <p:embed/>
                </p:oleObj>
              </mc:Choice>
              <mc:Fallback>
                <p:oleObj name="Diapositive think-cell" r:id="rId7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084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txStyles>
    <p:titleStyle>
      <a:lvl1pPr algn="l" defTabSz="640091" rtl="0" eaLnBrk="1" latinLnBrk="0" hangingPunct="1">
        <a:spcBef>
          <a:spcPct val="0"/>
        </a:spcBef>
        <a:buNone/>
        <a:defRPr sz="28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480069" indent="-480069" algn="l" defTabSz="640091" rtl="0" eaLnBrk="1" latinLnBrk="0" hangingPunct="1">
        <a:spcBef>
          <a:spcPct val="20000"/>
        </a:spcBef>
        <a:buFont typeface="Arial"/>
        <a:buChar char="•"/>
        <a:defRPr sz="4480" kern="1200">
          <a:solidFill>
            <a:schemeClr val="tx1"/>
          </a:solidFill>
          <a:latin typeface="Arial"/>
          <a:ea typeface="+mn-ea"/>
          <a:cs typeface="Arial"/>
        </a:defRPr>
      </a:lvl1pPr>
      <a:lvl2pPr marL="1040150" indent="-400058" algn="l" defTabSz="640091" rtl="0" eaLnBrk="1" latinLnBrk="0" hangingPunct="1">
        <a:spcBef>
          <a:spcPct val="20000"/>
        </a:spcBef>
        <a:buFont typeface="Arial"/>
        <a:buChar char="–"/>
        <a:defRPr sz="3920" kern="1200">
          <a:solidFill>
            <a:schemeClr val="tx1"/>
          </a:solidFill>
          <a:latin typeface="Arial"/>
          <a:ea typeface="+mn-ea"/>
          <a:cs typeface="Arial"/>
        </a:defRPr>
      </a:lvl2pPr>
      <a:lvl3pPr marL="1600229" indent="-320046" algn="l" defTabSz="640091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Arial"/>
          <a:ea typeface="+mn-ea"/>
          <a:cs typeface="Arial"/>
        </a:defRPr>
      </a:lvl3pPr>
      <a:lvl4pPr marL="2240320" indent="-320046" algn="l" defTabSz="6400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4pPr>
      <a:lvl5pPr marL="2880411" indent="-320046" algn="l" defTabSz="64009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Arial"/>
          <a:ea typeface="+mn-ea"/>
          <a:cs typeface="Arial"/>
        </a:defRPr>
      </a:lvl5pPr>
      <a:lvl6pPr marL="3520503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94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86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77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3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4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66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57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49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4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3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2225" y="2967"/>
          <a:ext cx="2221" cy="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7" imgW="270" imgH="270" progId="TCLayout.ActiveDocument.1">
                  <p:embed/>
                </p:oleObj>
              </mc:Choice>
              <mc:Fallback>
                <p:oleObj name="Diapositive think-cell" r:id="rId7" imgW="270" imgH="270" progId="TCLayout.ActiveDocument.1">
                  <p:embed/>
                  <p:pic>
                    <p:nvPicPr>
                      <p:cNvPr id="2" name="Objet 1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25" y="2967"/>
                        <a:ext cx="2221" cy="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77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35" r:id="rId4"/>
  </p:sldLayoutIdLst>
  <p:txStyles>
    <p:titleStyle>
      <a:lvl1pPr algn="l" defTabSz="640091" rtl="0" eaLnBrk="1" latinLnBrk="0" hangingPunct="1">
        <a:spcBef>
          <a:spcPct val="0"/>
        </a:spcBef>
        <a:buNone/>
        <a:defRPr sz="2800" b="1" i="1" kern="1200">
          <a:solidFill>
            <a:srgbClr val="27509B"/>
          </a:solidFill>
          <a:latin typeface="Arial"/>
          <a:ea typeface="+mj-ea"/>
          <a:cs typeface="Arial"/>
        </a:defRPr>
      </a:lvl1pPr>
    </p:titleStyle>
    <p:bodyStyle>
      <a:lvl1pPr marL="480069" indent="-480069" algn="l" defTabSz="640091" rtl="0" eaLnBrk="1" latinLnBrk="0" hangingPunct="1">
        <a:spcBef>
          <a:spcPct val="20000"/>
        </a:spcBef>
        <a:buFont typeface="Arial"/>
        <a:buChar char="•"/>
        <a:defRPr sz="4480" kern="1200">
          <a:solidFill>
            <a:schemeClr val="tx1"/>
          </a:solidFill>
          <a:latin typeface="Arial"/>
          <a:ea typeface="+mn-ea"/>
          <a:cs typeface="Arial"/>
        </a:defRPr>
      </a:lvl1pPr>
      <a:lvl2pPr marL="1040150" indent="-400058" algn="l" defTabSz="640091" rtl="0" eaLnBrk="1" latinLnBrk="0" hangingPunct="1">
        <a:spcBef>
          <a:spcPct val="20000"/>
        </a:spcBef>
        <a:buFont typeface="Arial"/>
        <a:buChar char="–"/>
        <a:defRPr sz="3920" kern="1200">
          <a:solidFill>
            <a:schemeClr val="tx1"/>
          </a:solidFill>
          <a:latin typeface="Arial"/>
          <a:ea typeface="+mn-ea"/>
          <a:cs typeface="Arial"/>
        </a:defRPr>
      </a:lvl2pPr>
      <a:lvl3pPr marL="1600229" indent="-320046" algn="l" defTabSz="640091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Arial"/>
          <a:ea typeface="+mn-ea"/>
          <a:cs typeface="Arial"/>
        </a:defRPr>
      </a:lvl3pPr>
      <a:lvl4pPr marL="2240320" indent="-320046" algn="l" defTabSz="640091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4pPr>
      <a:lvl5pPr marL="2880411" indent="-320046" algn="l" defTabSz="640091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Arial"/>
          <a:ea typeface="+mn-ea"/>
          <a:cs typeface="Arial"/>
        </a:defRPr>
      </a:lvl5pPr>
      <a:lvl6pPr marL="3520503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94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86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777" indent="-320046" algn="l" defTabSz="64009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9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83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74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66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57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549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640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731" algn="l" defTabSz="640091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sv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836920A5-87A4-4CE5-8680-FD59C4D58E14}"/>
              </a:ext>
            </a:extLst>
          </p:cNvPr>
          <p:cNvGrpSpPr/>
          <p:nvPr/>
        </p:nvGrpSpPr>
        <p:grpSpPr>
          <a:xfrm>
            <a:off x="-55506" y="-96664"/>
            <a:ext cx="13581196" cy="9766597"/>
            <a:chOff x="-55506" y="-96664"/>
            <a:chExt cx="13581196" cy="9766597"/>
          </a:xfrm>
        </p:grpSpPr>
        <p:pic>
          <p:nvPicPr>
            <p:cNvPr id="8" name="Graphique 7">
              <a:extLst>
                <a:ext uri="{FF2B5EF4-FFF2-40B4-BE49-F238E27FC236}">
                  <a16:creationId xmlns:a16="http://schemas.microsoft.com/office/drawing/2014/main" id="{3A063ABE-1C6F-4ACE-B515-CE5E47CA7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6316" t="16776" r="9012"/>
            <a:stretch/>
          </p:blipFill>
          <p:spPr>
            <a:xfrm>
              <a:off x="22853" y="778524"/>
              <a:ext cx="12801602" cy="8891409"/>
            </a:xfrm>
            <a:prstGeom prst="rect">
              <a:avLst/>
            </a:prstGeom>
          </p:spPr>
        </p:pic>
        <p:sp>
          <p:nvSpPr>
            <p:cNvPr id="272" name="Rectangle 2">
              <a:extLst>
                <a:ext uri="{FF2B5EF4-FFF2-40B4-BE49-F238E27FC236}">
                  <a16:creationId xmlns:a16="http://schemas.microsoft.com/office/drawing/2014/main" id="{CCCD5345-3837-47F7-A4FF-ABAE750A2870}"/>
                </a:ext>
              </a:extLst>
            </p:cNvPr>
            <p:cNvSpPr/>
            <p:nvPr/>
          </p:nvSpPr>
          <p:spPr>
            <a:xfrm rot="10800000">
              <a:off x="6716491" y="7476097"/>
              <a:ext cx="2296382" cy="1676210"/>
            </a:xfrm>
            <a:prstGeom prst="roundRect">
              <a:avLst>
                <a:gd name="adj" fmla="val 8875"/>
              </a:avLst>
            </a:prstGeom>
            <a:solidFill>
              <a:schemeClr val="bg1">
                <a:lumMod val="50000"/>
                <a:alpha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0"/>
            </a:p>
          </p:txBody>
        </p:sp>
        <p:sp>
          <p:nvSpPr>
            <p:cNvPr id="273" name="Rectangle 2">
              <a:extLst>
                <a:ext uri="{FF2B5EF4-FFF2-40B4-BE49-F238E27FC236}">
                  <a16:creationId xmlns:a16="http://schemas.microsoft.com/office/drawing/2014/main" id="{2BE5C896-845D-4A77-9F02-EE5DCED3E68E}"/>
                </a:ext>
              </a:extLst>
            </p:cNvPr>
            <p:cNvSpPr/>
            <p:nvPr/>
          </p:nvSpPr>
          <p:spPr>
            <a:xfrm rot="10800000">
              <a:off x="3284586" y="7297070"/>
              <a:ext cx="2944211" cy="1833605"/>
            </a:xfrm>
            <a:prstGeom prst="roundRect">
              <a:avLst>
                <a:gd name="adj" fmla="val 8875"/>
              </a:avLst>
            </a:prstGeom>
            <a:solidFill>
              <a:schemeClr val="bg1">
                <a:lumMod val="50000"/>
                <a:alpha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0"/>
            </a:p>
          </p:txBody>
        </p:sp>
        <p:sp>
          <p:nvSpPr>
            <p:cNvPr id="274" name="Rectangle 2">
              <a:extLst>
                <a:ext uri="{FF2B5EF4-FFF2-40B4-BE49-F238E27FC236}">
                  <a16:creationId xmlns:a16="http://schemas.microsoft.com/office/drawing/2014/main" id="{685E89EF-2FBD-4234-AEC2-E1D2F491DD17}"/>
                </a:ext>
              </a:extLst>
            </p:cNvPr>
            <p:cNvSpPr/>
            <p:nvPr/>
          </p:nvSpPr>
          <p:spPr>
            <a:xfrm rot="10800000">
              <a:off x="352430" y="5129460"/>
              <a:ext cx="3395530" cy="1642934"/>
            </a:xfrm>
            <a:prstGeom prst="roundRect">
              <a:avLst>
                <a:gd name="adj" fmla="val 8875"/>
              </a:avLst>
            </a:prstGeom>
            <a:solidFill>
              <a:schemeClr val="bg1">
                <a:lumMod val="50000"/>
                <a:alpha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0"/>
            </a:p>
          </p:txBody>
        </p:sp>
        <p:sp>
          <p:nvSpPr>
            <p:cNvPr id="275" name="Rectangle 2">
              <a:extLst>
                <a:ext uri="{FF2B5EF4-FFF2-40B4-BE49-F238E27FC236}">
                  <a16:creationId xmlns:a16="http://schemas.microsoft.com/office/drawing/2014/main" id="{CE6CA0F2-6A04-479C-848C-65ACDEA5DECB}"/>
                </a:ext>
              </a:extLst>
            </p:cNvPr>
            <p:cNvSpPr/>
            <p:nvPr/>
          </p:nvSpPr>
          <p:spPr>
            <a:xfrm rot="10800000">
              <a:off x="383843" y="2441232"/>
              <a:ext cx="3395530" cy="2108616"/>
            </a:xfrm>
            <a:prstGeom prst="roundRect">
              <a:avLst>
                <a:gd name="adj" fmla="val 8875"/>
              </a:avLst>
            </a:prstGeom>
            <a:solidFill>
              <a:schemeClr val="bg1">
                <a:lumMod val="50000"/>
                <a:alpha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0"/>
            </a:p>
          </p:txBody>
        </p:sp>
        <p:sp>
          <p:nvSpPr>
            <p:cNvPr id="271" name="Rectangle 2">
              <a:extLst>
                <a:ext uri="{FF2B5EF4-FFF2-40B4-BE49-F238E27FC236}">
                  <a16:creationId xmlns:a16="http://schemas.microsoft.com/office/drawing/2014/main" id="{5A3E7592-9B77-48D3-B988-21C9289CC846}"/>
                </a:ext>
              </a:extLst>
            </p:cNvPr>
            <p:cNvSpPr/>
            <p:nvPr/>
          </p:nvSpPr>
          <p:spPr>
            <a:xfrm rot="10800000">
              <a:off x="8760583" y="2782357"/>
              <a:ext cx="2597130" cy="1956439"/>
            </a:xfrm>
            <a:prstGeom prst="roundRect">
              <a:avLst>
                <a:gd name="adj" fmla="val 8598"/>
              </a:avLst>
            </a:prstGeom>
            <a:solidFill>
              <a:schemeClr val="bg1">
                <a:lumMod val="50000"/>
                <a:alpha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60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DB7AE643-B18F-4994-A7D1-12BEF21B5EAA}"/>
                </a:ext>
              </a:extLst>
            </p:cNvPr>
            <p:cNvSpPr/>
            <p:nvPr/>
          </p:nvSpPr>
          <p:spPr>
            <a:xfrm>
              <a:off x="4339977" y="3123843"/>
              <a:ext cx="3976261" cy="393826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  <a:alpha val="13000"/>
              </a:schemeClr>
            </a:solidFill>
            <a:ln w="57150">
              <a:solidFill>
                <a:srgbClr val="DADADA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72"/>
            </a:p>
          </p:txBody>
        </p:sp>
        <p:pic>
          <p:nvPicPr>
            <p:cNvPr id="2" name="Graphique 1">
              <a:extLst>
                <a:ext uri="{FF2B5EF4-FFF2-40B4-BE49-F238E27FC236}">
                  <a16:creationId xmlns:a16="http://schemas.microsoft.com/office/drawing/2014/main" id="{F804C9D0-2DF0-4E11-9F4B-B1910E29C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7329" y="-96664"/>
              <a:ext cx="12847320" cy="840105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A45B33B-766C-4305-B2BA-EFCF0D740273}"/>
                </a:ext>
              </a:extLst>
            </p:cNvPr>
            <p:cNvSpPr txBox="1"/>
            <p:nvPr/>
          </p:nvSpPr>
          <p:spPr>
            <a:xfrm>
              <a:off x="1224301" y="70479"/>
              <a:ext cx="5298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Gotham Rounded Bold" pitchFamily="50" charset="0"/>
                </a:rPr>
                <a:t>ARCHITECTURE RUNWAY</a:t>
              </a:r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6E84C5D0-A603-49DF-88FD-50E6D8F9A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 bwMode="auto">
            <a:xfrm>
              <a:off x="7088363" y="8041373"/>
              <a:ext cx="1649864" cy="900402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</p:spPr>
        </p:pic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A2A17DA8-FA69-4B5F-9010-BE17986F45B0}"/>
                </a:ext>
              </a:extLst>
            </p:cNvPr>
            <p:cNvGrpSpPr/>
            <p:nvPr/>
          </p:nvGrpSpPr>
          <p:grpSpPr>
            <a:xfrm>
              <a:off x="10370929" y="8413795"/>
              <a:ext cx="1524260" cy="557922"/>
              <a:chOff x="1490397" y="5682497"/>
              <a:chExt cx="886248" cy="337763"/>
            </a:xfrm>
          </p:grpSpPr>
          <p:sp>
            <p:nvSpPr>
              <p:cNvPr id="93" name="Rectangle : coins arrondis 738">
                <a:extLst>
                  <a:ext uri="{FF2B5EF4-FFF2-40B4-BE49-F238E27FC236}">
                    <a16:creationId xmlns:a16="http://schemas.microsoft.com/office/drawing/2014/main" id="{369CC297-041E-4BC6-9782-7549C6923C28}"/>
                  </a:ext>
                </a:extLst>
              </p:cNvPr>
              <p:cNvSpPr/>
              <p:nvPr/>
            </p:nvSpPr>
            <p:spPr bwMode="auto">
              <a:xfrm>
                <a:off x="1490397" y="5682497"/>
                <a:ext cx="840638" cy="337763"/>
              </a:xfrm>
              <a:prstGeom prst="round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796144">
                  <a:defRPr/>
                </a:pPr>
                <a:endParaRPr lang="en-US" sz="7467"/>
              </a:p>
            </p:txBody>
          </p:sp>
          <p:sp>
            <p:nvSpPr>
              <p:cNvPr id="94" name="Freeform 24">
                <a:extLst>
                  <a:ext uri="{FF2B5EF4-FFF2-40B4-BE49-F238E27FC236}">
                    <a16:creationId xmlns:a16="http://schemas.microsoft.com/office/drawing/2014/main" id="{1604E3E3-ACFC-487D-B90E-B1FAD7F037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62719" y="5782525"/>
                <a:ext cx="159027" cy="141599"/>
              </a:xfrm>
              <a:custGeom>
                <a:avLst/>
                <a:gdLst>
                  <a:gd name="T0" fmla="*/ 1 w 70"/>
                  <a:gd name="T1" fmla="*/ 15 h 63"/>
                  <a:gd name="T2" fmla="*/ 35 w 70"/>
                  <a:gd name="T3" fmla="*/ 0 h 63"/>
                  <a:gd name="T4" fmla="*/ 64 w 70"/>
                  <a:gd name="T5" fmla="*/ 27 h 63"/>
                  <a:gd name="T6" fmla="*/ 8 w 70"/>
                  <a:gd name="T7" fmla="*/ 23 h 63"/>
                  <a:gd name="T8" fmla="*/ 15 w 70"/>
                  <a:gd name="T9" fmla="*/ 23 h 63"/>
                  <a:gd name="T10" fmla="*/ 6 w 70"/>
                  <a:gd name="T11" fmla="*/ 27 h 63"/>
                  <a:gd name="T12" fmla="*/ 5 w 70"/>
                  <a:gd name="T13" fmla="*/ 27 h 63"/>
                  <a:gd name="T14" fmla="*/ 5 w 70"/>
                  <a:gd name="T15" fmla="*/ 27 h 63"/>
                  <a:gd name="T16" fmla="*/ 66 w 70"/>
                  <a:gd name="T17" fmla="*/ 38 h 63"/>
                  <a:gd name="T18" fmla="*/ 64 w 70"/>
                  <a:gd name="T19" fmla="*/ 36 h 63"/>
                  <a:gd name="T20" fmla="*/ 54 w 70"/>
                  <a:gd name="T21" fmla="*/ 41 h 63"/>
                  <a:gd name="T22" fmla="*/ 62 w 70"/>
                  <a:gd name="T23" fmla="*/ 41 h 63"/>
                  <a:gd name="T24" fmla="*/ 5 w 70"/>
                  <a:gd name="T25" fmla="*/ 36 h 63"/>
                  <a:gd name="T26" fmla="*/ 64 w 70"/>
                  <a:gd name="T27" fmla="*/ 42 h 63"/>
                  <a:gd name="T28" fmla="*/ 69 w 70"/>
                  <a:gd name="T29" fmla="*/ 48 h 63"/>
                  <a:gd name="T30" fmla="*/ 51 w 70"/>
                  <a:gd name="T31" fmla="*/ 34 h 63"/>
                  <a:gd name="T32" fmla="*/ 51 w 70"/>
                  <a:gd name="T33" fmla="*/ 39 h 63"/>
                  <a:gd name="T34" fmla="*/ 47 w 70"/>
                  <a:gd name="T35" fmla="*/ 40 h 63"/>
                  <a:gd name="T36" fmla="*/ 47 w 70"/>
                  <a:gd name="T37" fmla="*/ 45 h 63"/>
                  <a:gd name="T38" fmla="*/ 42 w 70"/>
                  <a:gd name="T39" fmla="*/ 47 h 63"/>
                  <a:gd name="T40" fmla="*/ 38 w 70"/>
                  <a:gd name="T41" fmla="*/ 49 h 63"/>
                  <a:gd name="T42" fmla="*/ 32 w 70"/>
                  <a:gd name="T43" fmla="*/ 49 h 63"/>
                  <a:gd name="T44" fmla="*/ 30 w 70"/>
                  <a:gd name="T45" fmla="*/ 46 h 63"/>
                  <a:gd name="T46" fmla="*/ 26 w 70"/>
                  <a:gd name="T47" fmla="*/ 47 h 63"/>
                  <a:gd name="T48" fmla="*/ 23 w 70"/>
                  <a:gd name="T49" fmla="*/ 43 h 63"/>
                  <a:gd name="T50" fmla="*/ 19 w 70"/>
                  <a:gd name="T51" fmla="*/ 40 h 63"/>
                  <a:gd name="T52" fmla="*/ 18 w 70"/>
                  <a:gd name="T53" fmla="*/ 34 h 63"/>
                  <a:gd name="T54" fmla="*/ 18 w 70"/>
                  <a:gd name="T55" fmla="*/ 30 h 63"/>
                  <a:gd name="T56" fmla="*/ 19 w 70"/>
                  <a:gd name="T57" fmla="*/ 24 h 63"/>
                  <a:gd name="T58" fmla="*/ 23 w 70"/>
                  <a:gd name="T59" fmla="*/ 23 h 63"/>
                  <a:gd name="T60" fmla="*/ 23 w 70"/>
                  <a:gd name="T61" fmla="*/ 19 h 63"/>
                  <a:gd name="T62" fmla="*/ 28 w 70"/>
                  <a:gd name="T63" fmla="*/ 17 h 63"/>
                  <a:gd name="T64" fmla="*/ 32 w 70"/>
                  <a:gd name="T65" fmla="*/ 15 h 63"/>
                  <a:gd name="T66" fmla="*/ 38 w 70"/>
                  <a:gd name="T67" fmla="*/ 15 h 63"/>
                  <a:gd name="T68" fmla="*/ 42 w 70"/>
                  <a:gd name="T69" fmla="*/ 17 h 63"/>
                  <a:gd name="T70" fmla="*/ 47 w 70"/>
                  <a:gd name="T71" fmla="*/ 19 h 63"/>
                  <a:gd name="T72" fmla="*/ 47 w 70"/>
                  <a:gd name="T73" fmla="*/ 23 h 63"/>
                  <a:gd name="T74" fmla="*/ 51 w 70"/>
                  <a:gd name="T75" fmla="*/ 24 h 63"/>
                  <a:gd name="T76" fmla="*/ 51 w 70"/>
                  <a:gd name="T77" fmla="*/ 30 h 63"/>
                  <a:gd name="T78" fmla="*/ 50 w 70"/>
                  <a:gd name="T79" fmla="*/ 28 h 63"/>
                  <a:gd name="T80" fmla="*/ 45 w 70"/>
                  <a:gd name="T81" fmla="*/ 20 h 63"/>
                  <a:gd name="T82" fmla="*/ 36 w 70"/>
                  <a:gd name="T83" fmla="*/ 16 h 63"/>
                  <a:gd name="T84" fmla="*/ 26 w 70"/>
                  <a:gd name="T85" fmla="*/ 19 h 63"/>
                  <a:gd name="T86" fmla="*/ 20 w 70"/>
                  <a:gd name="T87" fmla="*/ 26 h 63"/>
                  <a:gd name="T88" fmla="*/ 20 w 70"/>
                  <a:gd name="T89" fmla="*/ 36 h 63"/>
                  <a:gd name="T90" fmla="*/ 25 w 70"/>
                  <a:gd name="T91" fmla="*/ 44 h 63"/>
                  <a:gd name="T92" fmla="*/ 34 w 70"/>
                  <a:gd name="T93" fmla="*/ 47 h 63"/>
                  <a:gd name="T94" fmla="*/ 43 w 70"/>
                  <a:gd name="T95" fmla="*/ 45 h 63"/>
                  <a:gd name="T96" fmla="*/ 49 w 70"/>
                  <a:gd name="T97" fmla="*/ 38 h 63"/>
                  <a:gd name="T98" fmla="*/ 44 w 70"/>
                  <a:gd name="T99" fmla="*/ 32 h 63"/>
                  <a:gd name="T100" fmla="*/ 35 w 70"/>
                  <a:gd name="T101" fmla="*/ 23 h 63"/>
                  <a:gd name="T102" fmla="*/ 35 w 70"/>
                  <a:gd name="T103" fmla="*/ 25 h 63"/>
                  <a:gd name="T104" fmla="*/ 42 w 70"/>
                  <a:gd name="T105" fmla="*/ 32 h 63"/>
                  <a:gd name="T106" fmla="*/ 35 w 70"/>
                  <a:gd name="T107" fmla="*/ 3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0" h="63">
                    <a:moveTo>
                      <a:pt x="4" y="26"/>
                    </a:move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6"/>
                      <a:pt x="1" y="15"/>
                    </a:cubicBezTo>
                    <a:cubicBezTo>
                      <a:pt x="1" y="15"/>
                      <a:pt x="2" y="15"/>
                      <a:pt x="3" y="16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9" y="9"/>
                      <a:pt x="21" y="0"/>
                      <a:pt x="35" y="0"/>
                    </a:cubicBezTo>
                    <a:cubicBezTo>
                      <a:pt x="50" y="0"/>
                      <a:pt x="63" y="11"/>
                      <a:pt x="66" y="26"/>
                    </a:cubicBezTo>
                    <a:cubicBezTo>
                      <a:pt x="66" y="26"/>
                      <a:pt x="65" y="27"/>
                      <a:pt x="64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3" y="27"/>
                      <a:pt x="63" y="27"/>
                      <a:pt x="63" y="26"/>
                    </a:cubicBezTo>
                    <a:cubicBezTo>
                      <a:pt x="60" y="13"/>
                      <a:pt x="48" y="3"/>
                      <a:pt x="35" y="3"/>
                    </a:cubicBezTo>
                    <a:cubicBezTo>
                      <a:pt x="22" y="3"/>
                      <a:pt x="11" y="12"/>
                      <a:pt x="8" y="23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15" y="20"/>
                      <a:pt x="15" y="20"/>
                      <a:pt x="16" y="21"/>
                    </a:cubicBezTo>
                    <a:cubicBezTo>
                      <a:pt x="16" y="22"/>
                      <a:pt x="16" y="23"/>
                      <a:pt x="15" y="23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4" y="27"/>
                      <a:pt x="4" y="27"/>
                      <a:pt x="4" y="26"/>
                    </a:cubicBezTo>
                    <a:close/>
                    <a:moveTo>
                      <a:pt x="69" y="46"/>
                    </a:moveTo>
                    <a:cubicBezTo>
                      <a:pt x="66" y="38"/>
                      <a:pt x="66" y="38"/>
                      <a:pt x="66" y="38"/>
                    </a:cubicBezTo>
                    <a:cubicBezTo>
                      <a:pt x="65" y="37"/>
                      <a:pt x="65" y="37"/>
                      <a:pt x="64" y="36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4" y="36"/>
                      <a:pt x="64" y="36"/>
                      <a:pt x="64" y="36"/>
                    </a:cubicBezTo>
                    <a:cubicBezTo>
                      <a:pt x="64" y="36"/>
                      <a:pt x="63" y="36"/>
                      <a:pt x="63" y="37"/>
                    </a:cubicBezTo>
                    <a:cubicBezTo>
                      <a:pt x="54" y="41"/>
                      <a:pt x="54" y="41"/>
                      <a:pt x="54" y="41"/>
                    </a:cubicBezTo>
                    <a:cubicBezTo>
                      <a:pt x="54" y="41"/>
                      <a:pt x="53" y="42"/>
                      <a:pt x="54" y="43"/>
                    </a:cubicBezTo>
                    <a:cubicBezTo>
                      <a:pt x="54" y="43"/>
                      <a:pt x="55" y="44"/>
                      <a:pt x="56" y="43"/>
                    </a:cubicBezTo>
                    <a:cubicBezTo>
                      <a:pt x="62" y="41"/>
                      <a:pt x="62" y="41"/>
                      <a:pt x="62" y="41"/>
                    </a:cubicBezTo>
                    <a:cubicBezTo>
                      <a:pt x="58" y="52"/>
                      <a:pt x="47" y="60"/>
                      <a:pt x="35" y="60"/>
                    </a:cubicBezTo>
                    <a:cubicBezTo>
                      <a:pt x="21" y="60"/>
                      <a:pt x="9" y="51"/>
                      <a:pt x="7" y="38"/>
                    </a:cubicBezTo>
                    <a:cubicBezTo>
                      <a:pt x="7" y="37"/>
                      <a:pt x="6" y="36"/>
                      <a:pt x="5" y="36"/>
                    </a:cubicBezTo>
                    <a:cubicBezTo>
                      <a:pt x="4" y="37"/>
                      <a:pt x="4" y="37"/>
                      <a:pt x="4" y="38"/>
                    </a:cubicBezTo>
                    <a:cubicBezTo>
                      <a:pt x="7" y="53"/>
                      <a:pt x="20" y="63"/>
                      <a:pt x="35" y="63"/>
                    </a:cubicBezTo>
                    <a:cubicBezTo>
                      <a:pt x="48" y="63"/>
                      <a:pt x="60" y="55"/>
                      <a:pt x="64" y="42"/>
                    </a:cubicBezTo>
                    <a:cubicBezTo>
                      <a:pt x="67" y="48"/>
                      <a:pt x="67" y="48"/>
                      <a:pt x="67" y="48"/>
                    </a:cubicBezTo>
                    <a:cubicBezTo>
                      <a:pt x="67" y="48"/>
                      <a:pt x="68" y="48"/>
                      <a:pt x="68" y="48"/>
                    </a:cubicBezTo>
                    <a:cubicBezTo>
                      <a:pt x="68" y="48"/>
                      <a:pt x="69" y="48"/>
                      <a:pt x="69" y="48"/>
                    </a:cubicBezTo>
                    <a:cubicBezTo>
                      <a:pt x="69" y="48"/>
                      <a:pt x="70" y="47"/>
                      <a:pt x="69" y="46"/>
                    </a:cubicBezTo>
                    <a:close/>
                    <a:moveTo>
                      <a:pt x="49" y="32"/>
                    </a:moveTo>
                    <a:cubicBezTo>
                      <a:pt x="49" y="33"/>
                      <a:pt x="50" y="34"/>
                      <a:pt x="51" y="34"/>
                    </a:cubicBezTo>
                    <a:cubicBezTo>
                      <a:pt x="51" y="34"/>
                      <a:pt x="52" y="34"/>
                      <a:pt x="52" y="34"/>
                    </a:cubicBezTo>
                    <a:cubicBezTo>
                      <a:pt x="52" y="34"/>
                      <a:pt x="52" y="35"/>
                      <a:pt x="52" y="35"/>
                    </a:cubicBezTo>
                    <a:cubicBezTo>
                      <a:pt x="52" y="37"/>
                      <a:pt x="51" y="38"/>
                      <a:pt x="51" y="39"/>
                    </a:cubicBezTo>
                    <a:cubicBezTo>
                      <a:pt x="50" y="40"/>
                      <a:pt x="50" y="40"/>
                      <a:pt x="50" y="40"/>
                    </a:cubicBezTo>
                    <a:cubicBezTo>
                      <a:pt x="50" y="40"/>
                      <a:pt x="49" y="40"/>
                      <a:pt x="49" y="40"/>
                    </a:cubicBezTo>
                    <a:cubicBezTo>
                      <a:pt x="48" y="39"/>
                      <a:pt x="47" y="40"/>
                      <a:pt x="47" y="40"/>
                    </a:cubicBezTo>
                    <a:cubicBezTo>
                      <a:pt x="46" y="41"/>
                      <a:pt x="46" y="42"/>
                      <a:pt x="47" y="43"/>
                    </a:cubicBezTo>
                    <a:cubicBezTo>
                      <a:pt x="47" y="43"/>
                      <a:pt x="47" y="44"/>
                      <a:pt x="47" y="44"/>
                    </a:cubicBezTo>
                    <a:cubicBezTo>
                      <a:pt x="47" y="44"/>
                      <a:pt x="47" y="44"/>
                      <a:pt x="47" y="45"/>
                    </a:cubicBezTo>
                    <a:cubicBezTo>
                      <a:pt x="46" y="46"/>
                      <a:pt x="44" y="47"/>
                      <a:pt x="43" y="47"/>
                    </a:cubicBezTo>
                    <a:cubicBezTo>
                      <a:pt x="43" y="48"/>
                      <a:pt x="42" y="48"/>
                      <a:pt x="42" y="47"/>
                    </a:cubicBezTo>
                    <a:cubicBezTo>
                      <a:pt x="42" y="47"/>
                      <a:pt x="42" y="47"/>
                      <a:pt x="42" y="47"/>
                    </a:cubicBezTo>
                    <a:cubicBezTo>
                      <a:pt x="41" y="46"/>
                      <a:pt x="40" y="45"/>
                      <a:pt x="39" y="46"/>
                    </a:cubicBezTo>
                    <a:cubicBezTo>
                      <a:pt x="38" y="46"/>
                      <a:pt x="38" y="47"/>
                      <a:pt x="38" y="48"/>
                    </a:cubicBezTo>
                    <a:cubicBezTo>
                      <a:pt x="38" y="48"/>
                      <a:pt x="38" y="49"/>
                      <a:pt x="38" y="49"/>
                    </a:cubicBezTo>
                    <a:cubicBezTo>
                      <a:pt x="38" y="49"/>
                      <a:pt x="37" y="49"/>
                      <a:pt x="37" y="49"/>
                    </a:cubicBezTo>
                    <a:cubicBezTo>
                      <a:pt x="36" y="49"/>
                      <a:pt x="35" y="49"/>
                      <a:pt x="35" y="49"/>
                    </a:cubicBezTo>
                    <a:cubicBezTo>
                      <a:pt x="34" y="49"/>
                      <a:pt x="33" y="49"/>
                      <a:pt x="32" y="49"/>
                    </a:cubicBezTo>
                    <a:cubicBezTo>
                      <a:pt x="32" y="49"/>
                      <a:pt x="32" y="49"/>
                      <a:pt x="32" y="49"/>
                    </a:cubicBezTo>
                    <a:cubicBezTo>
                      <a:pt x="31" y="49"/>
                      <a:pt x="31" y="48"/>
                      <a:pt x="31" y="48"/>
                    </a:cubicBezTo>
                    <a:cubicBezTo>
                      <a:pt x="32" y="47"/>
                      <a:pt x="31" y="46"/>
                      <a:pt x="30" y="46"/>
                    </a:cubicBezTo>
                    <a:cubicBezTo>
                      <a:pt x="29" y="45"/>
                      <a:pt x="28" y="46"/>
                      <a:pt x="28" y="47"/>
                    </a:cubicBezTo>
                    <a:cubicBezTo>
                      <a:pt x="28" y="47"/>
                      <a:pt x="27" y="47"/>
                      <a:pt x="27" y="47"/>
                    </a:cubicBezTo>
                    <a:cubicBezTo>
                      <a:pt x="27" y="48"/>
                      <a:pt x="27" y="48"/>
                      <a:pt x="26" y="47"/>
                    </a:cubicBezTo>
                    <a:cubicBezTo>
                      <a:pt x="25" y="47"/>
                      <a:pt x="24" y="46"/>
                      <a:pt x="23" y="45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4"/>
                      <a:pt x="22" y="43"/>
                      <a:pt x="23" y="43"/>
                    </a:cubicBezTo>
                    <a:cubicBezTo>
                      <a:pt x="23" y="42"/>
                      <a:pt x="23" y="41"/>
                      <a:pt x="23" y="40"/>
                    </a:cubicBezTo>
                    <a:cubicBezTo>
                      <a:pt x="22" y="40"/>
                      <a:pt x="21" y="39"/>
                      <a:pt x="20" y="40"/>
                    </a:cubicBezTo>
                    <a:cubicBezTo>
                      <a:pt x="20" y="40"/>
                      <a:pt x="20" y="40"/>
                      <a:pt x="19" y="40"/>
                    </a:cubicBezTo>
                    <a:cubicBezTo>
                      <a:pt x="19" y="40"/>
                      <a:pt x="19" y="40"/>
                      <a:pt x="19" y="39"/>
                    </a:cubicBezTo>
                    <a:cubicBezTo>
                      <a:pt x="18" y="38"/>
                      <a:pt x="18" y="37"/>
                      <a:pt x="17" y="35"/>
                    </a:cubicBezTo>
                    <a:cubicBezTo>
                      <a:pt x="17" y="35"/>
                      <a:pt x="17" y="34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31"/>
                      <a:pt x="19" y="30"/>
                      <a:pt x="18" y="30"/>
                    </a:cubicBezTo>
                    <a:cubicBezTo>
                      <a:pt x="18" y="30"/>
                      <a:pt x="18" y="30"/>
                      <a:pt x="18" y="29"/>
                    </a:cubicBezTo>
                    <a:cubicBezTo>
                      <a:pt x="17" y="29"/>
                      <a:pt x="17" y="29"/>
                      <a:pt x="17" y="29"/>
                    </a:cubicBezTo>
                    <a:cubicBezTo>
                      <a:pt x="18" y="27"/>
                      <a:pt x="18" y="26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2" y="24"/>
                      <a:pt x="23" y="23"/>
                    </a:cubicBezTo>
                    <a:cubicBezTo>
                      <a:pt x="23" y="22"/>
                      <a:pt x="23" y="21"/>
                      <a:pt x="23" y="21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3" y="19"/>
                    </a:cubicBezTo>
                    <a:cubicBezTo>
                      <a:pt x="24" y="18"/>
                      <a:pt x="25" y="17"/>
                      <a:pt x="26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7" y="16"/>
                      <a:pt x="28" y="17"/>
                      <a:pt x="28" y="17"/>
                    </a:cubicBezTo>
                    <a:cubicBezTo>
                      <a:pt x="28" y="18"/>
                      <a:pt x="29" y="18"/>
                      <a:pt x="30" y="18"/>
                    </a:cubicBezTo>
                    <a:cubicBezTo>
                      <a:pt x="31" y="18"/>
                      <a:pt x="32" y="17"/>
                      <a:pt x="31" y="16"/>
                    </a:cubicBezTo>
                    <a:cubicBezTo>
                      <a:pt x="31" y="15"/>
                      <a:pt x="31" y="15"/>
                      <a:pt x="32" y="15"/>
                    </a:cubicBezTo>
                    <a:cubicBezTo>
                      <a:pt x="32" y="15"/>
                      <a:pt x="32" y="14"/>
                      <a:pt x="32" y="14"/>
                    </a:cubicBezTo>
                    <a:cubicBezTo>
                      <a:pt x="34" y="14"/>
                      <a:pt x="36" y="14"/>
                      <a:pt x="37" y="14"/>
                    </a:cubicBezTo>
                    <a:cubicBezTo>
                      <a:pt x="37" y="14"/>
                      <a:pt x="38" y="15"/>
                      <a:pt x="38" y="15"/>
                    </a:cubicBezTo>
                    <a:cubicBezTo>
                      <a:pt x="38" y="15"/>
                      <a:pt x="38" y="15"/>
                      <a:pt x="38" y="16"/>
                    </a:cubicBezTo>
                    <a:cubicBezTo>
                      <a:pt x="38" y="17"/>
                      <a:pt x="38" y="18"/>
                      <a:pt x="39" y="18"/>
                    </a:cubicBezTo>
                    <a:cubicBezTo>
                      <a:pt x="40" y="18"/>
                      <a:pt x="41" y="18"/>
                      <a:pt x="42" y="17"/>
                    </a:cubicBezTo>
                    <a:cubicBezTo>
                      <a:pt x="42" y="17"/>
                      <a:pt x="42" y="16"/>
                      <a:pt x="42" y="16"/>
                    </a:cubicBezTo>
                    <a:cubicBezTo>
                      <a:pt x="42" y="16"/>
                      <a:pt x="43" y="16"/>
                      <a:pt x="43" y="16"/>
                    </a:cubicBezTo>
                    <a:cubicBezTo>
                      <a:pt x="44" y="17"/>
                      <a:pt x="46" y="18"/>
                      <a:pt x="47" y="19"/>
                    </a:cubicBezTo>
                    <a:cubicBezTo>
                      <a:pt x="47" y="19"/>
                      <a:pt x="47" y="20"/>
                      <a:pt x="47" y="20"/>
                    </a:cubicBezTo>
                    <a:cubicBezTo>
                      <a:pt x="47" y="20"/>
                      <a:pt x="47" y="20"/>
                      <a:pt x="47" y="21"/>
                    </a:cubicBezTo>
                    <a:cubicBezTo>
                      <a:pt x="46" y="21"/>
                      <a:pt x="46" y="22"/>
                      <a:pt x="47" y="23"/>
                    </a:cubicBezTo>
                    <a:cubicBezTo>
                      <a:pt x="47" y="24"/>
                      <a:pt x="48" y="24"/>
                      <a:pt x="49" y="24"/>
                    </a:cubicBezTo>
                    <a:cubicBezTo>
                      <a:pt x="49" y="24"/>
                      <a:pt x="50" y="24"/>
                      <a:pt x="50" y="24"/>
                    </a:cubicBezTo>
                    <a:cubicBezTo>
                      <a:pt x="50" y="24"/>
                      <a:pt x="50" y="24"/>
                      <a:pt x="51" y="24"/>
                    </a:cubicBezTo>
                    <a:cubicBezTo>
                      <a:pt x="51" y="26"/>
                      <a:pt x="52" y="27"/>
                      <a:pt x="52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30"/>
                      <a:pt x="51" y="30"/>
                      <a:pt x="51" y="30"/>
                    </a:cubicBezTo>
                    <a:cubicBezTo>
                      <a:pt x="50" y="30"/>
                      <a:pt x="49" y="31"/>
                      <a:pt x="49" y="32"/>
                    </a:cubicBezTo>
                    <a:close/>
                    <a:moveTo>
                      <a:pt x="47" y="32"/>
                    </a:moveTo>
                    <a:cubicBezTo>
                      <a:pt x="47" y="30"/>
                      <a:pt x="48" y="29"/>
                      <a:pt x="50" y="28"/>
                    </a:cubicBezTo>
                    <a:cubicBezTo>
                      <a:pt x="50" y="27"/>
                      <a:pt x="49" y="27"/>
                      <a:pt x="49" y="26"/>
                    </a:cubicBezTo>
                    <a:cubicBezTo>
                      <a:pt x="48" y="26"/>
                      <a:pt x="46" y="26"/>
                      <a:pt x="45" y="24"/>
                    </a:cubicBezTo>
                    <a:cubicBezTo>
                      <a:pt x="44" y="23"/>
                      <a:pt x="44" y="21"/>
                      <a:pt x="45" y="20"/>
                    </a:cubicBezTo>
                    <a:cubicBezTo>
                      <a:pt x="44" y="19"/>
                      <a:pt x="44" y="19"/>
                      <a:pt x="43" y="19"/>
                    </a:cubicBezTo>
                    <a:cubicBezTo>
                      <a:pt x="42" y="20"/>
                      <a:pt x="40" y="20"/>
                      <a:pt x="39" y="20"/>
                    </a:cubicBezTo>
                    <a:cubicBezTo>
                      <a:pt x="37" y="19"/>
                      <a:pt x="36" y="18"/>
                      <a:pt x="36" y="16"/>
                    </a:cubicBezTo>
                    <a:cubicBezTo>
                      <a:pt x="35" y="16"/>
                      <a:pt x="34" y="16"/>
                      <a:pt x="34" y="16"/>
                    </a:cubicBezTo>
                    <a:cubicBezTo>
                      <a:pt x="33" y="18"/>
                      <a:pt x="32" y="19"/>
                      <a:pt x="31" y="20"/>
                    </a:cubicBezTo>
                    <a:cubicBezTo>
                      <a:pt x="29" y="20"/>
                      <a:pt x="27" y="20"/>
                      <a:pt x="26" y="19"/>
                    </a:cubicBezTo>
                    <a:cubicBezTo>
                      <a:pt x="26" y="19"/>
                      <a:pt x="25" y="19"/>
                      <a:pt x="25" y="20"/>
                    </a:cubicBezTo>
                    <a:cubicBezTo>
                      <a:pt x="25" y="21"/>
                      <a:pt x="25" y="23"/>
                      <a:pt x="24" y="24"/>
                    </a:cubicBezTo>
                    <a:cubicBezTo>
                      <a:pt x="24" y="26"/>
                      <a:pt x="22" y="26"/>
                      <a:pt x="20" y="26"/>
                    </a:cubicBezTo>
                    <a:cubicBezTo>
                      <a:pt x="20" y="27"/>
                      <a:pt x="20" y="27"/>
                      <a:pt x="20" y="28"/>
                    </a:cubicBezTo>
                    <a:cubicBezTo>
                      <a:pt x="21" y="29"/>
                      <a:pt x="22" y="30"/>
                      <a:pt x="22" y="32"/>
                    </a:cubicBezTo>
                    <a:cubicBezTo>
                      <a:pt x="22" y="34"/>
                      <a:pt x="21" y="35"/>
                      <a:pt x="20" y="36"/>
                    </a:cubicBezTo>
                    <a:cubicBezTo>
                      <a:pt x="20" y="36"/>
                      <a:pt x="20" y="37"/>
                      <a:pt x="20" y="38"/>
                    </a:cubicBezTo>
                    <a:cubicBezTo>
                      <a:pt x="22" y="37"/>
                      <a:pt x="24" y="38"/>
                      <a:pt x="24" y="39"/>
                    </a:cubicBezTo>
                    <a:cubicBezTo>
                      <a:pt x="25" y="41"/>
                      <a:pt x="25" y="42"/>
                      <a:pt x="25" y="44"/>
                    </a:cubicBezTo>
                    <a:cubicBezTo>
                      <a:pt x="25" y="44"/>
                      <a:pt x="26" y="45"/>
                      <a:pt x="26" y="45"/>
                    </a:cubicBezTo>
                    <a:cubicBezTo>
                      <a:pt x="27" y="44"/>
                      <a:pt x="29" y="43"/>
                      <a:pt x="31" y="44"/>
                    </a:cubicBezTo>
                    <a:cubicBezTo>
                      <a:pt x="32" y="44"/>
                      <a:pt x="33" y="46"/>
                      <a:pt x="34" y="47"/>
                    </a:cubicBezTo>
                    <a:cubicBezTo>
                      <a:pt x="34" y="47"/>
                      <a:pt x="35" y="47"/>
                      <a:pt x="36" y="47"/>
                    </a:cubicBezTo>
                    <a:cubicBezTo>
                      <a:pt x="36" y="46"/>
                      <a:pt x="37" y="44"/>
                      <a:pt x="39" y="44"/>
                    </a:cubicBezTo>
                    <a:cubicBezTo>
                      <a:pt x="40" y="43"/>
                      <a:pt x="42" y="44"/>
                      <a:pt x="43" y="45"/>
                    </a:cubicBezTo>
                    <a:cubicBezTo>
                      <a:pt x="44" y="45"/>
                      <a:pt x="44" y="44"/>
                      <a:pt x="45" y="44"/>
                    </a:cubicBezTo>
                    <a:cubicBezTo>
                      <a:pt x="44" y="42"/>
                      <a:pt x="44" y="41"/>
                      <a:pt x="45" y="39"/>
                    </a:cubicBezTo>
                    <a:cubicBezTo>
                      <a:pt x="46" y="38"/>
                      <a:pt x="48" y="37"/>
                      <a:pt x="49" y="38"/>
                    </a:cubicBezTo>
                    <a:cubicBezTo>
                      <a:pt x="49" y="37"/>
                      <a:pt x="50" y="36"/>
                      <a:pt x="50" y="36"/>
                    </a:cubicBezTo>
                    <a:cubicBezTo>
                      <a:pt x="48" y="35"/>
                      <a:pt x="47" y="34"/>
                      <a:pt x="47" y="32"/>
                    </a:cubicBezTo>
                    <a:close/>
                    <a:moveTo>
                      <a:pt x="44" y="32"/>
                    </a:moveTo>
                    <a:cubicBezTo>
                      <a:pt x="44" y="37"/>
                      <a:pt x="40" y="42"/>
                      <a:pt x="35" y="42"/>
                    </a:cubicBezTo>
                    <a:cubicBezTo>
                      <a:pt x="30" y="42"/>
                      <a:pt x="25" y="37"/>
                      <a:pt x="25" y="32"/>
                    </a:cubicBezTo>
                    <a:cubicBezTo>
                      <a:pt x="25" y="27"/>
                      <a:pt x="30" y="23"/>
                      <a:pt x="35" y="23"/>
                    </a:cubicBezTo>
                    <a:cubicBezTo>
                      <a:pt x="40" y="23"/>
                      <a:pt x="44" y="27"/>
                      <a:pt x="44" y="32"/>
                    </a:cubicBezTo>
                    <a:close/>
                    <a:moveTo>
                      <a:pt x="42" y="32"/>
                    </a:moveTo>
                    <a:cubicBezTo>
                      <a:pt x="42" y="28"/>
                      <a:pt x="39" y="25"/>
                      <a:pt x="35" y="25"/>
                    </a:cubicBezTo>
                    <a:cubicBezTo>
                      <a:pt x="31" y="25"/>
                      <a:pt x="27" y="28"/>
                      <a:pt x="27" y="32"/>
                    </a:cubicBezTo>
                    <a:cubicBezTo>
                      <a:pt x="27" y="36"/>
                      <a:pt x="31" y="40"/>
                      <a:pt x="35" y="40"/>
                    </a:cubicBezTo>
                    <a:cubicBezTo>
                      <a:pt x="39" y="40"/>
                      <a:pt x="42" y="36"/>
                      <a:pt x="42" y="32"/>
                    </a:cubicBezTo>
                    <a:close/>
                    <a:moveTo>
                      <a:pt x="35" y="29"/>
                    </a:moveTo>
                    <a:cubicBezTo>
                      <a:pt x="33" y="29"/>
                      <a:pt x="31" y="30"/>
                      <a:pt x="31" y="32"/>
                    </a:cubicBezTo>
                    <a:cubicBezTo>
                      <a:pt x="31" y="34"/>
                      <a:pt x="33" y="36"/>
                      <a:pt x="35" y="36"/>
                    </a:cubicBezTo>
                    <a:cubicBezTo>
                      <a:pt x="37" y="36"/>
                      <a:pt x="38" y="34"/>
                      <a:pt x="38" y="32"/>
                    </a:cubicBezTo>
                    <a:cubicBezTo>
                      <a:pt x="38" y="30"/>
                      <a:pt x="37" y="29"/>
                      <a:pt x="35" y="2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350">
                <a:solidFill>
                  <a:schemeClr val="accent3"/>
                </a:solidFill>
              </a:ln>
            </p:spPr>
            <p:txBody>
              <a:bodyPr lIns="599319" tIns="299669" rIns="599319" bIns="299669"/>
              <a:lstStyle/>
              <a:p>
                <a:pPr defTabSz="7796144">
                  <a:defRPr/>
                </a:pPr>
                <a:endParaRPr lang="en-US" sz="6272"/>
              </a:p>
            </p:txBody>
          </p:sp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4D32482-5232-4346-B48D-E76781E2285D}"/>
                  </a:ext>
                </a:extLst>
              </p:cNvPr>
              <p:cNvSpPr txBox="1"/>
              <p:nvPr/>
            </p:nvSpPr>
            <p:spPr bwMode="auto">
              <a:xfrm>
                <a:off x="1681006" y="5682497"/>
                <a:ext cx="319873" cy="1776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defTabSz="7796144">
                  <a:defRPr/>
                </a:pPr>
                <a:r>
                  <a:rPr lang="en-US" sz="1307" b="1">
                    <a:solidFill>
                      <a:srgbClr val="27509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ADR</a:t>
                </a:r>
              </a:p>
            </p:txBody>
          </p:sp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1645FB9D-3920-459E-8A07-B1D1B70E4D49}"/>
                  </a:ext>
                </a:extLst>
              </p:cNvPr>
              <p:cNvSpPr txBox="1"/>
              <p:nvPr/>
            </p:nvSpPr>
            <p:spPr bwMode="auto">
              <a:xfrm>
                <a:off x="1675573" y="5846356"/>
                <a:ext cx="701072" cy="125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5993304">
                  <a:lnSpc>
                    <a:spcPct val="80000"/>
                  </a:lnSpc>
                  <a:defRPr/>
                </a:pPr>
                <a:r>
                  <a:rPr lang="en-US" sz="933" kern="0">
                    <a:solidFill>
                      <a:srgbClr val="27509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DECISION LOG</a:t>
                </a:r>
              </a:p>
            </p:txBody>
          </p:sp>
        </p:grp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348D9278-C29A-4893-B02B-240800DC056F}"/>
                </a:ext>
              </a:extLst>
            </p:cNvPr>
            <p:cNvSpPr>
              <a:spLocks/>
            </p:cNvSpPr>
            <p:nvPr/>
          </p:nvSpPr>
          <p:spPr bwMode="gray">
            <a:xfrm rot="13500000">
              <a:off x="9102753" y="8510765"/>
              <a:ext cx="381242" cy="440517"/>
            </a:xfrm>
            <a:prstGeom prst="bentArrow">
              <a:avLst>
                <a:gd name="adj1" fmla="val 12771"/>
                <a:gd name="adj2" fmla="val 16153"/>
                <a:gd name="adj3" fmla="val 25000"/>
                <a:gd name="adj4" fmla="val 43750"/>
              </a:avLst>
            </a:prstGeom>
            <a:solidFill>
              <a:srgbClr val="9BBB59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lIns="766845" tIns="511230" rIns="766845" bIns="511230" anchor="ctr"/>
            <a:lstStyle/>
            <a:p>
              <a:pPr algn="ctr" defTabSz="5693019">
                <a:defRPr/>
              </a:pPr>
              <a:endParaRPr lang="en-US" sz="14934" b="1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cs typeface="Arial" charset="0"/>
              </a:endParaRPr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8E2C0634-1F08-4E81-B926-EA6AB5C1FAA7}"/>
                </a:ext>
              </a:extLst>
            </p:cNvPr>
            <p:cNvSpPr>
              <a:spLocks/>
            </p:cNvSpPr>
            <p:nvPr/>
          </p:nvSpPr>
          <p:spPr bwMode="gray">
            <a:xfrm rot="13500000" flipH="1" flipV="1">
              <a:off x="9104389" y="8309908"/>
              <a:ext cx="391257" cy="452090"/>
            </a:xfrm>
            <a:prstGeom prst="bentArrow">
              <a:avLst>
                <a:gd name="adj1" fmla="val 12771"/>
                <a:gd name="adj2" fmla="val 16153"/>
                <a:gd name="adj3" fmla="val 25000"/>
                <a:gd name="adj4" fmla="val 43750"/>
              </a:avLst>
            </a:prstGeom>
            <a:solidFill>
              <a:srgbClr val="9BBB59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</p:spPr>
          <p:txBody>
            <a:bodyPr lIns="766845" tIns="511230" rIns="766845" bIns="511230" anchor="ctr"/>
            <a:lstStyle/>
            <a:p>
              <a:pPr algn="ctr" defTabSz="5693019">
                <a:defRPr/>
              </a:pPr>
              <a:endParaRPr lang="en-US" sz="14934" b="1">
                <a:solidFill>
                  <a:srgbClr val="FFFFFF"/>
                </a:solidFill>
                <a:effectLst>
                  <a:outerShdw blurRad="190500" algn="ctr" rotWithShape="0">
                    <a:prstClr val="black">
                      <a:alpha val="50000"/>
                    </a:prstClr>
                  </a:outerShdw>
                </a:effectLst>
                <a:cs typeface="Arial" charset="0"/>
              </a:endParaRPr>
            </a:p>
          </p:txBody>
        </p:sp>
        <p:pic>
          <p:nvPicPr>
            <p:cNvPr id="100" name="Image 66">
              <a:extLst>
                <a:ext uri="{FF2B5EF4-FFF2-40B4-BE49-F238E27FC236}">
                  <a16:creationId xmlns:a16="http://schemas.microsoft.com/office/drawing/2014/main" id="{FB16832C-6FDB-46A0-BAAF-899E56CABB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011" y="7583716"/>
              <a:ext cx="2286928" cy="116619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ZoneTexte 100">
              <a:extLst>
                <a:ext uri="{FF2B5EF4-FFF2-40B4-BE49-F238E27FC236}">
                  <a16:creationId xmlns:a16="http://schemas.microsoft.com/office/drawing/2014/main" id="{B28C277F-F797-4DEF-BAC8-5A0EB76066F8}"/>
                </a:ext>
              </a:extLst>
            </p:cNvPr>
            <p:cNvSpPr txBox="1"/>
            <p:nvPr/>
          </p:nvSpPr>
          <p:spPr>
            <a:xfrm>
              <a:off x="5113732" y="8726612"/>
              <a:ext cx="825867" cy="2073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7796946">
                <a:defRPr/>
              </a:pPr>
              <a:r>
                <a:rPr lang="en-US" sz="747" b="1" i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 (example)</a:t>
              </a:r>
            </a:p>
          </p:txBody>
        </p: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90CC7C6F-022C-4BD0-BB59-872E7CBD1E51}"/>
                </a:ext>
              </a:extLst>
            </p:cNvPr>
            <p:cNvSpPr txBox="1"/>
            <p:nvPr/>
          </p:nvSpPr>
          <p:spPr>
            <a:xfrm>
              <a:off x="863945" y="5675605"/>
              <a:ext cx="1373712" cy="233077"/>
            </a:xfrm>
            <a:prstGeom prst="rect">
              <a:avLst/>
            </a:prstGeom>
            <a:solidFill>
              <a:srgbClr val="F39200"/>
            </a:solidFill>
          </p:spPr>
          <p:txBody>
            <a:bodyPr wrap="square">
              <a:spAutoFit/>
            </a:bodyPr>
            <a:lstStyle/>
            <a:p>
              <a:pPr defTabSz="5993921">
                <a:lnSpc>
                  <a:spcPct val="80000"/>
                </a:lnSpc>
                <a:defRPr/>
              </a:pPr>
              <a:r>
                <a:rPr lang="en-US" sz="1120" b="1">
                  <a:solidFill>
                    <a:srgbClr val="27509B"/>
                  </a:solidFill>
                  <a:latin typeface="Michelin" panose="02000000000000000000" pitchFamily="50" charset="0"/>
                  <a:cs typeface="Arial" panose="020B0604020202020204" pitchFamily="34" charset="0"/>
                </a:rPr>
                <a:t>FEATURES</a:t>
              </a:r>
            </a:p>
          </p:txBody>
        </p:sp>
        <p:pic>
          <p:nvPicPr>
            <p:cNvPr id="114" name="Image 13">
              <a:extLst>
                <a:ext uri="{FF2B5EF4-FFF2-40B4-BE49-F238E27FC236}">
                  <a16:creationId xmlns:a16="http://schemas.microsoft.com/office/drawing/2014/main" id="{A611C882-63F8-4486-8CBB-3DAEC4CC32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047" y="2963572"/>
              <a:ext cx="2091763" cy="126614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" name="ZoneTexte 118">
              <a:extLst>
                <a:ext uri="{FF2B5EF4-FFF2-40B4-BE49-F238E27FC236}">
                  <a16:creationId xmlns:a16="http://schemas.microsoft.com/office/drawing/2014/main" id="{D6E92711-9607-4096-B3E5-12879EC19D3C}"/>
                </a:ext>
              </a:extLst>
            </p:cNvPr>
            <p:cNvSpPr txBox="1"/>
            <p:nvPr/>
          </p:nvSpPr>
          <p:spPr>
            <a:xfrm>
              <a:off x="3584717" y="1386477"/>
              <a:ext cx="2412818" cy="2532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5993304">
                <a:lnSpc>
                  <a:spcPct val="80000"/>
                </a:lnSpc>
                <a:defRPr/>
              </a:pPr>
              <a:r>
                <a:rPr lang="en-US" sz="1307" b="1" kern="0">
                  <a:solidFill>
                    <a:srgbClr val="2750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DOMAIN IS ROADMAP</a:t>
              </a:r>
            </a:p>
          </p:txBody>
        </p:sp>
        <p:grpSp>
          <p:nvGrpSpPr>
            <p:cNvPr id="120" name="Groupe 1249">
              <a:extLst>
                <a:ext uri="{FF2B5EF4-FFF2-40B4-BE49-F238E27FC236}">
                  <a16:creationId xmlns:a16="http://schemas.microsoft.com/office/drawing/2014/main" id="{7CD4B956-817C-4B68-A562-20D9E9CF85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5947" y="1354489"/>
              <a:ext cx="336000" cy="268800"/>
              <a:chOff x="620046" y="4144587"/>
              <a:chExt cx="179232" cy="164591"/>
            </a:xfrm>
          </p:grpSpPr>
          <p:sp>
            <p:nvSpPr>
              <p:cNvPr id="121" name="Rectangle : coins arrondis 613">
                <a:extLst>
                  <a:ext uri="{FF2B5EF4-FFF2-40B4-BE49-F238E27FC236}">
                    <a16:creationId xmlns:a16="http://schemas.microsoft.com/office/drawing/2014/main" id="{2462E371-D367-46D7-AC63-1395F1E94BDF}"/>
                  </a:ext>
                </a:extLst>
              </p:cNvPr>
              <p:cNvSpPr/>
              <p:nvPr/>
            </p:nvSpPr>
            <p:spPr>
              <a:xfrm>
                <a:off x="655369" y="4177084"/>
                <a:ext cx="143909" cy="132094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796144">
                  <a:defRPr/>
                </a:pPr>
                <a:endParaRPr lang="en-US" sz="1867"/>
              </a:p>
            </p:txBody>
          </p:sp>
          <p:sp>
            <p:nvSpPr>
              <p:cNvPr id="122" name="Rectangle : coins arrondis 614">
                <a:extLst>
                  <a:ext uri="{FF2B5EF4-FFF2-40B4-BE49-F238E27FC236}">
                    <a16:creationId xmlns:a16="http://schemas.microsoft.com/office/drawing/2014/main" id="{464CC477-3FF1-40BA-9F24-0C0DE3303CAA}"/>
                  </a:ext>
                </a:extLst>
              </p:cNvPr>
              <p:cNvSpPr/>
              <p:nvPr/>
            </p:nvSpPr>
            <p:spPr>
              <a:xfrm>
                <a:off x="620046" y="4144587"/>
                <a:ext cx="143909" cy="132095"/>
              </a:xfrm>
              <a:prstGeom prst="roundRect">
                <a:avLst/>
              </a:prstGeom>
              <a:solidFill>
                <a:schemeClr val="accent4"/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796144">
                  <a:buFont typeface="Wingdings" panose="05000000000000000000" pitchFamily="2" charset="2"/>
                  <a:buChar char="ü"/>
                  <a:defRPr/>
                </a:pPr>
                <a:r>
                  <a:rPr lang="en-US" sz="1867">
                    <a:solidFill>
                      <a:schemeClr val="bg1"/>
                    </a:solidFill>
                  </a:rPr>
                  <a:t> </a:t>
                </a:r>
              </a:p>
            </p:txBody>
          </p:sp>
        </p:grp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B7101326-1AA3-42FE-B98B-31F274A8D4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30084" y="1945839"/>
              <a:ext cx="242935" cy="303987"/>
            </a:xfrm>
            <a:custGeom>
              <a:avLst/>
              <a:gdLst>
                <a:gd name="T0" fmla="*/ 13 w 64"/>
                <a:gd name="T1" fmla="*/ 45 h 67"/>
                <a:gd name="T2" fmla="*/ 13 w 64"/>
                <a:gd name="T3" fmla="*/ 63 h 67"/>
                <a:gd name="T4" fmla="*/ 9 w 64"/>
                <a:gd name="T5" fmla="*/ 67 h 67"/>
                <a:gd name="T6" fmla="*/ 5 w 64"/>
                <a:gd name="T7" fmla="*/ 67 h 67"/>
                <a:gd name="T8" fmla="*/ 1 w 64"/>
                <a:gd name="T9" fmla="*/ 63 h 67"/>
                <a:gd name="T10" fmla="*/ 1 w 64"/>
                <a:gd name="T11" fmla="*/ 45 h 67"/>
                <a:gd name="T12" fmla="*/ 5 w 64"/>
                <a:gd name="T13" fmla="*/ 41 h 67"/>
                <a:gd name="T14" fmla="*/ 9 w 64"/>
                <a:gd name="T15" fmla="*/ 41 h 67"/>
                <a:gd name="T16" fmla="*/ 13 w 64"/>
                <a:gd name="T17" fmla="*/ 45 h 67"/>
                <a:gd name="T18" fmla="*/ 26 w 64"/>
                <a:gd name="T19" fmla="*/ 26 h 67"/>
                <a:gd name="T20" fmla="*/ 22 w 64"/>
                <a:gd name="T21" fmla="*/ 26 h 67"/>
                <a:gd name="T22" fmla="*/ 18 w 64"/>
                <a:gd name="T23" fmla="*/ 30 h 67"/>
                <a:gd name="T24" fmla="*/ 18 w 64"/>
                <a:gd name="T25" fmla="*/ 63 h 67"/>
                <a:gd name="T26" fmla="*/ 22 w 64"/>
                <a:gd name="T27" fmla="*/ 67 h 67"/>
                <a:gd name="T28" fmla="*/ 26 w 64"/>
                <a:gd name="T29" fmla="*/ 67 h 67"/>
                <a:gd name="T30" fmla="*/ 30 w 64"/>
                <a:gd name="T31" fmla="*/ 63 h 67"/>
                <a:gd name="T32" fmla="*/ 30 w 64"/>
                <a:gd name="T33" fmla="*/ 30 h 67"/>
                <a:gd name="T34" fmla="*/ 26 w 64"/>
                <a:gd name="T35" fmla="*/ 26 h 67"/>
                <a:gd name="T36" fmla="*/ 43 w 64"/>
                <a:gd name="T37" fmla="*/ 32 h 67"/>
                <a:gd name="T38" fmla="*/ 39 w 64"/>
                <a:gd name="T39" fmla="*/ 32 h 67"/>
                <a:gd name="T40" fmla="*/ 35 w 64"/>
                <a:gd name="T41" fmla="*/ 36 h 67"/>
                <a:gd name="T42" fmla="*/ 35 w 64"/>
                <a:gd name="T43" fmla="*/ 63 h 67"/>
                <a:gd name="T44" fmla="*/ 39 w 64"/>
                <a:gd name="T45" fmla="*/ 67 h 67"/>
                <a:gd name="T46" fmla="*/ 43 w 64"/>
                <a:gd name="T47" fmla="*/ 67 h 67"/>
                <a:gd name="T48" fmla="*/ 47 w 64"/>
                <a:gd name="T49" fmla="*/ 63 h 67"/>
                <a:gd name="T50" fmla="*/ 47 w 64"/>
                <a:gd name="T51" fmla="*/ 36 h 67"/>
                <a:gd name="T52" fmla="*/ 43 w 64"/>
                <a:gd name="T53" fmla="*/ 32 h 67"/>
                <a:gd name="T54" fmla="*/ 60 w 64"/>
                <a:gd name="T55" fmla="*/ 18 h 67"/>
                <a:gd name="T56" fmla="*/ 56 w 64"/>
                <a:gd name="T57" fmla="*/ 18 h 67"/>
                <a:gd name="T58" fmla="*/ 52 w 64"/>
                <a:gd name="T59" fmla="*/ 22 h 67"/>
                <a:gd name="T60" fmla="*/ 52 w 64"/>
                <a:gd name="T61" fmla="*/ 63 h 67"/>
                <a:gd name="T62" fmla="*/ 56 w 64"/>
                <a:gd name="T63" fmla="*/ 67 h 67"/>
                <a:gd name="T64" fmla="*/ 60 w 64"/>
                <a:gd name="T65" fmla="*/ 67 h 67"/>
                <a:gd name="T66" fmla="*/ 64 w 64"/>
                <a:gd name="T67" fmla="*/ 63 h 67"/>
                <a:gd name="T68" fmla="*/ 64 w 64"/>
                <a:gd name="T69" fmla="*/ 22 h 67"/>
                <a:gd name="T70" fmla="*/ 60 w 64"/>
                <a:gd name="T71" fmla="*/ 18 h 67"/>
                <a:gd name="T72" fmla="*/ 21 w 64"/>
                <a:gd name="T73" fmla="*/ 13 h 67"/>
                <a:gd name="T74" fmla="*/ 41 w 64"/>
                <a:gd name="T75" fmla="*/ 27 h 67"/>
                <a:gd name="T76" fmla="*/ 58 w 64"/>
                <a:gd name="T77" fmla="*/ 5 h 67"/>
                <a:gd name="T78" fmla="*/ 60 w 64"/>
                <a:gd name="T79" fmla="*/ 6 h 67"/>
                <a:gd name="T80" fmla="*/ 60 w 64"/>
                <a:gd name="T81" fmla="*/ 0 h 67"/>
                <a:gd name="T82" fmla="*/ 55 w 64"/>
                <a:gd name="T83" fmla="*/ 3 h 67"/>
                <a:gd name="T84" fmla="*/ 56 w 64"/>
                <a:gd name="T85" fmla="*/ 4 h 67"/>
                <a:gd name="T86" fmla="*/ 40 w 64"/>
                <a:gd name="T87" fmla="*/ 23 h 67"/>
                <a:gd name="T88" fmla="*/ 21 w 64"/>
                <a:gd name="T89" fmla="*/ 10 h 67"/>
                <a:gd name="T90" fmla="*/ 0 w 64"/>
                <a:gd name="T91" fmla="*/ 29 h 67"/>
                <a:gd name="T92" fmla="*/ 2 w 64"/>
                <a:gd name="T93" fmla="*/ 31 h 67"/>
                <a:gd name="T94" fmla="*/ 21 w 64"/>
                <a:gd name="T95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" h="67">
                  <a:moveTo>
                    <a:pt x="13" y="45"/>
                  </a:moveTo>
                  <a:cubicBezTo>
                    <a:pt x="13" y="63"/>
                    <a:pt x="13" y="63"/>
                    <a:pt x="13" y="63"/>
                  </a:cubicBezTo>
                  <a:cubicBezTo>
                    <a:pt x="13" y="65"/>
                    <a:pt x="11" y="67"/>
                    <a:pt x="9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3" y="67"/>
                    <a:pt x="1" y="65"/>
                    <a:pt x="1" y="63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3" y="41"/>
                    <a:pt x="5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1" y="41"/>
                    <a:pt x="13" y="43"/>
                    <a:pt x="13" y="45"/>
                  </a:cubicBezTo>
                  <a:close/>
                  <a:moveTo>
                    <a:pt x="26" y="26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18" y="28"/>
                    <a:pt x="18" y="30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5"/>
                    <a:pt x="20" y="67"/>
                    <a:pt x="22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8" y="67"/>
                    <a:pt x="30" y="65"/>
                    <a:pt x="30" y="6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28"/>
                    <a:pt x="28" y="26"/>
                    <a:pt x="26" y="26"/>
                  </a:cubicBezTo>
                  <a:close/>
                  <a:moveTo>
                    <a:pt x="43" y="32"/>
                  </a:moveTo>
                  <a:cubicBezTo>
                    <a:pt x="39" y="32"/>
                    <a:pt x="39" y="32"/>
                    <a:pt x="39" y="32"/>
                  </a:cubicBezTo>
                  <a:cubicBezTo>
                    <a:pt x="37" y="32"/>
                    <a:pt x="35" y="34"/>
                    <a:pt x="35" y="36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5"/>
                    <a:pt x="37" y="67"/>
                    <a:pt x="39" y="67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5" y="67"/>
                    <a:pt x="47" y="65"/>
                    <a:pt x="47" y="63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4"/>
                    <a:pt x="45" y="32"/>
                    <a:pt x="43" y="32"/>
                  </a:cubicBezTo>
                  <a:close/>
                  <a:moveTo>
                    <a:pt x="60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4" y="18"/>
                    <a:pt x="52" y="20"/>
                    <a:pt x="52" y="22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5"/>
                    <a:pt x="54" y="67"/>
                    <a:pt x="56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2" y="67"/>
                    <a:pt x="64" y="65"/>
                    <a:pt x="64" y="63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20"/>
                    <a:pt x="62" y="18"/>
                    <a:pt x="60" y="18"/>
                  </a:cubicBezTo>
                  <a:close/>
                  <a:moveTo>
                    <a:pt x="21" y="13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31"/>
                    <a:pt x="2" y="31"/>
                    <a:pt x="2" y="31"/>
                  </a:cubicBezTo>
                  <a:lnTo>
                    <a:pt x="21" y="13"/>
                  </a:lnTo>
                  <a:close/>
                </a:path>
              </a:pathLst>
            </a:custGeom>
            <a:solidFill>
              <a:srgbClr val="5FBFBB"/>
            </a:solidFill>
            <a:ln>
              <a:noFill/>
            </a:ln>
          </p:spPr>
          <p:txBody>
            <a:bodyPr lIns="599319" tIns="299660" rIns="599319" bIns="299660"/>
            <a:lstStyle/>
            <a:p>
              <a:pPr defTabSz="7796144">
                <a:defRPr/>
              </a:pPr>
              <a:endParaRPr lang="en-US" sz="1307"/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FE79C685-2F73-418E-948D-0AFEAD001BC4}"/>
                </a:ext>
              </a:extLst>
            </p:cNvPr>
            <p:cNvSpPr txBox="1"/>
            <p:nvPr/>
          </p:nvSpPr>
          <p:spPr>
            <a:xfrm>
              <a:off x="6000924" y="1939065"/>
              <a:ext cx="2425429" cy="2532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5993304">
                <a:lnSpc>
                  <a:spcPct val="80000"/>
                </a:lnSpc>
                <a:defRPr/>
              </a:pPr>
              <a:r>
                <a:rPr lang="en-US" sz="1307" b="1" kern="0" dirty="0">
                  <a:solidFill>
                    <a:srgbClr val="2750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GLOBAL TECH RADAR</a:t>
              </a:r>
            </a:p>
          </p:txBody>
        </p:sp>
        <p:sp>
          <p:nvSpPr>
            <p:cNvPr id="132" name="ZoneTexte 131">
              <a:extLst>
                <a:ext uri="{FF2B5EF4-FFF2-40B4-BE49-F238E27FC236}">
                  <a16:creationId xmlns:a16="http://schemas.microsoft.com/office/drawing/2014/main" id="{07531C6E-DBFB-41A4-A2CA-F27706AF0B90}"/>
                </a:ext>
              </a:extLst>
            </p:cNvPr>
            <p:cNvSpPr txBox="1"/>
            <p:nvPr/>
          </p:nvSpPr>
          <p:spPr>
            <a:xfrm>
              <a:off x="6000923" y="1525959"/>
              <a:ext cx="2945296" cy="2532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5993304">
                <a:lnSpc>
                  <a:spcPct val="80000"/>
                </a:lnSpc>
                <a:defRPr/>
              </a:pPr>
              <a:r>
                <a:rPr lang="en-US" sz="1307" b="1" kern="0">
                  <a:solidFill>
                    <a:srgbClr val="2750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IT COMPONENT CATALOGUE</a:t>
              </a:r>
            </a:p>
          </p:txBody>
        </p:sp>
        <p:grpSp>
          <p:nvGrpSpPr>
            <p:cNvPr id="133" name="Groupe 1249">
              <a:extLst>
                <a:ext uri="{FF2B5EF4-FFF2-40B4-BE49-F238E27FC236}">
                  <a16:creationId xmlns:a16="http://schemas.microsoft.com/office/drawing/2014/main" id="{DF633635-42F7-4CA1-BF8A-D3F88E35F3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62670" y="1512954"/>
              <a:ext cx="336000" cy="268800"/>
              <a:chOff x="612301" y="4141783"/>
              <a:chExt cx="186977" cy="167395"/>
            </a:xfrm>
          </p:grpSpPr>
          <p:sp>
            <p:nvSpPr>
              <p:cNvPr id="134" name="Rectangle : coins arrondis 613">
                <a:extLst>
                  <a:ext uri="{FF2B5EF4-FFF2-40B4-BE49-F238E27FC236}">
                    <a16:creationId xmlns:a16="http://schemas.microsoft.com/office/drawing/2014/main" id="{59CE7275-8609-4764-927C-644A585E3D20}"/>
                  </a:ext>
                </a:extLst>
              </p:cNvPr>
              <p:cNvSpPr/>
              <p:nvPr/>
            </p:nvSpPr>
            <p:spPr>
              <a:xfrm>
                <a:off x="655369" y="4177083"/>
                <a:ext cx="143909" cy="132095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rgbClr val="5FB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796144">
                  <a:defRPr/>
                </a:pPr>
                <a:endParaRPr lang="en-US" sz="1867"/>
              </a:p>
            </p:txBody>
          </p:sp>
          <p:sp>
            <p:nvSpPr>
              <p:cNvPr id="135" name="Rectangle : coins arrondis 614">
                <a:extLst>
                  <a:ext uri="{FF2B5EF4-FFF2-40B4-BE49-F238E27FC236}">
                    <a16:creationId xmlns:a16="http://schemas.microsoft.com/office/drawing/2014/main" id="{1BD52078-F555-43F5-AB28-5CD16511F8E0}"/>
                  </a:ext>
                </a:extLst>
              </p:cNvPr>
              <p:cNvSpPr/>
              <p:nvPr/>
            </p:nvSpPr>
            <p:spPr>
              <a:xfrm>
                <a:off x="612301" y="4141783"/>
                <a:ext cx="143909" cy="132095"/>
              </a:xfrm>
              <a:prstGeom prst="roundRect">
                <a:avLst/>
              </a:prstGeom>
              <a:solidFill>
                <a:srgbClr val="5FBFBB"/>
              </a:solidFill>
              <a:ln w="12700">
                <a:solidFill>
                  <a:srgbClr val="5FB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796144">
                  <a:buFont typeface="Wingdings" panose="05000000000000000000" pitchFamily="2" charset="2"/>
                  <a:buChar char="ü"/>
                  <a:defRPr/>
                </a:pPr>
                <a:r>
                  <a:rPr lang="en-US" sz="1867">
                    <a:solidFill>
                      <a:schemeClr val="bg1"/>
                    </a:solidFill>
                  </a:rPr>
                  <a:t> </a:t>
                </a:r>
              </a:p>
            </p:txBody>
          </p:sp>
        </p:grp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36D639D1-2EA5-4313-9401-D528FEBE9022}"/>
                </a:ext>
              </a:extLst>
            </p:cNvPr>
            <p:cNvSpPr txBox="1"/>
            <p:nvPr/>
          </p:nvSpPr>
          <p:spPr>
            <a:xfrm>
              <a:off x="9332154" y="4544251"/>
              <a:ext cx="2071662" cy="2532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5993304">
                <a:lnSpc>
                  <a:spcPct val="80000"/>
                </a:lnSpc>
                <a:defRPr/>
              </a:pPr>
              <a:r>
                <a:rPr lang="en-US" sz="1307" b="1" ker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BACKLOG 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C1F92ED-6FB8-4D24-BE0D-AA04E0E06B82}"/>
                </a:ext>
              </a:extLst>
            </p:cNvPr>
            <p:cNvSpPr/>
            <p:nvPr/>
          </p:nvSpPr>
          <p:spPr>
            <a:xfrm>
              <a:off x="841212" y="6136772"/>
              <a:ext cx="1373712" cy="264688"/>
            </a:xfrm>
            <a:prstGeom prst="rect">
              <a:avLst/>
            </a:prstGeom>
            <a:solidFill>
              <a:srgbClr val="95C11F"/>
            </a:solidFill>
          </p:spPr>
          <p:txBody>
            <a:bodyPr wrap="square">
              <a:spAutoFit/>
            </a:bodyPr>
            <a:lstStyle/>
            <a:p>
              <a:r>
                <a:rPr lang="en-US" sz="1120" b="1">
                  <a:solidFill>
                    <a:srgbClr val="27509B"/>
                  </a:solidFill>
                  <a:latin typeface="Michelin" panose="02000000000000000000" pitchFamily="50" charset="0"/>
                  <a:cs typeface="Arial" panose="020B0604020202020204" pitchFamily="34" charset="0"/>
                </a:rPr>
                <a:t>ENABLERS</a:t>
              </a:r>
              <a:endParaRPr lang="en-US" sz="1120">
                <a:latin typeface="Michelin" panose="02000000000000000000" pitchFamily="50" charset="0"/>
              </a:endParaRPr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5F593B84-667F-4ABA-B98C-B2FF5137688D}"/>
                </a:ext>
              </a:extLst>
            </p:cNvPr>
            <p:cNvSpPr txBox="1"/>
            <p:nvPr/>
          </p:nvSpPr>
          <p:spPr>
            <a:xfrm>
              <a:off x="2233241" y="4190451"/>
              <a:ext cx="825867" cy="20730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fr-FR"/>
              </a:defPPr>
              <a:lvl1pPr defTabSz="4176861" fontAlgn="auto">
                <a:spcBef>
                  <a:spcPts val="0"/>
                </a:spcBef>
                <a:spcAft>
                  <a:spcPts val="0"/>
                </a:spcAft>
                <a:defRPr sz="400" b="1" i="1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747"/>
                <a:t>TIM (example)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26A96A6-1E42-4FB9-948B-AC7B6D490504}"/>
                </a:ext>
              </a:extLst>
            </p:cNvPr>
            <p:cNvSpPr/>
            <p:nvPr/>
          </p:nvSpPr>
          <p:spPr>
            <a:xfrm>
              <a:off x="9665657" y="7923212"/>
              <a:ext cx="2259061" cy="414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993304">
                <a:lnSpc>
                  <a:spcPct val="80000"/>
                </a:lnSpc>
              </a:pPr>
              <a:r>
                <a:rPr lang="en-US" sz="1307" b="1" kern="0">
                  <a:solidFill>
                    <a:srgbClr val="2750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ARCHITECTURE </a:t>
              </a:r>
            </a:p>
            <a:p>
              <a:pPr defTabSz="5993304">
                <a:lnSpc>
                  <a:spcPct val="80000"/>
                </a:lnSpc>
              </a:pPr>
              <a:r>
                <a:rPr lang="en-US" sz="1307" b="1" kern="0">
                  <a:solidFill>
                    <a:srgbClr val="2750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DECISION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8340DB0B-ADB4-47C4-8983-449A32C56BD3}"/>
                </a:ext>
              </a:extLst>
            </p:cNvPr>
            <p:cNvSpPr txBox="1"/>
            <p:nvPr/>
          </p:nvSpPr>
          <p:spPr>
            <a:xfrm>
              <a:off x="4406941" y="729349"/>
              <a:ext cx="3157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A19A"/>
                  </a:solidFill>
                  <a:latin typeface="Gotham Rounded Bold" pitchFamily="50" charset="0"/>
                </a:rPr>
                <a:t>01 - INTENTIONAL INPUT</a:t>
              </a:r>
            </a:p>
          </p:txBody>
        </p:sp>
        <p:sp>
          <p:nvSpPr>
            <p:cNvPr id="156" name="ZoneTexte 155">
              <a:extLst>
                <a:ext uri="{FF2B5EF4-FFF2-40B4-BE49-F238E27FC236}">
                  <a16:creationId xmlns:a16="http://schemas.microsoft.com/office/drawing/2014/main" id="{ED1B3135-522D-4BAC-8623-9E6F7FD6A379}"/>
                </a:ext>
              </a:extLst>
            </p:cNvPr>
            <p:cNvSpPr txBox="1"/>
            <p:nvPr/>
          </p:nvSpPr>
          <p:spPr>
            <a:xfrm rot="5400000">
              <a:off x="10781099" y="4503984"/>
              <a:ext cx="36683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>
                  <a:solidFill>
                    <a:srgbClr val="F39200"/>
                  </a:solidFill>
                  <a:latin typeface="Gotham Rounded Bold" pitchFamily="50" charset="0"/>
                </a:rPr>
                <a:t>02 – EMERGENT INPUT</a:t>
              </a:r>
            </a:p>
          </p:txBody>
        </p:sp>
        <p:sp>
          <p:nvSpPr>
            <p:cNvPr id="159" name="ZoneTexte 158">
              <a:extLst>
                <a:ext uri="{FF2B5EF4-FFF2-40B4-BE49-F238E27FC236}">
                  <a16:creationId xmlns:a16="http://schemas.microsoft.com/office/drawing/2014/main" id="{6BA316F5-4FC9-489D-996F-4AE36D0BBF68}"/>
                </a:ext>
              </a:extLst>
            </p:cNvPr>
            <p:cNvSpPr txBox="1"/>
            <p:nvPr/>
          </p:nvSpPr>
          <p:spPr>
            <a:xfrm>
              <a:off x="1022684" y="9260378"/>
              <a:ext cx="5134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100">
                  <a:solidFill>
                    <a:srgbClr val="95C11F"/>
                  </a:solidFill>
                  <a:latin typeface="Michelin Black" panose="02000000000000000000" pitchFamily="50" charset="0"/>
                </a:defRPr>
              </a:lvl1pPr>
            </a:lstStyle>
            <a:p>
              <a:r>
                <a:rPr lang="en-US" sz="1800">
                  <a:latin typeface="Gotham Rounded Bold" pitchFamily="50" charset="0"/>
                </a:rPr>
                <a:t>04 – ARCHITECTURE BACKLOG</a:t>
              </a:r>
            </a:p>
          </p:txBody>
        </p:sp>
        <p:sp>
          <p:nvSpPr>
            <p:cNvPr id="160" name="ZoneTexte 159">
              <a:extLst>
                <a:ext uri="{FF2B5EF4-FFF2-40B4-BE49-F238E27FC236}">
                  <a16:creationId xmlns:a16="http://schemas.microsoft.com/office/drawing/2014/main" id="{7D3B52FC-8136-4D95-9472-B80AB9717482}"/>
                </a:ext>
              </a:extLst>
            </p:cNvPr>
            <p:cNvSpPr txBox="1"/>
            <p:nvPr/>
          </p:nvSpPr>
          <p:spPr>
            <a:xfrm rot="16200000">
              <a:off x="-3335880" y="4108883"/>
              <a:ext cx="693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>
                  <a:solidFill>
                    <a:srgbClr val="95C11F"/>
                  </a:solidFill>
                  <a:latin typeface="Gotham Rounded Bold" pitchFamily="50" charset="0"/>
                </a:rPr>
                <a:t>05 – CONSOLIDATED PRODUCT ROADMAP</a:t>
              </a:r>
            </a:p>
          </p:txBody>
        </p:sp>
        <p:sp>
          <p:nvSpPr>
            <p:cNvPr id="162" name="Freeform 7">
              <a:extLst>
                <a:ext uri="{FF2B5EF4-FFF2-40B4-BE49-F238E27FC236}">
                  <a16:creationId xmlns:a16="http://schemas.microsoft.com/office/drawing/2014/main" id="{2AA96AFC-B312-4F63-B40C-F2228BE5D9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231" y="6218447"/>
              <a:ext cx="268800" cy="268800"/>
            </a:xfrm>
            <a:custGeom>
              <a:avLst/>
              <a:gdLst>
                <a:gd name="T0" fmla="*/ 13 w 64"/>
                <a:gd name="T1" fmla="*/ 45 h 67"/>
                <a:gd name="T2" fmla="*/ 13 w 64"/>
                <a:gd name="T3" fmla="*/ 63 h 67"/>
                <a:gd name="T4" fmla="*/ 9 w 64"/>
                <a:gd name="T5" fmla="*/ 67 h 67"/>
                <a:gd name="T6" fmla="*/ 5 w 64"/>
                <a:gd name="T7" fmla="*/ 67 h 67"/>
                <a:gd name="T8" fmla="*/ 1 w 64"/>
                <a:gd name="T9" fmla="*/ 63 h 67"/>
                <a:gd name="T10" fmla="*/ 1 w 64"/>
                <a:gd name="T11" fmla="*/ 45 h 67"/>
                <a:gd name="T12" fmla="*/ 5 w 64"/>
                <a:gd name="T13" fmla="*/ 41 h 67"/>
                <a:gd name="T14" fmla="*/ 9 w 64"/>
                <a:gd name="T15" fmla="*/ 41 h 67"/>
                <a:gd name="T16" fmla="*/ 13 w 64"/>
                <a:gd name="T17" fmla="*/ 45 h 67"/>
                <a:gd name="T18" fmla="*/ 26 w 64"/>
                <a:gd name="T19" fmla="*/ 26 h 67"/>
                <a:gd name="T20" fmla="*/ 22 w 64"/>
                <a:gd name="T21" fmla="*/ 26 h 67"/>
                <a:gd name="T22" fmla="*/ 18 w 64"/>
                <a:gd name="T23" fmla="*/ 30 h 67"/>
                <a:gd name="T24" fmla="*/ 18 w 64"/>
                <a:gd name="T25" fmla="*/ 63 h 67"/>
                <a:gd name="T26" fmla="*/ 22 w 64"/>
                <a:gd name="T27" fmla="*/ 67 h 67"/>
                <a:gd name="T28" fmla="*/ 26 w 64"/>
                <a:gd name="T29" fmla="*/ 67 h 67"/>
                <a:gd name="T30" fmla="*/ 30 w 64"/>
                <a:gd name="T31" fmla="*/ 63 h 67"/>
                <a:gd name="T32" fmla="*/ 30 w 64"/>
                <a:gd name="T33" fmla="*/ 30 h 67"/>
                <a:gd name="T34" fmla="*/ 26 w 64"/>
                <a:gd name="T35" fmla="*/ 26 h 67"/>
                <a:gd name="T36" fmla="*/ 43 w 64"/>
                <a:gd name="T37" fmla="*/ 32 h 67"/>
                <a:gd name="T38" fmla="*/ 39 w 64"/>
                <a:gd name="T39" fmla="*/ 32 h 67"/>
                <a:gd name="T40" fmla="*/ 35 w 64"/>
                <a:gd name="T41" fmla="*/ 36 h 67"/>
                <a:gd name="T42" fmla="*/ 35 w 64"/>
                <a:gd name="T43" fmla="*/ 63 h 67"/>
                <a:gd name="T44" fmla="*/ 39 w 64"/>
                <a:gd name="T45" fmla="*/ 67 h 67"/>
                <a:gd name="T46" fmla="*/ 43 w 64"/>
                <a:gd name="T47" fmla="*/ 67 h 67"/>
                <a:gd name="T48" fmla="*/ 47 w 64"/>
                <a:gd name="T49" fmla="*/ 63 h 67"/>
                <a:gd name="T50" fmla="*/ 47 w 64"/>
                <a:gd name="T51" fmla="*/ 36 h 67"/>
                <a:gd name="T52" fmla="*/ 43 w 64"/>
                <a:gd name="T53" fmla="*/ 32 h 67"/>
                <a:gd name="T54" fmla="*/ 60 w 64"/>
                <a:gd name="T55" fmla="*/ 18 h 67"/>
                <a:gd name="T56" fmla="*/ 56 w 64"/>
                <a:gd name="T57" fmla="*/ 18 h 67"/>
                <a:gd name="T58" fmla="*/ 52 w 64"/>
                <a:gd name="T59" fmla="*/ 22 h 67"/>
                <a:gd name="T60" fmla="*/ 52 w 64"/>
                <a:gd name="T61" fmla="*/ 63 h 67"/>
                <a:gd name="T62" fmla="*/ 56 w 64"/>
                <a:gd name="T63" fmla="*/ 67 h 67"/>
                <a:gd name="T64" fmla="*/ 60 w 64"/>
                <a:gd name="T65" fmla="*/ 67 h 67"/>
                <a:gd name="T66" fmla="*/ 64 w 64"/>
                <a:gd name="T67" fmla="*/ 63 h 67"/>
                <a:gd name="T68" fmla="*/ 64 w 64"/>
                <a:gd name="T69" fmla="*/ 22 h 67"/>
                <a:gd name="T70" fmla="*/ 60 w 64"/>
                <a:gd name="T71" fmla="*/ 18 h 67"/>
                <a:gd name="T72" fmla="*/ 21 w 64"/>
                <a:gd name="T73" fmla="*/ 13 h 67"/>
                <a:gd name="T74" fmla="*/ 41 w 64"/>
                <a:gd name="T75" fmla="*/ 27 h 67"/>
                <a:gd name="T76" fmla="*/ 58 w 64"/>
                <a:gd name="T77" fmla="*/ 5 h 67"/>
                <a:gd name="T78" fmla="*/ 60 w 64"/>
                <a:gd name="T79" fmla="*/ 6 h 67"/>
                <a:gd name="T80" fmla="*/ 60 w 64"/>
                <a:gd name="T81" fmla="*/ 0 h 67"/>
                <a:gd name="T82" fmla="*/ 55 w 64"/>
                <a:gd name="T83" fmla="*/ 3 h 67"/>
                <a:gd name="T84" fmla="*/ 56 w 64"/>
                <a:gd name="T85" fmla="*/ 4 h 67"/>
                <a:gd name="T86" fmla="*/ 40 w 64"/>
                <a:gd name="T87" fmla="*/ 23 h 67"/>
                <a:gd name="T88" fmla="*/ 21 w 64"/>
                <a:gd name="T89" fmla="*/ 10 h 67"/>
                <a:gd name="T90" fmla="*/ 0 w 64"/>
                <a:gd name="T91" fmla="*/ 29 h 67"/>
                <a:gd name="T92" fmla="*/ 2 w 64"/>
                <a:gd name="T93" fmla="*/ 31 h 67"/>
                <a:gd name="T94" fmla="*/ 21 w 64"/>
                <a:gd name="T95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" h="67">
                  <a:moveTo>
                    <a:pt x="13" y="45"/>
                  </a:moveTo>
                  <a:cubicBezTo>
                    <a:pt x="13" y="63"/>
                    <a:pt x="13" y="63"/>
                    <a:pt x="13" y="63"/>
                  </a:cubicBezTo>
                  <a:cubicBezTo>
                    <a:pt x="13" y="65"/>
                    <a:pt x="11" y="67"/>
                    <a:pt x="9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3" y="67"/>
                    <a:pt x="1" y="65"/>
                    <a:pt x="1" y="63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3" y="41"/>
                    <a:pt x="5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1" y="41"/>
                    <a:pt x="13" y="43"/>
                    <a:pt x="13" y="45"/>
                  </a:cubicBezTo>
                  <a:close/>
                  <a:moveTo>
                    <a:pt x="26" y="26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18" y="28"/>
                    <a:pt x="18" y="30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5"/>
                    <a:pt x="20" y="67"/>
                    <a:pt x="22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8" y="67"/>
                    <a:pt x="30" y="65"/>
                    <a:pt x="30" y="6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28"/>
                    <a:pt x="28" y="26"/>
                    <a:pt x="26" y="26"/>
                  </a:cubicBezTo>
                  <a:close/>
                  <a:moveTo>
                    <a:pt x="43" y="32"/>
                  </a:moveTo>
                  <a:cubicBezTo>
                    <a:pt x="39" y="32"/>
                    <a:pt x="39" y="32"/>
                    <a:pt x="39" y="32"/>
                  </a:cubicBezTo>
                  <a:cubicBezTo>
                    <a:pt x="37" y="32"/>
                    <a:pt x="35" y="34"/>
                    <a:pt x="35" y="36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5"/>
                    <a:pt x="37" y="67"/>
                    <a:pt x="39" y="67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5" y="67"/>
                    <a:pt x="47" y="65"/>
                    <a:pt x="47" y="63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4"/>
                    <a:pt x="45" y="32"/>
                    <a:pt x="43" y="32"/>
                  </a:cubicBezTo>
                  <a:close/>
                  <a:moveTo>
                    <a:pt x="60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4" y="18"/>
                    <a:pt x="52" y="20"/>
                    <a:pt x="52" y="22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5"/>
                    <a:pt x="54" y="67"/>
                    <a:pt x="56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2" y="67"/>
                    <a:pt x="64" y="65"/>
                    <a:pt x="64" y="63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20"/>
                    <a:pt x="62" y="18"/>
                    <a:pt x="60" y="18"/>
                  </a:cubicBezTo>
                  <a:close/>
                  <a:moveTo>
                    <a:pt x="21" y="13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31"/>
                    <a:pt x="2" y="31"/>
                    <a:pt x="2" y="31"/>
                  </a:cubicBezTo>
                  <a:lnTo>
                    <a:pt x="21" y="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599319" tIns="299662" rIns="599319" bIns="299662"/>
            <a:lstStyle/>
            <a:p>
              <a:pPr defTabSz="7796946">
                <a:defRPr/>
              </a:pPr>
              <a:endParaRPr lang="en-US" sz="5973"/>
            </a:p>
          </p:txBody>
        </p:sp>
        <p:sp>
          <p:nvSpPr>
            <p:cNvPr id="164" name="Freeform 7">
              <a:extLst>
                <a:ext uri="{FF2B5EF4-FFF2-40B4-BE49-F238E27FC236}">
                  <a16:creationId xmlns:a16="http://schemas.microsoft.com/office/drawing/2014/main" id="{7C420F12-42A8-44A4-8BB7-CC43EBB49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231" y="5668230"/>
              <a:ext cx="268800" cy="268800"/>
            </a:xfrm>
            <a:custGeom>
              <a:avLst/>
              <a:gdLst>
                <a:gd name="T0" fmla="*/ 13 w 64"/>
                <a:gd name="T1" fmla="*/ 45 h 67"/>
                <a:gd name="T2" fmla="*/ 13 w 64"/>
                <a:gd name="T3" fmla="*/ 63 h 67"/>
                <a:gd name="T4" fmla="*/ 9 w 64"/>
                <a:gd name="T5" fmla="*/ 67 h 67"/>
                <a:gd name="T6" fmla="*/ 5 w 64"/>
                <a:gd name="T7" fmla="*/ 67 h 67"/>
                <a:gd name="T8" fmla="*/ 1 w 64"/>
                <a:gd name="T9" fmla="*/ 63 h 67"/>
                <a:gd name="T10" fmla="*/ 1 w 64"/>
                <a:gd name="T11" fmla="*/ 45 h 67"/>
                <a:gd name="T12" fmla="*/ 5 w 64"/>
                <a:gd name="T13" fmla="*/ 41 h 67"/>
                <a:gd name="T14" fmla="*/ 9 w 64"/>
                <a:gd name="T15" fmla="*/ 41 h 67"/>
                <a:gd name="T16" fmla="*/ 13 w 64"/>
                <a:gd name="T17" fmla="*/ 45 h 67"/>
                <a:gd name="T18" fmla="*/ 26 w 64"/>
                <a:gd name="T19" fmla="*/ 26 h 67"/>
                <a:gd name="T20" fmla="*/ 22 w 64"/>
                <a:gd name="T21" fmla="*/ 26 h 67"/>
                <a:gd name="T22" fmla="*/ 18 w 64"/>
                <a:gd name="T23" fmla="*/ 30 h 67"/>
                <a:gd name="T24" fmla="*/ 18 w 64"/>
                <a:gd name="T25" fmla="*/ 63 h 67"/>
                <a:gd name="T26" fmla="*/ 22 w 64"/>
                <a:gd name="T27" fmla="*/ 67 h 67"/>
                <a:gd name="T28" fmla="*/ 26 w 64"/>
                <a:gd name="T29" fmla="*/ 67 h 67"/>
                <a:gd name="T30" fmla="*/ 30 w 64"/>
                <a:gd name="T31" fmla="*/ 63 h 67"/>
                <a:gd name="T32" fmla="*/ 30 w 64"/>
                <a:gd name="T33" fmla="*/ 30 h 67"/>
                <a:gd name="T34" fmla="*/ 26 w 64"/>
                <a:gd name="T35" fmla="*/ 26 h 67"/>
                <a:gd name="T36" fmla="*/ 43 w 64"/>
                <a:gd name="T37" fmla="*/ 32 h 67"/>
                <a:gd name="T38" fmla="*/ 39 w 64"/>
                <a:gd name="T39" fmla="*/ 32 h 67"/>
                <a:gd name="T40" fmla="*/ 35 w 64"/>
                <a:gd name="T41" fmla="*/ 36 h 67"/>
                <a:gd name="T42" fmla="*/ 35 w 64"/>
                <a:gd name="T43" fmla="*/ 63 h 67"/>
                <a:gd name="T44" fmla="*/ 39 w 64"/>
                <a:gd name="T45" fmla="*/ 67 h 67"/>
                <a:gd name="T46" fmla="*/ 43 w 64"/>
                <a:gd name="T47" fmla="*/ 67 h 67"/>
                <a:gd name="T48" fmla="*/ 47 w 64"/>
                <a:gd name="T49" fmla="*/ 63 h 67"/>
                <a:gd name="T50" fmla="*/ 47 w 64"/>
                <a:gd name="T51" fmla="*/ 36 h 67"/>
                <a:gd name="T52" fmla="*/ 43 w 64"/>
                <a:gd name="T53" fmla="*/ 32 h 67"/>
                <a:gd name="T54" fmla="*/ 60 w 64"/>
                <a:gd name="T55" fmla="*/ 18 h 67"/>
                <a:gd name="T56" fmla="*/ 56 w 64"/>
                <a:gd name="T57" fmla="*/ 18 h 67"/>
                <a:gd name="T58" fmla="*/ 52 w 64"/>
                <a:gd name="T59" fmla="*/ 22 h 67"/>
                <a:gd name="T60" fmla="*/ 52 w 64"/>
                <a:gd name="T61" fmla="*/ 63 h 67"/>
                <a:gd name="T62" fmla="*/ 56 w 64"/>
                <a:gd name="T63" fmla="*/ 67 h 67"/>
                <a:gd name="T64" fmla="*/ 60 w 64"/>
                <a:gd name="T65" fmla="*/ 67 h 67"/>
                <a:gd name="T66" fmla="*/ 64 w 64"/>
                <a:gd name="T67" fmla="*/ 63 h 67"/>
                <a:gd name="T68" fmla="*/ 64 w 64"/>
                <a:gd name="T69" fmla="*/ 22 h 67"/>
                <a:gd name="T70" fmla="*/ 60 w 64"/>
                <a:gd name="T71" fmla="*/ 18 h 67"/>
                <a:gd name="T72" fmla="*/ 21 w 64"/>
                <a:gd name="T73" fmla="*/ 13 h 67"/>
                <a:gd name="T74" fmla="*/ 41 w 64"/>
                <a:gd name="T75" fmla="*/ 27 h 67"/>
                <a:gd name="T76" fmla="*/ 58 w 64"/>
                <a:gd name="T77" fmla="*/ 5 h 67"/>
                <a:gd name="T78" fmla="*/ 60 w 64"/>
                <a:gd name="T79" fmla="*/ 6 h 67"/>
                <a:gd name="T80" fmla="*/ 60 w 64"/>
                <a:gd name="T81" fmla="*/ 0 h 67"/>
                <a:gd name="T82" fmla="*/ 55 w 64"/>
                <a:gd name="T83" fmla="*/ 3 h 67"/>
                <a:gd name="T84" fmla="*/ 56 w 64"/>
                <a:gd name="T85" fmla="*/ 4 h 67"/>
                <a:gd name="T86" fmla="*/ 40 w 64"/>
                <a:gd name="T87" fmla="*/ 23 h 67"/>
                <a:gd name="T88" fmla="*/ 21 w 64"/>
                <a:gd name="T89" fmla="*/ 10 h 67"/>
                <a:gd name="T90" fmla="*/ 0 w 64"/>
                <a:gd name="T91" fmla="*/ 29 h 67"/>
                <a:gd name="T92" fmla="*/ 2 w 64"/>
                <a:gd name="T93" fmla="*/ 31 h 67"/>
                <a:gd name="T94" fmla="*/ 21 w 64"/>
                <a:gd name="T95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" h="67">
                  <a:moveTo>
                    <a:pt x="13" y="45"/>
                  </a:moveTo>
                  <a:cubicBezTo>
                    <a:pt x="13" y="63"/>
                    <a:pt x="13" y="63"/>
                    <a:pt x="13" y="63"/>
                  </a:cubicBezTo>
                  <a:cubicBezTo>
                    <a:pt x="13" y="65"/>
                    <a:pt x="11" y="67"/>
                    <a:pt x="9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3" y="67"/>
                    <a:pt x="1" y="65"/>
                    <a:pt x="1" y="63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3" y="41"/>
                    <a:pt x="5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1" y="41"/>
                    <a:pt x="13" y="43"/>
                    <a:pt x="13" y="45"/>
                  </a:cubicBezTo>
                  <a:close/>
                  <a:moveTo>
                    <a:pt x="26" y="26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18" y="28"/>
                    <a:pt x="18" y="30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5"/>
                    <a:pt x="20" y="67"/>
                    <a:pt x="22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8" y="67"/>
                    <a:pt x="30" y="65"/>
                    <a:pt x="30" y="6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28"/>
                    <a:pt x="28" y="26"/>
                    <a:pt x="26" y="26"/>
                  </a:cubicBezTo>
                  <a:close/>
                  <a:moveTo>
                    <a:pt x="43" y="32"/>
                  </a:moveTo>
                  <a:cubicBezTo>
                    <a:pt x="39" y="32"/>
                    <a:pt x="39" y="32"/>
                    <a:pt x="39" y="32"/>
                  </a:cubicBezTo>
                  <a:cubicBezTo>
                    <a:pt x="37" y="32"/>
                    <a:pt x="35" y="34"/>
                    <a:pt x="35" y="36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5"/>
                    <a:pt x="37" y="67"/>
                    <a:pt x="39" y="67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5" y="67"/>
                    <a:pt x="47" y="65"/>
                    <a:pt x="47" y="63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4"/>
                    <a:pt x="45" y="32"/>
                    <a:pt x="43" y="32"/>
                  </a:cubicBezTo>
                  <a:close/>
                  <a:moveTo>
                    <a:pt x="60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4" y="18"/>
                    <a:pt x="52" y="20"/>
                    <a:pt x="52" y="22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5"/>
                    <a:pt x="54" y="67"/>
                    <a:pt x="56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2" y="67"/>
                    <a:pt x="64" y="65"/>
                    <a:pt x="64" y="63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20"/>
                    <a:pt x="62" y="18"/>
                    <a:pt x="60" y="18"/>
                  </a:cubicBezTo>
                  <a:close/>
                  <a:moveTo>
                    <a:pt x="21" y="13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31"/>
                    <a:pt x="2" y="31"/>
                    <a:pt x="2" y="31"/>
                  </a:cubicBezTo>
                  <a:lnTo>
                    <a:pt x="21" y="1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599319" tIns="299662" rIns="599319" bIns="299662"/>
            <a:lstStyle/>
            <a:p>
              <a:pPr defTabSz="7796946">
                <a:defRPr/>
              </a:pPr>
              <a:endParaRPr lang="en-US" sz="5973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5AB78E3F-C928-4A7B-98D3-41ACAB307107}"/>
                </a:ext>
              </a:extLst>
            </p:cNvPr>
            <p:cNvSpPr/>
            <p:nvPr/>
          </p:nvSpPr>
          <p:spPr>
            <a:xfrm>
              <a:off x="1205191" y="8118677"/>
              <a:ext cx="1556535" cy="264688"/>
            </a:xfrm>
            <a:prstGeom prst="rect">
              <a:avLst/>
            </a:prstGeom>
            <a:solidFill>
              <a:srgbClr val="95C11F"/>
            </a:solidFill>
          </p:spPr>
          <p:txBody>
            <a:bodyPr wrap="square">
              <a:spAutoFit/>
            </a:bodyPr>
            <a:lstStyle/>
            <a:p>
              <a:r>
                <a:rPr lang="en-US" sz="1120" b="1">
                  <a:solidFill>
                    <a:srgbClr val="27509B"/>
                  </a:solidFill>
                  <a:latin typeface="Michelin" panose="02000000000000000000" pitchFamily="50" charset="0"/>
                  <a:cs typeface="Arial" panose="020B0604020202020204" pitchFamily="34" charset="0"/>
                </a:rPr>
                <a:t>ENABLERS</a:t>
              </a:r>
              <a:endParaRPr lang="en-US" sz="1120">
                <a:latin typeface="Michelin" panose="02000000000000000000" pitchFamily="50" charset="0"/>
              </a:endParaRPr>
            </a:p>
          </p:txBody>
        </p:sp>
        <p:sp>
          <p:nvSpPr>
            <p:cNvPr id="171" name="Ellipse 170">
              <a:extLst>
                <a:ext uri="{FF2B5EF4-FFF2-40B4-BE49-F238E27FC236}">
                  <a16:creationId xmlns:a16="http://schemas.microsoft.com/office/drawing/2014/main" id="{C4278D43-BD15-40E3-BA7F-17C7F020C7C7}"/>
                </a:ext>
              </a:extLst>
            </p:cNvPr>
            <p:cNvSpPr/>
            <p:nvPr/>
          </p:nvSpPr>
          <p:spPr>
            <a:xfrm>
              <a:off x="5585737" y="4448780"/>
              <a:ext cx="1276800" cy="1276800"/>
            </a:xfrm>
            <a:prstGeom prst="ellipse">
              <a:avLst/>
            </a:prstGeom>
            <a:solidFill>
              <a:srgbClr val="5AC9A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5847107">
                <a:defRPr/>
              </a:pPr>
              <a:endParaRPr lang="en-US" sz="6272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117" name="Image 5">
              <a:extLst>
                <a:ext uri="{FF2B5EF4-FFF2-40B4-BE49-F238E27FC236}">
                  <a16:creationId xmlns:a16="http://schemas.microsoft.com/office/drawing/2014/main" id="{CC8D5B8A-1FC3-4C96-9A08-8DE55A811D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3635" y="2210220"/>
              <a:ext cx="1552385" cy="872184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5" name="ZoneTexte 174">
              <a:extLst>
                <a:ext uri="{FF2B5EF4-FFF2-40B4-BE49-F238E27FC236}">
                  <a16:creationId xmlns:a16="http://schemas.microsoft.com/office/drawing/2014/main" id="{44FD30C8-C65D-41CC-9905-00C5C733CED4}"/>
                </a:ext>
              </a:extLst>
            </p:cNvPr>
            <p:cNvSpPr txBox="1"/>
            <p:nvPr/>
          </p:nvSpPr>
          <p:spPr>
            <a:xfrm>
              <a:off x="6276869" y="1138092"/>
              <a:ext cx="2945296" cy="2532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5993304">
                <a:lnSpc>
                  <a:spcPct val="80000"/>
                </a:lnSpc>
                <a:defRPr/>
              </a:pPr>
              <a:r>
                <a:rPr lang="en-US" sz="1307" b="1" kern="0">
                  <a:solidFill>
                    <a:srgbClr val="2750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REFERENCE ARCHITECTURE</a:t>
              </a:r>
            </a:p>
          </p:txBody>
        </p:sp>
        <p:grpSp>
          <p:nvGrpSpPr>
            <p:cNvPr id="176" name="Groupe 1249">
              <a:extLst>
                <a:ext uri="{FF2B5EF4-FFF2-40B4-BE49-F238E27FC236}">
                  <a16:creationId xmlns:a16="http://schemas.microsoft.com/office/drawing/2014/main" id="{9F3D40B0-32C5-4E8A-A23C-E2DD13F1B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979983" y="1149507"/>
              <a:ext cx="358329" cy="255270"/>
              <a:chOff x="614605" y="4114328"/>
              <a:chExt cx="199403" cy="158970"/>
            </a:xfrm>
          </p:grpSpPr>
          <p:sp>
            <p:nvSpPr>
              <p:cNvPr id="177" name="Rectangle : coins arrondis 613">
                <a:extLst>
                  <a:ext uri="{FF2B5EF4-FFF2-40B4-BE49-F238E27FC236}">
                    <a16:creationId xmlns:a16="http://schemas.microsoft.com/office/drawing/2014/main" id="{DAC0963D-A702-4E23-8433-DA2FF2EC7706}"/>
                  </a:ext>
                </a:extLst>
              </p:cNvPr>
              <p:cNvSpPr/>
              <p:nvPr/>
            </p:nvSpPr>
            <p:spPr>
              <a:xfrm>
                <a:off x="670099" y="4141202"/>
                <a:ext cx="143909" cy="132096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rgbClr val="5FB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796144">
                  <a:defRPr/>
                </a:pPr>
                <a:endParaRPr lang="en-US" sz="1867"/>
              </a:p>
            </p:txBody>
          </p:sp>
          <p:sp>
            <p:nvSpPr>
              <p:cNvPr id="178" name="Rectangle : coins arrondis 614">
                <a:extLst>
                  <a:ext uri="{FF2B5EF4-FFF2-40B4-BE49-F238E27FC236}">
                    <a16:creationId xmlns:a16="http://schemas.microsoft.com/office/drawing/2014/main" id="{5527DC4C-1662-40CC-B754-9CBBB2644DCC}"/>
                  </a:ext>
                </a:extLst>
              </p:cNvPr>
              <p:cNvSpPr/>
              <p:nvPr/>
            </p:nvSpPr>
            <p:spPr>
              <a:xfrm>
                <a:off x="614605" y="4114328"/>
                <a:ext cx="143909" cy="132095"/>
              </a:xfrm>
              <a:prstGeom prst="roundRect">
                <a:avLst/>
              </a:prstGeom>
              <a:solidFill>
                <a:srgbClr val="5FBFBB"/>
              </a:solidFill>
              <a:ln w="12700">
                <a:solidFill>
                  <a:srgbClr val="5FBF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796144">
                  <a:buFont typeface="Wingdings" panose="05000000000000000000" pitchFamily="2" charset="2"/>
                  <a:buChar char="ü"/>
                  <a:defRPr/>
                </a:pPr>
                <a:r>
                  <a:rPr lang="en-US" sz="1867">
                    <a:solidFill>
                      <a:schemeClr val="bg1"/>
                    </a:solidFill>
                  </a:rPr>
                  <a:t> </a:t>
                </a:r>
              </a:p>
            </p:txBody>
          </p:sp>
        </p:grpSp>
        <p:sp>
          <p:nvSpPr>
            <p:cNvPr id="182" name="ZoneTexte 181">
              <a:extLst>
                <a:ext uri="{FF2B5EF4-FFF2-40B4-BE49-F238E27FC236}">
                  <a16:creationId xmlns:a16="http://schemas.microsoft.com/office/drawing/2014/main" id="{B7BD5527-7458-405B-B847-B9B7804302E3}"/>
                </a:ext>
              </a:extLst>
            </p:cNvPr>
            <p:cNvSpPr txBox="1"/>
            <p:nvPr/>
          </p:nvSpPr>
          <p:spPr>
            <a:xfrm>
              <a:off x="3953337" y="1870059"/>
              <a:ext cx="2412818" cy="2532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5993304">
                <a:lnSpc>
                  <a:spcPct val="80000"/>
                </a:lnSpc>
                <a:defRPr/>
              </a:pPr>
              <a:r>
                <a:rPr lang="en-US" sz="1307" b="1" kern="0" dirty="0">
                  <a:solidFill>
                    <a:srgbClr val="27509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BUSINESS AMBITIONS</a:t>
              </a:r>
            </a:p>
          </p:txBody>
        </p:sp>
        <p:grpSp>
          <p:nvGrpSpPr>
            <p:cNvPr id="183" name="Groupe 1249">
              <a:extLst>
                <a:ext uri="{FF2B5EF4-FFF2-40B4-BE49-F238E27FC236}">
                  <a16:creationId xmlns:a16="http://schemas.microsoft.com/office/drawing/2014/main" id="{E1A118F2-7922-4772-8134-09914D17E4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2721" y="1828124"/>
              <a:ext cx="336000" cy="268800"/>
              <a:chOff x="620046" y="4144587"/>
              <a:chExt cx="179232" cy="164591"/>
            </a:xfrm>
          </p:grpSpPr>
          <p:sp>
            <p:nvSpPr>
              <p:cNvPr id="184" name="Rectangle : coins arrondis 613">
                <a:extLst>
                  <a:ext uri="{FF2B5EF4-FFF2-40B4-BE49-F238E27FC236}">
                    <a16:creationId xmlns:a16="http://schemas.microsoft.com/office/drawing/2014/main" id="{3A6DABFB-DFCB-4A2C-B0C8-10AF4761D0DF}"/>
                  </a:ext>
                </a:extLst>
              </p:cNvPr>
              <p:cNvSpPr/>
              <p:nvPr/>
            </p:nvSpPr>
            <p:spPr>
              <a:xfrm>
                <a:off x="655369" y="4177084"/>
                <a:ext cx="143909" cy="132094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796144">
                  <a:defRPr/>
                </a:pPr>
                <a:endParaRPr lang="en-US" sz="1867"/>
              </a:p>
            </p:txBody>
          </p:sp>
          <p:sp>
            <p:nvSpPr>
              <p:cNvPr id="185" name="Rectangle : coins arrondis 614">
                <a:extLst>
                  <a:ext uri="{FF2B5EF4-FFF2-40B4-BE49-F238E27FC236}">
                    <a16:creationId xmlns:a16="http://schemas.microsoft.com/office/drawing/2014/main" id="{675DB777-0AE5-4463-B666-7813A98AF2A1}"/>
                  </a:ext>
                </a:extLst>
              </p:cNvPr>
              <p:cNvSpPr/>
              <p:nvPr/>
            </p:nvSpPr>
            <p:spPr>
              <a:xfrm>
                <a:off x="620046" y="4144587"/>
                <a:ext cx="143909" cy="132095"/>
              </a:xfrm>
              <a:prstGeom prst="roundRect">
                <a:avLst/>
              </a:prstGeom>
              <a:solidFill>
                <a:schemeClr val="accent4"/>
              </a:solidFill>
              <a:ln w="127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7796144">
                  <a:buFont typeface="Wingdings" panose="05000000000000000000" pitchFamily="2" charset="2"/>
                  <a:buChar char="ü"/>
                  <a:defRPr/>
                </a:pPr>
                <a:r>
                  <a:rPr lang="en-US" sz="1867">
                    <a:solidFill>
                      <a:schemeClr val="bg1"/>
                    </a:solidFill>
                  </a:rPr>
                  <a:t> </a:t>
                </a:r>
              </a:p>
            </p:txBody>
          </p:sp>
        </p:grpSp>
        <p:sp>
          <p:nvSpPr>
            <p:cNvPr id="186" name="ZoneTexte 185">
              <a:extLst>
                <a:ext uri="{FF2B5EF4-FFF2-40B4-BE49-F238E27FC236}">
                  <a16:creationId xmlns:a16="http://schemas.microsoft.com/office/drawing/2014/main" id="{AF3464F5-1F83-4860-88AC-4E29A72E877F}"/>
                </a:ext>
              </a:extLst>
            </p:cNvPr>
            <p:cNvSpPr txBox="1"/>
            <p:nvPr/>
          </p:nvSpPr>
          <p:spPr>
            <a:xfrm>
              <a:off x="443212" y="6515390"/>
              <a:ext cx="3933978" cy="2532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5993304">
                <a:lnSpc>
                  <a:spcPct val="80000"/>
                </a:lnSpc>
                <a:defRPr/>
              </a:pPr>
              <a:r>
                <a:rPr lang="en-US" sz="1307" b="1" ker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CONSOLIDATED PRODUCT BACKLOG</a:t>
              </a:r>
            </a:p>
          </p:txBody>
        </p:sp>
        <p:sp>
          <p:nvSpPr>
            <p:cNvPr id="187" name="ZoneTexte 186">
              <a:extLst>
                <a:ext uri="{FF2B5EF4-FFF2-40B4-BE49-F238E27FC236}">
                  <a16:creationId xmlns:a16="http://schemas.microsoft.com/office/drawing/2014/main" id="{E3597998-FCF3-4B4F-9363-DA5CE9DE91ED}"/>
                </a:ext>
              </a:extLst>
            </p:cNvPr>
            <p:cNvSpPr txBox="1"/>
            <p:nvPr/>
          </p:nvSpPr>
          <p:spPr>
            <a:xfrm>
              <a:off x="3749459" y="8895138"/>
              <a:ext cx="3933978" cy="2532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5993304">
                <a:lnSpc>
                  <a:spcPct val="80000"/>
                </a:lnSpc>
                <a:defRPr/>
              </a:pPr>
              <a:r>
                <a:rPr lang="en-US" sz="1307" b="1" ker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ARCHITECTURE BACKLOG</a:t>
              </a:r>
            </a:p>
          </p:txBody>
        </p:sp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id="{99D759A6-4985-44B9-B9E2-52BCAEF8251E}"/>
                </a:ext>
              </a:extLst>
            </p:cNvPr>
            <p:cNvSpPr/>
            <p:nvPr/>
          </p:nvSpPr>
          <p:spPr>
            <a:xfrm>
              <a:off x="11586226" y="8190766"/>
              <a:ext cx="468270" cy="443839"/>
            </a:xfrm>
            <a:prstGeom prst="ellipse">
              <a:avLst/>
            </a:prstGeom>
            <a:solidFill>
              <a:srgbClr val="5AC9A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5847107">
                <a:defRPr/>
              </a:pPr>
              <a:r>
                <a:rPr lang="en-US" sz="224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K</a:t>
              </a:r>
              <a:r>
                <a:rPr lang="en-US" sz="1867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it</a:t>
              </a:r>
              <a:endParaRPr lang="en-US" sz="224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93" name="ZoneTexte 192">
              <a:extLst>
                <a:ext uri="{FF2B5EF4-FFF2-40B4-BE49-F238E27FC236}">
                  <a16:creationId xmlns:a16="http://schemas.microsoft.com/office/drawing/2014/main" id="{0F88FFC2-3329-4464-9BD0-F56894D72D6A}"/>
                </a:ext>
              </a:extLst>
            </p:cNvPr>
            <p:cNvSpPr txBox="1"/>
            <p:nvPr/>
          </p:nvSpPr>
          <p:spPr>
            <a:xfrm>
              <a:off x="9457712" y="3613800"/>
              <a:ext cx="1646770" cy="233077"/>
            </a:xfrm>
            <a:prstGeom prst="rect">
              <a:avLst/>
            </a:prstGeom>
            <a:solidFill>
              <a:srgbClr val="F39200"/>
            </a:solidFill>
          </p:spPr>
          <p:txBody>
            <a:bodyPr wrap="square">
              <a:spAutoFit/>
            </a:bodyPr>
            <a:lstStyle/>
            <a:p>
              <a:pPr defTabSz="5993921">
                <a:lnSpc>
                  <a:spcPct val="80000"/>
                </a:lnSpc>
                <a:defRPr/>
              </a:pPr>
              <a:r>
                <a:rPr lang="en-US" sz="1120" b="1">
                  <a:solidFill>
                    <a:srgbClr val="27509B"/>
                  </a:solidFill>
                  <a:latin typeface="Michelin" panose="02000000000000000000" pitchFamily="50" charset="0"/>
                  <a:cs typeface="Arial" panose="020B0604020202020204" pitchFamily="34" charset="0"/>
                </a:rPr>
                <a:t>FEATURES</a:t>
              </a:r>
            </a:p>
          </p:txBody>
        </p:sp>
        <p:sp>
          <p:nvSpPr>
            <p:cNvPr id="194" name="Freeform 7">
              <a:extLst>
                <a:ext uri="{FF2B5EF4-FFF2-40B4-BE49-F238E27FC236}">
                  <a16:creationId xmlns:a16="http://schemas.microsoft.com/office/drawing/2014/main" id="{C73226D4-6351-465B-A7D5-255C107E63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40604" y="3558083"/>
              <a:ext cx="268800" cy="268800"/>
            </a:xfrm>
            <a:custGeom>
              <a:avLst/>
              <a:gdLst>
                <a:gd name="T0" fmla="*/ 13 w 64"/>
                <a:gd name="T1" fmla="*/ 45 h 67"/>
                <a:gd name="T2" fmla="*/ 13 w 64"/>
                <a:gd name="T3" fmla="*/ 63 h 67"/>
                <a:gd name="T4" fmla="*/ 9 w 64"/>
                <a:gd name="T5" fmla="*/ 67 h 67"/>
                <a:gd name="T6" fmla="*/ 5 w 64"/>
                <a:gd name="T7" fmla="*/ 67 h 67"/>
                <a:gd name="T8" fmla="*/ 1 w 64"/>
                <a:gd name="T9" fmla="*/ 63 h 67"/>
                <a:gd name="T10" fmla="*/ 1 w 64"/>
                <a:gd name="T11" fmla="*/ 45 h 67"/>
                <a:gd name="T12" fmla="*/ 5 w 64"/>
                <a:gd name="T13" fmla="*/ 41 h 67"/>
                <a:gd name="T14" fmla="*/ 9 w 64"/>
                <a:gd name="T15" fmla="*/ 41 h 67"/>
                <a:gd name="T16" fmla="*/ 13 w 64"/>
                <a:gd name="T17" fmla="*/ 45 h 67"/>
                <a:gd name="T18" fmla="*/ 26 w 64"/>
                <a:gd name="T19" fmla="*/ 26 h 67"/>
                <a:gd name="T20" fmla="*/ 22 w 64"/>
                <a:gd name="T21" fmla="*/ 26 h 67"/>
                <a:gd name="T22" fmla="*/ 18 w 64"/>
                <a:gd name="T23" fmla="*/ 30 h 67"/>
                <a:gd name="T24" fmla="*/ 18 w 64"/>
                <a:gd name="T25" fmla="*/ 63 h 67"/>
                <a:gd name="T26" fmla="*/ 22 w 64"/>
                <a:gd name="T27" fmla="*/ 67 h 67"/>
                <a:gd name="T28" fmla="*/ 26 w 64"/>
                <a:gd name="T29" fmla="*/ 67 h 67"/>
                <a:gd name="T30" fmla="*/ 30 w 64"/>
                <a:gd name="T31" fmla="*/ 63 h 67"/>
                <a:gd name="T32" fmla="*/ 30 w 64"/>
                <a:gd name="T33" fmla="*/ 30 h 67"/>
                <a:gd name="T34" fmla="*/ 26 w 64"/>
                <a:gd name="T35" fmla="*/ 26 h 67"/>
                <a:gd name="T36" fmla="*/ 43 w 64"/>
                <a:gd name="T37" fmla="*/ 32 h 67"/>
                <a:gd name="T38" fmla="*/ 39 w 64"/>
                <a:gd name="T39" fmla="*/ 32 h 67"/>
                <a:gd name="T40" fmla="*/ 35 w 64"/>
                <a:gd name="T41" fmla="*/ 36 h 67"/>
                <a:gd name="T42" fmla="*/ 35 w 64"/>
                <a:gd name="T43" fmla="*/ 63 h 67"/>
                <a:gd name="T44" fmla="*/ 39 w 64"/>
                <a:gd name="T45" fmla="*/ 67 h 67"/>
                <a:gd name="T46" fmla="*/ 43 w 64"/>
                <a:gd name="T47" fmla="*/ 67 h 67"/>
                <a:gd name="T48" fmla="*/ 47 w 64"/>
                <a:gd name="T49" fmla="*/ 63 h 67"/>
                <a:gd name="T50" fmla="*/ 47 w 64"/>
                <a:gd name="T51" fmla="*/ 36 h 67"/>
                <a:gd name="T52" fmla="*/ 43 w 64"/>
                <a:gd name="T53" fmla="*/ 32 h 67"/>
                <a:gd name="T54" fmla="*/ 60 w 64"/>
                <a:gd name="T55" fmla="*/ 18 h 67"/>
                <a:gd name="T56" fmla="*/ 56 w 64"/>
                <a:gd name="T57" fmla="*/ 18 h 67"/>
                <a:gd name="T58" fmla="*/ 52 w 64"/>
                <a:gd name="T59" fmla="*/ 22 h 67"/>
                <a:gd name="T60" fmla="*/ 52 w 64"/>
                <a:gd name="T61" fmla="*/ 63 h 67"/>
                <a:gd name="T62" fmla="*/ 56 w 64"/>
                <a:gd name="T63" fmla="*/ 67 h 67"/>
                <a:gd name="T64" fmla="*/ 60 w 64"/>
                <a:gd name="T65" fmla="*/ 67 h 67"/>
                <a:gd name="T66" fmla="*/ 64 w 64"/>
                <a:gd name="T67" fmla="*/ 63 h 67"/>
                <a:gd name="T68" fmla="*/ 64 w 64"/>
                <a:gd name="T69" fmla="*/ 22 h 67"/>
                <a:gd name="T70" fmla="*/ 60 w 64"/>
                <a:gd name="T71" fmla="*/ 18 h 67"/>
                <a:gd name="T72" fmla="*/ 21 w 64"/>
                <a:gd name="T73" fmla="*/ 13 h 67"/>
                <a:gd name="T74" fmla="*/ 41 w 64"/>
                <a:gd name="T75" fmla="*/ 27 h 67"/>
                <a:gd name="T76" fmla="*/ 58 w 64"/>
                <a:gd name="T77" fmla="*/ 5 h 67"/>
                <a:gd name="T78" fmla="*/ 60 w 64"/>
                <a:gd name="T79" fmla="*/ 6 h 67"/>
                <a:gd name="T80" fmla="*/ 60 w 64"/>
                <a:gd name="T81" fmla="*/ 0 h 67"/>
                <a:gd name="T82" fmla="*/ 55 w 64"/>
                <a:gd name="T83" fmla="*/ 3 h 67"/>
                <a:gd name="T84" fmla="*/ 56 w 64"/>
                <a:gd name="T85" fmla="*/ 4 h 67"/>
                <a:gd name="T86" fmla="*/ 40 w 64"/>
                <a:gd name="T87" fmla="*/ 23 h 67"/>
                <a:gd name="T88" fmla="*/ 21 w 64"/>
                <a:gd name="T89" fmla="*/ 10 h 67"/>
                <a:gd name="T90" fmla="*/ 0 w 64"/>
                <a:gd name="T91" fmla="*/ 29 h 67"/>
                <a:gd name="T92" fmla="*/ 2 w 64"/>
                <a:gd name="T93" fmla="*/ 31 h 67"/>
                <a:gd name="T94" fmla="*/ 21 w 64"/>
                <a:gd name="T95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" h="67">
                  <a:moveTo>
                    <a:pt x="13" y="45"/>
                  </a:moveTo>
                  <a:cubicBezTo>
                    <a:pt x="13" y="63"/>
                    <a:pt x="13" y="63"/>
                    <a:pt x="13" y="63"/>
                  </a:cubicBezTo>
                  <a:cubicBezTo>
                    <a:pt x="13" y="65"/>
                    <a:pt x="11" y="67"/>
                    <a:pt x="9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3" y="67"/>
                    <a:pt x="1" y="65"/>
                    <a:pt x="1" y="63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3" y="41"/>
                    <a:pt x="5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1" y="41"/>
                    <a:pt x="13" y="43"/>
                    <a:pt x="13" y="45"/>
                  </a:cubicBezTo>
                  <a:close/>
                  <a:moveTo>
                    <a:pt x="26" y="26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18" y="28"/>
                    <a:pt x="18" y="30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5"/>
                    <a:pt x="20" y="67"/>
                    <a:pt x="22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8" y="67"/>
                    <a:pt x="30" y="65"/>
                    <a:pt x="30" y="6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28"/>
                    <a:pt x="28" y="26"/>
                    <a:pt x="26" y="26"/>
                  </a:cubicBezTo>
                  <a:close/>
                  <a:moveTo>
                    <a:pt x="43" y="32"/>
                  </a:moveTo>
                  <a:cubicBezTo>
                    <a:pt x="39" y="32"/>
                    <a:pt x="39" y="32"/>
                    <a:pt x="39" y="32"/>
                  </a:cubicBezTo>
                  <a:cubicBezTo>
                    <a:pt x="37" y="32"/>
                    <a:pt x="35" y="34"/>
                    <a:pt x="35" y="36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5"/>
                    <a:pt x="37" y="67"/>
                    <a:pt x="39" y="67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5" y="67"/>
                    <a:pt x="47" y="65"/>
                    <a:pt x="47" y="63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4"/>
                    <a:pt x="45" y="32"/>
                    <a:pt x="43" y="32"/>
                  </a:cubicBezTo>
                  <a:close/>
                  <a:moveTo>
                    <a:pt x="60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4" y="18"/>
                    <a:pt x="52" y="20"/>
                    <a:pt x="52" y="22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5"/>
                    <a:pt x="54" y="67"/>
                    <a:pt x="56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2" y="67"/>
                    <a:pt x="64" y="65"/>
                    <a:pt x="64" y="63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20"/>
                    <a:pt x="62" y="18"/>
                    <a:pt x="60" y="18"/>
                  </a:cubicBezTo>
                  <a:close/>
                  <a:moveTo>
                    <a:pt x="21" y="13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31"/>
                    <a:pt x="2" y="31"/>
                    <a:pt x="2" y="31"/>
                  </a:cubicBezTo>
                  <a:lnTo>
                    <a:pt x="21" y="13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599319" tIns="299662" rIns="599319" bIns="299662"/>
            <a:lstStyle/>
            <a:p>
              <a:pPr defTabSz="7796946">
                <a:defRPr/>
              </a:pPr>
              <a:endParaRPr lang="en-US" sz="5973"/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47EAB07-71C8-40E5-A3A2-8933E2EA12A9}"/>
                </a:ext>
              </a:extLst>
            </p:cNvPr>
            <p:cNvCxnSpPr>
              <a:cxnSpLocks/>
              <a:stCxn id="117" idx="2"/>
            </p:cNvCxnSpPr>
            <p:nvPr/>
          </p:nvCxnSpPr>
          <p:spPr>
            <a:xfrm flipH="1">
              <a:off x="7044012" y="3082405"/>
              <a:ext cx="205816" cy="2142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eur droit 194">
              <a:extLst>
                <a:ext uri="{FF2B5EF4-FFF2-40B4-BE49-F238E27FC236}">
                  <a16:creationId xmlns:a16="http://schemas.microsoft.com/office/drawing/2014/main" id="{59971B0E-D5D7-4133-97CF-113F5AE8CC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44878" y="6765353"/>
              <a:ext cx="504806" cy="6496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ZoneTexte 157">
              <a:extLst>
                <a:ext uri="{FF2B5EF4-FFF2-40B4-BE49-F238E27FC236}">
                  <a16:creationId xmlns:a16="http://schemas.microsoft.com/office/drawing/2014/main" id="{A1D5ED06-E670-479B-8E1A-48E50FA26089}"/>
                </a:ext>
              </a:extLst>
            </p:cNvPr>
            <p:cNvSpPr txBox="1"/>
            <p:nvPr/>
          </p:nvSpPr>
          <p:spPr>
            <a:xfrm>
              <a:off x="7058349" y="9292403"/>
              <a:ext cx="6467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fr-FR"/>
              </a:defPPr>
              <a:lvl1pPr>
                <a:defRPr sz="1100">
                  <a:solidFill>
                    <a:srgbClr val="95C11F"/>
                  </a:solidFill>
                  <a:latin typeface="Michelin Black" panose="02000000000000000000" pitchFamily="50" charset="0"/>
                </a:defRPr>
              </a:lvl1pPr>
            </a:lstStyle>
            <a:p>
              <a:r>
                <a:rPr lang="en-US" sz="1800">
                  <a:latin typeface="Gotham Rounded Bold" pitchFamily="50" charset="0"/>
                </a:rPr>
                <a:t>03 – ARCHITECTURE ASSESMENT</a:t>
              </a:r>
            </a:p>
          </p:txBody>
        </p:sp>
        <p:cxnSp>
          <p:nvCxnSpPr>
            <p:cNvPr id="196" name="Connecteur droit 195">
              <a:extLst>
                <a:ext uri="{FF2B5EF4-FFF2-40B4-BE49-F238E27FC236}">
                  <a16:creationId xmlns:a16="http://schemas.microsoft.com/office/drawing/2014/main" id="{427A0424-71A6-41B4-95CA-8AD4BFB1D2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4570" y="6917159"/>
              <a:ext cx="185311" cy="32757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cteur droit 196">
              <a:extLst>
                <a:ext uri="{FF2B5EF4-FFF2-40B4-BE49-F238E27FC236}">
                  <a16:creationId xmlns:a16="http://schemas.microsoft.com/office/drawing/2014/main" id="{CB2DB993-A616-42DB-8C02-B759C010647A}"/>
                </a:ext>
              </a:extLst>
            </p:cNvPr>
            <p:cNvCxnSpPr>
              <a:cxnSpLocks/>
              <a:stCxn id="275" idx="1"/>
            </p:cNvCxnSpPr>
            <p:nvPr/>
          </p:nvCxnSpPr>
          <p:spPr>
            <a:xfrm>
              <a:off x="3779373" y="3495540"/>
              <a:ext cx="697129" cy="58190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8" name="Image 197">
              <a:extLst>
                <a:ext uri="{FF2B5EF4-FFF2-40B4-BE49-F238E27FC236}">
                  <a16:creationId xmlns:a16="http://schemas.microsoft.com/office/drawing/2014/main" id="{F714947C-91A5-4A93-95DD-EE2A718FF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467306" y="3947141"/>
              <a:ext cx="1620102" cy="54705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</p:pic>
        <p:cxnSp>
          <p:nvCxnSpPr>
            <p:cNvPr id="199" name="Connecteur droit 198">
              <a:extLst>
                <a:ext uri="{FF2B5EF4-FFF2-40B4-BE49-F238E27FC236}">
                  <a16:creationId xmlns:a16="http://schemas.microsoft.com/office/drawing/2014/main" id="{CF6D7B76-48EA-4721-9100-0274AFE81FC8}"/>
                </a:ext>
              </a:extLst>
            </p:cNvPr>
            <p:cNvCxnSpPr>
              <a:cxnSpLocks/>
              <a:stCxn id="271" idx="3"/>
            </p:cNvCxnSpPr>
            <p:nvPr/>
          </p:nvCxnSpPr>
          <p:spPr>
            <a:xfrm flipH="1">
              <a:off x="8087231" y="3760576"/>
              <a:ext cx="673352" cy="46009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2" name="Image 201">
              <a:extLst>
                <a:ext uri="{FF2B5EF4-FFF2-40B4-BE49-F238E27FC236}">
                  <a16:creationId xmlns:a16="http://schemas.microsoft.com/office/drawing/2014/main" id="{DBEFF1CA-6D36-4C6D-BA48-D0F9CE7C8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90987" y="8491939"/>
              <a:ext cx="2173179" cy="73381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</p:pic>
        <p:pic>
          <p:nvPicPr>
            <p:cNvPr id="203" name="Image 202">
              <a:extLst>
                <a:ext uri="{FF2B5EF4-FFF2-40B4-BE49-F238E27FC236}">
                  <a16:creationId xmlns:a16="http://schemas.microsoft.com/office/drawing/2014/main" id="{4BF34DB7-853D-402B-8880-14C074CDC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23632" y="5633192"/>
              <a:ext cx="1275090" cy="43055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</p:pic>
        <p:pic>
          <p:nvPicPr>
            <p:cNvPr id="204" name="Image 203">
              <a:extLst>
                <a:ext uri="{FF2B5EF4-FFF2-40B4-BE49-F238E27FC236}">
                  <a16:creationId xmlns:a16="http://schemas.microsoft.com/office/drawing/2014/main" id="{387F8921-25F6-4DF2-AE5D-C354E1025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flipV="1">
              <a:off x="2327459" y="6064223"/>
              <a:ext cx="1275090" cy="41969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</p:pic>
        <p:sp>
          <p:nvSpPr>
            <p:cNvPr id="205" name="Freeform 7">
              <a:extLst>
                <a:ext uri="{FF2B5EF4-FFF2-40B4-BE49-F238E27FC236}">
                  <a16:creationId xmlns:a16="http://schemas.microsoft.com/office/drawing/2014/main" id="{044FEC1F-7FB6-45B7-9D79-D9ED072823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987" y="8149193"/>
              <a:ext cx="268800" cy="268800"/>
            </a:xfrm>
            <a:custGeom>
              <a:avLst/>
              <a:gdLst>
                <a:gd name="T0" fmla="*/ 13 w 64"/>
                <a:gd name="T1" fmla="*/ 45 h 67"/>
                <a:gd name="T2" fmla="*/ 13 w 64"/>
                <a:gd name="T3" fmla="*/ 63 h 67"/>
                <a:gd name="T4" fmla="*/ 9 w 64"/>
                <a:gd name="T5" fmla="*/ 67 h 67"/>
                <a:gd name="T6" fmla="*/ 5 w 64"/>
                <a:gd name="T7" fmla="*/ 67 h 67"/>
                <a:gd name="T8" fmla="*/ 1 w 64"/>
                <a:gd name="T9" fmla="*/ 63 h 67"/>
                <a:gd name="T10" fmla="*/ 1 w 64"/>
                <a:gd name="T11" fmla="*/ 45 h 67"/>
                <a:gd name="T12" fmla="*/ 5 w 64"/>
                <a:gd name="T13" fmla="*/ 41 h 67"/>
                <a:gd name="T14" fmla="*/ 9 w 64"/>
                <a:gd name="T15" fmla="*/ 41 h 67"/>
                <a:gd name="T16" fmla="*/ 13 w 64"/>
                <a:gd name="T17" fmla="*/ 45 h 67"/>
                <a:gd name="T18" fmla="*/ 26 w 64"/>
                <a:gd name="T19" fmla="*/ 26 h 67"/>
                <a:gd name="T20" fmla="*/ 22 w 64"/>
                <a:gd name="T21" fmla="*/ 26 h 67"/>
                <a:gd name="T22" fmla="*/ 18 w 64"/>
                <a:gd name="T23" fmla="*/ 30 h 67"/>
                <a:gd name="T24" fmla="*/ 18 w 64"/>
                <a:gd name="T25" fmla="*/ 63 h 67"/>
                <a:gd name="T26" fmla="*/ 22 w 64"/>
                <a:gd name="T27" fmla="*/ 67 h 67"/>
                <a:gd name="T28" fmla="*/ 26 w 64"/>
                <a:gd name="T29" fmla="*/ 67 h 67"/>
                <a:gd name="T30" fmla="*/ 30 w 64"/>
                <a:gd name="T31" fmla="*/ 63 h 67"/>
                <a:gd name="T32" fmla="*/ 30 w 64"/>
                <a:gd name="T33" fmla="*/ 30 h 67"/>
                <a:gd name="T34" fmla="*/ 26 w 64"/>
                <a:gd name="T35" fmla="*/ 26 h 67"/>
                <a:gd name="T36" fmla="*/ 43 w 64"/>
                <a:gd name="T37" fmla="*/ 32 h 67"/>
                <a:gd name="T38" fmla="*/ 39 w 64"/>
                <a:gd name="T39" fmla="*/ 32 h 67"/>
                <a:gd name="T40" fmla="*/ 35 w 64"/>
                <a:gd name="T41" fmla="*/ 36 h 67"/>
                <a:gd name="T42" fmla="*/ 35 w 64"/>
                <a:gd name="T43" fmla="*/ 63 h 67"/>
                <a:gd name="T44" fmla="*/ 39 w 64"/>
                <a:gd name="T45" fmla="*/ 67 h 67"/>
                <a:gd name="T46" fmla="*/ 43 w 64"/>
                <a:gd name="T47" fmla="*/ 67 h 67"/>
                <a:gd name="T48" fmla="*/ 47 w 64"/>
                <a:gd name="T49" fmla="*/ 63 h 67"/>
                <a:gd name="T50" fmla="*/ 47 w 64"/>
                <a:gd name="T51" fmla="*/ 36 h 67"/>
                <a:gd name="T52" fmla="*/ 43 w 64"/>
                <a:gd name="T53" fmla="*/ 32 h 67"/>
                <a:gd name="T54" fmla="*/ 60 w 64"/>
                <a:gd name="T55" fmla="*/ 18 h 67"/>
                <a:gd name="T56" fmla="*/ 56 w 64"/>
                <a:gd name="T57" fmla="*/ 18 h 67"/>
                <a:gd name="T58" fmla="*/ 52 w 64"/>
                <a:gd name="T59" fmla="*/ 22 h 67"/>
                <a:gd name="T60" fmla="*/ 52 w 64"/>
                <a:gd name="T61" fmla="*/ 63 h 67"/>
                <a:gd name="T62" fmla="*/ 56 w 64"/>
                <a:gd name="T63" fmla="*/ 67 h 67"/>
                <a:gd name="T64" fmla="*/ 60 w 64"/>
                <a:gd name="T65" fmla="*/ 67 h 67"/>
                <a:gd name="T66" fmla="*/ 64 w 64"/>
                <a:gd name="T67" fmla="*/ 63 h 67"/>
                <a:gd name="T68" fmla="*/ 64 w 64"/>
                <a:gd name="T69" fmla="*/ 22 h 67"/>
                <a:gd name="T70" fmla="*/ 60 w 64"/>
                <a:gd name="T71" fmla="*/ 18 h 67"/>
                <a:gd name="T72" fmla="*/ 21 w 64"/>
                <a:gd name="T73" fmla="*/ 13 h 67"/>
                <a:gd name="T74" fmla="*/ 41 w 64"/>
                <a:gd name="T75" fmla="*/ 27 h 67"/>
                <a:gd name="T76" fmla="*/ 58 w 64"/>
                <a:gd name="T77" fmla="*/ 5 h 67"/>
                <a:gd name="T78" fmla="*/ 60 w 64"/>
                <a:gd name="T79" fmla="*/ 6 h 67"/>
                <a:gd name="T80" fmla="*/ 60 w 64"/>
                <a:gd name="T81" fmla="*/ 0 h 67"/>
                <a:gd name="T82" fmla="*/ 55 w 64"/>
                <a:gd name="T83" fmla="*/ 3 h 67"/>
                <a:gd name="T84" fmla="*/ 56 w 64"/>
                <a:gd name="T85" fmla="*/ 4 h 67"/>
                <a:gd name="T86" fmla="*/ 40 w 64"/>
                <a:gd name="T87" fmla="*/ 23 h 67"/>
                <a:gd name="T88" fmla="*/ 21 w 64"/>
                <a:gd name="T89" fmla="*/ 10 h 67"/>
                <a:gd name="T90" fmla="*/ 0 w 64"/>
                <a:gd name="T91" fmla="*/ 29 h 67"/>
                <a:gd name="T92" fmla="*/ 2 w 64"/>
                <a:gd name="T93" fmla="*/ 31 h 67"/>
                <a:gd name="T94" fmla="*/ 21 w 64"/>
                <a:gd name="T95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" h="67">
                  <a:moveTo>
                    <a:pt x="13" y="45"/>
                  </a:moveTo>
                  <a:cubicBezTo>
                    <a:pt x="13" y="63"/>
                    <a:pt x="13" y="63"/>
                    <a:pt x="13" y="63"/>
                  </a:cubicBezTo>
                  <a:cubicBezTo>
                    <a:pt x="13" y="65"/>
                    <a:pt x="11" y="67"/>
                    <a:pt x="9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3" y="67"/>
                    <a:pt x="1" y="65"/>
                    <a:pt x="1" y="63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3" y="41"/>
                    <a:pt x="5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1" y="41"/>
                    <a:pt x="13" y="43"/>
                    <a:pt x="13" y="45"/>
                  </a:cubicBezTo>
                  <a:close/>
                  <a:moveTo>
                    <a:pt x="26" y="26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18" y="28"/>
                    <a:pt x="18" y="30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5"/>
                    <a:pt x="20" y="67"/>
                    <a:pt x="22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8" y="67"/>
                    <a:pt x="30" y="65"/>
                    <a:pt x="30" y="6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28"/>
                    <a:pt x="28" y="26"/>
                    <a:pt x="26" y="26"/>
                  </a:cubicBezTo>
                  <a:close/>
                  <a:moveTo>
                    <a:pt x="43" y="32"/>
                  </a:moveTo>
                  <a:cubicBezTo>
                    <a:pt x="39" y="32"/>
                    <a:pt x="39" y="32"/>
                    <a:pt x="39" y="32"/>
                  </a:cubicBezTo>
                  <a:cubicBezTo>
                    <a:pt x="37" y="32"/>
                    <a:pt x="35" y="34"/>
                    <a:pt x="35" y="36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5"/>
                    <a:pt x="37" y="67"/>
                    <a:pt x="39" y="67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5" y="67"/>
                    <a:pt x="47" y="65"/>
                    <a:pt x="47" y="63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4"/>
                    <a:pt x="45" y="32"/>
                    <a:pt x="43" y="32"/>
                  </a:cubicBezTo>
                  <a:close/>
                  <a:moveTo>
                    <a:pt x="60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4" y="18"/>
                    <a:pt x="52" y="20"/>
                    <a:pt x="52" y="22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5"/>
                    <a:pt x="54" y="67"/>
                    <a:pt x="56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2" y="67"/>
                    <a:pt x="64" y="65"/>
                    <a:pt x="64" y="63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20"/>
                    <a:pt x="62" y="18"/>
                    <a:pt x="60" y="18"/>
                  </a:cubicBezTo>
                  <a:close/>
                  <a:moveTo>
                    <a:pt x="21" y="13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31"/>
                    <a:pt x="2" y="31"/>
                    <a:pt x="2" y="31"/>
                  </a:cubicBezTo>
                  <a:lnTo>
                    <a:pt x="21" y="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599319" tIns="299662" rIns="599319" bIns="299662"/>
            <a:lstStyle/>
            <a:p>
              <a:pPr defTabSz="7796946">
                <a:defRPr/>
              </a:pPr>
              <a:endParaRPr lang="en-US" sz="5973"/>
            </a:p>
          </p:txBody>
        </p:sp>
        <p:cxnSp>
          <p:nvCxnSpPr>
            <p:cNvPr id="217" name="Connecteur droit 216">
              <a:extLst>
                <a:ext uri="{FF2B5EF4-FFF2-40B4-BE49-F238E27FC236}">
                  <a16:creationId xmlns:a16="http://schemas.microsoft.com/office/drawing/2014/main" id="{6FBE09BB-0F4B-41CF-BB31-945FF38EC09F}"/>
                </a:ext>
              </a:extLst>
            </p:cNvPr>
            <p:cNvCxnSpPr>
              <a:cxnSpLocks/>
              <a:stCxn id="274" idx="1"/>
            </p:cNvCxnSpPr>
            <p:nvPr/>
          </p:nvCxnSpPr>
          <p:spPr>
            <a:xfrm flipV="1">
              <a:off x="3747960" y="5802631"/>
              <a:ext cx="560560" cy="1482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Freeform 7">
              <a:extLst>
                <a:ext uri="{FF2B5EF4-FFF2-40B4-BE49-F238E27FC236}">
                  <a16:creationId xmlns:a16="http://schemas.microsoft.com/office/drawing/2014/main" id="{DEC64A10-1205-4B08-BBFB-ED52031201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50191" y="7962053"/>
              <a:ext cx="272130" cy="272968"/>
            </a:xfrm>
            <a:custGeom>
              <a:avLst/>
              <a:gdLst>
                <a:gd name="T0" fmla="*/ 13 w 64"/>
                <a:gd name="T1" fmla="*/ 45 h 67"/>
                <a:gd name="T2" fmla="*/ 13 w 64"/>
                <a:gd name="T3" fmla="*/ 63 h 67"/>
                <a:gd name="T4" fmla="*/ 9 w 64"/>
                <a:gd name="T5" fmla="*/ 67 h 67"/>
                <a:gd name="T6" fmla="*/ 5 w 64"/>
                <a:gd name="T7" fmla="*/ 67 h 67"/>
                <a:gd name="T8" fmla="*/ 1 w 64"/>
                <a:gd name="T9" fmla="*/ 63 h 67"/>
                <a:gd name="T10" fmla="*/ 1 w 64"/>
                <a:gd name="T11" fmla="*/ 45 h 67"/>
                <a:gd name="T12" fmla="*/ 5 w 64"/>
                <a:gd name="T13" fmla="*/ 41 h 67"/>
                <a:gd name="T14" fmla="*/ 9 w 64"/>
                <a:gd name="T15" fmla="*/ 41 h 67"/>
                <a:gd name="T16" fmla="*/ 13 w 64"/>
                <a:gd name="T17" fmla="*/ 45 h 67"/>
                <a:gd name="T18" fmla="*/ 26 w 64"/>
                <a:gd name="T19" fmla="*/ 26 h 67"/>
                <a:gd name="T20" fmla="*/ 22 w 64"/>
                <a:gd name="T21" fmla="*/ 26 h 67"/>
                <a:gd name="T22" fmla="*/ 18 w 64"/>
                <a:gd name="T23" fmla="*/ 30 h 67"/>
                <a:gd name="T24" fmla="*/ 18 w 64"/>
                <a:gd name="T25" fmla="*/ 63 h 67"/>
                <a:gd name="T26" fmla="*/ 22 w 64"/>
                <a:gd name="T27" fmla="*/ 67 h 67"/>
                <a:gd name="T28" fmla="*/ 26 w 64"/>
                <a:gd name="T29" fmla="*/ 67 h 67"/>
                <a:gd name="T30" fmla="*/ 30 w 64"/>
                <a:gd name="T31" fmla="*/ 63 h 67"/>
                <a:gd name="T32" fmla="*/ 30 w 64"/>
                <a:gd name="T33" fmla="*/ 30 h 67"/>
                <a:gd name="T34" fmla="*/ 26 w 64"/>
                <a:gd name="T35" fmla="*/ 26 h 67"/>
                <a:gd name="T36" fmla="*/ 43 w 64"/>
                <a:gd name="T37" fmla="*/ 32 h 67"/>
                <a:gd name="T38" fmla="*/ 39 w 64"/>
                <a:gd name="T39" fmla="*/ 32 h 67"/>
                <a:gd name="T40" fmla="*/ 35 w 64"/>
                <a:gd name="T41" fmla="*/ 36 h 67"/>
                <a:gd name="T42" fmla="*/ 35 w 64"/>
                <a:gd name="T43" fmla="*/ 63 h 67"/>
                <a:gd name="T44" fmla="*/ 39 w 64"/>
                <a:gd name="T45" fmla="*/ 67 h 67"/>
                <a:gd name="T46" fmla="*/ 43 w 64"/>
                <a:gd name="T47" fmla="*/ 67 h 67"/>
                <a:gd name="T48" fmla="*/ 47 w 64"/>
                <a:gd name="T49" fmla="*/ 63 h 67"/>
                <a:gd name="T50" fmla="*/ 47 w 64"/>
                <a:gd name="T51" fmla="*/ 36 h 67"/>
                <a:gd name="T52" fmla="*/ 43 w 64"/>
                <a:gd name="T53" fmla="*/ 32 h 67"/>
                <a:gd name="T54" fmla="*/ 60 w 64"/>
                <a:gd name="T55" fmla="*/ 18 h 67"/>
                <a:gd name="T56" fmla="*/ 56 w 64"/>
                <a:gd name="T57" fmla="*/ 18 h 67"/>
                <a:gd name="T58" fmla="*/ 52 w 64"/>
                <a:gd name="T59" fmla="*/ 22 h 67"/>
                <a:gd name="T60" fmla="*/ 52 w 64"/>
                <a:gd name="T61" fmla="*/ 63 h 67"/>
                <a:gd name="T62" fmla="*/ 56 w 64"/>
                <a:gd name="T63" fmla="*/ 67 h 67"/>
                <a:gd name="T64" fmla="*/ 60 w 64"/>
                <a:gd name="T65" fmla="*/ 67 h 67"/>
                <a:gd name="T66" fmla="*/ 64 w 64"/>
                <a:gd name="T67" fmla="*/ 63 h 67"/>
                <a:gd name="T68" fmla="*/ 64 w 64"/>
                <a:gd name="T69" fmla="*/ 22 h 67"/>
                <a:gd name="T70" fmla="*/ 60 w 64"/>
                <a:gd name="T71" fmla="*/ 18 h 67"/>
                <a:gd name="T72" fmla="*/ 21 w 64"/>
                <a:gd name="T73" fmla="*/ 13 h 67"/>
                <a:gd name="T74" fmla="*/ 41 w 64"/>
                <a:gd name="T75" fmla="*/ 27 h 67"/>
                <a:gd name="T76" fmla="*/ 58 w 64"/>
                <a:gd name="T77" fmla="*/ 5 h 67"/>
                <a:gd name="T78" fmla="*/ 60 w 64"/>
                <a:gd name="T79" fmla="*/ 6 h 67"/>
                <a:gd name="T80" fmla="*/ 60 w 64"/>
                <a:gd name="T81" fmla="*/ 0 h 67"/>
                <a:gd name="T82" fmla="*/ 55 w 64"/>
                <a:gd name="T83" fmla="*/ 3 h 67"/>
                <a:gd name="T84" fmla="*/ 56 w 64"/>
                <a:gd name="T85" fmla="*/ 4 h 67"/>
                <a:gd name="T86" fmla="*/ 40 w 64"/>
                <a:gd name="T87" fmla="*/ 23 h 67"/>
                <a:gd name="T88" fmla="*/ 21 w 64"/>
                <a:gd name="T89" fmla="*/ 10 h 67"/>
                <a:gd name="T90" fmla="*/ 0 w 64"/>
                <a:gd name="T91" fmla="*/ 29 h 67"/>
                <a:gd name="T92" fmla="*/ 2 w 64"/>
                <a:gd name="T93" fmla="*/ 31 h 67"/>
                <a:gd name="T94" fmla="*/ 21 w 64"/>
                <a:gd name="T95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" h="67">
                  <a:moveTo>
                    <a:pt x="13" y="45"/>
                  </a:moveTo>
                  <a:cubicBezTo>
                    <a:pt x="13" y="63"/>
                    <a:pt x="13" y="63"/>
                    <a:pt x="13" y="63"/>
                  </a:cubicBezTo>
                  <a:cubicBezTo>
                    <a:pt x="13" y="65"/>
                    <a:pt x="11" y="67"/>
                    <a:pt x="9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3" y="67"/>
                    <a:pt x="1" y="65"/>
                    <a:pt x="1" y="63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3" y="41"/>
                    <a:pt x="5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1" y="41"/>
                    <a:pt x="13" y="43"/>
                    <a:pt x="13" y="45"/>
                  </a:cubicBezTo>
                  <a:close/>
                  <a:moveTo>
                    <a:pt x="26" y="26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18" y="28"/>
                    <a:pt x="18" y="30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5"/>
                    <a:pt x="20" y="67"/>
                    <a:pt x="22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8" y="67"/>
                    <a:pt x="30" y="65"/>
                    <a:pt x="30" y="6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28"/>
                    <a:pt x="28" y="26"/>
                    <a:pt x="26" y="26"/>
                  </a:cubicBezTo>
                  <a:close/>
                  <a:moveTo>
                    <a:pt x="43" y="32"/>
                  </a:moveTo>
                  <a:cubicBezTo>
                    <a:pt x="39" y="32"/>
                    <a:pt x="39" y="32"/>
                    <a:pt x="39" y="32"/>
                  </a:cubicBezTo>
                  <a:cubicBezTo>
                    <a:pt x="37" y="32"/>
                    <a:pt x="35" y="34"/>
                    <a:pt x="35" y="36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5"/>
                    <a:pt x="37" y="67"/>
                    <a:pt x="39" y="67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5" y="67"/>
                    <a:pt x="47" y="65"/>
                    <a:pt x="47" y="63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4"/>
                    <a:pt x="45" y="32"/>
                    <a:pt x="43" y="32"/>
                  </a:cubicBezTo>
                  <a:close/>
                  <a:moveTo>
                    <a:pt x="60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4" y="18"/>
                    <a:pt x="52" y="20"/>
                    <a:pt x="52" y="22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5"/>
                    <a:pt x="54" y="67"/>
                    <a:pt x="56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2" y="67"/>
                    <a:pt x="64" y="65"/>
                    <a:pt x="64" y="63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20"/>
                    <a:pt x="62" y="18"/>
                    <a:pt x="60" y="18"/>
                  </a:cubicBezTo>
                  <a:close/>
                  <a:moveTo>
                    <a:pt x="21" y="13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31"/>
                    <a:pt x="2" y="31"/>
                    <a:pt x="2" y="31"/>
                  </a:cubicBezTo>
                  <a:lnTo>
                    <a:pt x="21" y="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599319" tIns="299660" rIns="599319" bIns="299660"/>
            <a:lstStyle/>
            <a:p>
              <a:pPr defTabSz="7796144">
                <a:defRPr/>
              </a:pPr>
              <a:endParaRPr lang="en-US" sz="2240"/>
            </a:p>
          </p:txBody>
        </p:sp>
        <p:sp>
          <p:nvSpPr>
            <p:cNvPr id="225" name="ZoneTexte 224">
              <a:extLst>
                <a:ext uri="{FF2B5EF4-FFF2-40B4-BE49-F238E27FC236}">
                  <a16:creationId xmlns:a16="http://schemas.microsoft.com/office/drawing/2014/main" id="{148430A9-E5DB-4936-BD32-07494E0C97BA}"/>
                </a:ext>
              </a:extLst>
            </p:cNvPr>
            <p:cNvSpPr txBox="1"/>
            <p:nvPr/>
          </p:nvSpPr>
          <p:spPr>
            <a:xfrm>
              <a:off x="419231" y="4345318"/>
              <a:ext cx="3933978" cy="2532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5993304">
                <a:lnSpc>
                  <a:spcPct val="80000"/>
                </a:lnSpc>
                <a:defRPr/>
              </a:pPr>
              <a:r>
                <a:rPr lang="en-US" sz="1307" b="1" ker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CONSOLIDATED PRODUCT ROADMAP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9A79CE-ED09-4DB5-9C78-45441BE25461}"/>
                </a:ext>
              </a:extLst>
            </p:cNvPr>
            <p:cNvSpPr/>
            <p:nvPr/>
          </p:nvSpPr>
          <p:spPr>
            <a:xfrm>
              <a:off x="9695052" y="1910542"/>
              <a:ext cx="2563575" cy="430887"/>
            </a:xfrm>
            <a:prstGeom prst="rect">
              <a:avLst/>
            </a:prstGeom>
            <a:solidFill>
              <a:srgbClr val="00B050">
                <a:alpha val="59000"/>
              </a:srgbClr>
            </a:solidFill>
          </p:spPr>
          <p:txBody>
            <a:bodyPr wrap="square">
              <a:spAutoFit/>
            </a:bodyPr>
            <a:lstStyle/>
            <a:p>
              <a:pPr marL="0" lvl="3">
                <a:buClr>
                  <a:schemeClr val="bg1"/>
                </a:buClr>
              </a:pPr>
              <a:r>
                <a:rPr lang="en-US" sz="11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Continually refine fixed/variable constraints and hypothesis ! </a:t>
              </a:r>
            </a:p>
          </p:txBody>
        </p:sp>
        <p:sp>
          <p:nvSpPr>
            <p:cNvPr id="90" name="Freeform 7">
              <a:extLst>
                <a:ext uri="{FF2B5EF4-FFF2-40B4-BE49-F238E27FC236}">
                  <a16:creationId xmlns:a16="http://schemas.microsoft.com/office/drawing/2014/main" id="{5811C8E7-56F7-4BA2-BE60-081ADF9FDC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8670" y="4990712"/>
              <a:ext cx="242935" cy="303987"/>
            </a:xfrm>
            <a:custGeom>
              <a:avLst/>
              <a:gdLst>
                <a:gd name="T0" fmla="*/ 13 w 64"/>
                <a:gd name="T1" fmla="*/ 45 h 67"/>
                <a:gd name="T2" fmla="*/ 13 w 64"/>
                <a:gd name="T3" fmla="*/ 63 h 67"/>
                <a:gd name="T4" fmla="*/ 9 w 64"/>
                <a:gd name="T5" fmla="*/ 67 h 67"/>
                <a:gd name="T6" fmla="*/ 5 w 64"/>
                <a:gd name="T7" fmla="*/ 67 h 67"/>
                <a:gd name="T8" fmla="*/ 1 w 64"/>
                <a:gd name="T9" fmla="*/ 63 h 67"/>
                <a:gd name="T10" fmla="*/ 1 w 64"/>
                <a:gd name="T11" fmla="*/ 45 h 67"/>
                <a:gd name="T12" fmla="*/ 5 w 64"/>
                <a:gd name="T13" fmla="*/ 41 h 67"/>
                <a:gd name="T14" fmla="*/ 9 w 64"/>
                <a:gd name="T15" fmla="*/ 41 h 67"/>
                <a:gd name="T16" fmla="*/ 13 w 64"/>
                <a:gd name="T17" fmla="*/ 45 h 67"/>
                <a:gd name="T18" fmla="*/ 26 w 64"/>
                <a:gd name="T19" fmla="*/ 26 h 67"/>
                <a:gd name="T20" fmla="*/ 22 w 64"/>
                <a:gd name="T21" fmla="*/ 26 h 67"/>
                <a:gd name="T22" fmla="*/ 18 w 64"/>
                <a:gd name="T23" fmla="*/ 30 h 67"/>
                <a:gd name="T24" fmla="*/ 18 w 64"/>
                <a:gd name="T25" fmla="*/ 63 h 67"/>
                <a:gd name="T26" fmla="*/ 22 w 64"/>
                <a:gd name="T27" fmla="*/ 67 h 67"/>
                <a:gd name="T28" fmla="*/ 26 w 64"/>
                <a:gd name="T29" fmla="*/ 67 h 67"/>
                <a:gd name="T30" fmla="*/ 30 w 64"/>
                <a:gd name="T31" fmla="*/ 63 h 67"/>
                <a:gd name="T32" fmla="*/ 30 w 64"/>
                <a:gd name="T33" fmla="*/ 30 h 67"/>
                <a:gd name="T34" fmla="*/ 26 w 64"/>
                <a:gd name="T35" fmla="*/ 26 h 67"/>
                <a:gd name="T36" fmla="*/ 43 w 64"/>
                <a:gd name="T37" fmla="*/ 32 h 67"/>
                <a:gd name="T38" fmla="*/ 39 w 64"/>
                <a:gd name="T39" fmla="*/ 32 h 67"/>
                <a:gd name="T40" fmla="*/ 35 w 64"/>
                <a:gd name="T41" fmla="*/ 36 h 67"/>
                <a:gd name="T42" fmla="*/ 35 w 64"/>
                <a:gd name="T43" fmla="*/ 63 h 67"/>
                <a:gd name="T44" fmla="*/ 39 w 64"/>
                <a:gd name="T45" fmla="*/ 67 h 67"/>
                <a:gd name="T46" fmla="*/ 43 w 64"/>
                <a:gd name="T47" fmla="*/ 67 h 67"/>
                <a:gd name="T48" fmla="*/ 47 w 64"/>
                <a:gd name="T49" fmla="*/ 63 h 67"/>
                <a:gd name="T50" fmla="*/ 47 w 64"/>
                <a:gd name="T51" fmla="*/ 36 h 67"/>
                <a:gd name="T52" fmla="*/ 43 w 64"/>
                <a:gd name="T53" fmla="*/ 32 h 67"/>
                <a:gd name="T54" fmla="*/ 60 w 64"/>
                <a:gd name="T55" fmla="*/ 18 h 67"/>
                <a:gd name="T56" fmla="*/ 56 w 64"/>
                <a:gd name="T57" fmla="*/ 18 h 67"/>
                <a:gd name="T58" fmla="*/ 52 w 64"/>
                <a:gd name="T59" fmla="*/ 22 h 67"/>
                <a:gd name="T60" fmla="*/ 52 w 64"/>
                <a:gd name="T61" fmla="*/ 63 h 67"/>
                <a:gd name="T62" fmla="*/ 56 w 64"/>
                <a:gd name="T63" fmla="*/ 67 h 67"/>
                <a:gd name="T64" fmla="*/ 60 w 64"/>
                <a:gd name="T65" fmla="*/ 67 h 67"/>
                <a:gd name="T66" fmla="*/ 64 w 64"/>
                <a:gd name="T67" fmla="*/ 63 h 67"/>
                <a:gd name="T68" fmla="*/ 64 w 64"/>
                <a:gd name="T69" fmla="*/ 22 h 67"/>
                <a:gd name="T70" fmla="*/ 60 w 64"/>
                <a:gd name="T71" fmla="*/ 18 h 67"/>
                <a:gd name="T72" fmla="*/ 21 w 64"/>
                <a:gd name="T73" fmla="*/ 13 h 67"/>
                <a:gd name="T74" fmla="*/ 41 w 64"/>
                <a:gd name="T75" fmla="*/ 27 h 67"/>
                <a:gd name="T76" fmla="*/ 58 w 64"/>
                <a:gd name="T77" fmla="*/ 5 h 67"/>
                <a:gd name="T78" fmla="*/ 60 w 64"/>
                <a:gd name="T79" fmla="*/ 6 h 67"/>
                <a:gd name="T80" fmla="*/ 60 w 64"/>
                <a:gd name="T81" fmla="*/ 0 h 67"/>
                <a:gd name="T82" fmla="*/ 55 w 64"/>
                <a:gd name="T83" fmla="*/ 3 h 67"/>
                <a:gd name="T84" fmla="*/ 56 w 64"/>
                <a:gd name="T85" fmla="*/ 4 h 67"/>
                <a:gd name="T86" fmla="*/ 40 w 64"/>
                <a:gd name="T87" fmla="*/ 23 h 67"/>
                <a:gd name="T88" fmla="*/ 21 w 64"/>
                <a:gd name="T89" fmla="*/ 10 h 67"/>
                <a:gd name="T90" fmla="*/ 0 w 64"/>
                <a:gd name="T91" fmla="*/ 29 h 67"/>
                <a:gd name="T92" fmla="*/ 2 w 64"/>
                <a:gd name="T93" fmla="*/ 31 h 67"/>
                <a:gd name="T94" fmla="*/ 21 w 64"/>
                <a:gd name="T95" fmla="*/ 13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4" h="67">
                  <a:moveTo>
                    <a:pt x="13" y="45"/>
                  </a:moveTo>
                  <a:cubicBezTo>
                    <a:pt x="13" y="63"/>
                    <a:pt x="13" y="63"/>
                    <a:pt x="13" y="63"/>
                  </a:cubicBezTo>
                  <a:cubicBezTo>
                    <a:pt x="13" y="65"/>
                    <a:pt x="11" y="67"/>
                    <a:pt x="9" y="67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3" y="67"/>
                    <a:pt x="1" y="65"/>
                    <a:pt x="1" y="63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3" y="41"/>
                    <a:pt x="5" y="41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11" y="41"/>
                    <a:pt x="13" y="43"/>
                    <a:pt x="13" y="45"/>
                  </a:cubicBezTo>
                  <a:close/>
                  <a:moveTo>
                    <a:pt x="26" y="26"/>
                  </a:moveTo>
                  <a:cubicBezTo>
                    <a:pt x="22" y="26"/>
                    <a:pt x="22" y="26"/>
                    <a:pt x="22" y="26"/>
                  </a:cubicBezTo>
                  <a:cubicBezTo>
                    <a:pt x="20" y="26"/>
                    <a:pt x="18" y="28"/>
                    <a:pt x="18" y="30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8" y="65"/>
                    <a:pt x="20" y="67"/>
                    <a:pt x="22" y="67"/>
                  </a:cubicBezTo>
                  <a:cubicBezTo>
                    <a:pt x="26" y="67"/>
                    <a:pt x="26" y="67"/>
                    <a:pt x="26" y="67"/>
                  </a:cubicBezTo>
                  <a:cubicBezTo>
                    <a:pt x="28" y="67"/>
                    <a:pt x="30" y="65"/>
                    <a:pt x="30" y="63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28"/>
                    <a:pt x="28" y="26"/>
                    <a:pt x="26" y="26"/>
                  </a:cubicBezTo>
                  <a:close/>
                  <a:moveTo>
                    <a:pt x="43" y="32"/>
                  </a:moveTo>
                  <a:cubicBezTo>
                    <a:pt x="39" y="32"/>
                    <a:pt x="39" y="32"/>
                    <a:pt x="39" y="32"/>
                  </a:cubicBezTo>
                  <a:cubicBezTo>
                    <a:pt x="37" y="32"/>
                    <a:pt x="35" y="34"/>
                    <a:pt x="35" y="36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5"/>
                    <a:pt x="37" y="67"/>
                    <a:pt x="39" y="67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5" y="67"/>
                    <a:pt x="47" y="65"/>
                    <a:pt x="47" y="63"/>
                  </a:cubicBezTo>
                  <a:cubicBezTo>
                    <a:pt x="47" y="36"/>
                    <a:pt x="47" y="36"/>
                    <a:pt x="47" y="36"/>
                  </a:cubicBezTo>
                  <a:cubicBezTo>
                    <a:pt x="47" y="34"/>
                    <a:pt x="45" y="32"/>
                    <a:pt x="43" y="32"/>
                  </a:cubicBezTo>
                  <a:close/>
                  <a:moveTo>
                    <a:pt x="60" y="18"/>
                  </a:moveTo>
                  <a:cubicBezTo>
                    <a:pt x="56" y="18"/>
                    <a:pt x="56" y="18"/>
                    <a:pt x="56" y="18"/>
                  </a:cubicBezTo>
                  <a:cubicBezTo>
                    <a:pt x="54" y="18"/>
                    <a:pt x="52" y="20"/>
                    <a:pt x="52" y="22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2" y="65"/>
                    <a:pt x="54" y="67"/>
                    <a:pt x="56" y="67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62" y="67"/>
                    <a:pt x="64" y="65"/>
                    <a:pt x="64" y="63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20"/>
                    <a:pt x="62" y="18"/>
                    <a:pt x="60" y="18"/>
                  </a:cubicBezTo>
                  <a:close/>
                  <a:moveTo>
                    <a:pt x="21" y="13"/>
                  </a:moveTo>
                  <a:cubicBezTo>
                    <a:pt x="41" y="27"/>
                    <a:pt x="41" y="27"/>
                    <a:pt x="41" y="27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2" y="31"/>
                    <a:pt x="2" y="31"/>
                    <a:pt x="2" y="31"/>
                  </a:cubicBezTo>
                  <a:lnTo>
                    <a:pt x="21" y="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lIns="599319" tIns="299660" rIns="599319" bIns="299660"/>
            <a:lstStyle/>
            <a:p>
              <a:pPr defTabSz="7796144">
                <a:defRPr/>
              </a:pPr>
              <a:endParaRPr lang="en-US" sz="1307"/>
            </a:p>
          </p:txBody>
        </p:sp>
        <p:sp>
          <p:nvSpPr>
            <p:cNvPr id="99" name="ZoneTexte 98">
              <a:extLst>
                <a:ext uri="{FF2B5EF4-FFF2-40B4-BE49-F238E27FC236}">
                  <a16:creationId xmlns:a16="http://schemas.microsoft.com/office/drawing/2014/main" id="{60ADA863-7116-40EB-BFC3-22907C8E2F1D}"/>
                </a:ext>
              </a:extLst>
            </p:cNvPr>
            <p:cNvSpPr txBox="1"/>
            <p:nvPr/>
          </p:nvSpPr>
          <p:spPr>
            <a:xfrm>
              <a:off x="9314992" y="5090591"/>
              <a:ext cx="2425429" cy="2532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5993304">
                <a:lnSpc>
                  <a:spcPct val="80000"/>
                </a:lnSpc>
                <a:defRPr/>
              </a:pPr>
              <a:r>
                <a:rPr lang="en-US" sz="1307" b="1" ker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FITNESS FUNCTION</a:t>
              </a:r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DF39FFDB-6A66-43BE-A150-3FF89F068D82}"/>
                </a:ext>
              </a:extLst>
            </p:cNvPr>
            <p:cNvSpPr/>
            <p:nvPr/>
          </p:nvSpPr>
          <p:spPr>
            <a:xfrm>
              <a:off x="8439953" y="4979478"/>
              <a:ext cx="468270" cy="443839"/>
            </a:xfrm>
            <a:prstGeom prst="ellipse">
              <a:avLst/>
            </a:prstGeom>
            <a:solidFill>
              <a:srgbClr val="5AC9AC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defTabSz="5847107">
                <a:defRPr/>
              </a:pPr>
              <a:r>
                <a:rPr lang="en-US" sz="224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K</a:t>
              </a:r>
              <a:r>
                <a:rPr lang="en-US" sz="1867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it</a:t>
              </a:r>
              <a:endParaRPr lang="en-US" sz="224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066AB5-670F-46B5-B0BE-9ED217FBAF53}"/>
                </a:ext>
              </a:extLst>
            </p:cNvPr>
            <p:cNvSpPr/>
            <p:nvPr/>
          </p:nvSpPr>
          <p:spPr>
            <a:xfrm>
              <a:off x="8315185" y="6902645"/>
              <a:ext cx="1787208" cy="415498"/>
            </a:xfrm>
            <a:prstGeom prst="rect">
              <a:avLst/>
            </a:prstGeom>
            <a:solidFill>
              <a:srgbClr val="00B050">
                <a:alpha val="59000"/>
              </a:srgbClr>
            </a:solidFill>
          </p:spPr>
          <p:txBody>
            <a:bodyPr wrap="square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US" sz="1050" i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Think with multi horizons : </a:t>
              </a:r>
            </a:p>
            <a:p>
              <a:pPr>
                <a:buClr>
                  <a:schemeClr val="bg1"/>
                </a:buClr>
              </a:pPr>
              <a:r>
                <a:rPr lang="en-US" sz="1050" i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~3 months to ~3 years !</a:t>
              </a:r>
              <a:endParaRPr lang="en-US" sz="11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AC145C56-5DDA-4C80-9DCA-E1C24F4E520B}"/>
                </a:ext>
              </a:extLst>
            </p:cNvPr>
            <p:cNvSpPr txBox="1"/>
            <p:nvPr/>
          </p:nvSpPr>
          <p:spPr>
            <a:xfrm>
              <a:off x="6918287" y="0"/>
              <a:ext cx="2615227" cy="6754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bg1">
                  <a:lumMod val="95000"/>
                </a:schemeClr>
              </a:solidFill>
            </a:ln>
          </p:spPr>
          <p:txBody>
            <a:bodyPr wrap="none">
              <a:noAutofit/>
            </a:bodyPr>
            <a:lstStyle/>
            <a:p>
              <a:pPr algn="ctr" defTabSz="7796144">
                <a:defRPr/>
              </a:pPr>
              <a:r>
                <a:rPr lang="en-US" sz="1050" b="1" dirty="0">
                  <a:solidFill>
                    <a:schemeClr val="accent5"/>
                  </a:solidFill>
                  <a:latin typeface="Gotham Rounded Bold" pitchFamily="50" charset="0"/>
                  <a:cs typeface="Aharoni" panose="02010803020104030203" pitchFamily="2" charset="-79"/>
                </a:rPr>
                <a:t>UPDATE AT EACH MVP</a:t>
              </a:r>
            </a:p>
            <a:p>
              <a:pPr algn="ctr" defTabSz="7796144">
                <a:defRPr/>
              </a:pPr>
              <a:endParaRPr lang="en-US" sz="1050" b="1" dirty="0">
                <a:solidFill>
                  <a:schemeClr val="accent5"/>
                </a:solidFill>
                <a:latin typeface="Gotham Rounded Bold" pitchFamily="50" charset="0"/>
                <a:cs typeface="Aharoni" panose="02010803020104030203" pitchFamily="2" charset="-79"/>
              </a:endParaRPr>
            </a:p>
            <a:p>
              <a:pPr algn="r" defTabSz="7796144">
                <a:defRPr/>
              </a:pPr>
              <a:r>
                <a:rPr lang="en-US" sz="1050" b="1" dirty="0">
                  <a:solidFill>
                    <a:schemeClr val="tx2"/>
                  </a:solidFill>
                  <a:latin typeface="Gotham Rounded Bold" pitchFamily="50" charset="0"/>
                  <a:cs typeface="Aharoni" panose="02010803020104030203" pitchFamily="2" charset="-79"/>
                </a:rPr>
                <a:t>SCOPING 360</a:t>
              </a:r>
            </a:p>
          </p:txBody>
        </p:sp>
        <p:pic>
          <p:nvPicPr>
            <p:cNvPr id="105" name="Graphique 104">
              <a:extLst>
                <a:ext uri="{FF2B5EF4-FFF2-40B4-BE49-F238E27FC236}">
                  <a16:creationId xmlns:a16="http://schemas.microsoft.com/office/drawing/2014/main" id="{81BD2438-6402-4492-AE07-ABF537CC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083791" y="4478640"/>
              <a:ext cx="265657" cy="256168"/>
            </a:xfrm>
            <a:prstGeom prst="rect">
              <a:avLst/>
            </a:prstGeom>
          </p:spPr>
        </p:pic>
        <p:sp>
          <p:nvSpPr>
            <p:cNvPr id="5" name="Corde 4">
              <a:extLst>
                <a:ext uri="{FF2B5EF4-FFF2-40B4-BE49-F238E27FC236}">
                  <a16:creationId xmlns:a16="http://schemas.microsoft.com/office/drawing/2014/main" id="{88EE6544-F98B-4094-8F7E-1032D3539074}"/>
                </a:ext>
              </a:extLst>
            </p:cNvPr>
            <p:cNvSpPr/>
            <p:nvPr/>
          </p:nvSpPr>
          <p:spPr>
            <a:xfrm rot="5400000">
              <a:off x="5789879" y="4346766"/>
              <a:ext cx="890027" cy="1137836"/>
            </a:xfrm>
            <a:prstGeom prst="chord">
              <a:avLst>
                <a:gd name="adj1" fmla="val 6118140"/>
                <a:gd name="adj2" fmla="val 15423056"/>
              </a:avLst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72"/>
            </a:p>
          </p:txBody>
        </p:sp>
        <p:sp>
          <p:nvSpPr>
            <p:cNvPr id="107" name="Corde 106">
              <a:extLst>
                <a:ext uri="{FF2B5EF4-FFF2-40B4-BE49-F238E27FC236}">
                  <a16:creationId xmlns:a16="http://schemas.microsoft.com/office/drawing/2014/main" id="{61D3F38C-67B8-4B2E-A186-0067DF115D9A}"/>
                </a:ext>
              </a:extLst>
            </p:cNvPr>
            <p:cNvSpPr/>
            <p:nvPr/>
          </p:nvSpPr>
          <p:spPr>
            <a:xfrm rot="5400000" flipH="1">
              <a:off x="5753860" y="4664502"/>
              <a:ext cx="933751" cy="1137836"/>
            </a:xfrm>
            <a:prstGeom prst="chord">
              <a:avLst>
                <a:gd name="adj1" fmla="val 6053149"/>
                <a:gd name="adj2" fmla="val 15555492"/>
              </a:avLst>
            </a:prstGeom>
            <a:solidFill>
              <a:schemeClr val="bg1">
                <a:alpha val="27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272"/>
            </a:p>
          </p:txBody>
        </p:sp>
        <p:pic>
          <p:nvPicPr>
            <p:cNvPr id="108" name="Image 107">
              <a:extLst>
                <a:ext uri="{FF2B5EF4-FFF2-40B4-BE49-F238E27FC236}">
                  <a16:creationId xmlns:a16="http://schemas.microsoft.com/office/drawing/2014/main" id="{4BF3B4F6-AB64-4BB4-983A-AD167127F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975897" y="4841669"/>
              <a:ext cx="491775" cy="28779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0ACA69-EC28-44D7-B548-7B37B1536B48}"/>
                </a:ext>
              </a:extLst>
            </p:cNvPr>
            <p:cNvSpPr/>
            <p:nvPr/>
          </p:nvSpPr>
          <p:spPr>
            <a:xfrm>
              <a:off x="5668025" y="5062047"/>
              <a:ext cx="1041439" cy="264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706869">
                <a:defRPr/>
              </a:pPr>
              <a:r>
                <a:rPr lang="en-US" sz="560" b="1">
                  <a:solidFill>
                    <a:prstClr val="white">
                      <a:lumMod val="50000"/>
                    </a:prstClr>
                  </a:solidFill>
                  <a:latin typeface="Michelin SemiBold"/>
                </a:rPr>
                <a:t>TEAM</a:t>
              </a:r>
            </a:p>
            <a:p>
              <a:pPr algn="ctr" defTabSz="1706869">
                <a:defRPr/>
              </a:pPr>
              <a:r>
                <a:rPr lang="en-US" sz="560" b="1">
                  <a:solidFill>
                    <a:prstClr val="white">
                      <a:lumMod val="50000"/>
                    </a:prstClr>
                  </a:solidFill>
                  <a:latin typeface="Michelin SemiBold"/>
                </a:rPr>
                <a:t>SCOPING 360°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36EDD4B-FC4C-493A-8F97-01F8261AF437}"/>
                </a:ext>
              </a:extLst>
            </p:cNvPr>
            <p:cNvSpPr/>
            <p:nvPr/>
          </p:nvSpPr>
          <p:spPr>
            <a:xfrm>
              <a:off x="5714107" y="4688091"/>
              <a:ext cx="1041439" cy="1497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706869">
                <a:defRPr/>
              </a:pPr>
              <a:r>
                <a:rPr lang="en-US" sz="373" b="1">
                  <a:solidFill>
                    <a:prstClr val="white">
                      <a:lumMod val="50000"/>
                    </a:prstClr>
                  </a:solidFill>
                  <a:latin typeface="Michelin SemiBold"/>
                </a:rPr>
                <a:t>FULL STACK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1512812-148E-48BE-A234-31E10247DFD0}"/>
                </a:ext>
              </a:extLst>
            </p:cNvPr>
            <p:cNvSpPr/>
            <p:nvPr/>
          </p:nvSpPr>
          <p:spPr>
            <a:xfrm>
              <a:off x="8539491" y="2806602"/>
              <a:ext cx="2928139" cy="741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36006" lvl="4" defTabSz="1706910">
                <a:lnSpc>
                  <a:spcPct val="120000"/>
                </a:lnSpc>
                <a:buClr>
                  <a:schemeClr val="bg1"/>
                </a:buClr>
              </a:pPr>
              <a:r>
                <a:rPr lang="en-US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Consider the product backlog, operability and Non-Functional Requirements</a:t>
              </a:r>
              <a:endParaRPr lang="en-US" sz="1200" i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276" name="Shape 2282">
              <a:extLst>
                <a:ext uri="{FF2B5EF4-FFF2-40B4-BE49-F238E27FC236}">
                  <a16:creationId xmlns:a16="http://schemas.microsoft.com/office/drawing/2014/main" id="{BCA67E5B-AE7D-4C98-BA13-6D2FF92F49B3}"/>
                </a:ext>
              </a:extLst>
            </p:cNvPr>
            <p:cNvSpPr/>
            <p:nvPr/>
          </p:nvSpPr>
          <p:spPr>
            <a:xfrm>
              <a:off x="7757013" y="6867212"/>
              <a:ext cx="437564" cy="443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extrusionOk="0">
                  <a:moveTo>
                    <a:pt x="10797" y="0"/>
                  </a:moveTo>
                  <a:cubicBezTo>
                    <a:pt x="9696" y="0"/>
                    <a:pt x="8790" y="903"/>
                    <a:pt x="8776" y="2011"/>
                  </a:cubicBezTo>
                  <a:cubicBezTo>
                    <a:pt x="8761" y="3371"/>
                    <a:pt x="8338" y="5720"/>
                    <a:pt x="6072" y="6911"/>
                  </a:cubicBezTo>
                  <a:cubicBezTo>
                    <a:pt x="5906" y="6999"/>
                    <a:pt x="5431" y="7231"/>
                    <a:pt x="5362" y="7262"/>
                  </a:cubicBezTo>
                  <a:cubicBezTo>
                    <a:pt x="5010" y="6970"/>
                    <a:pt x="4540" y="6754"/>
                    <a:pt x="4051" y="6754"/>
                  </a:cubicBezTo>
                  <a:lnTo>
                    <a:pt x="2021" y="6754"/>
                  </a:lnTo>
                  <a:cubicBezTo>
                    <a:pt x="905" y="6754"/>
                    <a:pt x="0" y="7658"/>
                    <a:pt x="0" y="8775"/>
                  </a:cubicBezTo>
                  <a:lnTo>
                    <a:pt x="0" y="19579"/>
                  </a:lnTo>
                  <a:cubicBezTo>
                    <a:pt x="0" y="20696"/>
                    <a:pt x="905" y="21600"/>
                    <a:pt x="2021" y="21600"/>
                  </a:cubicBezTo>
                  <a:lnTo>
                    <a:pt x="4051" y="21600"/>
                  </a:lnTo>
                  <a:cubicBezTo>
                    <a:pt x="4855" y="21600"/>
                    <a:pt x="5525" y="21118"/>
                    <a:pt x="5851" y="20437"/>
                  </a:cubicBezTo>
                  <a:cubicBezTo>
                    <a:pt x="5859" y="20440"/>
                    <a:pt x="5870" y="20445"/>
                    <a:pt x="5878" y="20447"/>
                  </a:cubicBezTo>
                  <a:cubicBezTo>
                    <a:pt x="5924" y="20459"/>
                    <a:pt x="5980" y="20475"/>
                    <a:pt x="6045" y="20493"/>
                  </a:cubicBezTo>
                  <a:cubicBezTo>
                    <a:pt x="6056" y="20495"/>
                    <a:pt x="6060" y="20489"/>
                    <a:pt x="6072" y="20493"/>
                  </a:cubicBezTo>
                  <a:cubicBezTo>
                    <a:pt x="6462" y="20589"/>
                    <a:pt x="7213" y="20771"/>
                    <a:pt x="8813" y="21139"/>
                  </a:cubicBezTo>
                  <a:cubicBezTo>
                    <a:pt x="9157" y="21216"/>
                    <a:pt x="10968" y="21600"/>
                    <a:pt x="12846" y="21600"/>
                  </a:cubicBezTo>
                  <a:lnTo>
                    <a:pt x="16537" y="21600"/>
                  </a:lnTo>
                  <a:cubicBezTo>
                    <a:pt x="17663" y="21600"/>
                    <a:pt x="18472" y="21168"/>
                    <a:pt x="18955" y="20299"/>
                  </a:cubicBezTo>
                  <a:cubicBezTo>
                    <a:pt x="18962" y="20286"/>
                    <a:pt x="19115" y="19989"/>
                    <a:pt x="19241" y="19579"/>
                  </a:cubicBezTo>
                  <a:cubicBezTo>
                    <a:pt x="19336" y="19271"/>
                    <a:pt x="19374" y="18832"/>
                    <a:pt x="19260" y="18389"/>
                  </a:cubicBezTo>
                  <a:cubicBezTo>
                    <a:pt x="19984" y="17891"/>
                    <a:pt x="20215" y="17135"/>
                    <a:pt x="20367" y="16645"/>
                  </a:cubicBezTo>
                  <a:cubicBezTo>
                    <a:pt x="20621" y="15840"/>
                    <a:pt x="20544" y="15242"/>
                    <a:pt x="20367" y="14809"/>
                  </a:cubicBezTo>
                  <a:cubicBezTo>
                    <a:pt x="20775" y="14424"/>
                    <a:pt x="21124" y="13832"/>
                    <a:pt x="21271" y="12936"/>
                  </a:cubicBezTo>
                  <a:cubicBezTo>
                    <a:pt x="21363" y="12381"/>
                    <a:pt x="21260" y="11815"/>
                    <a:pt x="21004" y="11340"/>
                  </a:cubicBezTo>
                  <a:cubicBezTo>
                    <a:pt x="21386" y="10911"/>
                    <a:pt x="21566" y="10363"/>
                    <a:pt x="21585" y="9863"/>
                  </a:cubicBezTo>
                  <a:lnTo>
                    <a:pt x="21594" y="9725"/>
                  </a:lnTo>
                  <a:cubicBezTo>
                    <a:pt x="21600" y="9636"/>
                    <a:pt x="21594" y="9578"/>
                    <a:pt x="21594" y="9384"/>
                  </a:cubicBezTo>
                  <a:cubicBezTo>
                    <a:pt x="21594" y="8530"/>
                    <a:pt x="21008" y="7446"/>
                    <a:pt x="19684" y="7068"/>
                  </a:cubicBezTo>
                  <a:cubicBezTo>
                    <a:pt x="18840" y="6846"/>
                    <a:pt x="16856" y="6849"/>
                    <a:pt x="13953" y="6772"/>
                  </a:cubicBezTo>
                  <a:cubicBezTo>
                    <a:pt x="14091" y="6139"/>
                    <a:pt x="14119" y="5572"/>
                    <a:pt x="14119" y="4558"/>
                  </a:cubicBezTo>
                  <a:cubicBezTo>
                    <a:pt x="14119" y="2136"/>
                    <a:pt x="12359" y="0"/>
                    <a:pt x="10797" y="0"/>
                  </a:cubicBezTo>
                  <a:close/>
                  <a:moveTo>
                    <a:pt x="10797" y="1347"/>
                  </a:moveTo>
                  <a:cubicBezTo>
                    <a:pt x="11511" y="1347"/>
                    <a:pt x="12772" y="2785"/>
                    <a:pt x="12772" y="4558"/>
                  </a:cubicBezTo>
                  <a:cubicBezTo>
                    <a:pt x="12772" y="6159"/>
                    <a:pt x="12706" y="6433"/>
                    <a:pt x="12145" y="8101"/>
                  </a:cubicBezTo>
                  <a:cubicBezTo>
                    <a:pt x="18895" y="8101"/>
                    <a:pt x="18848" y="8194"/>
                    <a:pt x="19444" y="8350"/>
                  </a:cubicBezTo>
                  <a:cubicBezTo>
                    <a:pt x="20183" y="8561"/>
                    <a:pt x="20247" y="9173"/>
                    <a:pt x="20247" y="9384"/>
                  </a:cubicBezTo>
                  <a:cubicBezTo>
                    <a:pt x="20247" y="9615"/>
                    <a:pt x="20246" y="9581"/>
                    <a:pt x="20238" y="9808"/>
                  </a:cubicBezTo>
                  <a:cubicBezTo>
                    <a:pt x="20224" y="10142"/>
                    <a:pt x="20081" y="10805"/>
                    <a:pt x="18900" y="10805"/>
                  </a:cubicBezTo>
                  <a:lnTo>
                    <a:pt x="17552" y="10805"/>
                  </a:lnTo>
                  <a:cubicBezTo>
                    <a:pt x="17366" y="10805"/>
                    <a:pt x="17211" y="10950"/>
                    <a:pt x="17211" y="11137"/>
                  </a:cubicBezTo>
                  <a:cubicBezTo>
                    <a:pt x="17211" y="11323"/>
                    <a:pt x="17366" y="11478"/>
                    <a:pt x="17552" y="11478"/>
                  </a:cubicBezTo>
                  <a:lnTo>
                    <a:pt x="18854" y="11478"/>
                  </a:lnTo>
                  <a:cubicBezTo>
                    <a:pt x="19866" y="11478"/>
                    <a:pt x="19999" y="12319"/>
                    <a:pt x="19933" y="12724"/>
                  </a:cubicBezTo>
                  <a:cubicBezTo>
                    <a:pt x="19851" y="13228"/>
                    <a:pt x="19615" y="14182"/>
                    <a:pt x="18475" y="14182"/>
                  </a:cubicBezTo>
                  <a:lnTo>
                    <a:pt x="16869" y="14182"/>
                  </a:lnTo>
                  <a:cubicBezTo>
                    <a:pt x="16683" y="14182"/>
                    <a:pt x="16537" y="14327"/>
                    <a:pt x="16537" y="14514"/>
                  </a:cubicBezTo>
                  <a:cubicBezTo>
                    <a:pt x="16537" y="14700"/>
                    <a:pt x="16683" y="14855"/>
                    <a:pt x="16869" y="14855"/>
                  </a:cubicBezTo>
                  <a:lnTo>
                    <a:pt x="18198" y="14855"/>
                  </a:lnTo>
                  <a:cubicBezTo>
                    <a:pt x="19338" y="14855"/>
                    <a:pt x="19239" y="15720"/>
                    <a:pt x="19075" y="16239"/>
                  </a:cubicBezTo>
                  <a:cubicBezTo>
                    <a:pt x="18860" y="16920"/>
                    <a:pt x="18729" y="17549"/>
                    <a:pt x="17294" y="17549"/>
                  </a:cubicBezTo>
                  <a:lnTo>
                    <a:pt x="16196" y="17549"/>
                  </a:lnTo>
                  <a:cubicBezTo>
                    <a:pt x="16009" y="17549"/>
                    <a:pt x="15854" y="17704"/>
                    <a:pt x="15854" y="17891"/>
                  </a:cubicBezTo>
                  <a:cubicBezTo>
                    <a:pt x="15854" y="18077"/>
                    <a:pt x="16009" y="18232"/>
                    <a:pt x="16196" y="18232"/>
                  </a:cubicBezTo>
                  <a:lnTo>
                    <a:pt x="17257" y="18232"/>
                  </a:lnTo>
                  <a:cubicBezTo>
                    <a:pt x="17995" y="18232"/>
                    <a:pt x="18026" y="18932"/>
                    <a:pt x="17949" y="19183"/>
                  </a:cubicBezTo>
                  <a:cubicBezTo>
                    <a:pt x="17865" y="19457"/>
                    <a:pt x="17769" y="19653"/>
                    <a:pt x="17765" y="19662"/>
                  </a:cubicBezTo>
                  <a:cubicBezTo>
                    <a:pt x="17560" y="20030"/>
                    <a:pt x="17233" y="20253"/>
                    <a:pt x="16537" y="20253"/>
                  </a:cubicBezTo>
                  <a:lnTo>
                    <a:pt x="12846" y="20253"/>
                  </a:lnTo>
                  <a:cubicBezTo>
                    <a:pt x="10992" y="20253"/>
                    <a:pt x="9147" y="19830"/>
                    <a:pt x="9099" y="19819"/>
                  </a:cubicBezTo>
                  <a:cubicBezTo>
                    <a:pt x="6295" y="19173"/>
                    <a:pt x="6147" y="19131"/>
                    <a:pt x="5971" y="19081"/>
                  </a:cubicBezTo>
                  <a:cubicBezTo>
                    <a:pt x="5971" y="19081"/>
                    <a:pt x="5408" y="18980"/>
                    <a:pt x="5408" y="18481"/>
                  </a:cubicBezTo>
                  <a:lnTo>
                    <a:pt x="5399" y="9153"/>
                  </a:lnTo>
                  <a:cubicBezTo>
                    <a:pt x="5399" y="8837"/>
                    <a:pt x="5600" y="8553"/>
                    <a:pt x="5934" y="8452"/>
                  </a:cubicBezTo>
                  <a:cubicBezTo>
                    <a:pt x="5976" y="8435"/>
                    <a:pt x="6032" y="8423"/>
                    <a:pt x="6072" y="8406"/>
                  </a:cubicBezTo>
                  <a:cubicBezTo>
                    <a:pt x="9156" y="7129"/>
                    <a:pt x="10096" y="4321"/>
                    <a:pt x="10124" y="2021"/>
                  </a:cubicBezTo>
                  <a:cubicBezTo>
                    <a:pt x="10127" y="1698"/>
                    <a:pt x="10375" y="1347"/>
                    <a:pt x="10797" y="1347"/>
                  </a:cubicBezTo>
                  <a:close/>
                  <a:moveTo>
                    <a:pt x="2021" y="8101"/>
                  </a:moveTo>
                  <a:lnTo>
                    <a:pt x="4051" y="8101"/>
                  </a:lnTo>
                  <a:cubicBezTo>
                    <a:pt x="4425" y="8101"/>
                    <a:pt x="4725" y="8402"/>
                    <a:pt x="4725" y="8775"/>
                  </a:cubicBezTo>
                  <a:cubicBezTo>
                    <a:pt x="4725" y="8775"/>
                    <a:pt x="4725" y="19579"/>
                    <a:pt x="4725" y="19579"/>
                  </a:cubicBezTo>
                  <a:cubicBezTo>
                    <a:pt x="4725" y="19953"/>
                    <a:pt x="4425" y="20253"/>
                    <a:pt x="4051" y="20253"/>
                  </a:cubicBezTo>
                  <a:lnTo>
                    <a:pt x="2021" y="20253"/>
                  </a:lnTo>
                  <a:cubicBezTo>
                    <a:pt x="1648" y="20253"/>
                    <a:pt x="1347" y="19953"/>
                    <a:pt x="1347" y="19579"/>
                  </a:cubicBezTo>
                  <a:lnTo>
                    <a:pt x="1347" y="8775"/>
                  </a:lnTo>
                  <a:cubicBezTo>
                    <a:pt x="1347" y="8402"/>
                    <a:pt x="1648" y="8101"/>
                    <a:pt x="2021" y="8101"/>
                  </a:cubicBezTo>
                  <a:close/>
                  <a:moveTo>
                    <a:pt x="3036" y="17549"/>
                  </a:moveTo>
                  <a:cubicBezTo>
                    <a:pt x="2477" y="17549"/>
                    <a:pt x="2021" y="18005"/>
                    <a:pt x="2021" y="18564"/>
                  </a:cubicBezTo>
                  <a:cubicBezTo>
                    <a:pt x="2021" y="19124"/>
                    <a:pt x="2477" y="19579"/>
                    <a:pt x="3036" y="19579"/>
                  </a:cubicBezTo>
                  <a:cubicBezTo>
                    <a:pt x="3595" y="19579"/>
                    <a:pt x="4051" y="19124"/>
                    <a:pt x="4051" y="18564"/>
                  </a:cubicBezTo>
                  <a:cubicBezTo>
                    <a:pt x="4051" y="18005"/>
                    <a:pt x="3595" y="17549"/>
                    <a:pt x="3036" y="17549"/>
                  </a:cubicBezTo>
                  <a:close/>
                  <a:moveTo>
                    <a:pt x="3036" y="18232"/>
                  </a:moveTo>
                  <a:cubicBezTo>
                    <a:pt x="3222" y="18232"/>
                    <a:pt x="3368" y="18378"/>
                    <a:pt x="3368" y="18564"/>
                  </a:cubicBezTo>
                  <a:cubicBezTo>
                    <a:pt x="3368" y="18750"/>
                    <a:pt x="3222" y="18906"/>
                    <a:pt x="3036" y="18906"/>
                  </a:cubicBezTo>
                  <a:cubicBezTo>
                    <a:pt x="2851" y="18906"/>
                    <a:pt x="2695" y="18750"/>
                    <a:pt x="2695" y="18564"/>
                  </a:cubicBezTo>
                  <a:cubicBezTo>
                    <a:pt x="2695" y="18378"/>
                    <a:pt x="2851" y="18232"/>
                    <a:pt x="3036" y="18232"/>
                  </a:cubicBezTo>
                  <a:close/>
                </a:path>
              </a:pathLst>
            </a:cu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71120" tIns="71120" rIns="71120" bIns="71120" numCol="1" anchor="ctr">
              <a:noAutofit/>
            </a:bodyPr>
            <a:lstStyle/>
            <a:p>
              <a:pPr lvl="0">
                <a:defRPr sz="3200"/>
              </a:pPr>
              <a:endParaRPr lang="en-US" sz="3733">
                <a:solidFill>
                  <a:schemeClr val="bg1"/>
                </a:solidFill>
              </a:endParaRPr>
            </a:p>
          </p:txBody>
        </p:sp>
        <p:sp>
          <p:nvSpPr>
            <p:cNvPr id="277" name="Shape 2282">
              <a:extLst>
                <a:ext uri="{FF2B5EF4-FFF2-40B4-BE49-F238E27FC236}">
                  <a16:creationId xmlns:a16="http://schemas.microsoft.com/office/drawing/2014/main" id="{6108620B-0AC6-419E-B998-6FEFFE29EB81}"/>
                </a:ext>
              </a:extLst>
            </p:cNvPr>
            <p:cNvSpPr/>
            <p:nvPr/>
          </p:nvSpPr>
          <p:spPr>
            <a:xfrm>
              <a:off x="9140900" y="1893588"/>
              <a:ext cx="437564" cy="443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extrusionOk="0">
                  <a:moveTo>
                    <a:pt x="10797" y="0"/>
                  </a:moveTo>
                  <a:cubicBezTo>
                    <a:pt x="9696" y="0"/>
                    <a:pt x="8790" y="903"/>
                    <a:pt x="8776" y="2011"/>
                  </a:cubicBezTo>
                  <a:cubicBezTo>
                    <a:pt x="8761" y="3371"/>
                    <a:pt x="8338" y="5720"/>
                    <a:pt x="6072" y="6911"/>
                  </a:cubicBezTo>
                  <a:cubicBezTo>
                    <a:pt x="5906" y="6999"/>
                    <a:pt x="5431" y="7231"/>
                    <a:pt x="5362" y="7262"/>
                  </a:cubicBezTo>
                  <a:cubicBezTo>
                    <a:pt x="5010" y="6970"/>
                    <a:pt x="4540" y="6754"/>
                    <a:pt x="4051" y="6754"/>
                  </a:cubicBezTo>
                  <a:lnTo>
                    <a:pt x="2021" y="6754"/>
                  </a:lnTo>
                  <a:cubicBezTo>
                    <a:pt x="905" y="6754"/>
                    <a:pt x="0" y="7658"/>
                    <a:pt x="0" y="8775"/>
                  </a:cubicBezTo>
                  <a:lnTo>
                    <a:pt x="0" y="19579"/>
                  </a:lnTo>
                  <a:cubicBezTo>
                    <a:pt x="0" y="20696"/>
                    <a:pt x="905" y="21600"/>
                    <a:pt x="2021" y="21600"/>
                  </a:cubicBezTo>
                  <a:lnTo>
                    <a:pt x="4051" y="21600"/>
                  </a:lnTo>
                  <a:cubicBezTo>
                    <a:pt x="4855" y="21600"/>
                    <a:pt x="5525" y="21118"/>
                    <a:pt x="5851" y="20437"/>
                  </a:cubicBezTo>
                  <a:cubicBezTo>
                    <a:pt x="5859" y="20440"/>
                    <a:pt x="5870" y="20445"/>
                    <a:pt x="5878" y="20447"/>
                  </a:cubicBezTo>
                  <a:cubicBezTo>
                    <a:pt x="5924" y="20459"/>
                    <a:pt x="5980" y="20475"/>
                    <a:pt x="6045" y="20493"/>
                  </a:cubicBezTo>
                  <a:cubicBezTo>
                    <a:pt x="6056" y="20495"/>
                    <a:pt x="6060" y="20489"/>
                    <a:pt x="6072" y="20493"/>
                  </a:cubicBezTo>
                  <a:cubicBezTo>
                    <a:pt x="6462" y="20589"/>
                    <a:pt x="7213" y="20771"/>
                    <a:pt x="8813" y="21139"/>
                  </a:cubicBezTo>
                  <a:cubicBezTo>
                    <a:pt x="9157" y="21216"/>
                    <a:pt x="10968" y="21600"/>
                    <a:pt x="12846" y="21600"/>
                  </a:cubicBezTo>
                  <a:lnTo>
                    <a:pt x="16537" y="21600"/>
                  </a:lnTo>
                  <a:cubicBezTo>
                    <a:pt x="17663" y="21600"/>
                    <a:pt x="18472" y="21168"/>
                    <a:pt x="18955" y="20299"/>
                  </a:cubicBezTo>
                  <a:cubicBezTo>
                    <a:pt x="18962" y="20286"/>
                    <a:pt x="19115" y="19989"/>
                    <a:pt x="19241" y="19579"/>
                  </a:cubicBezTo>
                  <a:cubicBezTo>
                    <a:pt x="19336" y="19271"/>
                    <a:pt x="19374" y="18832"/>
                    <a:pt x="19260" y="18389"/>
                  </a:cubicBezTo>
                  <a:cubicBezTo>
                    <a:pt x="19984" y="17891"/>
                    <a:pt x="20215" y="17135"/>
                    <a:pt x="20367" y="16645"/>
                  </a:cubicBezTo>
                  <a:cubicBezTo>
                    <a:pt x="20621" y="15840"/>
                    <a:pt x="20544" y="15242"/>
                    <a:pt x="20367" y="14809"/>
                  </a:cubicBezTo>
                  <a:cubicBezTo>
                    <a:pt x="20775" y="14424"/>
                    <a:pt x="21124" y="13832"/>
                    <a:pt x="21271" y="12936"/>
                  </a:cubicBezTo>
                  <a:cubicBezTo>
                    <a:pt x="21363" y="12381"/>
                    <a:pt x="21260" y="11815"/>
                    <a:pt x="21004" y="11340"/>
                  </a:cubicBezTo>
                  <a:cubicBezTo>
                    <a:pt x="21386" y="10911"/>
                    <a:pt x="21566" y="10363"/>
                    <a:pt x="21585" y="9863"/>
                  </a:cubicBezTo>
                  <a:lnTo>
                    <a:pt x="21594" y="9725"/>
                  </a:lnTo>
                  <a:cubicBezTo>
                    <a:pt x="21600" y="9636"/>
                    <a:pt x="21594" y="9578"/>
                    <a:pt x="21594" y="9384"/>
                  </a:cubicBezTo>
                  <a:cubicBezTo>
                    <a:pt x="21594" y="8530"/>
                    <a:pt x="21008" y="7446"/>
                    <a:pt x="19684" y="7068"/>
                  </a:cubicBezTo>
                  <a:cubicBezTo>
                    <a:pt x="18840" y="6846"/>
                    <a:pt x="16856" y="6849"/>
                    <a:pt x="13953" y="6772"/>
                  </a:cubicBezTo>
                  <a:cubicBezTo>
                    <a:pt x="14091" y="6139"/>
                    <a:pt x="14119" y="5572"/>
                    <a:pt x="14119" y="4558"/>
                  </a:cubicBezTo>
                  <a:cubicBezTo>
                    <a:pt x="14119" y="2136"/>
                    <a:pt x="12359" y="0"/>
                    <a:pt x="10797" y="0"/>
                  </a:cubicBezTo>
                  <a:close/>
                  <a:moveTo>
                    <a:pt x="10797" y="1347"/>
                  </a:moveTo>
                  <a:cubicBezTo>
                    <a:pt x="11511" y="1347"/>
                    <a:pt x="12772" y="2785"/>
                    <a:pt x="12772" y="4558"/>
                  </a:cubicBezTo>
                  <a:cubicBezTo>
                    <a:pt x="12772" y="6159"/>
                    <a:pt x="12706" y="6433"/>
                    <a:pt x="12145" y="8101"/>
                  </a:cubicBezTo>
                  <a:cubicBezTo>
                    <a:pt x="18895" y="8101"/>
                    <a:pt x="18848" y="8194"/>
                    <a:pt x="19444" y="8350"/>
                  </a:cubicBezTo>
                  <a:cubicBezTo>
                    <a:pt x="20183" y="8561"/>
                    <a:pt x="20247" y="9173"/>
                    <a:pt x="20247" y="9384"/>
                  </a:cubicBezTo>
                  <a:cubicBezTo>
                    <a:pt x="20247" y="9615"/>
                    <a:pt x="20246" y="9581"/>
                    <a:pt x="20238" y="9808"/>
                  </a:cubicBezTo>
                  <a:cubicBezTo>
                    <a:pt x="20224" y="10142"/>
                    <a:pt x="20081" y="10805"/>
                    <a:pt x="18900" y="10805"/>
                  </a:cubicBezTo>
                  <a:lnTo>
                    <a:pt x="17552" y="10805"/>
                  </a:lnTo>
                  <a:cubicBezTo>
                    <a:pt x="17366" y="10805"/>
                    <a:pt x="17211" y="10950"/>
                    <a:pt x="17211" y="11137"/>
                  </a:cubicBezTo>
                  <a:cubicBezTo>
                    <a:pt x="17211" y="11323"/>
                    <a:pt x="17366" y="11478"/>
                    <a:pt x="17552" y="11478"/>
                  </a:cubicBezTo>
                  <a:lnTo>
                    <a:pt x="18854" y="11478"/>
                  </a:lnTo>
                  <a:cubicBezTo>
                    <a:pt x="19866" y="11478"/>
                    <a:pt x="19999" y="12319"/>
                    <a:pt x="19933" y="12724"/>
                  </a:cubicBezTo>
                  <a:cubicBezTo>
                    <a:pt x="19851" y="13228"/>
                    <a:pt x="19615" y="14182"/>
                    <a:pt x="18475" y="14182"/>
                  </a:cubicBezTo>
                  <a:lnTo>
                    <a:pt x="16869" y="14182"/>
                  </a:lnTo>
                  <a:cubicBezTo>
                    <a:pt x="16683" y="14182"/>
                    <a:pt x="16537" y="14327"/>
                    <a:pt x="16537" y="14514"/>
                  </a:cubicBezTo>
                  <a:cubicBezTo>
                    <a:pt x="16537" y="14700"/>
                    <a:pt x="16683" y="14855"/>
                    <a:pt x="16869" y="14855"/>
                  </a:cubicBezTo>
                  <a:lnTo>
                    <a:pt x="18198" y="14855"/>
                  </a:lnTo>
                  <a:cubicBezTo>
                    <a:pt x="19338" y="14855"/>
                    <a:pt x="19239" y="15720"/>
                    <a:pt x="19075" y="16239"/>
                  </a:cubicBezTo>
                  <a:cubicBezTo>
                    <a:pt x="18860" y="16920"/>
                    <a:pt x="18729" y="17549"/>
                    <a:pt x="17294" y="17549"/>
                  </a:cubicBezTo>
                  <a:lnTo>
                    <a:pt x="16196" y="17549"/>
                  </a:lnTo>
                  <a:cubicBezTo>
                    <a:pt x="16009" y="17549"/>
                    <a:pt x="15854" y="17704"/>
                    <a:pt x="15854" y="17891"/>
                  </a:cubicBezTo>
                  <a:cubicBezTo>
                    <a:pt x="15854" y="18077"/>
                    <a:pt x="16009" y="18232"/>
                    <a:pt x="16196" y="18232"/>
                  </a:cubicBezTo>
                  <a:lnTo>
                    <a:pt x="17257" y="18232"/>
                  </a:lnTo>
                  <a:cubicBezTo>
                    <a:pt x="17995" y="18232"/>
                    <a:pt x="18026" y="18932"/>
                    <a:pt x="17949" y="19183"/>
                  </a:cubicBezTo>
                  <a:cubicBezTo>
                    <a:pt x="17865" y="19457"/>
                    <a:pt x="17769" y="19653"/>
                    <a:pt x="17765" y="19662"/>
                  </a:cubicBezTo>
                  <a:cubicBezTo>
                    <a:pt x="17560" y="20030"/>
                    <a:pt x="17233" y="20253"/>
                    <a:pt x="16537" y="20253"/>
                  </a:cubicBezTo>
                  <a:lnTo>
                    <a:pt x="12846" y="20253"/>
                  </a:lnTo>
                  <a:cubicBezTo>
                    <a:pt x="10992" y="20253"/>
                    <a:pt x="9147" y="19830"/>
                    <a:pt x="9099" y="19819"/>
                  </a:cubicBezTo>
                  <a:cubicBezTo>
                    <a:pt x="6295" y="19173"/>
                    <a:pt x="6147" y="19131"/>
                    <a:pt x="5971" y="19081"/>
                  </a:cubicBezTo>
                  <a:cubicBezTo>
                    <a:pt x="5971" y="19081"/>
                    <a:pt x="5408" y="18980"/>
                    <a:pt x="5408" y="18481"/>
                  </a:cubicBezTo>
                  <a:lnTo>
                    <a:pt x="5399" y="9153"/>
                  </a:lnTo>
                  <a:cubicBezTo>
                    <a:pt x="5399" y="8837"/>
                    <a:pt x="5600" y="8553"/>
                    <a:pt x="5934" y="8452"/>
                  </a:cubicBezTo>
                  <a:cubicBezTo>
                    <a:pt x="5976" y="8435"/>
                    <a:pt x="6032" y="8423"/>
                    <a:pt x="6072" y="8406"/>
                  </a:cubicBezTo>
                  <a:cubicBezTo>
                    <a:pt x="9156" y="7129"/>
                    <a:pt x="10096" y="4321"/>
                    <a:pt x="10124" y="2021"/>
                  </a:cubicBezTo>
                  <a:cubicBezTo>
                    <a:pt x="10127" y="1698"/>
                    <a:pt x="10375" y="1347"/>
                    <a:pt x="10797" y="1347"/>
                  </a:cubicBezTo>
                  <a:close/>
                  <a:moveTo>
                    <a:pt x="2021" y="8101"/>
                  </a:moveTo>
                  <a:lnTo>
                    <a:pt x="4051" y="8101"/>
                  </a:lnTo>
                  <a:cubicBezTo>
                    <a:pt x="4425" y="8101"/>
                    <a:pt x="4725" y="8402"/>
                    <a:pt x="4725" y="8775"/>
                  </a:cubicBezTo>
                  <a:cubicBezTo>
                    <a:pt x="4725" y="8775"/>
                    <a:pt x="4725" y="19579"/>
                    <a:pt x="4725" y="19579"/>
                  </a:cubicBezTo>
                  <a:cubicBezTo>
                    <a:pt x="4725" y="19953"/>
                    <a:pt x="4425" y="20253"/>
                    <a:pt x="4051" y="20253"/>
                  </a:cubicBezTo>
                  <a:lnTo>
                    <a:pt x="2021" y="20253"/>
                  </a:lnTo>
                  <a:cubicBezTo>
                    <a:pt x="1648" y="20253"/>
                    <a:pt x="1347" y="19953"/>
                    <a:pt x="1347" y="19579"/>
                  </a:cubicBezTo>
                  <a:lnTo>
                    <a:pt x="1347" y="8775"/>
                  </a:lnTo>
                  <a:cubicBezTo>
                    <a:pt x="1347" y="8402"/>
                    <a:pt x="1648" y="8101"/>
                    <a:pt x="2021" y="8101"/>
                  </a:cubicBezTo>
                  <a:close/>
                  <a:moveTo>
                    <a:pt x="3036" y="17549"/>
                  </a:moveTo>
                  <a:cubicBezTo>
                    <a:pt x="2477" y="17549"/>
                    <a:pt x="2021" y="18005"/>
                    <a:pt x="2021" y="18564"/>
                  </a:cubicBezTo>
                  <a:cubicBezTo>
                    <a:pt x="2021" y="19124"/>
                    <a:pt x="2477" y="19579"/>
                    <a:pt x="3036" y="19579"/>
                  </a:cubicBezTo>
                  <a:cubicBezTo>
                    <a:pt x="3595" y="19579"/>
                    <a:pt x="4051" y="19124"/>
                    <a:pt x="4051" y="18564"/>
                  </a:cubicBezTo>
                  <a:cubicBezTo>
                    <a:pt x="4051" y="18005"/>
                    <a:pt x="3595" y="17549"/>
                    <a:pt x="3036" y="17549"/>
                  </a:cubicBezTo>
                  <a:close/>
                  <a:moveTo>
                    <a:pt x="3036" y="18232"/>
                  </a:moveTo>
                  <a:cubicBezTo>
                    <a:pt x="3222" y="18232"/>
                    <a:pt x="3368" y="18378"/>
                    <a:pt x="3368" y="18564"/>
                  </a:cubicBezTo>
                  <a:cubicBezTo>
                    <a:pt x="3368" y="18750"/>
                    <a:pt x="3222" y="18906"/>
                    <a:pt x="3036" y="18906"/>
                  </a:cubicBezTo>
                  <a:cubicBezTo>
                    <a:pt x="2851" y="18906"/>
                    <a:pt x="2695" y="18750"/>
                    <a:pt x="2695" y="18564"/>
                  </a:cubicBezTo>
                  <a:cubicBezTo>
                    <a:pt x="2695" y="18378"/>
                    <a:pt x="2851" y="18232"/>
                    <a:pt x="3036" y="18232"/>
                  </a:cubicBezTo>
                  <a:close/>
                </a:path>
              </a:pathLst>
            </a:cu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71120" tIns="71120" rIns="71120" bIns="71120" numCol="1" anchor="ctr">
              <a:noAutofit/>
            </a:bodyPr>
            <a:lstStyle/>
            <a:p>
              <a:pPr lvl="0">
                <a:defRPr sz="3200"/>
              </a:pPr>
              <a:endParaRPr lang="en-US" sz="3733">
                <a:solidFill>
                  <a:schemeClr val="bg1"/>
                </a:solidFill>
              </a:endParaRP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BB209BDF-C77F-4E10-B68C-A832C066E027}"/>
                </a:ext>
              </a:extLst>
            </p:cNvPr>
            <p:cNvSpPr/>
            <p:nvPr/>
          </p:nvSpPr>
          <p:spPr>
            <a:xfrm>
              <a:off x="6422053" y="7516072"/>
              <a:ext cx="2628388" cy="5152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36006" lvl="4" defTabSz="1706910">
                <a:lnSpc>
                  <a:spcPct val="120000"/>
                </a:lnSpc>
                <a:buClr>
                  <a:schemeClr val="bg1"/>
                </a:buClr>
              </a:pPr>
              <a:r>
                <a:rPr 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Select the tech to consider, asses, hold, phase out.</a:t>
              </a: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C65394A5-B69F-42CF-9319-59D563F92791}"/>
                </a:ext>
              </a:extLst>
            </p:cNvPr>
            <p:cNvSpPr/>
            <p:nvPr/>
          </p:nvSpPr>
          <p:spPr>
            <a:xfrm>
              <a:off x="2950992" y="7290109"/>
              <a:ext cx="2928139" cy="2936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36006" lvl="4" defTabSz="1706910">
                <a:lnSpc>
                  <a:spcPct val="120000"/>
                </a:lnSpc>
                <a:buClr>
                  <a:schemeClr val="bg1"/>
                </a:buClr>
              </a:pPr>
              <a:r>
                <a:rPr 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the priorities 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DB29BEC4-8B0E-4E7A-82C0-BB9FFD45DB69}"/>
                </a:ext>
              </a:extLst>
            </p:cNvPr>
            <p:cNvSpPr/>
            <p:nvPr/>
          </p:nvSpPr>
          <p:spPr>
            <a:xfrm>
              <a:off x="22853" y="5144334"/>
              <a:ext cx="2928139" cy="2936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36006" lvl="4" defTabSz="1706910">
                <a:lnSpc>
                  <a:spcPct val="120000"/>
                </a:lnSpc>
                <a:buClr>
                  <a:schemeClr val="bg1"/>
                </a:buClr>
              </a:pPr>
              <a:r>
                <a:rPr 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 a consolidated backlog</a:t>
              </a: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EC48BF96-3974-4681-93A6-99D60DBD3DD5}"/>
                </a:ext>
              </a:extLst>
            </p:cNvPr>
            <p:cNvSpPr/>
            <p:nvPr/>
          </p:nvSpPr>
          <p:spPr>
            <a:xfrm>
              <a:off x="184778" y="2448366"/>
              <a:ext cx="3395530" cy="5152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36006" lvl="4" defTabSz="1706910">
                <a:lnSpc>
                  <a:spcPct val="120000"/>
                </a:lnSpc>
                <a:buClr>
                  <a:schemeClr val="bg1"/>
                </a:buClr>
              </a:pPr>
              <a:r>
                <a:rPr lang="en-US" sz="1200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Build a consolidated roadmap for next MVP and sprint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2F2BA34F-6C13-4798-B791-46712A15B0CA}"/>
                </a:ext>
              </a:extLst>
            </p:cNvPr>
            <p:cNvSpPr/>
            <p:nvPr/>
          </p:nvSpPr>
          <p:spPr>
            <a:xfrm>
              <a:off x="872718" y="6935559"/>
              <a:ext cx="2439448" cy="415498"/>
            </a:xfrm>
            <a:prstGeom prst="rect">
              <a:avLst/>
            </a:prstGeom>
            <a:solidFill>
              <a:srgbClr val="00B050">
                <a:alpha val="59000"/>
              </a:srgbClr>
            </a:solidFill>
          </p:spPr>
          <p:txBody>
            <a:bodyPr wrap="square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US" sz="1050" i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Adopt the team communication language and be part of the rituals ! </a:t>
              </a:r>
              <a:endParaRPr lang="en-US" sz="11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Shape 2282">
              <a:extLst>
                <a:ext uri="{FF2B5EF4-FFF2-40B4-BE49-F238E27FC236}">
                  <a16:creationId xmlns:a16="http://schemas.microsoft.com/office/drawing/2014/main" id="{B7102DBC-1F7E-4955-B200-F0AF5E923EC3}"/>
                </a:ext>
              </a:extLst>
            </p:cNvPr>
            <p:cNvSpPr/>
            <p:nvPr/>
          </p:nvSpPr>
          <p:spPr>
            <a:xfrm>
              <a:off x="385557" y="6883096"/>
              <a:ext cx="437564" cy="443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extrusionOk="0">
                  <a:moveTo>
                    <a:pt x="10797" y="0"/>
                  </a:moveTo>
                  <a:cubicBezTo>
                    <a:pt x="9696" y="0"/>
                    <a:pt x="8790" y="903"/>
                    <a:pt x="8776" y="2011"/>
                  </a:cubicBezTo>
                  <a:cubicBezTo>
                    <a:pt x="8761" y="3371"/>
                    <a:pt x="8338" y="5720"/>
                    <a:pt x="6072" y="6911"/>
                  </a:cubicBezTo>
                  <a:cubicBezTo>
                    <a:pt x="5906" y="6999"/>
                    <a:pt x="5431" y="7231"/>
                    <a:pt x="5362" y="7262"/>
                  </a:cubicBezTo>
                  <a:cubicBezTo>
                    <a:pt x="5010" y="6970"/>
                    <a:pt x="4540" y="6754"/>
                    <a:pt x="4051" y="6754"/>
                  </a:cubicBezTo>
                  <a:lnTo>
                    <a:pt x="2021" y="6754"/>
                  </a:lnTo>
                  <a:cubicBezTo>
                    <a:pt x="905" y="6754"/>
                    <a:pt x="0" y="7658"/>
                    <a:pt x="0" y="8775"/>
                  </a:cubicBezTo>
                  <a:lnTo>
                    <a:pt x="0" y="19579"/>
                  </a:lnTo>
                  <a:cubicBezTo>
                    <a:pt x="0" y="20696"/>
                    <a:pt x="905" y="21600"/>
                    <a:pt x="2021" y="21600"/>
                  </a:cubicBezTo>
                  <a:lnTo>
                    <a:pt x="4051" y="21600"/>
                  </a:lnTo>
                  <a:cubicBezTo>
                    <a:pt x="4855" y="21600"/>
                    <a:pt x="5525" y="21118"/>
                    <a:pt x="5851" y="20437"/>
                  </a:cubicBezTo>
                  <a:cubicBezTo>
                    <a:pt x="5859" y="20440"/>
                    <a:pt x="5870" y="20445"/>
                    <a:pt x="5878" y="20447"/>
                  </a:cubicBezTo>
                  <a:cubicBezTo>
                    <a:pt x="5924" y="20459"/>
                    <a:pt x="5980" y="20475"/>
                    <a:pt x="6045" y="20493"/>
                  </a:cubicBezTo>
                  <a:cubicBezTo>
                    <a:pt x="6056" y="20495"/>
                    <a:pt x="6060" y="20489"/>
                    <a:pt x="6072" y="20493"/>
                  </a:cubicBezTo>
                  <a:cubicBezTo>
                    <a:pt x="6462" y="20589"/>
                    <a:pt x="7213" y="20771"/>
                    <a:pt x="8813" y="21139"/>
                  </a:cubicBezTo>
                  <a:cubicBezTo>
                    <a:pt x="9157" y="21216"/>
                    <a:pt x="10968" y="21600"/>
                    <a:pt x="12846" y="21600"/>
                  </a:cubicBezTo>
                  <a:lnTo>
                    <a:pt x="16537" y="21600"/>
                  </a:lnTo>
                  <a:cubicBezTo>
                    <a:pt x="17663" y="21600"/>
                    <a:pt x="18472" y="21168"/>
                    <a:pt x="18955" y="20299"/>
                  </a:cubicBezTo>
                  <a:cubicBezTo>
                    <a:pt x="18962" y="20286"/>
                    <a:pt x="19115" y="19989"/>
                    <a:pt x="19241" y="19579"/>
                  </a:cubicBezTo>
                  <a:cubicBezTo>
                    <a:pt x="19336" y="19271"/>
                    <a:pt x="19374" y="18832"/>
                    <a:pt x="19260" y="18389"/>
                  </a:cubicBezTo>
                  <a:cubicBezTo>
                    <a:pt x="19984" y="17891"/>
                    <a:pt x="20215" y="17135"/>
                    <a:pt x="20367" y="16645"/>
                  </a:cubicBezTo>
                  <a:cubicBezTo>
                    <a:pt x="20621" y="15840"/>
                    <a:pt x="20544" y="15242"/>
                    <a:pt x="20367" y="14809"/>
                  </a:cubicBezTo>
                  <a:cubicBezTo>
                    <a:pt x="20775" y="14424"/>
                    <a:pt x="21124" y="13832"/>
                    <a:pt x="21271" y="12936"/>
                  </a:cubicBezTo>
                  <a:cubicBezTo>
                    <a:pt x="21363" y="12381"/>
                    <a:pt x="21260" y="11815"/>
                    <a:pt x="21004" y="11340"/>
                  </a:cubicBezTo>
                  <a:cubicBezTo>
                    <a:pt x="21386" y="10911"/>
                    <a:pt x="21566" y="10363"/>
                    <a:pt x="21585" y="9863"/>
                  </a:cubicBezTo>
                  <a:lnTo>
                    <a:pt x="21594" y="9725"/>
                  </a:lnTo>
                  <a:cubicBezTo>
                    <a:pt x="21600" y="9636"/>
                    <a:pt x="21594" y="9578"/>
                    <a:pt x="21594" y="9384"/>
                  </a:cubicBezTo>
                  <a:cubicBezTo>
                    <a:pt x="21594" y="8530"/>
                    <a:pt x="21008" y="7446"/>
                    <a:pt x="19684" y="7068"/>
                  </a:cubicBezTo>
                  <a:cubicBezTo>
                    <a:pt x="18840" y="6846"/>
                    <a:pt x="16856" y="6849"/>
                    <a:pt x="13953" y="6772"/>
                  </a:cubicBezTo>
                  <a:cubicBezTo>
                    <a:pt x="14091" y="6139"/>
                    <a:pt x="14119" y="5572"/>
                    <a:pt x="14119" y="4558"/>
                  </a:cubicBezTo>
                  <a:cubicBezTo>
                    <a:pt x="14119" y="2136"/>
                    <a:pt x="12359" y="0"/>
                    <a:pt x="10797" y="0"/>
                  </a:cubicBezTo>
                  <a:close/>
                  <a:moveTo>
                    <a:pt x="10797" y="1347"/>
                  </a:moveTo>
                  <a:cubicBezTo>
                    <a:pt x="11511" y="1347"/>
                    <a:pt x="12772" y="2785"/>
                    <a:pt x="12772" y="4558"/>
                  </a:cubicBezTo>
                  <a:cubicBezTo>
                    <a:pt x="12772" y="6159"/>
                    <a:pt x="12706" y="6433"/>
                    <a:pt x="12145" y="8101"/>
                  </a:cubicBezTo>
                  <a:cubicBezTo>
                    <a:pt x="18895" y="8101"/>
                    <a:pt x="18848" y="8194"/>
                    <a:pt x="19444" y="8350"/>
                  </a:cubicBezTo>
                  <a:cubicBezTo>
                    <a:pt x="20183" y="8561"/>
                    <a:pt x="20247" y="9173"/>
                    <a:pt x="20247" y="9384"/>
                  </a:cubicBezTo>
                  <a:cubicBezTo>
                    <a:pt x="20247" y="9615"/>
                    <a:pt x="20246" y="9581"/>
                    <a:pt x="20238" y="9808"/>
                  </a:cubicBezTo>
                  <a:cubicBezTo>
                    <a:pt x="20224" y="10142"/>
                    <a:pt x="20081" y="10805"/>
                    <a:pt x="18900" y="10805"/>
                  </a:cubicBezTo>
                  <a:lnTo>
                    <a:pt x="17552" y="10805"/>
                  </a:lnTo>
                  <a:cubicBezTo>
                    <a:pt x="17366" y="10805"/>
                    <a:pt x="17211" y="10950"/>
                    <a:pt x="17211" y="11137"/>
                  </a:cubicBezTo>
                  <a:cubicBezTo>
                    <a:pt x="17211" y="11323"/>
                    <a:pt x="17366" y="11478"/>
                    <a:pt x="17552" y="11478"/>
                  </a:cubicBezTo>
                  <a:lnTo>
                    <a:pt x="18854" y="11478"/>
                  </a:lnTo>
                  <a:cubicBezTo>
                    <a:pt x="19866" y="11478"/>
                    <a:pt x="19999" y="12319"/>
                    <a:pt x="19933" y="12724"/>
                  </a:cubicBezTo>
                  <a:cubicBezTo>
                    <a:pt x="19851" y="13228"/>
                    <a:pt x="19615" y="14182"/>
                    <a:pt x="18475" y="14182"/>
                  </a:cubicBezTo>
                  <a:lnTo>
                    <a:pt x="16869" y="14182"/>
                  </a:lnTo>
                  <a:cubicBezTo>
                    <a:pt x="16683" y="14182"/>
                    <a:pt x="16537" y="14327"/>
                    <a:pt x="16537" y="14514"/>
                  </a:cubicBezTo>
                  <a:cubicBezTo>
                    <a:pt x="16537" y="14700"/>
                    <a:pt x="16683" y="14855"/>
                    <a:pt x="16869" y="14855"/>
                  </a:cubicBezTo>
                  <a:lnTo>
                    <a:pt x="18198" y="14855"/>
                  </a:lnTo>
                  <a:cubicBezTo>
                    <a:pt x="19338" y="14855"/>
                    <a:pt x="19239" y="15720"/>
                    <a:pt x="19075" y="16239"/>
                  </a:cubicBezTo>
                  <a:cubicBezTo>
                    <a:pt x="18860" y="16920"/>
                    <a:pt x="18729" y="17549"/>
                    <a:pt x="17294" y="17549"/>
                  </a:cubicBezTo>
                  <a:lnTo>
                    <a:pt x="16196" y="17549"/>
                  </a:lnTo>
                  <a:cubicBezTo>
                    <a:pt x="16009" y="17549"/>
                    <a:pt x="15854" y="17704"/>
                    <a:pt x="15854" y="17891"/>
                  </a:cubicBezTo>
                  <a:cubicBezTo>
                    <a:pt x="15854" y="18077"/>
                    <a:pt x="16009" y="18232"/>
                    <a:pt x="16196" y="18232"/>
                  </a:cubicBezTo>
                  <a:lnTo>
                    <a:pt x="17257" y="18232"/>
                  </a:lnTo>
                  <a:cubicBezTo>
                    <a:pt x="17995" y="18232"/>
                    <a:pt x="18026" y="18932"/>
                    <a:pt x="17949" y="19183"/>
                  </a:cubicBezTo>
                  <a:cubicBezTo>
                    <a:pt x="17865" y="19457"/>
                    <a:pt x="17769" y="19653"/>
                    <a:pt x="17765" y="19662"/>
                  </a:cubicBezTo>
                  <a:cubicBezTo>
                    <a:pt x="17560" y="20030"/>
                    <a:pt x="17233" y="20253"/>
                    <a:pt x="16537" y="20253"/>
                  </a:cubicBezTo>
                  <a:lnTo>
                    <a:pt x="12846" y="20253"/>
                  </a:lnTo>
                  <a:cubicBezTo>
                    <a:pt x="10992" y="20253"/>
                    <a:pt x="9147" y="19830"/>
                    <a:pt x="9099" y="19819"/>
                  </a:cubicBezTo>
                  <a:cubicBezTo>
                    <a:pt x="6295" y="19173"/>
                    <a:pt x="6147" y="19131"/>
                    <a:pt x="5971" y="19081"/>
                  </a:cubicBezTo>
                  <a:cubicBezTo>
                    <a:pt x="5971" y="19081"/>
                    <a:pt x="5408" y="18980"/>
                    <a:pt x="5408" y="18481"/>
                  </a:cubicBezTo>
                  <a:lnTo>
                    <a:pt x="5399" y="9153"/>
                  </a:lnTo>
                  <a:cubicBezTo>
                    <a:pt x="5399" y="8837"/>
                    <a:pt x="5600" y="8553"/>
                    <a:pt x="5934" y="8452"/>
                  </a:cubicBezTo>
                  <a:cubicBezTo>
                    <a:pt x="5976" y="8435"/>
                    <a:pt x="6032" y="8423"/>
                    <a:pt x="6072" y="8406"/>
                  </a:cubicBezTo>
                  <a:cubicBezTo>
                    <a:pt x="9156" y="7129"/>
                    <a:pt x="10096" y="4321"/>
                    <a:pt x="10124" y="2021"/>
                  </a:cubicBezTo>
                  <a:cubicBezTo>
                    <a:pt x="10127" y="1698"/>
                    <a:pt x="10375" y="1347"/>
                    <a:pt x="10797" y="1347"/>
                  </a:cubicBezTo>
                  <a:close/>
                  <a:moveTo>
                    <a:pt x="2021" y="8101"/>
                  </a:moveTo>
                  <a:lnTo>
                    <a:pt x="4051" y="8101"/>
                  </a:lnTo>
                  <a:cubicBezTo>
                    <a:pt x="4425" y="8101"/>
                    <a:pt x="4725" y="8402"/>
                    <a:pt x="4725" y="8775"/>
                  </a:cubicBezTo>
                  <a:cubicBezTo>
                    <a:pt x="4725" y="8775"/>
                    <a:pt x="4725" y="19579"/>
                    <a:pt x="4725" y="19579"/>
                  </a:cubicBezTo>
                  <a:cubicBezTo>
                    <a:pt x="4725" y="19953"/>
                    <a:pt x="4425" y="20253"/>
                    <a:pt x="4051" y="20253"/>
                  </a:cubicBezTo>
                  <a:lnTo>
                    <a:pt x="2021" y="20253"/>
                  </a:lnTo>
                  <a:cubicBezTo>
                    <a:pt x="1648" y="20253"/>
                    <a:pt x="1347" y="19953"/>
                    <a:pt x="1347" y="19579"/>
                  </a:cubicBezTo>
                  <a:lnTo>
                    <a:pt x="1347" y="8775"/>
                  </a:lnTo>
                  <a:cubicBezTo>
                    <a:pt x="1347" y="8402"/>
                    <a:pt x="1648" y="8101"/>
                    <a:pt x="2021" y="8101"/>
                  </a:cubicBezTo>
                  <a:close/>
                  <a:moveTo>
                    <a:pt x="3036" y="17549"/>
                  </a:moveTo>
                  <a:cubicBezTo>
                    <a:pt x="2477" y="17549"/>
                    <a:pt x="2021" y="18005"/>
                    <a:pt x="2021" y="18564"/>
                  </a:cubicBezTo>
                  <a:cubicBezTo>
                    <a:pt x="2021" y="19124"/>
                    <a:pt x="2477" y="19579"/>
                    <a:pt x="3036" y="19579"/>
                  </a:cubicBezTo>
                  <a:cubicBezTo>
                    <a:pt x="3595" y="19579"/>
                    <a:pt x="4051" y="19124"/>
                    <a:pt x="4051" y="18564"/>
                  </a:cubicBezTo>
                  <a:cubicBezTo>
                    <a:pt x="4051" y="18005"/>
                    <a:pt x="3595" y="17549"/>
                    <a:pt x="3036" y="17549"/>
                  </a:cubicBezTo>
                  <a:close/>
                  <a:moveTo>
                    <a:pt x="3036" y="18232"/>
                  </a:moveTo>
                  <a:cubicBezTo>
                    <a:pt x="3222" y="18232"/>
                    <a:pt x="3368" y="18378"/>
                    <a:pt x="3368" y="18564"/>
                  </a:cubicBezTo>
                  <a:cubicBezTo>
                    <a:pt x="3368" y="18750"/>
                    <a:pt x="3222" y="18906"/>
                    <a:pt x="3036" y="18906"/>
                  </a:cubicBezTo>
                  <a:cubicBezTo>
                    <a:pt x="2851" y="18906"/>
                    <a:pt x="2695" y="18750"/>
                    <a:pt x="2695" y="18564"/>
                  </a:cubicBezTo>
                  <a:cubicBezTo>
                    <a:pt x="2695" y="18378"/>
                    <a:pt x="2851" y="18232"/>
                    <a:pt x="3036" y="18232"/>
                  </a:cubicBezTo>
                  <a:close/>
                </a:path>
              </a:pathLst>
            </a:cu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71120" tIns="71120" rIns="71120" bIns="71120" numCol="1" anchor="ctr">
              <a:noAutofit/>
            </a:bodyPr>
            <a:lstStyle/>
            <a:p>
              <a:pPr lvl="0">
                <a:defRPr sz="3200"/>
              </a:pPr>
              <a:endParaRPr lang="en-US" sz="3733">
                <a:solidFill>
                  <a:schemeClr val="bg1"/>
                </a:solidFill>
              </a:endParaRPr>
            </a:p>
          </p:txBody>
        </p:sp>
        <p:sp>
          <p:nvSpPr>
            <p:cNvPr id="284" name="ZoneTexte 283">
              <a:extLst>
                <a:ext uri="{FF2B5EF4-FFF2-40B4-BE49-F238E27FC236}">
                  <a16:creationId xmlns:a16="http://schemas.microsoft.com/office/drawing/2014/main" id="{419A2587-7046-4D12-A314-D2B13D8B385A}"/>
                </a:ext>
              </a:extLst>
            </p:cNvPr>
            <p:cNvSpPr txBox="1"/>
            <p:nvPr/>
          </p:nvSpPr>
          <p:spPr>
            <a:xfrm>
              <a:off x="6792740" y="8943541"/>
              <a:ext cx="2254970" cy="2532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5993304">
                <a:lnSpc>
                  <a:spcPct val="80000"/>
                </a:lnSpc>
                <a:defRPr/>
              </a:pPr>
              <a:r>
                <a:rPr lang="en-US" sz="1307" b="1" kern="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 TECH RADAR</a:t>
              </a:r>
            </a:p>
          </p:txBody>
        </p:sp>
        <p:pic>
          <p:nvPicPr>
            <p:cNvPr id="270" name="Image 269">
              <a:extLst>
                <a:ext uri="{FF2B5EF4-FFF2-40B4-BE49-F238E27FC236}">
                  <a16:creationId xmlns:a16="http://schemas.microsoft.com/office/drawing/2014/main" id="{452D4BF3-63C7-49BC-B925-5EA3D701D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0293" y="-3555"/>
              <a:ext cx="906569" cy="1359087"/>
            </a:xfrm>
            <a:prstGeom prst="rect">
              <a:avLst/>
            </a:prstGeom>
          </p:spPr>
        </p:pic>
        <p:pic>
          <p:nvPicPr>
            <p:cNvPr id="4" name="Graphique 3">
              <a:extLst>
                <a:ext uri="{FF2B5EF4-FFF2-40B4-BE49-F238E27FC236}">
                  <a16:creationId xmlns:a16="http://schemas.microsoft.com/office/drawing/2014/main" id="{54BB0084-7278-44CA-924E-C27239649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683437" y="240912"/>
              <a:ext cx="609617" cy="363804"/>
            </a:xfrm>
            <a:prstGeom prst="rect">
              <a:avLst/>
            </a:prstGeom>
          </p:spPr>
        </p:pic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02BA88AC-69E3-46E6-A17C-40813F776BEC}"/>
                </a:ext>
              </a:extLst>
            </p:cNvPr>
            <p:cNvSpPr/>
            <p:nvPr/>
          </p:nvSpPr>
          <p:spPr>
            <a:xfrm>
              <a:off x="9533513" y="5446235"/>
              <a:ext cx="2259061" cy="577081"/>
            </a:xfrm>
            <a:prstGeom prst="rect">
              <a:avLst/>
            </a:prstGeom>
            <a:solidFill>
              <a:srgbClr val="00B050">
                <a:alpha val="59000"/>
              </a:srgbClr>
            </a:solidFill>
          </p:spPr>
          <p:txBody>
            <a:bodyPr wrap="square">
              <a:spAutoFit/>
            </a:bodyPr>
            <a:lstStyle/>
            <a:p>
              <a:pPr>
                <a:buClr>
                  <a:schemeClr val="bg1"/>
                </a:buClr>
              </a:pPr>
              <a:r>
                <a:rPr lang="en-US" sz="105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Think to provide an objective integrity assessment of architectural characteristics</a:t>
              </a:r>
            </a:p>
          </p:txBody>
        </p:sp>
        <p:sp>
          <p:nvSpPr>
            <p:cNvPr id="286" name="Shape 2282">
              <a:extLst>
                <a:ext uri="{FF2B5EF4-FFF2-40B4-BE49-F238E27FC236}">
                  <a16:creationId xmlns:a16="http://schemas.microsoft.com/office/drawing/2014/main" id="{E21C8430-ABFB-46DD-AEBC-F58C7125F388}"/>
                </a:ext>
              </a:extLst>
            </p:cNvPr>
            <p:cNvSpPr/>
            <p:nvPr/>
          </p:nvSpPr>
          <p:spPr>
            <a:xfrm>
              <a:off x="8975342" y="5410802"/>
              <a:ext cx="437564" cy="4435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extrusionOk="0">
                  <a:moveTo>
                    <a:pt x="10797" y="0"/>
                  </a:moveTo>
                  <a:cubicBezTo>
                    <a:pt x="9696" y="0"/>
                    <a:pt x="8790" y="903"/>
                    <a:pt x="8776" y="2011"/>
                  </a:cubicBezTo>
                  <a:cubicBezTo>
                    <a:pt x="8761" y="3371"/>
                    <a:pt x="8338" y="5720"/>
                    <a:pt x="6072" y="6911"/>
                  </a:cubicBezTo>
                  <a:cubicBezTo>
                    <a:pt x="5906" y="6999"/>
                    <a:pt x="5431" y="7231"/>
                    <a:pt x="5362" y="7262"/>
                  </a:cubicBezTo>
                  <a:cubicBezTo>
                    <a:pt x="5010" y="6970"/>
                    <a:pt x="4540" y="6754"/>
                    <a:pt x="4051" y="6754"/>
                  </a:cubicBezTo>
                  <a:lnTo>
                    <a:pt x="2021" y="6754"/>
                  </a:lnTo>
                  <a:cubicBezTo>
                    <a:pt x="905" y="6754"/>
                    <a:pt x="0" y="7658"/>
                    <a:pt x="0" y="8775"/>
                  </a:cubicBezTo>
                  <a:lnTo>
                    <a:pt x="0" y="19579"/>
                  </a:lnTo>
                  <a:cubicBezTo>
                    <a:pt x="0" y="20696"/>
                    <a:pt x="905" y="21600"/>
                    <a:pt x="2021" y="21600"/>
                  </a:cubicBezTo>
                  <a:lnTo>
                    <a:pt x="4051" y="21600"/>
                  </a:lnTo>
                  <a:cubicBezTo>
                    <a:pt x="4855" y="21600"/>
                    <a:pt x="5525" y="21118"/>
                    <a:pt x="5851" y="20437"/>
                  </a:cubicBezTo>
                  <a:cubicBezTo>
                    <a:pt x="5859" y="20440"/>
                    <a:pt x="5870" y="20445"/>
                    <a:pt x="5878" y="20447"/>
                  </a:cubicBezTo>
                  <a:cubicBezTo>
                    <a:pt x="5924" y="20459"/>
                    <a:pt x="5980" y="20475"/>
                    <a:pt x="6045" y="20493"/>
                  </a:cubicBezTo>
                  <a:cubicBezTo>
                    <a:pt x="6056" y="20495"/>
                    <a:pt x="6060" y="20489"/>
                    <a:pt x="6072" y="20493"/>
                  </a:cubicBezTo>
                  <a:cubicBezTo>
                    <a:pt x="6462" y="20589"/>
                    <a:pt x="7213" y="20771"/>
                    <a:pt x="8813" y="21139"/>
                  </a:cubicBezTo>
                  <a:cubicBezTo>
                    <a:pt x="9157" y="21216"/>
                    <a:pt x="10968" y="21600"/>
                    <a:pt x="12846" y="21600"/>
                  </a:cubicBezTo>
                  <a:lnTo>
                    <a:pt x="16537" y="21600"/>
                  </a:lnTo>
                  <a:cubicBezTo>
                    <a:pt x="17663" y="21600"/>
                    <a:pt x="18472" y="21168"/>
                    <a:pt x="18955" y="20299"/>
                  </a:cubicBezTo>
                  <a:cubicBezTo>
                    <a:pt x="18962" y="20286"/>
                    <a:pt x="19115" y="19989"/>
                    <a:pt x="19241" y="19579"/>
                  </a:cubicBezTo>
                  <a:cubicBezTo>
                    <a:pt x="19336" y="19271"/>
                    <a:pt x="19374" y="18832"/>
                    <a:pt x="19260" y="18389"/>
                  </a:cubicBezTo>
                  <a:cubicBezTo>
                    <a:pt x="19984" y="17891"/>
                    <a:pt x="20215" y="17135"/>
                    <a:pt x="20367" y="16645"/>
                  </a:cubicBezTo>
                  <a:cubicBezTo>
                    <a:pt x="20621" y="15840"/>
                    <a:pt x="20544" y="15242"/>
                    <a:pt x="20367" y="14809"/>
                  </a:cubicBezTo>
                  <a:cubicBezTo>
                    <a:pt x="20775" y="14424"/>
                    <a:pt x="21124" y="13832"/>
                    <a:pt x="21271" y="12936"/>
                  </a:cubicBezTo>
                  <a:cubicBezTo>
                    <a:pt x="21363" y="12381"/>
                    <a:pt x="21260" y="11815"/>
                    <a:pt x="21004" y="11340"/>
                  </a:cubicBezTo>
                  <a:cubicBezTo>
                    <a:pt x="21386" y="10911"/>
                    <a:pt x="21566" y="10363"/>
                    <a:pt x="21585" y="9863"/>
                  </a:cubicBezTo>
                  <a:lnTo>
                    <a:pt x="21594" y="9725"/>
                  </a:lnTo>
                  <a:cubicBezTo>
                    <a:pt x="21600" y="9636"/>
                    <a:pt x="21594" y="9578"/>
                    <a:pt x="21594" y="9384"/>
                  </a:cubicBezTo>
                  <a:cubicBezTo>
                    <a:pt x="21594" y="8530"/>
                    <a:pt x="21008" y="7446"/>
                    <a:pt x="19684" y="7068"/>
                  </a:cubicBezTo>
                  <a:cubicBezTo>
                    <a:pt x="18840" y="6846"/>
                    <a:pt x="16856" y="6849"/>
                    <a:pt x="13953" y="6772"/>
                  </a:cubicBezTo>
                  <a:cubicBezTo>
                    <a:pt x="14091" y="6139"/>
                    <a:pt x="14119" y="5572"/>
                    <a:pt x="14119" y="4558"/>
                  </a:cubicBezTo>
                  <a:cubicBezTo>
                    <a:pt x="14119" y="2136"/>
                    <a:pt x="12359" y="0"/>
                    <a:pt x="10797" y="0"/>
                  </a:cubicBezTo>
                  <a:close/>
                  <a:moveTo>
                    <a:pt x="10797" y="1347"/>
                  </a:moveTo>
                  <a:cubicBezTo>
                    <a:pt x="11511" y="1347"/>
                    <a:pt x="12772" y="2785"/>
                    <a:pt x="12772" y="4558"/>
                  </a:cubicBezTo>
                  <a:cubicBezTo>
                    <a:pt x="12772" y="6159"/>
                    <a:pt x="12706" y="6433"/>
                    <a:pt x="12145" y="8101"/>
                  </a:cubicBezTo>
                  <a:cubicBezTo>
                    <a:pt x="18895" y="8101"/>
                    <a:pt x="18848" y="8194"/>
                    <a:pt x="19444" y="8350"/>
                  </a:cubicBezTo>
                  <a:cubicBezTo>
                    <a:pt x="20183" y="8561"/>
                    <a:pt x="20247" y="9173"/>
                    <a:pt x="20247" y="9384"/>
                  </a:cubicBezTo>
                  <a:cubicBezTo>
                    <a:pt x="20247" y="9615"/>
                    <a:pt x="20246" y="9581"/>
                    <a:pt x="20238" y="9808"/>
                  </a:cubicBezTo>
                  <a:cubicBezTo>
                    <a:pt x="20224" y="10142"/>
                    <a:pt x="20081" y="10805"/>
                    <a:pt x="18900" y="10805"/>
                  </a:cubicBezTo>
                  <a:lnTo>
                    <a:pt x="17552" y="10805"/>
                  </a:lnTo>
                  <a:cubicBezTo>
                    <a:pt x="17366" y="10805"/>
                    <a:pt x="17211" y="10950"/>
                    <a:pt x="17211" y="11137"/>
                  </a:cubicBezTo>
                  <a:cubicBezTo>
                    <a:pt x="17211" y="11323"/>
                    <a:pt x="17366" y="11478"/>
                    <a:pt x="17552" y="11478"/>
                  </a:cubicBezTo>
                  <a:lnTo>
                    <a:pt x="18854" y="11478"/>
                  </a:lnTo>
                  <a:cubicBezTo>
                    <a:pt x="19866" y="11478"/>
                    <a:pt x="19999" y="12319"/>
                    <a:pt x="19933" y="12724"/>
                  </a:cubicBezTo>
                  <a:cubicBezTo>
                    <a:pt x="19851" y="13228"/>
                    <a:pt x="19615" y="14182"/>
                    <a:pt x="18475" y="14182"/>
                  </a:cubicBezTo>
                  <a:lnTo>
                    <a:pt x="16869" y="14182"/>
                  </a:lnTo>
                  <a:cubicBezTo>
                    <a:pt x="16683" y="14182"/>
                    <a:pt x="16537" y="14327"/>
                    <a:pt x="16537" y="14514"/>
                  </a:cubicBezTo>
                  <a:cubicBezTo>
                    <a:pt x="16537" y="14700"/>
                    <a:pt x="16683" y="14855"/>
                    <a:pt x="16869" y="14855"/>
                  </a:cubicBezTo>
                  <a:lnTo>
                    <a:pt x="18198" y="14855"/>
                  </a:lnTo>
                  <a:cubicBezTo>
                    <a:pt x="19338" y="14855"/>
                    <a:pt x="19239" y="15720"/>
                    <a:pt x="19075" y="16239"/>
                  </a:cubicBezTo>
                  <a:cubicBezTo>
                    <a:pt x="18860" y="16920"/>
                    <a:pt x="18729" y="17549"/>
                    <a:pt x="17294" y="17549"/>
                  </a:cubicBezTo>
                  <a:lnTo>
                    <a:pt x="16196" y="17549"/>
                  </a:lnTo>
                  <a:cubicBezTo>
                    <a:pt x="16009" y="17549"/>
                    <a:pt x="15854" y="17704"/>
                    <a:pt x="15854" y="17891"/>
                  </a:cubicBezTo>
                  <a:cubicBezTo>
                    <a:pt x="15854" y="18077"/>
                    <a:pt x="16009" y="18232"/>
                    <a:pt x="16196" y="18232"/>
                  </a:cubicBezTo>
                  <a:lnTo>
                    <a:pt x="17257" y="18232"/>
                  </a:lnTo>
                  <a:cubicBezTo>
                    <a:pt x="17995" y="18232"/>
                    <a:pt x="18026" y="18932"/>
                    <a:pt x="17949" y="19183"/>
                  </a:cubicBezTo>
                  <a:cubicBezTo>
                    <a:pt x="17865" y="19457"/>
                    <a:pt x="17769" y="19653"/>
                    <a:pt x="17765" y="19662"/>
                  </a:cubicBezTo>
                  <a:cubicBezTo>
                    <a:pt x="17560" y="20030"/>
                    <a:pt x="17233" y="20253"/>
                    <a:pt x="16537" y="20253"/>
                  </a:cubicBezTo>
                  <a:lnTo>
                    <a:pt x="12846" y="20253"/>
                  </a:lnTo>
                  <a:cubicBezTo>
                    <a:pt x="10992" y="20253"/>
                    <a:pt x="9147" y="19830"/>
                    <a:pt x="9099" y="19819"/>
                  </a:cubicBezTo>
                  <a:cubicBezTo>
                    <a:pt x="6295" y="19173"/>
                    <a:pt x="6147" y="19131"/>
                    <a:pt x="5971" y="19081"/>
                  </a:cubicBezTo>
                  <a:cubicBezTo>
                    <a:pt x="5971" y="19081"/>
                    <a:pt x="5408" y="18980"/>
                    <a:pt x="5408" y="18481"/>
                  </a:cubicBezTo>
                  <a:lnTo>
                    <a:pt x="5399" y="9153"/>
                  </a:lnTo>
                  <a:cubicBezTo>
                    <a:pt x="5399" y="8837"/>
                    <a:pt x="5600" y="8553"/>
                    <a:pt x="5934" y="8452"/>
                  </a:cubicBezTo>
                  <a:cubicBezTo>
                    <a:pt x="5976" y="8435"/>
                    <a:pt x="6032" y="8423"/>
                    <a:pt x="6072" y="8406"/>
                  </a:cubicBezTo>
                  <a:cubicBezTo>
                    <a:pt x="9156" y="7129"/>
                    <a:pt x="10096" y="4321"/>
                    <a:pt x="10124" y="2021"/>
                  </a:cubicBezTo>
                  <a:cubicBezTo>
                    <a:pt x="10127" y="1698"/>
                    <a:pt x="10375" y="1347"/>
                    <a:pt x="10797" y="1347"/>
                  </a:cubicBezTo>
                  <a:close/>
                  <a:moveTo>
                    <a:pt x="2021" y="8101"/>
                  </a:moveTo>
                  <a:lnTo>
                    <a:pt x="4051" y="8101"/>
                  </a:lnTo>
                  <a:cubicBezTo>
                    <a:pt x="4425" y="8101"/>
                    <a:pt x="4725" y="8402"/>
                    <a:pt x="4725" y="8775"/>
                  </a:cubicBezTo>
                  <a:cubicBezTo>
                    <a:pt x="4725" y="8775"/>
                    <a:pt x="4725" y="19579"/>
                    <a:pt x="4725" y="19579"/>
                  </a:cubicBezTo>
                  <a:cubicBezTo>
                    <a:pt x="4725" y="19953"/>
                    <a:pt x="4425" y="20253"/>
                    <a:pt x="4051" y="20253"/>
                  </a:cubicBezTo>
                  <a:lnTo>
                    <a:pt x="2021" y="20253"/>
                  </a:lnTo>
                  <a:cubicBezTo>
                    <a:pt x="1648" y="20253"/>
                    <a:pt x="1347" y="19953"/>
                    <a:pt x="1347" y="19579"/>
                  </a:cubicBezTo>
                  <a:lnTo>
                    <a:pt x="1347" y="8775"/>
                  </a:lnTo>
                  <a:cubicBezTo>
                    <a:pt x="1347" y="8402"/>
                    <a:pt x="1648" y="8101"/>
                    <a:pt x="2021" y="8101"/>
                  </a:cubicBezTo>
                  <a:close/>
                  <a:moveTo>
                    <a:pt x="3036" y="17549"/>
                  </a:moveTo>
                  <a:cubicBezTo>
                    <a:pt x="2477" y="17549"/>
                    <a:pt x="2021" y="18005"/>
                    <a:pt x="2021" y="18564"/>
                  </a:cubicBezTo>
                  <a:cubicBezTo>
                    <a:pt x="2021" y="19124"/>
                    <a:pt x="2477" y="19579"/>
                    <a:pt x="3036" y="19579"/>
                  </a:cubicBezTo>
                  <a:cubicBezTo>
                    <a:pt x="3595" y="19579"/>
                    <a:pt x="4051" y="19124"/>
                    <a:pt x="4051" y="18564"/>
                  </a:cubicBezTo>
                  <a:cubicBezTo>
                    <a:pt x="4051" y="18005"/>
                    <a:pt x="3595" y="17549"/>
                    <a:pt x="3036" y="17549"/>
                  </a:cubicBezTo>
                  <a:close/>
                  <a:moveTo>
                    <a:pt x="3036" y="18232"/>
                  </a:moveTo>
                  <a:cubicBezTo>
                    <a:pt x="3222" y="18232"/>
                    <a:pt x="3368" y="18378"/>
                    <a:pt x="3368" y="18564"/>
                  </a:cubicBezTo>
                  <a:cubicBezTo>
                    <a:pt x="3368" y="18750"/>
                    <a:pt x="3222" y="18906"/>
                    <a:pt x="3036" y="18906"/>
                  </a:cubicBezTo>
                  <a:cubicBezTo>
                    <a:pt x="2851" y="18906"/>
                    <a:pt x="2695" y="18750"/>
                    <a:pt x="2695" y="18564"/>
                  </a:cubicBezTo>
                  <a:cubicBezTo>
                    <a:pt x="2695" y="18378"/>
                    <a:pt x="2851" y="18232"/>
                    <a:pt x="3036" y="18232"/>
                  </a:cubicBezTo>
                  <a:close/>
                </a:path>
              </a:pathLst>
            </a:cu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71120" tIns="71120" rIns="71120" bIns="71120" numCol="1" anchor="ctr">
              <a:noAutofit/>
            </a:bodyPr>
            <a:lstStyle/>
            <a:p>
              <a:pPr lvl="0">
                <a:defRPr sz="3200"/>
              </a:pPr>
              <a:endParaRPr lang="en-US" sz="3733">
                <a:solidFill>
                  <a:schemeClr val="bg1"/>
                </a:solidFill>
              </a:endParaRPr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127268B5-877B-4EF3-9FE4-52CF6BEE6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8287" y="184466"/>
              <a:ext cx="500808" cy="437043"/>
            </a:xfrm>
            <a:prstGeom prst="rect">
              <a:avLst/>
            </a:prstGeom>
          </p:spPr>
        </p:pic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0993920E-4CB6-41AA-B6D7-CBDB430FBE7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402838" y="9399037"/>
            <a:ext cx="398761" cy="21852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D6F996F-7150-479A-A191-EFAB011EA5F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211378" y="-25620"/>
            <a:ext cx="1620619" cy="67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602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177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LIDE 1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HAPITR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FIN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3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4_CONTENU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6676EFF43BD44A973BAF3C3F8897C" ma:contentTypeVersion="11" ma:contentTypeDescription="Crée un document." ma:contentTypeScope="" ma:versionID="16055b838173ea074c74866c85749e9f">
  <xsd:schema xmlns:xsd="http://www.w3.org/2001/XMLSchema" xmlns:xs="http://www.w3.org/2001/XMLSchema" xmlns:p="http://schemas.microsoft.com/office/2006/metadata/properties" xmlns:ns3="e2e26994-5e48-4994-8c16-0b6f61c4bc8a" xmlns:ns4="9f09b4db-7fdb-4a79-a1ce-e7e1d5ac2b17" targetNamespace="http://schemas.microsoft.com/office/2006/metadata/properties" ma:root="true" ma:fieldsID="7356ef530764415288c8753ef1e753cb" ns3:_="" ns4:_="">
    <xsd:import namespace="e2e26994-5e48-4994-8c16-0b6f61c4bc8a"/>
    <xsd:import namespace="9f09b4db-7fdb-4a79-a1ce-e7e1d5ac2b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26994-5e48-4994-8c16-0b6f61c4bc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09b4db-7fdb-4a79-a1ce-e7e1d5ac2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C97AAC-D16A-478F-95B1-E9944B8633B3}">
  <ds:schemaRefs>
    <ds:schemaRef ds:uri="e2e26994-5e48-4994-8c16-0b6f61c4bc8a"/>
    <ds:schemaRef ds:uri="9f09b4db-7fdb-4a79-a1ce-e7e1d5ac2b17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345BF31-44AE-4465-BECF-E43C8C381D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4C4361-D057-4EB1-8B0C-C5823A75BE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e26994-5e48-4994-8c16-0b6f61c4bc8a"/>
    <ds:schemaRef ds:uri="9f09b4db-7fdb-4a79-a1ce-e7e1d5ac2b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Macintosh PowerPoint</Application>
  <PresentationFormat>A3 Paper (297x420 mm)</PresentationFormat>
  <Paragraphs>50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2" baseType="lpstr">
      <vt:lpstr>Aharoni</vt:lpstr>
      <vt:lpstr>Arial</vt:lpstr>
      <vt:lpstr>Calibri</vt:lpstr>
      <vt:lpstr>Gotham Rounded Bold</vt:lpstr>
      <vt:lpstr>Lucida Grande</vt:lpstr>
      <vt:lpstr>Michelin</vt:lpstr>
      <vt:lpstr>Michelin Black</vt:lpstr>
      <vt:lpstr>Michelin SemiBold</vt:lpstr>
      <vt:lpstr>Rounded Elegance</vt:lpstr>
      <vt:lpstr>Tahoma</vt:lpstr>
      <vt:lpstr>Wingdings</vt:lpstr>
      <vt:lpstr>Wingdings 3</vt:lpstr>
      <vt:lpstr>SLIDE 1</vt:lpstr>
      <vt:lpstr>CHAPITRE</vt:lpstr>
      <vt:lpstr>CONTENU</vt:lpstr>
      <vt:lpstr>FIN</vt:lpstr>
      <vt:lpstr>1_CONTENU</vt:lpstr>
      <vt:lpstr>2_CONTENU</vt:lpstr>
      <vt:lpstr>3_CONTENU</vt:lpstr>
      <vt:lpstr>4_CONTENU</vt:lpstr>
      <vt:lpstr>Diapositive think-cell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a digital Information system EA Steering, March 22nd</dc:title>
  <dc:creator>Eric Legendre</dc:creator>
  <cp:lastModifiedBy>Thierry Fraudet</cp:lastModifiedBy>
  <cp:revision>7</cp:revision>
  <cp:lastPrinted>2020-01-14T15:27:55Z</cp:lastPrinted>
  <dcterms:modified xsi:type="dcterms:W3CDTF">2024-07-12T14:42:05Z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0x010100C8B6676EFF43BD44A973BAF3C3F8897C</vt:lpwstr>
  </property>
  <property fmtid="{D5CDD505-2E9C-101B-9397-08002B2CF9AE}" pid="3" name="MSIP_Label_09e9a456-2778-4ca9-be06-1190b1e1118a_Enabled">
    <vt:lpwstr>true</vt:lpwstr>
  </property>
  <property fmtid="{D5CDD505-2E9C-101B-9397-08002B2CF9AE}" pid="4" name="MSIP_Label_09e9a456-2778-4ca9-be06-1190b1e1118a_SetDate">
    <vt:lpwstr>2024-07-12T14:42:05Z</vt:lpwstr>
  </property>
  <property fmtid="{D5CDD505-2E9C-101B-9397-08002B2CF9AE}" pid="5" name="MSIP_Label_09e9a456-2778-4ca9-be06-1190b1e1118a_Method">
    <vt:lpwstr>Standard</vt:lpwstr>
  </property>
  <property fmtid="{D5CDD505-2E9C-101B-9397-08002B2CF9AE}" pid="6" name="MSIP_Label_09e9a456-2778-4ca9-be06-1190b1e1118a_Name">
    <vt:lpwstr>D3</vt:lpwstr>
  </property>
  <property fmtid="{D5CDD505-2E9C-101B-9397-08002B2CF9AE}" pid="7" name="MSIP_Label_09e9a456-2778-4ca9-be06-1190b1e1118a_SiteId">
    <vt:lpwstr>658ba197-6c73-4fea-91bd-1c7d8de6bf2c</vt:lpwstr>
  </property>
  <property fmtid="{D5CDD505-2E9C-101B-9397-08002B2CF9AE}" pid="8" name="MSIP_Label_09e9a456-2778-4ca9-be06-1190b1e1118a_ActionId">
    <vt:lpwstr>d9069b5e-3d9c-425c-98a2-c56fb02047da</vt:lpwstr>
  </property>
  <property fmtid="{D5CDD505-2E9C-101B-9397-08002B2CF9AE}" pid="9" name="MSIP_Label_09e9a456-2778-4ca9-be06-1190b1e1118a_ContentBits">
    <vt:lpwstr>0</vt:lpwstr>
  </property>
</Properties>
</file>