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3" r:id="rId2"/>
    <p:sldId id="272" r:id="rId3"/>
    <p:sldId id="273" r:id="rId4"/>
    <p:sldId id="275" r:id="rId5"/>
    <p:sldId id="276" r:id="rId6"/>
    <p:sldId id="278" r:id="rId7"/>
    <p:sldId id="282" r:id="rId8"/>
    <p:sldId id="283" r:id="rId9"/>
    <p:sldId id="279" r:id="rId10"/>
    <p:sldId id="27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00"/>
    <a:srgbClr val="CC0000"/>
    <a:srgbClr val="B00000"/>
    <a:srgbClr val="E7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5278E0-C39C-4AF7-95B3-4878FA33BF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42B0DE-D50A-40B5-84BD-82C527CF39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AA8B4-B8BC-4BF7-AB47-538536FB476D}" type="datetimeFigureOut">
              <a:rPr lang="en-US" smtClean="0"/>
              <a:t>1/14/2021</a:t>
            </a:fld>
            <a:endParaRPr lang="en-US"/>
          </a:p>
        </p:txBody>
      </p:sp>
      <p:sp>
        <p:nvSpPr>
          <p:cNvPr id="4" name="Footer Placeholder 3">
            <a:extLst>
              <a:ext uri="{FF2B5EF4-FFF2-40B4-BE49-F238E27FC236}">
                <a16:creationId xmlns:a16="http://schemas.microsoft.com/office/drawing/2014/main" id="{1727A04B-C32A-4495-8CD7-3AA5C1388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873E7C-0FB9-4CA8-B321-3B0BC76C9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30646A-9961-4B9F-BF26-787BCB8F97B8}" type="slidenum">
              <a:rPr lang="en-US" smtClean="0"/>
              <a:t>‹#›</a:t>
            </a:fld>
            <a:endParaRPr lang="en-US"/>
          </a:p>
        </p:txBody>
      </p:sp>
    </p:spTree>
    <p:extLst>
      <p:ext uri="{BB962C8B-B14F-4D97-AF65-F5344CB8AC3E}">
        <p14:creationId xmlns:p14="http://schemas.microsoft.com/office/powerpoint/2010/main" val="332047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9E1BC-904E-4EB5-A18B-9A750E3C82F5}"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4F8E3-4B96-400D-8176-A44C8BC020DB}" type="slidenum">
              <a:rPr lang="en-US" smtClean="0"/>
              <a:t>‹#›</a:t>
            </a:fld>
            <a:endParaRPr lang="en-US"/>
          </a:p>
        </p:txBody>
      </p:sp>
    </p:spTree>
    <p:extLst>
      <p:ext uri="{BB962C8B-B14F-4D97-AF65-F5344CB8AC3E}">
        <p14:creationId xmlns:p14="http://schemas.microsoft.com/office/powerpoint/2010/main" val="20622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20A2A938-E27B-4609-AACF-81192ED6A64B}" type="datetime1">
              <a:rPr lang="en-US" smtClean="0"/>
              <a:t>1/14/2021</a:t>
            </a:fld>
            <a:endParaRPr lang="en-US"/>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2"/>
            <a:ext cx="5913439" cy="6039052"/>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tx2">
              <a:lumMod val="60000"/>
              <a:lumOff val="40000"/>
            </a:schemeClr>
          </a:solidFill>
          <a:effectLst/>
        </p:spPr>
        <p:txBody>
          <a:bodyPr wrap="square" anchor="ctr">
            <a:noAutofit/>
          </a:bodyPr>
          <a:lstStyle>
            <a:lvl1pPr marL="0" indent="0" algn="ctr">
              <a:buNone/>
              <a:defRPr/>
            </a:lvl1pPr>
          </a:lstStyle>
          <a:p>
            <a:r>
              <a:rPr lang="en-US"/>
              <a:t>Insert image</a:t>
            </a:r>
          </a:p>
        </p:txBody>
      </p:sp>
      <p:sp>
        <p:nvSpPr>
          <p:cNvPr id="14" name="Slide Number Placeholder 5">
            <a:extLst>
              <a:ext uri="{FF2B5EF4-FFF2-40B4-BE49-F238E27FC236}">
                <a16:creationId xmlns:a16="http://schemas.microsoft.com/office/drawing/2014/main" id="{40F07059-286D-4DE2-A542-A755F2C76FBA}"/>
              </a:ext>
            </a:extLst>
          </p:cNvPr>
          <p:cNvSpPr>
            <a:spLocks noGrp="1"/>
          </p:cNvSpPr>
          <p:nvPr>
            <p:ph type="sldNum" sz="quarter" idx="4"/>
          </p:nvPr>
        </p:nvSpPr>
        <p:spPr>
          <a:xfrm>
            <a:off x="10446519" y="6502351"/>
            <a:ext cx="515080" cy="365125"/>
          </a:xfrm>
          <a:prstGeom prst="rect">
            <a:avLst/>
          </a:prstGeom>
        </p:spPr>
        <p:txBody>
          <a:bodyPr/>
          <a:lstStyle>
            <a:lvl1pPr algn="r">
              <a:defRPr sz="1400">
                <a:solidFill>
                  <a:schemeClr val="tx1"/>
                </a:solidFill>
              </a:defRPr>
            </a:lvl1pPr>
          </a:lstStyle>
          <a:p>
            <a:fld id="{45C00377-489B-40EC-B059-26BDDD2E89B9}" type="slidenum">
              <a:rPr lang="en-US" smtClean="0"/>
              <a:pPr/>
              <a:t>‹#›</a:t>
            </a:fld>
            <a:endParaRPr lang="en-US"/>
          </a:p>
        </p:txBody>
      </p:sp>
      <p:cxnSp>
        <p:nvCxnSpPr>
          <p:cNvPr id="15" name="Straight Connector 14">
            <a:extLst>
              <a:ext uri="{FF2B5EF4-FFF2-40B4-BE49-F238E27FC236}">
                <a16:creationId xmlns:a16="http://schemas.microsoft.com/office/drawing/2014/main" id="{E028E1D7-135C-AF45-A3B5-1F7260C17139}"/>
              </a:ext>
            </a:extLst>
          </p:cNvPr>
          <p:cNvCxnSpPr>
            <a:cxnSpLocks/>
          </p:cNvCxnSpPr>
          <p:nvPr userDrawn="1"/>
        </p:nvCxnSpPr>
        <p:spPr>
          <a:xfrm>
            <a:off x="6717322" y="3735998"/>
            <a:ext cx="4064978"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3710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279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4EF3-1E5E-44F4-BC57-93F7434A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D1C31-E40C-4C24-8328-50E237D04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95EB2-FB12-4986-9D0B-450F0F99B024}"/>
              </a:ext>
            </a:extLst>
          </p:cNvPr>
          <p:cNvSpPr>
            <a:spLocks noGrp="1"/>
          </p:cNvSpPr>
          <p:nvPr>
            <p:ph type="dt" sz="half" idx="10"/>
          </p:nvPr>
        </p:nvSpPr>
        <p:spPr/>
        <p:txBody>
          <a:bodyPr/>
          <a:lstStyle/>
          <a:p>
            <a:fld id="{C3834E0E-4074-46DD-8267-057E78DC85AD}" type="datetime1">
              <a:rPr lang="en-US" smtClean="0"/>
              <a:t>1/14/2021</a:t>
            </a:fld>
            <a:endParaRPr lang="en-US"/>
          </a:p>
        </p:txBody>
      </p:sp>
      <p:sp>
        <p:nvSpPr>
          <p:cNvPr id="5" name="Footer Placeholder 4">
            <a:extLst>
              <a:ext uri="{FF2B5EF4-FFF2-40B4-BE49-F238E27FC236}">
                <a16:creationId xmlns:a16="http://schemas.microsoft.com/office/drawing/2014/main" id="{F076F5B9-0BEA-4164-BFCA-A3034B872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01131-33BB-4D47-996B-3504787B7C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65569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64F-C4C1-4285-8D86-4B50694AC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5A34C-AD35-43DF-9475-D0C503C117F0}"/>
              </a:ext>
            </a:extLst>
          </p:cNvPr>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2251-371F-459D-A222-6A6472C5F792}"/>
              </a:ext>
            </a:extLst>
          </p:cNvPr>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DAE88-273C-4A12-85BF-1AEFE5BF958C}"/>
              </a:ext>
            </a:extLst>
          </p:cNvPr>
          <p:cNvSpPr>
            <a:spLocks noGrp="1"/>
          </p:cNvSpPr>
          <p:nvPr>
            <p:ph type="dt" sz="half" idx="10"/>
          </p:nvPr>
        </p:nvSpPr>
        <p:spPr/>
        <p:txBody>
          <a:bodyPr/>
          <a:lstStyle/>
          <a:p>
            <a:fld id="{F22E358B-46C4-4F2F-9E38-E2AD560E62D8}" type="datetime1">
              <a:rPr lang="en-US" smtClean="0"/>
              <a:t>1/14/2021</a:t>
            </a:fld>
            <a:endParaRPr lang="en-US"/>
          </a:p>
        </p:txBody>
      </p:sp>
      <p:sp>
        <p:nvSpPr>
          <p:cNvPr id="6" name="Footer Placeholder 5">
            <a:extLst>
              <a:ext uri="{FF2B5EF4-FFF2-40B4-BE49-F238E27FC236}">
                <a16:creationId xmlns:a16="http://schemas.microsoft.com/office/drawing/2014/main" id="{26AE5A58-7A00-4193-A643-D8E6E3EB8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1A9F-8826-4ADC-BB1B-0810F3EA2C7F}"/>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52784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D986-5CF9-419B-BA8B-2B105CA58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4E334-7C87-4CD2-8718-CD548215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E3D08-7320-4732-AC81-BF6193CED217}"/>
              </a:ext>
            </a:extLst>
          </p:cNvPr>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A74E-21C6-4CE9-8700-382BD4B7B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7D109-9BF0-4A07-9E08-220601AB7732}"/>
              </a:ext>
            </a:extLst>
          </p:cNvPr>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01DC6-5D21-4996-8789-355275D5D146}"/>
              </a:ext>
            </a:extLst>
          </p:cNvPr>
          <p:cNvSpPr>
            <a:spLocks noGrp="1"/>
          </p:cNvSpPr>
          <p:nvPr>
            <p:ph type="dt" sz="half" idx="10"/>
          </p:nvPr>
        </p:nvSpPr>
        <p:spPr/>
        <p:txBody>
          <a:bodyPr/>
          <a:lstStyle/>
          <a:p>
            <a:fld id="{90608138-F871-4A5A-85F6-5E49C68C1FD0}" type="datetime1">
              <a:rPr lang="en-US" smtClean="0"/>
              <a:t>1/14/2021</a:t>
            </a:fld>
            <a:endParaRPr lang="en-US"/>
          </a:p>
        </p:txBody>
      </p:sp>
      <p:sp>
        <p:nvSpPr>
          <p:cNvPr id="8" name="Footer Placeholder 7">
            <a:extLst>
              <a:ext uri="{FF2B5EF4-FFF2-40B4-BE49-F238E27FC236}">
                <a16:creationId xmlns:a16="http://schemas.microsoft.com/office/drawing/2014/main" id="{E5D4B556-61B1-4CAB-8930-AE78AD471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D88E6-9C62-4129-96DD-ACEF0B0D669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56781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0DED-BC8C-4922-8945-EEF23D1AF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4B772-3A78-4E39-94E1-ACD43CBD3FB3}"/>
              </a:ext>
            </a:extLst>
          </p:cNvPr>
          <p:cNvSpPr>
            <a:spLocks noGrp="1"/>
          </p:cNvSpPr>
          <p:nvPr>
            <p:ph type="dt" sz="half" idx="10"/>
          </p:nvPr>
        </p:nvSpPr>
        <p:spPr/>
        <p:txBody>
          <a:bodyPr/>
          <a:lstStyle/>
          <a:p>
            <a:fld id="{9C91FFD3-43DA-4E43-BD8A-12204B0D4966}" type="datetime1">
              <a:rPr lang="en-US" smtClean="0"/>
              <a:t>1/14/2021</a:t>
            </a:fld>
            <a:endParaRPr lang="en-US"/>
          </a:p>
        </p:txBody>
      </p:sp>
      <p:sp>
        <p:nvSpPr>
          <p:cNvPr id="4" name="Footer Placeholder 3">
            <a:extLst>
              <a:ext uri="{FF2B5EF4-FFF2-40B4-BE49-F238E27FC236}">
                <a16:creationId xmlns:a16="http://schemas.microsoft.com/office/drawing/2014/main" id="{7794CB5D-5647-4C31-96E3-E19C150CB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DFECC-267E-430D-AF33-CEA4B75098A4}"/>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07270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8280B-206A-4924-A256-2AB966F16F8A}"/>
              </a:ext>
            </a:extLst>
          </p:cNvPr>
          <p:cNvSpPr>
            <a:spLocks noGrp="1"/>
          </p:cNvSpPr>
          <p:nvPr>
            <p:ph type="dt" sz="half" idx="10"/>
          </p:nvPr>
        </p:nvSpPr>
        <p:spPr/>
        <p:txBody>
          <a:bodyPr/>
          <a:lstStyle/>
          <a:p>
            <a:fld id="{76168BCD-928B-4B16-8080-1FEC19258969}" type="datetime1">
              <a:rPr lang="en-US" smtClean="0"/>
              <a:t>1/14/2021</a:t>
            </a:fld>
            <a:endParaRPr lang="en-US"/>
          </a:p>
        </p:txBody>
      </p:sp>
      <p:sp>
        <p:nvSpPr>
          <p:cNvPr id="3" name="Footer Placeholder 2">
            <a:extLst>
              <a:ext uri="{FF2B5EF4-FFF2-40B4-BE49-F238E27FC236}">
                <a16:creationId xmlns:a16="http://schemas.microsoft.com/office/drawing/2014/main" id="{9C30D6CD-E938-49D9-BF1C-D5362E0F0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B4F4D-8B1E-484F-9976-1CD95FA1043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512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5F52-625B-4355-95EB-248BAAEDF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A371-9285-4CC6-AABC-531FFE1DC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638DC-94F5-4A61-A7D8-2023655F0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AAB16-FF0C-414D-9800-8F244B42F41A}"/>
              </a:ext>
            </a:extLst>
          </p:cNvPr>
          <p:cNvSpPr>
            <a:spLocks noGrp="1"/>
          </p:cNvSpPr>
          <p:nvPr>
            <p:ph type="dt" sz="half" idx="10"/>
          </p:nvPr>
        </p:nvSpPr>
        <p:spPr/>
        <p:txBody>
          <a:bodyPr/>
          <a:lstStyle/>
          <a:p>
            <a:fld id="{989AE20C-D284-4DEE-A8CB-E1E928F672B7}" type="datetime1">
              <a:rPr lang="en-US" smtClean="0"/>
              <a:t>1/14/2021</a:t>
            </a:fld>
            <a:endParaRPr lang="en-US"/>
          </a:p>
        </p:txBody>
      </p:sp>
      <p:sp>
        <p:nvSpPr>
          <p:cNvPr id="6" name="Footer Placeholder 5">
            <a:extLst>
              <a:ext uri="{FF2B5EF4-FFF2-40B4-BE49-F238E27FC236}">
                <a16:creationId xmlns:a16="http://schemas.microsoft.com/office/drawing/2014/main" id="{4B018E3D-CFEE-4090-9FAF-D3F3EF354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D258A-96A6-4CAE-9FFD-817B4EB0F0B5}"/>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6919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AE47-1C19-4865-A4EB-1FBF9A2DA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0AB75-4D30-4150-AB64-577DD74EB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0853B-AAC4-4AEB-A3BB-360E6A198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3AEE8-9C3C-4795-B7AC-4EDCE81AFD7C}"/>
              </a:ext>
            </a:extLst>
          </p:cNvPr>
          <p:cNvSpPr>
            <a:spLocks noGrp="1"/>
          </p:cNvSpPr>
          <p:nvPr>
            <p:ph type="dt" sz="half" idx="10"/>
          </p:nvPr>
        </p:nvSpPr>
        <p:spPr/>
        <p:txBody>
          <a:bodyPr/>
          <a:lstStyle/>
          <a:p>
            <a:fld id="{C7B6CA75-3615-4C22-93F9-36DA66E3C306}" type="datetime1">
              <a:rPr lang="en-US" smtClean="0"/>
              <a:t>1/14/2021</a:t>
            </a:fld>
            <a:endParaRPr lang="en-US"/>
          </a:p>
        </p:txBody>
      </p:sp>
      <p:sp>
        <p:nvSpPr>
          <p:cNvPr id="6" name="Footer Placeholder 5">
            <a:extLst>
              <a:ext uri="{FF2B5EF4-FFF2-40B4-BE49-F238E27FC236}">
                <a16:creationId xmlns:a16="http://schemas.microsoft.com/office/drawing/2014/main" id="{5C5F3B58-CC39-478A-BA45-44A9B2959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783BC-4188-4C44-8F3D-F5AE9AB4E542}"/>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19858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2630-DB86-4EFF-AA3C-8F7F516FD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CDC9E-1F51-4C08-98C2-F22ABCEDC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40E1E-19CD-461A-8554-6B5E3AB42B5A}"/>
              </a:ext>
            </a:extLst>
          </p:cNvPr>
          <p:cNvSpPr>
            <a:spLocks noGrp="1"/>
          </p:cNvSpPr>
          <p:nvPr>
            <p:ph type="dt" sz="half" idx="10"/>
          </p:nvPr>
        </p:nvSpPr>
        <p:spPr/>
        <p:txBody>
          <a:bodyPr/>
          <a:lstStyle/>
          <a:p>
            <a:fld id="{F72830DD-C1E8-48EE-BEDF-702A4C506AA1}" type="datetime1">
              <a:rPr lang="en-US" smtClean="0"/>
              <a:t>1/14/2021</a:t>
            </a:fld>
            <a:endParaRPr lang="en-US"/>
          </a:p>
        </p:txBody>
      </p:sp>
      <p:sp>
        <p:nvSpPr>
          <p:cNvPr id="5" name="Footer Placeholder 4">
            <a:extLst>
              <a:ext uri="{FF2B5EF4-FFF2-40B4-BE49-F238E27FC236}">
                <a16:creationId xmlns:a16="http://schemas.microsoft.com/office/drawing/2014/main" id="{9CD5DEC5-7683-431B-B071-2A35F476B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025A-7F8E-47BE-B31B-F5659856BE3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466931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2E54A-16F2-462F-B904-4F75675C1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A064E-F9CE-4EE4-8717-4DD467A3F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81DB8-6208-4B6A-80FA-6106C3DBA23C}"/>
              </a:ext>
            </a:extLst>
          </p:cNvPr>
          <p:cNvSpPr>
            <a:spLocks noGrp="1"/>
          </p:cNvSpPr>
          <p:nvPr>
            <p:ph type="dt" sz="half" idx="10"/>
          </p:nvPr>
        </p:nvSpPr>
        <p:spPr/>
        <p:txBody>
          <a:bodyPr/>
          <a:lstStyle/>
          <a:p>
            <a:fld id="{93A348EE-4B10-4EA3-867A-E280B7D35A71}" type="datetime1">
              <a:rPr lang="en-US" smtClean="0"/>
              <a:t>1/14/2021</a:t>
            </a:fld>
            <a:endParaRPr lang="en-US"/>
          </a:p>
        </p:txBody>
      </p:sp>
      <p:sp>
        <p:nvSpPr>
          <p:cNvPr id="5" name="Footer Placeholder 4">
            <a:extLst>
              <a:ext uri="{FF2B5EF4-FFF2-40B4-BE49-F238E27FC236}">
                <a16:creationId xmlns:a16="http://schemas.microsoft.com/office/drawing/2014/main" id="{9087521B-5068-4B69-864F-506C8189A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D794A-6EF9-4A68-A9C6-F11A99A769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1737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2"/>
            <a:ext cx="2222500" cy="469288"/>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34461" y="9292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2920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re - Centré">
    <p:bg>
      <p:bgPr>
        <a:solidFill>
          <a:srgbClr val="242424"/>
        </a:solidFill>
        <a:effectLst/>
      </p:bgPr>
    </p:bg>
    <p:spTree>
      <p:nvGrpSpPr>
        <p:cNvPr id="1" name=""/>
        <p:cNvGrpSpPr/>
        <p:nvPr/>
      </p:nvGrpSpPr>
      <p:grpSpPr>
        <a:xfrm>
          <a:off x="0" y="0"/>
          <a:ext cx="0" cy="0"/>
          <a:chOff x="0" y="0"/>
          <a:chExt cx="0" cy="0"/>
        </a:xfrm>
      </p:grpSpPr>
      <p:sp>
        <p:nvSpPr>
          <p:cNvPr id="45" name="Title Text"/>
          <p:cNvSpPr>
            <a:spLocks noGrp="1"/>
          </p:cNvSpPr>
          <p:nvPr>
            <p:ph type="title"/>
          </p:nvPr>
        </p:nvSpPr>
        <p:spPr>
          <a:xfrm>
            <a:off x="2881312" y="2986980"/>
            <a:ext cx="6429376" cy="2384228"/>
          </a:xfrm>
          <a:prstGeom prst="rect">
            <a:avLst/>
          </a:prstGeom>
        </p:spPr>
        <p:txBody>
          <a:bodyPr/>
          <a:lstStyle/>
          <a:p>
            <a:r>
              <a:t>Title Text</a:t>
            </a: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03328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23175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8827410" y="947057"/>
            <a:ext cx="3364590" cy="4963885"/>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8905788" y="1400028"/>
            <a:ext cx="3168737"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7869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
        <p:nvSpPr>
          <p:cNvPr id="8" name="Content Placeholder 2">
            <a:extLst>
              <a:ext uri="{FF2B5EF4-FFF2-40B4-BE49-F238E27FC236}">
                <a16:creationId xmlns:a16="http://schemas.microsoft.com/office/drawing/2014/main" id="{F438F152-391F-4D48-B26C-CAD16EF213BC}"/>
              </a:ext>
            </a:extLst>
          </p:cNvPr>
          <p:cNvSpPr>
            <a:spLocks noGrp="1"/>
          </p:cNvSpPr>
          <p:nvPr>
            <p:ph idx="1"/>
          </p:nvPr>
        </p:nvSpPr>
        <p:spPr>
          <a:xfrm>
            <a:off x="653144" y="1547446"/>
            <a:ext cx="10700656" cy="4629517"/>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6655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1"/>
            <a:ext cx="2222500" cy="1422389"/>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1" y="19833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8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40073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941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10" name="Content Placeholder 2">
            <a:extLst>
              <a:ext uri="{FF2B5EF4-FFF2-40B4-BE49-F238E27FC236}">
                <a16:creationId xmlns:a16="http://schemas.microsoft.com/office/drawing/2014/main" id="{7AD276DF-DFC1-45E0-9513-81A0BBA1FFB8}"/>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648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1"/>
            <a:ext cx="4007339" cy="2048963"/>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1/14/2021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2592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9" name="Content Placeholder 2">
            <a:extLst>
              <a:ext uri="{FF2B5EF4-FFF2-40B4-BE49-F238E27FC236}">
                <a16:creationId xmlns:a16="http://schemas.microsoft.com/office/drawing/2014/main" id="{FF18821C-57A2-4F13-B702-1E6920B60265}"/>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437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F74-4817-4114-84C5-800B06E4E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F2CC8-6254-4614-827A-FF1495E16C4C}"/>
              </a:ext>
            </a:extLst>
          </p:cNvPr>
          <p:cNvSpPr>
            <a:spLocks noGrp="1"/>
          </p:cNvSpPr>
          <p:nvPr>
            <p:ph type="dt" sz="half" idx="10"/>
          </p:nvPr>
        </p:nvSpPr>
        <p:spPr/>
        <p:txBody>
          <a:bodyPr/>
          <a:lstStyle/>
          <a:p>
            <a:fld id="{7A4D8C99-275D-4B10-9C2E-59C4341B7462}" type="datetime1">
              <a:rPr lang="en-US" smtClean="0"/>
              <a:t>1/14/2021</a:t>
            </a:fld>
            <a:endParaRPr lang="en-US"/>
          </a:p>
        </p:txBody>
      </p:sp>
      <p:sp>
        <p:nvSpPr>
          <p:cNvPr id="4" name="Footer Placeholder 3">
            <a:extLst>
              <a:ext uri="{FF2B5EF4-FFF2-40B4-BE49-F238E27FC236}">
                <a16:creationId xmlns:a16="http://schemas.microsoft.com/office/drawing/2014/main" id="{3C2F2DB2-CC54-40BC-BD9B-83B59493A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FC1C2-2EF9-4D21-972F-429ED9869866}"/>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3431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1">
                <a:lumMod val="45000"/>
                <a:lumOff val="55000"/>
              </a:schemeClr>
            </a:gs>
            <a:gs pos="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E87D2-5105-4688-8CCC-42F59C43265E}"/>
              </a:ext>
            </a:extLst>
          </p:cNvPr>
          <p:cNvSpPr>
            <a:spLocks noGrp="1"/>
          </p:cNvSpPr>
          <p:nvPr>
            <p:ph type="title"/>
          </p:nvPr>
        </p:nvSpPr>
        <p:spPr>
          <a:xfrm>
            <a:off x="838200" y="606514"/>
            <a:ext cx="10515600" cy="10841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CFF3C-A330-43AB-B93B-9BCCB99E2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BA0A3-3D41-4FF0-A3DA-04F5DEDCB742}"/>
              </a:ext>
            </a:extLst>
          </p:cNvPr>
          <p:cNvSpPr>
            <a:spLocks noGrp="1"/>
          </p:cNvSpPr>
          <p:nvPr>
            <p:ph type="dt" sz="half" idx="2"/>
          </p:nvPr>
        </p:nvSpPr>
        <p:spPr>
          <a:xfrm>
            <a:off x="838200" y="6356350"/>
            <a:ext cx="93031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B0630-E009-4E38-9283-E9C611DC8A29}" type="datetime1">
              <a:rPr lang="en-US" smtClean="0"/>
              <a:t>1/14/2021</a:t>
            </a:fld>
            <a:endParaRPr lang="en-US"/>
          </a:p>
        </p:txBody>
      </p:sp>
      <p:sp>
        <p:nvSpPr>
          <p:cNvPr id="5" name="Footer Placeholder 4">
            <a:extLst>
              <a:ext uri="{FF2B5EF4-FFF2-40B4-BE49-F238E27FC236}">
                <a16:creationId xmlns:a16="http://schemas.microsoft.com/office/drawing/2014/main" id="{16A38D31-A5E8-4894-AB89-17E04C1D852D}"/>
              </a:ext>
            </a:extLst>
          </p:cNvPr>
          <p:cNvSpPr>
            <a:spLocks noGrp="1"/>
          </p:cNvSpPr>
          <p:nvPr>
            <p:ph type="ftr" sz="quarter" idx="3"/>
          </p:nvPr>
        </p:nvSpPr>
        <p:spPr>
          <a:xfrm>
            <a:off x="3014509" y="6339378"/>
            <a:ext cx="49739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98D3E-A21A-486B-9CCE-EAA1AE1B4749}"/>
              </a:ext>
            </a:extLst>
          </p:cNvPr>
          <p:cNvSpPr>
            <a:spLocks noGrp="1"/>
          </p:cNvSpPr>
          <p:nvPr>
            <p:ph type="sldNum" sz="quarter" idx="4"/>
          </p:nvPr>
        </p:nvSpPr>
        <p:spPr>
          <a:xfrm>
            <a:off x="10902462" y="6356350"/>
            <a:ext cx="45133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2ACDC-836C-43B8-8E48-4C84BFF5C6CF}" type="slidenum">
              <a:rPr lang="en-US" smtClean="0"/>
              <a:t>‹#›</a:t>
            </a:fld>
            <a:endParaRPr lang="en-US"/>
          </a:p>
        </p:txBody>
      </p:sp>
      <p:pic>
        <p:nvPicPr>
          <p:cNvPr id="8" name="Picture 7" descr="A picture containing text, clipart&#10;&#10;Description automatically generated">
            <a:extLst>
              <a:ext uri="{FF2B5EF4-FFF2-40B4-BE49-F238E27FC236}">
                <a16:creationId xmlns:a16="http://schemas.microsoft.com/office/drawing/2014/main" id="{E6F4EF66-B6A0-4F87-BE69-BF9CC7DD9F2E}"/>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38200" y="6320746"/>
            <a:ext cx="1008941" cy="35300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244F825-E0AD-4AA1-B537-EFC7426FDCB1}"/>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9562755" y="6306279"/>
            <a:ext cx="1171846" cy="446494"/>
          </a:xfrm>
          <a:prstGeom prst="rect">
            <a:avLst/>
          </a:prstGeom>
        </p:spPr>
      </p:pic>
      <p:sp>
        <p:nvSpPr>
          <p:cNvPr id="11" name="TextBox 10">
            <a:extLst>
              <a:ext uri="{FF2B5EF4-FFF2-40B4-BE49-F238E27FC236}">
                <a16:creationId xmlns:a16="http://schemas.microsoft.com/office/drawing/2014/main" id="{F3CAF110-860B-46A1-B3BB-E2A431EBAC23}"/>
              </a:ext>
            </a:extLst>
          </p:cNvPr>
          <p:cNvSpPr txBox="1"/>
          <p:nvPr userDrawn="1"/>
        </p:nvSpPr>
        <p:spPr>
          <a:xfrm>
            <a:off x="3046703" y="6291108"/>
            <a:ext cx="490359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bg2">
                    <a:lumMod val="50000"/>
                  </a:schemeClr>
                </a:solidFill>
              </a:rPr>
              <a:t>This material is part of the Continuous Architecture Toolkit and is distributed under Creative Common Attribution ShareAlike 4.0 International License</a:t>
            </a:r>
          </a:p>
        </p:txBody>
      </p:sp>
    </p:spTree>
    <p:extLst>
      <p:ext uri="{BB962C8B-B14F-4D97-AF65-F5344CB8AC3E}">
        <p14:creationId xmlns:p14="http://schemas.microsoft.com/office/powerpoint/2010/main" val="4206378561"/>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83" r:id="rId3"/>
    <p:sldLayoutId id="2147483686" r:id="rId4"/>
    <p:sldLayoutId id="2147483684" r:id="rId5"/>
    <p:sldLayoutId id="2147483681" r:id="rId6"/>
    <p:sldLayoutId id="2147483680" r:id="rId7"/>
    <p:sldLayoutId id="2147483682" r:id="rId8"/>
    <p:sldLayoutId id="2147483661"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85"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https://draw-io.en.softonic.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hyperlink" Target="https://draw-io.en.softonic.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AF44-5CA4-4CBD-8E11-098DC035E850}"/>
              </a:ext>
            </a:extLst>
          </p:cNvPr>
          <p:cNvSpPr>
            <a:spLocks noGrp="1"/>
          </p:cNvSpPr>
          <p:nvPr>
            <p:ph type="title"/>
          </p:nvPr>
        </p:nvSpPr>
        <p:spPr/>
        <p:txBody>
          <a:bodyPr>
            <a:normAutofit/>
          </a:bodyPr>
          <a:lstStyle/>
          <a:p>
            <a:r>
              <a:rPr lang="en-US" sz="4800" dirty="0"/>
              <a:t>Agile Enterprise Architecture</a:t>
            </a:r>
          </a:p>
        </p:txBody>
      </p:sp>
      <p:sp>
        <p:nvSpPr>
          <p:cNvPr id="3" name="Text Placeholder 2">
            <a:extLst>
              <a:ext uri="{FF2B5EF4-FFF2-40B4-BE49-F238E27FC236}">
                <a16:creationId xmlns:a16="http://schemas.microsoft.com/office/drawing/2014/main" id="{5BCAA81E-DBF9-456A-9203-227EC3D2F7F4}"/>
              </a:ext>
            </a:extLst>
          </p:cNvPr>
          <p:cNvSpPr>
            <a:spLocks noGrp="1"/>
          </p:cNvSpPr>
          <p:nvPr>
            <p:ph type="body" idx="1"/>
          </p:nvPr>
        </p:nvSpPr>
        <p:spPr/>
        <p:txBody>
          <a:bodyPr>
            <a:normAutofit/>
          </a:bodyPr>
          <a:lstStyle/>
          <a:p>
            <a:r>
              <a:rPr lang="en-US" sz="3600"/>
              <a:t>Experience Design</a:t>
            </a:r>
            <a:endParaRPr lang="en-US" sz="3600" dirty="0"/>
          </a:p>
        </p:txBody>
      </p:sp>
      <p:pic>
        <p:nvPicPr>
          <p:cNvPr id="6" name="Picture Placeholder 5" descr="A picture containing outdoor, sky, kite, water&#10;&#10;Description automatically generated">
            <a:extLst>
              <a:ext uri="{FF2B5EF4-FFF2-40B4-BE49-F238E27FC236}">
                <a16:creationId xmlns:a16="http://schemas.microsoft.com/office/drawing/2014/main" id="{1B11A3D0-F200-4B93-B8FB-4D83525A2D0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7" name="Picture 6">
            <a:extLst>
              <a:ext uri="{FF2B5EF4-FFF2-40B4-BE49-F238E27FC236}">
                <a16:creationId xmlns:a16="http://schemas.microsoft.com/office/drawing/2014/main" id="{CC852937-7F13-1847-837B-184AEC8C0F71}"/>
              </a:ext>
            </a:extLst>
          </p:cNvPr>
          <p:cNvPicPr>
            <a:picLocks noChangeAspect="1"/>
          </p:cNvPicPr>
          <p:nvPr/>
        </p:nvPicPr>
        <p:blipFill>
          <a:blip r:embed="rId3"/>
          <a:stretch>
            <a:fillRect/>
          </a:stretch>
        </p:blipFill>
        <p:spPr>
          <a:xfrm>
            <a:off x="9983746" y="296293"/>
            <a:ext cx="1777062" cy="1622535"/>
          </a:xfrm>
          <a:prstGeom prst="rect">
            <a:avLst/>
          </a:prstGeom>
        </p:spPr>
      </p:pic>
    </p:spTree>
    <p:extLst>
      <p:ext uri="{BB962C8B-B14F-4D97-AF65-F5344CB8AC3E}">
        <p14:creationId xmlns:p14="http://schemas.microsoft.com/office/powerpoint/2010/main" val="326066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6412-ADBD-4CD8-A442-4E5889F4D96D}"/>
              </a:ext>
            </a:extLst>
          </p:cNvPr>
          <p:cNvSpPr>
            <a:spLocks noGrp="1"/>
          </p:cNvSpPr>
          <p:nvPr>
            <p:ph type="title"/>
          </p:nvPr>
        </p:nvSpPr>
        <p:spPr/>
        <p:txBody>
          <a:bodyPr>
            <a:normAutofit fontScale="90000"/>
          </a:bodyPr>
          <a:lstStyle/>
          <a:p>
            <a:pPr algn="ctr"/>
            <a:r>
              <a:rPr lang="fr-FR" dirty="0"/>
              <a:t>Job Story vs. User Story</a:t>
            </a:r>
            <a:endParaRPr lang="en-US" dirty="0"/>
          </a:p>
        </p:txBody>
      </p:sp>
      <p:sp>
        <p:nvSpPr>
          <p:cNvPr id="3" name="Slide Number Placeholder 2">
            <a:extLst>
              <a:ext uri="{FF2B5EF4-FFF2-40B4-BE49-F238E27FC236}">
                <a16:creationId xmlns:a16="http://schemas.microsoft.com/office/drawing/2014/main" id="{7A639297-2EB7-4849-B48A-FDBEB5469552}"/>
              </a:ext>
            </a:extLst>
          </p:cNvPr>
          <p:cNvSpPr>
            <a:spLocks noGrp="1"/>
          </p:cNvSpPr>
          <p:nvPr>
            <p:ph type="sldNum" sz="quarter" idx="12"/>
          </p:nvPr>
        </p:nvSpPr>
        <p:spPr/>
        <p:txBody>
          <a:bodyPr/>
          <a:lstStyle/>
          <a:p>
            <a:fld id="{0912ACDC-836C-43B8-8E48-4C84BFF5C6CF}" type="slidenum">
              <a:rPr lang="en-US" smtClean="0"/>
              <a:t>10</a:t>
            </a:fld>
            <a:endParaRPr lang="en-US"/>
          </a:p>
        </p:txBody>
      </p:sp>
      <p:sp>
        <p:nvSpPr>
          <p:cNvPr id="4" name="Content Placeholder 3">
            <a:extLst>
              <a:ext uri="{FF2B5EF4-FFF2-40B4-BE49-F238E27FC236}">
                <a16:creationId xmlns:a16="http://schemas.microsoft.com/office/drawing/2014/main" id="{F4697DD7-1490-43D6-BE53-45DD903F8073}"/>
              </a:ext>
            </a:extLst>
          </p:cNvPr>
          <p:cNvSpPr>
            <a:spLocks noGrp="1"/>
          </p:cNvSpPr>
          <p:nvPr>
            <p:ph idx="1"/>
          </p:nvPr>
        </p:nvSpPr>
        <p:spPr/>
        <p:txBody>
          <a:bodyPr>
            <a:normAutofit/>
          </a:bodyPr>
          <a:lstStyle/>
          <a:p>
            <a:r>
              <a:rPr lang="en-US" dirty="0"/>
              <a:t>Although User Stories are good for breaking down work, they typically </a:t>
            </a:r>
            <a:r>
              <a:rPr lang="en-US" b="1" dirty="0"/>
              <a:t>fail to connect the solution with user needs </a:t>
            </a:r>
            <a:r>
              <a:rPr lang="en-US" dirty="0"/>
              <a:t>and they lack an indication of </a:t>
            </a:r>
            <a:r>
              <a:rPr lang="en-US" b="1" dirty="0"/>
              <a:t>why someone would behave in a certain way </a:t>
            </a:r>
            <a:r>
              <a:rPr lang="en-US" dirty="0"/>
              <a:t>and </a:t>
            </a:r>
            <a:r>
              <a:rPr lang="en-US" b="1" dirty="0"/>
              <a:t>what they need to get a job done</a:t>
            </a:r>
            <a:r>
              <a:rPr lang="en-US" dirty="0"/>
              <a:t> </a:t>
            </a:r>
          </a:p>
          <a:p>
            <a:pPr lvl="1"/>
            <a:r>
              <a:rPr lang="en-US" dirty="0"/>
              <a:t>Often User Stories are derived from the capability being built, not from observing actual behavior</a:t>
            </a:r>
          </a:p>
          <a:p>
            <a:r>
              <a:rPr lang="en-US" dirty="0"/>
              <a:t>Job Stories are an alternative to User Stories. They follow the tradition of breaking down efforts into smaller pieces, but through the JTBD lens</a:t>
            </a:r>
          </a:p>
          <a:p>
            <a:r>
              <a:rPr lang="en-US" dirty="0"/>
              <a:t>Examples of Job Story Formats</a:t>
            </a:r>
          </a:p>
          <a:p>
            <a:pPr lvl="1"/>
            <a:r>
              <a:rPr lang="en-US" i="1" dirty="0"/>
              <a:t>When I [circumstance], I want to [job], so I can [expected outcome] </a:t>
            </a:r>
            <a:endParaRPr lang="en-US" dirty="0"/>
          </a:p>
          <a:p>
            <a:pPr lvl="1"/>
            <a:r>
              <a:rPr lang="en-US" i="1" dirty="0"/>
              <a:t>When I [circumstance + job stage/step], I want to [micro-job], so I can [need]</a:t>
            </a:r>
          </a:p>
        </p:txBody>
      </p:sp>
      <p:sp>
        <p:nvSpPr>
          <p:cNvPr id="6" name="TextBox 5">
            <a:extLst>
              <a:ext uri="{FF2B5EF4-FFF2-40B4-BE49-F238E27FC236}">
                <a16:creationId xmlns:a16="http://schemas.microsoft.com/office/drawing/2014/main" id="{91C1C34F-CD16-41B4-B3DF-AFB9C8EA9619}"/>
              </a:ext>
            </a:extLst>
          </p:cNvPr>
          <p:cNvSpPr txBox="1"/>
          <p:nvPr/>
        </p:nvSpPr>
        <p:spPr>
          <a:xfrm>
            <a:off x="4757089" y="80872"/>
            <a:ext cx="7434911" cy="1200329"/>
          </a:xfrm>
          <a:prstGeom prst="rect">
            <a:avLst/>
          </a:prstGeom>
          <a:noFill/>
        </p:spPr>
        <p:txBody>
          <a:bodyPr wrap="square" rtlCol="0">
            <a:spAutoFit/>
          </a:bodyPr>
          <a:lstStyle/>
          <a:p>
            <a:r>
              <a:rPr lang="en-US" i="1" dirty="0"/>
              <a:t>A job story should make sense without having to know the larger JTBD landscape or job map. As a result, job stories have a more “plug-and-play” versatility that is often required for Agile designs and development teams.</a:t>
            </a:r>
          </a:p>
          <a:p>
            <a:r>
              <a:rPr lang="en-US" dirty="0"/>
              <a:t>Jim </a:t>
            </a:r>
            <a:r>
              <a:rPr lang="en-US" dirty="0" err="1"/>
              <a:t>Kalbach</a:t>
            </a:r>
            <a:r>
              <a:rPr lang="en-US" dirty="0"/>
              <a:t>, The Jobs To Be Done Playbook </a:t>
            </a:r>
          </a:p>
        </p:txBody>
      </p:sp>
    </p:spTree>
    <p:extLst>
      <p:ext uri="{BB962C8B-B14F-4D97-AF65-F5344CB8AC3E}">
        <p14:creationId xmlns:p14="http://schemas.microsoft.com/office/powerpoint/2010/main" val="54886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2DFC-64BF-46DA-B5FD-B471EDC57383}"/>
              </a:ext>
            </a:extLst>
          </p:cNvPr>
          <p:cNvSpPr>
            <a:spLocks noGrp="1"/>
          </p:cNvSpPr>
          <p:nvPr>
            <p:ph type="title"/>
          </p:nvPr>
        </p:nvSpPr>
        <p:spPr/>
        <p:txBody>
          <a:bodyPr>
            <a:normAutofit fontScale="90000"/>
          </a:bodyPr>
          <a:lstStyle/>
          <a:p>
            <a:r>
              <a:rPr lang="en-US"/>
              <a:t>Outline</a:t>
            </a:r>
          </a:p>
        </p:txBody>
      </p:sp>
      <p:sp>
        <p:nvSpPr>
          <p:cNvPr id="3" name="Content Placeholder 2">
            <a:extLst>
              <a:ext uri="{FF2B5EF4-FFF2-40B4-BE49-F238E27FC236}">
                <a16:creationId xmlns:a16="http://schemas.microsoft.com/office/drawing/2014/main" id="{9BB79192-664D-4320-9B20-B57296A690E7}"/>
              </a:ext>
            </a:extLst>
          </p:cNvPr>
          <p:cNvSpPr>
            <a:spLocks noGrp="1"/>
          </p:cNvSpPr>
          <p:nvPr>
            <p:ph idx="1"/>
          </p:nvPr>
        </p:nvSpPr>
        <p:spPr/>
        <p:txBody>
          <a:bodyPr/>
          <a:lstStyle/>
          <a:p>
            <a:r>
              <a:rPr lang="en-US" dirty="0"/>
              <a:t>Overview</a:t>
            </a:r>
          </a:p>
          <a:p>
            <a:r>
              <a:rPr lang="en-US" dirty="0"/>
              <a:t>Generic approach</a:t>
            </a:r>
          </a:p>
          <a:p>
            <a:r>
              <a:rPr lang="en-US" dirty="0"/>
              <a:t>Work products</a:t>
            </a:r>
          </a:p>
          <a:p>
            <a:r>
              <a:rPr lang="en-US" dirty="0"/>
              <a:t>Deliverable template</a:t>
            </a:r>
          </a:p>
          <a:p>
            <a:endParaRPr lang="en-US" dirty="0"/>
          </a:p>
        </p:txBody>
      </p:sp>
      <p:sp>
        <p:nvSpPr>
          <p:cNvPr id="4" name="Slide Number Placeholder 3">
            <a:extLst>
              <a:ext uri="{FF2B5EF4-FFF2-40B4-BE49-F238E27FC236}">
                <a16:creationId xmlns:a16="http://schemas.microsoft.com/office/drawing/2014/main" id="{B923EFE8-8614-45BC-81F1-8447E2B02F5B}"/>
              </a:ext>
            </a:extLst>
          </p:cNvPr>
          <p:cNvSpPr>
            <a:spLocks noGrp="1"/>
          </p:cNvSpPr>
          <p:nvPr>
            <p:ph type="sldNum" sz="quarter" idx="12"/>
          </p:nvPr>
        </p:nvSpPr>
        <p:spPr/>
        <p:txBody>
          <a:bodyPr/>
          <a:lstStyle/>
          <a:p>
            <a:fld id="{0912ACDC-836C-43B8-8E48-4C84BFF5C6CF}" type="slidenum">
              <a:rPr lang="en-US" smtClean="0"/>
              <a:t>2</a:t>
            </a:fld>
            <a:endParaRPr lang="en-US"/>
          </a:p>
        </p:txBody>
      </p:sp>
    </p:spTree>
    <p:extLst>
      <p:ext uri="{BB962C8B-B14F-4D97-AF65-F5344CB8AC3E}">
        <p14:creationId xmlns:p14="http://schemas.microsoft.com/office/powerpoint/2010/main" val="93861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32B2-9307-4F90-A8B9-DB6577C240F1}"/>
              </a:ext>
            </a:extLst>
          </p:cNvPr>
          <p:cNvSpPr>
            <a:spLocks noGrp="1"/>
          </p:cNvSpPr>
          <p:nvPr>
            <p:ph type="title"/>
          </p:nvPr>
        </p:nvSpPr>
        <p:spPr/>
        <p:txBody>
          <a:bodyPr>
            <a:normAutofit fontScale="90000"/>
          </a:bodyPr>
          <a:lstStyle/>
          <a:p>
            <a:r>
              <a:rPr lang="en-US" dirty="0"/>
              <a:t>Generic approach</a:t>
            </a:r>
          </a:p>
        </p:txBody>
      </p:sp>
      <p:sp>
        <p:nvSpPr>
          <p:cNvPr id="3" name="Slide Number Placeholder 2">
            <a:extLst>
              <a:ext uri="{FF2B5EF4-FFF2-40B4-BE49-F238E27FC236}">
                <a16:creationId xmlns:a16="http://schemas.microsoft.com/office/drawing/2014/main" id="{C55217CD-F6D9-4C7E-9B96-5AE636EEFD58}"/>
              </a:ext>
            </a:extLst>
          </p:cNvPr>
          <p:cNvSpPr>
            <a:spLocks noGrp="1"/>
          </p:cNvSpPr>
          <p:nvPr>
            <p:ph type="sldNum" sz="quarter" idx="12"/>
          </p:nvPr>
        </p:nvSpPr>
        <p:spPr/>
        <p:txBody>
          <a:bodyPr/>
          <a:lstStyle/>
          <a:p>
            <a:fld id="{0912ACDC-836C-43B8-8E48-4C84BFF5C6CF}" type="slidenum">
              <a:rPr lang="en-US" smtClean="0"/>
              <a:t>3</a:t>
            </a:fld>
            <a:endParaRPr lang="en-US"/>
          </a:p>
        </p:txBody>
      </p:sp>
      <p:sp>
        <p:nvSpPr>
          <p:cNvPr id="26" name="Rectangle à coins arrondis 25">
            <a:extLst>
              <a:ext uri="{FF2B5EF4-FFF2-40B4-BE49-F238E27FC236}">
                <a16:creationId xmlns:a16="http://schemas.microsoft.com/office/drawing/2014/main" id="{69C11F8B-C2AD-4956-862B-4900B37993A9}"/>
              </a:ext>
            </a:extLst>
          </p:cNvPr>
          <p:cNvSpPr/>
          <p:nvPr/>
        </p:nvSpPr>
        <p:spPr>
          <a:xfrm>
            <a:off x="2525068" y="3299036"/>
            <a:ext cx="1648049"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Experience Design</a:t>
            </a:r>
            <a:endParaRPr lang="en-US" sz="1600" i="1" dirty="0"/>
          </a:p>
        </p:txBody>
      </p:sp>
      <p:sp>
        <p:nvSpPr>
          <p:cNvPr id="29" name="Rectangle à coins arrondis 25">
            <a:extLst>
              <a:ext uri="{FF2B5EF4-FFF2-40B4-BE49-F238E27FC236}">
                <a16:creationId xmlns:a16="http://schemas.microsoft.com/office/drawing/2014/main" id="{21D8C17B-AD0A-4CDC-836F-022CE2E08C5F}"/>
              </a:ext>
            </a:extLst>
          </p:cNvPr>
          <p:cNvSpPr/>
          <p:nvPr/>
        </p:nvSpPr>
        <p:spPr>
          <a:xfrm>
            <a:off x="4609707" y="2322043"/>
            <a:ext cx="2405385" cy="7875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Product Architecture</a:t>
            </a:r>
            <a:endParaRPr lang="en-US" sz="1600" i="1" dirty="0"/>
          </a:p>
        </p:txBody>
      </p:sp>
      <p:sp>
        <p:nvSpPr>
          <p:cNvPr id="30" name="Rectangle à coins arrondis 25">
            <a:extLst>
              <a:ext uri="{FF2B5EF4-FFF2-40B4-BE49-F238E27FC236}">
                <a16:creationId xmlns:a16="http://schemas.microsoft.com/office/drawing/2014/main" id="{B45E5715-6AD9-4092-932A-8C022E48DF1E}"/>
              </a:ext>
            </a:extLst>
          </p:cNvPr>
          <p:cNvSpPr/>
          <p:nvPr/>
        </p:nvSpPr>
        <p:spPr>
          <a:xfrm>
            <a:off x="4640911" y="3327104"/>
            <a:ext cx="2374182" cy="7988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Operations Architecture</a:t>
            </a:r>
            <a:endParaRPr lang="en-US" sz="1600" i="1" dirty="0"/>
          </a:p>
        </p:txBody>
      </p:sp>
      <p:sp>
        <p:nvSpPr>
          <p:cNvPr id="31" name="Rectangle à coins arrondis 25">
            <a:extLst>
              <a:ext uri="{FF2B5EF4-FFF2-40B4-BE49-F238E27FC236}">
                <a16:creationId xmlns:a16="http://schemas.microsoft.com/office/drawing/2014/main" id="{752F44F3-2B17-4676-9A38-EEADBC0D964C}"/>
              </a:ext>
            </a:extLst>
          </p:cNvPr>
          <p:cNvSpPr/>
          <p:nvPr/>
        </p:nvSpPr>
        <p:spPr>
          <a:xfrm>
            <a:off x="4609707" y="4317476"/>
            <a:ext cx="2405387" cy="824851"/>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Software/Hardware Architecture</a:t>
            </a:r>
          </a:p>
        </p:txBody>
      </p:sp>
      <p:sp>
        <p:nvSpPr>
          <p:cNvPr id="32" name="Rectangle à coins arrondis 25">
            <a:extLst>
              <a:ext uri="{FF2B5EF4-FFF2-40B4-BE49-F238E27FC236}">
                <a16:creationId xmlns:a16="http://schemas.microsoft.com/office/drawing/2014/main" id="{BF7E3B18-9FC1-4C83-9598-B2989F210980}"/>
              </a:ext>
            </a:extLst>
          </p:cNvPr>
          <p:cNvSpPr/>
          <p:nvPr/>
        </p:nvSpPr>
        <p:spPr>
          <a:xfrm>
            <a:off x="7331890" y="785284"/>
            <a:ext cx="1936295" cy="75744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a:t>
            </a:r>
          </a:p>
          <a:p>
            <a:pPr algn="ctr"/>
            <a:r>
              <a:rPr lang="en-US" sz="2000" i="1" dirty="0"/>
              <a:t>Organization</a:t>
            </a:r>
            <a:endParaRPr lang="en-US" sz="1600" i="1" dirty="0"/>
          </a:p>
        </p:txBody>
      </p:sp>
      <p:sp>
        <p:nvSpPr>
          <p:cNvPr id="36" name="Rectangle à coins arrondis 25">
            <a:extLst>
              <a:ext uri="{FF2B5EF4-FFF2-40B4-BE49-F238E27FC236}">
                <a16:creationId xmlns:a16="http://schemas.microsoft.com/office/drawing/2014/main" id="{77D978F2-1281-41A7-8D5E-C64969F9C76E}"/>
              </a:ext>
            </a:extLst>
          </p:cNvPr>
          <p:cNvSpPr/>
          <p:nvPr/>
        </p:nvSpPr>
        <p:spPr>
          <a:xfrm>
            <a:off x="7576699" y="3299036"/>
            <a:ext cx="1612418"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Platform Architecture</a:t>
            </a:r>
            <a:endParaRPr lang="en-US" sz="1600" i="1" dirty="0"/>
          </a:p>
        </p:txBody>
      </p:sp>
      <p:cxnSp>
        <p:nvCxnSpPr>
          <p:cNvPr id="47" name="Connector: Elbow 46">
            <a:extLst>
              <a:ext uri="{FF2B5EF4-FFF2-40B4-BE49-F238E27FC236}">
                <a16:creationId xmlns:a16="http://schemas.microsoft.com/office/drawing/2014/main" id="{EF9A5B23-0EA0-485D-ABAF-2318244611ED}"/>
              </a:ext>
            </a:extLst>
          </p:cNvPr>
          <p:cNvCxnSpPr>
            <a:cxnSpLocks/>
            <a:stCxn id="26" idx="3"/>
            <a:endCxn id="29" idx="1"/>
          </p:cNvCxnSpPr>
          <p:nvPr/>
        </p:nvCxnSpPr>
        <p:spPr>
          <a:xfrm flipV="1">
            <a:off x="4173117" y="2715824"/>
            <a:ext cx="436590" cy="996677"/>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6B15AE8-D563-4D2E-9E87-1748C519F2F7}"/>
              </a:ext>
            </a:extLst>
          </p:cNvPr>
          <p:cNvCxnSpPr>
            <a:cxnSpLocks/>
            <a:stCxn id="26" idx="3"/>
            <a:endCxn id="31" idx="1"/>
          </p:cNvCxnSpPr>
          <p:nvPr/>
        </p:nvCxnSpPr>
        <p:spPr>
          <a:xfrm>
            <a:off x="4173117" y="3712501"/>
            <a:ext cx="436590"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9B7080-B15C-4094-908C-B469EB34E590}"/>
              </a:ext>
            </a:extLst>
          </p:cNvPr>
          <p:cNvCxnSpPr>
            <a:cxnSpLocks/>
            <a:stCxn id="26" idx="3"/>
            <a:endCxn id="30" idx="1"/>
          </p:cNvCxnSpPr>
          <p:nvPr/>
        </p:nvCxnSpPr>
        <p:spPr>
          <a:xfrm>
            <a:off x="4173117" y="3712501"/>
            <a:ext cx="467794"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693790F-C703-45CB-B2EF-1B6EB73AEB5E}"/>
              </a:ext>
            </a:extLst>
          </p:cNvPr>
          <p:cNvCxnSpPr>
            <a:cxnSpLocks/>
            <a:stCxn id="29" idx="3"/>
            <a:endCxn id="36" idx="1"/>
          </p:cNvCxnSpPr>
          <p:nvPr/>
        </p:nvCxnSpPr>
        <p:spPr>
          <a:xfrm>
            <a:off x="7015092" y="2715824"/>
            <a:ext cx="561607" cy="996677"/>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A3454B-2AD0-40A8-8DDB-D1DDFC3D5534}"/>
              </a:ext>
            </a:extLst>
          </p:cNvPr>
          <p:cNvCxnSpPr>
            <a:cxnSpLocks/>
            <a:stCxn id="30" idx="3"/>
            <a:endCxn id="36" idx="1"/>
          </p:cNvCxnSpPr>
          <p:nvPr/>
        </p:nvCxnSpPr>
        <p:spPr>
          <a:xfrm flipV="1">
            <a:off x="7015093" y="3712501"/>
            <a:ext cx="561606"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3BC8BED-DF78-48F8-90A3-3ABFC35C829D}"/>
              </a:ext>
            </a:extLst>
          </p:cNvPr>
          <p:cNvCxnSpPr>
            <a:cxnSpLocks/>
            <a:stCxn id="31" idx="3"/>
            <a:endCxn id="36" idx="1"/>
          </p:cNvCxnSpPr>
          <p:nvPr/>
        </p:nvCxnSpPr>
        <p:spPr>
          <a:xfrm flipV="1">
            <a:off x="7015094" y="3712501"/>
            <a:ext cx="561605"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99A8A86-4B66-46F7-BC68-BDD4972497CB}"/>
              </a:ext>
            </a:extLst>
          </p:cNvPr>
          <p:cNvSpPr/>
          <p:nvPr/>
        </p:nvSpPr>
        <p:spPr>
          <a:xfrm>
            <a:off x="2374518" y="1908578"/>
            <a:ext cx="6963485" cy="3609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Up-Down 75">
            <a:extLst>
              <a:ext uri="{FF2B5EF4-FFF2-40B4-BE49-F238E27FC236}">
                <a16:creationId xmlns:a16="http://schemas.microsoft.com/office/drawing/2014/main" id="{8345682D-A1CF-4F28-B610-83B3252CA0D2}"/>
              </a:ext>
            </a:extLst>
          </p:cNvPr>
          <p:cNvSpPr/>
          <p:nvPr/>
        </p:nvSpPr>
        <p:spPr>
          <a:xfrm>
            <a:off x="8140269" y="1524299"/>
            <a:ext cx="265814" cy="3693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55">
            <a:extLst>
              <a:ext uri="{FF2B5EF4-FFF2-40B4-BE49-F238E27FC236}">
                <a16:creationId xmlns:a16="http://schemas.microsoft.com/office/drawing/2014/main" id="{A682D9E3-0CD4-4BFC-86C8-58D995E1FD3D}"/>
              </a:ext>
            </a:extLst>
          </p:cNvPr>
          <p:cNvSpPr txBox="1"/>
          <p:nvPr/>
        </p:nvSpPr>
        <p:spPr>
          <a:xfrm>
            <a:off x="8226084" y="1514872"/>
            <a:ext cx="30411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Inverse Conway Maneuver</a:t>
            </a:r>
          </a:p>
        </p:txBody>
      </p:sp>
      <p:sp>
        <p:nvSpPr>
          <p:cNvPr id="78" name="Rectangle à coins arrondis 25">
            <a:extLst>
              <a:ext uri="{FF2B5EF4-FFF2-40B4-BE49-F238E27FC236}">
                <a16:creationId xmlns:a16="http://schemas.microsoft.com/office/drawing/2014/main" id="{5F1A9806-4602-4A2B-B7E7-3BFEA688B1CF}"/>
              </a:ext>
            </a:extLst>
          </p:cNvPr>
          <p:cNvSpPr/>
          <p:nvPr/>
        </p:nvSpPr>
        <p:spPr>
          <a:xfrm>
            <a:off x="9766381" y="2857344"/>
            <a:ext cx="1837228"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Roadmap</a:t>
            </a:r>
            <a:endParaRPr lang="en-US" sz="1600" i="1" dirty="0"/>
          </a:p>
        </p:txBody>
      </p:sp>
      <p:sp>
        <p:nvSpPr>
          <p:cNvPr id="79" name="Arrow: Right 78">
            <a:extLst>
              <a:ext uri="{FF2B5EF4-FFF2-40B4-BE49-F238E27FC236}">
                <a16:creationId xmlns:a16="http://schemas.microsoft.com/office/drawing/2014/main" id="{9311F8AE-D002-44CF-BB07-E2F2C06CF4C1}"/>
              </a:ext>
            </a:extLst>
          </p:cNvPr>
          <p:cNvSpPr/>
          <p:nvPr/>
        </p:nvSpPr>
        <p:spPr>
          <a:xfrm>
            <a:off x="9338003" y="3119295"/>
            <a:ext cx="428378" cy="303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55">
            <a:extLst>
              <a:ext uri="{FF2B5EF4-FFF2-40B4-BE49-F238E27FC236}">
                <a16:creationId xmlns:a16="http://schemas.microsoft.com/office/drawing/2014/main" id="{A4DEB804-8A1C-4E71-BF47-073D702DC133}"/>
              </a:ext>
            </a:extLst>
          </p:cNvPr>
          <p:cNvSpPr txBox="1"/>
          <p:nvPr/>
        </p:nvSpPr>
        <p:spPr>
          <a:xfrm>
            <a:off x="684517" y="1477247"/>
            <a:ext cx="143337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Applicability</a:t>
            </a:r>
          </a:p>
        </p:txBody>
      </p:sp>
      <p:sp>
        <p:nvSpPr>
          <p:cNvPr id="83" name="Rectangle: Top Corners One Rounded and One Snipped 82">
            <a:extLst>
              <a:ext uri="{FF2B5EF4-FFF2-40B4-BE49-F238E27FC236}">
                <a16:creationId xmlns:a16="http://schemas.microsoft.com/office/drawing/2014/main" id="{B0FED2C3-EA9E-414A-9491-5582A4020194}"/>
              </a:ext>
            </a:extLst>
          </p:cNvPr>
          <p:cNvSpPr/>
          <p:nvPr/>
        </p:nvSpPr>
        <p:spPr>
          <a:xfrm>
            <a:off x="632142" y="2171349"/>
            <a:ext cx="1404277"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Unit</a:t>
            </a:r>
          </a:p>
        </p:txBody>
      </p:sp>
      <p:sp>
        <p:nvSpPr>
          <p:cNvPr id="84" name="Rectangle: Top Corners One Rounded and One Snipped 83">
            <a:extLst>
              <a:ext uri="{FF2B5EF4-FFF2-40B4-BE49-F238E27FC236}">
                <a16:creationId xmlns:a16="http://schemas.microsoft.com/office/drawing/2014/main" id="{A2376D85-FC4E-4D1F-AF26-438638E6B9F6}"/>
              </a:ext>
            </a:extLst>
          </p:cNvPr>
          <p:cNvSpPr/>
          <p:nvPr/>
        </p:nvSpPr>
        <p:spPr>
          <a:xfrm>
            <a:off x="632143" y="3351322"/>
            <a:ext cx="1404276"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Area**</a:t>
            </a:r>
          </a:p>
        </p:txBody>
      </p:sp>
      <p:sp>
        <p:nvSpPr>
          <p:cNvPr id="85" name="Rectangle: Top Corners One Rounded and One Snipped 84">
            <a:extLst>
              <a:ext uri="{FF2B5EF4-FFF2-40B4-BE49-F238E27FC236}">
                <a16:creationId xmlns:a16="http://schemas.microsoft.com/office/drawing/2014/main" id="{99C703AA-8F84-40CC-87ED-A6A925DF53B8}"/>
              </a:ext>
            </a:extLst>
          </p:cNvPr>
          <p:cNvSpPr/>
          <p:nvPr/>
        </p:nvSpPr>
        <p:spPr>
          <a:xfrm>
            <a:off x="632143" y="4531294"/>
            <a:ext cx="1404276"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86" name="Rectangle à coins arrondis 25">
            <a:extLst>
              <a:ext uri="{FF2B5EF4-FFF2-40B4-BE49-F238E27FC236}">
                <a16:creationId xmlns:a16="http://schemas.microsoft.com/office/drawing/2014/main" id="{0E57BE33-F5A8-4C68-8568-13FC0B388523}"/>
              </a:ext>
            </a:extLst>
          </p:cNvPr>
          <p:cNvSpPr/>
          <p:nvPr/>
        </p:nvSpPr>
        <p:spPr>
          <a:xfrm>
            <a:off x="9766381" y="3883887"/>
            <a:ext cx="1837228" cy="826930"/>
          </a:xfrm>
          <a:prstGeom prst="roundRect">
            <a:avLst/>
          </a:prstGeom>
          <a:solidFill>
            <a:schemeClr val="accent1">
              <a:lumMod val="50000"/>
            </a:schemeClr>
          </a:solidFill>
          <a:ln>
            <a:solidFill>
              <a:schemeClr val="tx1"/>
            </a:solidFill>
            <a:prstDash val="lgDashDotDot"/>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Optional Pilot</a:t>
            </a:r>
            <a:endParaRPr lang="en-US" sz="1600" i="1" dirty="0"/>
          </a:p>
        </p:txBody>
      </p:sp>
      <p:sp>
        <p:nvSpPr>
          <p:cNvPr id="98" name="TextBox 55">
            <a:extLst>
              <a:ext uri="{FF2B5EF4-FFF2-40B4-BE49-F238E27FC236}">
                <a16:creationId xmlns:a16="http://schemas.microsoft.com/office/drawing/2014/main" id="{80A33DBF-2CFF-4971-B825-49E64EAD0B63}"/>
              </a:ext>
            </a:extLst>
          </p:cNvPr>
          <p:cNvSpPr txBox="1"/>
          <p:nvPr/>
        </p:nvSpPr>
        <p:spPr>
          <a:xfrm>
            <a:off x="3579917" y="5644051"/>
            <a:ext cx="429957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 Product/market segmentation</a:t>
            </a:r>
          </a:p>
        </p:txBody>
      </p:sp>
      <p:sp>
        <p:nvSpPr>
          <p:cNvPr id="99" name="TextBox 55">
            <a:extLst>
              <a:ext uri="{FF2B5EF4-FFF2-40B4-BE49-F238E27FC236}">
                <a16:creationId xmlns:a16="http://schemas.microsoft.com/office/drawing/2014/main" id="{CDB6C4CF-EB07-476D-B546-87B621FED6B2}"/>
              </a:ext>
            </a:extLst>
          </p:cNvPr>
          <p:cNvSpPr txBox="1"/>
          <p:nvPr/>
        </p:nvSpPr>
        <p:spPr>
          <a:xfrm>
            <a:off x="3891498" y="5916068"/>
            <a:ext cx="580403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 Project when the shift to Product has not occurred yet</a:t>
            </a:r>
          </a:p>
        </p:txBody>
      </p:sp>
      <p:sp>
        <p:nvSpPr>
          <p:cNvPr id="38" name="Rectangle à coins arrondis 25">
            <a:extLst>
              <a:ext uri="{FF2B5EF4-FFF2-40B4-BE49-F238E27FC236}">
                <a16:creationId xmlns:a16="http://schemas.microsoft.com/office/drawing/2014/main" id="{1D4B2B51-D651-409E-B93E-CC73F71B50C8}"/>
              </a:ext>
            </a:extLst>
          </p:cNvPr>
          <p:cNvSpPr/>
          <p:nvPr/>
        </p:nvSpPr>
        <p:spPr>
          <a:xfrm>
            <a:off x="4746655" y="785285"/>
            <a:ext cx="1947347" cy="73901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 Strategy*</a:t>
            </a:r>
            <a:endParaRPr lang="en-US" sz="1600" i="1" dirty="0"/>
          </a:p>
        </p:txBody>
      </p:sp>
      <p:sp>
        <p:nvSpPr>
          <p:cNvPr id="39" name="TextBox 55">
            <a:extLst>
              <a:ext uri="{FF2B5EF4-FFF2-40B4-BE49-F238E27FC236}">
                <a16:creationId xmlns:a16="http://schemas.microsoft.com/office/drawing/2014/main" id="{3BE4D920-AE83-498C-A564-6E03323ACA05}"/>
              </a:ext>
            </a:extLst>
          </p:cNvPr>
          <p:cNvSpPr txBox="1"/>
          <p:nvPr/>
        </p:nvSpPr>
        <p:spPr>
          <a:xfrm>
            <a:off x="943649" y="5644051"/>
            <a:ext cx="220545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 Or classical strategy</a:t>
            </a:r>
          </a:p>
        </p:txBody>
      </p:sp>
      <p:sp>
        <p:nvSpPr>
          <p:cNvPr id="43" name="TextBox 55">
            <a:extLst>
              <a:ext uri="{FF2B5EF4-FFF2-40B4-BE49-F238E27FC236}">
                <a16:creationId xmlns:a16="http://schemas.microsoft.com/office/drawing/2014/main" id="{626CFB2C-2610-4740-9D87-127868A891B7}"/>
              </a:ext>
            </a:extLst>
          </p:cNvPr>
          <p:cNvSpPr txBox="1"/>
          <p:nvPr/>
        </p:nvSpPr>
        <p:spPr>
          <a:xfrm>
            <a:off x="4290739" y="1900094"/>
            <a:ext cx="30411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Concurrent Engineering</a:t>
            </a:r>
          </a:p>
        </p:txBody>
      </p:sp>
      <p:sp>
        <p:nvSpPr>
          <p:cNvPr id="6" name="Arrow: Down 5">
            <a:extLst>
              <a:ext uri="{FF2B5EF4-FFF2-40B4-BE49-F238E27FC236}">
                <a16:creationId xmlns:a16="http://schemas.microsoft.com/office/drawing/2014/main" id="{6758EA50-7BB3-40B4-A190-C5BD8B577C1A}"/>
              </a:ext>
            </a:extLst>
          </p:cNvPr>
          <p:cNvSpPr/>
          <p:nvPr/>
        </p:nvSpPr>
        <p:spPr>
          <a:xfrm>
            <a:off x="5216577" y="1524299"/>
            <a:ext cx="265814" cy="384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293F07C4-3A25-4249-B617-76C022409D2D}"/>
              </a:ext>
            </a:extLst>
          </p:cNvPr>
          <p:cNvSpPr/>
          <p:nvPr/>
        </p:nvSpPr>
        <p:spPr>
          <a:xfrm rot="10800000">
            <a:off x="5903686" y="1510808"/>
            <a:ext cx="265814" cy="384279"/>
          </a:xfrm>
          <a:prstGeom prst="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0CB026FD-D2AF-41A8-A50F-23AE5C39CA65}"/>
              </a:ext>
            </a:extLst>
          </p:cNvPr>
          <p:cNvSpPr/>
          <p:nvPr/>
        </p:nvSpPr>
        <p:spPr>
          <a:xfrm rot="10800000">
            <a:off x="1401205" y="2790873"/>
            <a:ext cx="265814" cy="541510"/>
          </a:xfrm>
          <a:prstGeom prst="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84CD222C-2B00-4E85-B800-D77BD61D98AF}"/>
              </a:ext>
            </a:extLst>
          </p:cNvPr>
          <p:cNvSpPr/>
          <p:nvPr/>
        </p:nvSpPr>
        <p:spPr>
          <a:xfrm>
            <a:off x="1013951" y="2809810"/>
            <a:ext cx="265814" cy="541510"/>
          </a:xfrm>
          <a:prstGeom prst="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Down 63">
            <a:extLst>
              <a:ext uri="{FF2B5EF4-FFF2-40B4-BE49-F238E27FC236}">
                <a16:creationId xmlns:a16="http://schemas.microsoft.com/office/drawing/2014/main" id="{564BAC4F-5EB0-447E-A6A0-A3CCF2EAD57D}"/>
              </a:ext>
            </a:extLst>
          </p:cNvPr>
          <p:cNvSpPr/>
          <p:nvPr/>
        </p:nvSpPr>
        <p:spPr>
          <a:xfrm rot="10800000">
            <a:off x="1364009" y="3963069"/>
            <a:ext cx="265814" cy="541510"/>
          </a:xfrm>
          <a:prstGeom prst="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66A80287-1EC5-46D8-96F5-7A900A4AD6F7}"/>
              </a:ext>
            </a:extLst>
          </p:cNvPr>
          <p:cNvSpPr/>
          <p:nvPr/>
        </p:nvSpPr>
        <p:spPr>
          <a:xfrm>
            <a:off x="976755" y="3982006"/>
            <a:ext cx="265814" cy="541510"/>
          </a:xfrm>
          <a:prstGeom prst="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Curved Down 67">
            <a:extLst>
              <a:ext uri="{FF2B5EF4-FFF2-40B4-BE49-F238E27FC236}">
                <a16:creationId xmlns:a16="http://schemas.microsoft.com/office/drawing/2014/main" id="{76A3E256-7CA7-46F6-8614-63A61B057481}"/>
              </a:ext>
            </a:extLst>
          </p:cNvPr>
          <p:cNvSpPr/>
          <p:nvPr/>
        </p:nvSpPr>
        <p:spPr>
          <a:xfrm>
            <a:off x="4258662" y="355676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9" name="Arrow: Curved Down 68">
            <a:extLst>
              <a:ext uri="{FF2B5EF4-FFF2-40B4-BE49-F238E27FC236}">
                <a16:creationId xmlns:a16="http://schemas.microsoft.com/office/drawing/2014/main" id="{2003744C-BFAB-40AF-A909-6321B4413310}"/>
              </a:ext>
            </a:extLst>
          </p:cNvPr>
          <p:cNvSpPr/>
          <p:nvPr/>
        </p:nvSpPr>
        <p:spPr>
          <a:xfrm rot="10800000">
            <a:off x="4255670" y="373914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3" name="Arrow: Curved Down 72">
            <a:extLst>
              <a:ext uri="{FF2B5EF4-FFF2-40B4-BE49-F238E27FC236}">
                <a16:creationId xmlns:a16="http://schemas.microsoft.com/office/drawing/2014/main" id="{41B9437C-E80E-4A66-8216-79C386C539C5}"/>
              </a:ext>
            </a:extLst>
          </p:cNvPr>
          <p:cNvSpPr/>
          <p:nvPr/>
        </p:nvSpPr>
        <p:spPr>
          <a:xfrm>
            <a:off x="7138992" y="355676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4" name="Arrow: Curved Down 73">
            <a:extLst>
              <a:ext uri="{FF2B5EF4-FFF2-40B4-BE49-F238E27FC236}">
                <a16:creationId xmlns:a16="http://schemas.microsoft.com/office/drawing/2014/main" id="{EED8A188-6E2A-457D-B1AF-7E4A01493E41}"/>
              </a:ext>
            </a:extLst>
          </p:cNvPr>
          <p:cNvSpPr/>
          <p:nvPr/>
        </p:nvSpPr>
        <p:spPr>
          <a:xfrm rot="10800000">
            <a:off x="7107846" y="373914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80" name="Arrow: Curved Down 79">
            <a:extLst>
              <a:ext uri="{FF2B5EF4-FFF2-40B4-BE49-F238E27FC236}">
                <a16:creationId xmlns:a16="http://schemas.microsoft.com/office/drawing/2014/main" id="{EAAFCDE0-30D6-4764-A86C-E0E5446813AD}"/>
              </a:ext>
            </a:extLst>
          </p:cNvPr>
          <p:cNvSpPr/>
          <p:nvPr/>
        </p:nvSpPr>
        <p:spPr>
          <a:xfrm>
            <a:off x="9830898" y="571938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Arrow: Curved Down 80">
            <a:extLst>
              <a:ext uri="{FF2B5EF4-FFF2-40B4-BE49-F238E27FC236}">
                <a16:creationId xmlns:a16="http://schemas.microsoft.com/office/drawing/2014/main" id="{A5AC0977-5107-4EB3-9348-6E438F84D356}"/>
              </a:ext>
            </a:extLst>
          </p:cNvPr>
          <p:cNvSpPr/>
          <p:nvPr/>
        </p:nvSpPr>
        <p:spPr>
          <a:xfrm rot="10800000">
            <a:off x="9827906" y="590176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TextBox 55">
            <a:extLst>
              <a:ext uri="{FF2B5EF4-FFF2-40B4-BE49-F238E27FC236}">
                <a16:creationId xmlns:a16="http://schemas.microsoft.com/office/drawing/2014/main" id="{081AD6D2-4002-4BCA-AFFD-9C0889D8E706}"/>
              </a:ext>
            </a:extLst>
          </p:cNvPr>
          <p:cNvSpPr txBox="1"/>
          <p:nvPr/>
        </p:nvSpPr>
        <p:spPr>
          <a:xfrm>
            <a:off x="9920425" y="5518298"/>
            <a:ext cx="1433375"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Learning cycle</a:t>
            </a:r>
          </a:p>
        </p:txBody>
      </p:sp>
      <p:sp>
        <p:nvSpPr>
          <p:cNvPr id="97" name="Arrow: Curved Down 96">
            <a:extLst>
              <a:ext uri="{FF2B5EF4-FFF2-40B4-BE49-F238E27FC236}">
                <a16:creationId xmlns:a16="http://schemas.microsoft.com/office/drawing/2014/main" id="{F2955228-80DB-4A35-8C78-48911A386EDD}"/>
              </a:ext>
            </a:extLst>
          </p:cNvPr>
          <p:cNvSpPr/>
          <p:nvPr/>
        </p:nvSpPr>
        <p:spPr>
          <a:xfrm>
            <a:off x="9391289" y="4178386"/>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rrow: Curved Down 99">
            <a:extLst>
              <a:ext uri="{FF2B5EF4-FFF2-40B4-BE49-F238E27FC236}">
                <a16:creationId xmlns:a16="http://schemas.microsoft.com/office/drawing/2014/main" id="{2287ED36-AF2E-45CA-84F5-D80264DDFD5F}"/>
              </a:ext>
            </a:extLst>
          </p:cNvPr>
          <p:cNvSpPr/>
          <p:nvPr/>
        </p:nvSpPr>
        <p:spPr>
          <a:xfrm rot="10800000">
            <a:off x="9388297" y="4360766"/>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TextBox 55">
            <a:extLst>
              <a:ext uri="{FF2B5EF4-FFF2-40B4-BE49-F238E27FC236}">
                <a16:creationId xmlns:a16="http://schemas.microsoft.com/office/drawing/2014/main" id="{53BC19C6-CBE1-43D4-80C5-BA99629061BE}"/>
              </a:ext>
            </a:extLst>
          </p:cNvPr>
          <p:cNvSpPr txBox="1"/>
          <p:nvPr/>
        </p:nvSpPr>
        <p:spPr>
          <a:xfrm>
            <a:off x="96455" y="2926076"/>
            <a:ext cx="10570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dirty="0"/>
              <a:t>Top-down</a:t>
            </a:r>
          </a:p>
        </p:txBody>
      </p:sp>
      <p:sp>
        <p:nvSpPr>
          <p:cNvPr id="102" name="TextBox 55">
            <a:extLst>
              <a:ext uri="{FF2B5EF4-FFF2-40B4-BE49-F238E27FC236}">
                <a16:creationId xmlns:a16="http://schemas.microsoft.com/office/drawing/2014/main" id="{A5A0F3F4-F51D-41E8-9CFA-03DD955032D9}"/>
              </a:ext>
            </a:extLst>
          </p:cNvPr>
          <p:cNvSpPr txBox="1"/>
          <p:nvPr/>
        </p:nvSpPr>
        <p:spPr>
          <a:xfrm>
            <a:off x="1447893" y="2818354"/>
            <a:ext cx="10570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dirty="0"/>
              <a:t>Bottom</a:t>
            </a:r>
          </a:p>
          <a:p>
            <a:pPr algn="ctr"/>
            <a:r>
              <a:rPr lang="en-US" sz="1400" i="1" dirty="0"/>
              <a:t>up</a:t>
            </a:r>
          </a:p>
        </p:txBody>
      </p:sp>
      <p:sp>
        <p:nvSpPr>
          <p:cNvPr id="103" name="TextBox 55">
            <a:extLst>
              <a:ext uri="{FF2B5EF4-FFF2-40B4-BE49-F238E27FC236}">
                <a16:creationId xmlns:a16="http://schemas.microsoft.com/office/drawing/2014/main" id="{8106F7EE-282A-4C10-A04B-891EED10D15F}"/>
              </a:ext>
            </a:extLst>
          </p:cNvPr>
          <p:cNvSpPr txBox="1"/>
          <p:nvPr/>
        </p:nvSpPr>
        <p:spPr>
          <a:xfrm>
            <a:off x="74144" y="4098102"/>
            <a:ext cx="10570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dirty="0"/>
              <a:t>Top-down</a:t>
            </a:r>
          </a:p>
        </p:txBody>
      </p:sp>
      <p:sp>
        <p:nvSpPr>
          <p:cNvPr id="104" name="TextBox 55">
            <a:extLst>
              <a:ext uri="{FF2B5EF4-FFF2-40B4-BE49-F238E27FC236}">
                <a16:creationId xmlns:a16="http://schemas.microsoft.com/office/drawing/2014/main" id="{F2EE7A7B-BFAA-44FF-B60D-DD9B87F27285}"/>
              </a:ext>
            </a:extLst>
          </p:cNvPr>
          <p:cNvSpPr txBox="1"/>
          <p:nvPr/>
        </p:nvSpPr>
        <p:spPr>
          <a:xfrm>
            <a:off x="1425582" y="3990380"/>
            <a:ext cx="10570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i="1" dirty="0"/>
              <a:t>Bottom</a:t>
            </a:r>
          </a:p>
          <a:p>
            <a:pPr algn="ctr"/>
            <a:r>
              <a:rPr lang="en-US" sz="1400" i="1" dirty="0"/>
              <a:t>up</a:t>
            </a:r>
          </a:p>
        </p:txBody>
      </p:sp>
      <p:sp>
        <p:nvSpPr>
          <p:cNvPr id="4" name="Arrow: Curved Left 3">
            <a:extLst>
              <a:ext uri="{FF2B5EF4-FFF2-40B4-BE49-F238E27FC236}">
                <a16:creationId xmlns:a16="http://schemas.microsoft.com/office/drawing/2014/main" id="{0A661E42-1773-49B6-9C45-FFC5677B78D3}"/>
              </a:ext>
            </a:extLst>
          </p:cNvPr>
          <p:cNvSpPr/>
          <p:nvPr/>
        </p:nvSpPr>
        <p:spPr>
          <a:xfrm>
            <a:off x="9338003" y="4836764"/>
            <a:ext cx="287805" cy="5052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5">
            <a:extLst>
              <a:ext uri="{FF2B5EF4-FFF2-40B4-BE49-F238E27FC236}">
                <a16:creationId xmlns:a16="http://schemas.microsoft.com/office/drawing/2014/main" id="{7AE04CF2-EF46-43E0-BCC6-34DEDFE4A7D1}"/>
              </a:ext>
            </a:extLst>
          </p:cNvPr>
          <p:cNvSpPr txBox="1"/>
          <p:nvPr/>
        </p:nvSpPr>
        <p:spPr>
          <a:xfrm>
            <a:off x="9392580" y="4890643"/>
            <a:ext cx="143337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Evolution</a:t>
            </a:r>
          </a:p>
        </p:txBody>
      </p:sp>
    </p:spTree>
    <p:extLst>
      <p:ext uri="{BB962C8B-B14F-4D97-AF65-F5344CB8AC3E}">
        <p14:creationId xmlns:p14="http://schemas.microsoft.com/office/powerpoint/2010/main" val="324126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A522-1071-442A-A6AC-D84330947735}"/>
              </a:ext>
            </a:extLst>
          </p:cNvPr>
          <p:cNvSpPr>
            <a:spLocks noGrp="1"/>
          </p:cNvSpPr>
          <p:nvPr>
            <p:ph type="title"/>
          </p:nvPr>
        </p:nvSpPr>
        <p:spPr/>
        <p:txBody>
          <a:bodyPr>
            <a:normAutofit fontScale="90000"/>
          </a:bodyPr>
          <a:lstStyle/>
          <a:p>
            <a:r>
              <a:rPr lang="en-US" dirty="0"/>
              <a:t>Experience Design</a:t>
            </a:r>
          </a:p>
        </p:txBody>
      </p:sp>
      <p:sp>
        <p:nvSpPr>
          <p:cNvPr id="3" name="Slide Number Placeholder 2">
            <a:extLst>
              <a:ext uri="{FF2B5EF4-FFF2-40B4-BE49-F238E27FC236}">
                <a16:creationId xmlns:a16="http://schemas.microsoft.com/office/drawing/2014/main" id="{8EF5DEF6-CC68-470C-AB7A-2EBFBB2C06D3}"/>
              </a:ext>
            </a:extLst>
          </p:cNvPr>
          <p:cNvSpPr>
            <a:spLocks noGrp="1"/>
          </p:cNvSpPr>
          <p:nvPr>
            <p:ph type="sldNum" sz="quarter" idx="12"/>
          </p:nvPr>
        </p:nvSpPr>
        <p:spPr/>
        <p:txBody>
          <a:bodyPr/>
          <a:lstStyle/>
          <a:p>
            <a:fld id="{0912ACDC-836C-43B8-8E48-4C84BFF5C6CF}" type="slidenum">
              <a:rPr lang="en-US" smtClean="0"/>
              <a:t>4</a:t>
            </a:fld>
            <a:endParaRPr lang="en-US"/>
          </a:p>
        </p:txBody>
      </p:sp>
      <p:pic>
        <p:nvPicPr>
          <p:cNvPr id="8" name="Picture 7" descr="Diagram&#10;&#10;Description automatically generated">
            <a:extLst>
              <a:ext uri="{FF2B5EF4-FFF2-40B4-BE49-F238E27FC236}">
                <a16:creationId xmlns:a16="http://schemas.microsoft.com/office/drawing/2014/main" id="{E25267DA-5227-429C-A53A-E022F77CB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081" y="271559"/>
            <a:ext cx="6525719" cy="5906380"/>
          </a:xfrm>
          <a:prstGeom prst="rect">
            <a:avLst/>
          </a:prstGeom>
        </p:spPr>
      </p:pic>
      <p:sp>
        <p:nvSpPr>
          <p:cNvPr id="5" name="TextBox 55">
            <a:extLst>
              <a:ext uri="{FF2B5EF4-FFF2-40B4-BE49-F238E27FC236}">
                <a16:creationId xmlns:a16="http://schemas.microsoft.com/office/drawing/2014/main" id="{B2D58BC7-3AAA-413F-B3B2-2BB3DF47145D}"/>
              </a:ext>
            </a:extLst>
          </p:cNvPr>
          <p:cNvSpPr txBox="1"/>
          <p:nvPr/>
        </p:nvSpPr>
        <p:spPr>
          <a:xfrm>
            <a:off x="3946810" y="850900"/>
            <a:ext cx="1241878"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Problem Space</a:t>
            </a:r>
          </a:p>
        </p:txBody>
      </p:sp>
      <p:sp>
        <p:nvSpPr>
          <p:cNvPr id="7" name="TextBox 55">
            <a:extLst>
              <a:ext uri="{FF2B5EF4-FFF2-40B4-BE49-F238E27FC236}">
                <a16:creationId xmlns:a16="http://schemas.microsoft.com/office/drawing/2014/main" id="{2128B6C4-B060-485E-8AFB-7D3350D26243}"/>
              </a:ext>
            </a:extLst>
          </p:cNvPr>
          <p:cNvSpPr txBox="1"/>
          <p:nvPr/>
        </p:nvSpPr>
        <p:spPr>
          <a:xfrm>
            <a:off x="3337916" y="4541342"/>
            <a:ext cx="1566532"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Solution Space</a:t>
            </a:r>
          </a:p>
          <a:p>
            <a:pPr algn="ctr"/>
            <a:r>
              <a:rPr lang="en-US" i="1" dirty="0"/>
              <a:t>(one or more scenarios)</a:t>
            </a:r>
          </a:p>
        </p:txBody>
      </p:sp>
    </p:spTree>
    <p:extLst>
      <p:ext uri="{BB962C8B-B14F-4D97-AF65-F5344CB8AC3E}">
        <p14:creationId xmlns:p14="http://schemas.microsoft.com/office/powerpoint/2010/main" val="56096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5D70-5913-4974-92CF-548C3FB063B1}"/>
              </a:ext>
            </a:extLst>
          </p:cNvPr>
          <p:cNvSpPr>
            <a:spLocks noGrp="1"/>
          </p:cNvSpPr>
          <p:nvPr>
            <p:ph type="title"/>
          </p:nvPr>
        </p:nvSpPr>
        <p:spPr/>
        <p:txBody>
          <a:bodyPr>
            <a:normAutofit fontScale="90000"/>
          </a:bodyPr>
          <a:lstStyle/>
          <a:p>
            <a:pPr algn="ctr"/>
            <a:r>
              <a:rPr lang="en-US" dirty="0"/>
              <a:t>JTBD</a:t>
            </a:r>
            <a:br>
              <a:rPr lang="en-US" dirty="0"/>
            </a:br>
            <a:r>
              <a:rPr lang="en-US" dirty="0"/>
              <a:t>Template</a:t>
            </a:r>
          </a:p>
        </p:txBody>
      </p:sp>
      <p:sp>
        <p:nvSpPr>
          <p:cNvPr id="3" name="Slide Number Placeholder 2">
            <a:extLst>
              <a:ext uri="{FF2B5EF4-FFF2-40B4-BE49-F238E27FC236}">
                <a16:creationId xmlns:a16="http://schemas.microsoft.com/office/drawing/2014/main" id="{62BC4411-9886-45E1-8729-BA1831723C1F}"/>
              </a:ext>
            </a:extLst>
          </p:cNvPr>
          <p:cNvSpPr>
            <a:spLocks noGrp="1"/>
          </p:cNvSpPr>
          <p:nvPr>
            <p:ph type="sldNum" sz="quarter" idx="12"/>
          </p:nvPr>
        </p:nvSpPr>
        <p:spPr/>
        <p:txBody>
          <a:bodyPr/>
          <a:lstStyle/>
          <a:p>
            <a:fld id="{0912ACDC-836C-43B8-8E48-4C84BFF5C6CF}" type="slidenum">
              <a:rPr lang="en-US" smtClean="0"/>
              <a:t>5</a:t>
            </a:fld>
            <a:endParaRPr lang="en-US"/>
          </a:p>
        </p:txBody>
      </p:sp>
      <p:sp>
        <p:nvSpPr>
          <p:cNvPr id="10" name="Content Placeholder 9">
            <a:extLst>
              <a:ext uri="{FF2B5EF4-FFF2-40B4-BE49-F238E27FC236}">
                <a16:creationId xmlns:a16="http://schemas.microsoft.com/office/drawing/2014/main" id="{399B8B8D-7AAD-474E-8B0C-45248F544F74}"/>
              </a:ext>
            </a:extLst>
          </p:cNvPr>
          <p:cNvSpPr>
            <a:spLocks noGrp="1"/>
          </p:cNvSpPr>
          <p:nvPr>
            <p:ph idx="1"/>
          </p:nvPr>
        </p:nvSpPr>
        <p:spPr>
          <a:xfrm>
            <a:off x="653144" y="1547446"/>
            <a:ext cx="3823163" cy="4629517"/>
          </a:xfrm>
        </p:spPr>
        <p:txBody>
          <a:bodyPr>
            <a:normAutofit fontScale="77500" lnSpcReduction="20000"/>
          </a:bodyPr>
          <a:lstStyle/>
          <a:p>
            <a:r>
              <a:rPr lang="en-US" dirty="0"/>
              <a:t>A job is a goal or an objective independent of your solution</a:t>
            </a:r>
          </a:p>
          <a:p>
            <a:r>
              <a:rPr lang="en-US" dirty="0"/>
              <a:t>A job statement is Verb + Object + Clarifier</a:t>
            </a:r>
          </a:p>
          <a:p>
            <a:pPr lvl="1"/>
            <a:r>
              <a:rPr lang="en-US" dirty="0"/>
              <a:t>It shouldn’t include adjectives like quick, easy, or inexpensive which are needs</a:t>
            </a:r>
          </a:p>
          <a:p>
            <a:r>
              <a:rPr lang="en-US" dirty="0"/>
              <a:t>The aim of the job performer is not to interact with your company, but to get something done</a:t>
            </a:r>
          </a:p>
          <a:p>
            <a:pPr lvl="1"/>
            <a:r>
              <a:rPr lang="en-US" dirty="0"/>
              <a:t>Your service is a means to an end, and you must first understand that end</a:t>
            </a:r>
          </a:p>
          <a:p>
            <a:r>
              <a:rPr lang="en-US" dirty="0"/>
              <a:t>Strive to frame jobs in a way that makes them stable, even as technology changes</a:t>
            </a:r>
          </a:p>
          <a:p>
            <a:pPr marL="457200" lvl="1" indent="0">
              <a:buNone/>
            </a:pPr>
            <a:endParaRPr lang="en-US" dirty="0"/>
          </a:p>
        </p:txBody>
      </p:sp>
      <p:sp>
        <p:nvSpPr>
          <p:cNvPr id="11" name="TextBox 10">
            <a:extLst>
              <a:ext uri="{FF2B5EF4-FFF2-40B4-BE49-F238E27FC236}">
                <a16:creationId xmlns:a16="http://schemas.microsoft.com/office/drawing/2014/main" id="{9B3142DA-9ECA-494D-9BBF-E5666C6185B1}"/>
              </a:ext>
            </a:extLst>
          </p:cNvPr>
          <p:cNvSpPr txBox="1"/>
          <p:nvPr/>
        </p:nvSpPr>
        <p:spPr>
          <a:xfrm>
            <a:off x="389958" y="5969909"/>
            <a:ext cx="3943580" cy="307777"/>
          </a:xfrm>
          <a:prstGeom prst="rect">
            <a:avLst/>
          </a:prstGeom>
          <a:noFill/>
        </p:spPr>
        <p:txBody>
          <a:bodyPr wrap="none" rtlCol="0">
            <a:spAutoFit/>
          </a:bodyPr>
          <a:lstStyle/>
          <a:p>
            <a:r>
              <a:rPr lang="en-US" sz="1400" dirty="0"/>
              <a:t>Source: Jim </a:t>
            </a:r>
            <a:r>
              <a:rPr lang="en-US" sz="1400" dirty="0" err="1"/>
              <a:t>Kalbach</a:t>
            </a:r>
            <a:r>
              <a:rPr lang="en-US" sz="1400" dirty="0"/>
              <a:t>, The Jobs To Be Done Playbook </a:t>
            </a:r>
          </a:p>
        </p:txBody>
      </p:sp>
      <p:pic>
        <p:nvPicPr>
          <p:cNvPr id="19" name="Picture 18" descr="Graphical user interface, text, application&#10;&#10;Description automatically generated">
            <a:extLst>
              <a:ext uri="{FF2B5EF4-FFF2-40B4-BE49-F238E27FC236}">
                <a16:creationId xmlns:a16="http://schemas.microsoft.com/office/drawing/2014/main" id="{4C982142-D1E4-4FB1-A679-15B683E0C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522" y="188536"/>
            <a:ext cx="4381368" cy="6079473"/>
          </a:xfrm>
          <a:prstGeom prst="rect">
            <a:avLst/>
          </a:prstGeom>
        </p:spPr>
      </p:pic>
      <p:sp>
        <p:nvSpPr>
          <p:cNvPr id="9" name="TextBox 8">
            <a:extLst>
              <a:ext uri="{FF2B5EF4-FFF2-40B4-BE49-F238E27FC236}">
                <a16:creationId xmlns:a16="http://schemas.microsoft.com/office/drawing/2014/main" id="{50DD8EE8-507B-4D3A-8D4C-CAD2F258C3C5}"/>
              </a:ext>
            </a:extLst>
          </p:cNvPr>
          <p:cNvSpPr txBox="1"/>
          <p:nvPr/>
        </p:nvSpPr>
        <p:spPr>
          <a:xfrm>
            <a:off x="8888894" y="290809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20" name="Object 19">
            <a:extLst>
              <a:ext uri="{FF2B5EF4-FFF2-40B4-BE49-F238E27FC236}">
                <a16:creationId xmlns:a16="http://schemas.microsoft.com/office/drawing/2014/main" id="{791D8067-8DF8-4A16-BD1F-E3CD32552D06}"/>
              </a:ext>
            </a:extLst>
          </p:cNvPr>
          <p:cNvGraphicFramePr>
            <a:graphicFrameLocks noChangeAspect="1"/>
          </p:cNvGraphicFramePr>
          <p:nvPr>
            <p:extLst>
              <p:ext uri="{D42A27DB-BD31-4B8C-83A1-F6EECF244321}">
                <p14:modId xmlns:p14="http://schemas.microsoft.com/office/powerpoint/2010/main" val="627719077"/>
              </p:ext>
            </p:extLst>
          </p:nvPr>
        </p:nvGraphicFramePr>
        <p:xfrm>
          <a:off x="9451222" y="3992481"/>
          <a:ext cx="1600200" cy="439738"/>
        </p:xfrm>
        <a:graphic>
          <a:graphicData uri="http://schemas.openxmlformats.org/presentationml/2006/ole">
            <mc:AlternateContent xmlns:mc="http://schemas.openxmlformats.org/markup-compatibility/2006">
              <mc:Choice xmlns:v="urn:schemas-microsoft-com:vml" Requires="v">
                <p:oleObj spid="_x0000_s1067" name="Packager Shell Object" showAsIcon="1" r:id="rId5" imgW="1599480" imgH="439560" progId="Package">
                  <p:embed/>
                </p:oleObj>
              </mc:Choice>
              <mc:Fallback>
                <p:oleObj name="Packager Shell Object" showAsIcon="1" r:id="rId5" imgW="1599480" imgH="439560" progId="Package">
                  <p:embed/>
                  <p:pic>
                    <p:nvPicPr>
                      <p:cNvPr id="0" name=""/>
                      <p:cNvPicPr/>
                      <p:nvPr/>
                    </p:nvPicPr>
                    <p:blipFill>
                      <a:blip r:embed="rId6"/>
                      <a:stretch>
                        <a:fillRect/>
                      </a:stretch>
                    </p:blipFill>
                    <p:spPr>
                      <a:xfrm>
                        <a:off x="9451222" y="3992481"/>
                        <a:ext cx="1600200" cy="439738"/>
                      </a:xfrm>
                      <a:prstGeom prst="rect">
                        <a:avLst/>
                      </a:prstGeom>
                    </p:spPr>
                  </p:pic>
                </p:oleObj>
              </mc:Fallback>
            </mc:AlternateContent>
          </a:graphicData>
        </a:graphic>
      </p:graphicFrame>
    </p:spTree>
    <p:extLst>
      <p:ext uri="{BB962C8B-B14F-4D97-AF65-F5344CB8AC3E}">
        <p14:creationId xmlns:p14="http://schemas.microsoft.com/office/powerpoint/2010/main" val="387925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8C7B-29B3-407F-8C8C-57E6AFB4914E}"/>
              </a:ext>
            </a:extLst>
          </p:cNvPr>
          <p:cNvSpPr>
            <a:spLocks noGrp="1"/>
          </p:cNvSpPr>
          <p:nvPr>
            <p:ph type="title"/>
          </p:nvPr>
        </p:nvSpPr>
        <p:spPr/>
        <p:txBody>
          <a:bodyPr>
            <a:normAutofit fontScale="90000"/>
          </a:bodyPr>
          <a:lstStyle/>
          <a:p>
            <a:r>
              <a:rPr lang="en-US" dirty="0"/>
              <a:t>Needs</a:t>
            </a:r>
          </a:p>
        </p:txBody>
      </p:sp>
      <p:sp>
        <p:nvSpPr>
          <p:cNvPr id="3" name="Slide Number Placeholder 2">
            <a:extLst>
              <a:ext uri="{FF2B5EF4-FFF2-40B4-BE49-F238E27FC236}">
                <a16:creationId xmlns:a16="http://schemas.microsoft.com/office/drawing/2014/main" id="{0DFF46FE-8270-419B-A9F0-FD0B4B153D97}"/>
              </a:ext>
            </a:extLst>
          </p:cNvPr>
          <p:cNvSpPr>
            <a:spLocks noGrp="1"/>
          </p:cNvSpPr>
          <p:nvPr>
            <p:ph type="sldNum" sz="quarter" idx="12"/>
          </p:nvPr>
        </p:nvSpPr>
        <p:spPr/>
        <p:txBody>
          <a:bodyPr/>
          <a:lstStyle/>
          <a:p>
            <a:fld id="{0912ACDC-836C-43B8-8E48-4C84BFF5C6CF}" type="slidenum">
              <a:rPr lang="en-US" smtClean="0"/>
              <a:t>6</a:t>
            </a:fld>
            <a:endParaRPr lang="en-US"/>
          </a:p>
        </p:txBody>
      </p:sp>
      <p:sp>
        <p:nvSpPr>
          <p:cNvPr id="4" name="Content Placeholder 3">
            <a:extLst>
              <a:ext uri="{FF2B5EF4-FFF2-40B4-BE49-F238E27FC236}">
                <a16:creationId xmlns:a16="http://schemas.microsoft.com/office/drawing/2014/main" id="{72B74BF9-2476-43EC-A7C7-7515502A1CC8}"/>
              </a:ext>
            </a:extLst>
          </p:cNvPr>
          <p:cNvSpPr>
            <a:spLocks noGrp="1"/>
          </p:cNvSpPr>
          <p:nvPr>
            <p:ph idx="1"/>
          </p:nvPr>
        </p:nvSpPr>
        <p:spPr/>
        <p:txBody>
          <a:bodyPr>
            <a:normAutofit fontScale="92500" lnSpcReduction="20000"/>
          </a:bodyPr>
          <a:lstStyle/>
          <a:p>
            <a:r>
              <a:rPr lang="en-US" dirty="0"/>
              <a:t>Desired outcome statements.</a:t>
            </a:r>
          </a:p>
          <a:p>
            <a:pPr lvl="1"/>
            <a:r>
              <a:rPr lang="en-US" dirty="0"/>
              <a:t>Direction of change + unit of measure + object + clarifier</a:t>
            </a:r>
          </a:p>
          <a:p>
            <a:r>
              <a:rPr lang="en-US" dirty="0"/>
              <a:t>Direction of change</a:t>
            </a:r>
          </a:p>
          <a:p>
            <a:pPr lvl="1"/>
            <a:r>
              <a:rPr lang="en-US" dirty="0"/>
              <a:t>How does the job performer want to improve conditions? Each need statement starts with a verb showing the desired change of improvement. Words like “minimize,” “decrease,” or “lower” show a reduction of unit of measure, while words like “maximize,” “increase,” and “raise” show an upward change</a:t>
            </a:r>
          </a:p>
          <a:p>
            <a:r>
              <a:rPr lang="en-US" dirty="0"/>
              <a:t>Unit of measure</a:t>
            </a:r>
          </a:p>
          <a:p>
            <a:pPr lvl="1"/>
            <a:r>
              <a:rPr lang="en-US" dirty="0"/>
              <a:t>What is the metric for success?</a:t>
            </a:r>
          </a:p>
          <a:p>
            <a:r>
              <a:rPr lang="en-US" dirty="0"/>
              <a:t>Object of the need</a:t>
            </a:r>
          </a:p>
          <a:p>
            <a:pPr lvl="1"/>
            <a:r>
              <a:rPr lang="en-US" dirty="0"/>
              <a:t>What is the need about? Indicate the object of control that will be affected by doing a job</a:t>
            </a:r>
          </a:p>
          <a:p>
            <a:r>
              <a:rPr lang="en-US" dirty="0"/>
              <a:t>Clarifier</a:t>
            </a:r>
          </a:p>
          <a:p>
            <a:pPr lvl="1"/>
            <a:r>
              <a:rPr lang="en-US" dirty="0"/>
              <a:t>What else is necessary to understand the need?</a:t>
            </a:r>
          </a:p>
        </p:txBody>
      </p:sp>
    </p:spTree>
    <p:extLst>
      <p:ext uri="{BB962C8B-B14F-4D97-AF65-F5344CB8AC3E}">
        <p14:creationId xmlns:p14="http://schemas.microsoft.com/office/powerpoint/2010/main" val="352961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ED61-067D-45FE-A80B-2727079E7028}"/>
              </a:ext>
            </a:extLst>
          </p:cNvPr>
          <p:cNvSpPr>
            <a:spLocks noGrp="1"/>
          </p:cNvSpPr>
          <p:nvPr>
            <p:ph type="title"/>
          </p:nvPr>
        </p:nvSpPr>
        <p:spPr/>
        <p:txBody>
          <a:bodyPr>
            <a:normAutofit fontScale="90000"/>
          </a:bodyPr>
          <a:lstStyle/>
          <a:p>
            <a:r>
              <a:rPr lang="en-US" dirty="0"/>
              <a:t>Job Levels</a:t>
            </a:r>
          </a:p>
        </p:txBody>
      </p:sp>
      <p:sp>
        <p:nvSpPr>
          <p:cNvPr id="3" name="Slide Number Placeholder 2">
            <a:extLst>
              <a:ext uri="{FF2B5EF4-FFF2-40B4-BE49-F238E27FC236}">
                <a16:creationId xmlns:a16="http://schemas.microsoft.com/office/drawing/2014/main" id="{81145AD9-B98A-4080-815B-8AE0FA670830}"/>
              </a:ext>
            </a:extLst>
          </p:cNvPr>
          <p:cNvSpPr>
            <a:spLocks noGrp="1"/>
          </p:cNvSpPr>
          <p:nvPr>
            <p:ph type="sldNum" sz="quarter" idx="12"/>
          </p:nvPr>
        </p:nvSpPr>
        <p:spPr/>
        <p:txBody>
          <a:bodyPr/>
          <a:lstStyle/>
          <a:p>
            <a:fld id="{0912ACDC-836C-43B8-8E48-4C84BFF5C6CF}" type="slidenum">
              <a:rPr lang="en-US" smtClean="0"/>
              <a:t>7</a:t>
            </a:fld>
            <a:endParaRPr lang="en-US"/>
          </a:p>
        </p:txBody>
      </p:sp>
      <p:graphicFrame>
        <p:nvGraphicFramePr>
          <p:cNvPr id="4" name="Table 4">
            <a:extLst>
              <a:ext uri="{FF2B5EF4-FFF2-40B4-BE49-F238E27FC236}">
                <a16:creationId xmlns:a16="http://schemas.microsoft.com/office/drawing/2014/main" id="{3D469A34-B5A5-4366-B509-C3FE2A858252}"/>
              </a:ext>
            </a:extLst>
          </p:cNvPr>
          <p:cNvGraphicFramePr>
            <a:graphicFrameLocks noGrp="1"/>
          </p:cNvGraphicFramePr>
          <p:nvPr>
            <p:extLst>
              <p:ext uri="{D42A27DB-BD31-4B8C-83A1-F6EECF244321}">
                <p14:modId xmlns:p14="http://schemas.microsoft.com/office/powerpoint/2010/main" val="2098377132"/>
              </p:ext>
            </p:extLst>
          </p:nvPr>
        </p:nvGraphicFramePr>
        <p:xfrm>
          <a:off x="4307368" y="2272020"/>
          <a:ext cx="7207693" cy="2951480"/>
        </p:xfrm>
        <a:graphic>
          <a:graphicData uri="http://schemas.openxmlformats.org/drawingml/2006/table">
            <a:tbl>
              <a:tblPr firstRow="1" bandRow="1">
                <a:tableStyleId>{5C22544A-7EE6-4342-B048-85BDC9FD1C3A}</a:tableStyleId>
              </a:tblPr>
              <a:tblGrid>
                <a:gridCol w="2040270">
                  <a:extLst>
                    <a:ext uri="{9D8B030D-6E8A-4147-A177-3AD203B41FA5}">
                      <a16:colId xmlns:a16="http://schemas.microsoft.com/office/drawing/2014/main" val="3646383374"/>
                    </a:ext>
                  </a:extLst>
                </a:gridCol>
                <a:gridCol w="5167423">
                  <a:extLst>
                    <a:ext uri="{9D8B030D-6E8A-4147-A177-3AD203B41FA5}">
                      <a16:colId xmlns:a16="http://schemas.microsoft.com/office/drawing/2014/main" val="2390324062"/>
                    </a:ext>
                  </a:extLst>
                </a:gridCol>
              </a:tblGrid>
              <a:tr h="370840">
                <a:tc>
                  <a:txBody>
                    <a:bodyPr/>
                    <a:lstStyle/>
                    <a:p>
                      <a:r>
                        <a:rPr lang="en-US" sz="2400" dirty="0"/>
                        <a:t>Level</a:t>
                      </a:r>
                    </a:p>
                  </a:txBody>
                  <a:tcPr/>
                </a:tc>
                <a:tc>
                  <a:txBody>
                    <a:bodyPr/>
                    <a:lstStyle/>
                    <a:p>
                      <a:r>
                        <a:rPr lang="en-US" sz="2400" dirty="0"/>
                        <a:t>Examples</a:t>
                      </a:r>
                    </a:p>
                  </a:txBody>
                  <a:tcPr/>
                </a:tc>
                <a:extLst>
                  <a:ext uri="{0D108BD9-81ED-4DB2-BD59-A6C34878D82A}">
                    <a16:rowId xmlns:a16="http://schemas.microsoft.com/office/drawing/2014/main" val="3646392002"/>
                  </a:ext>
                </a:extLst>
              </a:tr>
              <a:tr h="370840">
                <a:tc>
                  <a:txBody>
                    <a:bodyPr/>
                    <a:lstStyle/>
                    <a:p>
                      <a:r>
                        <a:rPr lang="en-US" dirty="0"/>
                        <a:t>Aspiration</a:t>
                      </a:r>
                    </a:p>
                  </a:txBody>
                  <a:tcPr/>
                </a:tc>
                <a:tc>
                  <a:txBody>
                    <a:bodyPr/>
                    <a:lstStyle/>
                    <a:p>
                      <a:r>
                        <a:rPr lang="en-US" dirty="0"/>
                        <a:t>Enjoy a home that meets the needs of a family that is teleworking</a:t>
                      </a:r>
                    </a:p>
                  </a:txBody>
                  <a:tcPr/>
                </a:tc>
                <a:extLst>
                  <a:ext uri="{0D108BD9-81ED-4DB2-BD59-A6C34878D82A}">
                    <a16:rowId xmlns:a16="http://schemas.microsoft.com/office/drawing/2014/main" val="2234480260"/>
                  </a:ext>
                </a:extLst>
              </a:tr>
              <a:tr h="370840">
                <a:tc>
                  <a:txBody>
                    <a:bodyPr/>
                    <a:lstStyle/>
                    <a:p>
                      <a:r>
                        <a:rPr lang="en-US" dirty="0"/>
                        <a:t>Big Job (L0)</a:t>
                      </a:r>
                    </a:p>
                  </a:txBody>
                  <a:tcPr/>
                </a:tc>
                <a:tc>
                  <a:txBody>
                    <a:bodyPr/>
                    <a:lstStyle/>
                    <a:p>
                      <a:r>
                        <a:rPr lang="en-US" dirty="0"/>
                        <a:t>Provide a physical workspace to each family member</a:t>
                      </a:r>
                    </a:p>
                  </a:txBody>
                  <a:tcPr/>
                </a:tc>
                <a:extLst>
                  <a:ext uri="{0D108BD9-81ED-4DB2-BD59-A6C34878D82A}">
                    <a16:rowId xmlns:a16="http://schemas.microsoft.com/office/drawing/2014/main" val="949286717"/>
                  </a:ext>
                </a:extLst>
              </a:tr>
              <a:tr h="370840">
                <a:tc>
                  <a:txBody>
                    <a:bodyPr/>
                    <a:lstStyle/>
                    <a:p>
                      <a:r>
                        <a:rPr lang="en-US" dirty="0"/>
                        <a:t>Smaller Job (L1)</a:t>
                      </a:r>
                    </a:p>
                  </a:txBody>
                  <a:tcPr/>
                </a:tc>
                <a:tc>
                  <a:txBody>
                    <a:bodyPr/>
                    <a:lstStyle/>
                    <a:p>
                      <a:r>
                        <a:rPr lang="en-US" dirty="0"/>
                        <a:t>Get Internet access to all my devices</a:t>
                      </a:r>
                    </a:p>
                  </a:txBody>
                  <a:tcPr/>
                </a:tc>
                <a:extLst>
                  <a:ext uri="{0D108BD9-81ED-4DB2-BD59-A6C34878D82A}">
                    <a16:rowId xmlns:a16="http://schemas.microsoft.com/office/drawing/2014/main" val="3707690391"/>
                  </a:ext>
                </a:extLst>
              </a:tr>
              <a:tr h="370840">
                <a:tc>
                  <a:txBody>
                    <a:bodyPr/>
                    <a:lstStyle/>
                    <a:p>
                      <a:r>
                        <a:rPr lang="en-US" dirty="0"/>
                        <a:t>Smaller Job (L2)</a:t>
                      </a:r>
                    </a:p>
                  </a:txBody>
                  <a:tcPr/>
                </a:tc>
                <a:tc>
                  <a:txBody>
                    <a:bodyPr/>
                    <a:lstStyle/>
                    <a:p>
                      <a:r>
                        <a:rPr lang="en-US" dirty="0"/>
                        <a:t>…</a:t>
                      </a:r>
                    </a:p>
                  </a:txBody>
                  <a:tcPr/>
                </a:tc>
                <a:extLst>
                  <a:ext uri="{0D108BD9-81ED-4DB2-BD59-A6C34878D82A}">
                    <a16:rowId xmlns:a16="http://schemas.microsoft.com/office/drawing/2014/main" val="1521670540"/>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455051971"/>
                  </a:ext>
                </a:extLst>
              </a:tr>
              <a:tr h="370840">
                <a:tc>
                  <a:txBody>
                    <a:bodyPr/>
                    <a:lstStyle/>
                    <a:p>
                      <a:r>
                        <a:rPr lang="en-US" dirty="0"/>
                        <a:t>Micro Job</a:t>
                      </a:r>
                    </a:p>
                  </a:txBody>
                  <a:tcPr/>
                </a:tc>
                <a:tc>
                  <a:txBody>
                    <a:bodyPr/>
                    <a:lstStyle/>
                    <a:p>
                      <a:r>
                        <a:rPr lang="en-US" dirty="0"/>
                        <a:t>Drink coffee at my desk</a:t>
                      </a:r>
                    </a:p>
                  </a:txBody>
                  <a:tcPr/>
                </a:tc>
                <a:extLst>
                  <a:ext uri="{0D108BD9-81ED-4DB2-BD59-A6C34878D82A}">
                    <a16:rowId xmlns:a16="http://schemas.microsoft.com/office/drawing/2014/main" val="1824177142"/>
                  </a:ext>
                </a:extLst>
              </a:tr>
            </a:tbl>
          </a:graphicData>
        </a:graphic>
      </p:graphicFrame>
      <p:sp>
        <p:nvSpPr>
          <p:cNvPr id="6" name="Trapezoid 5">
            <a:extLst>
              <a:ext uri="{FF2B5EF4-FFF2-40B4-BE49-F238E27FC236}">
                <a16:creationId xmlns:a16="http://schemas.microsoft.com/office/drawing/2014/main" id="{0A4E54DC-7AD9-4D09-AF4A-626846EA3913}"/>
              </a:ext>
            </a:extLst>
          </p:cNvPr>
          <p:cNvSpPr/>
          <p:nvPr/>
        </p:nvSpPr>
        <p:spPr>
          <a:xfrm>
            <a:off x="1514019" y="2402956"/>
            <a:ext cx="2541352" cy="27780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790600-5A54-4477-B956-05581B26653E}"/>
              </a:ext>
            </a:extLst>
          </p:cNvPr>
          <p:cNvSpPr txBox="1"/>
          <p:nvPr/>
        </p:nvSpPr>
        <p:spPr>
          <a:xfrm>
            <a:off x="221760" y="2491653"/>
            <a:ext cx="1541721" cy="646331"/>
          </a:xfrm>
          <a:prstGeom prst="rect">
            <a:avLst/>
          </a:prstGeom>
          <a:noFill/>
        </p:spPr>
        <p:txBody>
          <a:bodyPr wrap="square" rtlCol="0">
            <a:spAutoFit/>
          </a:bodyPr>
          <a:lstStyle/>
          <a:p>
            <a:pPr algn="ctr"/>
            <a:r>
              <a:rPr lang="en-US" b="1" i="1" dirty="0"/>
              <a:t>Higher Level Job</a:t>
            </a:r>
          </a:p>
        </p:txBody>
      </p:sp>
      <p:sp>
        <p:nvSpPr>
          <p:cNvPr id="9" name="TextBox 8">
            <a:extLst>
              <a:ext uri="{FF2B5EF4-FFF2-40B4-BE49-F238E27FC236}">
                <a16:creationId xmlns:a16="http://schemas.microsoft.com/office/drawing/2014/main" id="{BC819655-0A06-4421-B21B-04A0F6DEA6FF}"/>
              </a:ext>
            </a:extLst>
          </p:cNvPr>
          <p:cNvSpPr txBox="1"/>
          <p:nvPr/>
        </p:nvSpPr>
        <p:spPr>
          <a:xfrm>
            <a:off x="381077" y="4451938"/>
            <a:ext cx="1223086" cy="646331"/>
          </a:xfrm>
          <a:prstGeom prst="rect">
            <a:avLst/>
          </a:prstGeom>
          <a:noFill/>
        </p:spPr>
        <p:txBody>
          <a:bodyPr wrap="square" rtlCol="0">
            <a:spAutoFit/>
          </a:bodyPr>
          <a:lstStyle/>
          <a:p>
            <a:pPr algn="ctr"/>
            <a:r>
              <a:rPr lang="en-US" b="1" i="1" dirty="0"/>
              <a:t>Lower-Level Jobs</a:t>
            </a:r>
          </a:p>
        </p:txBody>
      </p:sp>
      <p:sp>
        <p:nvSpPr>
          <p:cNvPr id="10" name="TextBox 9">
            <a:extLst>
              <a:ext uri="{FF2B5EF4-FFF2-40B4-BE49-F238E27FC236}">
                <a16:creationId xmlns:a16="http://schemas.microsoft.com/office/drawing/2014/main" id="{F12C1480-C2EB-4130-BF81-D71CBAECFB17}"/>
              </a:ext>
            </a:extLst>
          </p:cNvPr>
          <p:cNvSpPr txBox="1"/>
          <p:nvPr/>
        </p:nvSpPr>
        <p:spPr>
          <a:xfrm>
            <a:off x="2784695" y="2481020"/>
            <a:ext cx="722377" cy="369332"/>
          </a:xfrm>
          <a:prstGeom prst="rect">
            <a:avLst/>
          </a:prstGeom>
          <a:noFill/>
        </p:spPr>
        <p:txBody>
          <a:bodyPr wrap="none" rtlCol="0">
            <a:spAutoFit/>
          </a:bodyPr>
          <a:lstStyle/>
          <a:p>
            <a:r>
              <a:rPr lang="en-US" dirty="0">
                <a:solidFill>
                  <a:schemeClr val="bg1"/>
                </a:solidFill>
              </a:rPr>
              <a:t>How?</a:t>
            </a:r>
          </a:p>
        </p:txBody>
      </p:sp>
      <p:sp>
        <p:nvSpPr>
          <p:cNvPr id="11" name="TextBox 10">
            <a:extLst>
              <a:ext uri="{FF2B5EF4-FFF2-40B4-BE49-F238E27FC236}">
                <a16:creationId xmlns:a16="http://schemas.microsoft.com/office/drawing/2014/main" id="{C0276F41-27EB-4D62-86BA-C139C64FE79B}"/>
              </a:ext>
            </a:extLst>
          </p:cNvPr>
          <p:cNvSpPr txBox="1"/>
          <p:nvPr/>
        </p:nvSpPr>
        <p:spPr>
          <a:xfrm>
            <a:off x="2016325" y="4590437"/>
            <a:ext cx="718979" cy="369332"/>
          </a:xfrm>
          <a:prstGeom prst="rect">
            <a:avLst/>
          </a:prstGeom>
          <a:noFill/>
        </p:spPr>
        <p:txBody>
          <a:bodyPr wrap="none" rtlCol="0">
            <a:spAutoFit/>
          </a:bodyPr>
          <a:lstStyle/>
          <a:p>
            <a:r>
              <a:rPr lang="en-US" dirty="0">
                <a:solidFill>
                  <a:schemeClr val="bg1"/>
                </a:solidFill>
              </a:rPr>
              <a:t>Why?</a:t>
            </a:r>
          </a:p>
        </p:txBody>
      </p:sp>
      <p:cxnSp>
        <p:nvCxnSpPr>
          <p:cNvPr id="13" name="Straight Arrow Connector 12">
            <a:extLst>
              <a:ext uri="{FF2B5EF4-FFF2-40B4-BE49-F238E27FC236}">
                <a16:creationId xmlns:a16="http://schemas.microsoft.com/office/drawing/2014/main" id="{8376EF0F-85DA-4586-906E-D29F2B59756C}"/>
              </a:ext>
            </a:extLst>
          </p:cNvPr>
          <p:cNvCxnSpPr>
            <a:cxnSpLocks/>
          </p:cNvCxnSpPr>
          <p:nvPr/>
        </p:nvCxnSpPr>
        <p:spPr>
          <a:xfrm>
            <a:off x="3145883" y="2850352"/>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3A1AC-18FA-4447-9891-12840E2CEADE}"/>
              </a:ext>
            </a:extLst>
          </p:cNvPr>
          <p:cNvCxnSpPr>
            <a:cxnSpLocks/>
          </p:cNvCxnSpPr>
          <p:nvPr/>
        </p:nvCxnSpPr>
        <p:spPr>
          <a:xfrm rot="10800000">
            <a:off x="2375815" y="2665686"/>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71F6E-701B-436D-82B4-9458F20EB3B2}"/>
              </a:ext>
            </a:extLst>
          </p:cNvPr>
          <p:cNvSpPr txBox="1"/>
          <p:nvPr/>
        </p:nvSpPr>
        <p:spPr>
          <a:xfrm>
            <a:off x="4672029" y="136525"/>
            <a:ext cx="7098213" cy="1200329"/>
          </a:xfrm>
          <a:prstGeom prst="rect">
            <a:avLst/>
          </a:prstGeom>
          <a:noFill/>
        </p:spPr>
        <p:txBody>
          <a:bodyPr wrap="square" rtlCol="0">
            <a:spAutoFit/>
          </a:bodyPr>
          <a:lstStyle/>
          <a:p>
            <a:r>
              <a:rPr lang="en-US" i="1" dirty="0"/>
              <a:t>“So not only do you have to move up and down in granularity, you also need to move from side to side and recognize adjacent goals. Related jobs can help you break up a big job into more meaningful sections.”</a:t>
            </a:r>
          </a:p>
          <a:p>
            <a:r>
              <a:rPr lang="en-US" dirty="0"/>
              <a:t>Jim </a:t>
            </a:r>
            <a:r>
              <a:rPr lang="en-US" dirty="0" err="1"/>
              <a:t>Kalbach</a:t>
            </a:r>
            <a:r>
              <a:rPr lang="en-US" dirty="0"/>
              <a:t>, The Jobs To Be Done Playbook </a:t>
            </a:r>
          </a:p>
        </p:txBody>
      </p:sp>
    </p:spTree>
    <p:extLst>
      <p:ext uri="{BB962C8B-B14F-4D97-AF65-F5344CB8AC3E}">
        <p14:creationId xmlns:p14="http://schemas.microsoft.com/office/powerpoint/2010/main" val="305082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C877-24B0-46A6-A832-F7EC7E3A771E}"/>
              </a:ext>
            </a:extLst>
          </p:cNvPr>
          <p:cNvSpPr>
            <a:spLocks noGrp="1"/>
          </p:cNvSpPr>
          <p:nvPr>
            <p:ph type="title"/>
          </p:nvPr>
        </p:nvSpPr>
        <p:spPr/>
        <p:txBody>
          <a:bodyPr>
            <a:normAutofit fontScale="90000"/>
          </a:bodyPr>
          <a:lstStyle/>
          <a:p>
            <a:r>
              <a:rPr lang="en-US" dirty="0"/>
              <a:t>Job Map</a:t>
            </a:r>
          </a:p>
        </p:txBody>
      </p:sp>
      <p:sp>
        <p:nvSpPr>
          <p:cNvPr id="3" name="Slide Number Placeholder 2">
            <a:extLst>
              <a:ext uri="{FF2B5EF4-FFF2-40B4-BE49-F238E27FC236}">
                <a16:creationId xmlns:a16="http://schemas.microsoft.com/office/drawing/2014/main" id="{D390440D-6C5A-4C3D-916F-5A570741BCAD}"/>
              </a:ext>
            </a:extLst>
          </p:cNvPr>
          <p:cNvSpPr>
            <a:spLocks noGrp="1"/>
          </p:cNvSpPr>
          <p:nvPr>
            <p:ph type="sldNum" sz="quarter" idx="12"/>
          </p:nvPr>
        </p:nvSpPr>
        <p:spPr/>
        <p:txBody>
          <a:bodyPr/>
          <a:lstStyle/>
          <a:p>
            <a:fld id="{0912ACDC-836C-43B8-8E48-4C84BFF5C6CF}" type="slidenum">
              <a:rPr lang="en-US" smtClean="0"/>
              <a:t>8</a:t>
            </a:fld>
            <a:endParaRPr lang="en-US"/>
          </a:p>
        </p:txBody>
      </p:sp>
      <p:sp>
        <p:nvSpPr>
          <p:cNvPr id="6" name="Content Placeholder 5">
            <a:extLst>
              <a:ext uri="{FF2B5EF4-FFF2-40B4-BE49-F238E27FC236}">
                <a16:creationId xmlns:a16="http://schemas.microsoft.com/office/drawing/2014/main" id="{FA21EF23-3DF4-430A-8955-596F323C1251}"/>
              </a:ext>
            </a:extLst>
          </p:cNvPr>
          <p:cNvSpPr>
            <a:spLocks noGrp="1"/>
          </p:cNvSpPr>
          <p:nvPr>
            <p:ph idx="1"/>
          </p:nvPr>
        </p:nvSpPr>
        <p:spPr>
          <a:xfrm>
            <a:off x="653143" y="1547446"/>
            <a:ext cx="2443604" cy="4629517"/>
          </a:xfrm>
        </p:spPr>
        <p:txBody>
          <a:bodyPr>
            <a:normAutofit fontScale="92500" lnSpcReduction="20000"/>
          </a:bodyPr>
          <a:lstStyle/>
          <a:p>
            <a:r>
              <a:rPr lang="en-US" dirty="0"/>
              <a:t>A Job Map is not a Journey map</a:t>
            </a:r>
          </a:p>
          <a:p>
            <a:r>
              <a:rPr lang="en-US" dirty="0"/>
              <a:t>It is not about how people come to your solution, decide to purchase or stay loyal</a:t>
            </a:r>
          </a:p>
          <a:p>
            <a:r>
              <a:rPr lang="en-US" dirty="0"/>
              <a:t>Help discover specific innovative ideas to fulfill a job</a:t>
            </a:r>
          </a:p>
        </p:txBody>
      </p:sp>
      <p:pic>
        <p:nvPicPr>
          <p:cNvPr id="5" name="Picture 4" descr="Graphical user interface, application&#10;&#10;Description automatically generated">
            <a:extLst>
              <a:ext uri="{FF2B5EF4-FFF2-40B4-BE49-F238E27FC236}">
                <a16:creationId xmlns:a16="http://schemas.microsoft.com/office/drawing/2014/main" id="{3CC4A1B4-0598-47B2-9C33-B84A8AF5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47" y="1348673"/>
            <a:ext cx="8677275" cy="3629025"/>
          </a:xfrm>
          <a:prstGeom prst="rect">
            <a:avLst/>
          </a:prstGeom>
        </p:spPr>
      </p:pic>
      <p:sp>
        <p:nvSpPr>
          <p:cNvPr id="7" name="TextBox 6">
            <a:extLst>
              <a:ext uri="{FF2B5EF4-FFF2-40B4-BE49-F238E27FC236}">
                <a16:creationId xmlns:a16="http://schemas.microsoft.com/office/drawing/2014/main" id="{8F21FF0C-A3B9-4868-9F8E-7B625D989A49}"/>
              </a:ext>
            </a:extLst>
          </p:cNvPr>
          <p:cNvSpPr txBox="1"/>
          <p:nvPr/>
        </p:nvSpPr>
        <p:spPr>
          <a:xfrm>
            <a:off x="4672029" y="136525"/>
            <a:ext cx="7098213" cy="923330"/>
          </a:xfrm>
          <a:prstGeom prst="rect">
            <a:avLst/>
          </a:prstGeom>
          <a:noFill/>
        </p:spPr>
        <p:txBody>
          <a:bodyPr wrap="square" rtlCol="0">
            <a:spAutoFit/>
          </a:bodyPr>
          <a:lstStyle/>
          <a:p>
            <a:r>
              <a:rPr lang="en-US" i="1" dirty="0"/>
              <a:t>““A Jobs Map is a view into the behaviors and needs of individuals in the context of their daily lives. That may or may not include your solution.”</a:t>
            </a:r>
          </a:p>
          <a:p>
            <a:r>
              <a:rPr lang="en-US" dirty="0"/>
              <a:t>Jim </a:t>
            </a:r>
            <a:r>
              <a:rPr lang="en-US" dirty="0" err="1"/>
              <a:t>Kalbach</a:t>
            </a:r>
            <a:r>
              <a:rPr lang="en-US" dirty="0"/>
              <a:t>, The Jobs To Be Done Playbook </a:t>
            </a:r>
          </a:p>
        </p:txBody>
      </p:sp>
      <p:sp>
        <p:nvSpPr>
          <p:cNvPr id="8" name="TextBox 7">
            <a:extLst>
              <a:ext uri="{FF2B5EF4-FFF2-40B4-BE49-F238E27FC236}">
                <a16:creationId xmlns:a16="http://schemas.microsoft.com/office/drawing/2014/main" id="{CEF5FC3F-26C6-45F9-9323-4094DBC05C87}"/>
              </a:ext>
            </a:extLst>
          </p:cNvPr>
          <p:cNvSpPr txBox="1"/>
          <p:nvPr/>
        </p:nvSpPr>
        <p:spPr>
          <a:xfrm>
            <a:off x="8596663" y="355854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9" name="Object 8">
            <a:extLst>
              <a:ext uri="{FF2B5EF4-FFF2-40B4-BE49-F238E27FC236}">
                <a16:creationId xmlns:a16="http://schemas.microsoft.com/office/drawing/2014/main" id="{B249D75F-C24D-4B1D-BB9E-44DCD16C738D}"/>
              </a:ext>
            </a:extLst>
          </p:cNvPr>
          <p:cNvGraphicFramePr>
            <a:graphicFrameLocks noChangeAspect="1"/>
          </p:cNvGraphicFramePr>
          <p:nvPr>
            <p:extLst>
              <p:ext uri="{D42A27DB-BD31-4B8C-83A1-F6EECF244321}">
                <p14:modId xmlns:p14="http://schemas.microsoft.com/office/powerpoint/2010/main" val="1576587340"/>
              </p:ext>
            </p:extLst>
          </p:nvPr>
        </p:nvGraphicFramePr>
        <p:xfrm>
          <a:off x="9337282" y="4757829"/>
          <a:ext cx="1393825" cy="439737"/>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5" imgW="1393200" imgH="439560" progId="Package">
                  <p:embed/>
                </p:oleObj>
              </mc:Choice>
              <mc:Fallback>
                <p:oleObj name="Packager Shell Object" showAsIcon="1" r:id="rId5" imgW="1393200" imgH="439560" progId="Package">
                  <p:embed/>
                  <p:pic>
                    <p:nvPicPr>
                      <p:cNvPr id="0" name=""/>
                      <p:cNvPicPr/>
                      <p:nvPr/>
                    </p:nvPicPr>
                    <p:blipFill>
                      <a:blip r:embed="rId6"/>
                      <a:stretch>
                        <a:fillRect/>
                      </a:stretch>
                    </p:blipFill>
                    <p:spPr>
                      <a:xfrm>
                        <a:off x="9337282" y="4757829"/>
                        <a:ext cx="1393825" cy="439737"/>
                      </a:xfrm>
                      <a:prstGeom prst="rect">
                        <a:avLst/>
                      </a:prstGeom>
                    </p:spPr>
                  </p:pic>
                </p:oleObj>
              </mc:Fallback>
            </mc:AlternateContent>
          </a:graphicData>
        </a:graphic>
      </p:graphicFrame>
    </p:spTree>
    <p:extLst>
      <p:ext uri="{BB962C8B-B14F-4D97-AF65-F5344CB8AC3E}">
        <p14:creationId xmlns:p14="http://schemas.microsoft.com/office/powerpoint/2010/main" val="29115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E52E95EA-00D8-4BC4-81E5-6ACB07032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703" y="1325081"/>
            <a:ext cx="7852422" cy="4207838"/>
          </a:xfrm>
          <a:prstGeom prst="rect">
            <a:avLst/>
          </a:prstGeom>
        </p:spPr>
      </p:pic>
      <p:sp>
        <p:nvSpPr>
          <p:cNvPr id="2" name="Title 1">
            <a:extLst>
              <a:ext uri="{FF2B5EF4-FFF2-40B4-BE49-F238E27FC236}">
                <a16:creationId xmlns:a16="http://schemas.microsoft.com/office/drawing/2014/main" id="{D00065BA-3CB8-4936-882B-48E357F8CA64}"/>
              </a:ext>
            </a:extLst>
          </p:cNvPr>
          <p:cNvSpPr>
            <a:spLocks noGrp="1"/>
          </p:cNvSpPr>
          <p:nvPr>
            <p:ph type="title"/>
          </p:nvPr>
        </p:nvSpPr>
        <p:spPr/>
        <p:txBody>
          <a:bodyPr>
            <a:normAutofit fontScale="90000"/>
          </a:bodyPr>
          <a:lstStyle/>
          <a:p>
            <a:pPr algn="ctr"/>
            <a:r>
              <a:rPr lang="en-US" dirty="0"/>
              <a:t>Architecting Products</a:t>
            </a:r>
          </a:p>
        </p:txBody>
      </p:sp>
      <p:sp>
        <p:nvSpPr>
          <p:cNvPr id="3" name="Slide Number Placeholder 2">
            <a:extLst>
              <a:ext uri="{FF2B5EF4-FFF2-40B4-BE49-F238E27FC236}">
                <a16:creationId xmlns:a16="http://schemas.microsoft.com/office/drawing/2014/main" id="{C233A1B3-075F-455F-95A0-009B724F3ED3}"/>
              </a:ext>
            </a:extLst>
          </p:cNvPr>
          <p:cNvSpPr>
            <a:spLocks noGrp="1"/>
          </p:cNvSpPr>
          <p:nvPr>
            <p:ph type="sldNum" sz="quarter" idx="12"/>
          </p:nvPr>
        </p:nvSpPr>
        <p:spPr/>
        <p:txBody>
          <a:bodyPr/>
          <a:lstStyle/>
          <a:p>
            <a:fld id="{0912ACDC-836C-43B8-8E48-4C84BFF5C6CF}" type="slidenum">
              <a:rPr lang="en-US" smtClean="0"/>
              <a:t>9</a:t>
            </a:fld>
            <a:endParaRPr lang="en-US"/>
          </a:p>
        </p:txBody>
      </p:sp>
      <p:sp>
        <p:nvSpPr>
          <p:cNvPr id="7" name="Content Placeholder 6">
            <a:extLst>
              <a:ext uri="{FF2B5EF4-FFF2-40B4-BE49-F238E27FC236}">
                <a16:creationId xmlns:a16="http://schemas.microsoft.com/office/drawing/2014/main" id="{ADEFB420-93E5-498D-B028-F22F93249B6C}"/>
              </a:ext>
            </a:extLst>
          </p:cNvPr>
          <p:cNvSpPr>
            <a:spLocks noGrp="1"/>
          </p:cNvSpPr>
          <p:nvPr>
            <p:ph idx="1"/>
          </p:nvPr>
        </p:nvSpPr>
        <p:spPr>
          <a:xfrm>
            <a:off x="653144" y="1547446"/>
            <a:ext cx="3659549" cy="4539455"/>
          </a:xfrm>
        </p:spPr>
        <p:txBody>
          <a:bodyPr>
            <a:normAutofit fontScale="92500" lnSpcReduction="10000"/>
          </a:bodyPr>
          <a:lstStyle/>
          <a:p>
            <a:r>
              <a:rPr lang="en-US" sz="2400" dirty="0"/>
              <a:t>Good solutions </a:t>
            </a:r>
            <a:r>
              <a:rPr lang="en-US" sz="2400" b="1" dirty="0"/>
              <a:t>mirror clients’ mental model </a:t>
            </a:r>
            <a:r>
              <a:rPr lang="en-US" sz="2400" dirty="0"/>
              <a:t>of their Job-To-Be-Done</a:t>
            </a:r>
          </a:p>
          <a:p>
            <a:r>
              <a:rPr lang="en-US" sz="2400" dirty="0"/>
              <a:t>Look for </a:t>
            </a:r>
            <a:r>
              <a:rPr lang="en-US" sz="2400" b="1" dirty="0"/>
              <a:t>affinities</a:t>
            </a:r>
            <a:r>
              <a:rPr lang="en-US" sz="2400" dirty="0"/>
              <a:t> among jobs</a:t>
            </a:r>
          </a:p>
          <a:p>
            <a:pPr lvl="1"/>
            <a:r>
              <a:rPr lang="en-US" sz="1800" dirty="0"/>
              <a:t>Unlike a job map, which is chronological, a model of the solution will typically have no temporal component</a:t>
            </a:r>
          </a:p>
          <a:p>
            <a:r>
              <a:rPr lang="en-US" sz="2400" dirty="0"/>
              <a:t>By matching the structure people naturally use in practice, you can </a:t>
            </a:r>
            <a:r>
              <a:rPr lang="en-US" sz="2400" b="1" dirty="0"/>
              <a:t>set up a lasting foundation for iterating your product</a:t>
            </a:r>
            <a:endParaRPr lang="en-US" sz="2400" dirty="0"/>
          </a:p>
          <a:p>
            <a:pPr lvl="1"/>
            <a:r>
              <a:rPr lang="en-US" sz="1800" dirty="0"/>
              <a:t>Young, Indi. Mental Models . Rosenfeld Media </a:t>
            </a:r>
          </a:p>
        </p:txBody>
      </p:sp>
    </p:spTree>
    <p:extLst>
      <p:ext uri="{BB962C8B-B14F-4D97-AF65-F5344CB8AC3E}">
        <p14:creationId xmlns:p14="http://schemas.microsoft.com/office/powerpoint/2010/main" val="365586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810</Words>
  <Application>Microsoft Office PowerPoint</Application>
  <PresentationFormat>Widescreen</PresentationFormat>
  <Paragraphs>116</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8" baseType="lpstr">
      <vt:lpstr>Arial</vt:lpstr>
      <vt:lpstr>Calibri</vt:lpstr>
      <vt:lpstr>Calibri Light</vt:lpstr>
      <vt:lpstr>Droid Sans</vt:lpstr>
      <vt:lpstr>Wingdings</vt:lpstr>
      <vt:lpstr>Office Theme</vt:lpstr>
      <vt:lpstr>Packager Shell Object</vt:lpstr>
      <vt:lpstr>Package</vt:lpstr>
      <vt:lpstr>Agile Enterprise Architecture</vt:lpstr>
      <vt:lpstr>Outline</vt:lpstr>
      <vt:lpstr>Generic approach</vt:lpstr>
      <vt:lpstr>Experience Design</vt:lpstr>
      <vt:lpstr>JTBD Template</vt:lpstr>
      <vt:lpstr>Needs</vt:lpstr>
      <vt:lpstr>Job Levels</vt:lpstr>
      <vt:lpstr>Job Map</vt:lpstr>
      <vt:lpstr>Architecting Products</vt:lpstr>
      <vt:lpstr>Job Story vs. User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 le</dc:creator>
  <cp:lastModifiedBy>Frederic le</cp:lastModifiedBy>
  <cp:revision>113</cp:revision>
  <dcterms:created xsi:type="dcterms:W3CDTF">2020-12-12T09:26:48Z</dcterms:created>
  <dcterms:modified xsi:type="dcterms:W3CDTF">2021-01-14T19:48:01Z</dcterms:modified>
</cp:coreProperties>
</file>