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19" r:id="rId10"/>
  </p:sldMasterIdLst>
  <p:notesMasterIdLst>
    <p:notesMasterId r:id="rId16"/>
  </p:notesMasterIdLst>
  <p:handoutMasterIdLst>
    <p:handoutMasterId r:id="rId17"/>
  </p:handoutMasterIdLst>
  <p:sldIdLst>
    <p:sldId id="521" r:id="rId11"/>
    <p:sldId id="1434" r:id="rId12"/>
    <p:sldId id="1429" r:id="rId13"/>
    <p:sldId id="1433" r:id="rId14"/>
    <p:sldId id="334" r:id="rId15"/>
  </p:sldIdLst>
  <p:sldSz cx="9144000" cy="5143500" type="screen16x9"/>
  <p:notesSz cx="6858000" cy="9144000"/>
  <p:custDataLst>
    <p:tags r:id="rId18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way 2021" id="{2FEBE7B8-D3CB-4985-B480-F4B1945174CE}">
          <p14:sldIdLst>
            <p14:sldId id="521"/>
            <p14:sldId id="1434"/>
            <p14:sldId id="1429"/>
            <p14:sldId id="14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B"/>
    <a:srgbClr val="CCCC00"/>
    <a:srgbClr val="27509B"/>
    <a:srgbClr val="00B87B"/>
    <a:srgbClr val="00C997"/>
    <a:srgbClr val="00B475"/>
    <a:srgbClr val="C0504D"/>
    <a:srgbClr val="A6A6A6"/>
    <a:srgbClr val="B9EEB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9563B-795A-3327-594B-EE92FAB8C0F8}" v="65" dt="2021-10-18T14:56:59.967"/>
    <p1510:client id="{2AE95382-26A0-0C27-64CD-55386BA6DA8A}" v="260" dt="2021-10-14T14:10:17.581"/>
    <p1510:client id="{63CA0C1D-C463-8D44-F7E6-2D65D839C920}" v="2796" dt="2021-10-13T17:35:06.093"/>
    <p1510:client id="{790BA400-87F9-8F84-69AA-861B5C14A516}" v="541" dt="2021-10-28T09:30:53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C1C7-9E5D-4441-A8DE-D4FA72AEF22D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9939F-CAB9-FE40-8FD3-31C143F5FB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EC3C-BFA7-9E4C-BB13-BAA5658834CA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DB5E3-C477-CC4C-8674-BAC7A056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E34BA-6A0A-4A90-9993-D3FCD4F8CE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38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7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tags" Target="../tags/tag12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tags" Target="../tags/tag11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slideMaster" Target="../slideMasters/slideMaster7.xm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5" t="5446" r="-3693" b="8475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‹#›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177B-F258-44C5-91EF-9B59CF99F698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C0C2-1D3F-43CF-A7BC-45BC79C863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483497"/>
            <a:ext cx="8686800" cy="4551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5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7175" y="285750"/>
            <a:ext cx="8686800" cy="2167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614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5" t="5446" r="-3693" b="8475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‹#›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28517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82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89513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‹#›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87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t 24" hidden="1">
            <a:extLst>
              <a:ext uri="{FF2B5EF4-FFF2-40B4-BE49-F238E27FC236}">
                <a16:creationId xmlns:a16="http://schemas.microsoft.com/office/drawing/2014/main" id="{1F9B4236-5A2E-4232-B288-C11CBF0708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iapositive think-cell" r:id="rId5" imgW="270" imgH="270" progId="TCLayout.ActiveDocument.1">
                  <p:embed/>
                </p:oleObj>
              </mc:Choice>
              <mc:Fallback>
                <p:oleObj name="Diapositive think-cell" r:id="rId5" imgW="270" imgH="270" progId="TCLayout.ActiveDocument.1">
                  <p:embed/>
                  <p:pic>
                    <p:nvPicPr>
                      <p:cNvPr id="25" name="Objet 24" hidden="1">
                        <a:extLst>
                          <a:ext uri="{FF2B5EF4-FFF2-40B4-BE49-F238E27FC236}">
                            <a16:creationId xmlns:a16="http://schemas.microsoft.com/office/drawing/2014/main" id="{1F9B4236-5A2E-4232-B288-C11CBF0708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805529F7-1784-4A53-8AFD-1A56AEF9091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sz="1800" b="0" i="0" baseline="0">
              <a:latin typeface="Michelin SemiBold" panose="02000000000000000000" pitchFamily="50" charset="0"/>
              <a:ea typeface="+mj-ea"/>
              <a:cs typeface="+mj-cs"/>
              <a:sym typeface="Michelin SemiBold" panose="02000000000000000000" pitchFamily="50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5A3FE44-B24D-4D58-858D-0A888B310553}"/>
              </a:ext>
            </a:extLst>
          </p:cNvPr>
          <p:cNvGrpSpPr/>
          <p:nvPr userDrawn="1"/>
        </p:nvGrpSpPr>
        <p:grpSpPr>
          <a:xfrm>
            <a:off x="-108520" y="0"/>
            <a:ext cx="857993" cy="5143500"/>
            <a:chOff x="-78036" y="0"/>
            <a:chExt cx="857993" cy="5143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401F7C-E7E6-4B27-AA92-4C2D23814850}"/>
                </a:ext>
              </a:extLst>
            </p:cNvPr>
            <p:cNvSpPr/>
            <p:nvPr/>
          </p:nvSpPr>
          <p:spPr>
            <a:xfrm rot="10800000">
              <a:off x="0" y="0"/>
              <a:ext cx="755708" cy="5143500"/>
            </a:xfrm>
            <a:prstGeom prst="rect">
              <a:avLst/>
            </a:prstGeom>
            <a:gradFill>
              <a:gsLst>
                <a:gs pos="51000">
                  <a:srgbClr val="00B06E"/>
                </a:gs>
                <a:gs pos="2000">
                  <a:srgbClr val="00866E"/>
                </a:gs>
                <a:gs pos="100000">
                  <a:srgbClr val="00CC9B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021B9ED3-3FB0-48CD-8F96-AFE06FC3F6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39" t="25632" r="32448" b="69734"/>
            <a:stretch/>
          </p:blipFill>
          <p:spPr bwMode="auto">
            <a:xfrm rot="21088789">
              <a:off x="25550" y="130422"/>
              <a:ext cx="704609" cy="17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1017489C-73F7-4A3B-8F24-E488CDB2CD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2" t="46562" r="82212" b="46832"/>
            <a:stretch/>
          </p:blipFill>
          <p:spPr bwMode="auto">
            <a:xfrm>
              <a:off x="66942" y="417398"/>
              <a:ext cx="568036" cy="581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875E5D3A-F33F-436B-B742-6875E12121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50" t="55832" r="33863" b="39021"/>
            <a:stretch/>
          </p:blipFill>
          <p:spPr bwMode="auto">
            <a:xfrm rot="652265">
              <a:off x="32421" y="956943"/>
              <a:ext cx="690862" cy="192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F52A30C3-1593-4232-8C3E-40B7DC418A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65" t="30623" r="19242" b="65762"/>
            <a:stretch/>
          </p:blipFill>
          <p:spPr bwMode="auto">
            <a:xfrm>
              <a:off x="68850" y="1282773"/>
              <a:ext cx="586477" cy="179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C08935D4-8D10-4EF0-AE1D-FC4DD1382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0" t="54954" r="61981" b="40016"/>
            <a:stretch/>
          </p:blipFill>
          <p:spPr bwMode="auto">
            <a:xfrm rot="20989932">
              <a:off x="32467" y="2019492"/>
              <a:ext cx="694155" cy="201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907FB3A5-F150-4461-9010-AB522917A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64" t="60038" r="63667" b="34879"/>
            <a:stretch/>
          </p:blipFill>
          <p:spPr bwMode="auto">
            <a:xfrm>
              <a:off x="68850" y="1537916"/>
              <a:ext cx="631596" cy="44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1D22559B-F0D1-4A9F-B1C4-F6AEE0ACBD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96" t="44470" r="9255" b="49965"/>
            <a:stretch/>
          </p:blipFill>
          <p:spPr bwMode="auto">
            <a:xfrm>
              <a:off x="80292" y="2249418"/>
              <a:ext cx="575035" cy="490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046072D5-FCAF-4CDB-86F7-77CF2F83E5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0" t="60632" r="29946" b="32519"/>
            <a:stretch/>
          </p:blipFill>
          <p:spPr bwMode="auto">
            <a:xfrm>
              <a:off x="44923" y="2784219"/>
              <a:ext cx="657804" cy="19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F299251\Documents\INFORMATION TECHNOLOGY\STRATEGY\2018\EVERGREEN\resilience-04.png">
              <a:extLst>
                <a:ext uri="{FF2B5EF4-FFF2-40B4-BE49-F238E27FC236}">
                  <a16:creationId xmlns:a16="http://schemas.microsoft.com/office/drawing/2014/main" id="{8B7CAE40-CBC1-48E3-A59B-D65D1040B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130">
              <a:off x="-78036" y="3346088"/>
              <a:ext cx="857993" cy="334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E8F1C0EE-9E07-44A0-B2C4-FD7B18177C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2" t="35270" r="55234" b="58416"/>
            <a:stretch/>
          </p:blipFill>
          <p:spPr bwMode="auto">
            <a:xfrm>
              <a:off x="35496" y="3731915"/>
              <a:ext cx="666815" cy="177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5F168BBC-96DE-483C-9663-137BC09AD9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52" t="36126" r="40520" b="58416"/>
            <a:stretch/>
          </p:blipFill>
          <p:spPr bwMode="auto">
            <a:xfrm rot="20695289">
              <a:off x="79984" y="3965568"/>
              <a:ext cx="545353" cy="39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F299251\Documents\INFORMATION TECHNOLOGY\STRATEGY\2018\EVERGREEN\evergreen  tshirt-03.png">
              <a:extLst>
                <a:ext uri="{FF2B5EF4-FFF2-40B4-BE49-F238E27FC236}">
                  <a16:creationId xmlns:a16="http://schemas.microsoft.com/office/drawing/2014/main" id="{0B86B672-FE72-4DF9-BAA0-F58442108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858" t="35056" r="23969" b="59379"/>
            <a:stretch/>
          </p:blipFill>
          <p:spPr bwMode="auto">
            <a:xfrm>
              <a:off x="46143" y="4377634"/>
              <a:ext cx="637425" cy="33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C:\Users\F299251\Documents\INFORMATION TECHNOLOGY\STRATEGY\2018\EVERGREEN\delight the user-04.png">
              <a:extLst>
                <a:ext uri="{FF2B5EF4-FFF2-40B4-BE49-F238E27FC236}">
                  <a16:creationId xmlns:a16="http://schemas.microsoft.com/office/drawing/2014/main" id="{6B22B152-E2D5-49D1-AACA-B45664420A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73" t="18265" r="33995" b="12390"/>
            <a:stretch/>
          </p:blipFill>
          <p:spPr bwMode="auto">
            <a:xfrm>
              <a:off x="56017" y="4700549"/>
              <a:ext cx="593286" cy="41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itre 1">
            <a:extLst>
              <a:ext uri="{FF2B5EF4-FFF2-40B4-BE49-F238E27FC236}">
                <a16:creationId xmlns:a16="http://schemas.microsoft.com/office/drawing/2014/main" id="{FE9426FE-A8D3-4679-ACAF-C12399C0B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600" y="217636"/>
            <a:ext cx="7848872" cy="274302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rgbClr val="395EA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pic>
        <p:nvPicPr>
          <p:cNvPr id="21" name="Picture 4" descr="C:\Users\F299251\Documents\INFORMATION TECHNOLOGY\STRATEGY\2018\EVERGREEN\stars-04.png">
            <a:extLst>
              <a:ext uri="{FF2B5EF4-FFF2-40B4-BE49-F238E27FC236}">
                <a16:creationId xmlns:a16="http://schemas.microsoft.com/office/drawing/2014/main" id="{84D23742-C197-40D9-89CA-9F32C945DD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852" y="2971942"/>
            <a:ext cx="1141988" cy="4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795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07/11/2021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3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415584" y="308122"/>
            <a:ext cx="8322913" cy="804842"/>
          </a:xfrm>
          <a:prstGeom prst="rect">
            <a:avLst/>
          </a:prstGeom>
        </p:spPr>
        <p:txBody>
          <a:bodyPr lIns="0"/>
          <a:lstStyle>
            <a:lvl1pPr>
              <a:defRPr sz="2850" b="0"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706858"/>
            <a:ext cx="8322755" cy="406106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650">
                <a:solidFill>
                  <a:srgbClr val="7F7F7F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30930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5" t="5446" r="-3693" b="8475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9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oleObject" Target="../embeddings/oleObject8.bin"/><Relationship Id="rId5" Type="http://schemas.openxmlformats.org/officeDocument/2006/relationships/slideLayout" Target="../slideLayouts/slideLayout35.xml"/><Relationship Id="rId10" Type="http://schemas.openxmlformats.org/officeDocument/2006/relationships/tags" Target="../tags/tag9.xml"/><Relationship Id="rId4" Type="http://schemas.openxmlformats.org/officeDocument/2006/relationships/slideLayout" Target="../slideLayouts/slideLayout34.xml"/><Relationship Id="rId9" Type="http://schemas.openxmlformats.org/officeDocument/2006/relationships/vmlDrawing" Target="../drawings/vmlDrawing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iapositive think-cell" r:id="rId10" imgW="270" imgH="270" progId="TCLayout.ActiveDocument.1">
                  <p:embed/>
                </p:oleObj>
              </mc:Choice>
              <mc:Fallback>
                <p:oleObj name="Diapositive think-cell" r:id="rId10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05" r:id="rId4"/>
    <p:sldLayoutId id="2147483711" r:id="rId5"/>
    <p:sldLayoutId id="214748372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0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5" r:id="rId5"/>
    <p:sldLayoutId id="2147483726" r:id="rId6"/>
    <p:sldLayoutId id="214748372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CC9B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986675"/>
            <a:ext cx="9144000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/>
                <a:cs typeface="Aharoni"/>
              </a:rPr>
              <a:t>Architecture Runway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 ABC</a:t>
            </a:r>
          </a:p>
          <a:p>
            <a:pPr algn="ctr"/>
            <a:r>
              <a:rPr lang="en-US" sz="3600" dirty="0">
                <a:solidFill>
                  <a:srgbClr val="27509B"/>
                </a:solidFill>
                <a:latin typeface="Aharoni"/>
                <a:cs typeface="Aharoni"/>
              </a:rPr>
              <a:t>2022</a:t>
            </a:r>
            <a:endParaRPr lang="en-US" sz="3600" dirty="0">
              <a:solidFill>
                <a:srgbClr val="27509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9192" y="2809522"/>
            <a:ext cx="2610550" cy="193076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7315C14-C54F-7541-898F-538805852BE2}"/>
              </a:ext>
            </a:extLst>
          </p:cNvPr>
          <p:cNvSpPr txBox="1"/>
          <p:nvPr/>
        </p:nvSpPr>
        <p:spPr>
          <a:xfrm>
            <a:off x="5015883" y="-195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76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519053" y="4948592"/>
            <a:ext cx="6480720" cy="54006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alpha val="84000"/>
                </a:schemeClr>
              </a:gs>
              <a:gs pos="79000">
                <a:schemeClr val="bg2">
                  <a:alpha val="8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Times" pitchFamily="-104" charset="0"/>
            </a:endParaRPr>
          </a:p>
        </p:txBody>
      </p:sp>
      <p:grpSp>
        <p:nvGrpSpPr>
          <p:cNvPr id="18" name="Grouper 12"/>
          <p:cNvGrpSpPr/>
          <p:nvPr/>
        </p:nvGrpSpPr>
        <p:grpSpPr>
          <a:xfrm>
            <a:off x="2113119" y="770172"/>
            <a:ext cx="5292588" cy="763808"/>
            <a:chOff x="971600" y="1052306"/>
            <a:chExt cx="7056784" cy="1018411"/>
          </a:xfrm>
        </p:grpSpPr>
        <p:sp>
          <p:nvSpPr>
            <p:cNvPr id="19" name="ZoneTexte 18"/>
            <p:cNvSpPr txBox="1"/>
            <p:nvPr/>
          </p:nvSpPr>
          <p:spPr>
            <a:xfrm>
              <a:off x="1082592" y="1068477"/>
              <a:ext cx="62666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>
                  <a:solidFill>
                    <a:srgbClr val="C00000"/>
                  </a:solidFill>
                  <a:latin typeface="+mj-lt"/>
                </a:rPr>
                <a:t>HIGH</a:t>
              </a:r>
              <a:endParaRPr lang="fr-FR" sz="135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923752" y="1071353"/>
              <a:ext cx="91307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>
                  <a:solidFill>
                    <a:srgbClr val="FAB434"/>
                  </a:solidFill>
                  <a:latin typeface="+mj-lt"/>
                </a:rPr>
                <a:t>MEDIUM</a:t>
              </a:r>
              <a:endParaRPr lang="fr-FR" sz="1350">
                <a:solidFill>
                  <a:srgbClr val="FAB434"/>
                </a:solidFill>
                <a:latin typeface="+mj-lt"/>
              </a:endParaRPr>
            </a:p>
          </p:txBody>
        </p:sp>
        <p:grpSp>
          <p:nvGrpSpPr>
            <p:cNvPr id="21" name="Grouper 11"/>
            <p:cNvGrpSpPr/>
            <p:nvPr/>
          </p:nvGrpSpPr>
          <p:grpSpPr>
            <a:xfrm>
              <a:off x="971600" y="1340768"/>
              <a:ext cx="7056784" cy="729949"/>
              <a:chOff x="971600" y="1340768"/>
              <a:chExt cx="7056784" cy="729949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331640" y="1340768"/>
                <a:ext cx="6336704" cy="720080"/>
              </a:xfrm>
              <a:prstGeom prst="rect">
                <a:avLst/>
              </a:prstGeom>
              <a:gradFill flip="none" rotWithShape="1">
                <a:gsLst>
                  <a:gs pos="10000">
                    <a:srgbClr val="00B475"/>
                  </a:gs>
                  <a:gs pos="98000">
                    <a:srgbClr val="C00000"/>
                  </a:gs>
                  <a:gs pos="50000">
                    <a:srgbClr val="FFC00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latin typeface="Arial"/>
                  <a:cs typeface="Arial"/>
                </a:endParaRPr>
              </a:p>
            </p:txBody>
          </p:sp>
          <p:sp>
            <p:nvSpPr>
              <p:cNvPr id="24" name="Losange 23"/>
              <p:cNvSpPr/>
              <p:nvPr/>
            </p:nvSpPr>
            <p:spPr bwMode="auto">
              <a:xfrm>
                <a:off x="7290725" y="1340768"/>
                <a:ext cx="737659" cy="720080"/>
              </a:xfrm>
              <a:prstGeom prst="diamond">
                <a:avLst/>
              </a:prstGeom>
              <a:solidFill>
                <a:srgbClr val="00B475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latin typeface="Times" pitchFamily="-104" charset="0"/>
                </a:endParaRP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7394877" y="1556792"/>
                <a:ext cx="543920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>
                    <a:solidFill>
                      <a:schemeClr val="bg1"/>
                    </a:solidFill>
                    <a:latin typeface="+mj-lt"/>
                  </a:rPr>
                  <a:t>3</a:t>
                </a:r>
                <a:endParaRPr lang="fr-FR" sz="135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Losange 25"/>
              <p:cNvSpPr/>
              <p:nvPr/>
            </p:nvSpPr>
            <p:spPr bwMode="auto">
              <a:xfrm>
                <a:off x="4015837" y="1340768"/>
                <a:ext cx="737659" cy="720080"/>
              </a:xfrm>
              <a:prstGeom prst="diamond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latin typeface="Times" pitchFamily="-104" charset="0"/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4119989" y="1556792"/>
                <a:ext cx="543920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>
                    <a:solidFill>
                      <a:schemeClr val="bg1"/>
                    </a:solidFill>
                    <a:latin typeface="+mj-lt"/>
                  </a:rPr>
                  <a:t>2</a:t>
                </a:r>
                <a:endParaRPr lang="fr-FR" sz="135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Losange 27"/>
              <p:cNvSpPr/>
              <p:nvPr/>
            </p:nvSpPr>
            <p:spPr bwMode="auto">
              <a:xfrm>
                <a:off x="971600" y="1350637"/>
                <a:ext cx="737659" cy="720080"/>
              </a:xfrm>
              <a:prstGeom prst="diamond">
                <a:avLst/>
              </a:prstGeom>
              <a:solidFill>
                <a:srgbClr val="C00000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>
                  <a:latin typeface="Times" pitchFamily="-104" charset="0"/>
                </a:endParaRPr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1075752" y="1566661"/>
                <a:ext cx="54392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50" b="1">
                    <a:solidFill>
                      <a:schemeClr val="bg1"/>
                    </a:solidFill>
                    <a:latin typeface="+mj-lt"/>
                  </a:rPr>
                  <a:t>1</a:t>
                </a:r>
              </a:p>
            </p:txBody>
          </p:sp>
        </p:grpSp>
        <p:sp>
          <p:nvSpPr>
            <p:cNvPr id="22" name="ZoneTexte 21"/>
            <p:cNvSpPr txBox="1"/>
            <p:nvPr/>
          </p:nvSpPr>
          <p:spPr>
            <a:xfrm>
              <a:off x="7397523" y="1052306"/>
              <a:ext cx="60101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>
                  <a:solidFill>
                    <a:srgbClr val="00CC9B"/>
                  </a:solidFill>
                  <a:latin typeface="+mj-lt"/>
                </a:rPr>
                <a:t>LOW</a:t>
              </a:r>
              <a:endParaRPr lang="fr-FR" sz="1350">
                <a:solidFill>
                  <a:srgbClr val="00CC9B"/>
                </a:solidFill>
                <a:latin typeface="+mj-lt"/>
              </a:endParaRP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561486" y="1881379"/>
            <a:ext cx="2727630" cy="301157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000" b="1" dirty="0">
              <a:latin typeface="+mj-lt"/>
              <a:cs typeface="Calibri"/>
            </a:endParaRP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Kafka confluent cloud migration</a:t>
            </a: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MongoDB Atlas migration</a:t>
            </a: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Support on feature team organization migration </a:t>
            </a: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r>
              <a:rPr lang="en-US" sz="1000" b="1" dirty="0" err="1">
                <a:ea typeface="+mn-lt"/>
                <a:cs typeface="+mn-lt"/>
              </a:rPr>
              <a:t>Datascientist</a:t>
            </a:r>
            <a:r>
              <a:rPr lang="en-US" sz="1000" b="1" dirty="0">
                <a:ea typeface="+mn-lt"/>
                <a:cs typeface="+mn-lt"/>
              </a:rPr>
              <a:t> journey enhancement</a:t>
            </a:r>
            <a:endParaRPr lang="en-US" sz="1000" b="1" dirty="0">
              <a:latin typeface="+mj-lt"/>
              <a:cs typeface="Arial"/>
            </a:endParaRPr>
          </a:p>
          <a:p>
            <a:pPr marL="671195" lvl="1" indent="-213995">
              <a:buClr>
                <a:srgbClr val="C00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Technical environment</a:t>
            </a:r>
            <a:endParaRPr lang="en-US" sz="1000" b="1" dirty="0">
              <a:latin typeface="+mj-lt"/>
              <a:cs typeface="Arial" panose="020B0604020202020204" pitchFamily="34" charset="0"/>
            </a:endParaRPr>
          </a:p>
          <a:p>
            <a:pPr marL="671195" lvl="1" indent="-213995">
              <a:buClr>
                <a:srgbClr val="C00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ea typeface="+mn-lt"/>
                <a:cs typeface="+mn-lt"/>
              </a:rPr>
              <a:t>Algorithm industrialization </a:t>
            </a:r>
          </a:p>
          <a:p>
            <a:pPr marL="671195" lvl="1" indent="-213995">
              <a:buClr>
                <a:srgbClr val="C00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ea typeface="+mn-lt"/>
                <a:cs typeface="+mn-lt"/>
              </a:rPr>
              <a:t>Data storage </a:t>
            </a:r>
          </a:p>
          <a:p>
            <a:pPr marL="671195" lvl="1" indent="-213995">
              <a:buClr>
                <a:srgbClr val="C00000"/>
              </a:buClr>
              <a:buFont typeface="Wingdings" charset="2"/>
              <a:buChar char=""/>
            </a:pPr>
            <a:endParaRPr lang="en-US" sz="1000" b="1" dirty="0">
              <a:latin typeface="+mj-lt"/>
              <a:ea typeface="+mn-lt"/>
              <a:cs typeface="+mn-lt"/>
            </a:endParaRP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ea typeface="+mn-lt"/>
                <a:cs typeface="+mn-lt"/>
              </a:rPr>
              <a:t>VMWare Tanzu migration</a:t>
            </a: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endParaRPr lang="en-US" sz="1000" b="1" dirty="0">
              <a:latin typeface="+mj-lt"/>
              <a:ea typeface="+mn-lt"/>
              <a:cs typeface="+mn-lt"/>
            </a:endParaRP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ea typeface="+mn-lt"/>
                <a:cs typeface="+mn-lt"/>
              </a:rPr>
              <a:t>Multi-zones study to meet SLR</a:t>
            </a:r>
            <a:endParaRPr lang="en-US" dirty="0"/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endParaRPr lang="en-US" sz="1000" b="1" dirty="0">
              <a:latin typeface="+mj-lt"/>
              <a:ea typeface="+mn-lt"/>
              <a:cs typeface="+mn-lt"/>
            </a:endParaRPr>
          </a:p>
          <a:p>
            <a:pPr marL="213995" indent="-213995">
              <a:buClr>
                <a:srgbClr val="C00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ea typeface="+mn-lt"/>
                <a:cs typeface="+mn-lt"/>
              </a:rPr>
              <a:t>DRP strategy on critical use case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353479" y="1894826"/>
            <a:ext cx="2625884" cy="2997966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13995" indent="-213995">
              <a:buClr>
                <a:schemeClr val="accent2"/>
              </a:buClr>
              <a:buFont typeface="Wingdings" charset="2"/>
              <a:buChar char=""/>
            </a:pPr>
            <a:endParaRPr lang="en-US" sz="1000" dirty="0">
              <a:latin typeface="+mj-lt"/>
              <a:cs typeface="Arial"/>
            </a:endParaRP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IoT platform integration</a:t>
            </a: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Rework monitoring stack</a:t>
            </a: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Dev portal with APIM integration</a:t>
            </a:r>
          </a:p>
          <a:p>
            <a:pPr>
              <a:buClr>
                <a:srgbClr val="FFC000"/>
              </a:buClr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ea typeface="+mn-lt"/>
                <a:cs typeface="+mn-lt"/>
              </a:rPr>
              <a:t>QuickStart for team integration (tools, process, playbook)</a:t>
            </a: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 panose="020B0604020202020204" pitchFamily="34" charset="0"/>
            </a:endParaRP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Recommended development stack study</a:t>
            </a:r>
            <a:endParaRPr lang="en-US" sz="1000" b="1" dirty="0">
              <a:latin typeface="+mj-lt"/>
              <a:cs typeface="Arial" panose="020B0604020202020204" pitchFamily="34" charset="0"/>
            </a:endParaRP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Internal API Manager : sourcing &amp; use &amp; rules</a:t>
            </a: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FFC000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Client-Facing API Manager : use &amp; rules</a:t>
            </a:r>
            <a:endParaRPr lang="en-US" dirty="0">
              <a:cs typeface="Calibri"/>
            </a:endParaRPr>
          </a:p>
          <a:p>
            <a:pPr marL="213995" indent="-213995">
              <a:buFont typeface="Wingdings,Sans-Serif" charset="2"/>
              <a:buChar char=""/>
            </a:pPr>
            <a:endParaRPr lang="en-US" dirty="0"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062893" y="1892256"/>
            <a:ext cx="2600558" cy="2991163"/>
          </a:xfrm>
          <a:prstGeom prst="rect">
            <a:avLst/>
          </a:prstGeom>
          <a:noFill/>
          <a:ln w="28575" cap="flat" cmpd="sng" algn="ctr">
            <a:solidFill>
              <a:srgbClr val="00B47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13995" indent="-213995">
              <a:buClr>
                <a:srgbClr val="00B475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00B475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</a:rPr>
              <a:t>Cold data sharing capabilities </a:t>
            </a:r>
            <a:endParaRPr lang="en-US" sz="1000" b="1" dirty="0">
              <a:latin typeface="+mj-lt"/>
              <a:cs typeface="Calibri"/>
            </a:endParaRPr>
          </a:p>
          <a:p>
            <a:pPr marL="213995" indent="-213995">
              <a:buClr>
                <a:srgbClr val="00B475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Calibri"/>
            </a:endParaRPr>
          </a:p>
          <a:p>
            <a:pPr marL="213995" indent="-213995">
              <a:buClr>
                <a:srgbClr val="00B475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00B475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API Monetization</a:t>
            </a:r>
          </a:p>
          <a:p>
            <a:pPr marL="213995" indent="-213995">
              <a:buClr>
                <a:srgbClr val="00B475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00B475"/>
              </a:buClr>
              <a:buFont typeface="Wingdings"/>
              <a:buChar char=""/>
            </a:pPr>
            <a:r>
              <a:rPr lang="en-US" sz="1000" b="1" dirty="0">
                <a:latin typeface="+mj-lt"/>
                <a:cs typeface="Arial"/>
              </a:rPr>
              <a:t>Managed MYSQL database </a:t>
            </a:r>
            <a:r>
              <a:rPr lang="en-US" sz="1000" b="1" dirty="0">
                <a:ea typeface="+mn-lt"/>
                <a:cs typeface="+mn-lt"/>
              </a:rPr>
              <a:t>decommissioning</a:t>
            </a:r>
          </a:p>
          <a:p>
            <a:pPr marL="213995" indent="-213995">
              <a:buClr>
                <a:srgbClr val="00B475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00B475"/>
              </a:buClr>
              <a:buFont typeface="Wingdings" charset="2"/>
              <a:buChar char=""/>
            </a:pPr>
            <a:r>
              <a:rPr lang="en-US" sz="1000" b="1" dirty="0">
                <a:latin typeface="+mj-lt"/>
                <a:cs typeface="Arial"/>
              </a:rPr>
              <a:t>Legacy authentication mechanism </a:t>
            </a:r>
            <a:r>
              <a:rPr lang="en-US" sz="1000" b="1" dirty="0">
                <a:ea typeface="+mn-lt"/>
                <a:cs typeface="+mn-lt"/>
              </a:rPr>
              <a:t>decommissioning</a:t>
            </a:r>
            <a:endParaRPr lang="en-US" sz="1000" b="1" dirty="0">
              <a:latin typeface="+mj-lt"/>
              <a:cs typeface="Arial"/>
            </a:endParaRPr>
          </a:p>
          <a:p>
            <a:pPr marL="213995" indent="-213995">
              <a:buClr>
                <a:srgbClr val="00B475"/>
              </a:buClr>
              <a:buFont typeface="Wingdings" charset="2"/>
              <a:buChar char=""/>
            </a:pPr>
            <a:endParaRPr lang="en-US" sz="1000" b="1" dirty="0">
              <a:latin typeface="+mj-lt"/>
              <a:cs typeface="Arial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3355257" y="1665355"/>
            <a:ext cx="2625711" cy="216024"/>
          </a:xfrm>
          <a:prstGeom prst="triangl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Times" pitchFamily="-104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6081299" y="1665355"/>
            <a:ext cx="2106234" cy="216024"/>
          </a:xfrm>
          <a:prstGeom prst="triangle">
            <a:avLst/>
          </a:prstGeom>
          <a:solidFill>
            <a:srgbClr val="00B47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Times" pitchFamily="-104" charset="0"/>
            </a:endParaRPr>
          </a:p>
        </p:txBody>
      </p:sp>
      <p:sp>
        <p:nvSpPr>
          <p:cNvPr id="35" name="Triangle isocèle 34"/>
          <p:cNvSpPr/>
          <p:nvPr/>
        </p:nvSpPr>
        <p:spPr bwMode="auto">
          <a:xfrm>
            <a:off x="1447885" y="1665355"/>
            <a:ext cx="1836205" cy="216024"/>
          </a:xfrm>
          <a:prstGeom prst="triangl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Times" pitchFamily="-10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C7BAF6BD-6FC9-4183-AD7F-9FBDA8CAE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3" y="194908"/>
            <a:ext cx="3708407" cy="455125"/>
          </a:xfrm>
        </p:spPr>
        <p:txBody>
          <a:bodyPr/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Runway Roadmap Priorities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7F0F7D8-413A-4736-8874-A653C2758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503" y="99989"/>
            <a:ext cx="1172337" cy="216797"/>
          </a:xfrm>
        </p:spPr>
        <p:txBody>
          <a:bodyPr/>
          <a:lstStyle/>
          <a:p>
            <a:r>
              <a:rPr lang="en-US">
                <a:solidFill>
                  <a:srgbClr val="00CC9B"/>
                </a:solidFill>
              </a:rPr>
              <a:t>Architecture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6EF04DC8-B796-44DA-B3A6-8B3D5D15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3" y="202486"/>
            <a:ext cx="354470" cy="38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3954" y="133676"/>
            <a:ext cx="2531879" cy="455125"/>
          </a:xfrm>
        </p:spPr>
        <p:txBody>
          <a:bodyPr lIns="91440" tIns="45720" rIns="91440" bIns="45720" anchor="ctr"/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6646" y="72775"/>
            <a:ext cx="1172337" cy="216797"/>
          </a:xfrm>
        </p:spPr>
        <p:txBody>
          <a:bodyPr/>
          <a:lstStyle/>
          <a:p>
            <a:r>
              <a:rPr lang="en-US">
                <a:solidFill>
                  <a:srgbClr val="00CC9B"/>
                </a:solidFill>
              </a:rPr>
              <a:t>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04CC6-18F1-444E-8CB3-A914CFD23B1B}"/>
              </a:ext>
            </a:extLst>
          </p:cNvPr>
          <p:cNvSpPr/>
          <p:nvPr/>
        </p:nvSpPr>
        <p:spPr>
          <a:xfrm>
            <a:off x="1727585" y="437806"/>
            <a:ext cx="3512525" cy="183315"/>
          </a:xfrm>
          <a:prstGeom prst="rect">
            <a:avLst/>
          </a:prstGeom>
          <a:solidFill>
            <a:srgbClr val="2750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/>
              <a:t>EVERGREEN PRINCIPLES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E1747E-7BC2-44F2-9781-7D625940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4" y="100433"/>
            <a:ext cx="354470" cy="380523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1043B396-4C6A-4033-AE65-90A2723A6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38213"/>
              </p:ext>
            </p:extLst>
          </p:nvPr>
        </p:nvGraphicFramePr>
        <p:xfrm>
          <a:off x="88446" y="632733"/>
          <a:ext cx="8997037" cy="405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2244909200"/>
                    </a:ext>
                  </a:extLst>
                </a:gridCol>
                <a:gridCol w="340178">
                  <a:extLst>
                    <a:ext uri="{9D8B030D-6E8A-4147-A177-3AD203B41FA5}">
                      <a16:colId xmlns:a16="http://schemas.microsoft.com/office/drawing/2014/main" val="742131112"/>
                    </a:ext>
                  </a:extLst>
                </a:gridCol>
                <a:gridCol w="455837">
                  <a:extLst>
                    <a:ext uri="{9D8B030D-6E8A-4147-A177-3AD203B41FA5}">
                      <a16:colId xmlns:a16="http://schemas.microsoft.com/office/drawing/2014/main" val="3750626314"/>
                    </a:ext>
                  </a:extLst>
                </a:gridCol>
                <a:gridCol w="640666">
                  <a:extLst>
                    <a:ext uri="{9D8B030D-6E8A-4147-A177-3AD203B41FA5}">
                      <a16:colId xmlns:a16="http://schemas.microsoft.com/office/drawing/2014/main" val="918730237"/>
                    </a:ext>
                  </a:extLst>
                </a:gridCol>
                <a:gridCol w="489351">
                  <a:extLst>
                    <a:ext uri="{9D8B030D-6E8A-4147-A177-3AD203B41FA5}">
                      <a16:colId xmlns:a16="http://schemas.microsoft.com/office/drawing/2014/main" val="3574590323"/>
                    </a:ext>
                  </a:extLst>
                </a:gridCol>
                <a:gridCol w="561263">
                  <a:extLst>
                    <a:ext uri="{9D8B030D-6E8A-4147-A177-3AD203B41FA5}">
                      <a16:colId xmlns:a16="http://schemas.microsoft.com/office/drawing/2014/main" val="1469613158"/>
                    </a:ext>
                  </a:extLst>
                </a:gridCol>
                <a:gridCol w="484463">
                  <a:extLst>
                    <a:ext uri="{9D8B030D-6E8A-4147-A177-3AD203B41FA5}">
                      <a16:colId xmlns:a16="http://schemas.microsoft.com/office/drawing/2014/main" val="3949104970"/>
                    </a:ext>
                  </a:extLst>
                </a:gridCol>
                <a:gridCol w="547232">
                  <a:extLst>
                    <a:ext uri="{9D8B030D-6E8A-4147-A177-3AD203B41FA5}">
                      <a16:colId xmlns:a16="http://schemas.microsoft.com/office/drawing/2014/main" val="68540099"/>
                    </a:ext>
                  </a:extLst>
                </a:gridCol>
                <a:gridCol w="455838">
                  <a:extLst>
                    <a:ext uri="{9D8B030D-6E8A-4147-A177-3AD203B41FA5}">
                      <a16:colId xmlns:a16="http://schemas.microsoft.com/office/drawing/2014/main" val="3616709841"/>
                    </a:ext>
                  </a:extLst>
                </a:gridCol>
                <a:gridCol w="326569">
                  <a:extLst>
                    <a:ext uri="{9D8B030D-6E8A-4147-A177-3AD203B41FA5}">
                      <a16:colId xmlns:a16="http://schemas.microsoft.com/office/drawing/2014/main" val="3243656521"/>
                    </a:ext>
                  </a:extLst>
                </a:gridCol>
                <a:gridCol w="2188287">
                  <a:extLst>
                    <a:ext uri="{9D8B030D-6E8A-4147-A177-3AD203B41FA5}">
                      <a16:colId xmlns:a16="http://schemas.microsoft.com/office/drawing/2014/main" val="3573207289"/>
                    </a:ext>
                  </a:extLst>
                </a:gridCol>
                <a:gridCol w="874496">
                  <a:extLst>
                    <a:ext uri="{9D8B030D-6E8A-4147-A177-3AD203B41FA5}">
                      <a16:colId xmlns:a16="http://schemas.microsoft.com/office/drawing/2014/main" val="1693340606"/>
                    </a:ext>
                  </a:extLst>
                </a:gridCol>
              </a:tblGrid>
              <a:tr h="283923"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WHAT</a:t>
                      </a:r>
                    </a:p>
                  </a:txBody>
                  <a:tcPr marL="77434" marR="77434" marT="38717" marB="38717" anchor="ctr">
                    <a:solidFill>
                      <a:srgbClr val="00C9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QoS</a:t>
                      </a:r>
                    </a:p>
                  </a:txBody>
                  <a:tcPr marL="77434" marR="77434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/>
                        <a:t>Velocity</a:t>
                      </a:r>
                    </a:p>
                  </a:txBody>
                  <a:tcPr marL="77434" marR="77434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Autonomy &amp; self-service</a:t>
                      </a:r>
                    </a:p>
                  </a:txBody>
                  <a:tcPr marL="77434" marR="77434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Open to </a:t>
                      </a:r>
                      <a:r>
                        <a:rPr lang="fr-FR" sz="700" err="1"/>
                        <a:t>Partners</a:t>
                      </a:r>
                    </a:p>
                  </a:txBody>
                  <a:tcPr marL="77434" marR="77434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Resilience</a:t>
                      </a:r>
                    </a:p>
                  </a:txBody>
                  <a:tcPr marL="77434" marR="77434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noProof="0"/>
                        <a:t>Isolation</a:t>
                      </a:r>
                    </a:p>
                  </a:txBody>
                  <a:tcPr marL="77433" marR="77433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noProof="0" err="1"/>
                        <a:t>Obso</a:t>
                      </a:r>
                      <a:r>
                        <a:rPr lang="en-US" sz="700" noProof="0"/>
                        <a:t> &amp; Evergreen</a:t>
                      </a:r>
                    </a:p>
                  </a:txBody>
                  <a:tcPr marL="77432" marR="77432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Who</a:t>
                      </a:r>
                    </a:p>
                  </a:txBody>
                  <a:tcPr marL="77434" marR="77434" marT="38717" marB="38717" anchor="ctr">
                    <a:solidFill>
                      <a:srgbClr val="00C9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Jira Link</a:t>
                      </a:r>
                    </a:p>
                  </a:txBody>
                  <a:tcPr marL="77434" marR="77434" marT="38717" marB="38717" anchor="ctr">
                    <a:solidFill>
                      <a:srgbClr val="00C9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Business enabler</a:t>
                      </a:r>
                    </a:p>
                  </a:txBody>
                  <a:tcPr marL="77434" marR="77434" marT="38717" marB="38717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Subject business linked</a:t>
                      </a:r>
                    </a:p>
                  </a:txBody>
                  <a:tcPr marL="77434" marR="77434" marT="38717" marB="38717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83531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700" b="1" i="0" u="none" strike="noStrike" noProof="0">
                          <a:latin typeface="Calibri"/>
                        </a:rPr>
                        <a:t>Kafka confluent cloud migration</a:t>
                      </a:r>
                      <a:endParaRPr lang="en-US" sz="700" b="0" i="0" u="none" strike="noStrike" noProof="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DevOps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Ingest and </a:t>
                      </a:r>
                      <a:r>
                        <a:rPr lang="en-US" sz="700" noProof="0" err="1"/>
                        <a:t>distribue</a:t>
                      </a:r>
                      <a:r>
                        <a:rPr lang="en-US" sz="700" noProof="0"/>
                        <a:t> data flow to external clients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noProof="0"/>
                        <a:t>Bluesky, RFID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2496545565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i="0" u="none" strike="noStrike" noProof="0">
                          <a:latin typeface="Calibri"/>
                        </a:rPr>
                        <a:t>MongoDB Atlas migration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Secure SLA &amp; NFR, enable self-service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noProof="0"/>
                        <a:t>Feature Team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3924694993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Support on Feature team migration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Archi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Improve autonomy and velocity, reduce time to market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noProof="0"/>
                        <a:t>All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1288254976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700" b="1" i="0" u="none" strike="noStrike" noProof="0" err="1">
                          <a:latin typeface="Calibri"/>
                        </a:rPr>
                        <a:t>Datascientist</a:t>
                      </a:r>
                      <a:r>
                        <a:rPr lang="en-US" sz="700" b="1" i="0" u="none" strike="noStrike" noProof="0">
                          <a:latin typeface="Calibri"/>
                        </a:rPr>
                        <a:t> journey enhancement</a:t>
                      </a:r>
                      <a:endParaRPr lang="en-US" sz="700" b="0" i="0" u="none" strike="noStrike" noProof="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Archi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</a:t>
                      </a:r>
                      <a:r>
                        <a:rPr lang="en-US" sz="7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datascientist</a:t>
                      </a:r>
                      <a:r>
                        <a:rPr lang="en-US" sz="7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experience &amp; insight distribution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sz="700" b="0" i="0" u="none" strike="noStrike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PoC</a:t>
                      </a:r>
                      <a:r>
                        <a:rPr lang="fr-FR" sz="7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 &amp; Explo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4289511881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i="0" u="none" strike="noStrike" noProof="0">
                          <a:latin typeface="Calibri"/>
                        </a:rPr>
                        <a:t>VMWare </a:t>
                      </a:r>
                      <a:r>
                        <a:rPr lang="fr-FR" sz="700" b="1" i="0" u="none" strike="noStrike" noProof="0" err="1">
                          <a:latin typeface="Calibri"/>
                        </a:rPr>
                        <a:t>Tanzu</a:t>
                      </a:r>
                      <a:r>
                        <a:rPr lang="fr-FR" sz="700" b="1" i="0" u="none" strike="noStrike" noProof="0">
                          <a:latin typeface="Calibri"/>
                        </a:rPr>
                        <a:t> migration</a:t>
                      </a:r>
                      <a:endParaRPr lang="fr-FR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DevOps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-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-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2349415155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700" b="1" i="0" u="none" strike="noStrike" noProof="0" dirty="0">
                          <a:latin typeface="Calibri"/>
                        </a:rPr>
                        <a:t>Multi-zones study to meet SLR</a:t>
                      </a:r>
                      <a:endParaRPr lang="en-US" sz="700" b="0" i="0" u="none" strike="noStrike" noProof="0" dirty="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8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Archi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>
                          <a:latin typeface="Calibri"/>
                        </a:rPr>
                        <a:t>Low latency &amp; high performance for critical business UC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TTID CHN, RFID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2270510284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700" b="1" i="0" u="none" strike="noStrike" noProof="0" dirty="0">
                          <a:latin typeface="Calibri"/>
                        </a:rPr>
                        <a:t>DRP strategy on critical use case</a:t>
                      </a:r>
                      <a:endParaRPr lang="en-US" sz="700" b="0" i="0" u="none" strike="noStrike" noProof="0" dirty="0"/>
                    </a:p>
                  </a:txBody>
                  <a:tcPr marL="77433" marR="77433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/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/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/>
                        <a:t>Archi</a:t>
                      </a:r>
                      <a:endParaRPr lang="fr-FR"/>
                    </a:p>
                  </a:txBody>
                  <a:tcPr marL="77433" marR="77433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700"/>
                    </a:p>
                  </a:txBody>
                  <a:tcPr marL="77433" marR="77433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kern="1200" noProof="0"/>
                        <a:t>Reduce MTTR to fast recover business processes</a:t>
                      </a:r>
                      <a:endParaRPr lang="fr-FR"/>
                    </a:p>
                  </a:txBody>
                  <a:tcPr marL="77433" marR="77433" marT="38717" marB="38717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noProof="0"/>
                        <a:t>RFID &amp; </a:t>
                      </a:r>
                      <a:r>
                        <a:rPr lang="en-US" sz="700" noProof="0" err="1"/>
                        <a:t>SeS</a:t>
                      </a:r>
                      <a:r>
                        <a:rPr lang="en-US" sz="700" noProof="0"/>
                        <a:t> offers</a:t>
                      </a:r>
                      <a:endParaRPr lang="fr-FR"/>
                    </a:p>
                  </a:txBody>
                  <a:tcPr marL="77433" marR="77433" marT="38717" marB="38717" anchor="ctr"/>
                </a:tc>
                <a:extLst>
                  <a:ext uri="{0D108BD9-81ED-4DB2-BD59-A6C34878D82A}">
                    <a16:rowId xmlns:a16="http://schemas.microsoft.com/office/drawing/2014/main" val="3293271332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IoT platform integration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DevOps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Facilitate IoT device management &amp; lifecycle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-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1994336681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Rework monitoring stack</a:t>
                      </a:r>
                      <a:endParaRPr lang="fr-FR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business metrics, indicator and logs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noProof="0"/>
                        <a:t>-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2173131620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Dev portal with APIM integration</a:t>
                      </a:r>
                      <a:endParaRPr lang="fr-FR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Dev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>
                          <a:latin typeface="Calibri"/>
                        </a:rPr>
                        <a:t>Distribute customer-oriented API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>
                          <a:latin typeface="Calibri"/>
                        </a:rPr>
                        <a:t>RFID, </a:t>
                      </a:r>
                      <a:r>
                        <a:rPr lang="en-US" sz="700" b="0" i="0" u="none" strike="noStrike" noProof="0" err="1">
                          <a:latin typeface="Calibri"/>
                        </a:rPr>
                        <a:t>Smartwear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3432140289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i="0" u="none" strike="noStrike" noProof="0" err="1">
                          <a:latin typeface="Calibri"/>
                        </a:rPr>
                        <a:t>Quickstart</a:t>
                      </a:r>
                      <a:r>
                        <a:rPr lang="fr-FR" sz="700" b="1" i="0" u="none" strike="noStrike" noProof="0">
                          <a:latin typeface="Calibri"/>
                        </a:rPr>
                        <a:t> for team </a:t>
                      </a:r>
                      <a:r>
                        <a:rPr lang="fr-FR" sz="700" b="1" i="0" u="none" strike="noStrike" noProof="0" err="1">
                          <a:latin typeface="Calibri"/>
                        </a:rPr>
                        <a:t>integration</a:t>
                      </a:r>
                      <a:endParaRPr lang="fr-FR" sz="700" b="1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DevOps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Provide technical support and reduce time to market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>
                          <a:latin typeface="Calibri"/>
                        </a:rPr>
                        <a:t>Switch to Feature T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1882595845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Recommended development stack 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Dev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Provide technical support and reduce time to market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>
                          <a:latin typeface="Calibri"/>
                        </a:rPr>
                        <a:t>Switch to Feature T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2045023379"/>
                  </a:ext>
                </a:extLst>
              </a:tr>
              <a:tr h="2046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700" b="1" i="0" u="none" strike="noStrike" noProof="0" err="1">
                          <a:latin typeface="Calibri"/>
                        </a:rPr>
                        <a:t>Internal</a:t>
                      </a:r>
                      <a:r>
                        <a:rPr lang="fr-FR" sz="700" b="1" i="0" u="none" strike="noStrike" noProof="0">
                          <a:latin typeface="Calibri"/>
                        </a:rPr>
                        <a:t> API Manager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>
                          <a:latin typeface="Calibri"/>
                        </a:rPr>
                        <a:t>Support internal API, define quota &amp; policies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RGPD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3170357591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fr-FR" sz="700" b="1" i="0" u="none" strike="noStrike" noProof="0">
                          <a:effectLst/>
                          <a:latin typeface="Calibri"/>
                        </a:rPr>
                        <a:t>Client-</a:t>
                      </a:r>
                      <a:r>
                        <a:rPr lang="fr-FR" sz="700" b="1" i="0" u="none" strike="noStrike" noProof="0" err="1">
                          <a:effectLst/>
                          <a:latin typeface="Calibri"/>
                        </a:rPr>
                        <a:t>facing</a:t>
                      </a:r>
                      <a:r>
                        <a:rPr lang="fr-FR" sz="700" b="1" i="0" u="none" strike="noStrike" noProof="0">
                          <a:effectLst/>
                          <a:latin typeface="Calibri"/>
                        </a:rPr>
                        <a:t> API Manager : use &amp; </a:t>
                      </a:r>
                      <a:r>
                        <a:rPr lang="fr-FR" sz="700" b="1" i="0" u="none" strike="noStrike" noProof="0" err="1">
                          <a:effectLst/>
                          <a:latin typeface="Calibri"/>
                        </a:rPr>
                        <a:t>rules</a:t>
                      </a:r>
                      <a:endParaRPr lang="fr-FR" sz="700" b="1">
                        <a:solidFill>
                          <a:srgbClr val="40404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77433" marR="77433" marT="38717" marB="387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3" marR="77433" marT="38717" marB="387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700"/>
                    </a:p>
                  </a:txBody>
                  <a:tcPr marL="77433" marR="77433" marT="38717" marB="387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noProof="0"/>
                        <a:t>Support customer-oriented API, define quota &amp; policies</a:t>
                      </a:r>
                    </a:p>
                  </a:txBody>
                  <a:tcPr marL="77433" marR="77433" marT="38717" marB="38717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noProof="0"/>
                        <a:t>All</a:t>
                      </a:r>
                      <a:endParaRPr lang="fr-FR"/>
                    </a:p>
                  </a:txBody>
                  <a:tcPr marL="77433" marR="77433" marT="38717" marB="38717"/>
                </a:tc>
                <a:extLst>
                  <a:ext uri="{0D108BD9-81ED-4DB2-BD59-A6C34878D82A}">
                    <a16:rowId xmlns:a16="http://schemas.microsoft.com/office/drawing/2014/main" val="2735871996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b="1" i="0" u="none" strike="noStrike" noProof="0" dirty="0">
                          <a:latin typeface="Calibri"/>
                        </a:rPr>
                        <a:t>Cold data sharing capabilities</a:t>
                      </a:r>
                      <a:endParaRPr lang="fr-F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DevOps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/>
                        <a:t>Share dataset to partners &amp; customers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noProof="0" dirty="0"/>
                        <a:t>-</a:t>
                      </a:r>
                    </a:p>
                  </a:txBody>
                  <a:tcPr marL="77434" marR="77434" marT="38717" marB="38717" anchor="ctr"/>
                </a:tc>
                <a:extLst>
                  <a:ext uri="{0D108BD9-81ED-4DB2-BD59-A6C34878D82A}">
                    <a16:rowId xmlns:a16="http://schemas.microsoft.com/office/drawing/2014/main" val="1122693963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 dirty="0">
                          <a:latin typeface="Calibri"/>
                        </a:rPr>
                        <a:t>API Monetization</a:t>
                      </a:r>
                      <a:endParaRPr lang="fr-FR" dirty="0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/>
                        <a:t>Archi</a:t>
                      </a:r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700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API monetization</a:t>
                      </a:r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700" noProof="0" dirty="0"/>
                        <a:t>RFID</a:t>
                      </a:r>
                    </a:p>
                  </a:txBody>
                  <a:tcPr marL="77432" marR="77432" marT="38717" marB="38717" anchor="ctr"/>
                </a:tc>
                <a:extLst>
                  <a:ext uri="{0D108BD9-81ED-4DB2-BD59-A6C34878D82A}">
                    <a16:rowId xmlns:a16="http://schemas.microsoft.com/office/drawing/2014/main" val="3742006789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MYSQL database decommissioning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700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700" noProof="0"/>
                        <a:t>-</a:t>
                      </a:r>
                    </a:p>
                  </a:txBody>
                  <a:tcPr marL="77432" marR="77432" marT="38717" marB="38717" anchor="ctr"/>
                </a:tc>
                <a:extLst>
                  <a:ext uri="{0D108BD9-81ED-4DB2-BD59-A6C34878D82A}">
                    <a16:rowId xmlns:a16="http://schemas.microsoft.com/office/drawing/2014/main" val="2684305683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Legacy authentication decom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700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7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700" noProof="0" dirty="0"/>
                        <a:t>-</a:t>
                      </a:r>
                    </a:p>
                  </a:txBody>
                  <a:tcPr marL="77432" marR="77432" marT="38717" marB="38717" anchor="ctr"/>
                </a:tc>
                <a:extLst>
                  <a:ext uri="{0D108BD9-81ED-4DB2-BD59-A6C34878D82A}">
                    <a16:rowId xmlns:a16="http://schemas.microsoft.com/office/drawing/2014/main" val="204264061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91EA072-07FE-42A4-B0DB-7B0C14069A2D}"/>
              </a:ext>
            </a:extLst>
          </p:cNvPr>
          <p:cNvSpPr/>
          <p:nvPr/>
        </p:nvSpPr>
        <p:spPr>
          <a:xfrm>
            <a:off x="6025430" y="453194"/>
            <a:ext cx="3058500" cy="16290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/>
              <a:t>IT for BUSINESS</a:t>
            </a:r>
          </a:p>
        </p:txBody>
      </p:sp>
    </p:spTree>
    <p:extLst>
      <p:ext uri="{BB962C8B-B14F-4D97-AF65-F5344CB8AC3E}">
        <p14:creationId xmlns:p14="http://schemas.microsoft.com/office/powerpoint/2010/main" val="33986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8793" y="147283"/>
            <a:ext cx="2531879" cy="455125"/>
          </a:xfrm>
        </p:spPr>
        <p:txBody>
          <a:bodyPr/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Workload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5503" y="99989"/>
            <a:ext cx="1172337" cy="216797"/>
          </a:xfrm>
        </p:spPr>
        <p:txBody>
          <a:bodyPr/>
          <a:lstStyle/>
          <a:p>
            <a:r>
              <a:rPr lang="en-US">
                <a:solidFill>
                  <a:srgbClr val="00CC9B"/>
                </a:solidFill>
              </a:rPr>
              <a:t>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E1747E-7BC2-44F2-9781-7D625940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3" y="127647"/>
            <a:ext cx="354470" cy="380523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1043B396-4C6A-4033-AE65-90A2723A6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25161"/>
              </p:ext>
            </p:extLst>
          </p:nvPr>
        </p:nvGraphicFramePr>
        <p:xfrm>
          <a:off x="578303" y="585106"/>
          <a:ext cx="8033541" cy="400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213">
                  <a:extLst>
                    <a:ext uri="{9D8B030D-6E8A-4147-A177-3AD203B41FA5}">
                      <a16:colId xmlns:a16="http://schemas.microsoft.com/office/drawing/2014/main" val="2244909200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922471121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742131112"/>
                    </a:ext>
                  </a:extLst>
                </a:gridCol>
                <a:gridCol w="884658">
                  <a:extLst>
                    <a:ext uri="{9D8B030D-6E8A-4147-A177-3AD203B41FA5}">
                      <a16:colId xmlns:a16="http://schemas.microsoft.com/office/drawing/2014/main" val="3750626314"/>
                    </a:ext>
                  </a:extLst>
                </a:gridCol>
                <a:gridCol w="884658">
                  <a:extLst>
                    <a:ext uri="{9D8B030D-6E8A-4147-A177-3AD203B41FA5}">
                      <a16:colId xmlns:a16="http://schemas.microsoft.com/office/drawing/2014/main" val="1257869145"/>
                    </a:ext>
                  </a:extLst>
                </a:gridCol>
                <a:gridCol w="1076482">
                  <a:extLst>
                    <a:ext uri="{9D8B030D-6E8A-4147-A177-3AD203B41FA5}">
                      <a16:colId xmlns:a16="http://schemas.microsoft.com/office/drawing/2014/main" val="918730237"/>
                    </a:ext>
                  </a:extLst>
                </a:gridCol>
              </a:tblGrid>
              <a:tr h="313003"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WHAT</a:t>
                      </a:r>
                    </a:p>
                  </a:txBody>
                  <a:tcPr marL="77434" marR="77434" marT="38717" marB="38717" anchor="ctr">
                    <a:solidFill>
                      <a:srgbClr val="00C9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To Do</a:t>
                      </a:r>
                    </a:p>
                  </a:txBody>
                  <a:tcPr marL="77434" marR="77434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/>
                        <a:t>Competencies</a:t>
                      </a:r>
                      <a:endParaRPr lang="fr-FR" sz="800"/>
                    </a:p>
                  </a:txBody>
                  <a:tcPr marL="77434" marR="77434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/>
                        <a:t>Workload</a:t>
                      </a:r>
                    </a:p>
                  </a:txBody>
                  <a:tcPr marL="77434" marR="77434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/>
                        <a:t>Maturity</a:t>
                      </a:r>
                    </a:p>
                    <a:p>
                      <a:pPr algn="ctr"/>
                      <a:r>
                        <a:rPr lang="en-US" sz="800" noProof="0"/>
                        <a:t>1 </a:t>
                      </a:r>
                      <a:r>
                        <a:rPr lang="en-US" sz="800" noProof="0">
                          <a:sym typeface="Wingdings" panose="05000000000000000000" pitchFamily="2" charset="2"/>
                        </a:rPr>
                        <a:t> 5</a:t>
                      </a:r>
                      <a:endParaRPr lang="en-US" sz="800" noProof="0"/>
                    </a:p>
                  </a:txBody>
                  <a:tcPr marL="77434" marR="77434" marT="38717" marB="38717" anchor="ctr">
                    <a:solidFill>
                      <a:srgbClr val="27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/>
                        <a:t>Assumptions</a:t>
                      </a:r>
                    </a:p>
                  </a:txBody>
                  <a:tcPr marL="77434" marR="77434" marT="38717" marB="38717" anchor="ctr">
                    <a:solidFill>
                      <a:srgbClr val="27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83531"/>
                  </a:ext>
                </a:extLst>
              </a:tr>
              <a:tr h="21310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i="0" u="none" strike="noStrike" noProof="0">
                          <a:latin typeface="Calibri"/>
                        </a:rPr>
                        <a:t>Kafka confluent cloud migration</a:t>
                      </a:r>
                      <a:endParaRPr lang="en-US" sz="700" b="0" i="0" u="none" strike="noStrike" noProof="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err="1"/>
                        <a:t>Implementation</a:t>
                      </a:r>
                      <a:endParaRPr lang="fr-FR" sz="70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DevOps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545565"/>
                  </a:ext>
                </a:extLst>
              </a:tr>
              <a:tr h="226427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i="0" u="none" strike="noStrike" noProof="0">
                          <a:latin typeface="Calibri"/>
                        </a:rPr>
                        <a:t>MongoDB Atlas migration</a:t>
                      </a:r>
                      <a:endParaRPr lang="fr-F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Implementation</a:t>
                      </a:r>
                      <a:endParaRPr lang="fr-FR" err="1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694993"/>
                  </a:ext>
                </a:extLst>
              </a:tr>
              <a:tr h="19978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Feature team organization migration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err="1"/>
                        <a:t>Study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Architect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XL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254976"/>
                  </a:ext>
                </a:extLst>
              </a:tr>
              <a:tr h="19978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 err="1">
                          <a:latin typeface="Calibri"/>
                        </a:rPr>
                        <a:t>Datascientist</a:t>
                      </a:r>
                      <a:r>
                        <a:rPr lang="en-US" sz="700" b="1" i="0" u="none" strike="noStrike" noProof="0">
                          <a:latin typeface="Calibri"/>
                        </a:rPr>
                        <a:t> journey enhancement</a:t>
                      </a:r>
                      <a:endParaRPr lang="fr-FR" sz="700" b="0" i="0" u="none" strike="noStrike" noProof="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err="1"/>
                        <a:t>Study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Architect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9511881"/>
                  </a:ext>
                </a:extLst>
              </a:tr>
              <a:tr h="19312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i="0" u="none" strike="noStrike" noProof="0">
                          <a:latin typeface="Calibri"/>
                        </a:rPr>
                        <a:t>VMWare </a:t>
                      </a:r>
                      <a:r>
                        <a:rPr lang="fr-FR" sz="700" b="1" i="0" u="none" strike="noStrike" noProof="0" err="1">
                          <a:latin typeface="Calibri"/>
                        </a:rPr>
                        <a:t>Tanzu</a:t>
                      </a:r>
                      <a:r>
                        <a:rPr lang="fr-FR" sz="700" b="1" i="0" u="none" strike="noStrike" noProof="0">
                          <a:latin typeface="Calibri"/>
                        </a:rPr>
                        <a:t> migration</a:t>
                      </a:r>
                      <a:endParaRPr lang="fr-FR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Implementation</a:t>
                      </a:r>
                      <a:endParaRPr lang="fr-FR" err="1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9415155"/>
                  </a:ext>
                </a:extLst>
              </a:tr>
              <a:tr h="19978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 dirty="0">
                          <a:latin typeface="Calibri"/>
                        </a:rPr>
                        <a:t>Multi-zones study to meet SLR</a:t>
                      </a:r>
                      <a:endParaRPr lang="fr-FR" sz="700" b="0" i="0" u="none" strike="noStrike" noProof="0" dirty="0"/>
                    </a:p>
                  </a:txBody>
                  <a:tcPr marL="77433" marR="77433" marT="38717" marB="38717" anchor="ctr"/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Study</a:t>
                      </a:r>
                      <a:endParaRPr lang="fr-FR" err="1"/>
                    </a:p>
                  </a:txBody>
                  <a:tcPr marL="77433" marR="77433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Architect</a:t>
                      </a:r>
                      <a:endParaRPr lang="fr-FR"/>
                    </a:p>
                  </a:txBody>
                  <a:tcPr marL="77433" marR="77433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870244333"/>
                  </a:ext>
                </a:extLst>
              </a:tr>
              <a:tr h="20644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 dirty="0">
                          <a:latin typeface="Calibri"/>
                        </a:rPr>
                        <a:t>DRP strategy on critical use cases</a:t>
                      </a:r>
                      <a:endParaRPr lang="fr-FR" sz="700" b="0" i="0" u="none" strike="noStrike" noProof="0" dirty="0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err="1"/>
                        <a:t>Study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Architect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0510284"/>
                  </a:ext>
                </a:extLst>
              </a:tr>
              <a:tr h="17981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IoT platform integration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Implementation</a:t>
                      </a:r>
                      <a:endParaRPr lang="fr-FR" err="1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4336681"/>
                  </a:ext>
                </a:extLst>
              </a:tr>
              <a:tr h="20644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Rework monitoring stack</a:t>
                      </a:r>
                      <a:endParaRPr lang="fr-FR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Implementation</a:t>
                      </a:r>
                      <a:endParaRPr lang="fr-FR" err="1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3131620"/>
                  </a:ext>
                </a:extLst>
              </a:tr>
              <a:tr h="20644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Dev portal with APIM integration</a:t>
                      </a:r>
                      <a:endParaRPr lang="fr-FR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Implementation</a:t>
                      </a:r>
                      <a:endParaRPr lang="fr-FR" err="1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Dev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140289"/>
                  </a:ext>
                </a:extLst>
              </a:tr>
              <a:tr h="20644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i="0" u="none" strike="noStrike" noProof="0" err="1">
                          <a:latin typeface="Calibri"/>
                        </a:rPr>
                        <a:t>Quickstart</a:t>
                      </a:r>
                      <a:r>
                        <a:rPr lang="fr-FR" sz="700" b="1" i="0" u="none" strike="noStrike" noProof="0">
                          <a:latin typeface="Calibri"/>
                        </a:rPr>
                        <a:t> for team </a:t>
                      </a:r>
                      <a:r>
                        <a:rPr lang="fr-FR" sz="700" b="1" i="0" u="none" strike="noStrike" noProof="0" err="1">
                          <a:latin typeface="Calibri"/>
                        </a:rPr>
                        <a:t>integration</a:t>
                      </a:r>
                      <a:endParaRPr lang="fr-FR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Implementation</a:t>
                      </a:r>
                      <a:endParaRPr lang="fr-FR" err="1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2595845"/>
                  </a:ext>
                </a:extLst>
              </a:tr>
              <a:tr h="19978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Recommended development stack study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err="1"/>
                        <a:t>Study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/>
                        <a:t>Dev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fr-FR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023379"/>
                  </a:ext>
                </a:extLst>
              </a:tr>
              <a:tr h="21976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i="0" u="none" strike="noStrike" noProof="0" err="1">
                          <a:latin typeface="Calibri"/>
                        </a:rPr>
                        <a:t>Internal</a:t>
                      </a:r>
                      <a:r>
                        <a:rPr lang="fr-FR" sz="700" b="1" i="0" u="none" strike="noStrike" noProof="0">
                          <a:latin typeface="Calibri"/>
                        </a:rPr>
                        <a:t> API Manager</a:t>
                      </a:r>
                      <a:endParaRPr lang="fr-F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Implementation</a:t>
                      </a:r>
                      <a:endParaRPr lang="fr-FR" err="1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0357591"/>
                  </a:ext>
                </a:extLst>
              </a:tr>
              <a:tr h="206448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fr-FR" sz="700" b="1" i="0" u="none" strike="noStrike" noProof="0">
                          <a:effectLst/>
                          <a:latin typeface="Calibri"/>
                        </a:rPr>
                        <a:t>Client-</a:t>
                      </a:r>
                      <a:r>
                        <a:rPr lang="fr-FR" sz="700" b="1" i="0" u="none" strike="noStrike" noProof="0" err="1">
                          <a:effectLst/>
                          <a:latin typeface="Calibri"/>
                        </a:rPr>
                        <a:t>facing</a:t>
                      </a:r>
                      <a:r>
                        <a:rPr lang="fr-FR" sz="700" b="1" i="0" u="none" strike="noStrike" noProof="0">
                          <a:effectLst/>
                          <a:latin typeface="Calibri"/>
                        </a:rPr>
                        <a:t> API Manager : use &amp; </a:t>
                      </a:r>
                      <a:r>
                        <a:rPr lang="fr-FR" sz="700" b="1" i="0" u="none" strike="noStrike" noProof="0" err="1">
                          <a:effectLst/>
                          <a:latin typeface="Calibri"/>
                        </a:rPr>
                        <a:t>rules</a:t>
                      </a:r>
                      <a:endParaRPr lang="fr-FR" sz="700" b="1">
                        <a:solidFill>
                          <a:srgbClr val="40404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77433" marR="77433" marT="38717" marB="38717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Implementation</a:t>
                      </a:r>
                      <a:endParaRPr lang="fr-FR" err="1"/>
                    </a:p>
                  </a:txBody>
                  <a:tcPr marL="77433" marR="77433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3" marR="77433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3828319167"/>
                  </a:ext>
                </a:extLst>
              </a:tr>
              <a:tr h="2131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b="1" i="0" u="none" strike="noStrike" noProof="0" dirty="0">
                          <a:latin typeface="Calibri"/>
                        </a:rPr>
                        <a:t>Cold data sharing capabilities</a:t>
                      </a:r>
                      <a:endParaRPr lang="fr-F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err="1"/>
                        <a:t>Study</a:t>
                      </a:r>
                      <a:endParaRPr lang="fr-FR" err="1"/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/>
                        <a:t>Architect</a:t>
                      </a:r>
                    </a:p>
                  </a:txBody>
                  <a:tcPr marL="77434" marR="77434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2693963"/>
                  </a:ext>
                </a:extLst>
              </a:tr>
              <a:tr h="19978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 dirty="0">
                          <a:latin typeface="Calibri"/>
                        </a:rPr>
                        <a:t>API Monetization</a:t>
                      </a:r>
                      <a:endParaRPr lang="fr-FR" dirty="0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err="1"/>
                        <a:t>Study</a:t>
                      </a:r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Architect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495732801"/>
                  </a:ext>
                </a:extLst>
              </a:tr>
              <a:tr h="19978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MYSQL database decommissioning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Implementation</a:t>
                      </a:r>
                      <a:endParaRPr lang="fr-FR" err="1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7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397770009"/>
                  </a:ext>
                </a:extLst>
              </a:tr>
              <a:tr h="19978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>
                          <a:latin typeface="Calibri"/>
                        </a:rPr>
                        <a:t>Legacy authentication mechanism decom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 err="1">
                          <a:latin typeface="Calibri"/>
                        </a:rPr>
                        <a:t>Implementation</a:t>
                      </a:r>
                      <a:endParaRPr lang="fr-FR" err="1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700" b="0" i="0" u="none" strike="noStrike" noProof="0">
                          <a:latin typeface="Calibri"/>
                        </a:rPr>
                        <a:t>DevOps</a:t>
                      </a:r>
                      <a:endParaRPr lang="fr-FR"/>
                    </a:p>
                  </a:txBody>
                  <a:tcPr marL="77432" marR="77432" marT="38717" marB="3871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7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2310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osange 3"/>
          <p:cNvSpPr/>
          <p:nvPr/>
        </p:nvSpPr>
        <p:spPr bwMode="auto">
          <a:xfrm>
            <a:off x="422903" y="4044429"/>
            <a:ext cx="8185151" cy="810090"/>
          </a:xfrm>
          <a:custGeom>
            <a:avLst/>
            <a:gdLst/>
            <a:ahLst/>
            <a:cxnLst/>
            <a:rect l="l" t="t" r="r" b="b"/>
            <a:pathLst>
              <a:path w="8640960" h="1080120">
                <a:moveTo>
                  <a:pt x="0" y="0"/>
                </a:moveTo>
                <a:lnTo>
                  <a:pt x="8064896" y="0"/>
                </a:lnTo>
                <a:lnTo>
                  <a:pt x="8640960" y="540060"/>
                </a:lnTo>
                <a:lnTo>
                  <a:pt x="8064896" y="1080120"/>
                </a:lnTo>
                <a:lnTo>
                  <a:pt x="0" y="1080120"/>
                </a:lnTo>
                <a:lnTo>
                  <a:pt x="556200" y="540060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Times" pitchFamily="-10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658322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500" b="1" err="1">
                <a:solidFill>
                  <a:schemeClr val="bg2"/>
                </a:solidFill>
                <a:latin typeface="Arial"/>
                <a:cs typeface="Arial"/>
              </a:rPr>
              <a:t>Fev</a:t>
            </a:r>
            <a:endParaRPr lang="fr-FR" sz="1500" b="1">
              <a:solidFill>
                <a:schemeClr val="bg2"/>
              </a:solidFill>
              <a:latin typeface="Arial"/>
              <a:cs typeface="Arial"/>
            </a:endParaRP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46" name="Rectangle 45"/>
          <p:cNvSpPr/>
          <p:nvPr/>
        </p:nvSpPr>
        <p:spPr bwMode="auto">
          <a:xfrm>
            <a:off x="3304941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500" b="1">
                <a:solidFill>
                  <a:schemeClr val="bg2"/>
                </a:solidFill>
                <a:latin typeface="Arial"/>
                <a:cs typeface="Arial"/>
              </a:rPr>
              <a:t>Mai</a:t>
            </a: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48" name="Rectangle 47"/>
          <p:cNvSpPr/>
          <p:nvPr/>
        </p:nvSpPr>
        <p:spPr bwMode="auto">
          <a:xfrm>
            <a:off x="4402688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500" b="1" err="1">
                <a:solidFill>
                  <a:schemeClr val="bg2"/>
                </a:solidFill>
                <a:latin typeface="Arial"/>
                <a:cs typeface="Arial"/>
              </a:rPr>
              <a:t>Jui</a:t>
            </a:r>
            <a:endParaRPr lang="fr-FR" sz="1500" b="1">
              <a:solidFill>
                <a:schemeClr val="bg2"/>
              </a:solidFill>
              <a:latin typeface="Arial"/>
              <a:cs typeface="Arial"/>
            </a:endParaRP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50" name="Rectangle 49"/>
          <p:cNvSpPr/>
          <p:nvPr/>
        </p:nvSpPr>
        <p:spPr bwMode="auto">
          <a:xfrm>
            <a:off x="5500434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50" b="1">
                <a:solidFill>
                  <a:schemeClr val="bg2"/>
                </a:solidFill>
                <a:latin typeface="Arial"/>
                <a:cs typeface="Arial"/>
              </a:rPr>
              <a:t>Sep</a:t>
            </a: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52" name="Rectangle 51"/>
          <p:cNvSpPr/>
          <p:nvPr/>
        </p:nvSpPr>
        <p:spPr bwMode="auto">
          <a:xfrm>
            <a:off x="4951560" y="3745959"/>
            <a:ext cx="1613447" cy="225485"/>
          </a:xfrm>
          <a:prstGeom prst="rect">
            <a:avLst/>
          </a:prstGeom>
          <a:solidFill>
            <a:srgbClr val="00B8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800" b="1" err="1">
                <a:solidFill>
                  <a:schemeClr val="bg1"/>
                </a:solidFill>
              </a:rPr>
              <a:t>xxxxx</a:t>
            </a:r>
            <a:endParaRPr lang="fr-FR" err="1"/>
          </a:p>
        </p:txBody>
      </p:sp>
      <p:sp>
        <p:nvSpPr>
          <p:cNvPr id="56" name="Rectangle 55"/>
          <p:cNvSpPr/>
          <p:nvPr/>
        </p:nvSpPr>
        <p:spPr bwMode="auto">
          <a:xfrm>
            <a:off x="6142190" y="1053172"/>
            <a:ext cx="1613447" cy="234593"/>
          </a:xfrm>
          <a:prstGeom prst="rect">
            <a:avLst/>
          </a:prstGeom>
          <a:solidFill>
            <a:srgbClr val="CC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650" b="1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xxxx</a:t>
            </a:r>
            <a:endParaRPr lang="fr-FR" err="1"/>
          </a:p>
        </p:txBody>
      </p:sp>
      <p:sp>
        <p:nvSpPr>
          <p:cNvPr id="62" name="Rectangle 61"/>
          <p:cNvSpPr/>
          <p:nvPr/>
        </p:nvSpPr>
        <p:spPr bwMode="auto">
          <a:xfrm>
            <a:off x="2207195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500" b="1">
                <a:solidFill>
                  <a:schemeClr val="bg2"/>
                </a:solidFill>
                <a:latin typeface="Arial"/>
                <a:cs typeface="Arial"/>
              </a:rPr>
              <a:t>Mar</a:t>
            </a:r>
            <a:endParaRPr lang="fr-FR" sz="1200" b="1">
              <a:solidFill>
                <a:schemeClr val="bg2"/>
              </a:solidFill>
              <a:latin typeface="Arial"/>
              <a:cs typeface="Arial"/>
            </a:endParaRP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89" name="Rectangle 88"/>
          <p:cNvSpPr/>
          <p:nvPr/>
        </p:nvSpPr>
        <p:spPr bwMode="auto">
          <a:xfrm>
            <a:off x="1109448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500" b="1">
                <a:solidFill>
                  <a:schemeClr val="bg2"/>
                </a:solidFill>
                <a:latin typeface="Arial"/>
                <a:cs typeface="Arial"/>
              </a:rPr>
              <a:t>Jan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756068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500" b="1" err="1">
                <a:solidFill>
                  <a:schemeClr val="bg2"/>
                </a:solidFill>
                <a:latin typeface="Arial"/>
                <a:cs typeface="Arial"/>
              </a:rPr>
              <a:t>Avr</a:t>
            </a:r>
            <a:endParaRPr lang="fr-FR" b="1">
              <a:solidFill>
                <a:schemeClr val="bg2"/>
              </a:solidFill>
              <a:latin typeface="Arial"/>
              <a:cs typeface="Arial"/>
            </a:endParaRP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66" name="Rectangle 65"/>
          <p:cNvSpPr/>
          <p:nvPr/>
        </p:nvSpPr>
        <p:spPr bwMode="auto">
          <a:xfrm>
            <a:off x="3853815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50" b="1">
                <a:solidFill>
                  <a:schemeClr val="bg2"/>
                </a:solidFill>
                <a:latin typeface="Arial"/>
                <a:cs typeface="Arial"/>
              </a:rPr>
              <a:t>Jun</a:t>
            </a: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90" name="Rectangle 89"/>
          <p:cNvSpPr/>
          <p:nvPr/>
        </p:nvSpPr>
        <p:spPr bwMode="auto">
          <a:xfrm>
            <a:off x="4951561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500" b="1" err="1">
                <a:solidFill>
                  <a:schemeClr val="bg2"/>
                </a:solidFill>
                <a:latin typeface="Arial"/>
                <a:cs typeface="Arial"/>
              </a:rPr>
              <a:t>Aou</a:t>
            </a:r>
            <a:endParaRPr lang="fr-FR" sz="1500" b="1">
              <a:solidFill>
                <a:schemeClr val="bg2"/>
              </a:solidFill>
              <a:latin typeface="Arial"/>
              <a:cs typeface="Arial"/>
            </a:endParaRP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91" name="Rectangle 90"/>
          <p:cNvSpPr/>
          <p:nvPr/>
        </p:nvSpPr>
        <p:spPr bwMode="auto">
          <a:xfrm>
            <a:off x="6049308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50" b="1" err="1">
                <a:solidFill>
                  <a:schemeClr val="bg2"/>
                </a:solidFill>
                <a:latin typeface="Arial"/>
                <a:cs typeface="Arial"/>
              </a:rPr>
              <a:t>Oct</a:t>
            </a:r>
            <a:endParaRPr lang="fr-FR" sz="1350" b="1">
              <a:solidFill>
                <a:schemeClr val="bg2"/>
              </a:solidFill>
              <a:latin typeface="Arial"/>
              <a:cs typeface="Arial"/>
            </a:endParaRP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92" name="Rectangle 91"/>
          <p:cNvSpPr/>
          <p:nvPr/>
        </p:nvSpPr>
        <p:spPr bwMode="auto">
          <a:xfrm>
            <a:off x="6598181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50" b="1" err="1">
                <a:solidFill>
                  <a:schemeClr val="bg2"/>
                </a:solidFill>
                <a:latin typeface="Arial"/>
                <a:cs typeface="Arial"/>
              </a:rPr>
              <a:t>Nov</a:t>
            </a:r>
            <a:endParaRPr lang="fr-FR" sz="1350" b="1">
              <a:solidFill>
                <a:schemeClr val="bg2"/>
              </a:solidFill>
              <a:latin typeface="Arial"/>
              <a:cs typeface="Arial"/>
            </a:endParaRP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93" name="Rectangle 92"/>
          <p:cNvSpPr/>
          <p:nvPr/>
        </p:nvSpPr>
        <p:spPr bwMode="auto">
          <a:xfrm>
            <a:off x="7147053" y="4098474"/>
            <a:ext cx="515700" cy="70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50" b="1" err="1">
                <a:solidFill>
                  <a:schemeClr val="bg2"/>
                </a:solidFill>
                <a:latin typeface="Arial"/>
                <a:cs typeface="Arial"/>
              </a:rPr>
              <a:t>Dec</a:t>
            </a:r>
            <a:endParaRPr lang="fr-FR" sz="1350" b="1">
              <a:solidFill>
                <a:schemeClr val="bg2"/>
              </a:solidFill>
              <a:latin typeface="Arial"/>
              <a:cs typeface="Arial"/>
            </a:endParaRPr>
          </a:p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chemeClr val="bg2"/>
                </a:solidFill>
                <a:latin typeface="Arial"/>
                <a:cs typeface="Arial"/>
              </a:rPr>
              <a:t>2022</a:t>
            </a:r>
            <a:endParaRPr lang="fr-FR"/>
          </a:p>
        </p:txBody>
      </p:sp>
      <p:sp>
        <p:nvSpPr>
          <p:cNvPr id="85" name="Rectangle 84"/>
          <p:cNvSpPr/>
          <p:nvPr/>
        </p:nvSpPr>
        <p:spPr bwMode="auto">
          <a:xfrm>
            <a:off x="2751233" y="2312575"/>
            <a:ext cx="3264900" cy="229573"/>
          </a:xfrm>
          <a:prstGeom prst="rect">
            <a:avLst/>
          </a:prstGeom>
          <a:solidFill>
            <a:srgbClr val="2750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650" b="1" err="1">
                <a:solidFill>
                  <a:schemeClr val="bg2"/>
                </a:solidFill>
                <a:latin typeface="Arial"/>
                <a:cs typeface="Arial"/>
              </a:rPr>
              <a:t>xxxx</a:t>
            </a:r>
            <a:endParaRPr lang="fr-FR" err="1"/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263852" y="2571750"/>
            <a:ext cx="81973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283407" y="1904660"/>
            <a:ext cx="7280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50">
                <a:solidFill>
                  <a:schemeClr val="bg1">
                    <a:lumMod val="50000"/>
                  </a:schemeClr>
                </a:solidFill>
              </a:rPr>
              <a:t>DevOps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8420047" y="3249829"/>
            <a:ext cx="4547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>
                <a:solidFill>
                  <a:schemeClr val="bg1">
                    <a:lumMod val="50000"/>
                  </a:schemeClr>
                </a:solidFill>
              </a:rPr>
              <a:t>Dev</a:t>
            </a:r>
          </a:p>
        </p:txBody>
      </p:sp>
      <p:sp>
        <p:nvSpPr>
          <p:cNvPr id="54" name="Text Placeholder 1">
            <a:extLst>
              <a:ext uri="{FF2B5EF4-FFF2-40B4-BE49-F238E27FC236}">
                <a16:creationId xmlns:a16="http://schemas.microsoft.com/office/drawing/2014/main" id="{3D71ABF9-4C78-423F-9B02-18F3DD3BA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3" y="194908"/>
            <a:ext cx="2531879" cy="455125"/>
          </a:xfrm>
        </p:spPr>
        <p:txBody>
          <a:bodyPr/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Runway Roadmap Plan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0247B8C8-C3D9-4BA7-9986-5D57423B06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503" y="99989"/>
            <a:ext cx="1172337" cy="216797"/>
          </a:xfrm>
        </p:spPr>
        <p:txBody>
          <a:bodyPr/>
          <a:lstStyle/>
          <a:p>
            <a:r>
              <a:rPr lang="en-US">
                <a:solidFill>
                  <a:srgbClr val="00CC9B"/>
                </a:solidFill>
              </a:rPr>
              <a:t>Architecture</a:t>
            </a: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97515632-4853-4D82-8B57-78CFBC84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3" y="202486"/>
            <a:ext cx="354470" cy="38052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74AD59A-8F9C-4221-9D20-CA3E31201BEB}"/>
              </a:ext>
            </a:extLst>
          </p:cNvPr>
          <p:cNvSpPr/>
          <p:nvPr/>
        </p:nvSpPr>
        <p:spPr bwMode="auto">
          <a:xfrm>
            <a:off x="1142621" y="3137086"/>
            <a:ext cx="3217224" cy="225485"/>
          </a:xfrm>
          <a:prstGeom prst="rect">
            <a:avLst/>
          </a:prstGeom>
          <a:solidFill>
            <a:srgbClr val="00B8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err="1">
                <a:solidFill>
                  <a:schemeClr val="bg1"/>
                </a:solidFill>
                <a:cs typeface="Arial"/>
              </a:rPr>
              <a:t>xxxxx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BAC64A7-35A7-488E-9BBF-3E33E94EBD69}"/>
              </a:ext>
            </a:extLst>
          </p:cNvPr>
          <p:cNvSpPr/>
          <p:nvPr/>
        </p:nvSpPr>
        <p:spPr bwMode="auto">
          <a:xfrm>
            <a:off x="5500434" y="2829412"/>
            <a:ext cx="1613447" cy="225485"/>
          </a:xfrm>
          <a:prstGeom prst="rect">
            <a:avLst/>
          </a:prstGeom>
          <a:solidFill>
            <a:srgbClr val="00B8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800" b="1" err="1">
                <a:solidFill>
                  <a:schemeClr val="bg1"/>
                </a:solidFill>
                <a:cs typeface="Arial"/>
              </a:rPr>
              <a:t>xxxxx</a:t>
            </a:r>
            <a:endParaRPr lang="fr-FR" err="1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AD2F3B-B9F2-4E65-BC4E-E46CFD4CFD8C}"/>
              </a:ext>
            </a:extLst>
          </p:cNvPr>
          <p:cNvSpPr/>
          <p:nvPr/>
        </p:nvSpPr>
        <p:spPr bwMode="auto">
          <a:xfrm>
            <a:off x="2756068" y="1786047"/>
            <a:ext cx="1603776" cy="229573"/>
          </a:xfrm>
          <a:prstGeom prst="rect">
            <a:avLst/>
          </a:prstGeom>
          <a:solidFill>
            <a:srgbClr val="2750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650" b="1" err="1">
                <a:solidFill>
                  <a:schemeClr val="bg2"/>
                </a:solidFill>
                <a:latin typeface="Arial"/>
                <a:cs typeface="Arial"/>
              </a:rPr>
              <a:t>xxxxx</a:t>
            </a:r>
            <a:endParaRPr lang="fr-FR" err="1">
              <a:solidFill>
                <a:schemeClr val="bg2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2C77F91-340C-41A0-B900-7B0CA5E48599}"/>
              </a:ext>
            </a:extLst>
          </p:cNvPr>
          <p:cNvSpPr/>
          <p:nvPr/>
        </p:nvSpPr>
        <p:spPr bwMode="auto">
          <a:xfrm>
            <a:off x="5758283" y="2058548"/>
            <a:ext cx="2193519" cy="229573"/>
          </a:xfrm>
          <a:prstGeom prst="rect">
            <a:avLst/>
          </a:prstGeom>
          <a:solidFill>
            <a:srgbClr val="2750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650" b="1" err="1">
                <a:solidFill>
                  <a:schemeClr val="bg2"/>
                </a:solidFill>
                <a:latin typeface="Arial"/>
                <a:cs typeface="Arial"/>
              </a:rPr>
              <a:t>xxxxx</a:t>
            </a:r>
            <a:endParaRPr lang="fr-FR" err="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BC93A6-8B20-4ED1-8F4F-6DDC9E714BB0}"/>
              </a:ext>
            </a:extLst>
          </p:cNvPr>
          <p:cNvSpPr/>
          <p:nvPr/>
        </p:nvSpPr>
        <p:spPr bwMode="auto">
          <a:xfrm>
            <a:off x="2207194" y="2837567"/>
            <a:ext cx="1613447" cy="225485"/>
          </a:xfrm>
          <a:prstGeom prst="rect">
            <a:avLst/>
          </a:prstGeom>
          <a:solidFill>
            <a:srgbClr val="00B8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800" b="1" err="1">
                <a:solidFill>
                  <a:schemeClr val="bg1"/>
                </a:solidFill>
                <a:cs typeface="Arial"/>
              </a:rPr>
              <a:t>xxxxxx</a:t>
            </a:r>
            <a:endParaRPr lang="fr-FR" sz="800" b="1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ADF258-CAC9-4620-9EC4-1F0975E4B2B7}"/>
              </a:ext>
            </a:extLst>
          </p:cNvPr>
          <p:cNvSpPr/>
          <p:nvPr/>
        </p:nvSpPr>
        <p:spPr bwMode="auto">
          <a:xfrm>
            <a:off x="6049308" y="3420655"/>
            <a:ext cx="1613447" cy="225485"/>
          </a:xfrm>
          <a:prstGeom prst="rect">
            <a:avLst/>
          </a:prstGeom>
          <a:solidFill>
            <a:srgbClr val="00B8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800" b="1" err="1">
                <a:solidFill>
                  <a:schemeClr val="bg1"/>
                </a:solidFill>
                <a:cs typeface="Arial"/>
              </a:rPr>
              <a:t>xxxxx</a:t>
            </a:r>
            <a:endParaRPr lang="fr-FR" err="1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158718-9E34-461C-B5F3-47208A9B0FAA}"/>
              </a:ext>
            </a:extLst>
          </p:cNvPr>
          <p:cNvSpPr/>
          <p:nvPr/>
        </p:nvSpPr>
        <p:spPr bwMode="auto">
          <a:xfrm>
            <a:off x="5501421" y="1488994"/>
            <a:ext cx="2193519" cy="229573"/>
          </a:xfrm>
          <a:prstGeom prst="rect">
            <a:avLst/>
          </a:prstGeom>
          <a:solidFill>
            <a:srgbClr val="2750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650" b="1" err="1">
                <a:solidFill>
                  <a:schemeClr val="bg2"/>
                </a:solidFill>
                <a:latin typeface="Arial"/>
                <a:cs typeface="Arial"/>
              </a:rPr>
              <a:t>xxxxx</a:t>
            </a:r>
            <a:endParaRPr lang="fr-FR" err="1">
              <a:solidFill>
                <a:schemeClr val="bg2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52B9BE2-D1A4-4EFA-9BB4-C5E98EB4E155}"/>
              </a:ext>
            </a:extLst>
          </p:cNvPr>
          <p:cNvSpPr/>
          <p:nvPr/>
        </p:nvSpPr>
        <p:spPr bwMode="auto">
          <a:xfrm>
            <a:off x="3271768" y="3416616"/>
            <a:ext cx="2744365" cy="225485"/>
          </a:xfrm>
          <a:prstGeom prst="rect">
            <a:avLst/>
          </a:prstGeom>
          <a:solidFill>
            <a:srgbClr val="00B8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800" b="1" err="1">
                <a:solidFill>
                  <a:schemeClr val="bg1"/>
                </a:solidFill>
                <a:cs typeface="Arial"/>
              </a:rPr>
              <a:t>xxxxx</a:t>
            </a:r>
            <a:endParaRPr lang="fr-FR" err="1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C93B794-5E05-4230-9FB4-495DB42D3F8E}"/>
              </a:ext>
            </a:extLst>
          </p:cNvPr>
          <p:cNvSpPr/>
          <p:nvPr/>
        </p:nvSpPr>
        <p:spPr bwMode="auto">
          <a:xfrm>
            <a:off x="2207194" y="1055150"/>
            <a:ext cx="3808939" cy="234593"/>
          </a:xfrm>
          <a:prstGeom prst="rect">
            <a:avLst/>
          </a:prstGeom>
          <a:solidFill>
            <a:srgbClr val="CC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5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3EC4000-441D-4E9B-A79C-46E83ACF3FCB}"/>
              </a:ext>
            </a:extLst>
          </p:cNvPr>
          <p:cNvSpPr/>
          <p:nvPr/>
        </p:nvSpPr>
        <p:spPr bwMode="auto">
          <a:xfrm>
            <a:off x="4951561" y="1798295"/>
            <a:ext cx="3065399" cy="229573"/>
          </a:xfrm>
          <a:prstGeom prst="rect">
            <a:avLst/>
          </a:prstGeom>
          <a:solidFill>
            <a:srgbClr val="2750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650" b="1" err="1">
                <a:solidFill>
                  <a:schemeClr val="bg2"/>
                </a:solidFill>
                <a:latin typeface="Arial"/>
                <a:cs typeface="Arial"/>
              </a:rPr>
              <a:t>xxxx</a:t>
            </a:r>
            <a:endParaRPr lang="fr-FR" err="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777E4DE-5597-493B-8737-03E16E6A1632}"/>
              </a:ext>
            </a:extLst>
          </p:cNvPr>
          <p:cNvSpPr/>
          <p:nvPr/>
        </p:nvSpPr>
        <p:spPr bwMode="auto">
          <a:xfrm>
            <a:off x="6142190" y="773642"/>
            <a:ext cx="1613447" cy="225485"/>
          </a:xfrm>
          <a:prstGeom prst="rect">
            <a:avLst/>
          </a:prstGeom>
          <a:solidFill>
            <a:srgbClr val="CC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650" b="1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xxxx</a:t>
            </a:r>
            <a:endParaRPr lang="fr-FR" err="1"/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FB51C395-68B2-4E3E-A9EC-CDA21EB69644}"/>
              </a:ext>
            </a:extLst>
          </p:cNvPr>
          <p:cNvCxnSpPr>
            <a:cxnSpLocks/>
          </p:cNvCxnSpPr>
          <p:nvPr/>
        </p:nvCxnSpPr>
        <p:spPr>
          <a:xfrm>
            <a:off x="263852" y="1406315"/>
            <a:ext cx="81973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BDE17AFA-F3A7-451F-9101-B65232E218C0}"/>
              </a:ext>
            </a:extLst>
          </p:cNvPr>
          <p:cNvSpPr txBox="1"/>
          <p:nvPr/>
        </p:nvSpPr>
        <p:spPr>
          <a:xfrm>
            <a:off x="8309900" y="977095"/>
            <a:ext cx="6992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50" err="1">
                <a:solidFill>
                  <a:schemeClr val="bg1">
                    <a:lumMod val="50000"/>
                  </a:schemeClr>
                </a:solidFill>
              </a:rPr>
              <a:t>Studies</a:t>
            </a:r>
            <a:endParaRPr lang="fr-FR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7C1049-D713-489A-8615-8A3838693019}"/>
              </a:ext>
            </a:extLst>
          </p:cNvPr>
          <p:cNvSpPr/>
          <p:nvPr/>
        </p:nvSpPr>
        <p:spPr bwMode="auto">
          <a:xfrm>
            <a:off x="558793" y="1048429"/>
            <a:ext cx="1615229" cy="234593"/>
          </a:xfrm>
          <a:prstGeom prst="rect">
            <a:avLst/>
          </a:prstGeom>
          <a:solidFill>
            <a:srgbClr val="CC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65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xxx</a:t>
            </a:r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A6A439-55D1-4121-87E1-A989687D8685}"/>
              </a:ext>
            </a:extLst>
          </p:cNvPr>
          <p:cNvSpPr/>
          <p:nvPr/>
        </p:nvSpPr>
        <p:spPr bwMode="auto">
          <a:xfrm>
            <a:off x="2722893" y="1470097"/>
            <a:ext cx="1636951" cy="229573"/>
          </a:xfrm>
          <a:prstGeom prst="rect">
            <a:avLst/>
          </a:prstGeom>
          <a:solidFill>
            <a:srgbClr val="2750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spcBef>
                <a:spcPct val="0"/>
              </a:spcBef>
              <a:spcAft>
                <a:spcPct val="0"/>
              </a:spcAft>
            </a:pPr>
            <a:r>
              <a:rPr lang="fr-FR" sz="650" b="1" err="1">
                <a:solidFill>
                  <a:schemeClr val="bg2"/>
                </a:solidFill>
                <a:latin typeface="Arial"/>
                <a:cs typeface="Arial"/>
              </a:rPr>
              <a:t>xxxxx</a:t>
            </a:r>
            <a:endParaRPr lang="fr-FR" err="1"/>
          </a:p>
        </p:txBody>
      </p:sp>
    </p:spTree>
    <p:extLst>
      <p:ext uri="{BB962C8B-B14F-4D97-AF65-F5344CB8AC3E}">
        <p14:creationId xmlns:p14="http://schemas.microsoft.com/office/powerpoint/2010/main" val="31010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D8V5PHTQ.XAGbImBUy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ab6618-a76e-4d6e-9d14-0fe206180005">
      <UserInfo>
        <DisplayName>Guillaume Hospital</DisplayName>
        <AccountId>542</AccountId>
        <AccountType/>
      </UserInfo>
      <UserInfo>
        <DisplayName>Benoit Aymard</DisplayName>
        <AccountId>571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0DB42CD20EF439B52346E3789AA39" ma:contentTypeVersion="12" ma:contentTypeDescription="Create a new document." ma:contentTypeScope="" ma:versionID="eb74c8bbffb3e6f519c6737e3f48548f">
  <xsd:schema xmlns:xsd="http://www.w3.org/2001/XMLSchema" xmlns:xs="http://www.w3.org/2001/XMLSchema" xmlns:p="http://schemas.microsoft.com/office/2006/metadata/properties" xmlns:ns2="7eab6618-a76e-4d6e-9d14-0fe206180005" xmlns:ns3="a64c0a91-4351-4bdf-b3fa-de3ca15c4785" targetNamespace="http://schemas.microsoft.com/office/2006/metadata/properties" ma:root="true" ma:fieldsID="5bf1ff4c693c3f829fb0aec94676760a" ns2:_="" ns3:_="">
    <xsd:import namespace="7eab6618-a76e-4d6e-9d14-0fe206180005"/>
    <xsd:import namespace="a64c0a91-4351-4bdf-b3fa-de3ca15c47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ab6618-a76e-4d6e-9d14-0fe2061800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c0a91-4351-4bdf-b3fa-de3ca15c47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C97AAC-D16A-478F-95B1-E9944B8633B3}">
  <ds:schemaRefs>
    <ds:schemaRef ds:uri="7eab6618-a76e-4d6e-9d14-0fe206180005"/>
    <ds:schemaRef ds:uri="a64c0a91-4351-4bdf-b3fa-de3ca15c478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F13121-BDDE-4EEB-86A8-67CB8C4ABDB2}">
  <ds:schemaRefs>
    <ds:schemaRef ds:uri="7eab6618-a76e-4d6e-9d14-0fe206180005"/>
    <ds:schemaRef ds:uri="a64c0a91-4351-4bdf-b3fa-de3ca15c478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Macintosh PowerPoint</Application>
  <PresentationFormat>On-screen Show (16:9)</PresentationFormat>
  <Paragraphs>331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Lucida Grande</vt:lpstr>
      <vt:lpstr>Michelin</vt:lpstr>
      <vt:lpstr>Michelin Black</vt:lpstr>
      <vt:lpstr>Michelin SemiBold</vt:lpstr>
      <vt:lpstr>Rounded Elegance</vt:lpstr>
      <vt:lpstr>Times</vt:lpstr>
      <vt:lpstr>Wingdings</vt:lpstr>
      <vt:lpstr>Wingdings 3</vt:lpstr>
      <vt:lpstr>Wingdings,Sans-Serif</vt:lpstr>
      <vt:lpstr>SLIDE 1</vt:lpstr>
      <vt:lpstr>CHAPITRE</vt:lpstr>
      <vt:lpstr>CONTENU</vt:lpstr>
      <vt:lpstr>FIN</vt:lpstr>
      <vt:lpstr>1_CONTENU</vt:lpstr>
      <vt:lpstr>2_CONTENU</vt:lpstr>
      <vt:lpstr>3_CONTENU</vt:lpstr>
      <vt:lpstr>Diapositive think-cell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Eric Legendre</dc:creator>
  <cp:lastModifiedBy>Olivier Jauze</cp:lastModifiedBy>
  <cp:revision>3</cp:revision>
  <dcterms:modified xsi:type="dcterms:W3CDTF">2021-11-07T17:37:28Z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0x0101005B60DB42CD20EF439B52346E3789AA39</vt:lpwstr>
  </property>
  <property fmtid="{D5CDD505-2E9C-101B-9397-08002B2CF9AE}" pid="3" name="MSIP_Label_09e9a456-2778-4ca9-be06-1190b1e1118a_Enabled">
    <vt:lpwstr>true</vt:lpwstr>
  </property>
  <property fmtid="{D5CDD505-2E9C-101B-9397-08002B2CF9AE}" pid="4" name="MSIP_Label_09e9a456-2778-4ca9-be06-1190b1e1118a_SetDate">
    <vt:lpwstr>2021-10-13T13:20:39Z</vt:lpwstr>
  </property>
  <property fmtid="{D5CDD505-2E9C-101B-9397-08002B2CF9AE}" pid="5" name="MSIP_Label_09e9a456-2778-4ca9-be06-1190b1e1118a_Method">
    <vt:lpwstr>Privileged</vt:lpwstr>
  </property>
  <property fmtid="{D5CDD505-2E9C-101B-9397-08002B2CF9AE}" pid="6" name="MSIP_Label_09e9a456-2778-4ca9-be06-1190b1e1118a_Name">
    <vt:lpwstr>D3</vt:lpwstr>
  </property>
  <property fmtid="{D5CDD505-2E9C-101B-9397-08002B2CF9AE}" pid="7" name="MSIP_Label_09e9a456-2778-4ca9-be06-1190b1e1118a_SiteId">
    <vt:lpwstr>658ba197-6c73-4fea-91bd-1c7d8de6bf2c</vt:lpwstr>
  </property>
  <property fmtid="{D5CDD505-2E9C-101B-9397-08002B2CF9AE}" pid="8" name="MSIP_Label_09e9a456-2778-4ca9-be06-1190b1e1118a_ActionId">
    <vt:lpwstr>500ec0d5-d633-4dfa-a0eb-ce83fbd0d137</vt:lpwstr>
  </property>
  <property fmtid="{D5CDD505-2E9C-101B-9397-08002B2CF9AE}" pid="9" name="MSIP_Label_09e9a456-2778-4ca9-be06-1190b1e1118a_ContentBits">
    <vt:lpwstr>0</vt:lpwstr>
  </property>
</Properties>
</file>