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3" r:id="rId4"/>
  </p:sldMasterIdLst>
  <p:notesMasterIdLst>
    <p:notesMasterId r:id="rId13"/>
  </p:notesMasterIdLst>
  <p:sldIdLst>
    <p:sldId id="8992" r:id="rId5"/>
    <p:sldId id="281" r:id="rId6"/>
    <p:sldId id="282" r:id="rId7"/>
    <p:sldId id="2147474730" r:id="rId8"/>
    <p:sldId id="271" r:id="rId9"/>
    <p:sldId id="2147474727" r:id="rId10"/>
    <p:sldId id="2147474731" r:id="rId11"/>
    <p:sldId id="2147474728" r:id="rId12"/>
  </p:sldIdLst>
  <p:sldSz cx="12801600" cy="9601200" type="A3"/>
  <p:notesSz cx="6858000" cy="9144000"/>
  <p:embeddedFontLst>
    <p:embeddedFont>
      <p:font typeface="Calibri" panose="020F0502020204030204" pitchFamily="34" charset="0"/>
      <p:regular r:id="rId14"/>
      <p:bold r:id="rId15"/>
      <p:italic r:id="rId16"/>
      <p:boldItalic r:id="rId17"/>
    </p:embeddedFont>
    <p:embeddedFont>
      <p:font typeface="Calibri Light" panose="020F0302020204030204" pitchFamily="34" charset="0"/>
      <p:regular r:id="rId18"/>
      <p:italic r:id="rId19"/>
    </p:embeddedFont>
    <p:embeddedFont>
      <p:font typeface="Gotham Rounded Bold" panose="02000000000000000000" pitchFamily="2" charset="0"/>
      <p:bold r:id="rId20"/>
      <p:italic r:id="rId21"/>
      <p:boldItalic r:id="rId22"/>
    </p:embeddedFont>
    <p:embeddedFont>
      <p:font typeface="Michelin Black" panose="02000000000000000000" pitchFamily="2" charset="0"/>
      <p:bold r:id="rId23"/>
    </p:embeddedFont>
    <p:embeddedFont>
      <p:font typeface="Montserrat" panose="02000505000000020004" pitchFamily="2" charset="77"/>
      <p:regular r:id="rId24"/>
      <p:bold r:id="rId25"/>
      <p:italic r:id="rId26"/>
      <p:boldItalic r:id="rId27"/>
    </p:embeddedFont>
    <p:embeddedFont>
      <p:font typeface="Montserrat ExtraBold" pitchFamily="2" charset="77"/>
      <p:bold r:id="rId28"/>
      <p:italic r:id="rId29"/>
      <p:boldItalic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E841"/>
    <a:srgbClr val="00B0F0"/>
    <a:srgbClr val="EA4995"/>
    <a:srgbClr val="E5E72E"/>
    <a:srgbClr val="FF9832"/>
    <a:srgbClr val="7CC2E0"/>
    <a:srgbClr val="048B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5D73DF-B4AC-CC4C-B968-3C7B37E9E739}" v="20" dt="2023-11-09T13:49:47.408"/>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1" autoAdjust="0"/>
    <p:restoredTop sz="96076" autoAdjust="0"/>
  </p:normalViewPr>
  <p:slideViewPr>
    <p:cSldViewPr snapToGrid="0">
      <p:cViewPr varScale="1">
        <p:scale>
          <a:sx n="108" d="100"/>
          <a:sy n="108" d="100"/>
        </p:scale>
        <p:origin x="1068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customXml" Target="../customXml/item3.xml"/><Relationship Id="rId21" Type="http://schemas.openxmlformats.org/officeDocument/2006/relationships/font" Target="fonts/font8.fntdata"/><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1.fntdata"/><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6.xml"/><Relationship Id="rId19" Type="http://schemas.openxmlformats.org/officeDocument/2006/relationships/font" Target="fonts/font6.fntdata"/><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microsoft.com/office/2015/10/relationships/revisionInfo" Target="revisionInfo.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33B54F-FC19-4C3F-ACB4-E7D769B14EC2}" type="datetimeFigureOut">
              <a:rPr lang="fr-FR" smtClean="0"/>
              <a:t>09/11/2023</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1A4608-CD74-49F0-9241-C9E09EE2BFB1}" type="slidenum">
              <a:rPr lang="fr-FR" smtClean="0"/>
              <a:t>‹N°›</a:t>
            </a:fld>
            <a:endParaRPr lang="fr-FR"/>
          </a:p>
        </p:txBody>
      </p:sp>
    </p:spTree>
    <p:extLst>
      <p:ext uri="{BB962C8B-B14F-4D97-AF65-F5344CB8AC3E}">
        <p14:creationId xmlns:p14="http://schemas.microsoft.com/office/powerpoint/2010/main" val="993794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2E1A4608-CD74-49F0-9241-C9E09EE2BFB1}" type="slidenum">
              <a:rPr lang="fr-FR" smtClean="0"/>
              <a:t>4</a:t>
            </a:fld>
            <a:endParaRPr lang="fr-FR"/>
          </a:p>
        </p:txBody>
      </p:sp>
    </p:spTree>
    <p:extLst>
      <p:ext uri="{BB962C8B-B14F-4D97-AF65-F5344CB8AC3E}">
        <p14:creationId xmlns:p14="http://schemas.microsoft.com/office/powerpoint/2010/main" val="4234721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2E1A4608-CD74-49F0-9241-C9E09EE2BFB1}" type="slidenum">
              <a:rPr lang="fr-FR" smtClean="0"/>
              <a:t>5</a:t>
            </a:fld>
            <a:endParaRPr lang="fr-FR"/>
          </a:p>
        </p:txBody>
      </p:sp>
    </p:spTree>
    <p:extLst>
      <p:ext uri="{BB962C8B-B14F-4D97-AF65-F5344CB8AC3E}">
        <p14:creationId xmlns:p14="http://schemas.microsoft.com/office/powerpoint/2010/main" val="1775187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a:solidFill>
                  <a:schemeClr val="tx2"/>
                </a:solidFill>
              </a:rPr>
              <a:t>Guillaume (Michelin) anime SRE Network, 15p </a:t>
            </a:r>
            <a:r>
              <a:rPr lang="fr-FR" sz="1200" err="1">
                <a:solidFill>
                  <a:schemeClr val="tx2"/>
                </a:solidFill>
              </a:rPr>
              <a:t>worldwide</a:t>
            </a:r>
            <a:r>
              <a:rPr lang="fr-FR" sz="1200">
                <a:solidFill>
                  <a:schemeClr val="tx2"/>
                </a:solidFill>
              </a:rPr>
              <a:t>…</a:t>
            </a:r>
          </a:p>
          <a:p>
            <a:endParaRPr lang="fr-FR"/>
          </a:p>
          <a:p>
            <a:r>
              <a:rPr lang="fr-FR"/>
              <a:t>José (Pole Emploi), REX au niveau des </a:t>
            </a:r>
            <a:r>
              <a:rPr lang="fr-FR" err="1"/>
              <a:t>mélées</a:t>
            </a:r>
            <a:r>
              <a:rPr lang="fr-FR"/>
              <a:t>. Rituels d’</a:t>
            </a:r>
            <a:r>
              <a:rPr lang="fr-FR" err="1"/>
              <a:t>achitectture</a:t>
            </a:r>
            <a:r>
              <a:rPr lang="fr-FR"/>
              <a:t> (AE, </a:t>
            </a:r>
            <a:r>
              <a:rPr lang="fr-FR" err="1"/>
              <a:t>Fullstack</a:t>
            </a:r>
            <a:r>
              <a:rPr lang="fr-FR"/>
              <a:t> </a:t>
            </a:r>
            <a:r>
              <a:rPr lang="fr-FR" err="1"/>
              <a:t>ceertains</a:t>
            </a:r>
            <a:r>
              <a:rPr lang="fr-FR"/>
              <a:t> ATP)</a:t>
            </a:r>
          </a:p>
        </p:txBody>
      </p:sp>
      <p:sp>
        <p:nvSpPr>
          <p:cNvPr id="4" name="Espace réservé du numéro de diapositive 3"/>
          <p:cNvSpPr>
            <a:spLocks noGrp="1"/>
          </p:cNvSpPr>
          <p:nvPr>
            <p:ph type="sldNum" sz="quarter" idx="5"/>
          </p:nvPr>
        </p:nvSpPr>
        <p:spPr/>
        <p:txBody>
          <a:bodyPr/>
          <a:lstStyle/>
          <a:p>
            <a:fld id="{2E1A4608-CD74-49F0-9241-C9E09EE2BFB1}" type="slidenum">
              <a:rPr lang="fr-FR" smtClean="0"/>
              <a:t>6</a:t>
            </a:fld>
            <a:endParaRPr lang="fr-FR"/>
          </a:p>
        </p:txBody>
      </p:sp>
    </p:spTree>
    <p:extLst>
      <p:ext uri="{BB962C8B-B14F-4D97-AF65-F5344CB8AC3E}">
        <p14:creationId xmlns:p14="http://schemas.microsoft.com/office/powerpoint/2010/main" val="493341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a:solidFill>
                  <a:schemeClr val="tx2"/>
                </a:solidFill>
              </a:rPr>
              <a:t>Guillaume (Michelin) anime SRE Network, 15p </a:t>
            </a:r>
            <a:r>
              <a:rPr lang="fr-FR" sz="1200" err="1">
                <a:solidFill>
                  <a:schemeClr val="tx2"/>
                </a:solidFill>
              </a:rPr>
              <a:t>worldwide</a:t>
            </a:r>
            <a:r>
              <a:rPr lang="fr-FR" sz="1200">
                <a:solidFill>
                  <a:schemeClr val="tx2"/>
                </a:solidFill>
              </a:rPr>
              <a:t>…</a:t>
            </a:r>
          </a:p>
          <a:p>
            <a:endParaRPr lang="fr-FR"/>
          </a:p>
          <a:p>
            <a:r>
              <a:rPr lang="fr-FR"/>
              <a:t>José (Pole Emploi), REX au niveau des </a:t>
            </a:r>
            <a:r>
              <a:rPr lang="fr-FR" err="1"/>
              <a:t>mélées</a:t>
            </a:r>
            <a:r>
              <a:rPr lang="fr-FR"/>
              <a:t>. Rituels d’</a:t>
            </a:r>
            <a:r>
              <a:rPr lang="fr-FR" err="1"/>
              <a:t>achitectture</a:t>
            </a:r>
            <a:r>
              <a:rPr lang="fr-FR"/>
              <a:t> (AE, </a:t>
            </a:r>
            <a:r>
              <a:rPr lang="fr-FR" err="1"/>
              <a:t>Fullstack</a:t>
            </a:r>
            <a:r>
              <a:rPr lang="fr-FR"/>
              <a:t> </a:t>
            </a:r>
            <a:r>
              <a:rPr lang="fr-FR" err="1"/>
              <a:t>ceertains</a:t>
            </a:r>
            <a:r>
              <a:rPr lang="fr-FR"/>
              <a:t> ATP)</a:t>
            </a:r>
          </a:p>
        </p:txBody>
      </p:sp>
      <p:sp>
        <p:nvSpPr>
          <p:cNvPr id="4" name="Espace réservé du numéro de diapositive 3"/>
          <p:cNvSpPr>
            <a:spLocks noGrp="1"/>
          </p:cNvSpPr>
          <p:nvPr>
            <p:ph type="sldNum" sz="quarter" idx="5"/>
          </p:nvPr>
        </p:nvSpPr>
        <p:spPr/>
        <p:txBody>
          <a:bodyPr/>
          <a:lstStyle/>
          <a:p>
            <a:fld id="{2E1A4608-CD74-49F0-9241-C9E09EE2BFB1}" type="slidenum">
              <a:rPr lang="fr-FR" smtClean="0"/>
              <a:t>7</a:t>
            </a:fld>
            <a:endParaRPr lang="fr-FR"/>
          </a:p>
        </p:txBody>
      </p:sp>
    </p:spTree>
    <p:extLst>
      <p:ext uri="{BB962C8B-B14F-4D97-AF65-F5344CB8AC3E}">
        <p14:creationId xmlns:p14="http://schemas.microsoft.com/office/powerpoint/2010/main" val="2822230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2E1A4608-CD74-49F0-9241-C9E09EE2BFB1}" type="slidenum">
              <a:rPr lang="fr-FR" smtClean="0"/>
              <a:t>8</a:t>
            </a:fld>
            <a:endParaRPr lang="fr-FR"/>
          </a:p>
        </p:txBody>
      </p:sp>
    </p:spTree>
    <p:extLst>
      <p:ext uri="{BB962C8B-B14F-4D97-AF65-F5344CB8AC3E}">
        <p14:creationId xmlns:p14="http://schemas.microsoft.com/office/powerpoint/2010/main" val="2031243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fr-FR"/>
              <a:t>Modifiez le style du titre</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AC9EF52-728C-4FD3-ADD5-465941038B86}" type="datetimeFigureOut">
              <a:rPr lang="fr-FR" smtClean="0"/>
              <a:t>09/11/2023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654180-D172-4209-A17F-36370EC3B699}" type="slidenum">
              <a:rPr lang="fr-FR" smtClean="0"/>
              <a:t>‹N°›</a:t>
            </a:fld>
            <a:endParaRPr lang="fr-FR"/>
          </a:p>
        </p:txBody>
      </p:sp>
    </p:spTree>
    <p:extLst>
      <p:ext uri="{BB962C8B-B14F-4D97-AF65-F5344CB8AC3E}">
        <p14:creationId xmlns:p14="http://schemas.microsoft.com/office/powerpoint/2010/main" val="3704348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AC9EF52-728C-4FD3-ADD5-465941038B86}" type="datetimeFigureOut">
              <a:rPr lang="fr-FR" smtClean="0"/>
              <a:t>09/11/2023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654180-D172-4209-A17F-36370EC3B699}" type="slidenum">
              <a:rPr lang="fr-FR" smtClean="0"/>
              <a:t>‹N°›</a:t>
            </a:fld>
            <a:endParaRPr lang="fr-FR"/>
          </a:p>
        </p:txBody>
      </p:sp>
    </p:spTree>
    <p:extLst>
      <p:ext uri="{BB962C8B-B14F-4D97-AF65-F5344CB8AC3E}">
        <p14:creationId xmlns:p14="http://schemas.microsoft.com/office/powerpoint/2010/main" val="1346877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AC9EF52-728C-4FD3-ADD5-465941038B86}" type="datetimeFigureOut">
              <a:rPr lang="fr-FR" smtClean="0"/>
              <a:t>09/11/2023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654180-D172-4209-A17F-36370EC3B699}" type="slidenum">
              <a:rPr lang="fr-FR" smtClean="0"/>
              <a:t>‹N°›</a:t>
            </a:fld>
            <a:endParaRPr lang="fr-FR"/>
          </a:p>
        </p:txBody>
      </p:sp>
    </p:spTree>
    <p:extLst>
      <p:ext uri="{BB962C8B-B14F-4D97-AF65-F5344CB8AC3E}">
        <p14:creationId xmlns:p14="http://schemas.microsoft.com/office/powerpoint/2010/main" val="42331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isposition personnalisé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E27339-EA36-444E-85CB-9D714C78FFAE}"/>
              </a:ext>
            </a:extLst>
          </p:cNvPr>
          <p:cNvSpPr/>
          <p:nvPr userDrawn="1"/>
        </p:nvSpPr>
        <p:spPr>
          <a:xfrm>
            <a:off x="0" y="0"/>
            <a:ext cx="12801600" cy="9601200"/>
          </a:xfrm>
          <a:prstGeom prst="rect">
            <a:avLst/>
          </a:prstGeom>
          <a:solidFill>
            <a:srgbClr val="00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28953" lvl="1"/>
            <a:endParaRPr lang="en-US" sz="1540">
              <a:latin typeface="Michelin Black" panose="02000000000000000000" pitchFamily="50" charset="0"/>
            </a:endParaRPr>
          </a:p>
        </p:txBody>
      </p:sp>
    </p:spTree>
    <p:extLst>
      <p:ext uri="{BB962C8B-B14F-4D97-AF65-F5344CB8AC3E}">
        <p14:creationId xmlns:p14="http://schemas.microsoft.com/office/powerpoint/2010/main" val="209102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AC9EF52-728C-4FD3-ADD5-465941038B86}" type="datetimeFigureOut">
              <a:rPr lang="fr-FR" smtClean="0"/>
              <a:t>09/11/2023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654180-D172-4209-A17F-36370EC3B699}" type="slidenum">
              <a:rPr lang="fr-FR" smtClean="0"/>
              <a:t>‹N°›</a:t>
            </a:fld>
            <a:endParaRPr lang="fr-FR"/>
          </a:p>
        </p:txBody>
      </p:sp>
    </p:spTree>
    <p:extLst>
      <p:ext uri="{BB962C8B-B14F-4D97-AF65-F5344CB8AC3E}">
        <p14:creationId xmlns:p14="http://schemas.microsoft.com/office/powerpoint/2010/main" val="3359580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fr-FR"/>
              <a:t>Modifiez le style du titre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AC9EF52-728C-4FD3-ADD5-465941038B86}" type="datetimeFigureOut">
              <a:rPr lang="fr-FR" smtClean="0"/>
              <a:t>09/11/2023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654180-D172-4209-A17F-36370EC3B699}" type="slidenum">
              <a:rPr lang="fr-FR" smtClean="0"/>
              <a:t>‹N°›</a:t>
            </a:fld>
            <a:endParaRPr lang="fr-FR"/>
          </a:p>
        </p:txBody>
      </p:sp>
    </p:spTree>
    <p:extLst>
      <p:ext uri="{BB962C8B-B14F-4D97-AF65-F5344CB8AC3E}">
        <p14:creationId xmlns:p14="http://schemas.microsoft.com/office/powerpoint/2010/main" val="3152997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AC9EF52-728C-4FD3-ADD5-465941038B86}" type="datetimeFigureOut">
              <a:rPr lang="fr-FR" smtClean="0"/>
              <a:t>09/11/2023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5654180-D172-4209-A17F-36370EC3B699}" type="slidenum">
              <a:rPr lang="fr-FR" smtClean="0"/>
              <a:t>‹N°›</a:t>
            </a:fld>
            <a:endParaRPr lang="fr-FR"/>
          </a:p>
        </p:txBody>
      </p:sp>
    </p:spTree>
    <p:extLst>
      <p:ext uri="{BB962C8B-B14F-4D97-AF65-F5344CB8AC3E}">
        <p14:creationId xmlns:p14="http://schemas.microsoft.com/office/powerpoint/2010/main" val="2514389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fr-FR"/>
              <a:t>Modifiez le style du titre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fr-FR"/>
              <a:t>Cliquez pour modifier les styles du texte du masque</a:t>
            </a:r>
          </a:p>
        </p:txBody>
      </p:sp>
      <p:sp>
        <p:nvSpPr>
          <p:cNvPr id="4" name="Content Placeholder 3"/>
          <p:cNvSpPr>
            <a:spLocks noGrp="1"/>
          </p:cNvSpPr>
          <p:nvPr>
            <p:ph sz="half" idx="2"/>
          </p:nvPr>
        </p:nvSpPr>
        <p:spPr>
          <a:xfrm>
            <a:off x="881779" y="3507105"/>
            <a:ext cx="5415676" cy="515842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fr-FR"/>
              <a:t>Cliquez pour modifier les styles du texte du masque</a:t>
            </a:r>
          </a:p>
        </p:txBody>
      </p:sp>
      <p:sp>
        <p:nvSpPr>
          <p:cNvPr id="6" name="Content Placeholder 5"/>
          <p:cNvSpPr>
            <a:spLocks noGrp="1"/>
          </p:cNvSpPr>
          <p:nvPr>
            <p:ph sz="quarter" idx="4"/>
          </p:nvPr>
        </p:nvSpPr>
        <p:spPr>
          <a:xfrm>
            <a:off x="6480811" y="3507105"/>
            <a:ext cx="5442347" cy="515842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AC9EF52-728C-4FD3-ADD5-465941038B86}" type="datetimeFigureOut">
              <a:rPr lang="fr-FR" smtClean="0"/>
              <a:t>09/11/2023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5654180-D172-4209-A17F-36370EC3B699}" type="slidenum">
              <a:rPr lang="fr-FR" smtClean="0"/>
              <a:t>‹N°›</a:t>
            </a:fld>
            <a:endParaRPr lang="fr-FR"/>
          </a:p>
        </p:txBody>
      </p:sp>
    </p:spTree>
    <p:extLst>
      <p:ext uri="{BB962C8B-B14F-4D97-AF65-F5344CB8AC3E}">
        <p14:creationId xmlns:p14="http://schemas.microsoft.com/office/powerpoint/2010/main" val="1921448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AC9EF52-728C-4FD3-ADD5-465941038B86}" type="datetimeFigureOut">
              <a:rPr lang="fr-FR" smtClean="0"/>
              <a:t>09/11/2023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5654180-D172-4209-A17F-36370EC3B699}" type="slidenum">
              <a:rPr lang="fr-FR" smtClean="0"/>
              <a:t>‹N°›</a:t>
            </a:fld>
            <a:endParaRPr lang="fr-FR"/>
          </a:p>
        </p:txBody>
      </p:sp>
    </p:spTree>
    <p:extLst>
      <p:ext uri="{BB962C8B-B14F-4D97-AF65-F5344CB8AC3E}">
        <p14:creationId xmlns:p14="http://schemas.microsoft.com/office/powerpoint/2010/main" val="1584652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C9EF52-728C-4FD3-ADD5-465941038B86}" type="datetimeFigureOut">
              <a:rPr lang="fr-FR" smtClean="0"/>
              <a:t>09/11/2023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5654180-D172-4209-A17F-36370EC3B699}" type="slidenum">
              <a:rPr lang="fr-FR" smtClean="0"/>
              <a:t>‹N°›</a:t>
            </a:fld>
            <a:endParaRPr lang="fr-FR"/>
          </a:p>
        </p:txBody>
      </p:sp>
    </p:spTree>
    <p:extLst>
      <p:ext uri="{BB962C8B-B14F-4D97-AF65-F5344CB8AC3E}">
        <p14:creationId xmlns:p14="http://schemas.microsoft.com/office/powerpoint/2010/main" val="3980123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fr-FR"/>
              <a:t>Modifiez le style du titre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AC9EF52-728C-4FD3-ADD5-465941038B86}" type="datetimeFigureOut">
              <a:rPr lang="fr-FR" smtClean="0"/>
              <a:t>09/11/2023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5654180-D172-4209-A17F-36370EC3B699}" type="slidenum">
              <a:rPr lang="fr-FR" smtClean="0"/>
              <a:t>‹N°›</a:t>
            </a:fld>
            <a:endParaRPr lang="fr-FR"/>
          </a:p>
        </p:txBody>
      </p:sp>
    </p:spTree>
    <p:extLst>
      <p:ext uri="{BB962C8B-B14F-4D97-AF65-F5344CB8AC3E}">
        <p14:creationId xmlns:p14="http://schemas.microsoft.com/office/powerpoint/2010/main" val="2250037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fr-FR"/>
              <a:t>Modifiez le style du titre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fr-FR"/>
              <a:t>Cliquez sur l'icône pour ajouter une image</a:t>
            </a:r>
            <a:endParaRPr lang="en-US"/>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AC9EF52-728C-4FD3-ADD5-465941038B86}" type="datetimeFigureOut">
              <a:rPr lang="fr-FR" smtClean="0"/>
              <a:t>09/11/2023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5654180-D172-4209-A17F-36370EC3B699}" type="slidenum">
              <a:rPr lang="fr-FR" smtClean="0"/>
              <a:t>‹N°›</a:t>
            </a:fld>
            <a:endParaRPr lang="fr-FR"/>
          </a:p>
        </p:txBody>
      </p:sp>
    </p:spTree>
    <p:extLst>
      <p:ext uri="{BB962C8B-B14F-4D97-AF65-F5344CB8AC3E}">
        <p14:creationId xmlns:p14="http://schemas.microsoft.com/office/powerpoint/2010/main" val="3063977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EAC9EF52-728C-4FD3-ADD5-465941038B86}" type="datetimeFigureOut">
              <a:rPr lang="fr-FR" smtClean="0"/>
              <a:t>09/11/2023</a:t>
            </a:fld>
            <a:endParaRPr lang="fr-FR"/>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55654180-D172-4209-A17F-36370EC3B699}" type="slidenum">
              <a:rPr lang="fr-FR" smtClean="0"/>
              <a:t>‹N°›</a:t>
            </a:fld>
            <a:endParaRPr lang="fr-FR"/>
          </a:p>
        </p:txBody>
      </p:sp>
    </p:spTree>
    <p:extLst>
      <p:ext uri="{BB962C8B-B14F-4D97-AF65-F5344CB8AC3E}">
        <p14:creationId xmlns:p14="http://schemas.microsoft.com/office/powerpoint/2010/main" val="327951635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documentation.divio.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github.com/michelin/Continuous-Architecture-Toolkit/blob/master/Assets/3.Rituals/Continuous-architecture%20Rituals%20Generic%20-%20Architecture%20Kata%20-%202020.2.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CE30996-279D-CF05-8C81-61C127E5712F}"/>
              </a:ext>
            </a:extLst>
          </p:cNvPr>
          <p:cNvSpPr txBox="1"/>
          <p:nvPr/>
        </p:nvSpPr>
        <p:spPr>
          <a:xfrm>
            <a:off x="2003988" y="161658"/>
            <a:ext cx="8715848" cy="1643527"/>
          </a:xfrm>
          <a:prstGeom prst="rect">
            <a:avLst/>
          </a:prstGeom>
          <a:noFill/>
        </p:spPr>
        <p:txBody>
          <a:bodyPr wrap="none" rtlCol="0">
            <a:spAutoFit/>
          </a:bodyPr>
          <a:lstStyle/>
          <a:p>
            <a:pPr algn="ctr"/>
            <a:r>
              <a:rPr lang="fr-FR" sz="5040" dirty="0">
                <a:solidFill>
                  <a:schemeClr val="bg1"/>
                </a:solidFill>
                <a:latin typeface="Montserrat ExtraBold" panose="00000900000000000000" pitchFamily="2" charset="0"/>
              </a:rPr>
              <a:t>DEFIS COMMUNAUTE CA</a:t>
            </a:r>
          </a:p>
          <a:p>
            <a:pPr algn="ctr"/>
            <a:r>
              <a:rPr lang="fr-FR" sz="5040" dirty="0">
                <a:solidFill>
                  <a:schemeClr val="bg1"/>
                </a:solidFill>
                <a:latin typeface="Montserrat ExtraBold" panose="00000900000000000000" pitchFamily="2" charset="0"/>
              </a:rPr>
              <a:t>9 OCTOBRE 2023</a:t>
            </a:r>
          </a:p>
        </p:txBody>
      </p:sp>
      <p:pic>
        <p:nvPicPr>
          <p:cNvPr id="3" name="Image 2">
            <a:extLst>
              <a:ext uri="{FF2B5EF4-FFF2-40B4-BE49-F238E27FC236}">
                <a16:creationId xmlns:a16="http://schemas.microsoft.com/office/drawing/2014/main" id="{5643C746-2077-65B6-7FE4-3DEE8747737A}"/>
              </a:ext>
            </a:extLst>
          </p:cNvPr>
          <p:cNvPicPr>
            <a:picLocks noChangeAspect="1"/>
          </p:cNvPicPr>
          <p:nvPr/>
        </p:nvPicPr>
        <p:blipFill>
          <a:blip r:embed="rId2"/>
          <a:stretch>
            <a:fillRect/>
          </a:stretch>
        </p:blipFill>
        <p:spPr>
          <a:xfrm>
            <a:off x="11560645" y="9111190"/>
            <a:ext cx="1142208" cy="373334"/>
          </a:xfrm>
          <a:prstGeom prst="rect">
            <a:avLst/>
          </a:prstGeom>
        </p:spPr>
      </p:pic>
      <p:grpSp>
        <p:nvGrpSpPr>
          <p:cNvPr id="37" name="Groupe 36">
            <a:extLst>
              <a:ext uri="{FF2B5EF4-FFF2-40B4-BE49-F238E27FC236}">
                <a16:creationId xmlns:a16="http://schemas.microsoft.com/office/drawing/2014/main" id="{0D0CFA0F-D4F6-A76D-5E8B-D3D8B8BFD247}"/>
              </a:ext>
            </a:extLst>
          </p:cNvPr>
          <p:cNvGrpSpPr/>
          <p:nvPr/>
        </p:nvGrpSpPr>
        <p:grpSpPr>
          <a:xfrm>
            <a:off x="1690228" y="2646893"/>
            <a:ext cx="9959991" cy="5320145"/>
            <a:chOff x="574742" y="4004391"/>
            <a:chExt cx="7336737" cy="2955855"/>
          </a:xfrm>
        </p:grpSpPr>
        <p:sp>
          <p:nvSpPr>
            <p:cNvPr id="4" name="Rectangle : coins arrondis 3">
              <a:extLst>
                <a:ext uri="{FF2B5EF4-FFF2-40B4-BE49-F238E27FC236}">
                  <a16:creationId xmlns:a16="http://schemas.microsoft.com/office/drawing/2014/main" id="{48368265-D198-6FD0-BE18-C43739B725D9}"/>
                </a:ext>
              </a:extLst>
            </p:cNvPr>
            <p:cNvSpPr/>
            <p:nvPr/>
          </p:nvSpPr>
          <p:spPr>
            <a:xfrm>
              <a:off x="2063812" y="4029249"/>
              <a:ext cx="1302578" cy="2908487"/>
            </a:xfrm>
            <a:prstGeom prst="roundRect">
              <a:avLst/>
            </a:prstGeom>
            <a:solidFill>
              <a:schemeClr val="accent1">
                <a:alpha val="274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200" dirty="0"/>
            </a:p>
          </p:txBody>
        </p:sp>
        <p:sp>
          <p:nvSpPr>
            <p:cNvPr id="5" name="Rectangle : coins arrondis 4">
              <a:extLst>
                <a:ext uri="{FF2B5EF4-FFF2-40B4-BE49-F238E27FC236}">
                  <a16:creationId xmlns:a16="http://schemas.microsoft.com/office/drawing/2014/main" id="{258A4024-8C09-17E7-F440-132BA2287743}"/>
                </a:ext>
              </a:extLst>
            </p:cNvPr>
            <p:cNvSpPr/>
            <p:nvPr/>
          </p:nvSpPr>
          <p:spPr>
            <a:xfrm>
              <a:off x="624221" y="4004391"/>
              <a:ext cx="1302578" cy="2908487"/>
            </a:xfrm>
            <a:prstGeom prst="roundRect">
              <a:avLst/>
            </a:prstGeom>
            <a:solidFill>
              <a:schemeClr val="accent1">
                <a:alpha val="274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200" dirty="0"/>
            </a:p>
          </p:txBody>
        </p:sp>
        <p:sp>
          <p:nvSpPr>
            <p:cNvPr id="6" name="ZoneTexte 5">
              <a:extLst>
                <a:ext uri="{FF2B5EF4-FFF2-40B4-BE49-F238E27FC236}">
                  <a16:creationId xmlns:a16="http://schemas.microsoft.com/office/drawing/2014/main" id="{4186A3A0-3846-10E8-5CB6-568CA340B634}"/>
                </a:ext>
              </a:extLst>
            </p:cNvPr>
            <p:cNvSpPr txBox="1"/>
            <p:nvPr/>
          </p:nvSpPr>
          <p:spPr>
            <a:xfrm>
              <a:off x="2483234" y="4078984"/>
              <a:ext cx="444219" cy="512999"/>
            </a:xfrm>
            <a:prstGeom prst="rect">
              <a:avLst/>
            </a:prstGeom>
            <a:noFill/>
          </p:spPr>
          <p:txBody>
            <a:bodyPr wrap="none" rtlCol="0">
              <a:spAutoFit/>
            </a:bodyPr>
            <a:lstStyle/>
            <a:p>
              <a:pPr algn="ctr"/>
              <a:r>
                <a:rPr lang="fr-FR" sz="5400" b="1" dirty="0">
                  <a:solidFill>
                    <a:srgbClr val="CFE841"/>
                  </a:solidFill>
                  <a:latin typeface="Montserrat" pitchFamily="2" charset="77"/>
                </a:rPr>
                <a:t>2</a:t>
              </a:r>
            </a:p>
          </p:txBody>
        </p:sp>
        <p:sp>
          <p:nvSpPr>
            <p:cNvPr id="7" name="ZoneTexte 6">
              <a:extLst>
                <a:ext uri="{FF2B5EF4-FFF2-40B4-BE49-F238E27FC236}">
                  <a16:creationId xmlns:a16="http://schemas.microsoft.com/office/drawing/2014/main" id="{60F98F78-C8F6-6463-6357-5944E3279391}"/>
                </a:ext>
              </a:extLst>
            </p:cNvPr>
            <p:cNvSpPr txBox="1"/>
            <p:nvPr/>
          </p:nvSpPr>
          <p:spPr>
            <a:xfrm>
              <a:off x="2587502" y="4100970"/>
              <a:ext cx="255198" cy="85500"/>
            </a:xfrm>
            <a:prstGeom prst="rect">
              <a:avLst/>
            </a:prstGeom>
            <a:noFill/>
          </p:spPr>
          <p:txBody>
            <a:bodyPr wrap="square" lIns="0" tIns="0" rIns="0" bIns="0" rtlCol="0">
              <a:spAutoFit/>
            </a:bodyPr>
            <a:lstStyle/>
            <a:p>
              <a:pPr algn="ctr"/>
              <a:r>
                <a:rPr lang="fr-FR" sz="1000" b="1" dirty="0">
                  <a:solidFill>
                    <a:schemeClr val="bg1"/>
                  </a:solidFill>
                  <a:latin typeface="Montserrat" pitchFamily="2" charset="77"/>
                </a:rPr>
                <a:t>DEFI</a:t>
              </a:r>
            </a:p>
          </p:txBody>
        </p:sp>
        <p:sp>
          <p:nvSpPr>
            <p:cNvPr id="8" name="ZoneTexte 7">
              <a:extLst>
                <a:ext uri="{FF2B5EF4-FFF2-40B4-BE49-F238E27FC236}">
                  <a16:creationId xmlns:a16="http://schemas.microsoft.com/office/drawing/2014/main" id="{A8B17662-5D20-74EB-7E1F-80E3DDF623D7}"/>
                </a:ext>
              </a:extLst>
            </p:cNvPr>
            <p:cNvSpPr txBox="1"/>
            <p:nvPr/>
          </p:nvSpPr>
          <p:spPr>
            <a:xfrm>
              <a:off x="614876" y="5265708"/>
              <a:ext cx="1288391" cy="649799"/>
            </a:xfrm>
            <a:prstGeom prst="rect">
              <a:avLst/>
            </a:prstGeom>
            <a:noFill/>
          </p:spPr>
          <p:txBody>
            <a:bodyPr wrap="square" rtlCol="0">
              <a:spAutoFit/>
            </a:bodyPr>
            <a:lstStyle/>
            <a:p>
              <a:pPr algn="ctr"/>
              <a:r>
                <a:rPr lang="fr-FR" sz="1400" dirty="0">
                  <a:solidFill>
                    <a:schemeClr val="bg1"/>
                  </a:solidFill>
                  <a:latin typeface="Montserrat" pitchFamily="2" charset="77"/>
                </a:rPr>
                <a:t>Comment CA peut favoriser la fluidité et l’approche produit ?</a:t>
              </a:r>
            </a:p>
          </p:txBody>
        </p:sp>
        <p:sp>
          <p:nvSpPr>
            <p:cNvPr id="9" name="ZoneTexte 8">
              <a:extLst>
                <a:ext uri="{FF2B5EF4-FFF2-40B4-BE49-F238E27FC236}">
                  <a16:creationId xmlns:a16="http://schemas.microsoft.com/office/drawing/2014/main" id="{2C469858-AFC3-C9AA-2858-2F9B6F3A0D60}"/>
                </a:ext>
              </a:extLst>
            </p:cNvPr>
            <p:cNvSpPr txBox="1"/>
            <p:nvPr/>
          </p:nvSpPr>
          <p:spPr>
            <a:xfrm>
              <a:off x="2010752" y="4656121"/>
              <a:ext cx="1416031" cy="290699"/>
            </a:xfrm>
            <a:prstGeom prst="rect">
              <a:avLst/>
            </a:prstGeom>
            <a:noFill/>
          </p:spPr>
          <p:txBody>
            <a:bodyPr wrap="square" rtlCol="0">
              <a:spAutoFit/>
            </a:bodyPr>
            <a:lstStyle/>
            <a:p>
              <a:pPr algn="ctr"/>
              <a:r>
                <a:rPr lang="fr-FR" sz="1400" b="1" dirty="0">
                  <a:solidFill>
                    <a:srgbClr val="CFE841"/>
                  </a:solidFill>
                  <a:latin typeface="Montserrat" pitchFamily="2" charset="77"/>
                </a:rPr>
                <a:t>DECISION</a:t>
              </a:r>
            </a:p>
            <a:p>
              <a:pPr algn="ctr"/>
              <a:r>
                <a:rPr lang="fr-FR" sz="1400" b="1" dirty="0">
                  <a:solidFill>
                    <a:srgbClr val="CFE841"/>
                  </a:solidFill>
                  <a:latin typeface="Montserrat" pitchFamily="2" charset="77"/>
                </a:rPr>
                <a:t>D’ARCHITECTURE</a:t>
              </a:r>
            </a:p>
          </p:txBody>
        </p:sp>
        <p:sp>
          <p:nvSpPr>
            <p:cNvPr id="11" name="ZoneTexte 10">
              <a:extLst>
                <a:ext uri="{FF2B5EF4-FFF2-40B4-BE49-F238E27FC236}">
                  <a16:creationId xmlns:a16="http://schemas.microsoft.com/office/drawing/2014/main" id="{A098ABF7-A92D-F19A-D526-9A402912B41E}"/>
                </a:ext>
              </a:extLst>
            </p:cNvPr>
            <p:cNvSpPr txBox="1"/>
            <p:nvPr/>
          </p:nvSpPr>
          <p:spPr>
            <a:xfrm>
              <a:off x="2004612" y="5256828"/>
              <a:ext cx="1441009" cy="649799"/>
            </a:xfrm>
            <a:prstGeom prst="rect">
              <a:avLst/>
            </a:prstGeom>
            <a:noFill/>
          </p:spPr>
          <p:txBody>
            <a:bodyPr wrap="square" rtlCol="0">
              <a:spAutoFit/>
            </a:bodyPr>
            <a:lstStyle>
              <a:defPPr>
                <a:defRPr lang="fr-FR"/>
              </a:defPPr>
              <a:lvl1pPr>
                <a:defRPr sz="700" b="1">
                  <a:solidFill>
                    <a:schemeClr val="bg1"/>
                  </a:solidFill>
                  <a:latin typeface="Montserrat" pitchFamily="2" charset="77"/>
                </a:defRPr>
              </a:lvl1pPr>
            </a:lstStyle>
            <a:p>
              <a:pPr algn="ctr"/>
              <a:r>
                <a:rPr lang="fr-FR" sz="1400" b="0" dirty="0"/>
                <a:t>Comment développer la culture et un modèle de prise de décision ?</a:t>
              </a:r>
            </a:p>
          </p:txBody>
        </p:sp>
        <p:sp>
          <p:nvSpPr>
            <p:cNvPr id="12" name="ZoneTexte 11">
              <a:extLst>
                <a:ext uri="{FF2B5EF4-FFF2-40B4-BE49-F238E27FC236}">
                  <a16:creationId xmlns:a16="http://schemas.microsoft.com/office/drawing/2014/main" id="{2707D462-3C1B-31A9-E3C7-82E477150C6D}"/>
                </a:ext>
              </a:extLst>
            </p:cNvPr>
            <p:cNvSpPr txBox="1"/>
            <p:nvPr/>
          </p:nvSpPr>
          <p:spPr>
            <a:xfrm>
              <a:off x="1104766" y="4086400"/>
              <a:ext cx="341489" cy="512999"/>
            </a:xfrm>
            <a:prstGeom prst="rect">
              <a:avLst/>
            </a:prstGeom>
            <a:noFill/>
          </p:spPr>
          <p:txBody>
            <a:bodyPr wrap="none" rtlCol="0">
              <a:spAutoFit/>
            </a:bodyPr>
            <a:lstStyle/>
            <a:p>
              <a:pPr algn="ctr"/>
              <a:r>
                <a:rPr lang="fr-FR" sz="5400" b="1" dirty="0">
                  <a:solidFill>
                    <a:srgbClr val="CFE841"/>
                  </a:solidFill>
                  <a:latin typeface="Montserrat" pitchFamily="2" charset="77"/>
                </a:rPr>
                <a:t>1</a:t>
              </a:r>
            </a:p>
          </p:txBody>
        </p:sp>
        <p:sp>
          <p:nvSpPr>
            <p:cNvPr id="13" name="ZoneTexte 12">
              <a:extLst>
                <a:ext uri="{FF2B5EF4-FFF2-40B4-BE49-F238E27FC236}">
                  <a16:creationId xmlns:a16="http://schemas.microsoft.com/office/drawing/2014/main" id="{7310FF3C-B818-556E-A99E-F6134952653C}"/>
                </a:ext>
              </a:extLst>
            </p:cNvPr>
            <p:cNvSpPr txBox="1"/>
            <p:nvPr/>
          </p:nvSpPr>
          <p:spPr>
            <a:xfrm>
              <a:off x="1147911" y="4108386"/>
              <a:ext cx="255198" cy="85500"/>
            </a:xfrm>
            <a:prstGeom prst="rect">
              <a:avLst/>
            </a:prstGeom>
            <a:noFill/>
          </p:spPr>
          <p:txBody>
            <a:bodyPr wrap="square" lIns="0" tIns="0" rIns="0" bIns="0" rtlCol="0">
              <a:spAutoFit/>
            </a:bodyPr>
            <a:lstStyle/>
            <a:p>
              <a:pPr algn="ctr"/>
              <a:r>
                <a:rPr lang="fr-FR" sz="1000" b="1" dirty="0">
                  <a:solidFill>
                    <a:schemeClr val="bg1"/>
                  </a:solidFill>
                  <a:latin typeface="Montserrat" pitchFamily="2" charset="77"/>
                </a:rPr>
                <a:t>DEFI</a:t>
              </a:r>
            </a:p>
          </p:txBody>
        </p:sp>
        <p:sp>
          <p:nvSpPr>
            <p:cNvPr id="14" name="ZoneTexte 13">
              <a:extLst>
                <a:ext uri="{FF2B5EF4-FFF2-40B4-BE49-F238E27FC236}">
                  <a16:creationId xmlns:a16="http://schemas.microsoft.com/office/drawing/2014/main" id="{D823C40A-DC9D-9F12-1ACC-F806FB64BAE7}"/>
                </a:ext>
              </a:extLst>
            </p:cNvPr>
            <p:cNvSpPr txBox="1"/>
            <p:nvPr/>
          </p:nvSpPr>
          <p:spPr>
            <a:xfrm>
              <a:off x="574742" y="4677740"/>
              <a:ext cx="1302578" cy="290699"/>
            </a:xfrm>
            <a:prstGeom prst="rect">
              <a:avLst/>
            </a:prstGeom>
            <a:noFill/>
          </p:spPr>
          <p:txBody>
            <a:bodyPr wrap="square" rtlCol="0">
              <a:spAutoFit/>
            </a:bodyPr>
            <a:lstStyle/>
            <a:p>
              <a:pPr algn="ctr"/>
              <a:r>
                <a:rPr lang="fr-FR" sz="1400" b="1" dirty="0">
                  <a:solidFill>
                    <a:srgbClr val="CFE841"/>
                  </a:solidFill>
                  <a:latin typeface="Montserrat" pitchFamily="2" charset="77"/>
                </a:rPr>
                <a:t>ARCHITECTURE FLUIDE</a:t>
              </a:r>
            </a:p>
          </p:txBody>
        </p:sp>
        <p:sp>
          <p:nvSpPr>
            <p:cNvPr id="16" name="Rectangle : coins arrondis 15">
              <a:extLst>
                <a:ext uri="{FF2B5EF4-FFF2-40B4-BE49-F238E27FC236}">
                  <a16:creationId xmlns:a16="http://schemas.microsoft.com/office/drawing/2014/main" id="{405757DE-1647-D5E3-022B-F811139C889F}"/>
                </a:ext>
              </a:extLst>
            </p:cNvPr>
            <p:cNvSpPr/>
            <p:nvPr/>
          </p:nvSpPr>
          <p:spPr>
            <a:xfrm>
              <a:off x="3492312" y="4029249"/>
              <a:ext cx="1302578" cy="2908487"/>
            </a:xfrm>
            <a:prstGeom prst="roundRect">
              <a:avLst/>
            </a:prstGeom>
            <a:solidFill>
              <a:schemeClr val="accent1">
                <a:alpha val="274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200" dirty="0"/>
            </a:p>
          </p:txBody>
        </p:sp>
        <p:sp>
          <p:nvSpPr>
            <p:cNvPr id="18" name="ZoneTexte 17">
              <a:extLst>
                <a:ext uri="{FF2B5EF4-FFF2-40B4-BE49-F238E27FC236}">
                  <a16:creationId xmlns:a16="http://schemas.microsoft.com/office/drawing/2014/main" id="{A526DC08-301B-6E3B-C0B9-0EDAC845B29C}"/>
                </a:ext>
              </a:extLst>
            </p:cNvPr>
            <p:cNvSpPr txBox="1"/>
            <p:nvPr/>
          </p:nvSpPr>
          <p:spPr>
            <a:xfrm>
              <a:off x="3915275" y="4078984"/>
              <a:ext cx="437134" cy="512999"/>
            </a:xfrm>
            <a:prstGeom prst="rect">
              <a:avLst/>
            </a:prstGeom>
            <a:noFill/>
          </p:spPr>
          <p:txBody>
            <a:bodyPr wrap="none" rtlCol="0">
              <a:spAutoFit/>
            </a:bodyPr>
            <a:lstStyle/>
            <a:p>
              <a:pPr algn="ctr"/>
              <a:r>
                <a:rPr lang="fr-FR" sz="5400" b="1" dirty="0">
                  <a:solidFill>
                    <a:srgbClr val="CFE841"/>
                  </a:solidFill>
                  <a:latin typeface="Montserrat" pitchFamily="2" charset="77"/>
                </a:rPr>
                <a:t>3</a:t>
              </a:r>
            </a:p>
          </p:txBody>
        </p:sp>
        <p:sp>
          <p:nvSpPr>
            <p:cNvPr id="19" name="ZoneTexte 18">
              <a:extLst>
                <a:ext uri="{FF2B5EF4-FFF2-40B4-BE49-F238E27FC236}">
                  <a16:creationId xmlns:a16="http://schemas.microsoft.com/office/drawing/2014/main" id="{0F1814BD-9EE1-0542-B28D-D199CBCA86F8}"/>
                </a:ext>
              </a:extLst>
            </p:cNvPr>
            <p:cNvSpPr txBox="1"/>
            <p:nvPr/>
          </p:nvSpPr>
          <p:spPr>
            <a:xfrm>
              <a:off x="4016002" y="4100970"/>
              <a:ext cx="255198" cy="85500"/>
            </a:xfrm>
            <a:prstGeom prst="rect">
              <a:avLst/>
            </a:prstGeom>
            <a:noFill/>
          </p:spPr>
          <p:txBody>
            <a:bodyPr wrap="square" lIns="0" tIns="0" rIns="0" bIns="0" rtlCol="0">
              <a:spAutoFit/>
            </a:bodyPr>
            <a:lstStyle/>
            <a:p>
              <a:pPr algn="ctr"/>
              <a:r>
                <a:rPr lang="fr-FR" sz="1000" b="1" dirty="0">
                  <a:solidFill>
                    <a:schemeClr val="bg1"/>
                  </a:solidFill>
                  <a:latin typeface="Montserrat" pitchFamily="2" charset="77"/>
                </a:rPr>
                <a:t>DEFI</a:t>
              </a:r>
            </a:p>
          </p:txBody>
        </p:sp>
        <p:sp>
          <p:nvSpPr>
            <p:cNvPr id="20" name="ZoneTexte 19">
              <a:extLst>
                <a:ext uri="{FF2B5EF4-FFF2-40B4-BE49-F238E27FC236}">
                  <a16:creationId xmlns:a16="http://schemas.microsoft.com/office/drawing/2014/main" id="{EDE2109B-0817-7889-258D-3833B14E5507}"/>
                </a:ext>
              </a:extLst>
            </p:cNvPr>
            <p:cNvSpPr txBox="1"/>
            <p:nvPr/>
          </p:nvSpPr>
          <p:spPr>
            <a:xfrm>
              <a:off x="3424347" y="5265708"/>
              <a:ext cx="1376953" cy="7694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solidFill>
                    <a:schemeClr val="bg1"/>
                  </a:solidFill>
                  <a:latin typeface="Montserrat" pitchFamily="2" charset="77"/>
                </a:rPr>
                <a:t>Pourquoi mettre en place des communautés de pratique ? Rôle de la communauté CA ?  </a:t>
              </a:r>
            </a:p>
          </p:txBody>
        </p:sp>
        <p:sp>
          <p:nvSpPr>
            <p:cNvPr id="21" name="Rectangle : coins arrondis 20">
              <a:extLst>
                <a:ext uri="{FF2B5EF4-FFF2-40B4-BE49-F238E27FC236}">
                  <a16:creationId xmlns:a16="http://schemas.microsoft.com/office/drawing/2014/main" id="{39DE5275-8F5E-3078-4656-DD4F9F3B06BA}"/>
                </a:ext>
              </a:extLst>
            </p:cNvPr>
            <p:cNvSpPr/>
            <p:nvPr/>
          </p:nvSpPr>
          <p:spPr>
            <a:xfrm>
              <a:off x="4965831" y="4051759"/>
              <a:ext cx="1302578" cy="2908487"/>
            </a:xfrm>
            <a:prstGeom prst="roundRect">
              <a:avLst/>
            </a:prstGeom>
            <a:solidFill>
              <a:schemeClr val="accent1">
                <a:alpha val="274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200" dirty="0"/>
            </a:p>
          </p:txBody>
        </p:sp>
        <p:sp>
          <p:nvSpPr>
            <p:cNvPr id="22" name="ZoneTexte 21">
              <a:extLst>
                <a:ext uri="{FF2B5EF4-FFF2-40B4-BE49-F238E27FC236}">
                  <a16:creationId xmlns:a16="http://schemas.microsoft.com/office/drawing/2014/main" id="{A1852CA4-2CAE-5762-1F9B-F56FD76B9BE6}"/>
                </a:ext>
              </a:extLst>
            </p:cNvPr>
            <p:cNvSpPr txBox="1"/>
            <p:nvPr/>
          </p:nvSpPr>
          <p:spPr>
            <a:xfrm>
              <a:off x="5389386" y="4101494"/>
              <a:ext cx="435954" cy="512999"/>
            </a:xfrm>
            <a:prstGeom prst="rect">
              <a:avLst/>
            </a:prstGeom>
            <a:noFill/>
          </p:spPr>
          <p:txBody>
            <a:bodyPr wrap="none" rtlCol="0">
              <a:spAutoFit/>
            </a:bodyPr>
            <a:lstStyle/>
            <a:p>
              <a:pPr algn="ctr"/>
              <a:r>
                <a:rPr lang="fr-FR" sz="5400" b="1" dirty="0">
                  <a:solidFill>
                    <a:srgbClr val="CFE841"/>
                  </a:solidFill>
                  <a:latin typeface="Montserrat" pitchFamily="2" charset="77"/>
                </a:rPr>
                <a:t>4</a:t>
              </a:r>
            </a:p>
          </p:txBody>
        </p:sp>
        <p:sp>
          <p:nvSpPr>
            <p:cNvPr id="23" name="ZoneTexte 22">
              <a:extLst>
                <a:ext uri="{FF2B5EF4-FFF2-40B4-BE49-F238E27FC236}">
                  <a16:creationId xmlns:a16="http://schemas.microsoft.com/office/drawing/2014/main" id="{7677462C-B0B2-819A-291E-EC444EAD8271}"/>
                </a:ext>
              </a:extLst>
            </p:cNvPr>
            <p:cNvSpPr txBox="1"/>
            <p:nvPr/>
          </p:nvSpPr>
          <p:spPr>
            <a:xfrm>
              <a:off x="5489521" y="4123480"/>
              <a:ext cx="255198" cy="85500"/>
            </a:xfrm>
            <a:prstGeom prst="rect">
              <a:avLst/>
            </a:prstGeom>
            <a:noFill/>
          </p:spPr>
          <p:txBody>
            <a:bodyPr wrap="square" lIns="0" tIns="0" rIns="0" bIns="0" rtlCol="0">
              <a:spAutoFit/>
            </a:bodyPr>
            <a:lstStyle/>
            <a:p>
              <a:pPr algn="ctr"/>
              <a:r>
                <a:rPr lang="fr-FR" sz="1000" b="1" dirty="0">
                  <a:solidFill>
                    <a:schemeClr val="bg1"/>
                  </a:solidFill>
                  <a:latin typeface="Montserrat" pitchFamily="2" charset="77"/>
                </a:rPr>
                <a:t>DEFI</a:t>
              </a:r>
            </a:p>
          </p:txBody>
        </p:sp>
        <p:sp>
          <p:nvSpPr>
            <p:cNvPr id="24" name="ZoneTexte 23">
              <a:extLst>
                <a:ext uri="{FF2B5EF4-FFF2-40B4-BE49-F238E27FC236}">
                  <a16:creationId xmlns:a16="http://schemas.microsoft.com/office/drawing/2014/main" id="{A23C74E3-2770-00AE-E8CF-DCEF25D21D02}"/>
                </a:ext>
              </a:extLst>
            </p:cNvPr>
            <p:cNvSpPr txBox="1"/>
            <p:nvPr/>
          </p:nvSpPr>
          <p:spPr>
            <a:xfrm>
              <a:off x="4941439" y="4722837"/>
              <a:ext cx="1333757" cy="171000"/>
            </a:xfrm>
            <a:prstGeom prst="rect">
              <a:avLst/>
            </a:prstGeom>
            <a:noFill/>
          </p:spPr>
          <p:txBody>
            <a:bodyPr wrap="square" rtlCol="0">
              <a:spAutoFit/>
            </a:bodyPr>
            <a:lstStyle>
              <a:defPPr>
                <a:defRPr lang="fr-FR"/>
              </a:defPPr>
              <a:lvl1pPr marR="0" lvl="0" indent="0" defTabSz="914400" fontAlgn="auto">
                <a:lnSpc>
                  <a:spcPct val="100000"/>
                </a:lnSpc>
                <a:spcBef>
                  <a:spcPts val="0"/>
                </a:spcBef>
                <a:spcAft>
                  <a:spcPts val="0"/>
                </a:spcAft>
                <a:buClrTx/>
                <a:buSzTx/>
                <a:buFontTx/>
                <a:buNone/>
                <a:tabLst/>
                <a:defRPr sz="800" b="1">
                  <a:solidFill>
                    <a:schemeClr val="bg1"/>
                  </a:solidFill>
                  <a:latin typeface="Montserrat" pitchFamily="2" charset="77"/>
                </a:defRPr>
              </a:lvl1pPr>
            </a:lstStyle>
            <a:p>
              <a:pPr algn="ctr" defTabSz="457200"/>
              <a:r>
                <a:rPr lang="fr-FR" sz="1400" dirty="0">
                  <a:solidFill>
                    <a:srgbClr val="CFE841"/>
                  </a:solidFill>
                </a:rPr>
                <a:t>DATA DRIVEN </a:t>
              </a:r>
            </a:p>
          </p:txBody>
        </p:sp>
        <p:sp>
          <p:nvSpPr>
            <p:cNvPr id="25" name="Rectangle : coins arrondis 24">
              <a:extLst>
                <a:ext uri="{FF2B5EF4-FFF2-40B4-BE49-F238E27FC236}">
                  <a16:creationId xmlns:a16="http://schemas.microsoft.com/office/drawing/2014/main" id="{EC3C66A2-1E2D-B5A0-D42A-CEDEA52C29F7}"/>
                </a:ext>
              </a:extLst>
            </p:cNvPr>
            <p:cNvSpPr/>
            <p:nvPr/>
          </p:nvSpPr>
          <p:spPr>
            <a:xfrm>
              <a:off x="6428954" y="4047482"/>
              <a:ext cx="1372419" cy="2908487"/>
            </a:xfrm>
            <a:prstGeom prst="roundRect">
              <a:avLst/>
            </a:prstGeom>
            <a:solidFill>
              <a:schemeClr val="accent1">
                <a:alpha val="274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200" dirty="0"/>
            </a:p>
          </p:txBody>
        </p:sp>
        <p:sp>
          <p:nvSpPr>
            <p:cNvPr id="26" name="ZoneTexte 25">
              <a:extLst>
                <a:ext uri="{FF2B5EF4-FFF2-40B4-BE49-F238E27FC236}">
                  <a16:creationId xmlns:a16="http://schemas.microsoft.com/office/drawing/2014/main" id="{2DF3DF5E-D146-AE19-8DDE-74D13F002D1C}"/>
                </a:ext>
              </a:extLst>
            </p:cNvPr>
            <p:cNvSpPr txBox="1"/>
            <p:nvPr/>
          </p:nvSpPr>
          <p:spPr>
            <a:xfrm>
              <a:off x="6850739" y="4097217"/>
              <a:ext cx="439496" cy="512999"/>
            </a:xfrm>
            <a:prstGeom prst="rect">
              <a:avLst/>
            </a:prstGeom>
            <a:noFill/>
          </p:spPr>
          <p:txBody>
            <a:bodyPr wrap="none" rtlCol="0">
              <a:spAutoFit/>
            </a:bodyPr>
            <a:lstStyle/>
            <a:p>
              <a:pPr algn="ctr"/>
              <a:r>
                <a:rPr lang="fr-FR" sz="5400" b="1" dirty="0">
                  <a:solidFill>
                    <a:srgbClr val="CFE841"/>
                  </a:solidFill>
                  <a:latin typeface="Montserrat" pitchFamily="2" charset="77"/>
                </a:rPr>
                <a:t>5</a:t>
              </a:r>
            </a:p>
          </p:txBody>
        </p:sp>
        <p:sp>
          <p:nvSpPr>
            <p:cNvPr id="27" name="ZoneTexte 26">
              <a:extLst>
                <a:ext uri="{FF2B5EF4-FFF2-40B4-BE49-F238E27FC236}">
                  <a16:creationId xmlns:a16="http://schemas.microsoft.com/office/drawing/2014/main" id="{7393819B-E667-A0CB-0ACB-771027680588}"/>
                </a:ext>
              </a:extLst>
            </p:cNvPr>
            <p:cNvSpPr txBox="1"/>
            <p:nvPr/>
          </p:nvSpPr>
          <p:spPr>
            <a:xfrm>
              <a:off x="6952645" y="4119203"/>
              <a:ext cx="255198" cy="85500"/>
            </a:xfrm>
            <a:prstGeom prst="rect">
              <a:avLst/>
            </a:prstGeom>
            <a:noFill/>
          </p:spPr>
          <p:txBody>
            <a:bodyPr wrap="square" lIns="0" tIns="0" rIns="0" bIns="0" rtlCol="0">
              <a:spAutoFit/>
            </a:bodyPr>
            <a:lstStyle/>
            <a:p>
              <a:pPr algn="ctr"/>
              <a:r>
                <a:rPr lang="fr-FR" sz="1000" b="1" dirty="0">
                  <a:solidFill>
                    <a:schemeClr val="bg1"/>
                  </a:solidFill>
                  <a:latin typeface="Montserrat" pitchFamily="2" charset="77"/>
                </a:rPr>
                <a:t>DEFI</a:t>
              </a:r>
            </a:p>
          </p:txBody>
        </p:sp>
        <p:sp>
          <p:nvSpPr>
            <p:cNvPr id="31" name="ZoneTexte 30">
              <a:extLst>
                <a:ext uri="{FF2B5EF4-FFF2-40B4-BE49-F238E27FC236}">
                  <a16:creationId xmlns:a16="http://schemas.microsoft.com/office/drawing/2014/main" id="{AA1CA471-6780-4C18-4D7C-F3748E0F3D5F}"/>
                </a:ext>
              </a:extLst>
            </p:cNvPr>
            <p:cNvSpPr txBox="1"/>
            <p:nvPr/>
          </p:nvSpPr>
          <p:spPr>
            <a:xfrm>
              <a:off x="768189" y="4901430"/>
              <a:ext cx="885685" cy="171000"/>
            </a:xfrm>
            <a:prstGeom prst="rect">
              <a:avLst/>
            </a:prstGeom>
            <a:noFill/>
          </p:spPr>
          <p:txBody>
            <a:bodyPr wrap="square" rtlCol="0">
              <a:spAutoFit/>
            </a:bodyPr>
            <a:lstStyle/>
            <a:p>
              <a:pPr algn="ctr"/>
              <a:endParaRPr lang="fr-FR" sz="1400" b="1" dirty="0">
                <a:solidFill>
                  <a:srgbClr val="CFE841"/>
                </a:solidFill>
                <a:latin typeface="Montserrat" pitchFamily="2" charset="77"/>
              </a:endParaRPr>
            </a:p>
          </p:txBody>
        </p:sp>
        <p:sp>
          <p:nvSpPr>
            <p:cNvPr id="33" name="ZoneTexte 32">
              <a:extLst>
                <a:ext uri="{FF2B5EF4-FFF2-40B4-BE49-F238E27FC236}">
                  <a16:creationId xmlns:a16="http://schemas.microsoft.com/office/drawing/2014/main" id="{F387BD3B-E6C1-5DA2-7369-4DB493911631}"/>
                </a:ext>
              </a:extLst>
            </p:cNvPr>
            <p:cNvSpPr txBox="1"/>
            <p:nvPr/>
          </p:nvSpPr>
          <p:spPr>
            <a:xfrm>
              <a:off x="3479815" y="4666010"/>
              <a:ext cx="1302578" cy="290699"/>
            </a:xfrm>
            <a:prstGeom prst="rect">
              <a:avLst/>
            </a:prstGeom>
            <a:noFill/>
          </p:spPr>
          <p:txBody>
            <a:bodyPr wrap="square" rtlCol="0">
              <a:spAutoFit/>
            </a:bodyPr>
            <a:lstStyle/>
            <a:p>
              <a:pPr algn="ctr"/>
              <a:r>
                <a:rPr lang="fr-FR" sz="1400" b="1" dirty="0">
                  <a:solidFill>
                    <a:srgbClr val="CFE841"/>
                  </a:solidFill>
                  <a:latin typeface="Montserrat" pitchFamily="2" charset="77"/>
                </a:rPr>
                <a:t>COMMUNAUTES DE PRATIQUES</a:t>
              </a:r>
            </a:p>
          </p:txBody>
        </p:sp>
        <p:sp>
          <p:nvSpPr>
            <p:cNvPr id="34" name="ZoneTexte 33">
              <a:extLst>
                <a:ext uri="{FF2B5EF4-FFF2-40B4-BE49-F238E27FC236}">
                  <a16:creationId xmlns:a16="http://schemas.microsoft.com/office/drawing/2014/main" id="{BF4073AA-2AE1-A21B-24E9-431500AAA888}"/>
                </a:ext>
              </a:extLst>
            </p:cNvPr>
            <p:cNvSpPr txBox="1"/>
            <p:nvPr/>
          </p:nvSpPr>
          <p:spPr>
            <a:xfrm>
              <a:off x="6373312" y="4666010"/>
              <a:ext cx="1538167" cy="290699"/>
            </a:xfrm>
            <a:prstGeom prst="rect">
              <a:avLst/>
            </a:prstGeom>
            <a:noFill/>
          </p:spPr>
          <p:txBody>
            <a:bodyPr wrap="square" rtlCol="0">
              <a:spAutoFit/>
            </a:bodyPr>
            <a:lstStyle/>
            <a:p>
              <a:pPr algn="ctr"/>
              <a:r>
                <a:rPr lang="fr-FR" sz="1400" b="1" dirty="0">
                  <a:solidFill>
                    <a:srgbClr val="CFE841"/>
                  </a:solidFill>
                  <a:latin typeface="Montserrat" pitchFamily="2" charset="77"/>
                </a:rPr>
                <a:t>TRANSFORMATION  CA A L’ECHELLE</a:t>
              </a:r>
            </a:p>
          </p:txBody>
        </p:sp>
        <p:sp>
          <p:nvSpPr>
            <p:cNvPr id="35" name="ZoneTexte 34">
              <a:extLst>
                <a:ext uri="{FF2B5EF4-FFF2-40B4-BE49-F238E27FC236}">
                  <a16:creationId xmlns:a16="http://schemas.microsoft.com/office/drawing/2014/main" id="{1F1ADAE5-FA4E-0163-55F3-1C6F128CEBD6}"/>
                </a:ext>
              </a:extLst>
            </p:cNvPr>
            <p:cNvSpPr txBox="1"/>
            <p:nvPr/>
          </p:nvSpPr>
          <p:spPr>
            <a:xfrm>
              <a:off x="4904054" y="5250096"/>
              <a:ext cx="1396708" cy="7694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solidFill>
                    <a:schemeClr val="bg1"/>
                  </a:solidFill>
                  <a:latin typeface="Montserrat" pitchFamily="2" charset="77"/>
                </a:rPr>
                <a:t>Comment favoriser l’exposition de la data (devenir une data </a:t>
              </a:r>
              <a:r>
                <a:rPr lang="fr-FR" sz="1400" dirty="0" err="1">
                  <a:solidFill>
                    <a:schemeClr val="bg1"/>
                  </a:solidFill>
                  <a:latin typeface="Montserrat" pitchFamily="2" charset="77"/>
                </a:rPr>
                <a:t>driven</a:t>
              </a:r>
              <a:r>
                <a:rPr lang="fr-FR" sz="1400">
                  <a:solidFill>
                    <a:schemeClr val="bg1"/>
                  </a:solidFill>
                  <a:latin typeface="Montserrat" pitchFamily="2" charset="77"/>
                </a:rPr>
                <a:t> </a:t>
              </a:r>
              <a:r>
                <a:rPr lang="fr-FR" sz="1400" err="1">
                  <a:solidFill>
                    <a:schemeClr val="bg1"/>
                  </a:solidFill>
                  <a:latin typeface="Montserrat" pitchFamily="2" charset="77"/>
                </a:rPr>
                <a:t>company</a:t>
              </a:r>
              <a:r>
                <a:rPr lang="fr-FR" sz="1400">
                  <a:solidFill>
                    <a:schemeClr val="bg1"/>
                  </a:solidFill>
                  <a:latin typeface="Montserrat" pitchFamily="2" charset="77"/>
                </a:rPr>
                <a:t>) ?</a:t>
              </a:r>
            </a:p>
          </p:txBody>
        </p:sp>
        <p:sp>
          <p:nvSpPr>
            <p:cNvPr id="36" name="ZoneTexte 35">
              <a:extLst>
                <a:ext uri="{FF2B5EF4-FFF2-40B4-BE49-F238E27FC236}">
                  <a16:creationId xmlns:a16="http://schemas.microsoft.com/office/drawing/2014/main" id="{B6904E13-8D7D-6704-138B-FC86C9531C30}"/>
                </a:ext>
              </a:extLst>
            </p:cNvPr>
            <p:cNvSpPr txBox="1"/>
            <p:nvPr/>
          </p:nvSpPr>
          <p:spPr>
            <a:xfrm>
              <a:off x="6443636" y="5293564"/>
              <a:ext cx="1302578" cy="5300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a:solidFill>
                    <a:schemeClr val="bg1"/>
                  </a:solidFill>
                  <a:latin typeface="Montserrat" pitchFamily="2" charset="77"/>
                </a:rPr>
                <a:t>Comment déployer les pratiques CA à l’échelle ? </a:t>
              </a:r>
            </a:p>
          </p:txBody>
        </p:sp>
      </p:grpSp>
    </p:spTree>
    <p:extLst>
      <p:ext uri="{BB962C8B-B14F-4D97-AF65-F5344CB8AC3E}">
        <p14:creationId xmlns:p14="http://schemas.microsoft.com/office/powerpoint/2010/main" val="2319382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4839CF16-F831-BC99-9FCA-F279C06401B9}"/>
              </a:ext>
            </a:extLst>
          </p:cNvPr>
          <p:cNvSpPr/>
          <p:nvPr/>
        </p:nvSpPr>
        <p:spPr>
          <a:xfrm>
            <a:off x="304448" y="122263"/>
            <a:ext cx="12208366" cy="1038385"/>
          </a:xfrm>
          <a:prstGeom prst="roundRect">
            <a:avLst>
              <a:gd name="adj"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 coins arrondis 4">
            <a:extLst>
              <a:ext uri="{FF2B5EF4-FFF2-40B4-BE49-F238E27FC236}">
                <a16:creationId xmlns:a16="http://schemas.microsoft.com/office/drawing/2014/main" id="{E650B732-3844-5503-E629-5E1F1C18FE63}"/>
              </a:ext>
            </a:extLst>
          </p:cNvPr>
          <p:cNvSpPr/>
          <p:nvPr/>
        </p:nvSpPr>
        <p:spPr>
          <a:xfrm>
            <a:off x="757952" y="201426"/>
            <a:ext cx="11060748" cy="839519"/>
          </a:xfrm>
          <a:prstGeom prst="roundRect">
            <a:avLst/>
          </a:prstGeom>
          <a:solidFill>
            <a:schemeClr val="accent1">
              <a:alpha val="274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a:solidFill>
                  <a:schemeClr val="bg1"/>
                </a:solidFill>
                <a:latin typeface="Montserrat" pitchFamily="2" charset="77"/>
              </a:rPr>
              <a:t>Comment CA peut favoriser la fluidité et </a:t>
            </a:r>
            <a:r>
              <a:rPr lang="fr-FR" sz="2000" b="1">
                <a:solidFill>
                  <a:srgbClr val="CFE841"/>
                </a:solidFill>
                <a:latin typeface="Montserrat" pitchFamily="2" charset="77"/>
              </a:rPr>
              <a:t>l’approche produit ?</a:t>
            </a:r>
          </a:p>
        </p:txBody>
      </p:sp>
      <p:sp>
        <p:nvSpPr>
          <p:cNvPr id="6" name="ZoneTexte 5">
            <a:extLst>
              <a:ext uri="{FF2B5EF4-FFF2-40B4-BE49-F238E27FC236}">
                <a16:creationId xmlns:a16="http://schemas.microsoft.com/office/drawing/2014/main" id="{0C98A83A-979A-1A2A-4843-A93C7C2CBD4C}"/>
              </a:ext>
            </a:extLst>
          </p:cNvPr>
          <p:cNvSpPr txBox="1"/>
          <p:nvPr/>
        </p:nvSpPr>
        <p:spPr>
          <a:xfrm>
            <a:off x="1226337" y="193558"/>
            <a:ext cx="365806" cy="646331"/>
          </a:xfrm>
          <a:prstGeom prst="rect">
            <a:avLst/>
          </a:prstGeom>
          <a:noFill/>
        </p:spPr>
        <p:txBody>
          <a:bodyPr wrap="none" rtlCol="0">
            <a:spAutoFit/>
          </a:bodyPr>
          <a:lstStyle/>
          <a:p>
            <a:pPr algn="ctr"/>
            <a:r>
              <a:rPr lang="fr-FR" sz="3600" b="1">
                <a:solidFill>
                  <a:srgbClr val="CFE841"/>
                </a:solidFill>
                <a:latin typeface="Montserrat" pitchFamily="2" charset="77"/>
              </a:rPr>
              <a:t>1</a:t>
            </a:r>
          </a:p>
        </p:txBody>
      </p:sp>
      <p:sp>
        <p:nvSpPr>
          <p:cNvPr id="7" name="ZoneTexte 6">
            <a:extLst>
              <a:ext uri="{FF2B5EF4-FFF2-40B4-BE49-F238E27FC236}">
                <a16:creationId xmlns:a16="http://schemas.microsoft.com/office/drawing/2014/main" id="{9C0806D6-4CF9-9898-A338-54646389A82A}"/>
              </a:ext>
            </a:extLst>
          </p:cNvPr>
          <p:cNvSpPr txBox="1"/>
          <p:nvPr/>
        </p:nvSpPr>
        <p:spPr>
          <a:xfrm>
            <a:off x="1281641" y="225864"/>
            <a:ext cx="255198" cy="92333"/>
          </a:xfrm>
          <a:prstGeom prst="rect">
            <a:avLst/>
          </a:prstGeom>
          <a:noFill/>
        </p:spPr>
        <p:txBody>
          <a:bodyPr wrap="square" lIns="0" tIns="0" rIns="0" bIns="0" rtlCol="0">
            <a:spAutoFit/>
          </a:bodyPr>
          <a:lstStyle/>
          <a:p>
            <a:pPr algn="ctr"/>
            <a:r>
              <a:rPr lang="fr-FR" sz="600" b="1">
                <a:solidFill>
                  <a:schemeClr val="bg1"/>
                </a:solidFill>
                <a:latin typeface="Montserrat" pitchFamily="2" charset="77"/>
              </a:rPr>
              <a:t>DEFI</a:t>
            </a:r>
          </a:p>
        </p:txBody>
      </p:sp>
      <p:sp>
        <p:nvSpPr>
          <p:cNvPr id="8" name="ZoneTexte 7">
            <a:extLst>
              <a:ext uri="{FF2B5EF4-FFF2-40B4-BE49-F238E27FC236}">
                <a16:creationId xmlns:a16="http://schemas.microsoft.com/office/drawing/2014/main" id="{1D1A4C11-04CA-782C-5C1E-5E94116A4203}"/>
              </a:ext>
            </a:extLst>
          </p:cNvPr>
          <p:cNvSpPr txBox="1"/>
          <p:nvPr/>
        </p:nvSpPr>
        <p:spPr>
          <a:xfrm>
            <a:off x="757951" y="737368"/>
            <a:ext cx="1302578" cy="253916"/>
          </a:xfrm>
          <a:prstGeom prst="rect">
            <a:avLst/>
          </a:prstGeom>
          <a:noFill/>
        </p:spPr>
        <p:txBody>
          <a:bodyPr wrap="square" rtlCol="0">
            <a:spAutoFit/>
          </a:bodyPr>
          <a:lstStyle/>
          <a:p>
            <a:pPr algn="ctr"/>
            <a:r>
              <a:rPr lang="fr-FR" sz="1050" b="1">
                <a:solidFill>
                  <a:srgbClr val="CFE841"/>
                </a:solidFill>
                <a:latin typeface="Montserrat" pitchFamily="2" charset="77"/>
              </a:rPr>
              <a:t>QUALITE ARCHI</a:t>
            </a:r>
          </a:p>
        </p:txBody>
      </p:sp>
      <p:pic>
        <p:nvPicPr>
          <p:cNvPr id="9" name="Image 8" descr="Une image contenant jaune, clipart&#10;&#10;Description générée automatiquement">
            <a:extLst>
              <a:ext uri="{FF2B5EF4-FFF2-40B4-BE49-F238E27FC236}">
                <a16:creationId xmlns:a16="http://schemas.microsoft.com/office/drawing/2014/main" id="{2FBB9144-41A3-E01C-AA36-3A422E63D1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50109" y="357108"/>
            <a:ext cx="423127" cy="528154"/>
          </a:xfrm>
          <a:prstGeom prst="roundRect">
            <a:avLst/>
          </a:prstGeom>
        </p:spPr>
      </p:pic>
      <p:sp>
        <p:nvSpPr>
          <p:cNvPr id="11" name="ZoneTexte 10">
            <a:extLst>
              <a:ext uri="{FF2B5EF4-FFF2-40B4-BE49-F238E27FC236}">
                <a16:creationId xmlns:a16="http://schemas.microsoft.com/office/drawing/2014/main" id="{B1B1E063-F4D2-5F54-6958-2B08A7DE6B9A}"/>
              </a:ext>
            </a:extLst>
          </p:cNvPr>
          <p:cNvSpPr txBox="1"/>
          <p:nvPr/>
        </p:nvSpPr>
        <p:spPr>
          <a:xfrm>
            <a:off x="296617" y="4293932"/>
            <a:ext cx="12208366" cy="1975926"/>
          </a:xfrm>
          <a:prstGeom prst="rect">
            <a:avLst/>
          </a:prstGeom>
          <a:solidFill>
            <a:schemeClr val="bg1">
              <a:lumMod val="95000"/>
            </a:schemeClr>
          </a:solidFill>
        </p:spPr>
        <p:txBody>
          <a:bodyPr wrap="square">
            <a:spAutoFit/>
          </a:bodyPr>
          <a:lstStyle/>
          <a:p>
            <a:pPr marL="342900" lvl="0" indent="-342900">
              <a:lnSpc>
                <a:spcPct val="115000"/>
              </a:lnSpc>
              <a:buFont typeface="Symbol" panose="05050102010706020507" pitchFamily="18" charset="2"/>
              <a:buChar char=""/>
            </a:pPr>
            <a:r>
              <a:rPr lang="fr-FR" sz="1200" dirty="0">
                <a:solidFill>
                  <a:schemeClr val="tx2"/>
                </a:solidFill>
                <a:effectLst/>
                <a:latin typeface="Calibri" panose="020F0502020204030204" pitchFamily="34" charset="0"/>
                <a:ea typeface="Times New Roman" panose="02020603050405020304" pitchFamily="18" charset="0"/>
              </a:rPr>
              <a:t>Avec l’architecture continue, un des objectifs est de passer d’une pratique </a:t>
            </a:r>
            <a:r>
              <a:rPr lang="fr-FR" sz="1200" dirty="0">
                <a:solidFill>
                  <a:schemeClr val="tx2"/>
                </a:solidFill>
                <a:latin typeface="Calibri" panose="020F0502020204030204" pitchFamily="34" charset="0"/>
                <a:ea typeface="Times New Roman" panose="02020603050405020304" pitchFamily="18" charset="0"/>
              </a:rPr>
              <a:t>centrée sur les</a:t>
            </a:r>
            <a:r>
              <a:rPr lang="fr-FR" sz="1200" dirty="0">
                <a:solidFill>
                  <a:schemeClr val="tx2"/>
                </a:solidFill>
                <a:effectLst/>
                <a:latin typeface="Calibri" panose="020F0502020204030204" pitchFamily="34" charset="0"/>
                <a:ea typeface="Times New Roman" panose="02020603050405020304" pitchFamily="18" charset="0"/>
              </a:rPr>
              <a:t> livrables à une </a:t>
            </a:r>
            <a:r>
              <a:rPr lang="fr-FR" sz="1200" b="1" dirty="0">
                <a:solidFill>
                  <a:schemeClr val="tx2"/>
                </a:solidFill>
                <a:effectLst/>
                <a:latin typeface="Calibri" panose="020F0502020204030204" pitchFamily="34" charset="0"/>
                <a:ea typeface="Times New Roman" panose="02020603050405020304" pitchFamily="18" charset="0"/>
              </a:rPr>
              <a:t>culture de la prise de décision</a:t>
            </a:r>
            <a:r>
              <a:rPr lang="fr-FR" sz="1200" dirty="0">
                <a:solidFill>
                  <a:schemeClr val="tx2"/>
                </a:solidFill>
                <a:effectLst/>
                <a:latin typeface="Calibri" panose="020F0502020204030204" pitchFamily="34" charset="0"/>
                <a:ea typeface="Times New Roman" panose="02020603050405020304" pitchFamily="18" charset="0"/>
              </a:rPr>
              <a:t>. Il s’agit ainsi de déployer un </a:t>
            </a:r>
            <a:r>
              <a:rPr lang="fr-FR" sz="1200" dirty="0">
                <a:solidFill>
                  <a:schemeClr val="tx2"/>
                </a:solidFill>
                <a:latin typeface="Calibri" panose="020F0502020204030204" pitchFamily="34" charset="0"/>
                <a:ea typeface="Times New Roman" panose="02020603050405020304" pitchFamily="18" charset="0"/>
              </a:rPr>
              <a:t>modèle de décision complet </a:t>
            </a:r>
            <a:r>
              <a:rPr lang="fr-FR" sz="1200" dirty="0">
                <a:solidFill>
                  <a:schemeClr val="tx2"/>
                </a:solidFill>
                <a:effectLst/>
                <a:latin typeface="Calibri" panose="020F0502020204030204" pitchFamily="34" charset="0"/>
                <a:ea typeface="Times New Roman" panose="02020603050405020304" pitchFamily="18" charset="0"/>
              </a:rPr>
              <a:t>intégrant la pratique ADR au service de </a:t>
            </a:r>
            <a:r>
              <a:rPr lang="fr-FR" sz="1200" b="1" dirty="0">
                <a:solidFill>
                  <a:schemeClr val="tx2"/>
                </a:solidFill>
                <a:effectLst/>
                <a:latin typeface="Calibri" panose="020F0502020204030204" pitchFamily="34" charset="0"/>
                <a:ea typeface="Times New Roman" panose="02020603050405020304" pitchFamily="18" charset="0"/>
              </a:rPr>
              <a:t>l’autonomie</a:t>
            </a:r>
            <a:r>
              <a:rPr lang="fr-FR" sz="1200" dirty="0">
                <a:solidFill>
                  <a:schemeClr val="tx2"/>
                </a:solidFill>
                <a:effectLst/>
                <a:latin typeface="Calibri" panose="020F0502020204030204" pitchFamily="34" charset="0"/>
                <a:ea typeface="Times New Roman" panose="02020603050405020304" pitchFamily="18" charset="0"/>
              </a:rPr>
              <a:t> et de la prise d’initiative</a:t>
            </a:r>
            <a:r>
              <a:rPr lang="fr-FR" sz="1200" dirty="0">
                <a:solidFill>
                  <a:schemeClr val="tx2"/>
                </a:solidFill>
                <a:latin typeface="Calibri" panose="020F0502020204030204" pitchFamily="34" charset="0"/>
                <a:ea typeface="Times New Roman" panose="02020603050405020304" pitchFamily="18" charset="0"/>
              </a:rPr>
              <a:t> en favorisant le </a:t>
            </a:r>
            <a:r>
              <a:rPr lang="fr-FR" sz="1200" b="1" dirty="0">
                <a:solidFill>
                  <a:schemeClr val="tx2"/>
                </a:solidFill>
                <a:latin typeface="Calibri" panose="020F0502020204030204" pitchFamily="34" charset="0"/>
                <a:ea typeface="Times New Roman" panose="02020603050405020304" pitchFamily="18" charset="0"/>
              </a:rPr>
              <a:t>dialogue intentionnel/émergent </a:t>
            </a:r>
            <a:r>
              <a:rPr lang="fr-FR" sz="1200" dirty="0">
                <a:solidFill>
                  <a:schemeClr val="tx2"/>
                </a:solidFill>
                <a:latin typeface="Calibri" panose="020F0502020204030204" pitchFamily="34" charset="0"/>
                <a:ea typeface="Times New Roman" panose="02020603050405020304" pitchFamily="18" charset="0"/>
              </a:rPr>
              <a:t>tout au long de la vie des produits et services.</a:t>
            </a:r>
            <a:endParaRPr lang="fr-FR" sz="1200" dirty="0">
              <a:solidFill>
                <a:schemeClr val="tx2"/>
              </a:solidFill>
              <a:effectLst/>
              <a:latin typeface="Calibri" panose="020F0502020204030204" pitchFamily="34" charset="0"/>
              <a:ea typeface="Times New Roman" panose="02020603050405020304" pitchFamily="18" charset="0"/>
            </a:endParaRPr>
          </a:p>
          <a:p>
            <a:pPr marL="342900" lvl="0" indent="-342900">
              <a:lnSpc>
                <a:spcPct val="115000"/>
              </a:lnSpc>
              <a:buFont typeface="Symbol" panose="05050102010706020507" pitchFamily="18" charset="2"/>
              <a:buChar char=""/>
            </a:pPr>
            <a:r>
              <a:rPr lang="fr-FR" sz="1200" dirty="0">
                <a:solidFill>
                  <a:schemeClr val="tx2"/>
                </a:solidFill>
                <a:latin typeface="Calibri" panose="020F0502020204030204" pitchFamily="34" charset="0"/>
                <a:ea typeface="Calibri" panose="020F0502020204030204" pitchFamily="34" charset="0"/>
              </a:rPr>
              <a:t>La clarté du </a:t>
            </a:r>
            <a:r>
              <a:rPr lang="fr-FR" sz="1200" b="1" dirty="0">
                <a:solidFill>
                  <a:schemeClr val="tx2"/>
                </a:solidFill>
                <a:latin typeface="Calibri" panose="020F0502020204030204" pitchFamily="34" charset="0"/>
                <a:ea typeface="Calibri" panose="020F0502020204030204" pitchFamily="34" charset="0"/>
              </a:rPr>
              <a:t>modèle de décision </a:t>
            </a:r>
            <a:r>
              <a:rPr lang="fr-FR" sz="1200" dirty="0">
                <a:solidFill>
                  <a:schemeClr val="tx2"/>
                </a:solidFill>
                <a:latin typeface="Calibri" panose="020F0502020204030204" pitchFamily="34" charset="0"/>
                <a:ea typeface="Calibri" panose="020F0502020204030204" pitchFamily="34" charset="0"/>
              </a:rPr>
              <a:t>depuis l’identification des problématiques jusqu’à l’animation du processus, la mobilisation des acteurs, le cadre d’autonomie, les </a:t>
            </a:r>
            <a:r>
              <a:rPr lang="fr-FR" sz="1200" b="1" dirty="0">
                <a:solidFill>
                  <a:schemeClr val="tx2"/>
                </a:solidFill>
                <a:latin typeface="Calibri" panose="020F0502020204030204" pitchFamily="34" charset="0"/>
                <a:ea typeface="Calibri" panose="020F0502020204030204" pitchFamily="34" charset="0"/>
              </a:rPr>
              <a:t>modalités d’escalade </a:t>
            </a:r>
            <a:r>
              <a:rPr lang="fr-FR" sz="1200" dirty="0">
                <a:solidFill>
                  <a:schemeClr val="tx2"/>
                </a:solidFill>
                <a:latin typeface="Calibri" panose="020F0502020204030204" pitchFamily="34" charset="0"/>
                <a:ea typeface="Calibri" panose="020F0502020204030204" pitchFamily="34" charset="0"/>
              </a:rPr>
              <a:t>doit être maitriser et animer par la communauté des </a:t>
            </a:r>
            <a:r>
              <a:rPr lang="fr-FR" sz="1200" b="1" dirty="0">
                <a:solidFill>
                  <a:schemeClr val="tx2"/>
                </a:solidFill>
                <a:latin typeface="Calibri" panose="020F0502020204030204" pitchFamily="34" charset="0"/>
                <a:ea typeface="Calibri" panose="020F0502020204030204" pitchFamily="34" charset="0"/>
              </a:rPr>
              <a:t>architectes, garante de son efficience</a:t>
            </a:r>
            <a:r>
              <a:rPr lang="fr-FR" sz="1200" dirty="0">
                <a:solidFill>
                  <a:schemeClr val="tx2"/>
                </a:solidFill>
                <a:latin typeface="Calibri" panose="020F0502020204030204" pitchFamily="34" charset="0"/>
                <a:ea typeface="Calibri" panose="020F0502020204030204" pitchFamily="34" charset="0"/>
              </a:rPr>
              <a:t>. </a:t>
            </a:r>
          </a:p>
          <a:p>
            <a:pPr marL="342900" lvl="0" indent="-342900">
              <a:lnSpc>
                <a:spcPct val="115000"/>
              </a:lnSpc>
              <a:buFont typeface="Symbol" panose="05050102010706020507" pitchFamily="18" charset="2"/>
              <a:buChar char=""/>
            </a:pPr>
            <a:r>
              <a:rPr lang="fr-FR" sz="1200" dirty="0">
                <a:solidFill>
                  <a:schemeClr val="tx2"/>
                </a:solidFill>
                <a:effectLst/>
                <a:latin typeface="Calibri" panose="020F0502020204030204" pitchFamily="34" charset="0"/>
                <a:ea typeface="Calibri" panose="020F0502020204030204" pitchFamily="34" charset="0"/>
              </a:rPr>
              <a:t>Les décisions</a:t>
            </a:r>
            <a:r>
              <a:rPr lang="fr-FR" sz="1200" dirty="0">
                <a:solidFill>
                  <a:schemeClr val="tx2"/>
                </a:solidFill>
              </a:rPr>
              <a:t> d’architecture restent la partie visible et une des finalités de l’architecture. La présence des architectes auprès de toutes les parties prenantes est primordiale pour entretenir </a:t>
            </a:r>
            <a:r>
              <a:rPr lang="fr-FR" sz="1200" b="1" dirty="0">
                <a:solidFill>
                  <a:schemeClr val="tx2"/>
                </a:solidFill>
              </a:rPr>
              <a:t>le terreau collaboratif.</a:t>
            </a:r>
            <a:endParaRPr lang="fr-FR" sz="1200" dirty="0">
              <a:solidFill>
                <a:schemeClr val="tx2"/>
              </a:solidFill>
            </a:endParaRPr>
          </a:p>
          <a:p>
            <a:pPr marL="342900" lvl="0" indent="-342900">
              <a:lnSpc>
                <a:spcPct val="115000"/>
              </a:lnSpc>
              <a:buFont typeface="Symbol" panose="05050102010706020507" pitchFamily="18" charset="2"/>
              <a:buChar char=""/>
            </a:pPr>
            <a:r>
              <a:rPr lang="fr-FR" sz="1200" dirty="0">
                <a:solidFill>
                  <a:schemeClr val="tx2"/>
                </a:solidFill>
              </a:rPr>
              <a:t>Le discernement, la catégorisation, savoir évaluer et respecter le temps de maturation de la décision est une compétence clef à développer au travers de formations </a:t>
            </a:r>
            <a:r>
              <a:rPr lang="fr-FR" sz="1200" b="1" dirty="0">
                <a:solidFill>
                  <a:schemeClr val="tx2"/>
                </a:solidFill>
              </a:rPr>
              <a:t>de leadership d’architecture continue.</a:t>
            </a:r>
          </a:p>
          <a:p>
            <a:r>
              <a:rPr lang="en-US" sz="1200" b="1" dirty="0">
                <a:solidFill>
                  <a:schemeClr val="tx2"/>
                </a:solidFill>
                <a:effectLst/>
                <a:latin typeface="Calibri" panose="020F0502020204030204" pitchFamily="34" charset="0"/>
                <a:ea typeface="Calibri" panose="020F0502020204030204" pitchFamily="34" charset="0"/>
              </a:rPr>
              <a:t>#ADR #</a:t>
            </a:r>
            <a:r>
              <a:rPr lang="en-US" sz="1200" b="1" dirty="0" err="1">
                <a:solidFill>
                  <a:schemeClr val="tx2"/>
                </a:solidFill>
                <a:effectLst/>
                <a:latin typeface="Calibri" panose="020F0502020204030204" pitchFamily="34" charset="0"/>
                <a:ea typeface="Calibri" panose="020F0502020204030204" pitchFamily="34" charset="0"/>
              </a:rPr>
              <a:t>Autonomie</a:t>
            </a:r>
            <a:r>
              <a:rPr lang="en-US" sz="1200" b="1" dirty="0">
                <a:solidFill>
                  <a:schemeClr val="tx2"/>
                </a:solidFill>
                <a:effectLst/>
                <a:latin typeface="Calibri" panose="020F0502020204030204" pitchFamily="34" charset="0"/>
                <a:ea typeface="Calibri" panose="020F0502020204030204" pitchFamily="34" charset="0"/>
              </a:rPr>
              <a:t> #</a:t>
            </a:r>
            <a:r>
              <a:rPr lang="en-US" sz="1200" b="1" dirty="0" err="1">
                <a:solidFill>
                  <a:schemeClr val="tx2"/>
                </a:solidFill>
                <a:latin typeface="Calibri" panose="020F0502020204030204" pitchFamily="34" charset="0"/>
                <a:ea typeface="Calibri" panose="020F0502020204030204" pitchFamily="34" charset="0"/>
              </a:rPr>
              <a:t>s</a:t>
            </a:r>
            <a:r>
              <a:rPr lang="en-US" sz="1200" b="1" dirty="0" err="1">
                <a:solidFill>
                  <a:schemeClr val="tx2"/>
                </a:solidFill>
                <a:effectLst/>
                <a:latin typeface="Calibri" panose="020F0502020204030204" pitchFamily="34" charset="0"/>
                <a:ea typeface="Calibri" panose="020F0502020204030204" pitchFamily="34" charset="0"/>
              </a:rPr>
              <a:t>ubsidiarité</a:t>
            </a:r>
            <a:r>
              <a:rPr lang="en-US" sz="1200" b="1" dirty="0">
                <a:solidFill>
                  <a:schemeClr val="tx2"/>
                </a:solidFill>
                <a:effectLst/>
                <a:latin typeface="Calibri" panose="020F0502020204030204" pitchFamily="34" charset="0"/>
                <a:ea typeface="Calibri" panose="020F0502020204030204" pitchFamily="34" charset="0"/>
              </a:rPr>
              <a:t> #Escalade #Culture#Bias#Alignement#</a:t>
            </a:r>
            <a:r>
              <a:rPr lang="en-US" sz="1200" b="1" dirty="0">
                <a:solidFill>
                  <a:schemeClr val="tx2"/>
                </a:solidFill>
                <a:latin typeface="Calibri" panose="020F0502020204030204" pitchFamily="34" charset="0"/>
                <a:ea typeface="Calibri" panose="020F0502020204030204" pitchFamily="34" charset="0"/>
              </a:rPr>
              <a:t>débats#Maturation#hypothèses#Contexte#Leadership</a:t>
            </a:r>
            <a:endParaRPr lang="fr-FR" sz="1200" b="1" dirty="0">
              <a:solidFill>
                <a:schemeClr val="tx2"/>
              </a:solidFill>
              <a:latin typeface="Calibri" panose="020F0502020204030204" pitchFamily="34" charset="0"/>
              <a:ea typeface="Calibri" panose="020F0502020204030204" pitchFamily="34" charset="0"/>
            </a:endParaRPr>
          </a:p>
        </p:txBody>
      </p:sp>
      <p:sp>
        <p:nvSpPr>
          <p:cNvPr id="12" name="Rectangle : coins arrondis 11">
            <a:extLst>
              <a:ext uri="{FF2B5EF4-FFF2-40B4-BE49-F238E27FC236}">
                <a16:creationId xmlns:a16="http://schemas.microsoft.com/office/drawing/2014/main" id="{935C45B9-A20A-4F14-AB80-8630B09E7943}"/>
              </a:ext>
            </a:extLst>
          </p:cNvPr>
          <p:cNvSpPr/>
          <p:nvPr/>
        </p:nvSpPr>
        <p:spPr>
          <a:xfrm>
            <a:off x="296617" y="3235509"/>
            <a:ext cx="12208366" cy="1038385"/>
          </a:xfrm>
          <a:prstGeom prst="roundRect">
            <a:avLst>
              <a:gd name="adj"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 coins arrondis 12">
            <a:extLst>
              <a:ext uri="{FF2B5EF4-FFF2-40B4-BE49-F238E27FC236}">
                <a16:creationId xmlns:a16="http://schemas.microsoft.com/office/drawing/2014/main" id="{55BD23FD-C280-DD98-BCF4-D37200490E15}"/>
              </a:ext>
            </a:extLst>
          </p:cNvPr>
          <p:cNvSpPr/>
          <p:nvPr/>
        </p:nvSpPr>
        <p:spPr>
          <a:xfrm>
            <a:off x="757952" y="3334648"/>
            <a:ext cx="11060748" cy="839519"/>
          </a:xfrm>
          <a:prstGeom prst="roundRect">
            <a:avLst/>
          </a:prstGeom>
          <a:solidFill>
            <a:schemeClr val="accent1">
              <a:alpha val="274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a:solidFill>
                  <a:schemeClr val="bg1"/>
                </a:solidFill>
                <a:latin typeface="Montserrat" pitchFamily="2" charset="77"/>
              </a:rPr>
              <a:t>Comment développer la culture et un </a:t>
            </a:r>
            <a:r>
              <a:rPr lang="fr-FR" sz="2000" b="1">
                <a:solidFill>
                  <a:srgbClr val="CFE841"/>
                </a:solidFill>
                <a:latin typeface="Montserrat" pitchFamily="2" charset="77"/>
              </a:rPr>
              <a:t>modèle de prise de décision</a:t>
            </a:r>
            <a:r>
              <a:rPr lang="fr-FR" sz="2000" b="1">
                <a:solidFill>
                  <a:schemeClr val="bg1"/>
                </a:solidFill>
                <a:latin typeface="Montserrat" pitchFamily="2" charset="77"/>
              </a:rPr>
              <a:t> ?</a:t>
            </a:r>
          </a:p>
        </p:txBody>
      </p:sp>
      <p:sp>
        <p:nvSpPr>
          <p:cNvPr id="14" name="ZoneTexte 13">
            <a:extLst>
              <a:ext uri="{FF2B5EF4-FFF2-40B4-BE49-F238E27FC236}">
                <a16:creationId xmlns:a16="http://schemas.microsoft.com/office/drawing/2014/main" id="{E7E633D8-CD74-1815-3163-052628A83E08}"/>
              </a:ext>
            </a:extLst>
          </p:cNvPr>
          <p:cNvSpPr txBox="1"/>
          <p:nvPr/>
        </p:nvSpPr>
        <p:spPr>
          <a:xfrm>
            <a:off x="1180652" y="3326780"/>
            <a:ext cx="457176" cy="646331"/>
          </a:xfrm>
          <a:prstGeom prst="rect">
            <a:avLst/>
          </a:prstGeom>
          <a:noFill/>
        </p:spPr>
        <p:txBody>
          <a:bodyPr wrap="none" rtlCol="0">
            <a:spAutoFit/>
          </a:bodyPr>
          <a:lstStyle/>
          <a:p>
            <a:pPr algn="ctr"/>
            <a:r>
              <a:rPr lang="fr-FR" sz="3600" b="1">
                <a:solidFill>
                  <a:srgbClr val="CFE841"/>
                </a:solidFill>
                <a:latin typeface="Montserrat" pitchFamily="2" charset="77"/>
              </a:rPr>
              <a:t>2</a:t>
            </a:r>
          </a:p>
        </p:txBody>
      </p:sp>
      <p:sp>
        <p:nvSpPr>
          <p:cNvPr id="15" name="ZoneTexte 14">
            <a:extLst>
              <a:ext uri="{FF2B5EF4-FFF2-40B4-BE49-F238E27FC236}">
                <a16:creationId xmlns:a16="http://schemas.microsoft.com/office/drawing/2014/main" id="{F5599E62-E1C8-C179-AD37-AD0799B6005D}"/>
              </a:ext>
            </a:extLst>
          </p:cNvPr>
          <p:cNvSpPr txBox="1"/>
          <p:nvPr/>
        </p:nvSpPr>
        <p:spPr>
          <a:xfrm>
            <a:off x="1281641" y="3359086"/>
            <a:ext cx="255198" cy="92333"/>
          </a:xfrm>
          <a:prstGeom prst="rect">
            <a:avLst/>
          </a:prstGeom>
          <a:noFill/>
        </p:spPr>
        <p:txBody>
          <a:bodyPr wrap="square" lIns="0" tIns="0" rIns="0" bIns="0" rtlCol="0">
            <a:spAutoFit/>
          </a:bodyPr>
          <a:lstStyle/>
          <a:p>
            <a:pPr algn="ctr"/>
            <a:r>
              <a:rPr lang="fr-FR" sz="600" b="1">
                <a:solidFill>
                  <a:schemeClr val="bg1"/>
                </a:solidFill>
                <a:latin typeface="Montserrat" pitchFamily="2" charset="77"/>
              </a:rPr>
              <a:t>DEFI</a:t>
            </a:r>
          </a:p>
        </p:txBody>
      </p:sp>
      <p:sp>
        <p:nvSpPr>
          <p:cNvPr id="16" name="ZoneTexte 15">
            <a:extLst>
              <a:ext uri="{FF2B5EF4-FFF2-40B4-BE49-F238E27FC236}">
                <a16:creationId xmlns:a16="http://schemas.microsoft.com/office/drawing/2014/main" id="{D4191301-197C-C6D8-3683-48E7ABAC128F}"/>
              </a:ext>
            </a:extLst>
          </p:cNvPr>
          <p:cNvSpPr txBox="1"/>
          <p:nvPr/>
        </p:nvSpPr>
        <p:spPr>
          <a:xfrm>
            <a:off x="757951" y="3870590"/>
            <a:ext cx="1302578" cy="253916"/>
          </a:xfrm>
          <a:prstGeom prst="rect">
            <a:avLst/>
          </a:prstGeom>
          <a:noFill/>
        </p:spPr>
        <p:txBody>
          <a:bodyPr wrap="square" rtlCol="0">
            <a:spAutoFit/>
          </a:bodyPr>
          <a:lstStyle/>
          <a:p>
            <a:pPr algn="ctr"/>
            <a:r>
              <a:rPr lang="fr-FR" sz="1050" b="1">
                <a:solidFill>
                  <a:srgbClr val="CFE841"/>
                </a:solidFill>
                <a:latin typeface="Montserrat" pitchFamily="2" charset="77"/>
              </a:rPr>
              <a:t>CONTINUOUS</a:t>
            </a:r>
          </a:p>
        </p:txBody>
      </p:sp>
      <p:pic>
        <p:nvPicPr>
          <p:cNvPr id="17" name="Image 16" descr="Une image contenant jaune, clipart&#10;&#10;Description générée automatiquement">
            <a:extLst>
              <a:ext uri="{FF2B5EF4-FFF2-40B4-BE49-F238E27FC236}">
                <a16:creationId xmlns:a16="http://schemas.microsoft.com/office/drawing/2014/main" id="{591B1E2B-43DB-FF18-13D4-E9116B1E4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2016" y="3425312"/>
            <a:ext cx="527305" cy="658190"/>
          </a:xfrm>
          <a:prstGeom prst="roundRect">
            <a:avLst/>
          </a:prstGeom>
        </p:spPr>
      </p:pic>
      <p:sp>
        <p:nvSpPr>
          <p:cNvPr id="19" name="ZoneTexte 18">
            <a:extLst>
              <a:ext uri="{FF2B5EF4-FFF2-40B4-BE49-F238E27FC236}">
                <a16:creationId xmlns:a16="http://schemas.microsoft.com/office/drawing/2014/main" id="{C5A221FC-D9B1-01A4-E258-DC2E3974036B}"/>
              </a:ext>
            </a:extLst>
          </p:cNvPr>
          <p:cNvSpPr txBox="1"/>
          <p:nvPr/>
        </p:nvSpPr>
        <p:spPr>
          <a:xfrm>
            <a:off x="296617" y="1160648"/>
            <a:ext cx="12208366" cy="1797223"/>
          </a:xfrm>
          <a:prstGeom prst="rect">
            <a:avLst/>
          </a:prstGeom>
          <a:solidFill>
            <a:schemeClr val="bg1">
              <a:lumMod val="95000"/>
            </a:schemeClr>
          </a:solidFill>
        </p:spPr>
        <p:txBody>
          <a:bodyPr wrap="square">
            <a:spAutoFit/>
          </a:bodyPr>
          <a:lstStyle>
            <a:defPPr>
              <a:defRPr lang="en-US"/>
            </a:defPPr>
            <a:lvl1pPr marL="342900" lvl="0" indent="-342900">
              <a:lnSpc>
                <a:spcPct val="115000"/>
              </a:lnSpc>
              <a:buFont typeface="Symbol" panose="05050102010706020507" pitchFamily="18" charset="2"/>
              <a:buChar char=""/>
              <a:defRPr sz="1200">
                <a:effectLst/>
                <a:latin typeface="Calibri" panose="020F0502020204030204" pitchFamily="34" charset="0"/>
                <a:ea typeface="Times New Roman" panose="02020603050405020304" pitchFamily="18" charset="0"/>
              </a:defRPr>
            </a:lvl1pPr>
          </a:lstStyle>
          <a:p>
            <a:pPr>
              <a:spcAft>
                <a:spcPts val="600"/>
              </a:spcAft>
            </a:pPr>
            <a:r>
              <a:rPr lang="en-US" b="1" dirty="0">
                <a:solidFill>
                  <a:schemeClr val="tx2"/>
                </a:solidFill>
              </a:rPr>
              <a:t>Une ”Architecture </a:t>
            </a:r>
            <a:r>
              <a:rPr lang="en-US" b="1" dirty="0" err="1">
                <a:solidFill>
                  <a:schemeClr val="tx2"/>
                </a:solidFill>
              </a:rPr>
              <a:t>fluide</a:t>
            </a:r>
            <a:r>
              <a:rPr lang="en-US" b="1" dirty="0">
                <a:solidFill>
                  <a:schemeClr val="tx2"/>
                </a:solidFill>
              </a:rPr>
              <a:t>” </a:t>
            </a:r>
            <a:r>
              <a:rPr lang="en-US" b="1" dirty="0" err="1">
                <a:solidFill>
                  <a:schemeClr val="tx2"/>
                </a:solidFill>
              </a:rPr>
              <a:t>permet</a:t>
            </a:r>
            <a:r>
              <a:rPr lang="en-US" b="1" dirty="0">
                <a:solidFill>
                  <a:schemeClr val="tx2"/>
                </a:solidFill>
              </a:rPr>
              <a:t> </a:t>
            </a:r>
            <a:r>
              <a:rPr lang="en-US" b="1" dirty="0" err="1">
                <a:solidFill>
                  <a:schemeClr val="tx2"/>
                </a:solidFill>
              </a:rPr>
              <a:t>l’efficience</a:t>
            </a:r>
            <a:r>
              <a:rPr lang="en-US" b="1" dirty="0">
                <a:solidFill>
                  <a:schemeClr val="tx2"/>
                </a:solidFill>
              </a:rPr>
              <a:t> </a:t>
            </a:r>
            <a:r>
              <a:rPr lang="en-US" dirty="0">
                <a:solidFill>
                  <a:schemeClr val="tx2"/>
                </a:solidFill>
              </a:rPr>
              <a:t>entre </a:t>
            </a:r>
            <a:r>
              <a:rPr lang="en-US" dirty="0" err="1">
                <a:solidFill>
                  <a:schemeClr val="tx2"/>
                </a:solidFill>
              </a:rPr>
              <a:t>l’intention</a:t>
            </a:r>
            <a:r>
              <a:rPr lang="en-US" dirty="0">
                <a:solidFill>
                  <a:schemeClr val="tx2"/>
                </a:solidFill>
              </a:rPr>
              <a:t> et </a:t>
            </a:r>
            <a:r>
              <a:rPr lang="en-US" dirty="0" err="1">
                <a:solidFill>
                  <a:schemeClr val="tx2"/>
                </a:solidFill>
              </a:rPr>
              <a:t>sa</a:t>
            </a:r>
            <a:r>
              <a:rPr lang="en-US" dirty="0">
                <a:solidFill>
                  <a:schemeClr val="tx2"/>
                </a:solidFill>
              </a:rPr>
              <a:t> </a:t>
            </a:r>
            <a:r>
              <a:rPr lang="en-US" dirty="0" err="1">
                <a:solidFill>
                  <a:schemeClr val="tx2"/>
                </a:solidFill>
              </a:rPr>
              <a:t>concretisation</a:t>
            </a:r>
            <a:r>
              <a:rPr lang="en-US" dirty="0">
                <a:solidFill>
                  <a:schemeClr val="tx2"/>
                </a:solidFill>
              </a:rPr>
              <a:t> </a:t>
            </a:r>
            <a:r>
              <a:rPr lang="en-US" dirty="0" err="1">
                <a:solidFill>
                  <a:schemeClr val="tx2"/>
                </a:solidFill>
              </a:rPr>
              <a:t>en</a:t>
            </a:r>
            <a:r>
              <a:rPr lang="en-US" dirty="0">
                <a:solidFill>
                  <a:schemeClr val="tx2"/>
                </a:solidFill>
              </a:rPr>
              <a:t> </a:t>
            </a:r>
            <a:r>
              <a:rPr lang="en-US" dirty="0" err="1">
                <a:solidFill>
                  <a:schemeClr val="tx2"/>
                </a:solidFill>
              </a:rPr>
              <a:t>traitant</a:t>
            </a:r>
            <a:r>
              <a:rPr lang="en-US" dirty="0">
                <a:solidFill>
                  <a:schemeClr val="tx2"/>
                </a:solidFill>
              </a:rPr>
              <a:t> le </a:t>
            </a:r>
            <a:r>
              <a:rPr lang="en-US" b="1" dirty="0" err="1">
                <a:solidFill>
                  <a:schemeClr val="tx2"/>
                </a:solidFill>
              </a:rPr>
              <a:t>système</a:t>
            </a:r>
            <a:r>
              <a:rPr lang="en-US" b="1" dirty="0">
                <a:solidFill>
                  <a:schemeClr val="tx2"/>
                </a:solidFill>
              </a:rPr>
              <a:t> socio-technique </a:t>
            </a:r>
            <a:r>
              <a:rPr lang="en-US" dirty="0">
                <a:solidFill>
                  <a:schemeClr val="tx2"/>
                </a:solidFill>
              </a:rPr>
              <a:t>dans son ensemble. Une “architecture </a:t>
            </a:r>
            <a:r>
              <a:rPr lang="en-US" dirty="0" err="1">
                <a:solidFill>
                  <a:schemeClr val="tx2"/>
                </a:solidFill>
              </a:rPr>
              <a:t>fluide</a:t>
            </a:r>
            <a:r>
              <a:rPr lang="en-US" dirty="0">
                <a:solidFill>
                  <a:schemeClr val="tx2"/>
                </a:solidFill>
              </a:rPr>
              <a:t>” </a:t>
            </a:r>
            <a:r>
              <a:rPr lang="en-US" dirty="0" err="1">
                <a:solidFill>
                  <a:schemeClr val="tx2"/>
                </a:solidFill>
              </a:rPr>
              <a:t>s’appuit</a:t>
            </a:r>
            <a:r>
              <a:rPr lang="en-US" dirty="0">
                <a:solidFill>
                  <a:schemeClr val="tx2"/>
                </a:solidFill>
              </a:rPr>
              <a:t> sur des </a:t>
            </a:r>
            <a:r>
              <a:rPr lang="en-US" dirty="0" err="1">
                <a:solidFill>
                  <a:schemeClr val="tx2"/>
                </a:solidFill>
              </a:rPr>
              <a:t>références</a:t>
            </a:r>
            <a:r>
              <a:rPr lang="en-US" dirty="0">
                <a:solidFill>
                  <a:schemeClr val="tx2"/>
                </a:solidFill>
              </a:rPr>
              <a:t> </a:t>
            </a:r>
            <a:r>
              <a:rPr lang="en-US" dirty="0" err="1">
                <a:solidFill>
                  <a:schemeClr val="tx2"/>
                </a:solidFill>
              </a:rPr>
              <a:t>connues</a:t>
            </a:r>
            <a:r>
              <a:rPr lang="en-US" dirty="0">
                <a:solidFill>
                  <a:schemeClr val="tx2"/>
                </a:solidFill>
              </a:rPr>
              <a:t> (patterns, </a:t>
            </a:r>
            <a:r>
              <a:rPr lang="en-US" dirty="0" err="1">
                <a:solidFill>
                  <a:schemeClr val="tx2"/>
                </a:solidFill>
              </a:rPr>
              <a:t>stratégies</a:t>
            </a:r>
            <a:r>
              <a:rPr lang="en-US" dirty="0">
                <a:solidFill>
                  <a:schemeClr val="tx2"/>
                </a:solidFill>
              </a:rPr>
              <a:t>, pratiques,…) pour </a:t>
            </a:r>
            <a:r>
              <a:rPr lang="en-US" b="1" dirty="0" err="1">
                <a:solidFill>
                  <a:schemeClr val="tx2"/>
                </a:solidFill>
              </a:rPr>
              <a:t>aller</a:t>
            </a:r>
            <a:r>
              <a:rPr lang="en-US" b="1" dirty="0">
                <a:solidFill>
                  <a:schemeClr val="tx2"/>
                </a:solidFill>
              </a:rPr>
              <a:t> </a:t>
            </a:r>
            <a:r>
              <a:rPr lang="en-US" b="1" dirty="0" err="1">
                <a:solidFill>
                  <a:schemeClr val="tx2"/>
                </a:solidFill>
              </a:rPr>
              <a:t>vite</a:t>
            </a:r>
            <a:r>
              <a:rPr lang="en-US" b="1" dirty="0">
                <a:solidFill>
                  <a:schemeClr val="tx2"/>
                </a:solidFill>
              </a:rPr>
              <a:t> </a:t>
            </a:r>
            <a:r>
              <a:rPr lang="en-US" dirty="0">
                <a:solidFill>
                  <a:schemeClr val="tx2"/>
                </a:solidFill>
              </a:rPr>
              <a:t>et encourage la </a:t>
            </a:r>
            <a:r>
              <a:rPr lang="en-US" b="1" dirty="0" err="1">
                <a:solidFill>
                  <a:schemeClr val="tx2"/>
                </a:solidFill>
              </a:rPr>
              <a:t>subsidiarité</a:t>
            </a:r>
            <a:r>
              <a:rPr lang="en-US" dirty="0">
                <a:solidFill>
                  <a:schemeClr val="tx2"/>
                </a:solidFill>
              </a:rPr>
              <a:t> dans la </a:t>
            </a:r>
            <a:r>
              <a:rPr lang="en-US" dirty="0" err="1">
                <a:solidFill>
                  <a:schemeClr val="tx2"/>
                </a:solidFill>
              </a:rPr>
              <a:t>prise</a:t>
            </a:r>
            <a:r>
              <a:rPr lang="en-US" dirty="0">
                <a:solidFill>
                  <a:schemeClr val="tx2"/>
                </a:solidFill>
              </a:rPr>
              <a:t> de </a:t>
            </a:r>
            <a:r>
              <a:rPr lang="en-US" dirty="0" err="1">
                <a:solidFill>
                  <a:schemeClr val="tx2"/>
                </a:solidFill>
              </a:rPr>
              <a:t>décision</a:t>
            </a:r>
            <a:r>
              <a:rPr lang="en-US" dirty="0">
                <a:solidFill>
                  <a:schemeClr val="tx2"/>
                </a:solidFill>
              </a:rPr>
              <a:t> (global vs local).</a:t>
            </a:r>
          </a:p>
          <a:p>
            <a:pPr>
              <a:spcAft>
                <a:spcPts val="600"/>
              </a:spcAft>
            </a:pPr>
            <a:r>
              <a:rPr lang="en-US" dirty="0">
                <a:solidFill>
                  <a:schemeClr val="tx2"/>
                </a:solidFill>
              </a:rPr>
              <a:t>Elle se </a:t>
            </a:r>
            <a:r>
              <a:rPr lang="en-US" dirty="0" err="1">
                <a:solidFill>
                  <a:schemeClr val="tx2"/>
                </a:solidFill>
              </a:rPr>
              <a:t>caractérise</a:t>
            </a:r>
            <a:r>
              <a:rPr lang="en-US" dirty="0">
                <a:solidFill>
                  <a:schemeClr val="tx2"/>
                </a:solidFill>
              </a:rPr>
              <a:t> par </a:t>
            </a:r>
            <a:r>
              <a:rPr lang="en-US" dirty="0" err="1">
                <a:solidFill>
                  <a:schemeClr val="tx2"/>
                </a:solidFill>
              </a:rPr>
              <a:t>sa</a:t>
            </a:r>
            <a:r>
              <a:rPr lang="en-US" dirty="0">
                <a:solidFill>
                  <a:schemeClr val="tx2"/>
                </a:solidFill>
              </a:rPr>
              <a:t> </a:t>
            </a:r>
            <a:r>
              <a:rPr lang="en-US" dirty="0" err="1">
                <a:solidFill>
                  <a:schemeClr val="tx2"/>
                </a:solidFill>
              </a:rPr>
              <a:t>rapidité</a:t>
            </a:r>
            <a:r>
              <a:rPr lang="en-US" dirty="0">
                <a:solidFill>
                  <a:schemeClr val="tx2"/>
                </a:solidFill>
              </a:rPr>
              <a:t>, son </a:t>
            </a:r>
            <a:r>
              <a:rPr lang="en-US" dirty="0" err="1">
                <a:solidFill>
                  <a:schemeClr val="tx2"/>
                </a:solidFill>
              </a:rPr>
              <a:t>adaptabilité</a:t>
            </a:r>
            <a:r>
              <a:rPr lang="en-US" dirty="0">
                <a:solidFill>
                  <a:schemeClr val="tx2"/>
                </a:solidFill>
              </a:rPr>
              <a:t>, son auto-</a:t>
            </a:r>
            <a:r>
              <a:rPr lang="en-US" dirty="0" err="1">
                <a:solidFill>
                  <a:schemeClr val="tx2"/>
                </a:solidFill>
              </a:rPr>
              <a:t>organisation</a:t>
            </a:r>
            <a:r>
              <a:rPr lang="en-US" dirty="0">
                <a:solidFill>
                  <a:schemeClr val="tx2"/>
                </a:solidFill>
              </a:rPr>
              <a:t>, son </a:t>
            </a:r>
            <a:r>
              <a:rPr lang="en-US" dirty="0" err="1">
                <a:solidFill>
                  <a:schemeClr val="tx2"/>
                </a:solidFill>
              </a:rPr>
              <a:t>autonomie</a:t>
            </a:r>
            <a:r>
              <a:rPr lang="en-US" dirty="0">
                <a:solidFill>
                  <a:schemeClr val="tx2"/>
                </a:solidFill>
              </a:rPr>
              <a:t>, le </a:t>
            </a:r>
            <a:r>
              <a:rPr lang="en-US" dirty="0" err="1">
                <a:solidFill>
                  <a:schemeClr val="tx2"/>
                </a:solidFill>
              </a:rPr>
              <a:t>mouvement</a:t>
            </a:r>
            <a:r>
              <a:rPr lang="en-US" dirty="0">
                <a:solidFill>
                  <a:schemeClr val="tx2"/>
                </a:solidFill>
              </a:rPr>
              <a:t> permanent</a:t>
            </a:r>
            <a:r>
              <a:rPr lang="en-US" b="1" dirty="0">
                <a:solidFill>
                  <a:schemeClr val="tx2"/>
                </a:solidFill>
              </a:rPr>
              <a:t>.</a:t>
            </a:r>
          </a:p>
          <a:p>
            <a:pPr>
              <a:spcAft>
                <a:spcPts val="600"/>
              </a:spcAft>
            </a:pPr>
            <a:r>
              <a:rPr lang="en-US" dirty="0">
                <a:solidFill>
                  <a:schemeClr val="tx2"/>
                </a:solidFill>
              </a:rPr>
              <a:t>Elle </a:t>
            </a:r>
            <a:r>
              <a:rPr lang="en-US" dirty="0" err="1">
                <a:solidFill>
                  <a:schemeClr val="tx2"/>
                </a:solidFill>
              </a:rPr>
              <a:t>est</a:t>
            </a:r>
            <a:r>
              <a:rPr lang="en-US" dirty="0">
                <a:solidFill>
                  <a:schemeClr val="tx2"/>
                </a:solidFill>
              </a:rPr>
              <a:t> </a:t>
            </a:r>
            <a:r>
              <a:rPr lang="en-US" dirty="0" err="1">
                <a:solidFill>
                  <a:schemeClr val="tx2"/>
                </a:solidFill>
              </a:rPr>
              <a:t>animée</a:t>
            </a:r>
            <a:r>
              <a:rPr lang="en-US" dirty="0">
                <a:solidFill>
                  <a:schemeClr val="tx2"/>
                </a:solidFill>
              </a:rPr>
              <a:t> par des </a:t>
            </a:r>
            <a:r>
              <a:rPr lang="en-US" dirty="0" err="1">
                <a:solidFill>
                  <a:schemeClr val="tx2"/>
                </a:solidFill>
              </a:rPr>
              <a:t>équipes</a:t>
            </a:r>
            <a:r>
              <a:rPr lang="en-US" dirty="0">
                <a:solidFill>
                  <a:schemeClr val="tx2"/>
                </a:solidFill>
              </a:rPr>
              <a:t> “multi-</a:t>
            </a:r>
            <a:r>
              <a:rPr lang="en-US" dirty="0" err="1">
                <a:solidFill>
                  <a:schemeClr val="tx2"/>
                </a:solidFill>
              </a:rPr>
              <a:t>profils</a:t>
            </a:r>
            <a:r>
              <a:rPr lang="en-US" dirty="0">
                <a:solidFill>
                  <a:schemeClr val="tx2"/>
                </a:solidFill>
              </a:rPr>
              <a:t>” avec </a:t>
            </a:r>
            <a:r>
              <a:rPr lang="en-US" dirty="0" err="1">
                <a:solidFill>
                  <a:schemeClr val="tx2"/>
                </a:solidFill>
              </a:rPr>
              <a:t>une</a:t>
            </a:r>
            <a:r>
              <a:rPr lang="en-US" dirty="0">
                <a:solidFill>
                  <a:schemeClr val="tx2"/>
                </a:solidFill>
              </a:rPr>
              <a:t> </a:t>
            </a:r>
            <a:r>
              <a:rPr lang="en-US" dirty="0" err="1">
                <a:solidFill>
                  <a:schemeClr val="tx2"/>
                </a:solidFill>
              </a:rPr>
              <a:t>stratégie</a:t>
            </a:r>
            <a:r>
              <a:rPr lang="en-US" dirty="0">
                <a:solidFill>
                  <a:schemeClr val="tx2"/>
                </a:solidFill>
              </a:rPr>
              <a:t> et </a:t>
            </a:r>
            <a:r>
              <a:rPr lang="en-US" dirty="0" err="1">
                <a:solidFill>
                  <a:schemeClr val="tx2"/>
                </a:solidFill>
              </a:rPr>
              <a:t>une</a:t>
            </a:r>
            <a:r>
              <a:rPr lang="en-US" dirty="0">
                <a:solidFill>
                  <a:schemeClr val="tx2"/>
                </a:solidFill>
              </a:rPr>
              <a:t> attention </a:t>
            </a:r>
            <a:r>
              <a:rPr lang="en-US" dirty="0" err="1">
                <a:solidFill>
                  <a:schemeClr val="tx2"/>
                </a:solidFill>
              </a:rPr>
              <a:t>particulière</a:t>
            </a:r>
            <a:r>
              <a:rPr lang="en-US" dirty="0">
                <a:solidFill>
                  <a:schemeClr val="tx2"/>
                </a:solidFill>
              </a:rPr>
              <a:t> </a:t>
            </a:r>
            <a:r>
              <a:rPr lang="en-US" dirty="0" err="1">
                <a:solidFill>
                  <a:schemeClr val="tx2"/>
                </a:solidFill>
              </a:rPr>
              <a:t>portée</a:t>
            </a:r>
            <a:r>
              <a:rPr lang="en-US" dirty="0">
                <a:solidFill>
                  <a:schemeClr val="tx2"/>
                </a:solidFill>
              </a:rPr>
              <a:t> sur </a:t>
            </a:r>
            <a:r>
              <a:rPr lang="en-US" dirty="0" err="1">
                <a:solidFill>
                  <a:schemeClr val="tx2"/>
                </a:solidFill>
              </a:rPr>
              <a:t>l’évolution</a:t>
            </a:r>
            <a:r>
              <a:rPr lang="en-US" dirty="0">
                <a:solidFill>
                  <a:schemeClr val="tx2"/>
                </a:solidFill>
              </a:rPr>
              <a:t> des </a:t>
            </a:r>
            <a:r>
              <a:rPr lang="en-US" b="1" dirty="0" err="1">
                <a:solidFill>
                  <a:schemeClr val="tx2"/>
                </a:solidFill>
              </a:rPr>
              <a:t>modèles</a:t>
            </a:r>
            <a:r>
              <a:rPr lang="en-US" b="1" dirty="0">
                <a:solidFill>
                  <a:schemeClr val="tx2"/>
                </a:solidFill>
              </a:rPr>
              <a:t> </a:t>
            </a:r>
            <a:r>
              <a:rPr lang="en-US" b="1" dirty="0" err="1">
                <a:solidFill>
                  <a:schemeClr val="tx2"/>
                </a:solidFill>
              </a:rPr>
              <a:t>mentaux</a:t>
            </a:r>
            <a:r>
              <a:rPr lang="en-US" dirty="0">
                <a:solidFill>
                  <a:schemeClr val="tx2"/>
                </a:solidFill>
              </a:rPr>
              <a:t>, la </a:t>
            </a:r>
            <a:r>
              <a:rPr lang="en-US" dirty="0" err="1">
                <a:solidFill>
                  <a:schemeClr val="tx2"/>
                </a:solidFill>
              </a:rPr>
              <a:t>qualité</a:t>
            </a:r>
            <a:r>
              <a:rPr lang="en-US" dirty="0">
                <a:solidFill>
                  <a:schemeClr val="tx2"/>
                </a:solidFill>
              </a:rPr>
              <a:t> de la </a:t>
            </a:r>
            <a:r>
              <a:rPr lang="en-US" b="1" dirty="0">
                <a:solidFill>
                  <a:schemeClr val="tx2"/>
                </a:solidFill>
              </a:rPr>
              <a:t>communication</a:t>
            </a:r>
            <a:r>
              <a:rPr lang="en-US" dirty="0">
                <a:solidFill>
                  <a:schemeClr val="tx2"/>
                </a:solidFill>
              </a:rPr>
              <a:t> et de la </a:t>
            </a:r>
            <a:r>
              <a:rPr lang="en-US" b="1" dirty="0">
                <a:solidFill>
                  <a:schemeClr val="tx2"/>
                </a:solidFill>
              </a:rPr>
              <a:t>documentation</a:t>
            </a:r>
            <a:r>
              <a:rPr lang="en-US" dirty="0">
                <a:solidFill>
                  <a:schemeClr val="tx2"/>
                </a:solidFill>
              </a:rPr>
              <a:t> (</a:t>
            </a:r>
            <a:r>
              <a:rPr lang="en-US" dirty="0" err="1">
                <a:solidFill>
                  <a:schemeClr val="tx2"/>
                </a:solidFill>
              </a:rPr>
              <a:t>cf</a:t>
            </a:r>
            <a:r>
              <a:rPr lang="en-US" dirty="0">
                <a:solidFill>
                  <a:schemeClr val="tx2"/>
                </a:solidFill>
              </a:rPr>
              <a:t> </a:t>
            </a:r>
            <a:r>
              <a:rPr lang="en-US" dirty="0" err="1">
                <a:solidFill>
                  <a:schemeClr val="tx2"/>
                </a:solidFill>
              </a:rPr>
              <a:t>modèle</a:t>
            </a:r>
            <a:r>
              <a:rPr lang="en-US" dirty="0">
                <a:solidFill>
                  <a:schemeClr val="tx2"/>
                </a:solidFill>
              </a:rPr>
              <a:t> </a:t>
            </a:r>
            <a:r>
              <a:rPr lang="en-US" dirty="0" err="1">
                <a:solidFill>
                  <a:schemeClr val="tx2"/>
                </a:solidFill>
              </a:rPr>
              <a:t>divio</a:t>
            </a:r>
            <a:r>
              <a:rPr lang="en-US" dirty="0">
                <a:solidFill>
                  <a:schemeClr val="tx2"/>
                </a:solidFill>
              </a:rPr>
              <a:t>).</a:t>
            </a:r>
          </a:p>
          <a:p>
            <a:pPr marL="0" indent="0">
              <a:buNone/>
            </a:pPr>
            <a:r>
              <a:rPr lang="en-US" sz="1200" b="1" dirty="0">
                <a:solidFill>
                  <a:schemeClr val="tx2"/>
                </a:solidFill>
                <a:effectLst/>
                <a:latin typeface="Calibri" panose="020F0502020204030204" pitchFamily="34" charset="0"/>
                <a:ea typeface="Calibri" panose="020F0502020204030204" pitchFamily="34" charset="0"/>
              </a:rPr>
              <a:t>#</a:t>
            </a:r>
            <a:r>
              <a:rPr lang="en-US" sz="1200" b="1" dirty="0" err="1">
                <a:solidFill>
                  <a:schemeClr val="tx2"/>
                </a:solidFill>
                <a:effectLst/>
                <a:latin typeface="Calibri" panose="020F0502020204030204" pitchFamily="34" charset="0"/>
                <a:ea typeface="Calibri" panose="020F0502020204030204" pitchFamily="34" charset="0"/>
              </a:rPr>
              <a:t>Fluidité</a:t>
            </a:r>
            <a:r>
              <a:rPr lang="en-US" sz="1200" b="1" dirty="0">
                <a:solidFill>
                  <a:schemeClr val="tx2"/>
                </a:solidFill>
                <a:effectLst/>
                <a:latin typeface="Calibri" panose="020F0502020204030204" pitchFamily="34" charset="0"/>
                <a:ea typeface="Calibri" panose="020F0502020204030204" pitchFamily="34" charset="0"/>
              </a:rPr>
              <a:t> #</a:t>
            </a:r>
            <a:r>
              <a:rPr lang="en-US" sz="1200" b="1" dirty="0" err="1">
                <a:solidFill>
                  <a:schemeClr val="tx2"/>
                </a:solidFill>
                <a:effectLst/>
                <a:latin typeface="Calibri" panose="020F0502020204030204" pitchFamily="34" charset="0"/>
                <a:ea typeface="Calibri" panose="020F0502020204030204" pitchFamily="34" charset="0"/>
              </a:rPr>
              <a:t>socio-technique#Références#Subsidiarité#Autonomie#Modèle</a:t>
            </a:r>
            <a:r>
              <a:rPr lang="en-US" b="1" dirty="0" err="1">
                <a:solidFill>
                  <a:schemeClr val="tx2"/>
                </a:solidFill>
                <a:ea typeface="Calibri" panose="020F0502020204030204" pitchFamily="34" charset="0"/>
              </a:rPr>
              <a:t>s</a:t>
            </a:r>
            <a:r>
              <a:rPr lang="en-US" b="1" dirty="0">
                <a:solidFill>
                  <a:schemeClr val="tx2"/>
                </a:solidFill>
                <a:ea typeface="Calibri" panose="020F0502020204030204" pitchFamily="34" charset="0"/>
              </a:rPr>
              <a:t> </a:t>
            </a:r>
            <a:r>
              <a:rPr lang="en-US" b="1" dirty="0" err="1">
                <a:solidFill>
                  <a:schemeClr val="tx2"/>
                </a:solidFill>
                <a:ea typeface="Calibri" panose="020F0502020204030204" pitchFamily="34" charset="0"/>
              </a:rPr>
              <a:t>mentaux</a:t>
            </a:r>
            <a:r>
              <a:rPr lang="en-US" sz="1200" b="1" dirty="0" err="1">
                <a:solidFill>
                  <a:schemeClr val="tx2"/>
                </a:solidFill>
                <a:effectLst/>
                <a:latin typeface="Calibri" panose="020F0502020204030204" pitchFamily="34" charset="0"/>
                <a:ea typeface="Calibri" panose="020F0502020204030204" pitchFamily="34" charset="0"/>
              </a:rPr>
              <a:t>#communication</a:t>
            </a:r>
            <a:r>
              <a:rPr lang="en-US" b="1" dirty="0" err="1">
                <a:solidFill>
                  <a:schemeClr val="tx2"/>
                </a:solidFill>
                <a:ea typeface="Calibri" panose="020F0502020204030204" pitchFamily="34" charset="0"/>
              </a:rPr>
              <a:t>#documentation</a:t>
            </a:r>
            <a:endParaRPr lang="fr-FR" sz="1200" b="1" dirty="0">
              <a:solidFill>
                <a:schemeClr val="tx2"/>
              </a:solidFill>
              <a:latin typeface="Calibri" panose="020F0502020204030204" pitchFamily="34" charset="0"/>
              <a:ea typeface="Calibri" panose="020F0502020204030204" pitchFamily="34" charset="0"/>
            </a:endParaRPr>
          </a:p>
          <a:p>
            <a:pPr marL="0" indent="0">
              <a:buNone/>
            </a:pPr>
            <a:endParaRPr lang="fr-FR" sz="1200" b="1" dirty="0">
              <a:solidFill>
                <a:schemeClr val="tx2"/>
              </a:solidFill>
              <a:latin typeface="Calibri" panose="020F0502020204030204" pitchFamily="34" charset="0"/>
              <a:ea typeface="Calibri" panose="020F0502020204030204" pitchFamily="34" charset="0"/>
            </a:endParaRPr>
          </a:p>
        </p:txBody>
      </p:sp>
      <p:sp>
        <p:nvSpPr>
          <p:cNvPr id="20" name="Rectangle : coins arrondis 19">
            <a:extLst>
              <a:ext uri="{FF2B5EF4-FFF2-40B4-BE49-F238E27FC236}">
                <a16:creationId xmlns:a16="http://schemas.microsoft.com/office/drawing/2014/main" id="{6017C763-8A4D-76C3-F9D6-A4447C38F9DA}"/>
              </a:ext>
            </a:extLst>
          </p:cNvPr>
          <p:cNvSpPr/>
          <p:nvPr/>
        </p:nvSpPr>
        <p:spPr>
          <a:xfrm>
            <a:off x="296617" y="6519592"/>
            <a:ext cx="12208366" cy="1038385"/>
          </a:xfrm>
          <a:prstGeom prst="roundRect">
            <a:avLst>
              <a:gd name="adj"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 coins arrondis 20">
            <a:extLst>
              <a:ext uri="{FF2B5EF4-FFF2-40B4-BE49-F238E27FC236}">
                <a16:creationId xmlns:a16="http://schemas.microsoft.com/office/drawing/2014/main" id="{802EF05C-A5A3-CE23-F6B2-D26F1CAEE912}"/>
              </a:ext>
            </a:extLst>
          </p:cNvPr>
          <p:cNvSpPr/>
          <p:nvPr/>
        </p:nvSpPr>
        <p:spPr>
          <a:xfrm>
            <a:off x="757952" y="6618731"/>
            <a:ext cx="11060748" cy="839519"/>
          </a:xfrm>
          <a:prstGeom prst="roundRect">
            <a:avLst/>
          </a:prstGeom>
          <a:solidFill>
            <a:schemeClr val="accent1">
              <a:alpha val="274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a:solidFill>
                  <a:schemeClr val="bg1"/>
                </a:solidFill>
                <a:latin typeface="Montserrat" pitchFamily="2" charset="77"/>
              </a:rPr>
              <a:t>Pourquoi mettre en place des </a:t>
            </a:r>
            <a:r>
              <a:rPr lang="fr-FR" sz="2000" b="1">
                <a:solidFill>
                  <a:srgbClr val="CFE841"/>
                </a:solidFill>
                <a:latin typeface="Montserrat" pitchFamily="2" charset="77"/>
              </a:rPr>
              <a:t>communautés de pratique ? </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a:solidFill>
                  <a:schemeClr val="bg1"/>
                </a:solidFill>
                <a:latin typeface="Montserrat" pitchFamily="2" charset="77"/>
              </a:rPr>
              <a:t> - Rôle et attente de la </a:t>
            </a:r>
            <a:r>
              <a:rPr lang="fr-FR" sz="2000" b="1">
                <a:solidFill>
                  <a:schemeClr val="bg1"/>
                </a:solidFill>
                <a:latin typeface="Montserrat" pitchFamily="2" charset="77"/>
              </a:rPr>
              <a:t>communauté CA -</a:t>
            </a:r>
          </a:p>
        </p:txBody>
      </p:sp>
      <p:sp>
        <p:nvSpPr>
          <p:cNvPr id="22" name="ZoneTexte 21">
            <a:extLst>
              <a:ext uri="{FF2B5EF4-FFF2-40B4-BE49-F238E27FC236}">
                <a16:creationId xmlns:a16="http://schemas.microsoft.com/office/drawing/2014/main" id="{9CFAE6F2-3650-5614-77D3-ED4AD6F826F3}"/>
              </a:ext>
            </a:extLst>
          </p:cNvPr>
          <p:cNvSpPr txBox="1"/>
          <p:nvPr/>
        </p:nvSpPr>
        <p:spPr>
          <a:xfrm>
            <a:off x="1129582" y="6610863"/>
            <a:ext cx="457176" cy="646331"/>
          </a:xfrm>
          <a:prstGeom prst="rect">
            <a:avLst/>
          </a:prstGeom>
          <a:noFill/>
        </p:spPr>
        <p:txBody>
          <a:bodyPr wrap="none" rtlCol="0">
            <a:spAutoFit/>
          </a:bodyPr>
          <a:lstStyle/>
          <a:p>
            <a:pPr algn="ctr"/>
            <a:r>
              <a:rPr lang="fr-FR" sz="3600" b="1">
                <a:solidFill>
                  <a:srgbClr val="CFE841"/>
                </a:solidFill>
                <a:latin typeface="Montserrat" pitchFamily="2" charset="77"/>
              </a:rPr>
              <a:t>3</a:t>
            </a:r>
          </a:p>
        </p:txBody>
      </p:sp>
      <p:sp>
        <p:nvSpPr>
          <p:cNvPr id="23" name="ZoneTexte 22">
            <a:extLst>
              <a:ext uri="{FF2B5EF4-FFF2-40B4-BE49-F238E27FC236}">
                <a16:creationId xmlns:a16="http://schemas.microsoft.com/office/drawing/2014/main" id="{E655E863-C5E7-F2C8-41D2-AE5EAA43D959}"/>
              </a:ext>
            </a:extLst>
          </p:cNvPr>
          <p:cNvSpPr txBox="1"/>
          <p:nvPr/>
        </p:nvSpPr>
        <p:spPr>
          <a:xfrm>
            <a:off x="1261901" y="6424843"/>
            <a:ext cx="255198" cy="92333"/>
          </a:xfrm>
          <a:prstGeom prst="rect">
            <a:avLst/>
          </a:prstGeom>
          <a:noFill/>
        </p:spPr>
        <p:txBody>
          <a:bodyPr wrap="square" lIns="0" tIns="0" rIns="0" bIns="0" rtlCol="0">
            <a:spAutoFit/>
          </a:bodyPr>
          <a:lstStyle/>
          <a:p>
            <a:pPr algn="ctr"/>
            <a:r>
              <a:rPr lang="fr-FR" sz="600" b="1">
                <a:solidFill>
                  <a:schemeClr val="bg1"/>
                </a:solidFill>
                <a:latin typeface="Montserrat" pitchFamily="2" charset="77"/>
              </a:rPr>
              <a:t>DEFI</a:t>
            </a:r>
          </a:p>
        </p:txBody>
      </p:sp>
      <p:sp>
        <p:nvSpPr>
          <p:cNvPr id="24" name="ZoneTexte 23">
            <a:extLst>
              <a:ext uri="{FF2B5EF4-FFF2-40B4-BE49-F238E27FC236}">
                <a16:creationId xmlns:a16="http://schemas.microsoft.com/office/drawing/2014/main" id="{E720E494-D30E-A72A-3272-18F495BB5CC5}"/>
              </a:ext>
            </a:extLst>
          </p:cNvPr>
          <p:cNvSpPr txBox="1"/>
          <p:nvPr/>
        </p:nvSpPr>
        <p:spPr>
          <a:xfrm>
            <a:off x="757951" y="7154673"/>
            <a:ext cx="1302578" cy="253916"/>
          </a:xfrm>
          <a:prstGeom prst="rect">
            <a:avLst/>
          </a:prstGeom>
          <a:noFill/>
        </p:spPr>
        <p:txBody>
          <a:bodyPr wrap="square" rtlCol="0">
            <a:spAutoFit/>
          </a:bodyPr>
          <a:lstStyle/>
          <a:p>
            <a:pPr algn="ctr"/>
            <a:r>
              <a:rPr lang="fr-FR" sz="1050" b="1">
                <a:solidFill>
                  <a:srgbClr val="CFE841"/>
                </a:solidFill>
                <a:latin typeface="Montserrat" pitchFamily="2" charset="77"/>
              </a:rPr>
              <a:t>FRAMEWORK</a:t>
            </a:r>
          </a:p>
        </p:txBody>
      </p:sp>
      <p:pic>
        <p:nvPicPr>
          <p:cNvPr id="25" name="Image 24" descr="Une image contenant jaune, clipart&#10;&#10;Description générée automatiquement">
            <a:extLst>
              <a:ext uri="{FF2B5EF4-FFF2-40B4-BE49-F238E27FC236}">
                <a16:creationId xmlns:a16="http://schemas.microsoft.com/office/drawing/2014/main" id="{027D28C7-BC6D-B7F2-C282-BAA11145B0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50109" y="6708476"/>
            <a:ext cx="423127" cy="528154"/>
          </a:xfrm>
          <a:prstGeom prst="roundRect">
            <a:avLst/>
          </a:prstGeom>
        </p:spPr>
      </p:pic>
      <p:sp>
        <p:nvSpPr>
          <p:cNvPr id="27" name="ZoneTexte 26">
            <a:extLst>
              <a:ext uri="{FF2B5EF4-FFF2-40B4-BE49-F238E27FC236}">
                <a16:creationId xmlns:a16="http://schemas.microsoft.com/office/drawing/2014/main" id="{F507ABF2-4365-9484-3979-640F9A11BEF2}"/>
              </a:ext>
            </a:extLst>
          </p:cNvPr>
          <p:cNvSpPr txBox="1"/>
          <p:nvPr/>
        </p:nvSpPr>
        <p:spPr>
          <a:xfrm>
            <a:off x="304448" y="7582415"/>
            <a:ext cx="12200535" cy="1778757"/>
          </a:xfrm>
          <a:prstGeom prst="rect">
            <a:avLst/>
          </a:prstGeom>
          <a:solidFill>
            <a:schemeClr val="bg1">
              <a:lumMod val="95000"/>
            </a:schemeClr>
          </a:solidFill>
        </p:spPr>
        <p:txBody>
          <a:bodyPr wrap="square">
            <a:spAutoFit/>
          </a:bodyPr>
          <a:lstStyle>
            <a:defPPr>
              <a:defRPr lang="en-US"/>
            </a:defPPr>
            <a:lvl1pPr marL="342900" lvl="0" indent="-342900">
              <a:lnSpc>
                <a:spcPct val="115000"/>
              </a:lnSpc>
              <a:buFont typeface="Symbol" panose="05050102010706020507" pitchFamily="18" charset="2"/>
              <a:buChar char=""/>
              <a:defRPr sz="1200">
                <a:effectLst/>
                <a:latin typeface="Calibri" panose="020F0502020204030204" pitchFamily="34" charset="0"/>
                <a:ea typeface="Times New Roman" panose="02020603050405020304" pitchFamily="18" charset="0"/>
              </a:defRPr>
            </a:lvl1pPr>
          </a:lstStyle>
          <a:p>
            <a:r>
              <a:rPr lang="fr-FR">
                <a:solidFill>
                  <a:schemeClr val="tx2"/>
                </a:solidFill>
              </a:rPr>
              <a:t>La communauté de pratique est </a:t>
            </a:r>
            <a:r>
              <a:rPr lang="fr-FR" b="1">
                <a:solidFill>
                  <a:schemeClr val="tx2"/>
                </a:solidFill>
              </a:rPr>
              <a:t>un lieu de partage </a:t>
            </a:r>
            <a:r>
              <a:rPr lang="fr-FR">
                <a:solidFill>
                  <a:schemeClr val="tx2"/>
                </a:solidFill>
              </a:rPr>
              <a:t>où chaque contributeur peut donner et (apprendre) des savoirs et savoirs-faires. Elle ne vie que par </a:t>
            </a:r>
            <a:r>
              <a:rPr lang="fr-FR" b="1">
                <a:solidFill>
                  <a:schemeClr val="tx2"/>
                </a:solidFill>
              </a:rPr>
              <a:t>l’intérêt de ses contributeurs</a:t>
            </a:r>
            <a:r>
              <a:rPr lang="fr-FR">
                <a:solidFill>
                  <a:schemeClr val="tx2"/>
                </a:solidFill>
              </a:rPr>
              <a:t>, qui la rejoignent ou la quittent librement.</a:t>
            </a:r>
          </a:p>
          <a:p>
            <a:r>
              <a:rPr lang="fr-FR">
                <a:solidFill>
                  <a:schemeClr val="tx2"/>
                </a:solidFill>
              </a:rPr>
              <a:t>C’est un moyen de </a:t>
            </a:r>
            <a:r>
              <a:rPr lang="fr-FR" b="1">
                <a:solidFill>
                  <a:schemeClr val="tx2"/>
                </a:solidFill>
              </a:rPr>
              <a:t>progrès individuel </a:t>
            </a:r>
            <a:r>
              <a:rPr lang="fr-FR">
                <a:solidFill>
                  <a:schemeClr val="tx2"/>
                </a:solidFill>
              </a:rPr>
              <a:t>mais aussi pour </a:t>
            </a:r>
            <a:r>
              <a:rPr lang="fr-FR" b="1">
                <a:solidFill>
                  <a:schemeClr val="tx2"/>
                </a:solidFill>
              </a:rPr>
              <a:t>influencer des changements </a:t>
            </a:r>
            <a:r>
              <a:rPr lang="fr-FR">
                <a:solidFill>
                  <a:schemeClr val="tx2"/>
                </a:solidFill>
              </a:rPr>
              <a:t>au niveau des organisations. </a:t>
            </a:r>
          </a:p>
          <a:p>
            <a:r>
              <a:rPr lang="fr-FR">
                <a:solidFill>
                  <a:schemeClr val="tx2"/>
                </a:solidFill>
              </a:rPr>
              <a:t>Elle demande d’investir de l’énergie aussi bien pour </a:t>
            </a:r>
            <a:r>
              <a:rPr lang="fr-FR" b="1">
                <a:solidFill>
                  <a:schemeClr val="tx2"/>
                </a:solidFill>
              </a:rPr>
              <a:t>susciter l’intérêt à son lancement </a:t>
            </a:r>
            <a:r>
              <a:rPr lang="fr-FR">
                <a:solidFill>
                  <a:schemeClr val="tx2"/>
                </a:solidFill>
              </a:rPr>
              <a:t>que pour </a:t>
            </a:r>
            <a:r>
              <a:rPr lang="fr-FR" b="1">
                <a:solidFill>
                  <a:schemeClr val="tx2"/>
                </a:solidFill>
              </a:rPr>
              <a:t>l’entretenir</a:t>
            </a:r>
            <a:r>
              <a:rPr lang="fr-FR">
                <a:solidFill>
                  <a:schemeClr val="tx2"/>
                </a:solidFill>
              </a:rPr>
              <a:t>. Les contributeurs doivent être encouragés sur le temps de travail à y participer.</a:t>
            </a:r>
          </a:p>
          <a:p>
            <a:r>
              <a:rPr lang="fr-FR" b="1">
                <a:solidFill>
                  <a:schemeClr val="tx2"/>
                </a:solidFill>
              </a:rPr>
              <a:t>La communauté CA est une bonne illustration: </a:t>
            </a:r>
            <a:r>
              <a:rPr lang="fr-FR">
                <a:solidFill>
                  <a:schemeClr val="tx2"/>
                </a:solidFill>
              </a:rPr>
              <a:t> ses participants confirment leur intérêt à découvrir et travailler collectivement des sujets de transformation de la pratique d’architecture partagés par d’autres entreprises.</a:t>
            </a:r>
          </a:p>
          <a:p>
            <a:pPr marL="0" indent="0">
              <a:buNone/>
            </a:pPr>
            <a:r>
              <a:rPr lang="en-US" sz="1200" b="1">
                <a:solidFill>
                  <a:schemeClr val="tx2"/>
                </a:solidFill>
                <a:effectLst/>
                <a:latin typeface="Calibri" panose="020F0502020204030204" pitchFamily="34" charset="0"/>
                <a:ea typeface="Calibri" panose="020F0502020204030204" pitchFamily="34" charset="0"/>
              </a:rPr>
              <a:t>#Partage #Savoir #</a:t>
            </a:r>
            <a:r>
              <a:rPr lang="en-US" sz="1200" b="1">
                <a:solidFill>
                  <a:schemeClr val="tx2"/>
                </a:solidFill>
                <a:latin typeface="Calibri" panose="020F0502020204030204" pitchFamily="34" charset="0"/>
                <a:ea typeface="Calibri" panose="020F0502020204030204" pitchFamily="34" charset="0"/>
              </a:rPr>
              <a:t>Savoir-faire</a:t>
            </a:r>
            <a:r>
              <a:rPr lang="en-US" sz="1200" b="1">
                <a:solidFill>
                  <a:schemeClr val="tx2"/>
                </a:solidFill>
                <a:effectLst/>
                <a:latin typeface="Calibri" panose="020F0502020204030204" pitchFamily="34" charset="0"/>
                <a:ea typeface="Calibri" panose="020F0502020204030204" pitchFamily="34" charset="0"/>
              </a:rPr>
              <a:t> #</a:t>
            </a:r>
            <a:r>
              <a:rPr lang="en-US" b="1" err="1">
                <a:solidFill>
                  <a:schemeClr val="tx2"/>
                </a:solidFill>
                <a:ea typeface="Calibri" panose="020F0502020204030204" pitchFamily="34" charset="0"/>
              </a:rPr>
              <a:t>I</a:t>
            </a:r>
            <a:r>
              <a:rPr lang="en-US" sz="1200" b="1" err="1">
                <a:solidFill>
                  <a:schemeClr val="tx2"/>
                </a:solidFill>
                <a:effectLst/>
                <a:latin typeface="Calibri" panose="020F0502020204030204" pitchFamily="34" charset="0"/>
                <a:ea typeface="Calibri" panose="020F0502020204030204" pitchFamily="34" charset="0"/>
              </a:rPr>
              <a:t>ntérêts</a:t>
            </a:r>
            <a:r>
              <a:rPr lang="en-US" sz="1200" b="1">
                <a:solidFill>
                  <a:schemeClr val="tx2"/>
                </a:solidFill>
                <a:effectLst/>
                <a:latin typeface="Calibri" panose="020F0502020204030204" pitchFamily="34" charset="0"/>
                <a:ea typeface="Calibri" panose="020F0502020204030204" pitchFamily="34" charset="0"/>
              </a:rPr>
              <a:t> #</a:t>
            </a:r>
            <a:r>
              <a:rPr lang="en-US" sz="1200" b="1" err="1">
                <a:solidFill>
                  <a:schemeClr val="tx2"/>
                </a:solidFill>
                <a:effectLst/>
                <a:latin typeface="Calibri" panose="020F0502020204030204" pitchFamily="34" charset="0"/>
                <a:ea typeface="Calibri" panose="020F0502020204030204" pitchFamily="34" charset="0"/>
              </a:rPr>
              <a:t>Progrès</a:t>
            </a:r>
            <a:r>
              <a:rPr lang="en-US" sz="1200" b="1">
                <a:solidFill>
                  <a:schemeClr val="tx2"/>
                </a:solidFill>
                <a:effectLst/>
                <a:latin typeface="Calibri" panose="020F0502020204030204" pitchFamily="34" charset="0"/>
                <a:ea typeface="Calibri" panose="020F0502020204030204" pitchFamily="34" charset="0"/>
              </a:rPr>
              <a:t> #Influence # </a:t>
            </a:r>
            <a:r>
              <a:rPr lang="en-US" sz="1200" b="1" err="1">
                <a:solidFill>
                  <a:schemeClr val="tx2"/>
                </a:solidFill>
                <a:effectLst/>
                <a:latin typeface="Calibri" panose="020F0502020204030204" pitchFamily="34" charset="0"/>
                <a:ea typeface="Calibri" panose="020F0502020204030204" pitchFamily="34" charset="0"/>
              </a:rPr>
              <a:t>Energie</a:t>
            </a:r>
            <a:r>
              <a:rPr lang="en-US" sz="1200" b="1">
                <a:solidFill>
                  <a:schemeClr val="tx2"/>
                </a:solidFill>
                <a:effectLst/>
                <a:latin typeface="Calibri" panose="020F0502020204030204" pitchFamily="34" charset="0"/>
                <a:ea typeface="Calibri" panose="020F0502020204030204" pitchFamily="34" charset="0"/>
              </a:rPr>
              <a:t># </a:t>
            </a:r>
            <a:r>
              <a:rPr lang="en-US" sz="1200" b="1">
                <a:solidFill>
                  <a:schemeClr val="tx2"/>
                </a:solidFill>
                <a:latin typeface="Calibri" panose="020F0502020204030204" pitchFamily="34" charset="0"/>
                <a:ea typeface="Calibri" panose="020F0502020204030204" pitchFamily="34" charset="0"/>
              </a:rPr>
              <a:t>Encouragement # </a:t>
            </a:r>
            <a:r>
              <a:rPr lang="en-US" sz="1200" b="1" err="1">
                <a:solidFill>
                  <a:schemeClr val="tx2"/>
                </a:solidFill>
                <a:latin typeface="Calibri" panose="020F0502020204030204" pitchFamily="34" charset="0"/>
                <a:ea typeface="Calibri" panose="020F0502020204030204" pitchFamily="34" charset="0"/>
              </a:rPr>
              <a:t>Communauté</a:t>
            </a:r>
            <a:r>
              <a:rPr lang="en-US" sz="1200" b="1">
                <a:solidFill>
                  <a:schemeClr val="tx2"/>
                </a:solidFill>
                <a:latin typeface="Calibri" panose="020F0502020204030204" pitchFamily="34" charset="0"/>
                <a:ea typeface="Calibri" panose="020F0502020204030204" pitchFamily="34" charset="0"/>
              </a:rPr>
              <a:t> CA</a:t>
            </a:r>
            <a:endParaRPr lang="fr-FR" sz="1200" b="1">
              <a:solidFill>
                <a:schemeClr val="tx2"/>
              </a:solidFill>
              <a:latin typeface="Calibri" panose="020F0502020204030204" pitchFamily="34" charset="0"/>
              <a:ea typeface="Calibri" panose="020F0502020204030204" pitchFamily="34" charset="0"/>
            </a:endParaRPr>
          </a:p>
          <a:p>
            <a:pPr marL="0" indent="0">
              <a:buNone/>
            </a:pPr>
            <a:endParaRPr lang="fr-FR">
              <a:solidFill>
                <a:schemeClr val="tx2"/>
              </a:solidFill>
            </a:endParaRPr>
          </a:p>
        </p:txBody>
      </p:sp>
      <p:pic>
        <p:nvPicPr>
          <p:cNvPr id="28" name="Image 27">
            <a:extLst>
              <a:ext uri="{FF2B5EF4-FFF2-40B4-BE49-F238E27FC236}">
                <a16:creationId xmlns:a16="http://schemas.microsoft.com/office/drawing/2014/main" id="{ADCCD371-831B-ABFA-F632-5CFBA8AFEB87}"/>
              </a:ext>
            </a:extLst>
          </p:cNvPr>
          <p:cNvPicPr>
            <a:picLocks noChangeAspect="1"/>
          </p:cNvPicPr>
          <p:nvPr/>
        </p:nvPicPr>
        <p:blipFill>
          <a:blip r:embed="rId3"/>
          <a:stretch>
            <a:fillRect/>
          </a:stretch>
        </p:blipFill>
        <p:spPr>
          <a:xfrm>
            <a:off x="11480891" y="9207800"/>
            <a:ext cx="1142208" cy="373334"/>
          </a:xfrm>
          <a:prstGeom prst="rect">
            <a:avLst/>
          </a:prstGeom>
        </p:spPr>
      </p:pic>
    </p:spTree>
    <p:extLst>
      <p:ext uri="{BB962C8B-B14F-4D97-AF65-F5344CB8AC3E}">
        <p14:creationId xmlns:p14="http://schemas.microsoft.com/office/powerpoint/2010/main" val="2052340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284A436D-2DEF-C5A2-2796-9CB737F93077}"/>
              </a:ext>
            </a:extLst>
          </p:cNvPr>
          <p:cNvSpPr/>
          <p:nvPr/>
        </p:nvSpPr>
        <p:spPr>
          <a:xfrm>
            <a:off x="296617" y="101922"/>
            <a:ext cx="12208366" cy="1038385"/>
          </a:xfrm>
          <a:prstGeom prst="roundRect">
            <a:avLst>
              <a:gd name="adj"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tangle : coins arrondis 4">
            <a:extLst>
              <a:ext uri="{FF2B5EF4-FFF2-40B4-BE49-F238E27FC236}">
                <a16:creationId xmlns:a16="http://schemas.microsoft.com/office/drawing/2014/main" id="{C81BBEC9-F7F4-C04D-ECD1-273B1539A741}"/>
              </a:ext>
            </a:extLst>
          </p:cNvPr>
          <p:cNvSpPr/>
          <p:nvPr/>
        </p:nvSpPr>
        <p:spPr>
          <a:xfrm>
            <a:off x="757952" y="201061"/>
            <a:ext cx="11060748" cy="839519"/>
          </a:xfrm>
          <a:prstGeom prst="roundRect">
            <a:avLst/>
          </a:prstGeom>
          <a:solidFill>
            <a:schemeClr val="accent1">
              <a:alpha val="274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dirty="0">
                <a:solidFill>
                  <a:schemeClr val="bg1"/>
                </a:solidFill>
                <a:latin typeface="Montserrat" pitchFamily="2" charset="77"/>
              </a:rPr>
              <a:t>Comment favoriser l’exposition de la data </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dirty="0">
                <a:solidFill>
                  <a:schemeClr val="bg1"/>
                </a:solidFill>
                <a:latin typeface="Montserrat" pitchFamily="2" charset="77"/>
              </a:rPr>
              <a:t>(</a:t>
            </a:r>
            <a:r>
              <a:rPr lang="fr-FR" sz="2000" b="1" dirty="0">
                <a:solidFill>
                  <a:schemeClr val="bg1"/>
                </a:solidFill>
                <a:latin typeface="Montserrat" pitchFamily="2" charset="77"/>
              </a:rPr>
              <a:t>devenir une </a:t>
            </a:r>
            <a:r>
              <a:rPr lang="fr-FR" sz="2000" b="1" dirty="0">
                <a:solidFill>
                  <a:srgbClr val="CFE841"/>
                </a:solidFill>
                <a:latin typeface="Montserrat" pitchFamily="2" charset="77"/>
              </a:rPr>
              <a:t>data </a:t>
            </a:r>
            <a:r>
              <a:rPr lang="fr-FR" sz="2000" b="1" dirty="0" err="1">
                <a:solidFill>
                  <a:srgbClr val="CFE841"/>
                </a:solidFill>
                <a:latin typeface="Montserrat" pitchFamily="2" charset="77"/>
              </a:rPr>
              <a:t>driven</a:t>
            </a:r>
            <a:r>
              <a:rPr lang="fr-FR" sz="2000" b="1" dirty="0">
                <a:solidFill>
                  <a:srgbClr val="CFE841"/>
                </a:solidFill>
                <a:latin typeface="Montserrat" pitchFamily="2" charset="77"/>
              </a:rPr>
              <a:t> </a:t>
            </a:r>
            <a:r>
              <a:rPr lang="fr-FR" sz="2000" b="1" dirty="0" err="1">
                <a:solidFill>
                  <a:srgbClr val="CFE841"/>
                </a:solidFill>
                <a:latin typeface="Montserrat" pitchFamily="2" charset="77"/>
              </a:rPr>
              <a:t>company</a:t>
            </a:r>
            <a:r>
              <a:rPr lang="fr-FR" sz="2000" dirty="0">
                <a:solidFill>
                  <a:schemeClr val="bg1"/>
                </a:solidFill>
                <a:latin typeface="Montserrat" pitchFamily="2" charset="77"/>
              </a:rPr>
              <a:t>) ?</a:t>
            </a:r>
          </a:p>
        </p:txBody>
      </p:sp>
      <p:sp>
        <p:nvSpPr>
          <p:cNvPr id="6" name="ZoneTexte 5">
            <a:extLst>
              <a:ext uri="{FF2B5EF4-FFF2-40B4-BE49-F238E27FC236}">
                <a16:creationId xmlns:a16="http://schemas.microsoft.com/office/drawing/2014/main" id="{F80A93B4-366A-A919-4928-EAD6990A2485}"/>
              </a:ext>
            </a:extLst>
          </p:cNvPr>
          <p:cNvSpPr txBox="1"/>
          <p:nvPr/>
        </p:nvSpPr>
        <p:spPr>
          <a:xfrm>
            <a:off x="1107140" y="193193"/>
            <a:ext cx="502061" cy="646331"/>
          </a:xfrm>
          <a:prstGeom prst="rect">
            <a:avLst/>
          </a:prstGeom>
          <a:noFill/>
        </p:spPr>
        <p:txBody>
          <a:bodyPr wrap="none" rtlCol="0">
            <a:spAutoFit/>
          </a:bodyPr>
          <a:lstStyle/>
          <a:p>
            <a:pPr algn="ctr"/>
            <a:r>
              <a:rPr lang="fr-FR" sz="3600" b="1">
                <a:solidFill>
                  <a:srgbClr val="CFE841"/>
                </a:solidFill>
                <a:latin typeface="Montserrat" pitchFamily="2" charset="77"/>
              </a:rPr>
              <a:t>4</a:t>
            </a:r>
          </a:p>
        </p:txBody>
      </p:sp>
      <p:sp>
        <p:nvSpPr>
          <p:cNvPr id="7" name="ZoneTexte 6">
            <a:extLst>
              <a:ext uri="{FF2B5EF4-FFF2-40B4-BE49-F238E27FC236}">
                <a16:creationId xmlns:a16="http://schemas.microsoft.com/office/drawing/2014/main" id="{97BDA14E-A66F-515E-43BA-20417AF73443}"/>
              </a:ext>
            </a:extLst>
          </p:cNvPr>
          <p:cNvSpPr txBox="1"/>
          <p:nvPr/>
        </p:nvSpPr>
        <p:spPr>
          <a:xfrm>
            <a:off x="1265816" y="225499"/>
            <a:ext cx="255198" cy="92333"/>
          </a:xfrm>
          <a:prstGeom prst="rect">
            <a:avLst/>
          </a:prstGeom>
          <a:noFill/>
        </p:spPr>
        <p:txBody>
          <a:bodyPr wrap="square" lIns="0" tIns="0" rIns="0" bIns="0" rtlCol="0">
            <a:spAutoFit/>
          </a:bodyPr>
          <a:lstStyle/>
          <a:p>
            <a:pPr algn="ctr"/>
            <a:r>
              <a:rPr lang="fr-FR" sz="600" b="1">
                <a:solidFill>
                  <a:schemeClr val="bg1"/>
                </a:solidFill>
                <a:latin typeface="Montserrat" pitchFamily="2" charset="77"/>
              </a:rPr>
              <a:t>DEFI</a:t>
            </a:r>
          </a:p>
        </p:txBody>
      </p:sp>
      <p:sp>
        <p:nvSpPr>
          <p:cNvPr id="8" name="ZoneTexte 7">
            <a:extLst>
              <a:ext uri="{FF2B5EF4-FFF2-40B4-BE49-F238E27FC236}">
                <a16:creationId xmlns:a16="http://schemas.microsoft.com/office/drawing/2014/main" id="{659D0EDA-11D1-CD21-FC85-A333C2342C38}"/>
              </a:ext>
            </a:extLst>
          </p:cNvPr>
          <p:cNvSpPr txBox="1"/>
          <p:nvPr/>
        </p:nvSpPr>
        <p:spPr>
          <a:xfrm>
            <a:off x="757951" y="737003"/>
            <a:ext cx="1302578" cy="253916"/>
          </a:xfrm>
          <a:prstGeom prst="rect">
            <a:avLst/>
          </a:prstGeom>
          <a:noFill/>
        </p:spPr>
        <p:txBody>
          <a:bodyPr wrap="square" rtlCol="0">
            <a:spAutoFit/>
          </a:bodyPr>
          <a:lstStyle/>
          <a:p>
            <a:pPr algn="ctr"/>
            <a:r>
              <a:rPr lang="fr-FR" sz="1050" b="1">
                <a:solidFill>
                  <a:srgbClr val="CFE841"/>
                </a:solidFill>
                <a:latin typeface="Montserrat" pitchFamily="2" charset="77"/>
              </a:rPr>
              <a:t>VALEUR</a:t>
            </a:r>
          </a:p>
        </p:txBody>
      </p:sp>
      <p:pic>
        <p:nvPicPr>
          <p:cNvPr id="9" name="Image 8" descr="Une image contenant jaune, clipart&#10;&#10;Description générée automatiquement">
            <a:extLst>
              <a:ext uri="{FF2B5EF4-FFF2-40B4-BE49-F238E27FC236}">
                <a16:creationId xmlns:a16="http://schemas.microsoft.com/office/drawing/2014/main" id="{18966283-19B0-0F86-846C-9C71156969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50109" y="357108"/>
            <a:ext cx="423127" cy="528154"/>
          </a:xfrm>
          <a:prstGeom prst="roundRect">
            <a:avLst/>
          </a:prstGeom>
        </p:spPr>
      </p:pic>
      <p:sp>
        <p:nvSpPr>
          <p:cNvPr id="10" name="Rectangle : coins arrondis 9">
            <a:extLst>
              <a:ext uri="{FF2B5EF4-FFF2-40B4-BE49-F238E27FC236}">
                <a16:creationId xmlns:a16="http://schemas.microsoft.com/office/drawing/2014/main" id="{B327E9FC-D4D3-9307-F9EE-3D5ED2DFCCC4}"/>
              </a:ext>
            </a:extLst>
          </p:cNvPr>
          <p:cNvSpPr/>
          <p:nvPr/>
        </p:nvSpPr>
        <p:spPr>
          <a:xfrm>
            <a:off x="296617" y="3256241"/>
            <a:ext cx="12208366" cy="1038385"/>
          </a:xfrm>
          <a:prstGeom prst="roundRect">
            <a:avLst>
              <a:gd name="adj"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 coins arrondis 10">
            <a:extLst>
              <a:ext uri="{FF2B5EF4-FFF2-40B4-BE49-F238E27FC236}">
                <a16:creationId xmlns:a16="http://schemas.microsoft.com/office/drawing/2014/main" id="{C4AA7118-7FD8-048D-3011-9776557F9C91}"/>
              </a:ext>
            </a:extLst>
          </p:cNvPr>
          <p:cNvSpPr/>
          <p:nvPr/>
        </p:nvSpPr>
        <p:spPr>
          <a:xfrm>
            <a:off x="757952" y="3355380"/>
            <a:ext cx="11060748" cy="839519"/>
          </a:xfrm>
          <a:prstGeom prst="roundRect">
            <a:avLst/>
          </a:prstGeom>
          <a:solidFill>
            <a:schemeClr val="accent1">
              <a:alpha val="274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a:solidFill>
                  <a:schemeClr val="bg1"/>
                </a:solidFill>
                <a:latin typeface="Montserrat" pitchFamily="2" charset="77"/>
              </a:rPr>
              <a:t>Comment déployer les pratiques CA </a:t>
            </a:r>
            <a:r>
              <a:rPr lang="fr-FR" sz="2000" b="1">
                <a:solidFill>
                  <a:srgbClr val="CFE841"/>
                </a:solidFill>
                <a:latin typeface="Montserrat" pitchFamily="2" charset="77"/>
              </a:rPr>
              <a:t>à l’échelle ? </a:t>
            </a:r>
          </a:p>
        </p:txBody>
      </p:sp>
      <p:sp>
        <p:nvSpPr>
          <p:cNvPr id="12" name="ZoneTexte 11">
            <a:extLst>
              <a:ext uri="{FF2B5EF4-FFF2-40B4-BE49-F238E27FC236}">
                <a16:creationId xmlns:a16="http://schemas.microsoft.com/office/drawing/2014/main" id="{C26CAF01-B896-0810-F491-1C545C7A2EF8}"/>
              </a:ext>
            </a:extLst>
          </p:cNvPr>
          <p:cNvSpPr txBox="1"/>
          <p:nvPr/>
        </p:nvSpPr>
        <p:spPr>
          <a:xfrm>
            <a:off x="1179850" y="3418768"/>
            <a:ext cx="458780" cy="646331"/>
          </a:xfrm>
          <a:prstGeom prst="rect">
            <a:avLst/>
          </a:prstGeom>
          <a:noFill/>
        </p:spPr>
        <p:txBody>
          <a:bodyPr wrap="none" rtlCol="0">
            <a:spAutoFit/>
          </a:bodyPr>
          <a:lstStyle/>
          <a:p>
            <a:pPr algn="ctr"/>
            <a:r>
              <a:rPr lang="fr-FR" sz="3600" b="1">
                <a:solidFill>
                  <a:srgbClr val="CFE841"/>
                </a:solidFill>
                <a:latin typeface="Montserrat" pitchFamily="2" charset="77"/>
              </a:rPr>
              <a:t>5</a:t>
            </a:r>
          </a:p>
        </p:txBody>
      </p:sp>
      <p:sp>
        <p:nvSpPr>
          <p:cNvPr id="13" name="ZoneTexte 12">
            <a:extLst>
              <a:ext uri="{FF2B5EF4-FFF2-40B4-BE49-F238E27FC236}">
                <a16:creationId xmlns:a16="http://schemas.microsoft.com/office/drawing/2014/main" id="{CF9727A1-A4CF-B855-C11C-2AA5EBB7E334}"/>
              </a:ext>
            </a:extLst>
          </p:cNvPr>
          <p:cNvSpPr txBox="1"/>
          <p:nvPr/>
        </p:nvSpPr>
        <p:spPr>
          <a:xfrm>
            <a:off x="1281641" y="3462406"/>
            <a:ext cx="255198" cy="92333"/>
          </a:xfrm>
          <a:prstGeom prst="rect">
            <a:avLst/>
          </a:prstGeom>
          <a:noFill/>
        </p:spPr>
        <p:txBody>
          <a:bodyPr wrap="square" lIns="0" tIns="0" rIns="0" bIns="0" rtlCol="0">
            <a:spAutoFit/>
          </a:bodyPr>
          <a:lstStyle/>
          <a:p>
            <a:pPr algn="ctr"/>
            <a:r>
              <a:rPr lang="fr-FR" sz="600" b="1">
                <a:solidFill>
                  <a:schemeClr val="bg1"/>
                </a:solidFill>
                <a:latin typeface="Montserrat" pitchFamily="2" charset="77"/>
              </a:rPr>
              <a:t>DEFI</a:t>
            </a:r>
          </a:p>
        </p:txBody>
      </p:sp>
      <p:sp>
        <p:nvSpPr>
          <p:cNvPr id="14" name="ZoneTexte 13">
            <a:extLst>
              <a:ext uri="{FF2B5EF4-FFF2-40B4-BE49-F238E27FC236}">
                <a16:creationId xmlns:a16="http://schemas.microsoft.com/office/drawing/2014/main" id="{091A0586-41E4-B149-21B7-E6ABB83B7503}"/>
              </a:ext>
            </a:extLst>
          </p:cNvPr>
          <p:cNvSpPr txBox="1"/>
          <p:nvPr/>
        </p:nvSpPr>
        <p:spPr>
          <a:xfrm>
            <a:off x="757951" y="3891322"/>
            <a:ext cx="1302578" cy="253916"/>
          </a:xfrm>
          <a:prstGeom prst="rect">
            <a:avLst/>
          </a:prstGeom>
          <a:noFill/>
        </p:spPr>
        <p:txBody>
          <a:bodyPr wrap="square" rtlCol="0">
            <a:spAutoFit/>
          </a:bodyPr>
          <a:lstStyle/>
          <a:p>
            <a:pPr algn="ctr"/>
            <a:r>
              <a:rPr lang="fr-FR" sz="1050" b="1">
                <a:solidFill>
                  <a:srgbClr val="CFE841"/>
                </a:solidFill>
                <a:latin typeface="Montserrat" pitchFamily="2" charset="77"/>
              </a:rPr>
              <a:t>PATRIMOINE</a:t>
            </a:r>
          </a:p>
        </p:txBody>
      </p:sp>
      <p:pic>
        <p:nvPicPr>
          <p:cNvPr id="15" name="Image 14" descr="Une image contenant jaune, clipart&#10;&#10;Description générée automatiquement">
            <a:extLst>
              <a:ext uri="{FF2B5EF4-FFF2-40B4-BE49-F238E27FC236}">
                <a16:creationId xmlns:a16="http://schemas.microsoft.com/office/drawing/2014/main" id="{EFE2E824-E772-7D91-46EF-C2010687A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50109" y="3462406"/>
            <a:ext cx="423127" cy="528154"/>
          </a:xfrm>
          <a:prstGeom prst="roundRect">
            <a:avLst/>
          </a:prstGeom>
        </p:spPr>
      </p:pic>
      <p:sp>
        <p:nvSpPr>
          <p:cNvPr id="22" name="ZoneTexte 21">
            <a:extLst>
              <a:ext uri="{FF2B5EF4-FFF2-40B4-BE49-F238E27FC236}">
                <a16:creationId xmlns:a16="http://schemas.microsoft.com/office/drawing/2014/main" id="{302D3E19-9B48-52F1-9FCE-A822FF766A81}"/>
              </a:ext>
            </a:extLst>
          </p:cNvPr>
          <p:cNvSpPr txBox="1"/>
          <p:nvPr/>
        </p:nvSpPr>
        <p:spPr>
          <a:xfrm>
            <a:off x="296617" y="4292295"/>
            <a:ext cx="12208366" cy="2234266"/>
          </a:xfrm>
          <a:prstGeom prst="rect">
            <a:avLst/>
          </a:prstGeom>
          <a:solidFill>
            <a:schemeClr val="bg1">
              <a:lumMod val="95000"/>
            </a:schemeClr>
          </a:solidFill>
        </p:spPr>
        <p:txBody>
          <a:bodyPr wrap="square">
            <a:spAutoFit/>
          </a:bodyPr>
          <a:lstStyle>
            <a:defPPr>
              <a:defRPr lang="en-US"/>
            </a:defPPr>
            <a:lvl1pPr marL="342900" lvl="0" indent="-342900">
              <a:lnSpc>
                <a:spcPct val="115000"/>
              </a:lnSpc>
              <a:buFont typeface="Symbol" panose="05050102010706020507" pitchFamily="18" charset="2"/>
              <a:buChar char=""/>
              <a:defRPr sz="1200">
                <a:solidFill>
                  <a:schemeClr val="tx2"/>
                </a:solidFill>
                <a:effectLst/>
                <a:latin typeface="Calibri" panose="020F0502020204030204" pitchFamily="34" charset="0"/>
                <a:ea typeface="Times New Roman" panose="02020603050405020304" pitchFamily="18" charset="0"/>
              </a:defRPr>
            </a:lvl1pPr>
          </a:lstStyle>
          <a:p>
            <a:pPr>
              <a:spcAft>
                <a:spcPts val="600"/>
              </a:spcAft>
            </a:pPr>
            <a:r>
              <a:rPr lang="fr-FR" sz="1200" b="1" dirty="0">
                <a:solidFill>
                  <a:schemeClr val="tx2"/>
                </a:solidFill>
              </a:rPr>
              <a:t>Après avoir démontré la valeur des pratiques d’archi continue</a:t>
            </a:r>
            <a:r>
              <a:rPr lang="fr-FR" sz="1200" dirty="0">
                <a:solidFill>
                  <a:schemeClr val="tx2"/>
                </a:solidFill>
              </a:rPr>
              <a:t>, il est temps de </a:t>
            </a:r>
            <a:r>
              <a:rPr lang="fr-FR" sz="1200" dirty="0" err="1">
                <a:solidFill>
                  <a:schemeClr val="tx2"/>
                </a:solidFill>
              </a:rPr>
              <a:t>scaler</a:t>
            </a:r>
            <a:r>
              <a:rPr lang="fr-FR" sz="1200" dirty="0">
                <a:solidFill>
                  <a:schemeClr val="tx2"/>
                </a:solidFill>
              </a:rPr>
              <a:t> pour déployer à l’échelle tout en gardant l’enthousiasme des débuts</a:t>
            </a:r>
          </a:p>
          <a:p>
            <a:pPr>
              <a:spcAft>
                <a:spcPts val="600"/>
              </a:spcAft>
            </a:pPr>
            <a:r>
              <a:rPr lang="fr-FR" sz="1200" b="1" dirty="0">
                <a:solidFill>
                  <a:schemeClr val="tx2"/>
                </a:solidFill>
              </a:rPr>
              <a:t>Maintenir une logique produit </a:t>
            </a:r>
            <a:r>
              <a:rPr lang="fr-FR" sz="1200" dirty="0">
                <a:solidFill>
                  <a:schemeClr val="tx2"/>
                </a:solidFill>
              </a:rPr>
              <a:t>sur le périmètre « Architecture continue » pour s’améliorer en continue avec : autonomie et collaboration</a:t>
            </a:r>
          </a:p>
          <a:p>
            <a:pPr>
              <a:spcAft>
                <a:spcPts val="600"/>
              </a:spcAft>
            </a:pPr>
            <a:r>
              <a:rPr lang="fr-FR" sz="1200" b="1" dirty="0">
                <a:solidFill>
                  <a:schemeClr val="tx2"/>
                </a:solidFill>
              </a:rPr>
              <a:t>Identifier les différents cercles de clients à cibler </a:t>
            </a:r>
            <a:r>
              <a:rPr lang="fr-FR" sz="1200" dirty="0">
                <a:solidFill>
                  <a:schemeClr val="tx2"/>
                </a:solidFill>
              </a:rPr>
              <a:t>: 1er cercle : architectes</a:t>
            </a:r>
          </a:p>
          <a:p>
            <a:pPr marL="742950" lvl="1" indent="-285750">
              <a:spcAft>
                <a:spcPts val="600"/>
              </a:spcAft>
              <a:buFont typeface="Arial" panose="020B0604020202020204" pitchFamily="34" charset="0"/>
              <a:buChar char="•"/>
            </a:pPr>
            <a:r>
              <a:rPr lang="fr-FR" sz="1200" dirty="0">
                <a:solidFill>
                  <a:schemeClr val="tx2"/>
                </a:solidFill>
              </a:rPr>
              <a:t>1er cercle : </a:t>
            </a:r>
            <a:r>
              <a:rPr lang="fr-FR" sz="1200" dirty="0" err="1">
                <a:solidFill>
                  <a:schemeClr val="tx2"/>
                </a:solidFill>
              </a:rPr>
              <a:t>core</a:t>
            </a:r>
            <a:r>
              <a:rPr lang="fr-FR" sz="1200" dirty="0">
                <a:solidFill>
                  <a:schemeClr val="tx2"/>
                </a:solidFill>
              </a:rPr>
              <a:t> team, équipe resserrée pour animer, capter les besoins / irritants, motiver les troupes</a:t>
            </a:r>
          </a:p>
          <a:p>
            <a:pPr marL="742950" lvl="1" indent="-285750">
              <a:spcAft>
                <a:spcPts val="600"/>
              </a:spcAft>
              <a:buFont typeface="Arial" panose="020B0604020202020204" pitchFamily="34" charset="0"/>
              <a:buChar char="•"/>
            </a:pPr>
            <a:r>
              <a:rPr lang="fr-FR" sz="1200" dirty="0">
                <a:solidFill>
                  <a:schemeClr val="tx2"/>
                </a:solidFill>
              </a:rPr>
              <a:t>2ème cercle : les architectes pour produire/améliorer/corriger les kits, partager les actus et mentorer</a:t>
            </a:r>
          </a:p>
          <a:p>
            <a:pPr marL="742950" lvl="1" indent="-285750">
              <a:spcAft>
                <a:spcPts val="600"/>
              </a:spcAft>
              <a:buFont typeface="Arial" panose="020B0604020202020204" pitchFamily="34" charset="0"/>
              <a:buChar char="•"/>
            </a:pPr>
            <a:r>
              <a:rPr lang="fr-FR" sz="1200" dirty="0">
                <a:solidFill>
                  <a:schemeClr val="tx2"/>
                </a:solidFill>
              </a:rPr>
              <a:t>3ème cercle : métier, équipes produit (métier et socle), managers pour communiquer, infuser</a:t>
            </a:r>
          </a:p>
          <a:p>
            <a:pPr>
              <a:spcAft>
                <a:spcPts val="600"/>
              </a:spcAft>
            </a:pPr>
            <a:r>
              <a:rPr lang="fr-FR" sz="1200" b="1" dirty="0">
                <a:solidFill>
                  <a:schemeClr val="tx2"/>
                </a:solidFill>
              </a:rPr>
              <a:t>Organiser des rituels adapter à chaque cercle </a:t>
            </a:r>
            <a:r>
              <a:rPr lang="fr-FR" sz="1200" dirty="0">
                <a:solidFill>
                  <a:schemeClr val="tx2"/>
                </a:solidFill>
              </a:rPr>
              <a:t>pour atteindre les objectifs fixés</a:t>
            </a:r>
          </a:p>
          <a:p>
            <a:pPr marL="0" indent="0">
              <a:buNone/>
            </a:pPr>
            <a:r>
              <a:rPr lang="fr-FR" b="1" dirty="0">
                <a:ea typeface="Calibri" panose="020F0502020204030204" pitchFamily="34" charset="0"/>
              </a:rPr>
              <a:t> #</a:t>
            </a:r>
            <a:r>
              <a:rPr lang="fr-FR" b="1" dirty="0" err="1">
                <a:ea typeface="Calibri" panose="020F0502020204030204" pitchFamily="34" charset="0"/>
              </a:rPr>
              <a:t>Déployer#Logique</a:t>
            </a:r>
            <a:r>
              <a:rPr lang="fr-FR" b="1" dirty="0">
                <a:ea typeface="Calibri" panose="020F0502020204030204" pitchFamily="34" charset="0"/>
              </a:rPr>
              <a:t> </a:t>
            </a:r>
            <a:r>
              <a:rPr lang="fr-FR" b="1" dirty="0" err="1">
                <a:ea typeface="Calibri" panose="020F0502020204030204" pitchFamily="34" charset="0"/>
              </a:rPr>
              <a:t>produit#cercles</a:t>
            </a:r>
            <a:r>
              <a:rPr lang="fr-FR" b="1" dirty="0">
                <a:ea typeface="Calibri" panose="020F0502020204030204" pitchFamily="34" charset="0"/>
              </a:rPr>
              <a:t> </a:t>
            </a:r>
            <a:r>
              <a:rPr lang="fr-FR" b="1" dirty="0" err="1">
                <a:ea typeface="Calibri" panose="020F0502020204030204" pitchFamily="34" charset="0"/>
              </a:rPr>
              <a:t>clients#core</a:t>
            </a:r>
            <a:r>
              <a:rPr lang="fr-FR" b="1" dirty="0">
                <a:ea typeface="Calibri" panose="020F0502020204030204" pitchFamily="34" charset="0"/>
              </a:rPr>
              <a:t> </a:t>
            </a:r>
            <a:r>
              <a:rPr lang="fr-FR" b="1" dirty="0" err="1">
                <a:ea typeface="Calibri" panose="020F0502020204030204" pitchFamily="34" charset="0"/>
              </a:rPr>
              <a:t>team#architectes#Métiers#rituels</a:t>
            </a:r>
            <a:endParaRPr lang="fr-FR" b="1" dirty="0">
              <a:ea typeface="Calibri" panose="020F0502020204030204" pitchFamily="34" charset="0"/>
            </a:endParaRPr>
          </a:p>
        </p:txBody>
      </p:sp>
      <p:sp>
        <p:nvSpPr>
          <p:cNvPr id="24" name="ZoneTexte 23">
            <a:extLst>
              <a:ext uri="{FF2B5EF4-FFF2-40B4-BE49-F238E27FC236}">
                <a16:creationId xmlns:a16="http://schemas.microsoft.com/office/drawing/2014/main" id="{C34BEDF9-0181-7BD3-5666-E13658249FEC}"/>
              </a:ext>
            </a:extLst>
          </p:cNvPr>
          <p:cNvSpPr txBox="1"/>
          <p:nvPr/>
        </p:nvSpPr>
        <p:spPr>
          <a:xfrm>
            <a:off x="296617" y="1117934"/>
            <a:ext cx="12208366" cy="1874167"/>
          </a:xfrm>
          <a:prstGeom prst="rect">
            <a:avLst/>
          </a:prstGeom>
          <a:solidFill>
            <a:schemeClr val="bg1">
              <a:lumMod val="95000"/>
            </a:schemeClr>
          </a:solidFill>
        </p:spPr>
        <p:txBody>
          <a:bodyPr wrap="square">
            <a:spAutoFit/>
          </a:bodyPr>
          <a:lstStyle>
            <a:defPPr>
              <a:defRPr lang="en-US"/>
            </a:defPPr>
            <a:lvl1pPr marL="342900" lvl="0" indent="-342900">
              <a:lnSpc>
                <a:spcPct val="115000"/>
              </a:lnSpc>
              <a:buFont typeface="Symbol" panose="05050102010706020507" pitchFamily="18" charset="2"/>
              <a:buChar char=""/>
              <a:defRPr sz="1200">
                <a:solidFill>
                  <a:schemeClr val="tx2"/>
                </a:solidFill>
                <a:effectLst/>
                <a:latin typeface="Calibri" panose="020F0502020204030204" pitchFamily="34" charset="0"/>
                <a:ea typeface="Times New Roman" panose="02020603050405020304" pitchFamily="18" charset="0"/>
              </a:defRPr>
            </a:lvl1pPr>
          </a:lstStyle>
          <a:p>
            <a:pPr>
              <a:spcAft>
                <a:spcPts val="600"/>
              </a:spcAft>
            </a:pPr>
            <a:r>
              <a:rPr lang="en-US" sz="1200" dirty="0" err="1">
                <a:solidFill>
                  <a:schemeClr val="tx2"/>
                </a:solidFill>
              </a:rPr>
              <a:t>Devenir</a:t>
            </a:r>
            <a:r>
              <a:rPr lang="en-US" sz="1200" dirty="0">
                <a:solidFill>
                  <a:schemeClr val="tx2"/>
                </a:solidFill>
              </a:rPr>
              <a:t> </a:t>
            </a:r>
            <a:r>
              <a:rPr lang="en-US" sz="1200" dirty="0" err="1">
                <a:solidFill>
                  <a:schemeClr val="tx2"/>
                </a:solidFill>
              </a:rPr>
              <a:t>une</a:t>
            </a:r>
            <a:r>
              <a:rPr lang="en-US" sz="1200" dirty="0">
                <a:solidFill>
                  <a:schemeClr val="tx2"/>
                </a:solidFill>
              </a:rPr>
              <a:t> data driven company </a:t>
            </a:r>
            <a:r>
              <a:rPr lang="en-US" sz="1200" dirty="0" err="1">
                <a:solidFill>
                  <a:schemeClr val="tx2"/>
                </a:solidFill>
              </a:rPr>
              <a:t>nécessite</a:t>
            </a:r>
            <a:r>
              <a:rPr lang="en-US" sz="1200" dirty="0">
                <a:solidFill>
                  <a:schemeClr val="tx2"/>
                </a:solidFill>
              </a:rPr>
              <a:t> de </a:t>
            </a:r>
            <a:r>
              <a:rPr lang="en-US" sz="1200" b="1" dirty="0" err="1">
                <a:solidFill>
                  <a:schemeClr val="tx2"/>
                </a:solidFill>
              </a:rPr>
              <a:t>mesurer</a:t>
            </a:r>
            <a:r>
              <a:rPr lang="en-US" sz="1200" b="1" dirty="0">
                <a:solidFill>
                  <a:schemeClr val="tx2"/>
                </a:solidFill>
              </a:rPr>
              <a:t> la </a:t>
            </a:r>
            <a:r>
              <a:rPr lang="en-US" sz="1200" b="1" dirty="0" err="1">
                <a:solidFill>
                  <a:schemeClr val="tx2"/>
                </a:solidFill>
              </a:rPr>
              <a:t>valeur</a:t>
            </a:r>
            <a:r>
              <a:rPr lang="en-US" sz="1200" b="1" dirty="0">
                <a:solidFill>
                  <a:schemeClr val="tx2"/>
                </a:solidFill>
              </a:rPr>
              <a:t> </a:t>
            </a:r>
            <a:r>
              <a:rPr lang="en-US" sz="1200" b="1" dirty="0" err="1">
                <a:solidFill>
                  <a:schemeClr val="tx2"/>
                </a:solidFill>
              </a:rPr>
              <a:t>créée</a:t>
            </a:r>
            <a:r>
              <a:rPr lang="en-US" sz="1200" b="1" dirty="0">
                <a:solidFill>
                  <a:schemeClr val="tx2"/>
                </a:solidFill>
              </a:rPr>
              <a:t> et </a:t>
            </a:r>
            <a:r>
              <a:rPr lang="en-US" sz="1200" b="1" dirty="0" err="1">
                <a:solidFill>
                  <a:schemeClr val="tx2"/>
                </a:solidFill>
              </a:rPr>
              <a:t>l’usage</a:t>
            </a:r>
            <a:r>
              <a:rPr lang="en-US" sz="1200" b="1" dirty="0">
                <a:solidFill>
                  <a:schemeClr val="tx2"/>
                </a:solidFill>
              </a:rPr>
              <a:t>, </a:t>
            </a:r>
            <a:r>
              <a:rPr lang="en-US" sz="1200" b="1" dirty="0" err="1">
                <a:solidFill>
                  <a:schemeClr val="tx2"/>
                </a:solidFill>
              </a:rPr>
              <a:t>d’</a:t>
            </a:r>
            <a:r>
              <a:rPr lang="en-US" b="1" dirty="0" err="1"/>
              <a:t>e</a:t>
            </a:r>
            <a:r>
              <a:rPr lang="en-US" sz="1200" b="1" dirty="0" err="1">
                <a:solidFill>
                  <a:schemeClr val="tx2"/>
                </a:solidFill>
              </a:rPr>
              <a:t>xpliquer</a:t>
            </a:r>
            <a:r>
              <a:rPr lang="en-US" sz="1200" b="1" dirty="0">
                <a:solidFill>
                  <a:schemeClr val="tx2"/>
                </a:solidFill>
              </a:rPr>
              <a:t> le why du data driven.</a:t>
            </a:r>
          </a:p>
          <a:p>
            <a:pPr>
              <a:spcAft>
                <a:spcPts val="600"/>
              </a:spcAft>
            </a:pPr>
            <a:r>
              <a:rPr lang="en-US" sz="1200" b="1" dirty="0">
                <a:solidFill>
                  <a:schemeClr val="tx2"/>
                </a:solidFill>
              </a:rPr>
              <a:t>Un </a:t>
            </a:r>
            <a:r>
              <a:rPr lang="en-US" sz="1200" b="1" dirty="0" err="1">
                <a:solidFill>
                  <a:schemeClr val="tx2"/>
                </a:solidFill>
              </a:rPr>
              <a:t>datalake</a:t>
            </a:r>
            <a:r>
              <a:rPr lang="en-US" sz="1200" b="1" dirty="0">
                <a:solidFill>
                  <a:schemeClr val="tx2"/>
                </a:solidFill>
              </a:rPr>
              <a:t> </a:t>
            </a:r>
            <a:r>
              <a:rPr lang="en-US" sz="1200" b="1" dirty="0" err="1">
                <a:solidFill>
                  <a:schemeClr val="tx2"/>
                </a:solidFill>
              </a:rPr>
              <a:t>est</a:t>
            </a:r>
            <a:r>
              <a:rPr lang="en-US" sz="1200" b="1" dirty="0">
                <a:solidFill>
                  <a:schemeClr val="tx2"/>
                </a:solidFill>
              </a:rPr>
              <a:t> par nature transverse et </a:t>
            </a:r>
            <a:r>
              <a:rPr lang="en-US" sz="1200" b="1" dirty="0" err="1">
                <a:solidFill>
                  <a:schemeClr val="tx2"/>
                </a:solidFill>
              </a:rPr>
              <a:t>est</a:t>
            </a:r>
            <a:r>
              <a:rPr lang="en-US" sz="1200" b="1" dirty="0">
                <a:solidFill>
                  <a:schemeClr val="tx2"/>
                </a:solidFill>
              </a:rPr>
              <a:t> utile </a:t>
            </a:r>
            <a:r>
              <a:rPr lang="en-US" sz="1200" b="1" dirty="0" err="1">
                <a:solidFill>
                  <a:schemeClr val="tx2"/>
                </a:solidFill>
              </a:rPr>
              <a:t>s’il</a:t>
            </a:r>
            <a:r>
              <a:rPr lang="en-US" sz="1200" b="1" dirty="0">
                <a:solidFill>
                  <a:schemeClr val="tx2"/>
                </a:solidFill>
              </a:rPr>
              <a:t> y a beaucoup de silos. Il </a:t>
            </a:r>
            <a:r>
              <a:rPr lang="en-US" sz="1200" b="1" dirty="0" err="1">
                <a:solidFill>
                  <a:schemeClr val="tx2"/>
                </a:solidFill>
              </a:rPr>
              <a:t>n’est</a:t>
            </a:r>
            <a:r>
              <a:rPr lang="en-US" sz="1200" b="1" dirty="0">
                <a:solidFill>
                  <a:schemeClr val="tx2"/>
                </a:solidFill>
              </a:rPr>
              <a:t> ”jamais le source </a:t>
            </a:r>
            <a:r>
              <a:rPr lang="en-US" sz="1200" b="1" dirty="0" err="1">
                <a:solidFill>
                  <a:schemeClr val="tx2"/>
                </a:solidFill>
              </a:rPr>
              <a:t>d’autres</a:t>
            </a:r>
            <a:r>
              <a:rPr lang="en-US" sz="1200" b="1" dirty="0">
                <a:solidFill>
                  <a:schemeClr val="tx2"/>
                </a:solidFill>
              </a:rPr>
              <a:t> </a:t>
            </a:r>
            <a:r>
              <a:rPr lang="en-US" sz="1200" b="1" dirty="0" err="1">
                <a:solidFill>
                  <a:schemeClr val="tx2"/>
                </a:solidFill>
              </a:rPr>
              <a:t>applis</a:t>
            </a:r>
            <a:r>
              <a:rPr lang="en-US" sz="1200" b="1" dirty="0">
                <a:solidFill>
                  <a:schemeClr val="tx2"/>
                </a:solidFill>
              </a:rPr>
              <a:t>” </a:t>
            </a:r>
            <a:r>
              <a:rPr lang="en-US" sz="1200" dirty="0" err="1">
                <a:solidFill>
                  <a:schemeClr val="tx2"/>
                </a:solidFill>
              </a:rPr>
              <a:t>sauf</a:t>
            </a:r>
            <a:r>
              <a:rPr lang="en-US" sz="1200" dirty="0">
                <a:solidFill>
                  <a:schemeClr val="tx2"/>
                </a:solidFill>
              </a:rPr>
              <a:t> dans le cadre </a:t>
            </a:r>
            <a:r>
              <a:rPr lang="en-US" sz="1200" dirty="0" err="1">
                <a:solidFill>
                  <a:schemeClr val="tx2"/>
                </a:solidFill>
              </a:rPr>
              <a:t>d’exploration</a:t>
            </a:r>
            <a:r>
              <a:rPr lang="en-US" sz="1200" dirty="0">
                <a:solidFill>
                  <a:schemeClr val="tx2"/>
                </a:solidFill>
              </a:rPr>
              <a:t> </a:t>
            </a:r>
            <a:r>
              <a:rPr lang="en-US" sz="1200" dirty="0" err="1">
                <a:solidFill>
                  <a:schemeClr val="tx2"/>
                </a:solidFill>
              </a:rPr>
              <a:t>controllée</a:t>
            </a:r>
            <a:r>
              <a:rPr lang="en-US" sz="1200" dirty="0">
                <a:solidFill>
                  <a:schemeClr val="tx2"/>
                </a:solidFill>
              </a:rPr>
              <a:t> </a:t>
            </a:r>
            <a:r>
              <a:rPr lang="en-US" sz="1200" dirty="0" err="1">
                <a:solidFill>
                  <a:schemeClr val="tx2"/>
                </a:solidFill>
              </a:rPr>
              <a:t>ou</a:t>
            </a:r>
            <a:r>
              <a:rPr lang="en-US" sz="1200" dirty="0">
                <a:solidFill>
                  <a:schemeClr val="tx2"/>
                </a:solidFill>
              </a:rPr>
              <a:t> pour un aggregated data product. Les data sets exposes </a:t>
            </a:r>
            <a:r>
              <a:rPr lang="en-US" sz="1200" dirty="0" err="1">
                <a:solidFill>
                  <a:schemeClr val="tx2"/>
                </a:solidFill>
              </a:rPr>
              <a:t>étant</a:t>
            </a:r>
            <a:r>
              <a:rPr lang="en-US" sz="1200" dirty="0">
                <a:solidFill>
                  <a:schemeClr val="tx2"/>
                </a:solidFill>
              </a:rPr>
              <a:t> pour un usage </a:t>
            </a:r>
            <a:r>
              <a:rPr lang="en-US" sz="1200" dirty="0" err="1">
                <a:solidFill>
                  <a:schemeClr val="tx2"/>
                </a:solidFill>
              </a:rPr>
              <a:t>connu</a:t>
            </a:r>
            <a:r>
              <a:rPr lang="en-US" sz="1200" dirty="0">
                <a:solidFill>
                  <a:schemeClr val="tx2"/>
                </a:solidFill>
              </a:rPr>
              <a:t>.</a:t>
            </a:r>
          </a:p>
          <a:p>
            <a:pPr>
              <a:spcAft>
                <a:spcPts val="600"/>
              </a:spcAft>
            </a:pPr>
            <a:r>
              <a:rPr lang="en-US" sz="1200" dirty="0">
                <a:solidFill>
                  <a:schemeClr val="tx2"/>
                </a:solidFill>
              </a:rPr>
              <a:t>Il </a:t>
            </a:r>
            <a:r>
              <a:rPr lang="en-US" sz="1200" dirty="0" err="1">
                <a:solidFill>
                  <a:schemeClr val="tx2"/>
                </a:solidFill>
              </a:rPr>
              <a:t>est</a:t>
            </a:r>
            <a:r>
              <a:rPr lang="en-US" sz="1200" dirty="0">
                <a:solidFill>
                  <a:schemeClr val="tx2"/>
                </a:solidFill>
              </a:rPr>
              <a:t> important de </a:t>
            </a:r>
            <a:r>
              <a:rPr lang="en-US" sz="1200" b="1" dirty="0">
                <a:solidFill>
                  <a:schemeClr val="tx2"/>
                </a:solidFill>
              </a:rPr>
              <a:t>documenter les patterns </a:t>
            </a:r>
            <a:r>
              <a:rPr lang="en-US" sz="1200" b="1" dirty="0" err="1">
                <a:solidFill>
                  <a:schemeClr val="tx2"/>
                </a:solidFill>
              </a:rPr>
              <a:t>archi</a:t>
            </a:r>
            <a:r>
              <a:rPr lang="en-US" sz="1200" b="1" dirty="0">
                <a:solidFill>
                  <a:schemeClr val="tx2"/>
                </a:solidFill>
              </a:rPr>
              <a:t> </a:t>
            </a:r>
            <a:r>
              <a:rPr lang="en-US" sz="1200" dirty="0">
                <a:solidFill>
                  <a:schemeClr val="tx2"/>
                </a:solidFill>
              </a:rPr>
              <a:t>pour exposer la </a:t>
            </a:r>
            <a:r>
              <a:rPr lang="en-US" sz="1200" dirty="0" err="1">
                <a:solidFill>
                  <a:schemeClr val="tx2"/>
                </a:solidFill>
              </a:rPr>
              <a:t>donnée</a:t>
            </a:r>
            <a:r>
              <a:rPr lang="en-US" sz="1200" dirty="0">
                <a:solidFill>
                  <a:schemeClr val="tx2"/>
                </a:solidFill>
              </a:rPr>
              <a:t> (dans un lake </a:t>
            </a:r>
            <a:r>
              <a:rPr lang="en-US" sz="1200" dirty="0" err="1">
                <a:solidFill>
                  <a:schemeClr val="tx2"/>
                </a:solidFill>
              </a:rPr>
              <a:t>ou</a:t>
            </a:r>
            <a:r>
              <a:rPr lang="en-US" sz="1200" dirty="0">
                <a:solidFill>
                  <a:schemeClr val="tx2"/>
                </a:solidFill>
              </a:rPr>
              <a:t> pas) , de </a:t>
            </a:r>
            <a:r>
              <a:rPr lang="en-US" b="1" dirty="0" err="1"/>
              <a:t>s</a:t>
            </a:r>
            <a:r>
              <a:rPr lang="en-US" sz="1200" b="1" dirty="0" err="1">
                <a:solidFill>
                  <a:schemeClr val="tx2"/>
                </a:solidFill>
              </a:rPr>
              <a:t>ystématiquement</a:t>
            </a:r>
            <a:r>
              <a:rPr lang="en-US" sz="1200" b="1" dirty="0">
                <a:solidFill>
                  <a:schemeClr val="tx2"/>
                </a:solidFill>
              </a:rPr>
              <a:t> </a:t>
            </a:r>
            <a:r>
              <a:rPr lang="en-US" sz="1200" b="1" dirty="0" err="1">
                <a:solidFill>
                  <a:schemeClr val="tx2"/>
                </a:solidFill>
              </a:rPr>
              <a:t>décrire</a:t>
            </a:r>
            <a:r>
              <a:rPr lang="en-US" sz="1200" b="1" dirty="0">
                <a:solidFill>
                  <a:schemeClr val="tx2"/>
                </a:solidFill>
              </a:rPr>
              <a:t> la </a:t>
            </a:r>
            <a:r>
              <a:rPr lang="en-US" sz="1200" b="1" dirty="0" err="1">
                <a:solidFill>
                  <a:schemeClr val="tx2"/>
                </a:solidFill>
              </a:rPr>
              <a:t>données</a:t>
            </a:r>
            <a:r>
              <a:rPr lang="en-US" sz="1200" b="1" dirty="0">
                <a:solidFill>
                  <a:schemeClr val="tx2"/>
                </a:solidFill>
              </a:rPr>
              <a:t> </a:t>
            </a:r>
            <a:r>
              <a:rPr lang="en-US" sz="1200" dirty="0">
                <a:solidFill>
                  <a:schemeClr val="tx2"/>
                </a:solidFill>
              </a:rPr>
              <a:t>(</a:t>
            </a:r>
            <a:r>
              <a:rPr lang="en-US" sz="1200" dirty="0" err="1">
                <a:solidFill>
                  <a:schemeClr val="tx2"/>
                </a:solidFill>
              </a:rPr>
              <a:t>notamment</a:t>
            </a:r>
            <a:r>
              <a:rPr lang="en-US" sz="1200" dirty="0">
                <a:solidFill>
                  <a:schemeClr val="tx2"/>
                </a:solidFill>
              </a:rPr>
              <a:t> pour le catalog), </a:t>
            </a:r>
            <a:r>
              <a:rPr lang="en-US" sz="1200" dirty="0" err="1">
                <a:solidFill>
                  <a:schemeClr val="tx2"/>
                </a:solidFill>
              </a:rPr>
              <a:t>d’</a:t>
            </a:r>
            <a:r>
              <a:rPr lang="en-US" b="1" dirty="0" err="1"/>
              <a:t>a</a:t>
            </a:r>
            <a:r>
              <a:rPr lang="en-US" sz="1200" b="1" dirty="0" err="1">
                <a:solidFill>
                  <a:schemeClr val="tx2"/>
                </a:solidFill>
              </a:rPr>
              <a:t>voir</a:t>
            </a:r>
            <a:r>
              <a:rPr lang="en-US" sz="1200" b="1" dirty="0">
                <a:solidFill>
                  <a:schemeClr val="tx2"/>
                </a:solidFill>
              </a:rPr>
              <a:t> un data lab (</a:t>
            </a:r>
            <a:r>
              <a:rPr lang="en-US" sz="1200" b="1" dirty="0" err="1">
                <a:solidFill>
                  <a:schemeClr val="tx2"/>
                </a:solidFill>
              </a:rPr>
              <a:t>explo</a:t>
            </a:r>
            <a:r>
              <a:rPr lang="en-US" sz="1200" b="1" dirty="0">
                <a:solidFill>
                  <a:schemeClr val="tx2"/>
                </a:solidFill>
              </a:rPr>
              <a:t>/ </a:t>
            </a:r>
            <a:r>
              <a:rPr lang="en-US" sz="1200" b="1" dirty="0" err="1">
                <a:solidFill>
                  <a:schemeClr val="tx2"/>
                </a:solidFill>
              </a:rPr>
              <a:t>inno</a:t>
            </a:r>
            <a:r>
              <a:rPr lang="en-US" sz="1200" b="1" dirty="0">
                <a:solidFill>
                  <a:schemeClr val="tx2"/>
                </a:solidFill>
              </a:rPr>
              <a:t>) </a:t>
            </a:r>
            <a:r>
              <a:rPr lang="en-US" sz="1200" b="1" dirty="0" err="1">
                <a:solidFill>
                  <a:schemeClr val="tx2"/>
                </a:solidFill>
              </a:rPr>
              <a:t>sourcé</a:t>
            </a:r>
            <a:r>
              <a:rPr lang="en-US" sz="1200" b="1" dirty="0">
                <a:solidFill>
                  <a:schemeClr val="tx2"/>
                </a:solidFill>
              </a:rPr>
              <a:t> sur les lakes et </a:t>
            </a:r>
            <a:r>
              <a:rPr lang="en-US" sz="1200" b="1" dirty="0" err="1">
                <a:solidFill>
                  <a:schemeClr val="tx2"/>
                </a:solidFill>
              </a:rPr>
              <a:t>controllés</a:t>
            </a:r>
            <a:r>
              <a:rPr lang="en-US" sz="1200" b="1" dirty="0">
                <a:solidFill>
                  <a:schemeClr val="tx2"/>
                </a:solidFill>
              </a:rPr>
              <a:t>. Le Data market place </a:t>
            </a:r>
            <a:r>
              <a:rPr lang="en-US" sz="1200" b="1" dirty="0" err="1">
                <a:solidFill>
                  <a:schemeClr val="tx2"/>
                </a:solidFill>
              </a:rPr>
              <a:t>est</a:t>
            </a:r>
            <a:r>
              <a:rPr lang="en-US" sz="1200" b="1" dirty="0">
                <a:solidFill>
                  <a:schemeClr val="tx2"/>
                </a:solidFill>
              </a:rPr>
              <a:t> un canal (</a:t>
            </a:r>
            <a:r>
              <a:rPr lang="en-US" sz="1200" b="1" dirty="0" err="1">
                <a:solidFill>
                  <a:schemeClr val="tx2"/>
                </a:solidFill>
              </a:rPr>
              <a:t>comme</a:t>
            </a:r>
            <a:r>
              <a:rPr lang="en-US" sz="1200" b="1" dirty="0">
                <a:solidFill>
                  <a:schemeClr val="tx2"/>
                </a:solidFill>
              </a:rPr>
              <a:t> API/Topics) et </a:t>
            </a:r>
            <a:r>
              <a:rPr lang="en-US" b="1" dirty="0" err="1"/>
              <a:t>une</a:t>
            </a:r>
            <a:r>
              <a:rPr lang="en-US" b="1" dirty="0"/>
              <a:t> </a:t>
            </a:r>
            <a:r>
              <a:rPr lang="en-US" sz="1200" b="1" dirty="0">
                <a:solidFill>
                  <a:schemeClr val="tx2"/>
                </a:solidFill>
              </a:rPr>
              <a:t>Design authority </a:t>
            </a:r>
            <a:r>
              <a:rPr lang="en-US" sz="1200" b="1" dirty="0" err="1">
                <a:solidFill>
                  <a:schemeClr val="tx2"/>
                </a:solidFill>
              </a:rPr>
              <a:t>globale</a:t>
            </a:r>
            <a:r>
              <a:rPr lang="en-US" sz="1200" b="1" dirty="0">
                <a:solidFill>
                  <a:schemeClr val="tx2"/>
                </a:solidFill>
              </a:rPr>
              <a:t> inter </a:t>
            </a:r>
            <a:r>
              <a:rPr lang="en-US" sz="1200" b="1" dirty="0" err="1">
                <a:solidFill>
                  <a:schemeClr val="tx2"/>
                </a:solidFill>
              </a:rPr>
              <a:t>domaines</a:t>
            </a:r>
            <a:r>
              <a:rPr lang="en-US" b="1" dirty="0"/>
              <a:t> </a:t>
            </a:r>
            <a:r>
              <a:rPr lang="en-US" b="1" dirty="0" err="1"/>
              <a:t>est</a:t>
            </a:r>
            <a:r>
              <a:rPr lang="en-US" b="1" dirty="0"/>
              <a:t> utile.</a:t>
            </a:r>
          </a:p>
          <a:p>
            <a:pPr>
              <a:spcAft>
                <a:spcPts val="600"/>
              </a:spcAft>
            </a:pPr>
            <a:r>
              <a:rPr lang="en-US" sz="1200" b="1" i="1" dirty="0">
                <a:solidFill>
                  <a:schemeClr val="tx2"/>
                </a:solidFill>
              </a:rPr>
              <a:t> Continuous Architecture </a:t>
            </a:r>
            <a:r>
              <a:rPr lang="en-US" sz="1200" b="1" i="1" dirty="0" err="1">
                <a:solidFill>
                  <a:schemeClr val="tx2"/>
                </a:solidFill>
              </a:rPr>
              <a:t>s’applique</a:t>
            </a:r>
            <a:r>
              <a:rPr lang="en-US" sz="1200" b="1" i="1" dirty="0">
                <a:solidFill>
                  <a:schemeClr val="tx2"/>
                </a:solidFill>
              </a:rPr>
              <a:t> </a:t>
            </a:r>
            <a:r>
              <a:rPr lang="en-US" sz="1200" b="1" i="1" dirty="0" err="1">
                <a:solidFill>
                  <a:schemeClr val="tx2"/>
                </a:solidFill>
              </a:rPr>
              <a:t>naturellement</a:t>
            </a:r>
            <a:r>
              <a:rPr lang="en-US" sz="1200" b="1" i="1" dirty="0">
                <a:solidFill>
                  <a:schemeClr val="tx2"/>
                </a:solidFill>
              </a:rPr>
              <a:t> sur la data sans </a:t>
            </a:r>
            <a:r>
              <a:rPr lang="en-US" sz="1200" b="1" i="1" dirty="0" err="1">
                <a:solidFill>
                  <a:schemeClr val="tx2"/>
                </a:solidFill>
              </a:rPr>
              <a:t>architectes</a:t>
            </a:r>
            <a:r>
              <a:rPr lang="en-US" sz="1200" b="1" i="1" dirty="0">
                <a:solidFill>
                  <a:schemeClr val="tx2"/>
                </a:solidFill>
              </a:rPr>
              <a:t> data </a:t>
            </a:r>
            <a:r>
              <a:rPr lang="en-US" sz="1200" b="1" i="1" dirty="0" err="1">
                <a:solidFill>
                  <a:schemeClr val="tx2"/>
                </a:solidFill>
              </a:rPr>
              <a:t>spécialisés</a:t>
            </a:r>
            <a:r>
              <a:rPr lang="en-US" sz="1200" b="1" i="1" dirty="0">
                <a:solidFill>
                  <a:schemeClr val="tx2"/>
                </a:solidFill>
              </a:rPr>
              <a:t> a priori. Il </a:t>
            </a:r>
            <a:r>
              <a:rPr lang="en-US" sz="1200" b="1" i="1" dirty="0" err="1">
                <a:solidFill>
                  <a:schemeClr val="tx2"/>
                </a:solidFill>
              </a:rPr>
              <a:t>est</a:t>
            </a:r>
            <a:r>
              <a:rPr lang="en-US" sz="1200" b="1" i="1" dirty="0">
                <a:solidFill>
                  <a:schemeClr val="tx2"/>
                </a:solidFill>
              </a:rPr>
              <a:t> </a:t>
            </a:r>
            <a:r>
              <a:rPr lang="en-US" sz="1200" b="1" i="1" dirty="0" err="1">
                <a:solidFill>
                  <a:schemeClr val="tx2"/>
                </a:solidFill>
              </a:rPr>
              <a:t>souvent</a:t>
            </a:r>
            <a:r>
              <a:rPr lang="en-US" sz="1200" b="1" i="1" dirty="0">
                <a:solidFill>
                  <a:schemeClr val="tx2"/>
                </a:solidFill>
              </a:rPr>
              <a:t> pertinent de </a:t>
            </a:r>
            <a:r>
              <a:rPr lang="en-US" sz="1200" b="1" dirty="0">
                <a:solidFill>
                  <a:schemeClr val="tx2"/>
                </a:solidFill>
              </a:rPr>
              <a:t>simplifier les </a:t>
            </a:r>
            <a:r>
              <a:rPr lang="en-US" sz="1200" b="1" dirty="0" err="1">
                <a:solidFill>
                  <a:schemeClr val="tx2"/>
                </a:solidFill>
              </a:rPr>
              <a:t>rôles</a:t>
            </a:r>
            <a:r>
              <a:rPr lang="en-US" sz="1200" b="1" dirty="0">
                <a:solidFill>
                  <a:schemeClr val="tx2"/>
                </a:solidFill>
              </a:rPr>
              <a:t> data.</a:t>
            </a:r>
          </a:p>
          <a:p>
            <a:pPr marL="0" indent="0">
              <a:buNone/>
            </a:pPr>
            <a:r>
              <a:rPr lang="fr-FR" dirty="0"/>
              <a:t> #</a:t>
            </a:r>
            <a:r>
              <a:rPr lang="fr-FR" b="1" dirty="0" err="1">
                <a:ea typeface="Calibri" panose="020F0502020204030204" pitchFamily="34" charset="0"/>
              </a:rPr>
              <a:t>valeur#usage#why#data</a:t>
            </a:r>
            <a:r>
              <a:rPr lang="fr-FR" b="1" dirty="0">
                <a:ea typeface="Calibri" panose="020F0502020204030204" pitchFamily="34" charset="0"/>
              </a:rPr>
              <a:t> </a:t>
            </a:r>
            <a:r>
              <a:rPr lang="fr-FR" b="1" dirty="0" err="1">
                <a:ea typeface="Calibri" panose="020F0502020204030204" pitchFamily="34" charset="0"/>
              </a:rPr>
              <a:t>mesh#patterns#description</a:t>
            </a:r>
            <a:r>
              <a:rPr lang="fr-FR" b="1" dirty="0">
                <a:ea typeface="Calibri" panose="020F0502020204030204" pitchFamily="34" charset="0"/>
              </a:rPr>
              <a:t> </a:t>
            </a:r>
            <a:r>
              <a:rPr lang="fr-FR" b="1" dirty="0" err="1">
                <a:ea typeface="Calibri" panose="020F0502020204030204" pitchFamily="34" charset="0"/>
              </a:rPr>
              <a:t>data#data</a:t>
            </a:r>
            <a:r>
              <a:rPr lang="fr-FR" b="1" dirty="0">
                <a:ea typeface="Calibri" panose="020F0502020204030204" pitchFamily="34" charset="0"/>
              </a:rPr>
              <a:t> </a:t>
            </a:r>
            <a:r>
              <a:rPr lang="fr-FR" b="1" dirty="0" err="1">
                <a:ea typeface="Calibri" panose="020F0502020204030204" pitchFamily="34" charset="0"/>
              </a:rPr>
              <a:t>lab</a:t>
            </a:r>
            <a:r>
              <a:rPr lang="fr-FR" b="1" dirty="0">
                <a:ea typeface="Calibri" panose="020F0502020204030204" pitchFamily="34" charset="0"/>
              </a:rPr>
              <a:t># Data </a:t>
            </a:r>
            <a:r>
              <a:rPr lang="fr-FR" b="1" dirty="0" err="1">
                <a:ea typeface="Calibri" panose="020F0502020204030204" pitchFamily="34" charset="0"/>
              </a:rPr>
              <a:t>market</a:t>
            </a:r>
            <a:r>
              <a:rPr lang="fr-FR" b="1" dirty="0">
                <a:ea typeface="Calibri" panose="020F0502020204030204" pitchFamily="34" charset="0"/>
              </a:rPr>
              <a:t> </a:t>
            </a:r>
            <a:r>
              <a:rPr lang="fr-FR" b="1" dirty="0" err="1">
                <a:ea typeface="Calibri" panose="020F0502020204030204" pitchFamily="34" charset="0"/>
              </a:rPr>
              <a:t>place#design</a:t>
            </a:r>
            <a:r>
              <a:rPr lang="fr-FR" b="1" dirty="0">
                <a:ea typeface="Calibri" panose="020F0502020204030204" pitchFamily="34" charset="0"/>
              </a:rPr>
              <a:t> </a:t>
            </a:r>
            <a:r>
              <a:rPr lang="fr-FR" b="1" dirty="0" err="1">
                <a:ea typeface="Calibri" panose="020F0502020204030204" pitchFamily="34" charset="0"/>
              </a:rPr>
              <a:t>authority#simplification</a:t>
            </a:r>
            <a:endParaRPr lang="fr-FR" b="1" dirty="0">
              <a:ea typeface="Calibri" panose="020F0502020204030204" pitchFamily="34" charset="0"/>
            </a:endParaRPr>
          </a:p>
        </p:txBody>
      </p:sp>
      <p:pic>
        <p:nvPicPr>
          <p:cNvPr id="25" name="Image 24">
            <a:extLst>
              <a:ext uri="{FF2B5EF4-FFF2-40B4-BE49-F238E27FC236}">
                <a16:creationId xmlns:a16="http://schemas.microsoft.com/office/drawing/2014/main" id="{C37350D0-CBB4-4C18-8AC9-C8EEDC1805E7}"/>
              </a:ext>
            </a:extLst>
          </p:cNvPr>
          <p:cNvPicPr>
            <a:picLocks noChangeAspect="1"/>
          </p:cNvPicPr>
          <p:nvPr/>
        </p:nvPicPr>
        <p:blipFill>
          <a:blip r:embed="rId3"/>
          <a:stretch>
            <a:fillRect/>
          </a:stretch>
        </p:blipFill>
        <p:spPr>
          <a:xfrm>
            <a:off x="11480891" y="9207800"/>
            <a:ext cx="1142208" cy="373334"/>
          </a:xfrm>
          <a:prstGeom prst="rect">
            <a:avLst/>
          </a:prstGeom>
        </p:spPr>
      </p:pic>
    </p:spTree>
    <p:extLst>
      <p:ext uri="{BB962C8B-B14F-4D97-AF65-F5344CB8AC3E}">
        <p14:creationId xmlns:p14="http://schemas.microsoft.com/office/powerpoint/2010/main" val="3191136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 coins arrondis 28">
            <a:extLst>
              <a:ext uri="{FF2B5EF4-FFF2-40B4-BE49-F238E27FC236}">
                <a16:creationId xmlns:a16="http://schemas.microsoft.com/office/drawing/2014/main" id="{D912E053-9EE9-331F-1AE6-0BC28814933B}"/>
              </a:ext>
            </a:extLst>
          </p:cNvPr>
          <p:cNvSpPr>
            <a:spLocks/>
          </p:cNvSpPr>
          <p:nvPr/>
        </p:nvSpPr>
        <p:spPr>
          <a:xfrm>
            <a:off x="296617" y="1370813"/>
            <a:ext cx="4878782" cy="7799299"/>
          </a:xfrm>
          <a:prstGeom prst="roundRect">
            <a:avLst>
              <a:gd name="adj" fmla="val 3475"/>
            </a:avLst>
          </a:prstGeom>
          <a:solidFill>
            <a:schemeClr val="bg1">
              <a:lumMod val="6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p>
        </p:txBody>
      </p:sp>
      <p:sp>
        <p:nvSpPr>
          <p:cNvPr id="33" name="Rectangle : coins arrondis 32">
            <a:extLst>
              <a:ext uri="{FF2B5EF4-FFF2-40B4-BE49-F238E27FC236}">
                <a16:creationId xmlns:a16="http://schemas.microsoft.com/office/drawing/2014/main" id="{7606F31B-ED20-65F3-3FCD-EC0E52661841}"/>
              </a:ext>
            </a:extLst>
          </p:cNvPr>
          <p:cNvSpPr/>
          <p:nvPr/>
        </p:nvSpPr>
        <p:spPr>
          <a:xfrm>
            <a:off x="9548134" y="1370722"/>
            <a:ext cx="2651841" cy="7799298"/>
          </a:xfrm>
          <a:prstGeom prst="roundRect">
            <a:avLst>
              <a:gd name="adj" fmla="val 4596"/>
            </a:avLst>
          </a:prstGeom>
          <a:noFill/>
          <a:ln w="19050">
            <a:solidFill>
              <a:srgbClr val="7CC2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6" name="ZoneTexte 35">
            <a:extLst>
              <a:ext uri="{FF2B5EF4-FFF2-40B4-BE49-F238E27FC236}">
                <a16:creationId xmlns:a16="http://schemas.microsoft.com/office/drawing/2014/main" id="{A2D70DD3-907F-46CB-E760-1C1805068D0B}"/>
              </a:ext>
            </a:extLst>
          </p:cNvPr>
          <p:cNvSpPr txBox="1"/>
          <p:nvPr/>
        </p:nvSpPr>
        <p:spPr>
          <a:xfrm>
            <a:off x="10176594" y="1229163"/>
            <a:ext cx="1314784" cy="307777"/>
          </a:xfrm>
          <a:prstGeom prst="rect">
            <a:avLst/>
          </a:prstGeom>
          <a:solidFill>
            <a:schemeClr val="bg1"/>
          </a:solidFill>
        </p:spPr>
        <p:txBody>
          <a:bodyPr wrap="none" rtlCol="0">
            <a:spAutoFit/>
          </a:bodyPr>
          <a:lstStyle/>
          <a:p>
            <a:r>
              <a:rPr lang="fr-FR" sz="1400" dirty="0">
                <a:solidFill>
                  <a:srgbClr val="048BC3"/>
                </a:solidFill>
                <a:latin typeface="Montserrat ExtraBold" panose="00000900000000000000" pitchFamily="2" charset="0"/>
              </a:rPr>
              <a:t>INITIATIVES</a:t>
            </a:r>
          </a:p>
        </p:txBody>
      </p:sp>
      <p:sp>
        <p:nvSpPr>
          <p:cNvPr id="41" name="Rectangle : coins arrondis 40">
            <a:extLst>
              <a:ext uri="{FF2B5EF4-FFF2-40B4-BE49-F238E27FC236}">
                <a16:creationId xmlns:a16="http://schemas.microsoft.com/office/drawing/2014/main" id="{C4B2E9EE-2193-A9A1-D819-033F2C798F12}"/>
              </a:ext>
            </a:extLst>
          </p:cNvPr>
          <p:cNvSpPr/>
          <p:nvPr/>
        </p:nvSpPr>
        <p:spPr>
          <a:xfrm>
            <a:off x="5372136" y="4254112"/>
            <a:ext cx="3718800" cy="4926592"/>
          </a:xfrm>
          <a:prstGeom prst="roundRect">
            <a:avLst>
              <a:gd name="adj" fmla="val 4179"/>
            </a:avLst>
          </a:prstGeom>
          <a:noFill/>
          <a:ln w="19050">
            <a:solidFill>
              <a:srgbClr val="FF98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2" name="ZoneTexte 41">
            <a:extLst>
              <a:ext uri="{FF2B5EF4-FFF2-40B4-BE49-F238E27FC236}">
                <a16:creationId xmlns:a16="http://schemas.microsoft.com/office/drawing/2014/main" id="{7D94ADBC-035E-29DE-6D6A-58AD61E38BA5}"/>
              </a:ext>
            </a:extLst>
          </p:cNvPr>
          <p:cNvSpPr txBox="1"/>
          <p:nvPr/>
        </p:nvSpPr>
        <p:spPr>
          <a:xfrm>
            <a:off x="6164204" y="4094202"/>
            <a:ext cx="2085827" cy="307777"/>
          </a:xfrm>
          <a:prstGeom prst="rect">
            <a:avLst/>
          </a:prstGeom>
          <a:solidFill>
            <a:schemeClr val="bg1"/>
          </a:solidFill>
        </p:spPr>
        <p:txBody>
          <a:bodyPr wrap="none" rtlCol="0">
            <a:spAutoFit/>
          </a:bodyPr>
          <a:lstStyle/>
          <a:p>
            <a:r>
              <a:rPr lang="fr-FR" sz="1400" dirty="0">
                <a:solidFill>
                  <a:srgbClr val="FF9832"/>
                </a:solidFill>
                <a:latin typeface="Montserrat ExtraBold" panose="00000900000000000000" pitchFamily="2" charset="0"/>
              </a:rPr>
              <a:t>PRACTICES - TOOLS</a:t>
            </a:r>
          </a:p>
        </p:txBody>
      </p:sp>
      <p:sp>
        <p:nvSpPr>
          <p:cNvPr id="43" name="Rectangle : coins arrondis 42">
            <a:extLst>
              <a:ext uri="{FF2B5EF4-FFF2-40B4-BE49-F238E27FC236}">
                <a16:creationId xmlns:a16="http://schemas.microsoft.com/office/drawing/2014/main" id="{2A289CFC-3932-8E31-8EA4-AC14C3FE3595}"/>
              </a:ext>
            </a:extLst>
          </p:cNvPr>
          <p:cNvSpPr/>
          <p:nvPr/>
        </p:nvSpPr>
        <p:spPr>
          <a:xfrm>
            <a:off x="5347718" y="1381080"/>
            <a:ext cx="3718800" cy="2713122"/>
          </a:xfrm>
          <a:prstGeom prst="roundRect">
            <a:avLst>
              <a:gd name="adj" fmla="val 5632"/>
            </a:avLst>
          </a:prstGeom>
          <a:noFill/>
          <a:ln w="19050">
            <a:solidFill>
              <a:srgbClr val="EA49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4" name="ZoneTexte 43">
            <a:extLst>
              <a:ext uri="{FF2B5EF4-FFF2-40B4-BE49-F238E27FC236}">
                <a16:creationId xmlns:a16="http://schemas.microsoft.com/office/drawing/2014/main" id="{E4792572-6C22-FE7C-1B16-C048CFCB789E}"/>
              </a:ext>
            </a:extLst>
          </p:cNvPr>
          <p:cNvSpPr txBox="1"/>
          <p:nvPr/>
        </p:nvSpPr>
        <p:spPr>
          <a:xfrm>
            <a:off x="6392696" y="1239522"/>
            <a:ext cx="1810111" cy="307777"/>
          </a:xfrm>
          <a:prstGeom prst="rect">
            <a:avLst/>
          </a:prstGeom>
          <a:solidFill>
            <a:schemeClr val="bg1"/>
          </a:solidFill>
        </p:spPr>
        <p:txBody>
          <a:bodyPr wrap="none" rtlCol="0">
            <a:spAutoFit/>
          </a:bodyPr>
          <a:lstStyle/>
          <a:p>
            <a:r>
              <a:rPr lang="fr-FR" sz="1400" dirty="0">
                <a:solidFill>
                  <a:srgbClr val="EA4995"/>
                </a:solidFill>
                <a:latin typeface="Montserrat ExtraBold" panose="00000900000000000000" pitchFamily="2" charset="0"/>
              </a:rPr>
              <a:t>ROLE - MISSIONS</a:t>
            </a:r>
          </a:p>
        </p:txBody>
      </p:sp>
      <p:sp>
        <p:nvSpPr>
          <p:cNvPr id="1029" name="Rectangle : coins arrondis 1028">
            <a:extLst>
              <a:ext uri="{FF2B5EF4-FFF2-40B4-BE49-F238E27FC236}">
                <a16:creationId xmlns:a16="http://schemas.microsoft.com/office/drawing/2014/main" id="{CB70D09B-554B-E986-9890-5C4A9D5A4F9D}"/>
              </a:ext>
            </a:extLst>
          </p:cNvPr>
          <p:cNvSpPr/>
          <p:nvPr/>
        </p:nvSpPr>
        <p:spPr>
          <a:xfrm>
            <a:off x="296617" y="102287"/>
            <a:ext cx="12208366" cy="1038385"/>
          </a:xfrm>
          <a:prstGeom prst="roundRect">
            <a:avLst>
              <a:gd name="adj"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30" name="Rectangle : coins arrondis 1029">
            <a:extLst>
              <a:ext uri="{FF2B5EF4-FFF2-40B4-BE49-F238E27FC236}">
                <a16:creationId xmlns:a16="http://schemas.microsoft.com/office/drawing/2014/main" id="{F9D9EA4B-B8C8-425B-A40B-C8C8E9669BB7}"/>
              </a:ext>
            </a:extLst>
          </p:cNvPr>
          <p:cNvSpPr/>
          <p:nvPr/>
        </p:nvSpPr>
        <p:spPr>
          <a:xfrm>
            <a:off x="757952" y="201426"/>
            <a:ext cx="11060748" cy="839519"/>
          </a:xfrm>
          <a:prstGeom prst="roundRect">
            <a:avLst/>
          </a:prstGeom>
          <a:solidFill>
            <a:schemeClr val="accent1">
              <a:alpha val="274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bg1"/>
                </a:solidFill>
                <a:latin typeface="Montserrat" pitchFamily="2" charset="77"/>
              </a:rPr>
              <a:t>Comment CA peut favoriser la </a:t>
            </a:r>
            <a:r>
              <a:rPr lang="fr-FR" sz="2000" b="1" dirty="0">
                <a:solidFill>
                  <a:srgbClr val="CFE841"/>
                </a:solidFill>
                <a:latin typeface="Montserrat" pitchFamily="2" charset="77"/>
              </a:rPr>
              <a:t>fluidité et l’approche produit </a:t>
            </a:r>
            <a:r>
              <a:rPr lang="fr-FR" sz="2000" b="1" dirty="0">
                <a:solidFill>
                  <a:schemeClr val="bg1"/>
                </a:solidFill>
                <a:latin typeface="Montserrat" pitchFamily="2" charset="77"/>
              </a:rPr>
              <a:t>?</a:t>
            </a:r>
          </a:p>
        </p:txBody>
      </p:sp>
      <p:sp>
        <p:nvSpPr>
          <p:cNvPr id="1031" name="ZoneTexte 1030">
            <a:extLst>
              <a:ext uri="{FF2B5EF4-FFF2-40B4-BE49-F238E27FC236}">
                <a16:creationId xmlns:a16="http://schemas.microsoft.com/office/drawing/2014/main" id="{81190441-45DA-E346-731C-0D56DEF04D9A}"/>
              </a:ext>
            </a:extLst>
          </p:cNvPr>
          <p:cNvSpPr txBox="1"/>
          <p:nvPr/>
        </p:nvSpPr>
        <p:spPr>
          <a:xfrm>
            <a:off x="1223933" y="193558"/>
            <a:ext cx="370614" cy="646331"/>
          </a:xfrm>
          <a:prstGeom prst="rect">
            <a:avLst/>
          </a:prstGeom>
          <a:noFill/>
        </p:spPr>
        <p:txBody>
          <a:bodyPr wrap="none" rtlCol="0">
            <a:spAutoFit/>
          </a:bodyPr>
          <a:lstStyle/>
          <a:p>
            <a:pPr algn="ctr"/>
            <a:r>
              <a:rPr lang="fr-FR" sz="3600" b="1" dirty="0">
                <a:solidFill>
                  <a:srgbClr val="CFE841"/>
                </a:solidFill>
                <a:latin typeface="Montserrat" pitchFamily="2" charset="77"/>
              </a:rPr>
              <a:t>1</a:t>
            </a:r>
          </a:p>
        </p:txBody>
      </p:sp>
      <p:sp>
        <p:nvSpPr>
          <p:cNvPr id="1032" name="ZoneTexte 1031">
            <a:extLst>
              <a:ext uri="{FF2B5EF4-FFF2-40B4-BE49-F238E27FC236}">
                <a16:creationId xmlns:a16="http://schemas.microsoft.com/office/drawing/2014/main" id="{F7FD1B18-E162-CCC5-50BD-6138CA026AC4}"/>
              </a:ext>
            </a:extLst>
          </p:cNvPr>
          <p:cNvSpPr txBox="1"/>
          <p:nvPr/>
        </p:nvSpPr>
        <p:spPr>
          <a:xfrm>
            <a:off x="1281641" y="225864"/>
            <a:ext cx="255198" cy="92333"/>
          </a:xfrm>
          <a:prstGeom prst="rect">
            <a:avLst/>
          </a:prstGeom>
          <a:noFill/>
        </p:spPr>
        <p:txBody>
          <a:bodyPr wrap="square" lIns="0" tIns="0" rIns="0" bIns="0" rtlCol="0">
            <a:spAutoFit/>
          </a:bodyPr>
          <a:lstStyle/>
          <a:p>
            <a:pPr algn="ctr"/>
            <a:r>
              <a:rPr lang="fr-FR" sz="600" b="1" dirty="0">
                <a:solidFill>
                  <a:schemeClr val="bg1"/>
                </a:solidFill>
                <a:latin typeface="Montserrat" pitchFamily="2" charset="77"/>
              </a:rPr>
              <a:t>DEFI</a:t>
            </a:r>
          </a:p>
        </p:txBody>
      </p:sp>
      <p:sp>
        <p:nvSpPr>
          <p:cNvPr id="1033" name="ZoneTexte 1032">
            <a:extLst>
              <a:ext uri="{FF2B5EF4-FFF2-40B4-BE49-F238E27FC236}">
                <a16:creationId xmlns:a16="http://schemas.microsoft.com/office/drawing/2014/main" id="{A4E3D6A4-E8B7-400F-47EF-D00F90ACD79F}"/>
              </a:ext>
            </a:extLst>
          </p:cNvPr>
          <p:cNvSpPr txBox="1"/>
          <p:nvPr/>
        </p:nvSpPr>
        <p:spPr>
          <a:xfrm>
            <a:off x="757951" y="737368"/>
            <a:ext cx="1302578" cy="253916"/>
          </a:xfrm>
          <a:prstGeom prst="rect">
            <a:avLst/>
          </a:prstGeom>
          <a:noFill/>
        </p:spPr>
        <p:txBody>
          <a:bodyPr wrap="square" rtlCol="0">
            <a:spAutoFit/>
          </a:bodyPr>
          <a:lstStyle/>
          <a:p>
            <a:pPr algn="ctr"/>
            <a:r>
              <a:rPr lang="fr-FR" sz="1050" b="1" dirty="0">
                <a:solidFill>
                  <a:srgbClr val="CFE841"/>
                </a:solidFill>
                <a:latin typeface="Montserrat" pitchFamily="2" charset="77"/>
              </a:rPr>
              <a:t>DECISION</a:t>
            </a:r>
          </a:p>
        </p:txBody>
      </p:sp>
      <p:sp>
        <p:nvSpPr>
          <p:cNvPr id="7" name="ZoneTexte 6">
            <a:extLst>
              <a:ext uri="{FF2B5EF4-FFF2-40B4-BE49-F238E27FC236}">
                <a16:creationId xmlns:a16="http://schemas.microsoft.com/office/drawing/2014/main" id="{0D8481F4-BB50-1B25-3903-BBAE6DE88C4D}"/>
              </a:ext>
            </a:extLst>
          </p:cNvPr>
          <p:cNvSpPr txBox="1"/>
          <p:nvPr/>
        </p:nvSpPr>
        <p:spPr>
          <a:xfrm>
            <a:off x="442093" y="2922388"/>
            <a:ext cx="4641635" cy="738664"/>
          </a:xfrm>
          <a:prstGeom prst="rect">
            <a:avLst/>
          </a:prstGeom>
          <a:noFill/>
        </p:spPr>
        <p:txBody>
          <a:bodyPr wrap="square" rtlCol="0">
            <a:spAutoFit/>
          </a:bodyPr>
          <a:lstStyle/>
          <a:p>
            <a:r>
              <a:rPr lang="fr-FR" sz="1050" dirty="0">
                <a:solidFill>
                  <a:schemeClr val="tx2"/>
                </a:solidFill>
              </a:rPr>
              <a:t> </a:t>
            </a:r>
          </a:p>
          <a:p>
            <a:pPr marL="228600" indent="-228600">
              <a:buFont typeface="+mj-lt"/>
              <a:buAutoNum type="arabicPeriod"/>
            </a:pPr>
            <a:endParaRPr lang="fr-FR" sz="1050" dirty="0">
              <a:solidFill>
                <a:schemeClr val="tx2"/>
              </a:solidFill>
            </a:endParaRPr>
          </a:p>
          <a:p>
            <a:pPr marL="228600" indent="-228600">
              <a:buFont typeface="+mj-lt"/>
              <a:buAutoNum type="arabicPeriod"/>
            </a:pPr>
            <a:endParaRPr lang="fr-FR" sz="1050" dirty="0">
              <a:solidFill>
                <a:schemeClr val="tx2"/>
              </a:solidFill>
            </a:endParaRPr>
          </a:p>
          <a:p>
            <a:pPr marL="228600" indent="-228600">
              <a:buFont typeface="+mj-lt"/>
              <a:buAutoNum type="arabicPeriod"/>
            </a:pPr>
            <a:endParaRPr lang="fr-FR" sz="1050" dirty="0">
              <a:solidFill>
                <a:schemeClr val="tx2"/>
              </a:solidFill>
            </a:endParaRPr>
          </a:p>
        </p:txBody>
      </p:sp>
      <p:sp>
        <p:nvSpPr>
          <p:cNvPr id="8" name="ZoneTexte 7">
            <a:extLst>
              <a:ext uri="{FF2B5EF4-FFF2-40B4-BE49-F238E27FC236}">
                <a16:creationId xmlns:a16="http://schemas.microsoft.com/office/drawing/2014/main" id="{DE6BB93A-DAEF-DF77-827E-1C036D1B305D}"/>
              </a:ext>
            </a:extLst>
          </p:cNvPr>
          <p:cNvSpPr txBox="1"/>
          <p:nvPr/>
        </p:nvSpPr>
        <p:spPr>
          <a:xfrm>
            <a:off x="479070" y="7002116"/>
            <a:ext cx="2247731" cy="261610"/>
          </a:xfrm>
          <a:prstGeom prst="rect">
            <a:avLst/>
          </a:prstGeom>
          <a:noFill/>
        </p:spPr>
        <p:txBody>
          <a:bodyPr wrap="none" rtlCol="0">
            <a:spAutoFit/>
          </a:bodyPr>
          <a:lstStyle/>
          <a:p>
            <a:r>
              <a:rPr lang="fr-FR" sz="1100" dirty="0">
                <a:solidFill>
                  <a:schemeClr val="tx2"/>
                </a:solidFill>
                <a:latin typeface="Gotham Rounded Bold" panose="02000000000000000000" pitchFamily="50" charset="0"/>
              </a:rPr>
              <a:t>LEVIERS – ACCELERATEURS</a:t>
            </a:r>
          </a:p>
        </p:txBody>
      </p:sp>
      <p:cxnSp>
        <p:nvCxnSpPr>
          <p:cNvPr id="9" name="Connecteur droit 8">
            <a:extLst>
              <a:ext uri="{FF2B5EF4-FFF2-40B4-BE49-F238E27FC236}">
                <a16:creationId xmlns:a16="http://schemas.microsoft.com/office/drawing/2014/main" id="{FF6BDF9A-29A9-4FCB-6327-33A05DCC6798}"/>
              </a:ext>
            </a:extLst>
          </p:cNvPr>
          <p:cNvCxnSpPr/>
          <p:nvPr/>
        </p:nvCxnSpPr>
        <p:spPr>
          <a:xfrm>
            <a:off x="648661" y="7263726"/>
            <a:ext cx="18870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4A14A0D8-04EE-99B5-19AC-CB14E4CF7B8A}"/>
              </a:ext>
            </a:extLst>
          </p:cNvPr>
          <p:cNvSpPr txBox="1"/>
          <p:nvPr/>
        </p:nvSpPr>
        <p:spPr>
          <a:xfrm>
            <a:off x="3323788" y="6966492"/>
            <a:ext cx="1563248" cy="261610"/>
          </a:xfrm>
          <a:prstGeom prst="rect">
            <a:avLst/>
          </a:prstGeom>
          <a:noFill/>
        </p:spPr>
        <p:txBody>
          <a:bodyPr wrap="none" rtlCol="0">
            <a:spAutoFit/>
          </a:bodyPr>
          <a:lstStyle/>
          <a:p>
            <a:r>
              <a:rPr lang="fr-FR" sz="1100" dirty="0">
                <a:solidFill>
                  <a:schemeClr val="tx2"/>
                </a:solidFill>
                <a:latin typeface="Gotham Rounded Bold" panose="02000000000000000000" pitchFamily="50" charset="0"/>
              </a:rPr>
              <a:t>FREINS - PITFALLS</a:t>
            </a:r>
          </a:p>
        </p:txBody>
      </p:sp>
      <p:cxnSp>
        <p:nvCxnSpPr>
          <p:cNvPr id="11" name="Connecteur droit 10">
            <a:extLst>
              <a:ext uri="{FF2B5EF4-FFF2-40B4-BE49-F238E27FC236}">
                <a16:creationId xmlns:a16="http://schemas.microsoft.com/office/drawing/2014/main" id="{1A48C0D7-B287-F484-C351-B1ECBEF9D7B2}"/>
              </a:ext>
            </a:extLst>
          </p:cNvPr>
          <p:cNvCxnSpPr>
            <a:cxnSpLocks/>
          </p:cNvCxnSpPr>
          <p:nvPr/>
        </p:nvCxnSpPr>
        <p:spPr>
          <a:xfrm>
            <a:off x="3244458" y="7263726"/>
            <a:ext cx="164257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25" name="Image 24" descr="Une image contenant jaune, clipart&#10;&#10;Description générée automatiquement">
            <a:extLst>
              <a:ext uri="{FF2B5EF4-FFF2-40B4-BE49-F238E27FC236}">
                <a16:creationId xmlns:a16="http://schemas.microsoft.com/office/drawing/2014/main" id="{92045603-9B3C-7399-1B89-1BC5650301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50109" y="357108"/>
            <a:ext cx="423127" cy="528154"/>
          </a:xfrm>
          <a:prstGeom prst="roundRect">
            <a:avLst/>
          </a:prstGeom>
        </p:spPr>
      </p:pic>
      <p:sp>
        <p:nvSpPr>
          <p:cNvPr id="15" name="ZoneTexte 14">
            <a:extLst>
              <a:ext uri="{FF2B5EF4-FFF2-40B4-BE49-F238E27FC236}">
                <a16:creationId xmlns:a16="http://schemas.microsoft.com/office/drawing/2014/main" id="{FFD8A675-B6C3-D5E2-726F-8582BDFA568A}"/>
              </a:ext>
            </a:extLst>
          </p:cNvPr>
          <p:cNvSpPr txBox="1"/>
          <p:nvPr/>
        </p:nvSpPr>
        <p:spPr>
          <a:xfrm>
            <a:off x="9656066" y="1722004"/>
            <a:ext cx="2286592" cy="3690049"/>
          </a:xfrm>
          <a:prstGeom prst="rect">
            <a:avLst/>
          </a:prstGeom>
          <a:noFill/>
        </p:spPr>
        <p:txBody>
          <a:bodyPr wrap="square" rtlCol="0">
            <a:spAutoFit/>
          </a:bodyPr>
          <a:lstStyle>
            <a:defPPr>
              <a:defRPr lang="en-US"/>
            </a:defPPr>
            <a:lvl1pPr marL="285750" lvl="0" indent="-285750">
              <a:lnSpc>
                <a:spcPct val="115000"/>
              </a:lnSpc>
              <a:buFont typeface="Arial" panose="020B0604020202020204" pitchFamily="34" charset="0"/>
              <a:buChar char="•"/>
              <a:defRPr sz="1200">
                <a:solidFill>
                  <a:schemeClr val="tx2"/>
                </a:solidFill>
              </a:defRPr>
            </a:lvl1pPr>
          </a:lstStyle>
          <a:p>
            <a:pPr marL="300038" indent="-300038">
              <a:buFont typeface="Wingdings" pitchFamily="2" charset="2"/>
              <a:buChar char="§"/>
            </a:pPr>
            <a:r>
              <a:rPr lang="en-US" dirty="0">
                <a:solidFill>
                  <a:srgbClr val="44546A"/>
                </a:solidFill>
              </a:rPr>
              <a:t>Importance des ”</a:t>
            </a:r>
            <a:r>
              <a:rPr lang="en-US" dirty="0" err="1">
                <a:solidFill>
                  <a:srgbClr val="44546A"/>
                </a:solidFill>
              </a:rPr>
              <a:t>modèles</a:t>
            </a:r>
            <a:r>
              <a:rPr lang="en-US">
                <a:solidFill>
                  <a:srgbClr val="44546A"/>
                </a:solidFill>
              </a:rPr>
              <a:t> </a:t>
            </a:r>
            <a:r>
              <a:rPr lang="en-US" err="1">
                <a:solidFill>
                  <a:srgbClr val="44546A"/>
                </a:solidFill>
              </a:rPr>
              <a:t>mentaux</a:t>
            </a:r>
            <a:r>
              <a:rPr lang="en-US">
                <a:solidFill>
                  <a:srgbClr val="44546A"/>
                </a:solidFill>
              </a:rPr>
              <a:t>” (c.f. “</a:t>
            </a:r>
            <a:r>
              <a:rPr lang="en-US" err="1">
                <a:solidFill>
                  <a:srgbClr val="44546A"/>
                </a:solidFill>
              </a:rPr>
              <a:t>Stratégie</a:t>
            </a:r>
            <a:r>
              <a:rPr lang="en-US">
                <a:solidFill>
                  <a:srgbClr val="44546A"/>
                </a:solidFill>
              </a:rPr>
              <a:t> </a:t>
            </a:r>
            <a:r>
              <a:rPr lang="en-US" err="1">
                <a:solidFill>
                  <a:srgbClr val="44546A"/>
                </a:solidFill>
              </a:rPr>
              <a:t>Modèle</a:t>
            </a:r>
            <a:r>
              <a:rPr lang="en-US">
                <a:solidFill>
                  <a:srgbClr val="44546A"/>
                </a:solidFill>
              </a:rPr>
              <a:t> Mental”)</a:t>
            </a:r>
          </a:p>
          <a:p>
            <a:pPr marL="300038" indent="-300038">
              <a:buFont typeface="Wingdings" pitchFamily="2" charset="2"/>
              <a:buChar char="§"/>
            </a:pPr>
            <a:endParaRPr lang="en-US">
              <a:solidFill>
                <a:srgbClr val="44546A"/>
              </a:solidFill>
            </a:endParaRPr>
          </a:p>
          <a:p>
            <a:pPr marL="300038" indent="-300038">
              <a:buFont typeface="Wingdings" pitchFamily="2" charset="2"/>
              <a:buChar char="§"/>
            </a:pPr>
            <a:r>
              <a:rPr lang="en-US" sz="1200">
                <a:solidFill>
                  <a:srgbClr val="44546A"/>
                </a:solidFill>
              </a:rPr>
              <a:t>Culture : </a:t>
            </a:r>
            <a:r>
              <a:rPr lang="en-US" sz="1200" err="1">
                <a:solidFill>
                  <a:srgbClr val="44546A"/>
                </a:solidFill>
              </a:rPr>
              <a:t>confiance</a:t>
            </a:r>
            <a:r>
              <a:rPr lang="en-US" sz="1200">
                <a:solidFill>
                  <a:srgbClr val="44546A"/>
                </a:solidFill>
              </a:rPr>
              <a:t>, “safety”, </a:t>
            </a:r>
            <a:r>
              <a:rPr lang="en-US" sz="1200" err="1">
                <a:solidFill>
                  <a:srgbClr val="44546A"/>
                </a:solidFill>
              </a:rPr>
              <a:t>prise</a:t>
            </a:r>
            <a:r>
              <a:rPr lang="en-US" sz="1200">
                <a:solidFill>
                  <a:srgbClr val="44546A"/>
                </a:solidFill>
              </a:rPr>
              <a:t> de </a:t>
            </a:r>
            <a:r>
              <a:rPr lang="en-US" sz="1200" err="1">
                <a:solidFill>
                  <a:srgbClr val="44546A"/>
                </a:solidFill>
              </a:rPr>
              <a:t>risque</a:t>
            </a:r>
            <a:r>
              <a:rPr lang="en-US" sz="1200">
                <a:solidFill>
                  <a:srgbClr val="44546A"/>
                </a:solidFill>
              </a:rPr>
              <a:t> et </a:t>
            </a:r>
            <a:r>
              <a:rPr lang="en-US" sz="1200" err="1">
                <a:solidFill>
                  <a:srgbClr val="44546A"/>
                </a:solidFill>
              </a:rPr>
              <a:t>autonomie</a:t>
            </a:r>
            <a:r>
              <a:rPr lang="en-US" sz="1200">
                <a:solidFill>
                  <a:srgbClr val="44546A"/>
                </a:solidFill>
              </a:rPr>
              <a:t> </a:t>
            </a:r>
            <a:r>
              <a:rPr lang="en-US" sz="1200" err="1">
                <a:solidFill>
                  <a:srgbClr val="44546A"/>
                </a:solidFill>
              </a:rPr>
              <a:t>acceptée</a:t>
            </a:r>
            <a:r>
              <a:rPr lang="en-US" sz="1200">
                <a:solidFill>
                  <a:srgbClr val="44546A"/>
                </a:solidFill>
              </a:rPr>
              <a:t>, transparence</a:t>
            </a:r>
          </a:p>
          <a:p>
            <a:pPr marL="300038" indent="-300038">
              <a:buFont typeface="Wingdings" pitchFamily="2" charset="2"/>
              <a:buChar char="§"/>
            </a:pPr>
            <a:endParaRPr lang="en-US" sz="1200">
              <a:solidFill>
                <a:srgbClr val="44546A"/>
              </a:solidFill>
            </a:endParaRPr>
          </a:p>
          <a:p>
            <a:pPr marL="300038" indent="-300038">
              <a:buFont typeface="Wingdings" pitchFamily="2" charset="2"/>
              <a:buChar char="§"/>
            </a:pPr>
            <a:r>
              <a:rPr lang="en-US" sz="1200">
                <a:solidFill>
                  <a:srgbClr val="44546A"/>
                </a:solidFill>
              </a:rPr>
              <a:t>Communication, circulation de </a:t>
            </a:r>
            <a:r>
              <a:rPr lang="en-US" sz="1200" err="1">
                <a:solidFill>
                  <a:srgbClr val="44546A"/>
                </a:solidFill>
              </a:rPr>
              <a:t>l’information</a:t>
            </a:r>
            <a:r>
              <a:rPr lang="en-US" sz="1200">
                <a:solidFill>
                  <a:srgbClr val="44546A"/>
                </a:solidFill>
              </a:rPr>
              <a:t> (stockage, </a:t>
            </a:r>
            <a:r>
              <a:rPr lang="en-US" sz="1200" err="1">
                <a:solidFill>
                  <a:srgbClr val="44546A"/>
                </a:solidFill>
              </a:rPr>
              <a:t>accès</a:t>
            </a:r>
            <a:r>
              <a:rPr lang="en-US" sz="1200">
                <a:solidFill>
                  <a:srgbClr val="44546A"/>
                </a:solidFill>
              </a:rPr>
              <a:t>, </a:t>
            </a:r>
            <a:r>
              <a:rPr lang="en-US" sz="1200" err="1">
                <a:solidFill>
                  <a:srgbClr val="44546A"/>
                </a:solidFill>
              </a:rPr>
              <a:t>échange</a:t>
            </a:r>
            <a:r>
              <a:rPr lang="en-US" sz="1200">
                <a:solidFill>
                  <a:srgbClr val="44546A"/>
                </a:solidFill>
              </a:rPr>
              <a:t>), partage des </a:t>
            </a:r>
            <a:r>
              <a:rPr lang="en-US" sz="1200" err="1">
                <a:solidFill>
                  <a:srgbClr val="44546A"/>
                </a:solidFill>
              </a:rPr>
              <a:t>objectifs</a:t>
            </a:r>
            <a:endParaRPr lang="en-US" sz="1200">
              <a:solidFill>
                <a:srgbClr val="44546A"/>
              </a:solidFill>
            </a:endParaRPr>
          </a:p>
          <a:p>
            <a:pPr marL="300038" indent="-300038">
              <a:buFont typeface="Wingdings" pitchFamily="2" charset="2"/>
              <a:buChar char="§"/>
            </a:pPr>
            <a:endParaRPr lang="en-US" sz="1200">
              <a:solidFill>
                <a:srgbClr val="44546A"/>
              </a:solidFill>
            </a:endParaRPr>
          </a:p>
          <a:p>
            <a:pPr marL="300038" indent="-300038">
              <a:buFont typeface="Wingdings" pitchFamily="2" charset="2"/>
              <a:buChar char="§"/>
            </a:pPr>
            <a:r>
              <a:rPr lang="en-US" sz="1200">
                <a:solidFill>
                  <a:srgbClr val="44546A"/>
                </a:solidFill>
              </a:rPr>
              <a:t>“</a:t>
            </a:r>
            <a:r>
              <a:rPr lang="en-US" sz="1200" err="1">
                <a:solidFill>
                  <a:srgbClr val="44546A"/>
                </a:solidFill>
              </a:rPr>
              <a:t>Gouvernance</a:t>
            </a:r>
            <a:r>
              <a:rPr lang="en-US" sz="1200">
                <a:solidFill>
                  <a:srgbClr val="44546A"/>
                </a:solidFill>
              </a:rPr>
              <a:t>” pour </a:t>
            </a:r>
            <a:r>
              <a:rPr lang="en-US" sz="1200" err="1">
                <a:solidFill>
                  <a:srgbClr val="44546A"/>
                </a:solidFill>
              </a:rPr>
              <a:t>éviter</a:t>
            </a:r>
            <a:r>
              <a:rPr lang="en-US" sz="1200">
                <a:solidFill>
                  <a:srgbClr val="44546A"/>
                </a:solidFill>
              </a:rPr>
              <a:t> le manque </a:t>
            </a:r>
            <a:r>
              <a:rPr lang="en-US" sz="1200" err="1">
                <a:solidFill>
                  <a:srgbClr val="44546A"/>
                </a:solidFill>
              </a:rPr>
              <a:t>d’alignement</a:t>
            </a:r>
            <a:r>
              <a:rPr lang="en-US" sz="1200">
                <a:solidFill>
                  <a:srgbClr val="44546A"/>
                </a:solidFill>
              </a:rPr>
              <a:t> et le “chaos”</a:t>
            </a:r>
          </a:p>
          <a:p>
            <a:pPr marL="300038" indent="-300038">
              <a:buFont typeface="Wingdings" pitchFamily="2" charset="2"/>
              <a:buChar char="§"/>
            </a:pPr>
            <a:endParaRPr lang="en-US" sz="1200">
              <a:solidFill>
                <a:srgbClr val="44546A"/>
              </a:solidFill>
            </a:endParaRPr>
          </a:p>
        </p:txBody>
      </p:sp>
      <p:sp>
        <p:nvSpPr>
          <p:cNvPr id="16" name="ZoneTexte 15">
            <a:extLst>
              <a:ext uri="{FF2B5EF4-FFF2-40B4-BE49-F238E27FC236}">
                <a16:creationId xmlns:a16="http://schemas.microsoft.com/office/drawing/2014/main" id="{545BEB4D-0DFD-30AF-08B0-3158A4EBF869}"/>
              </a:ext>
            </a:extLst>
          </p:cNvPr>
          <p:cNvSpPr txBox="1"/>
          <p:nvPr/>
        </p:nvSpPr>
        <p:spPr>
          <a:xfrm>
            <a:off x="5466080" y="1719963"/>
            <a:ext cx="3584835" cy="1778757"/>
          </a:xfrm>
          <a:prstGeom prst="rect">
            <a:avLst/>
          </a:prstGeom>
          <a:noFill/>
        </p:spPr>
        <p:txBody>
          <a:bodyPr wrap="square" rtlCol="0">
            <a:spAutoFit/>
          </a:bodyPr>
          <a:lstStyle>
            <a:defPPr>
              <a:defRPr lang="en-US"/>
            </a:defPPr>
            <a:lvl1pPr marL="285750" lvl="0" indent="-285750">
              <a:lnSpc>
                <a:spcPct val="115000"/>
              </a:lnSpc>
              <a:buFont typeface="Arial" panose="020B0604020202020204" pitchFamily="34" charset="0"/>
              <a:buChar char="•"/>
              <a:defRPr sz="1200">
                <a:solidFill>
                  <a:schemeClr val="tx2"/>
                </a:solidFill>
              </a:defRPr>
            </a:lvl1pPr>
          </a:lstStyle>
          <a:p>
            <a:pPr>
              <a:spcAft>
                <a:spcPts val="600"/>
              </a:spcAft>
            </a:pPr>
            <a:r>
              <a:rPr lang="en-US" b="1" err="1"/>
              <a:t>Avoir</a:t>
            </a:r>
            <a:r>
              <a:rPr lang="en-US" b="1"/>
              <a:t> des </a:t>
            </a:r>
            <a:r>
              <a:rPr lang="en-US" b="1" err="1"/>
              <a:t>équipes</a:t>
            </a:r>
            <a:r>
              <a:rPr lang="en-US" b="1"/>
              <a:t> ”multi-</a:t>
            </a:r>
            <a:r>
              <a:rPr lang="en-US" b="1" err="1"/>
              <a:t>profils</a:t>
            </a:r>
            <a:r>
              <a:rPr lang="en-US" b="1"/>
              <a:t>” </a:t>
            </a:r>
            <a:r>
              <a:rPr lang="en-US" sz="1200" b="1">
                <a:solidFill>
                  <a:schemeClr val="tx2"/>
                </a:solidFill>
              </a:rPr>
              <a:t>: </a:t>
            </a:r>
            <a:r>
              <a:rPr lang="en-US" err="1"/>
              <a:t>avoir</a:t>
            </a:r>
            <a:r>
              <a:rPr lang="en-US"/>
              <a:t> de </a:t>
            </a:r>
            <a:r>
              <a:rPr lang="en-US" err="1"/>
              <a:t>l’autonomie</a:t>
            </a:r>
            <a:r>
              <a:rPr lang="en-US"/>
              <a:t> et de la liberté </a:t>
            </a:r>
            <a:r>
              <a:rPr lang="en-US" err="1"/>
              <a:t>peut</a:t>
            </a:r>
            <a:r>
              <a:rPr lang="en-US"/>
              <a:t> </a:t>
            </a:r>
            <a:r>
              <a:rPr lang="en-US" err="1"/>
              <a:t>parfois</a:t>
            </a:r>
            <a:r>
              <a:rPr lang="en-US"/>
              <a:t> </a:t>
            </a:r>
            <a:r>
              <a:rPr lang="en-US" err="1"/>
              <a:t>être</a:t>
            </a:r>
            <a:r>
              <a:rPr lang="en-US"/>
              <a:t> </a:t>
            </a:r>
            <a:r>
              <a:rPr lang="en-US" err="1"/>
              <a:t>insécurisant</a:t>
            </a:r>
            <a:r>
              <a:rPr lang="en-US"/>
              <a:t> pour </a:t>
            </a:r>
            <a:r>
              <a:rPr lang="en-US" err="1"/>
              <a:t>certaines</a:t>
            </a:r>
            <a:r>
              <a:rPr lang="en-US"/>
              <a:t> </a:t>
            </a:r>
            <a:r>
              <a:rPr lang="en-US" err="1"/>
              <a:t>personnalités</a:t>
            </a:r>
            <a:r>
              <a:rPr lang="en-US"/>
              <a:t>. </a:t>
            </a:r>
            <a:r>
              <a:rPr lang="en-US" err="1"/>
              <a:t>Être</a:t>
            </a:r>
            <a:r>
              <a:rPr lang="en-US"/>
              <a:t> </a:t>
            </a:r>
            <a:r>
              <a:rPr lang="en-US" err="1"/>
              <a:t>responsable</a:t>
            </a:r>
            <a:r>
              <a:rPr lang="en-US"/>
              <a:t> et assumer les succès </a:t>
            </a:r>
            <a:r>
              <a:rPr lang="en-US" err="1"/>
              <a:t>comme</a:t>
            </a:r>
            <a:r>
              <a:rPr lang="en-US"/>
              <a:t> les </a:t>
            </a:r>
            <a:r>
              <a:rPr lang="en-US" err="1"/>
              <a:t>échecs</a:t>
            </a:r>
            <a:r>
              <a:rPr lang="en-US"/>
              <a:t> =&gt; </a:t>
            </a:r>
            <a:r>
              <a:rPr lang="en-US" err="1"/>
              <a:t>C’est</a:t>
            </a:r>
            <a:r>
              <a:rPr lang="en-US"/>
              <a:t> </a:t>
            </a:r>
            <a:r>
              <a:rPr lang="en-US" err="1"/>
              <a:t>l’équipe</a:t>
            </a:r>
            <a:r>
              <a:rPr lang="en-US"/>
              <a:t> qui doit </a:t>
            </a:r>
            <a:r>
              <a:rPr lang="en-US" err="1"/>
              <a:t>être</a:t>
            </a:r>
            <a:r>
              <a:rPr lang="en-US"/>
              <a:t> adaptable et </a:t>
            </a:r>
            <a:r>
              <a:rPr lang="en-US" err="1"/>
              <a:t>autonome</a:t>
            </a:r>
            <a:r>
              <a:rPr lang="en-US"/>
              <a:t> et non </a:t>
            </a:r>
            <a:r>
              <a:rPr lang="en-US" err="1"/>
              <a:t>l’individu</a:t>
            </a:r>
            <a:r>
              <a:rPr lang="en-US"/>
              <a:t>. Les </a:t>
            </a:r>
            <a:r>
              <a:rPr lang="en-US" err="1"/>
              <a:t>personnalités</a:t>
            </a:r>
            <a:r>
              <a:rPr lang="en-US"/>
              <a:t> plus “</a:t>
            </a:r>
            <a:r>
              <a:rPr lang="en-US" err="1"/>
              <a:t>statique</a:t>
            </a:r>
            <a:r>
              <a:rPr lang="en-US"/>
              <a:t>” </a:t>
            </a:r>
            <a:r>
              <a:rPr lang="en-US" err="1"/>
              <a:t>ont</a:t>
            </a:r>
            <a:r>
              <a:rPr lang="en-US"/>
              <a:t> </a:t>
            </a:r>
            <a:r>
              <a:rPr lang="en-US" err="1"/>
              <a:t>toute</a:t>
            </a:r>
            <a:r>
              <a:rPr lang="en-US"/>
              <a:t> </a:t>
            </a:r>
            <a:r>
              <a:rPr lang="en-US" err="1"/>
              <a:t>leur</a:t>
            </a:r>
            <a:r>
              <a:rPr lang="en-US"/>
              <a:t> </a:t>
            </a:r>
            <a:r>
              <a:rPr lang="en-US" err="1"/>
              <a:t>valeur</a:t>
            </a:r>
            <a:r>
              <a:rPr lang="en-US"/>
              <a:t> dans </a:t>
            </a:r>
            <a:r>
              <a:rPr lang="en-US" err="1"/>
              <a:t>ce</a:t>
            </a:r>
            <a:r>
              <a:rPr lang="en-US"/>
              <a:t> type de configuration.</a:t>
            </a:r>
          </a:p>
        </p:txBody>
      </p:sp>
      <p:sp>
        <p:nvSpPr>
          <p:cNvPr id="24" name="ZoneTexte 23">
            <a:extLst>
              <a:ext uri="{FF2B5EF4-FFF2-40B4-BE49-F238E27FC236}">
                <a16:creationId xmlns:a16="http://schemas.microsoft.com/office/drawing/2014/main" id="{7D11A3CD-17DD-D7A7-D120-B943F5811AEC}"/>
              </a:ext>
            </a:extLst>
          </p:cNvPr>
          <p:cNvSpPr txBox="1"/>
          <p:nvPr/>
        </p:nvSpPr>
        <p:spPr>
          <a:xfrm>
            <a:off x="442093" y="1898439"/>
            <a:ext cx="4687529" cy="4625690"/>
          </a:xfrm>
          <a:prstGeom prst="rect">
            <a:avLst/>
          </a:prstGeom>
          <a:noFill/>
        </p:spPr>
        <p:txBody>
          <a:bodyPr wrap="square" rtlCol="0">
            <a:spAutoFit/>
          </a:bodyPr>
          <a:lstStyle/>
          <a:p>
            <a:pPr marL="228600" indent="-228600">
              <a:lnSpc>
                <a:spcPct val="115000"/>
              </a:lnSpc>
              <a:spcAft>
                <a:spcPts val="600"/>
              </a:spcAft>
              <a:buFont typeface="+mj-lt"/>
              <a:buAutoNum type="arabicPeriod"/>
            </a:pPr>
            <a:r>
              <a:rPr lang="en-US" sz="1200" b="1" err="1">
                <a:solidFill>
                  <a:schemeClr val="tx2"/>
                </a:solidFill>
              </a:rPr>
              <a:t>Définition</a:t>
            </a:r>
            <a:r>
              <a:rPr lang="en-US" sz="1200" b="1">
                <a:solidFill>
                  <a:schemeClr val="tx2"/>
                </a:solidFill>
              </a:rPr>
              <a:t> </a:t>
            </a:r>
            <a:r>
              <a:rPr lang="en-US" sz="1200" b="1" err="1">
                <a:solidFill>
                  <a:schemeClr val="tx2"/>
                </a:solidFill>
              </a:rPr>
              <a:t>d’une</a:t>
            </a:r>
            <a:r>
              <a:rPr lang="en-US" sz="1200" b="1">
                <a:solidFill>
                  <a:schemeClr val="tx2"/>
                </a:solidFill>
              </a:rPr>
              <a:t> ”Architecture </a:t>
            </a:r>
            <a:r>
              <a:rPr lang="en-US" sz="1200" b="1" err="1">
                <a:solidFill>
                  <a:schemeClr val="tx2"/>
                </a:solidFill>
              </a:rPr>
              <a:t>fluide</a:t>
            </a:r>
            <a:r>
              <a:rPr lang="en-US" sz="1200" b="1">
                <a:solidFill>
                  <a:schemeClr val="tx2"/>
                </a:solidFill>
              </a:rPr>
              <a:t>” pour le </a:t>
            </a:r>
            <a:r>
              <a:rPr lang="en-US" sz="1200" b="1" err="1">
                <a:solidFill>
                  <a:schemeClr val="tx2"/>
                </a:solidFill>
              </a:rPr>
              <a:t>groupe</a:t>
            </a:r>
            <a:r>
              <a:rPr lang="en-US" sz="1200" b="1">
                <a:solidFill>
                  <a:schemeClr val="tx2"/>
                </a:solidFill>
              </a:rPr>
              <a:t> CA</a:t>
            </a:r>
          </a:p>
          <a:p>
            <a:pPr marL="446088" lvl="1" indent="-254000">
              <a:spcAft>
                <a:spcPts val="600"/>
              </a:spcAft>
              <a:buFont typeface="Arial" panose="020B0604020202020204" pitchFamily="34" charset="0"/>
              <a:buChar char="•"/>
            </a:pPr>
            <a:r>
              <a:rPr lang="en-US" sz="1200">
                <a:solidFill>
                  <a:schemeClr val="tx2"/>
                </a:solidFill>
              </a:rPr>
              <a:t>Une architecture </a:t>
            </a:r>
            <a:r>
              <a:rPr lang="en-US" sz="1200" err="1">
                <a:solidFill>
                  <a:schemeClr val="tx2"/>
                </a:solidFill>
              </a:rPr>
              <a:t>est</a:t>
            </a:r>
            <a:r>
              <a:rPr lang="en-US" sz="1200">
                <a:solidFill>
                  <a:schemeClr val="tx2"/>
                </a:solidFill>
              </a:rPr>
              <a:t> un </a:t>
            </a:r>
            <a:r>
              <a:rPr lang="en-US" sz="1200" err="1">
                <a:solidFill>
                  <a:schemeClr val="tx2"/>
                </a:solidFill>
              </a:rPr>
              <a:t>système</a:t>
            </a:r>
            <a:r>
              <a:rPr lang="en-US" sz="1200">
                <a:solidFill>
                  <a:schemeClr val="tx2"/>
                </a:solidFill>
              </a:rPr>
              <a:t> socio-technique</a:t>
            </a:r>
          </a:p>
          <a:p>
            <a:pPr marL="446088" lvl="1" indent="-254000">
              <a:spcAft>
                <a:spcPts val="600"/>
              </a:spcAft>
              <a:buFont typeface="Arial" panose="020B0604020202020204" pitchFamily="34" charset="0"/>
              <a:buChar char="•"/>
            </a:pPr>
            <a:r>
              <a:rPr lang="en-US" sz="1200">
                <a:solidFill>
                  <a:schemeClr val="tx2"/>
                </a:solidFill>
              </a:rPr>
              <a:t>Elle </a:t>
            </a:r>
            <a:r>
              <a:rPr lang="en-US" sz="1200" err="1">
                <a:solidFill>
                  <a:schemeClr val="tx2"/>
                </a:solidFill>
              </a:rPr>
              <a:t>est</a:t>
            </a:r>
            <a:r>
              <a:rPr lang="en-US" sz="1200">
                <a:solidFill>
                  <a:schemeClr val="tx2"/>
                </a:solidFill>
              </a:rPr>
              <a:t> </a:t>
            </a:r>
            <a:r>
              <a:rPr lang="en-US" sz="1200" err="1">
                <a:solidFill>
                  <a:schemeClr val="tx2"/>
                </a:solidFill>
              </a:rPr>
              <a:t>complète</a:t>
            </a:r>
            <a:r>
              <a:rPr lang="en-US" sz="1200">
                <a:solidFill>
                  <a:schemeClr val="tx2"/>
                </a:solidFill>
              </a:rPr>
              <a:t> (</a:t>
            </a:r>
            <a:r>
              <a:rPr lang="en-US" sz="1200" err="1">
                <a:solidFill>
                  <a:schemeClr val="tx2"/>
                </a:solidFill>
              </a:rPr>
              <a:t>cf</a:t>
            </a:r>
            <a:r>
              <a:rPr lang="en-US" sz="1200">
                <a:solidFill>
                  <a:schemeClr val="tx2"/>
                </a:solidFill>
              </a:rPr>
              <a:t> </a:t>
            </a:r>
            <a:r>
              <a:rPr lang="en-US" sz="1200" err="1">
                <a:solidFill>
                  <a:schemeClr val="tx2"/>
                </a:solidFill>
              </a:rPr>
              <a:t>modèle</a:t>
            </a:r>
            <a:r>
              <a:rPr lang="en-US" sz="1200">
                <a:solidFill>
                  <a:schemeClr val="tx2"/>
                </a:solidFill>
              </a:rPr>
              <a:t> </a:t>
            </a:r>
            <a:r>
              <a:rPr lang="en-US" sz="1200" err="1">
                <a:solidFill>
                  <a:schemeClr val="tx2"/>
                </a:solidFill>
              </a:rPr>
              <a:t>d’enterprise</a:t>
            </a:r>
            <a:r>
              <a:rPr lang="en-US" sz="1200">
                <a:solidFill>
                  <a:schemeClr val="tx2"/>
                </a:solidFill>
              </a:rPr>
              <a:t> architecture de </a:t>
            </a:r>
            <a:r>
              <a:rPr lang="en-US" sz="1200" err="1">
                <a:solidFill>
                  <a:schemeClr val="tx2"/>
                </a:solidFill>
              </a:rPr>
              <a:t>Kotusev</a:t>
            </a:r>
            <a:r>
              <a:rPr lang="en-US" sz="1200">
                <a:solidFill>
                  <a:schemeClr val="tx2"/>
                </a:solidFill>
              </a:rPr>
              <a:t>) </a:t>
            </a:r>
          </a:p>
          <a:p>
            <a:pPr marL="446088" lvl="1" indent="-254000">
              <a:spcAft>
                <a:spcPts val="600"/>
              </a:spcAft>
              <a:buFont typeface="Arial" panose="020B0604020202020204" pitchFamily="34" charset="0"/>
              <a:buChar char="•"/>
            </a:pPr>
            <a:r>
              <a:rPr lang="en-US" sz="1200">
                <a:solidFill>
                  <a:schemeClr val="tx2"/>
                </a:solidFill>
              </a:rPr>
              <a:t>Elle </a:t>
            </a:r>
            <a:r>
              <a:rPr lang="en-US" sz="1200" err="1">
                <a:solidFill>
                  <a:schemeClr val="tx2"/>
                </a:solidFill>
              </a:rPr>
              <a:t>nécessite</a:t>
            </a:r>
            <a:r>
              <a:rPr lang="en-US" sz="1200">
                <a:solidFill>
                  <a:schemeClr val="tx2"/>
                </a:solidFill>
              </a:rPr>
              <a:t> des </a:t>
            </a:r>
            <a:r>
              <a:rPr lang="en-US" sz="1200" err="1">
                <a:solidFill>
                  <a:schemeClr val="tx2"/>
                </a:solidFill>
              </a:rPr>
              <a:t>boucles</a:t>
            </a:r>
            <a:r>
              <a:rPr lang="en-US" sz="1200">
                <a:solidFill>
                  <a:schemeClr val="tx2"/>
                </a:solidFill>
              </a:rPr>
              <a:t> de feedback </a:t>
            </a:r>
            <a:r>
              <a:rPr lang="en-US" sz="1200" err="1">
                <a:solidFill>
                  <a:schemeClr val="tx2"/>
                </a:solidFill>
              </a:rPr>
              <a:t>rapide</a:t>
            </a:r>
            <a:endParaRPr lang="en-US" sz="1200">
              <a:solidFill>
                <a:schemeClr val="tx2"/>
              </a:solidFill>
            </a:endParaRPr>
          </a:p>
          <a:p>
            <a:pPr marL="446088" lvl="1" indent="-254000">
              <a:spcAft>
                <a:spcPts val="600"/>
              </a:spcAft>
              <a:buFont typeface="Arial" panose="020B0604020202020204" pitchFamily="34" charset="0"/>
              <a:buChar char="•"/>
            </a:pPr>
            <a:r>
              <a:rPr lang="en-US" sz="1200">
                <a:solidFill>
                  <a:schemeClr val="tx2"/>
                </a:solidFill>
              </a:rPr>
              <a:t>Elle </a:t>
            </a:r>
            <a:r>
              <a:rPr lang="en-US" sz="1200" err="1">
                <a:solidFill>
                  <a:schemeClr val="tx2"/>
                </a:solidFill>
              </a:rPr>
              <a:t>permet</a:t>
            </a:r>
            <a:r>
              <a:rPr lang="en-US" sz="1200">
                <a:solidFill>
                  <a:schemeClr val="tx2"/>
                </a:solidFill>
              </a:rPr>
              <a:t> </a:t>
            </a:r>
            <a:r>
              <a:rPr lang="en-US" sz="1200" err="1">
                <a:solidFill>
                  <a:schemeClr val="tx2"/>
                </a:solidFill>
              </a:rPr>
              <a:t>l’efficience</a:t>
            </a:r>
            <a:r>
              <a:rPr lang="en-US" sz="1200">
                <a:solidFill>
                  <a:schemeClr val="tx2"/>
                </a:solidFill>
              </a:rPr>
              <a:t> entre </a:t>
            </a:r>
            <a:r>
              <a:rPr lang="en-US" sz="1200" err="1">
                <a:solidFill>
                  <a:schemeClr val="tx2"/>
                </a:solidFill>
              </a:rPr>
              <a:t>l’intention</a:t>
            </a:r>
            <a:r>
              <a:rPr lang="en-US" sz="1200">
                <a:solidFill>
                  <a:schemeClr val="tx2"/>
                </a:solidFill>
              </a:rPr>
              <a:t> et </a:t>
            </a:r>
            <a:r>
              <a:rPr lang="en-US" sz="1200" err="1">
                <a:solidFill>
                  <a:schemeClr val="tx2"/>
                </a:solidFill>
              </a:rPr>
              <a:t>sa</a:t>
            </a:r>
            <a:r>
              <a:rPr lang="en-US" sz="1200">
                <a:solidFill>
                  <a:schemeClr val="tx2"/>
                </a:solidFill>
              </a:rPr>
              <a:t> </a:t>
            </a:r>
            <a:r>
              <a:rPr lang="en-US" sz="1200" err="1">
                <a:solidFill>
                  <a:schemeClr val="tx2"/>
                </a:solidFill>
              </a:rPr>
              <a:t>concrétisation</a:t>
            </a:r>
            <a:endParaRPr lang="en-US" sz="1200">
              <a:solidFill>
                <a:schemeClr val="tx2"/>
              </a:solidFill>
            </a:endParaRPr>
          </a:p>
          <a:p>
            <a:pPr marL="446088" lvl="1" indent="-254000">
              <a:spcAft>
                <a:spcPts val="600"/>
              </a:spcAft>
              <a:buFont typeface="Arial" panose="020B0604020202020204" pitchFamily="34" charset="0"/>
              <a:buChar char="•"/>
            </a:pPr>
            <a:r>
              <a:rPr lang="en-US" sz="1200">
                <a:solidFill>
                  <a:schemeClr val="tx2"/>
                </a:solidFill>
              </a:rPr>
              <a:t>Elle se </a:t>
            </a:r>
            <a:r>
              <a:rPr lang="en-US" sz="1200" err="1">
                <a:solidFill>
                  <a:schemeClr val="tx2"/>
                </a:solidFill>
              </a:rPr>
              <a:t>caractérise</a:t>
            </a:r>
            <a:r>
              <a:rPr lang="en-US" sz="1200">
                <a:solidFill>
                  <a:schemeClr val="tx2"/>
                </a:solidFill>
              </a:rPr>
              <a:t> par </a:t>
            </a:r>
            <a:r>
              <a:rPr lang="en-US" sz="1200" err="1">
                <a:solidFill>
                  <a:schemeClr val="tx2"/>
                </a:solidFill>
              </a:rPr>
              <a:t>sa</a:t>
            </a:r>
            <a:r>
              <a:rPr lang="en-US" sz="1200">
                <a:solidFill>
                  <a:schemeClr val="tx2"/>
                </a:solidFill>
              </a:rPr>
              <a:t> </a:t>
            </a:r>
            <a:r>
              <a:rPr lang="en-US" sz="1200" err="1">
                <a:solidFill>
                  <a:schemeClr val="tx2"/>
                </a:solidFill>
              </a:rPr>
              <a:t>rapidité</a:t>
            </a:r>
            <a:r>
              <a:rPr lang="en-US" sz="1200">
                <a:solidFill>
                  <a:schemeClr val="tx2"/>
                </a:solidFill>
              </a:rPr>
              <a:t>, son </a:t>
            </a:r>
            <a:r>
              <a:rPr lang="en-US" sz="1200" err="1">
                <a:solidFill>
                  <a:schemeClr val="tx2"/>
                </a:solidFill>
              </a:rPr>
              <a:t>adaptabilité</a:t>
            </a:r>
            <a:r>
              <a:rPr lang="en-US" sz="1200">
                <a:solidFill>
                  <a:schemeClr val="tx2"/>
                </a:solidFill>
              </a:rPr>
              <a:t>, son auto-</a:t>
            </a:r>
            <a:r>
              <a:rPr lang="en-US" sz="1200" err="1">
                <a:solidFill>
                  <a:schemeClr val="tx2"/>
                </a:solidFill>
              </a:rPr>
              <a:t>organisation</a:t>
            </a:r>
            <a:r>
              <a:rPr lang="en-US" sz="1200">
                <a:solidFill>
                  <a:schemeClr val="tx2"/>
                </a:solidFill>
              </a:rPr>
              <a:t>, son </a:t>
            </a:r>
            <a:r>
              <a:rPr lang="en-US" sz="1200" err="1">
                <a:solidFill>
                  <a:schemeClr val="tx2"/>
                </a:solidFill>
              </a:rPr>
              <a:t>autonomie</a:t>
            </a:r>
            <a:r>
              <a:rPr lang="en-US" sz="1200">
                <a:solidFill>
                  <a:schemeClr val="tx2"/>
                </a:solidFill>
              </a:rPr>
              <a:t>, le </a:t>
            </a:r>
            <a:r>
              <a:rPr lang="en-US" sz="1200" err="1">
                <a:solidFill>
                  <a:schemeClr val="tx2"/>
                </a:solidFill>
              </a:rPr>
              <a:t>mouvement</a:t>
            </a:r>
            <a:r>
              <a:rPr lang="en-US" sz="1200">
                <a:solidFill>
                  <a:schemeClr val="tx2"/>
                </a:solidFill>
              </a:rPr>
              <a:t> permanent</a:t>
            </a:r>
          </a:p>
          <a:p>
            <a:pPr marL="228600" indent="-228600">
              <a:lnSpc>
                <a:spcPct val="115000"/>
              </a:lnSpc>
              <a:spcAft>
                <a:spcPts val="600"/>
              </a:spcAft>
              <a:buFont typeface="+mj-lt"/>
              <a:buAutoNum type="arabicPeriod"/>
            </a:pPr>
            <a:r>
              <a:rPr lang="en-US" sz="1200" b="1">
                <a:solidFill>
                  <a:schemeClr val="tx2"/>
                </a:solidFill>
              </a:rPr>
              <a:t>Une “architecture </a:t>
            </a:r>
            <a:r>
              <a:rPr lang="en-US" sz="1200" b="1" err="1">
                <a:solidFill>
                  <a:schemeClr val="tx2"/>
                </a:solidFill>
              </a:rPr>
              <a:t>fluide</a:t>
            </a:r>
            <a:r>
              <a:rPr lang="en-US" sz="1200" b="1">
                <a:solidFill>
                  <a:schemeClr val="tx2"/>
                </a:solidFill>
              </a:rPr>
              <a:t>” </a:t>
            </a:r>
            <a:r>
              <a:rPr lang="en-US" sz="1200" b="1" err="1">
                <a:solidFill>
                  <a:schemeClr val="tx2"/>
                </a:solidFill>
              </a:rPr>
              <a:t>s’appuit</a:t>
            </a:r>
            <a:r>
              <a:rPr lang="en-US" sz="1200" b="1">
                <a:solidFill>
                  <a:schemeClr val="tx2"/>
                </a:solidFill>
              </a:rPr>
              <a:t> sur des </a:t>
            </a:r>
            <a:r>
              <a:rPr lang="en-US" sz="1200" b="1" err="1">
                <a:solidFill>
                  <a:schemeClr val="tx2"/>
                </a:solidFill>
              </a:rPr>
              <a:t>références</a:t>
            </a:r>
            <a:r>
              <a:rPr lang="en-US" sz="1200" b="1">
                <a:solidFill>
                  <a:schemeClr val="tx2"/>
                </a:solidFill>
              </a:rPr>
              <a:t> </a:t>
            </a:r>
            <a:r>
              <a:rPr lang="en-US" sz="1200" b="1" err="1">
                <a:solidFill>
                  <a:schemeClr val="tx2"/>
                </a:solidFill>
              </a:rPr>
              <a:t>connues</a:t>
            </a:r>
            <a:r>
              <a:rPr lang="en-US" sz="1200" b="1">
                <a:solidFill>
                  <a:schemeClr val="tx2"/>
                </a:solidFill>
              </a:rPr>
              <a:t> pour </a:t>
            </a:r>
            <a:r>
              <a:rPr lang="en-US" sz="1200" b="1" err="1">
                <a:solidFill>
                  <a:schemeClr val="tx2"/>
                </a:solidFill>
              </a:rPr>
              <a:t>aller</a:t>
            </a:r>
            <a:r>
              <a:rPr lang="en-US" sz="1200" b="1">
                <a:solidFill>
                  <a:schemeClr val="tx2"/>
                </a:solidFill>
              </a:rPr>
              <a:t> </a:t>
            </a:r>
            <a:r>
              <a:rPr lang="en-US" sz="1200" b="1" err="1">
                <a:solidFill>
                  <a:schemeClr val="tx2"/>
                </a:solidFill>
              </a:rPr>
              <a:t>vite</a:t>
            </a:r>
            <a:r>
              <a:rPr lang="en-US" sz="1200" b="1">
                <a:solidFill>
                  <a:schemeClr val="tx2"/>
                </a:solidFill>
              </a:rPr>
              <a:t> </a:t>
            </a:r>
          </a:p>
          <a:p>
            <a:pPr marL="446088" lvl="1" indent="-254000">
              <a:spcAft>
                <a:spcPts val="600"/>
              </a:spcAft>
              <a:buFont typeface="Arial" panose="020B0604020202020204" pitchFamily="34" charset="0"/>
              <a:buChar char="•"/>
            </a:pPr>
            <a:r>
              <a:rPr lang="en-US" sz="1200">
                <a:solidFill>
                  <a:schemeClr val="tx2"/>
                </a:solidFill>
              </a:rPr>
              <a:t>Patterns, </a:t>
            </a:r>
            <a:r>
              <a:rPr lang="en-US" sz="1200" err="1">
                <a:solidFill>
                  <a:schemeClr val="tx2"/>
                </a:solidFill>
              </a:rPr>
              <a:t>stratégies</a:t>
            </a:r>
            <a:r>
              <a:rPr lang="en-US" sz="1200">
                <a:solidFill>
                  <a:schemeClr val="tx2"/>
                </a:solidFill>
              </a:rPr>
              <a:t>, pratiques,…</a:t>
            </a:r>
          </a:p>
          <a:p>
            <a:pPr marL="446088" lvl="1" indent="-254000">
              <a:spcAft>
                <a:spcPts val="600"/>
              </a:spcAft>
              <a:buFont typeface="Arial" panose="020B0604020202020204" pitchFamily="34" charset="0"/>
              <a:buChar char="•"/>
            </a:pPr>
            <a:r>
              <a:rPr lang="en-US" sz="1200" err="1">
                <a:solidFill>
                  <a:schemeClr val="tx2"/>
                </a:solidFill>
              </a:rPr>
              <a:t>Statique</a:t>
            </a:r>
            <a:r>
              <a:rPr lang="en-US" sz="1200">
                <a:solidFill>
                  <a:schemeClr val="tx2"/>
                </a:solidFill>
              </a:rPr>
              <a:t> vs </a:t>
            </a:r>
            <a:r>
              <a:rPr lang="en-US" sz="1200" err="1">
                <a:solidFill>
                  <a:schemeClr val="tx2"/>
                </a:solidFill>
              </a:rPr>
              <a:t>dynamique</a:t>
            </a:r>
            <a:endParaRPr lang="en-US" sz="1200">
              <a:solidFill>
                <a:schemeClr val="tx2"/>
              </a:solidFill>
            </a:endParaRPr>
          </a:p>
          <a:p>
            <a:pPr marL="446088" lvl="1" indent="-254000">
              <a:spcAft>
                <a:spcPts val="600"/>
              </a:spcAft>
              <a:buFont typeface="Arial" panose="020B0604020202020204" pitchFamily="34" charset="0"/>
              <a:buChar char="•"/>
            </a:pPr>
            <a:r>
              <a:rPr lang="en-US" sz="1200">
                <a:solidFill>
                  <a:schemeClr val="tx2"/>
                </a:solidFill>
              </a:rPr>
              <a:t>Stable vs instable (la </a:t>
            </a:r>
            <a:r>
              <a:rPr lang="en-US" sz="1200" err="1">
                <a:solidFill>
                  <a:schemeClr val="tx2"/>
                </a:solidFill>
              </a:rPr>
              <a:t>stabilité</a:t>
            </a:r>
            <a:r>
              <a:rPr lang="en-US" sz="1200">
                <a:solidFill>
                  <a:schemeClr val="tx2"/>
                </a:solidFill>
              </a:rPr>
              <a:t> pour </a:t>
            </a:r>
            <a:r>
              <a:rPr lang="en-US" sz="1200" err="1">
                <a:solidFill>
                  <a:schemeClr val="tx2"/>
                </a:solidFill>
              </a:rPr>
              <a:t>aller</a:t>
            </a:r>
            <a:r>
              <a:rPr lang="en-US" sz="1200">
                <a:solidFill>
                  <a:schemeClr val="tx2"/>
                </a:solidFill>
              </a:rPr>
              <a:t> </a:t>
            </a:r>
            <a:r>
              <a:rPr lang="en-US" sz="1200" err="1">
                <a:solidFill>
                  <a:schemeClr val="tx2"/>
                </a:solidFill>
              </a:rPr>
              <a:t>vite</a:t>
            </a:r>
            <a:r>
              <a:rPr lang="en-US" sz="1200">
                <a:solidFill>
                  <a:schemeClr val="tx2"/>
                </a:solidFill>
              </a:rPr>
              <a:t>)</a:t>
            </a:r>
          </a:p>
          <a:p>
            <a:pPr marL="228600" indent="-228600">
              <a:lnSpc>
                <a:spcPct val="115000"/>
              </a:lnSpc>
              <a:spcAft>
                <a:spcPts val="600"/>
              </a:spcAft>
              <a:buFont typeface="+mj-lt"/>
              <a:buAutoNum type="arabicPeriod"/>
            </a:pPr>
            <a:r>
              <a:rPr lang="en-US" sz="1200" b="1">
                <a:solidFill>
                  <a:schemeClr val="tx2"/>
                </a:solidFill>
              </a:rPr>
              <a:t>Une “architecture </a:t>
            </a:r>
            <a:r>
              <a:rPr lang="en-US" sz="1200" b="1" err="1">
                <a:solidFill>
                  <a:schemeClr val="tx2"/>
                </a:solidFill>
              </a:rPr>
              <a:t>fluide</a:t>
            </a:r>
            <a:r>
              <a:rPr lang="en-US" sz="1200" b="1">
                <a:solidFill>
                  <a:schemeClr val="tx2"/>
                </a:solidFill>
              </a:rPr>
              <a:t>” encourage la </a:t>
            </a:r>
            <a:r>
              <a:rPr lang="en-US" sz="1200" b="1" err="1">
                <a:solidFill>
                  <a:schemeClr val="tx2"/>
                </a:solidFill>
              </a:rPr>
              <a:t>subsidiarité</a:t>
            </a:r>
            <a:r>
              <a:rPr lang="en-US" sz="1200" b="1">
                <a:solidFill>
                  <a:schemeClr val="tx2"/>
                </a:solidFill>
              </a:rPr>
              <a:t> dans la </a:t>
            </a:r>
            <a:r>
              <a:rPr lang="en-US" sz="1200" b="1" err="1">
                <a:solidFill>
                  <a:schemeClr val="tx2"/>
                </a:solidFill>
              </a:rPr>
              <a:t>prise</a:t>
            </a:r>
            <a:r>
              <a:rPr lang="en-US" sz="1200" b="1">
                <a:solidFill>
                  <a:schemeClr val="tx2"/>
                </a:solidFill>
              </a:rPr>
              <a:t> de </a:t>
            </a:r>
            <a:r>
              <a:rPr lang="en-US" sz="1200" b="1" err="1">
                <a:solidFill>
                  <a:schemeClr val="tx2"/>
                </a:solidFill>
              </a:rPr>
              <a:t>décision</a:t>
            </a:r>
            <a:r>
              <a:rPr lang="en-US" sz="1200" b="1">
                <a:solidFill>
                  <a:schemeClr val="tx2"/>
                </a:solidFill>
              </a:rPr>
              <a:t> (global vs local)</a:t>
            </a:r>
          </a:p>
          <a:p>
            <a:pPr marL="228600" indent="-228600">
              <a:lnSpc>
                <a:spcPct val="115000"/>
              </a:lnSpc>
              <a:spcAft>
                <a:spcPts val="600"/>
              </a:spcAft>
              <a:buFont typeface="+mj-lt"/>
              <a:buAutoNum type="arabicPeriod"/>
            </a:pPr>
            <a:r>
              <a:rPr lang="en-US" sz="1200" b="1">
                <a:solidFill>
                  <a:schemeClr val="tx2"/>
                </a:solidFill>
              </a:rPr>
              <a:t>Une architecture </a:t>
            </a:r>
            <a:r>
              <a:rPr lang="en-US" sz="1200" b="1" err="1">
                <a:solidFill>
                  <a:schemeClr val="tx2"/>
                </a:solidFill>
              </a:rPr>
              <a:t>fluide</a:t>
            </a:r>
            <a:r>
              <a:rPr lang="en-US" sz="1200" b="1">
                <a:solidFill>
                  <a:schemeClr val="tx2"/>
                </a:solidFill>
              </a:rPr>
              <a:t> </a:t>
            </a:r>
            <a:r>
              <a:rPr lang="en-US" sz="1200" b="1" err="1">
                <a:solidFill>
                  <a:schemeClr val="tx2"/>
                </a:solidFill>
              </a:rPr>
              <a:t>est</a:t>
            </a:r>
            <a:r>
              <a:rPr lang="en-US" sz="1200" b="1">
                <a:solidFill>
                  <a:schemeClr val="tx2"/>
                </a:solidFill>
              </a:rPr>
              <a:t> “Lean” et </a:t>
            </a:r>
            <a:r>
              <a:rPr lang="en-US" sz="1200" b="1" err="1">
                <a:solidFill>
                  <a:schemeClr val="tx2"/>
                </a:solidFill>
              </a:rPr>
              <a:t>soutient</a:t>
            </a:r>
            <a:r>
              <a:rPr lang="en-US" sz="1200" b="1">
                <a:solidFill>
                  <a:schemeClr val="tx2"/>
                </a:solidFill>
              </a:rPr>
              <a:t> </a:t>
            </a:r>
            <a:r>
              <a:rPr lang="en-US" sz="1200" b="1" err="1">
                <a:solidFill>
                  <a:schemeClr val="tx2"/>
                </a:solidFill>
              </a:rPr>
              <a:t>l’approche</a:t>
            </a:r>
            <a:r>
              <a:rPr lang="en-US" sz="1200" b="1">
                <a:solidFill>
                  <a:schemeClr val="tx2"/>
                </a:solidFill>
              </a:rPr>
              <a:t> </a:t>
            </a:r>
            <a:r>
              <a:rPr lang="en-US" sz="1200" b="1" err="1">
                <a:solidFill>
                  <a:schemeClr val="tx2"/>
                </a:solidFill>
              </a:rPr>
              <a:t>produit</a:t>
            </a:r>
            <a:endParaRPr lang="en-US" sz="1200" b="1">
              <a:solidFill>
                <a:schemeClr val="tx2"/>
              </a:solidFill>
            </a:endParaRPr>
          </a:p>
          <a:p>
            <a:pPr marL="228600" indent="-228600">
              <a:lnSpc>
                <a:spcPct val="115000"/>
              </a:lnSpc>
              <a:spcAft>
                <a:spcPts val="600"/>
              </a:spcAft>
              <a:buFont typeface="+mj-lt"/>
              <a:buAutoNum type="arabicPeriod"/>
            </a:pPr>
            <a:r>
              <a:rPr lang="en-US" sz="1200" b="1" err="1">
                <a:solidFill>
                  <a:schemeClr val="tx2"/>
                </a:solidFill>
              </a:rPr>
              <a:t>L’architecture</a:t>
            </a:r>
            <a:r>
              <a:rPr lang="en-US" sz="1200" b="1">
                <a:solidFill>
                  <a:schemeClr val="tx2"/>
                </a:solidFill>
              </a:rPr>
              <a:t> </a:t>
            </a:r>
            <a:r>
              <a:rPr lang="en-US" sz="1200" b="1" err="1">
                <a:solidFill>
                  <a:schemeClr val="tx2"/>
                </a:solidFill>
              </a:rPr>
              <a:t>fluide</a:t>
            </a:r>
            <a:r>
              <a:rPr lang="en-US" sz="1200" b="1">
                <a:solidFill>
                  <a:schemeClr val="tx2"/>
                </a:solidFill>
              </a:rPr>
              <a:t> </a:t>
            </a:r>
            <a:r>
              <a:rPr lang="en-US" sz="1200" b="1" err="1">
                <a:solidFill>
                  <a:schemeClr val="tx2"/>
                </a:solidFill>
              </a:rPr>
              <a:t>est</a:t>
            </a:r>
            <a:r>
              <a:rPr lang="en-US" sz="1200" b="1">
                <a:solidFill>
                  <a:schemeClr val="tx2"/>
                </a:solidFill>
              </a:rPr>
              <a:t> </a:t>
            </a:r>
            <a:r>
              <a:rPr lang="en-US" sz="1200" b="1" err="1">
                <a:solidFill>
                  <a:schemeClr val="tx2"/>
                </a:solidFill>
              </a:rPr>
              <a:t>animée</a:t>
            </a:r>
            <a:r>
              <a:rPr lang="en-US" sz="1200" b="1">
                <a:solidFill>
                  <a:schemeClr val="tx2"/>
                </a:solidFill>
              </a:rPr>
              <a:t> par des </a:t>
            </a:r>
            <a:r>
              <a:rPr lang="en-US" sz="1200" b="1" err="1">
                <a:solidFill>
                  <a:schemeClr val="tx2"/>
                </a:solidFill>
              </a:rPr>
              <a:t>équipes</a:t>
            </a:r>
            <a:r>
              <a:rPr lang="en-US" sz="1200" b="1">
                <a:solidFill>
                  <a:schemeClr val="tx2"/>
                </a:solidFill>
              </a:rPr>
              <a:t> “multi-</a:t>
            </a:r>
            <a:r>
              <a:rPr lang="en-US" sz="1200" b="1" err="1">
                <a:solidFill>
                  <a:schemeClr val="tx2"/>
                </a:solidFill>
              </a:rPr>
              <a:t>profils</a:t>
            </a:r>
            <a:r>
              <a:rPr lang="en-US" sz="1200" b="1">
                <a:solidFill>
                  <a:schemeClr val="tx2"/>
                </a:solidFill>
              </a:rPr>
              <a:t>”</a:t>
            </a:r>
          </a:p>
          <a:p>
            <a:pPr marL="228600" indent="-228600">
              <a:lnSpc>
                <a:spcPct val="115000"/>
              </a:lnSpc>
              <a:spcAft>
                <a:spcPts val="600"/>
              </a:spcAft>
              <a:buFont typeface="+mj-lt"/>
              <a:buAutoNum type="arabicPeriod"/>
            </a:pPr>
            <a:r>
              <a:rPr lang="en-US" sz="1200" b="1">
                <a:solidFill>
                  <a:schemeClr val="tx2"/>
                </a:solidFill>
              </a:rPr>
              <a:t>Importance des </a:t>
            </a:r>
            <a:r>
              <a:rPr lang="en-US" sz="1200" b="1" err="1">
                <a:solidFill>
                  <a:schemeClr val="tx2"/>
                </a:solidFill>
              </a:rPr>
              <a:t>modèles</a:t>
            </a:r>
            <a:r>
              <a:rPr lang="en-US" sz="1200" b="1">
                <a:solidFill>
                  <a:schemeClr val="tx2"/>
                </a:solidFill>
              </a:rPr>
              <a:t> </a:t>
            </a:r>
            <a:r>
              <a:rPr lang="en-US" sz="1200" b="1" err="1">
                <a:solidFill>
                  <a:schemeClr val="tx2"/>
                </a:solidFill>
              </a:rPr>
              <a:t>mentaux</a:t>
            </a:r>
            <a:endParaRPr lang="en-US" sz="1200" b="1">
              <a:solidFill>
                <a:schemeClr val="tx2"/>
              </a:solidFill>
            </a:endParaRPr>
          </a:p>
        </p:txBody>
      </p:sp>
      <p:sp>
        <p:nvSpPr>
          <p:cNvPr id="26" name="ZoneTexte 25">
            <a:extLst>
              <a:ext uri="{FF2B5EF4-FFF2-40B4-BE49-F238E27FC236}">
                <a16:creationId xmlns:a16="http://schemas.microsoft.com/office/drawing/2014/main" id="{C15CB836-199D-39A8-6BC1-6DFFF82FE22E}"/>
              </a:ext>
            </a:extLst>
          </p:cNvPr>
          <p:cNvSpPr txBox="1"/>
          <p:nvPr/>
        </p:nvSpPr>
        <p:spPr>
          <a:xfrm>
            <a:off x="5482039" y="4749361"/>
            <a:ext cx="3489001" cy="3052952"/>
          </a:xfrm>
          <a:prstGeom prst="rect">
            <a:avLst/>
          </a:prstGeom>
          <a:noFill/>
        </p:spPr>
        <p:txBody>
          <a:bodyPr wrap="square" rtlCol="0">
            <a:spAutoFit/>
          </a:bodyPr>
          <a:lstStyle>
            <a:defPPr>
              <a:defRPr lang="en-US"/>
            </a:defPPr>
            <a:lvl1pPr marL="285750" lvl="0" indent="-285750">
              <a:lnSpc>
                <a:spcPct val="115000"/>
              </a:lnSpc>
              <a:buFont typeface="Arial" panose="020B0604020202020204" pitchFamily="34" charset="0"/>
              <a:buChar char="•"/>
              <a:defRPr sz="1200">
                <a:solidFill>
                  <a:schemeClr val="tx2"/>
                </a:solidFill>
              </a:defRPr>
            </a:lvl1pPr>
          </a:lstStyle>
          <a:p>
            <a:pPr marL="300038" indent="-300038">
              <a:buFont typeface="Wingdings" pitchFamily="2" charset="2"/>
              <a:buChar char="§"/>
            </a:pPr>
            <a:r>
              <a:rPr lang="en-US" sz="1200" b="1">
                <a:solidFill>
                  <a:srgbClr val="44546A"/>
                </a:solidFill>
              </a:rPr>
              <a:t>Les </a:t>
            </a:r>
            <a:r>
              <a:rPr lang="en-US" sz="1200" b="1" err="1">
                <a:solidFill>
                  <a:srgbClr val="44546A"/>
                </a:solidFill>
              </a:rPr>
              <a:t>outils</a:t>
            </a:r>
            <a:r>
              <a:rPr lang="en-US" sz="1200" b="1">
                <a:solidFill>
                  <a:srgbClr val="44546A"/>
                </a:solidFill>
              </a:rPr>
              <a:t> de gestion de la </a:t>
            </a:r>
            <a:r>
              <a:rPr lang="en-US" sz="1200" b="1" err="1">
                <a:solidFill>
                  <a:srgbClr val="44546A"/>
                </a:solidFill>
              </a:rPr>
              <a:t>connaissance</a:t>
            </a:r>
            <a:r>
              <a:rPr lang="en-US" sz="1200" b="1">
                <a:solidFill>
                  <a:srgbClr val="44546A"/>
                </a:solidFill>
              </a:rPr>
              <a:t> </a:t>
            </a:r>
            <a:r>
              <a:rPr lang="en-US" sz="1200">
                <a:solidFill>
                  <a:srgbClr val="44546A"/>
                </a:solidFill>
              </a:rPr>
              <a:t>(technique) et </a:t>
            </a:r>
            <a:r>
              <a:rPr lang="en-US" b="1">
                <a:solidFill>
                  <a:srgbClr val="44546A"/>
                </a:solidFill>
              </a:rPr>
              <a:t>l</a:t>
            </a:r>
            <a:r>
              <a:rPr lang="en-US" sz="1200" b="1">
                <a:solidFill>
                  <a:srgbClr val="44546A"/>
                </a:solidFill>
              </a:rPr>
              <a:t>es </a:t>
            </a:r>
            <a:r>
              <a:rPr lang="en-US" sz="1200" b="1" err="1">
                <a:solidFill>
                  <a:srgbClr val="44546A"/>
                </a:solidFill>
              </a:rPr>
              <a:t>communautés</a:t>
            </a:r>
            <a:r>
              <a:rPr lang="en-US" sz="1200" b="1">
                <a:solidFill>
                  <a:srgbClr val="44546A"/>
                </a:solidFill>
              </a:rPr>
              <a:t> de pratiques </a:t>
            </a:r>
            <a:r>
              <a:rPr lang="en-US" sz="1200">
                <a:solidFill>
                  <a:srgbClr val="44546A"/>
                </a:solidFill>
              </a:rPr>
              <a:t>(socio) </a:t>
            </a:r>
            <a:r>
              <a:rPr lang="en-US" sz="1200" err="1">
                <a:solidFill>
                  <a:srgbClr val="44546A"/>
                </a:solidFill>
              </a:rPr>
              <a:t>sont</a:t>
            </a:r>
            <a:r>
              <a:rPr lang="en-US" sz="1200">
                <a:solidFill>
                  <a:srgbClr val="44546A"/>
                </a:solidFill>
              </a:rPr>
              <a:t> </a:t>
            </a:r>
            <a:r>
              <a:rPr lang="en-US" sz="1200" err="1">
                <a:solidFill>
                  <a:srgbClr val="44546A"/>
                </a:solidFill>
              </a:rPr>
              <a:t>essentiels</a:t>
            </a:r>
            <a:endParaRPr lang="en-US" sz="1200">
              <a:solidFill>
                <a:srgbClr val="44546A"/>
              </a:solidFill>
            </a:endParaRPr>
          </a:p>
          <a:p>
            <a:pPr marL="300038" indent="-300038">
              <a:buFont typeface="Wingdings" pitchFamily="2" charset="2"/>
              <a:buChar char="§"/>
            </a:pPr>
            <a:endParaRPr lang="en-US" sz="1200">
              <a:solidFill>
                <a:srgbClr val="44546A"/>
              </a:solidFill>
            </a:endParaRPr>
          </a:p>
          <a:p>
            <a:pPr marL="300038" indent="-300038">
              <a:buFont typeface="Wingdings" pitchFamily="2" charset="2"/>
              <a:buChar char="§"/>
            </a:pPr>
            <a:r>
              <a:rPr lang="en-US" sz="1200" b="1">
                <a:solidFill>
                  <a:srgbClr val="44546A"/>
                </a:solidFill>
              </a:rPr>
              <a:t>Documentation</a:t>
            </a:r>
            <a:r>
              <a:rPr lang="en-US" sz="1200">
                <a:solidFill>
                  <a:srgbClr val="44546A"/>
                </a:solidFill>
              </a:rPr>
              <a:t> (c.f. </a:t>
            </a:r>
            <a:r>
              <a:rPr lang="en-US" sz="1200">
                <a:solidFill>
                  <a:srgbClr val="44546A"/>
                </a:solidFill>
                <a:hlinkClick r:id="rId4">
                  <a:extLst>
                    <a:ext uri="{A12FA001-AC4F-418D-AE19-62706E023703}">
                      <ahyp:hlinkClr xmlns:ahyp="http://schemas.microsoft.com/office/drawing/2018/hyperlinkcolor" val="tx"/>
                    </a:ext>
                  </a:extLst>
                </a:hlinkClick>
              </a:rPr>
              <a:t>4Doc system de Divio</a:t>
            </a:r>
            <a:r>
              <a:rPr lang="en-US" sz="1200">
                <a:solidFill>
                  <a:srgbClr val="44546A"/>
                </a:solidFill>
              </a:rPr>
              <a:t>), </a:t>
            </a:r>
            <a:r>
              <a:rPr lang="en-US" sz="1200" err="1">
                <a:solidFill>
                  <a:srgbClr val="44546A"/>
                </a:solidFill>
              </a:rPr>
              <a:t>différences</a:t>
            </a:r>
            <a:r>
              <a:rPr lang="en-US" sz="1200">
                <a:solidFill>
                  <a:srgbClr val="44546A"/>
                </a:solidFill>
              </a:rPr>
              <a:t> entre </a:t>
            </a:r>
            <a:r>
              <a:rPr lang="en-US" sz="1200" err="1">
                <a:solidFill>
                  <a:srgbClr val="44546A"/>
                </a:solidFill>
              </a:rPr>
              <a:t>objectifs</a:t>
            </a:r>
            <a:r>
              <a:rPr lang="en-US" sz="1200">
                <a:solidFill>
                  <a:srgbClr val="44546A"/>
                </a:solidFill>
              </a:rPr>
              <a:t> ”I want to learn” (tutorials et explication) et “I want to make it work” (</a:t>
            </a:r>
            <a:r>
              <a:rPr lang="en-US" sz="1200" err="1">
                <a:solidFill>
                  <a:srgbClr val="44546A"/>
                </a:solidFill>
              </a:rPr>
              <a:t>références</a:t>
            </a:r>
            <a:r>
              <a:rPr lang="en-US" sz="1200">
                <a:solidFill>
                  <a:srgbClr val="44546A"/>
                </a:solidFill>
              </a:rPr>
              <a:t>, toolkits et how-</a:t>
            </a:r>
            <a:r>
              <a:rPr lang="en-US" sz="1200" err="1">
                <a:solidFill>
                  <a:srgbClr val="44546A"/>
                </a:solidFill>
              </a:rPr>
              <a:t>tos</a:t>
            </a:r>
            <a:endParaRPr lang="fr-FR"/>
          </a:p>
          <a:p>
            <a:pPr marL="300038" indent="-300038">
              <a:buFont typeface="Wingdings" pitchFamily="2" charset="2"/>
              <a:buChar char="§"/>
            </a:pPr>
            <a:endParaRPr lang="en-US" sz="1200">
              <a:solidFill>
                <a:srgbClr val="44546A"/>
              </a:solidFill>
            </a:endParaRPr>
          </a:p>
          <a:p>
            <a:pPr marL="300038" indent="-300038">
              <a:buFont typeface="Wingdings" pitchFamily="2" charset="2"/>
              <a:buChar char="§"/>
            </a:pPr>
            <a:r>
              <a:rPr lang="en-US" sz="1200" b="1" err="1">
                <a:solidFill>
                  <a:srgbClr val="44546A"/>
                </a:solidFill>
              </a:rPr>
              <a:t>Modèle</a:t>
            </a:r>
            <a:r>
              <a:rPr lang="en-US" sz="1200" b="1">
                <a:solidFill>
                  <a:srgbClr val="44546A"/>
                </a:solidFill>
              </a:rPr>
              <a:t> </a:t>
            </a:r>
            <a:r>
              <a:rPr lang="en-US" sz="1200" b="1" err="1">
                <a:solidFill>
                  <a:srgbClr val="44546A"/>
                </a:solidFill>
              </a:rPr>
              <a:t>mentaux</a:t>
            </a:r>
            <a:r>
              <a:rPr lang="en-US" sz="1200" b="1">
                <a:solidFill>
                  <a:srgbClr val="44546A"/>
                </a:solidFill>
              </a:rPr>
              <a:t> </a:t>
            </a:r>
            <a:r>
              <a:rPr lang="en-US" sz="1200">
                <a:solidFill>
                  <a:srgbClr val="44546A"/>
                </a:solidFill>
              </a:rPr>
              <a:t>(</a:t>
            </a:r>
            <a:r>
              <a:rPr lang="en-US" sz="1200" err="1">
                <a:solidFill>
                  <a:srgbClr val="44546A"/>
                </a:solidFill>
              </a:rPr>
              <a:t>cf</a:t>
            </a:r>
            <a:r>
              <a:rPr lang="en-US" sz="1200">
                <a:solidFill>
                  <a:srgbClr val="44546A"/>
                </a:solidFill>
              </a:rPr>
              <a:t> livre de P. </a:t>
            </a:r>
            <a:r>
              <a:rPr lang="en-US" sz="1200" err="1">
                <a:solidFill>
                  <a:srgbClr val="44546A"/>
                </a:solidFill>
              </a:rPr>
              <a:t>SilberZahn</a:t>
            </a:r>
            <a:r>
              <a:rPr lang="en-US" sz="1200">
                <a:solidFill>
                  <a:srgbClr val="44546A"/>
                </a:solidFill>
              </a:rPr>
              <a:t> “</a:t>
            </a:r>
            <a:r>
              <a:rPr lang="en-US" sz="1200" err="1">
                <a:solidFill>
                  <a:srgbClr val="44546A"/>
                </a:solidFill>
              </a:rPr>
              <a:t>Stratégie</a:t>
            </a:r>
            <a:r>
              <a:rPr lang="en-US" sz="1200">
                <a:solidFill>
                  <a:srgbClr val="44546A"/>
                </a:solidFill>
              </a:rPr>
              <a:t> </a:t>
            </a:r>
            <a:r>
              <a:rPr lang="en-US" sz="1200" err="1">
                <a:solidFill>
                  <a:srgbClr val="44546A"/>
                </a:solidFill>
              </a:rPr>
              <a:t>modèle</a:t>
            </a:r>
            <a:r>
              <a:rPr lang="en-US" sz="1200">
                <a:solidFill>
                  <a:srgbClr val="44546A"/>
                </a:solidFill>
              </a:rPr>
              <a:t> mental”)</a:t>
            </a:r>
          </a:p>
          <a:p>
            <a:pPr marL="300038" indent="-300038">
              <a:buFont typeface="Wingdings" pitchFamily="2" charset="2"/>
              <a:buChar char="§"/>
            </a:pPr>
            <a:endParaRPr lang="en-US">
              <a:solidFill>
                <a:srgbClr val="44546A"/>
              </a:solidFill>
            </a:endParaRPr>
          </a:p>
          <a:p>
            <a:pPr marL="300038" indent="-300038">
              <a:buFont typeface="Wingdings" pitchFamily="2" charset="2"/>
              <a:buChar char="§"/>
            </a:pPr>
            <a:r>
              <a:rPr lang="en-US" sz="1200" b="1">
                <a:solidFill>
                  <a:srgbClr val="44546A"/>
                </a:solidFill>
              </a:rPr>
              <a:t>Mode </a:t>
            </a:r>
            <a:r>
              <a:rPr lang="en-US" sz="1200" b="1" err="1">
                <a:solidFill>
                  <a:srgbClr val="44546A"/>
                </a:solidFill>
              </a:rPr>
              <a:t>Produit</a:t>
            </a:r>
            <a:endParaRPr lang="en-US" sz="1200" b="1">
              <a:solidFill>
                <a:srgbClr val="44546A"/>
              </a:solidFill>
            </a:endParaRPr>
          </a:p>
          <a:p>
            <a:pPr marL="300038" indent="-300038">
              <a:buFont typeface="Wingdings" pitchFamily="2" charset="2"/>
              <a:buChar char="§"/>
            </a:pPr>
            <a:endParaRPr lang="en-US" sz="1200">
              <a:solidFill>
                <a:srgbClr val="44546A"/>
              </a:solidFill>
            </a:endParaRPr>
          </a:p>
        </p:txBody>
      </p:sp>
      <p:sp>
        <p:nvSpPr>
          <p:cNvPr id="34" name="ZoneTexte 33">
            <a:extLst>
              <a:ext uri="{FF2B5EF4-FFF2-40B4-BE49-F238E27FC236}">
                <a16:creationId xmlns:a16="http://schemas.microsoft.com/office/drawing/2014/main" id="{38CCD1CD-71FD-D61B-5DA8-DF214698E1AC}"/>
              </a:ext>
            </a:extLst>
          </p:cNvPr>
          <p:cNvSpPr txBox="1"/>
          <p:nvPr/>
        </p:nvSpPr>
        <p:spPr>
          <a:xfrm>
            <a:off x="367078" y="7289303"/>
            <a:ext cx="2247731" cy="1566391"/>
          </a:xfrm>
          <a:prstGeom prst="rect">
            <a:avLst/>
          </a:prstGeom>
          <a:noFill/>
        </p:spPr>
        <p:txBody>
          <a:bodyPr wrap="square" rtlCol="0">
            <a:spAutoFit/>
          </a:bodyPr>
          <a:lstStyle/>
          <a:p>
            <a:pPr marL="285750" lvl="0" indent="-285750">
              <a:lnSpc>
                <a:spcPct val="115000"/>
              </a:lnSpc>
              <a:buFont typeface="Arial" panose="020B0604020202020204" pitchFamily="34" charset="0"/>
              <a:buChar char="•"/>
            </a:pPr>
            <a:r>
              <a:rPr lang="fr-FR" sz="1200" dirty="0">
                <a:solidFill>
                  <a:schemeClr val="tx2"/>
                </a:solidFill>
              </a:rPr>
              <a:t>Stratégie modèle mental</a:t>
            </a:r>
          </a:p>
          <a:p>
            <a:pPr marL="285750" lvl="0" indent="-285750">
              <a:lnSpc>
                <a:spcPct val="115000"/>
              </a:lnSpc>
              <a:buFont typeface="Arial" panose="020B0604020202020204" pitchFamily="34" charset="0"/>
              <a:buChar char="•"/>
            </a:pPr>
            <a:r>
              <a:rPr lang="fr-FR" sz="1200" dirty="0" err="1">
                <a:solidFill>
                  <a:schemeClr val="tx2"/>
                </a:solidFill>
              </a:rPr>
              <a:t>Continuous</a:t>
            </a:r>
            <a:r>
              <a:rPr lang="fr-FR" sz="1200" dirty="0">
                <a:solidFill>
                  <a:schemeClr val="tx2"/>
                </a:solidFill>
              </a:rPr>
              <a:t> Architecture</a:t>
            </a:r>
          </a:p>
          <a:p>
            <a:pPr marL="285750" indent="-285750">
              <a:lnSpc>
                <a:spcPct val="115000"/>
              </a:lnSpc>
              <a:buFont typeface="Arial" panose="020B0604020202020204" pitchFamily="34" charset="0"/>
              <a:buChar char="•"/>
            </a:pPr>
            <a:r>
              <a:rPr lang="en-US" sz="1200" dirty="0">
                <a:solidFill>
                  <a:srgbClr val="44546A"/>
                </a:solidFill>
              </a:rPr>
              <a:t>Pas de rupture, pas de friction, </a:t>
            </a:r>
            <a:r>
              <a:rPr lang="en-US" sz="1200" dirty="0" err="1">
                <a:solidFill>
                  <a:srgbClr val="44546A"/>
                </a:solidFill>
              </a:rPr>
              <a:t>minimisation</a:t>
            </a:r>
            <a:r>
              <a:rPr lang="en-US" sz="1200" dirty="0">
                <a:solidFill>
                  <a:srgbClr val="44546A"/>
                </a:solidFill>
              </a:rPr>
              <a:t> des “handoffs”, </a:t>
            </a:r>
            <a:r>
              <a:rPr lang="en-US" sz="1200" dirty="0" err="1">
                <a:solidFill>
                  <a:srgbClr val="44546A"/>
                </a:solidFill>
              </a:rPr>
              <a:t>avoir</a:t>
            </a:r>
            <a:r>
              <a:rPr lang="en-US" sz="1200" dirty="0">
                <a:solidFill>
                  <a:srgbClr val="44546A"/>
                </a:solidFill>
              </a:rPr>
              <a:t> le plus de </a:t>
            </a:r>
            <a:r>
              <a:rPr lang="en-US" sz="1200" dirty="0" err="1">
                <a:solidFill>
                  <a:srgbClr val="44546A"/>
                </a:solidFill>
              </a:rPr>
              <a:t>continuité</a:t>
            </a:r>
            <a:r>
              <a:rPr lang="en-US" sz="1200" dirty="0">
                <a:solidFill>
                  <a:srgbClr val="44546A"/>
                </a:solidFill>
              </a:rPr>
              <a:t> possible</a:t>
            </a:r>
          </a:p>
          <a:p>
            <a:pPr marL="285750" lvl="0" indent="-285750">
              <a:lnSpc>
                <a:spcPct val="115000"/>
              </a:lnSpc>
              <a:buFont typeface="Arial" panose="020B0604020202020204" pitchFamily="34" charset="0"/>
              <a:buChar char="•"/>
            </a:pPr>
            <a:endParaRPr lang="fr-FR" sz="1200" dirty="0">
              <a:solidFill>
                <a:schemeClr val="tx2"/>
              </a:solidFill>
            </a:endParaRPr>
          </a:p>
        </p:txBody>
      </p:sp>
      <p:sp>
        <p:nvSpPr>
          <p:cNvPr id="35" name="ZoneTexte 34">
            <a:extLst>
              <a:ext uri="{FF2B5EF4-FFF2-40B4-BE49-F238E27FC236}">
                <a16:creationId xmlns:a16="http://schemas.microsoft.com/office/drawing/2014/main" id="{86F00EF4-9840-D0E2-0268-AC63759BE68B}"/>
              </a:ext>
            </a:extLst>
          </p:cNvPr>
          <p:cNvSpPr txBox="1"/>
          <p:nvPr/>
        </p:nvSpPr>
        <p:spPr>
          <a:xfrm>
            <a:off x="2625771" y="7263727"/>
            <a:ext cx="2457957" cy="504562"/>
          </a:xfrm>
          <a:prstGeom prst="rect">
            <a:avLst/>
          </a:prstGeom>
          <a:noFill/>
        </p:spPr>
        <p:txBody>
          <a:bodyPr wrap="square" rtlCol="0">
            <a:spAutoFit/>
          </a:bodyPr>
          <a:lstStyle>
            <a:defPPr>
              <a:defRPr lang="en-US"/>
            </a:defPPr>
            <a:lvl1pPr marL="285750" lvl="0" indent="-285750">
              <a:lnSpc>
                <a:spcPct val="115000"/>
              </a:lnSpc>
              <a:buFont typeface="Arial" panose="020B0604020202020204" pitchFamily="34" charset="0"/>
              <a:buChar char="•"/>
              <a:defRPr sz="1200">
                <a:solidFill>
                  <a:schemeClr val="tx2"/>
                </a:solidFill>
              </a:defRPr>
            </a:lvl1pPr>
          </a:lstStyle>
          <a:p>
            <a:r>
              <a:rPr lang="fr-FR"/>
              <a:t>Manque d’alignement et risque de chaos</a:t>
            </a:r>
          </a:p>
        </p:txBody>
      </p:sp>
      <p:sp>
        <p:nvSpPr>
          <p:cNvPr id="2" name="ZoneTexte 1">
            <a:extLst>
              <a:ext uri="{FF2B5EF4-FFF2-40B4-BE49-F238E27FC236}">
                <a16:creationId xmlns:a16="http://schemas.microsoft.com/office/drawing/2014/main" id="{0DC457EA-3B44-06B6-1633-510028233890}"/>
              </a:ext>
            </a:extLst>
          </p:cNvPr>
          <p:cNvSpPr txBox="1"/>
          <p:nvPr/>
        </p:nvSpPr>
        <p:spPr>
          <a:xfrm>
            <a:off x="2237642" y="1481127"/>
            <a:ext cx="1132041" cy="261610"/>
          </a:xfrm>
          <a:prstGeom prst="rect">
            <a:avLst/>
          </a:prstGeom>
          <a:noFill/>
        </p:spPr>
        <p:txBody>
          <a:bodyPr wrap="none" rtlCol="0">
            <a:spAutoFit/>
          </a:bodyPr>
          <a:lstStyle/>
          <a:p>
            <a:r>
              <a:rPr lang="fr-FR" sz="1100">
                <a:solidFill>
                  <a:schemeClr val="tx2"/>
                </a:solidFill>
                <a:latin typeface="Gotham Rounded Bold" panose="02000000000000000000" pitchFamily="50" charset="0"/>
              </a:rPr>
              <a:t>IDEES CLEFS</a:t>
            </a:r>
          </a:p>
        </p:txBody>
      </p:sp>
      <p:cxnSp>
        <p:nvCxnSpPr>
          <p:cNvPr id="28" name="Connecteur droit 27">
            <a:extLst>
              <a:ext uri="{FF2B5EF4-FFF2-40B4-BE49-F238E27FC236}">
                <a16:creationId xmlns:a16="http://schemas.microsoft.com/office/drawing/2014/main" id="{8A2F83AD-A3A0-213A-3B5A-B01D236636A7}"/>
              </a:ext>
            </a:extLst>
          </p:cNvPr>
          <p:cNvCxnSpPr/>
          <p:nvPr/>
        </p:nvCxnSpPr>
        <p:spPr>
          <a:xfrm>
            <a:off x="1860141" y="1762361"/>
            <a:ext cx="18870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156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 coins arrondis 28">
            <a:extLst>
              <a:ext uri="{FF2B5EF4-FFF2-40B4-BE49-F238E27FC236}">
                <a16:creationId xmlns:a16="http://schemas.microsoft.com/office/drawing/2014/main" id="{D912E053-9EE9-331F-1AE6-0BC28814933B}"/>
              </a:ext>
            </a:extLst>
          </p:cNvPr>
          <p:cNvSpPr>
            <a:spLocks/>
          </p:cNvSpPr>
          <p:nvPr/>
        </p:nvSpPr>
        <p:spPr>
          <a:xfrm>
            <a:off x="296617" y="1370813"/>
            <a:ext cx="4878782" cy="7799299"/>
          </a:xfrm>
          <a:prstGeom prst="roundRect">
            <a:avLst>
              <a:gd name="adj" fmla="val 3475"/>
            </a:avLst>
          </a:prstGeom>
          <a:solidFill>
            <a:schemeClr val="bg1">
              <a:lumMod val="6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 coins arrondis 32">
            <a:extLst>
              <a:ext uri="{FF2B5EF4-FFF2-40B4-BE49-F238E27FC236}">
                <a16:creationId xmlns:a16="http://schemas.microsoft.com/office/drawing/2014/main" id="{7606F31B-ED20-65F3-3FCD-EC0E52661841}"/>
              </a:ext>
            </a:extLst>
          </p:cNvPr>
          <p:cNvSpPr/>
          <p:nvPr/>
        </p:nvSpPr>
        <p:spPr>
          <a:xfrm>
            <a:off x="9548134" y="1370722"/>
            <a:ext cx="2651841" cy="7799298"/>
          </a:xfrm>
          <a:prstGeom prst="roundRect">
            <a:avLst>
              <a:gd name="adj" fmla="val 4596"/>
            </a:avLst>
          </a:prstGeom>
          <a:noFill/>
          <a:ln w="19050">
            <a:solidFill>
              <a:srgbClr val="7CC2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ZoneTexte 35">
            <a:extLst>
              <a:ext uri="{FF2B5EF4-FFF2-40B4-BE49-F238E27FC236}">
                <a16:creationId xmlns:a16="http://schemas.microsoft.com/office/drawing/2014/main" id="{A2D70DD3-907F-46CB-E760-1C1805068D0B}"/>
              </a:ext>
            </a:extLst>
          </p:cNvPr>
          <p:cNvSpPr txBox="1"/>
          <p:nvPr/>
        </p:nvSpPr>
        <p:spPr>
          <a:xfrm>
            <a:off x="10176594" y="1229163"/>
            <a:ext cx="1314784" cy="307777"/>
          </a:xfrm>
          <a:prstGeom prst="rect">
            <a:avLst/>
          </a:prstGeom>
          <a:solidFill>
            <a:schemeClr val="bg1"/>
          </a:solidFill>
        </p:spPr>
        <p:txBody>
          <a:bodyPr wrap="none" rtlCol="0">
            <a:spAutoFit/>
          </a:bodyPr>
          <a:lstStyle/>
          <a:p>
            <a:r>
              <a:rPr lang="fr-FR" sz="1400">
                <a:solidFill>
                  <a:srgbClr val="048BC3"/>
                </a:solidFill>
                <a:latin typeface="Montserrat ExtraBold" panose="00000900000000000000" pitchFamily="2" charset="0"/>
              </a:rPr>
              <a:t>INITIATIVES</a:t>
            </a:r>
          </a:p>
        </p:txBody>
      </p:sp>
      <p:sp>
        <p:nvSpPr>
          <p:cNvPr id="41" name="Rectangle : coins arrondis 40">
            <a:extLst>
              <a:ext uri="{FF2B5EF4-FFF2-40B4-BE49-F238E27FC236}">
                <a16:creationId xmlns:a16="http://schemas.microsoft.com/office/drawing/2014/main" id="{C4B2E9EE-2193-A9A1-D819-033F2C798F12}"/>
              </a:ext>
            </a:extLst>
          </p:cNvPr>
          <p:cNvSpPr/>
          <p:nvPr/>
        </p:nvSpPr>
        <p:spPr>
          <a:xfrm>
            <a:off x="5372136" y="4254112"/>
            <a:ext cx="3718800" cy="4926592"/>
          </a:xfrm>
          <a:prstGeom prst="roundRect">
            <a:avLst>
              <a:gd name="adj" fmla="val 4179"/>
            </a:avLst>
          </a:prstGeom>
          <a:noFill/>
          <a:ln w="19050">
            <a:solidFill>
              <a:srgbClr val="FF98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ZoneTexte 41">
            <a:extLst>
              <a:ext uri="{FF2B5EF4-FFF2-40B4-BE49-F238E27FC236}">
                <a16:creationId xmlns:a16="http://schemas.microsoft.com/office/drawing/2014/main" id="{7D94ADBC-035E-29DE-6D6A-58AD61E38BA5}"/>
              </a:ext>
            </a:extLst>
          </p:cNvPr>
          <p:cNvSpPr txBox="1"/>
          <p:nvPr/>
        </p:nvSpPr>
        <p:spPr>
          <a:xfrm>
            <a:off x="6164204" y="4094202"/>
            <a:ext cx="2085827" cy="307777"/>
          </a:xfrm>
          <a:prstGeom prst="rect">
            <a:avLst/>
          </a:prstGeom>
          <a:solidFill>
            <a:schemeClr val="bg1"/>
          </a:solidFill>
        </p:spPr>
        <p:txBody>
          <a:bodyPr wrap="none" rtlCol="0">
            <a:spAutoFit/>
          </a:bodyPr>
          <a:lstStyle/>
          <a:p>
            <a:r>
              <a:rPr lang="fr-FR" sz="1400">
                <a:solidFill>
                  <a:srgbClr val="FF9832"/>
                </a:solidFill>
                <a:latin typeface="Montserrat ExtraBold" panose="00000900000000000000" pitchFamily="2" charset="0"/>
              </a:rPr>
              <a:t>PRACTICES - TOOLS</a:t>
            </a:r>
          </a:p>
        </p:txBody>
      </p:sp>
      <p:sp>
        <p:nvSpPr>
          <p:cNvPr id="43" name="Rectangle : coins arrondis 42">
            <a:extLst>
              <a:ext uri="{FF2B5EF4-FFF2-40B4-BE49-F238E27FC236}">
                <a16:creationId xmlns:a16="http://schemas.microsoft.com/office/drawing/2014/main" id="{2A289CFC-3932-8E31-8EA4-AC14C3FE3595}"/>
              </a:ext>
            </a:extLst>
          </p:cNvPr>
          <p:cNvSpPr/>
          <p:nvPr/>
        </p:nvSpPr>
        <p:spPr>
          <a:xfrm>
            <a:off x="5347718" y="1381080"/>
            <a:ext cx="3718800" cy="2713122"/>
          </a:xfrm>
          <a:prstGeom prst="roundRect">
            <a:avLst>
              <a:gd name="adj" fmla="val 5632"/>
            </a:avLst>
          </a:prstGeom>
          <a:noFill/>
          <a:ln w="19050">
            <a:solidFill>
              <a:srgbClr val="EA49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ZoneTexte 43">
            <a:extLst>
              <a:ext uri="{FF2B5EF4-FFF2-40B4-BE49-F238E27FC236}">
                <a16:creationId xmlns:a16="http://schemas.microsoft.com/office/drawing/2014/main" id="{E4792572-6C22-FE7C-1B16-C048CFCB789E}"/>
              </a:ext>
            </a:extLst>
          </p:cNvPr>
          <p:cNvSpPr txBox="1"/>
          <p:nvPr/>
        </p:nvSpPr>
        <p:spPr>
          <a:xfrm>
            <a:off x="6392696" y="1239522"/>
            <a:ext cx="1810111" cy="307777"/>
          </a:xfrm>
          <a:prstGeom prst="rect">
            <a:avLst/>
          </a:prstGeom>
          <a:solidFill>
            <a:schemeClr val="bg1"/>
          </a:solidFill>
        </p:spPr>
        <p:txBody>
          <a:bodyPr wrap="none" rtlCol="0">
            <a:spAutoFit/>
          </a:bodyPr>
          <a:lstStyle/>
          <a:p>
            <a:r>
              <a:rPr lang="fr-FR" sz="1400">
                <a:solidFill>
                  <a:srgbClr val="EA4995"/>
                </a:solidFill>
                <a:latin typeface="Montserrat ExtraBold" panose="00000900000000000000" pitchFamily="2" charset="0"/>
              </a:rPr>
              <a:t>ROLE - MISSIONS</a:t>
            </a:r>
          </a:p>
        </p:txBody>
      </p:sp>
      <p:sp>
        <p:nvSpPr>
          <p:cNvPr id="1029" name="Rectangle : coins arrondis 1028">
            <a:extLst>
              <a:ext uri="{FF2B5EF4-FFF2-40B4-BE49-F238E27FC236}">
                <a16:creationId xmlns:a16="http://schemas.microsoft.com/office/drawing/2014/main" id="{CB70D09B-554B-E986-9890-5C4A9D5A4F9D}"/>
              </a:ext>
            </a:extLst>
          </p:cNvPr>
          <p:cNvSpPr/>
          <p:nvPr/>
        </p:nvSpPr>
        <p:spPr>
          <a:xfrm>
            <a:off x="296617" y="102287"/>
            <a:ext cx="12208366" cy="1038385"/>
          </a:xfrm>
          <a:prstGeom prst="roundRect">
            <a:avLst>
              <a:gd name="adj"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0" name="Rectangle : coins arrondis 1029">
            <a:extLst>
              <a:ext uri="{FF2B5EF4-FFF2-40B4-BE49-F238E27FC236}">
                <a16:creationId xmlns:a16="http://schemas.microsoft.com/office/drawing/2014/main" id="{F9D9EA4B-B8C8-425B-A40B-C8C8E9669BB7}"/>
              </a:ext>
            </a:extLst>
          </p:cNvPr>
          <p:cNvSpPr/>
          <p:nvPr/>
        </p:nvSpPr>
        <p:spPr>
          <a:xfrm>
            <a:off x="757952" y="201426"/>
            <a:ext cx="11060748" cy="839519"/>
          </a:xfrm>
          <a:prstGeom prst="roundRect">
            <a:avLst/>
          </a:prstGeom>
          <a:solidFill>
            <a:schemeClr val="accent1">
              <a:alpha val="274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a:solidFill>
                  <a:schemeClr val="bg1"/>
                </a:solidFill>
                <a:latin typeface="Montserrat" pitchFamily="2" charset="77"/>
              </a:rPr>
              <a:t>Comment développer la culture </a:t>
            </a:r>
          </a:p>
          <a:p>
            <a:pPr algn="ctr"/>
            <a:r>
              <a:rPr lang="fr-FR" sz="2000" b="1">
                <a:solidFill>
                  <a:schemeClr val="bg1"/>
                </a:solidFill>
                <a:latin typeface="Montserrat" pitchFamily="2" charset="77"/>
              </a:rPr>
              <a:t>et un </a:t>
            </a:r>
            <a:r>
              <a:rPr lang="fr-FR" sz="2000" b="1">
                <a:solidFill>
                  <a:srgbClr val="CFE841"/>
                </a:solidFill>
                <a:latin typeface="Montserrat" pitchFamily="2" charset="77"/>
              </a:rPr>
              <a:t>modèle de prise de décision</a:t>
            </a:r>
            <a:r>
              <a:rPr lang="fr-FR" sz="2000" b="1">
                <a:solidFill>
                  <a:schemeClr val="bg1"/>
                </a:solidFill>
                <a:latin typeface="Montserrat" pitchFamily="2" charset="77"/>
              </a:rPr>
              <a:t> ?</a:t>
            </a:r>
          </a:p>
        </p:txBody>
      </p:sp>
      <p:sp>
        <p:nvSpPr>
          <p:cNvPr id="1031" name="ZoneTexte 1030">
            <a:extLst>
              <a:ext uri="{FF2B5EF4-FFF2-40B4-BE49-F238E27FC236}">
                <a16:creationId xmlns:a16="http://schemas.microsoft.com/office/drawing/2014/main" id="{81190441-45DA-E346-731C-0D56DEF04D9A}"/>
              </a:ext>
            </a:extLst>
          </p:cNvPr>
          <p:cNvSpPr txBox="1"/>
          <p:nvPr/>
        </p:nvSpPr>
        <p:spPr>
          <a:xfrm>
            <a:off x="1180652" y="193558"/>
            <a:ext cx="457176" cy="646331"/>
          </a:xfrm>
          <a:prstGeom prst="rect">
            <a:avLst/>
          </a:prstGeom>
          <a:noFill/>
        </p:spPr>
        <p:txBody>
          <a:bodyPr wrap="none" rtlCol="0">
            <a:spAutoFit/>
          </a:bodyPr>
          <a:lstStyle/>
          <a:p>
            <a:pPr algn="ctr"/>
            <a:r>
              <a:rPr lang="fr-FR" sz="3600" b="1">
                <a:solidFill>
                  <a:srgbClr val="CFE841"/>
                </a:solidFill>
                <a:latin typeface="Montserrat" pitchFamily="2" charset="77"/>
              </a:rPr>
              <a:t>2</a:t>
            </a:r>
          </a:p>
        </p:txBody>
      </p:sp>
      <p:sp>
        <p:nvSpPr>
          <p:cNvPr id="1032" name="ZoneTexte 1031">
            <a:extLst>
              <a:ext uri="{FF2B5EF4-FFF2-40B4-BE49-F238E27FC236}">
                <a16:creationId xmlns:a16="http://schemas.microsoft.com/office/drawing/2014/main" id="{F7FD1B18-E162-CCC5-50BD-6138CA026AC4}"/>
              </a:ext>
            </a:extLst>
          </p:cNvPr>
          <p:cNvSpPr txBox="1"/>
          <p:nvPr/>
        </p:nvSpPr>
        <p:spPr>
          <a:xfrm>
            <a:off x="1281641" y="225864"/>
            <a:ext cx="255198" cy="92333"/>
          </a:xfrm>
          <a:prstGeom prst="rect">
            <a:avLst/>
          </a:prstGeom>
          <a:noFill/>
        </p:spPr>
        <p:txBody>
          <a:bodyPr wrap="square" lIns="0" tIns="0" rIns="0" bIns="0" rtlCol="0">
            <a:spAutoFit/>
          </a:bodyPr>
          <a:lstStyle/>
          <a:p>
            <a:pPr algn="ctr"/>
            <a:r>
              <a:rPr lang="fr-FR" sz="600" b="1">
                <a:solidFill>
                  <a:schemeClr val="bg1"/>
                </a:solidFill>
                <a:latin typeface="Montserrat" pitchFamily="2" charset="77"/>
              </a:rPr>
              <a:t>DEFI</a:t>
            </a:r>
          </a:p>
        </p:txBody>
      </p:sp>
      <p:sp>
        <p:nvSpPr>
          <p:cNvPr id="1033" name="ZoneTexte 1032">
            <a:extLst>
              <a:ext uri="{FF2B5EF4-FFF2-40B4-BE49-F238E27FC236}">
                <a16:creationId xmlns:a16="http://schemas.microsoft.com/office/drawing/2014/main" id="{A4E3D6A4-E8B7-400F-47EF-D00F90ACD79F}"/>
              </a:ext>
            </a:extLst>
          </p:cNvPr>
          <p:cNvSpPr txBox="1"/>
          <p:nvPr/>
        </p:nvSpPr>
        <p:spPr>
          <a:xfrm>
            <a:off x="757951" y="737368"/>
            <a:ext cx="1302578" cy="253916"/>
          </a:xfrm>
          <a:prstGeom prst="rect">
            <a:avLst/>
          </a:prstGeom>
          <a:noFill/>
        </p:spPr>
        <p:txBody>
          <a:bodyPr wrap="square" rtlCol="0">
            <a:spAutoFit/>
          </a:bodyPr>
          <a:lstStyle/>
          <a:p>
            <a:pPr algn="ctr"/>
            <a:r>
              <a:rPr lang="fr-FR" sz="1050" b="1">
                <a:solidFill>
                  <a:srgbClr val="CFE841"/>
                </a:solidFill>
                <a:latin typeface="Montserrat" pitchFamily="2" charset="77"/>
              </a:rPr>
              <a:t>DECISION</a:t>
            </a:r>
          </a:p>
        </p:txBody>
      </p:sp>
      <p:sp>
        <p:nvSpPr>
          <p:cNvPr id="7" name="ZoneTexte 6">
            <a:extLst>
              <a:ext uri="{FF2B5EF4-FFF2-40B4-BE49-F238E27FC236}">
                <a16:creationId xmlns:a16="http://schemas.microsoft.com/office/drawing/2014/main" id="{0D8481F4-BB50-1B25-3903-BBAE6DE88C4D}"/>
              </a:ext>
            </a:extLst>
          </p:cNvPr>
          <p:cNvSpPr txBox="1"/>
          <p:nvPr/>
        </p:nvSpPr>
        <p:spPr>
          <a:xfrm>
            <a:off x="442093" y="2922388"/>
            <a:ext cx="4641635" cy="738664"/>
          </a:xfrm>
          <a:prstGeom prst="rect">
            <a:avLst/>
          </a:prstGeom>
          <a:noFill/>
        </p:spPr>
        <p:txBody>
          <a:bodyPr wrap="square" rtlCol="0">
            <a:spAutoFit/>
          </a:bodyPr>
          <a:lstStyle/>
          <a:p>
            <a:r>
              <a:rPr lang="fr-FR" sz="1050">
                <a:solidFill>
                  <a:schemeClr val="tx2"/>
                </a:solidFill>
              </a:rPr>
              <a:t> </a:t>
            </a:r>
          </a:p>
          <a:p>
            <a:pPr marL="228600" indent="-228600">
              <a:buFont typeface="+mj-lt"/>
              <a:buAutoNum type="arabicPeriod"/>
            </a:pPr>
            <a:endParaRPr lang="fr-FR" sz="1050">
              <a:solidFill>
                <a:schemeClr val="tx2"/>
              </a:solidFill>
            </a:endParaRPr>
          </a:p>
          <a:p>
            <a:pPr marL="228600" indent="-228600">
              <a:buFont typeface="+mj-lt"/>
              <a:buAutoNum type="arabicPeriod"/>
            </a:pPr>
            <a:endParaRPr lang="fr-FR" sz="1050">
              <a:solidFill>
                <a:schemeClr val="tx2"/>
              </a:solidFill>
            </a:endParaRPr>
          </a:p>
          <a:p>
            <a:pPr marL="228600" indent="-228600">
              <a:buFont typeface="+mj-lt"/>
              <a:buAutoNum type="arabicPeriod"/>
            </a:pPr>
            <a:endParaRPr lang="fr-FR" sz="1050">
              <a:solidFill>
                <a:schemeClr val="tx2"/>
              </a:solidFill>
            </a:endParaRPr>
          </a:p>
        </p:txBody>
      </p:sp>
      <p:sp>
        <p:nvSpPr>
          <p:cNvPr id="8" name="ZoneTexte 7">
            <a:extLst>
              <a:ext uri="{FF2B5EF4-FFF2-40B4-BE49-F238E27FC236}">
                <a16:creationId xmlns:a16="http://schemas.microsoft.com/office/drawing/2014/main" id="{DE6BB93A-DAEF-DF77-827E-1C036D1B305D}"/>
              </a:ext>
            </a:extLst>
          </p:cNvPr>
          <p:cNvSpPr txBox="1"/>
          <p:nvPr/>
        </p:nvSpPr>
        <p:spPr>
          <a:xfrm>
            <a:off x="532591" y="6503239"/>
            <a:ext cx="2247731" cy="261610"/>
          </a:xfrm>
          <a:prstGeom prst="rect">
            <a:avLst/>
          </a:prstGeom>
          <a:noFill/>
        </p:spPr>
        <p:txBody>
          <a:bodyPr wrap="none" rtlCol="0">
            <a:spAutoFit/>
          </a:bodyPr>
          <a:lstStyle/>
          <a:p>
            <a:r>
              <a:rPr lang="fr-FR" sz="1100">
                <a:solidFill>
                  <a:schemeClr val="tx2"/>
                </a:solidFill>
                <a:latin typeface="Gotham Rounded Bold" panose="02000000000000000000" pitchFamily="50" charset="0"/>
              </a:rPr>
              <a:t>LEVIERS – ACCELERATEURS</a:t>
            </a:r>
          </a:p>
        </p:txBody>
      </p:sp>
      <p:cxnSp>
        <p:nvCxnSpPr>
          <p:cNvPr id="9" name="Connecteur droit 8">
            <a:extLst>
              <a:ext uri="{FF2B5EF4-FFF2-40B4-BE49-F238E27FC236}">
                <a16:creationId xmlns:a16="http://schemas.microsoft.com/office/drawing/2014/main" id="{FF6BDF9A-29A9-4FCB-6327-33A05DCC6798}"/>
              </a:ext>
            </a:extLst>
          </p:cNvPr>
          <p:cNvCxnSpPr/>
          <p:nvPr/>
        </p:nvCxnSpPr>
        <p:spPr>
          <a:xfrm>
            <a:off x="702182" y="6764849"/>
            <a:ext cx="18870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4A14A0D8-04EE-99B5-19AC-CB14E4CF7B8A}"/>
              </a:ext>
            </a:extLst>
          </p:cNvPr>
          <p:cNvSpPr txBox="1"/>
          <p:nvPr/>
        </p:nvSpPr>
        <p:spPr>
          <a:xfrm>
            <a:off x="3377309" y="6467615"/>
            <a:ext cx="1563248" cy="261610"/>
          </a:xfrm>
          <a:prstGeom prst="rect">
            <a:avLst/>
          </a:prstGeom>
          <a:noFill/>
        </p:spPr>
        <p:txBody>
          <a:bodyPr wrap="none" rtlCol="0">
            <a:spAutoFit/>
          </a:bodyPr>
          <a:lstStyle/>
          <a:p>
            <a:r>
              <a:rPr lang="fr-FR" sz="1100">
                <a:solidFill>
                  <a:schemeClr val="tx2"/>
                </a:solidFill>
                <a:latin typeface="Gotham Rounded Bold" panose="02000000000000000000" pitchFamily="50" charset="0"/>
              </a:rPr>
              <a:t>FREINS - PITFALLS</a:t>
            </a:r>
          </a:p>
        </p:txBody>
      </p:sp>
      <p:cxnSp>
        <p:nvCxnSpPr>
          <p:cNvPr id="11" name="Connecteur droit 10">
            <a:extLst>
              <a:ext uri="{FF2B5EF4-FFF2-40B4-BE49-F238E27FC236}">
                <a16:creationId xmlns:a16="http://schemas.microsoft.com/office/drawing/2014/main" id="{1A48C0D7-B287-F484-C351-B1ECBEF9D7B2}"/>
              </a:ext>
            </a:extLst>
          </p:cNvPr>
          <p:cNvCxnSpPr>
            <a:cxnSpLocks/>
          </p:cNvCxnSpPr>
          <p:nvPr/>
        </p:nvCxnSpPr>
        <p:spPr>
          <a:xfrm>
            <a:off x="3297979" y="6764849"/>
            <a:ext cx="164257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25" name="Image 24" descr="Une image contenant jaune, clipart&#10;&#10;Description générée automatiquement">
            <a:extLst>
              <a:ext uri="{FF2B5EF4-FFF2-40B4-BE49-F238E27FC236}">
                <a16:creationId xmlns:a16="http://schemas.microsoft.com/office/drawing/2014/main" id="{92045603-9B3C-7399-1B89-1BC5650301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50109" y="357108"/>
            <a:ext cx="423127" cy="528154"/>
          </a:xfrm>
          <a:prstGeom prst="roundRect">
            <a:avLst/>
          </a:prstGeom>
        </p:spPr>
      </p:pic>
      <p:sp>
        <p:nvSpPr>
          <p:cNvPr id="15" name="ZoneTexte 14">
            <a:extLst>
              <a:ext uri="{FF2B5EF4-FFF2-40B4-BE49-F238E27FC236}">
                <a16:creationId xmlns:a16="http://schemas.microsoft.com/office/drawing/2014/main" id="{FFD8A675-B6C3-D5E2-726F-8582BDFA568A}"/>
              </a:ext>
            </a:extLst>
          </p:cNvPr>
          <p:cNvSpPr txBox="1"/>
          <p:nvPr/>
        </p:nvSpPr>
        <p:spPr>
          <a:xfrm>
            <a:off x="9656066" y="1722004"/>
            <a:ext cx="2286592" cy="7512634"/>
          </a:xfrm>
          <a:prstGeom prst="rect">
            <a:avLst/>
          </a:prstGeom>
          <a:noFill/>
        </p:spPr>
        <p:txBody>
          <a:bodyPr wrap="square" rtlCol="0">
            <a:spAutoFit/>
          </a:bodyPr>
          <a:lstStyle>
            <a:defPPr>
              <a:defRPr lang="en-US"/>
            </a:defPPr>
            <a:lvl1pPr marL="285750" lvl="0" indent="-285750">
              <a:lnSpc>
                <a:spcPct val="115000"/>
              </a:lnSpc>
              <a:buFont typeface="Arial" panose="020B0604020202020204" pitchFamily="34" charset="0"/>
              <a:buChar char="•"/>
              <a:defRPr sz="1200">
                <a:solidFill>
                  <a:schemeClr val="tx2"/>
                </a:solidFill>
              </a:defRPr>
            </a:lvl1pPr>
          </a:lstStyle>
          <a:p>
            <a:pPr>
              <a:buFont typeface="+mj-lt"/>
              <a:buAutoNum type="arabicPeriod"/>
            </a:pPr>
            <a:r>
              <a:rPr lang="fr-FR" b="1"/>
              <a:t>Définir un modèle de décision complet </a:t>
            </a:r>
            <a:r>
              <a:rPr lang="fr-FR"/>
              <a:t>: Cadre, outillage, guide, règles, responsabilisation, formation favorisant l’autonomie et la prise d’initiative terrain (</a:t>
            </a:r>
            <a:r>
              <a:rPr lang="fr-FR" err="1"/>
              <a:t>cf</a:t>
            </a:r>
            <a:r>
              <a:rPr lang="fr-FR"/>
              <a:t>  </a:t>
            </a:r>
            <a:r>
              <a:rPr lang="fr-FR" err="1"/>
              <a:t>Manifesto</a:t>
            </a:r>
            <a:r>
              <a:rPr lang="fr-FR"/>
              <a:t> </a:t>
            </a:r>
            <a:r>
              <a:rPr lang="fr-FR" err="1"/>
              <a:t>Continuous</a:t>
            </a:r>
            <a:r>
              <a:rPr lang="fr-FR"/>
              <a:t> Architecture)</a:t>
            </a:r>
          </a:p>
          <a:p>
            <a:pPr marL="0" indent="0">
              <a:buNone/>
            </a:pPr>
            <a:r>
              <a:rPr lang="fr-FR" i="1"/>
              <a:t>Nota : Prévoir des modalités d’escalades différents pour les questions techniques et les questions plus métiers</a:t>
            </a:r>
          </a:p>
          <a:p>
            <a:pPr marL="0" indent="0">
              <a:buNone/>
            </a:pPr>
            <a:endParaRPr lang="fr-FR"/>
          </a:p>
          <a:p>
            <a:pPr>
              <a:buFont typeface="+mj-lt"/>
              <a:buAutoNum type="arabicPeriod" startAt="2"/>
            </a:pPr>
            <a:r>
              <a:rPr lang="fr-FR" b="1"/>
              <a:t>Responsabiliser les architectes </a:t>
            </a:r>
            <a:r>
              <a:rPr lang="fr-FR"/>
              <a:t>sur l’animation et  déploiement du modèle de décision</a:t>
            </a:r>
          </a:p>
          <a:p>
            <a:pPr marL="0" indent="0">
              <a:buNone/>
            </a:pPr>
            <a:r>
              <a:rPr lang="fr-FR" i="1"/>
              <a:t>Il s’agit de former et acquérir de nouveaux savoir pour développer le terreau collaboratif et animer la prise de décision</a:t>
            </a:r>
          </a:p>
          <a:p>
            <a:pPr marL="0" indent="0">
              <a:buNone/>
            </a:pPr>
            <a:endParaRPr lang="fr-FR"/>
          </a:p>
          <a:p>
            <a:pPr>
              <a:buFont typeface="+mj-lt"/>
              <a:buAutoNum type="arabicPeriod" startAt="3"/>
            </a:pPr>
            <a:r>
              <a:rPr lang="fr-FR" b="1"/>
              <a:t>Itérer et adapter </a:t>
            </a:r>
            <a:r>
              <a:rPr lang="fr-FR"/>
              <a:t>selon les difficultés rencontrées et les  éventuels biais de décision constatés</a:t>
            </a:r>
          </a:p>
          <a:p>
            <a:pPr marL="0" indent="0">
              <a:buNone/>
            </a:pPr>
            <a:r>
              <a:rPr lang="fr-FR" i="1"/>
              <a:t>Selon les natures de décisions d’architecture (stratégique, tactique, produit) ou selon leur objet ou niveau d’abstraction, le cadre d’autonomie ainsi que la ritualisation de la décision, le rythme de prise de décision doivent être adaptés. </a:t>
            </a:r>
          </a:p>
          <a:p>
            <a:pPr>
              <a:buFont typeface="Wingdings" panose="05000000000000000000" pitchFamily="2" charset="2"/>
              <a:buChar char="q"/>
            </a:pPr>
            <a:endParaRPr lang="fr-FR"/>
          </a:p>
        </p:txBody>
      </p:sp>
      <p:sp>
        <p:nvSpPr>
          <p:cNvPr id="16" name="ZoneTexte 15">
            <a:extLst>
              <a:ext uri="{FF2B5EF4-FFF2-40B4-BE49-F238E27FC236}">
                <a16:creationId xmlns:a16="http://schemas.microsoft.com/office/drawing/2014/main" id="{545BEB4D-0DFD-30AF-08B0-3158A4EBF869}"/>
              </a:ext>
            </a:extLst>
          </p:cNvPr>
          <p:cNvSpPr txBox="1"/>
          <p:nvPr/>
        </p:nvSpPr>
        <p:spPr>
          <a:xfrm>
            <a:off x="5489629" y="1482215"/>
            <a:ext cx="3584835" cy="2646687"/>
          </a:xfrm>
          <a:prstGeom prst="rect">
            <a:avLst/>
          </a:prstGeom>
          <a:noFill/>
        </p:spPr>
        <p:txBody>
          <a:bodyPr wrap="square" rtlCol="0">
            <a:spAutoFit/>
          </a:bodyPr>
          <a:lstStyle>
            <a:defPPr>
              <a:defRPr lang="en-US"/>
            </a:defPPr>
            <a:lvl1pPr marL="285750" lvl="0" indent="-285750">
              <a:lnSpc>
                <a:spcPct val="115000"/>
              </a:lnSpc>
              <a:buFont typeface="Arial" panose="020B0604020202020204" pitchFamily="34" charset="0"/>
              <a:buChar char="•"/>
              <a:defRPr sz="1200">
                <a:solidFill>
                  <a:schemeClr val="tx2"/>
                </a:solidFill>
              </a:defRPr>
            </a:lvl1pPr>
          </a:lstStyle>
          <a:p>
            <a:r>
              <a:rPr lang="fr-FR" b="1"/>
              <a:t>Architecte</a:t>
            </a:r>
            <a:r>
              <a:rPr lang="fr-FR"/>
              <a:t> : Les architectes sont responsables de la qualité du modèle de décision. Ils doivent s’assurer unitairement :</a:t>
            </a:r>
          </a:p>
          <a:p>
            <a:pPr marL="685800" lvl="1" indent="-228600">
              <a:buFont typeface="+mj-lt"/>
              <a:buAutoNum type="arabicPeriod"/>
            </a:pPr>
            <a:r>
              <a:rPr lang="fr-FR" sz="1050">
                <a:solidFill>
                  <a:schemeClr val="tx2"/>
                </a:solidFill>
              </a:rPr>
              <a:t>De la détection des problèmes à résoudre et de  leur qualification, des hypothèses</a:t>
            </a:r>
          </a:p>
          <a:p>
            <a:pPr marL="685800" lvl="1" indent="-228600">
              <a:buFont typeface="+mj-lt"/>
              <a:buAutoNum type="arabicPeriod"/>
            </a:pPr>
            <a:r>
              <a:rPr lang="fr-FR" sz="1050">
                <a:solidFill>
                  <a:schemeClr val="tx2"/>
                </a:solidFill>
              </a:rPr>
              <a:t>De l’animation et </a:t>
            </a:r>
            <a:r>
              <a:rPr lang="fr-FR" sz="1050"/>
              <a:t>o</a:t>
            </a:r>
            <a:r>
              <a:rPr lang="fr-FR" sz="1050">
                <a:solidFill>
                  <a:schemeClr val="tx2"/>
                </a:solidFill>
              </a:rPr>
              <a:t>rganisation du processus de décision : acteurs à mobiliser, drivers ,…</a:t>
            </a:r>
          </a:p>
          <a:p>
            <a:pPr marL="685800" lvl="1" indent="-228600">
              <a:buFont typeface="+mj-lt"/>
              <a:buAutoNum type="arabicPeriod"/>
            </a:pPr>
            <a:r>
              <a:rPr lang="fr-FR" sz="1050"/>
              <a:t>De</a:t>
            </a:r>
            <a:r>
              <a:rPr lang="fr-FR" sz="1050">
                <a:solidFill>
                  <a:schemeClr val="tx2"/>
                </a:solidFill>
              </a:rPr>
              <a:t> la communication de la décision et du plan de mise en œuvre</a:t>
            </a:r>
          </a:p>
          <a:p>
            <a:pPr marL="685800" lvl="1" indent="-228600">
              <a:buFont typeface="+mj-lt"/>
              <a:buAutoNum type="arabicPeriod"/>
            </a:pPr>
            <a:r>
              <a:rPr lang="fr-FR" sz="1050"/>
              <a:t>Du suivi et de l’ajustement des décisions si nécessaire</a:t>
            </a:r>
          </a:p>
          <a:p>
            <a:r>
              <a:rPr lang="fr-FR" b="1"/>
              <a:t>Parties-prenantes : </a:t>
            </a:r>
            <a:r>
              <a:rPr lang="fr-FR"/>
              <a:t>Elles sont formées, contribuent et peuvent, en autonomie, animer et prendre des décisions d’architecture. </a:t>
            </a:r>
          </a:p>
        </p:txBody>
      </p:sp>
      <p:sp>
        <p:nvSpPr>
          <p:cNvPr id="24" name="ZoneTexte 23">
            <a:extLst>
              <a:ext uri="{FF2B5EF4-FFF2-40B4-BE49-F238E27FC236}">
                <a16:creationId xmlns:a16="http://schemas.microsoft.com/office/drawing/2014/main" id="{7D11A3CD-17DD-D7A7-D120-B943F5811AEC}"/>
              </a:ext>
            </a:extLst>
          </p:cNvPr>
          <p:cNvSpPr txBox="1"/>
          <p:nvPr/>
        </p:nvSpPr>
        <p:spPr>
          <a:xfrm>
            <a:off x="442093" y="1898439"/>
            <a:ext cx="4687529" cy="4653390"/>
          </a:xfrm>
          <a:prstGeom prst="rect">
            <a:avLst/>
          </a:prstGeom>
          <a:noFill/>
        </p:spPr>
        <p:txBody>
          <a:bodyPr wrap="square" rtlCol="0">
            <a:spAutoFit/>
          </a:bodyPr>
          <a:lstStyle/>
          <a:p>
            <a:pPr marL="228600" lvl="0" indent="-228600">
              <a:lnSpc>
                <a:spcPct val="115000"/>
              </a:lnSpc>
              <a:spcAft>
                <a:spcPts val="600"/>
              </a:spcAft>
              <a:buFont typeface="+mj-lt"/>
              <a:buAutoNum type="arabicPeriod"/>
            </a:pPr>
            <a:r>
              <a:rPr lang="fr-FR" sz="1200" b="1">
                <a:solidFill>
                  <a:schemeClr val="tx2"/>
                </a:solidFill>
              </a:rPr>
              <a:t>Architecture Décision Record </a:t>
            </a:r>
            <a:r>
              <a:rPr lang="fr-FR" sz="1200">
                <a:solidFill>
                  <a:schemeClr val="tx2"/>
                </a:solidFill>
              </a:rPr>
              <a:t>: Déployer le processus ADR et maintenir un référentiel ADR est au cœur de l’architecture continue</a:t>
            </a:r>
          </a:p>
          <a:p>
            <a:pPr marL="228600" lvl="0" indent="-228600">
              <a:lnSpc>
                <a:spcPct val="115000"/>
              </a:lnSpc>
              <a:spcAft>
                <a:spcPts val="600"/>
              </a:spcAft>
              <a:buFont typeface="+mj-lt"/>
              <a:buAutoNum type="arabicPeriod"/>
            </a:pPr>
            <a:r>
              <a:rPr lang="fr-FR" sz="1200" b="1">
                <a:solidFill>
                  <a:schemeClr val="tx2"/>
                </a:solidFill>
              </a:rPr>
              <a:t>Clarté du modèle de décision </a:t>
            </a:r>
            <a:r>
              <a:rPr lang="fr-FR" sz="1200">
                <a:solidFill>
                  <a:schemeClr val="tx2"/>
                </a:solidFill>
              </a:rPr>
              <a:t>: Le modèle de qualification, d’escalade ainsi que l’animation doit être compris et connu de tous</a:t>
            </a:r>
          </a:p>
          <a:p>
            <a:pPr marL="228600" indent="-228600">
              <a:lnSpc>
                <a:spcPct val="115000"/>
              </a:lnSpc>
              <a:spcAft>
                <a:spcPts val="600"/>
              </a:spcAft>
              <a:buFont typeface="+mj-lt"/>
              <a:buAutoNum type="arabicPeriod"/>
            </a:pPr>
            <a:r>
              <a:rPr lang="fr-FR" sz="1200" b="1">
                <a:solidFill>
                  <a:schemeClr val="tx2"/>
                </a:solidFill>
              </a:rPr>
              <a:t>Autonomie </a:t>
            </a:r>
            <a:r>
              <a:rPr lang="fr-FR" sz="1200">
                <a:solidFill>
                  <a:schemeClr val="tx2"/>
                </a:solidFill>
              </a:rPr>
              <a:t>: Être explicite sur les niveaux d’autonomie (conditions de confiance durable ) avec une grille à 3/4 niveaux ou avec une approche contextualisée selon la culture de l’entreprise (process vs people)</a:t>
            </a:r>
          </a:p>
          <a:p>
            <a:pPr marL="228600" indent="-228600">
              <a:lnSpc>
                <a:spcPct val="115000"/>
              </a:lnSpc>
              <a:spcAft>
                <a:spcPts val="600"/>
              </a:spcAft>
              <a:buFont typeface="+mj-lt"/>
              <a:buAutoNum type="arabicPeriod"/>
            </a:pPr>
            <a:r>
              <a:rPr lang="fr-FR" sz="1200" b="1">
                <a:solidFill>
                  <a:schemeClr val="tx2"/>
                </a:solidFill>
              </a:rPr>
              <a:t>Culture de collaboration </a:t>
            </a:r>
            <a:r>
              <a:rPr lang="fr-FR" sz="1200">
                <a:solidFill>
                  <a:schemeClr val="tx2"/>
                </a:solidFill>
              </a:rPr>
              <a:t>: Les décisions sont la phase émergée. Le terreau collaboratif; la présence des architectes auprès de toutes les parties prenantes est primordiale</a:t>
            </a:r>
          </a:p>
          <a:p>
            <a:pPr marL="228600" lvl="0" indent="-228600">
              <a:lnSpc>
                <a:spcPct val="115000"/>
              </a:lnSpc>
              <a:spcAft>
                <a:spcPts val="600"/>
              </a:spcAft>
              <a:buFont typeface="+mj-lt"/>
              <a:buAutoNum type="arabicPeriod"/>
            </a:pPr>
            <a:r>
              <a:rPr lang="fr-FR" sz="1200" b="1">
                <a:solidFill>
                  <a:schemeClr val="tx2"/>
                </a:solidFill>
              </a:rPr>
              <a:t>Maturation </a:t>
            </a:r>
            <a:r>
              <a:rPr lang="fr-FR" sz="1200">
                <a:solidFill>
                  <a:schemeClr val="tx2"/>
                </a:solidFill>
              </a:rPr>
              <a:t>: Savoir évaluer et respecter  le temps de maturation de la décision (« last </a:t>
            </a:r>
            <a:r>
              <a:rPr lang="fr-FR" sz="1200" err="1">
                <a:solidFill>
                  <a:schemeClr val="tx2"/>
                </a:solidFill>
              </a:rPr>
              <a:t>responsible</a:t>
            </a:r>
            <a:r>
              <a:rPr lang="fr-FR" sz="1200">
                <a:solidFill>
                  <a:schemeClr val="tx2"/>
                </a:solidFill>
              </a:rPr>
              <a:t> moment »)</a:t>
            </a:r>
          </a:p>
          <a:p>
            <a:pPr marL="228600" lvl="0" indent="-228600">
              <a:lnSpc>
                <a:spcPct val="115000"/>
              </a:lnSpc>
              <a:spcAft>
                <a:spcPts val="600"/>
              </a:spcAft>
              <a:buFont typeface="+mj-lt"/>
              <a:buAutoNum type="arabicPeriod"/>
            </a:pPr>
            <a:r>
              <a:rPr lang="fr-FR" sz="1200" b="1">
                <a:solidFill>
                  <a:schemeClr val="tx2"/>
                </a:solidFill>
              </a:rPr>
              <a:t>Responsabiliser les architectes </a:t>
            </a:r>
            <a:r>
              <a:rPr lang="fr-FR" sz="1200">
                <a:solidFill>
                  <a:schemeClr val="tx2"/>
                </a:solidFill>
              </a:rPr>
              <a:t>: de la détection des problèmes au suivi de la mise en œuvre</a:t>
            </a:r>
          </a:p>
          <a:p>
            <a:pPr marL="228600" lvl="0" indent="-228600">
              <a:lnSpc>
                <a:spcPct val="115000"/>
              </a:lnSpc>
              <a:spcAft>
                <a:spcPts val="600"/>
              </a:spcAft>
              <a:buFont typeface="+mj-lt"/>
              <a:buAutoNum type="arabicPeriod"/>
            </a:pPr>
            <a:r>
              <a:rPr lang="fr-FR" sz="1200" b="1">
                <a:solidFill>
                  <a:schemeClr val="tx2"/>
                </a:solidFill>
              </a:rPr>
              <a:t>Leadership : </a:t>
            </a:r>
            <a:r>
              <a:rPr lang="fr-FR" sz="1200">
                <a:solidFill>
                  <a:schemeClr val="tx2"/>
                </a:solidFill>
              </a:rPr>
              <a:t>Développer le leadership et les compétences d’animation des architectes et parties prenantes</a:t>
            </a:r>
          </a:p>
          <a:p>
            <a:pPr marL="228600" lvl="0" indent="-228600">
              <a:lnSpc>
                <a:spcPct val="115000"/>
              </a:lnSpc>
              <a:spcAft>
                <a:spcPts val="600"/>
              </a:spcAft>
              <a:buFont typeface="+mj-lt"/>
              <a:buAutoNum type="arabicPeriod"/>
            </a:pPr>
            <a:r>
              <a:rPr lang="fr-FR" sz="1200" b="1">
                <a:solidFill>
                  <a:schemeClr val="tx2"/>
                </a:solidFill>
              </a:rPr>
              <a:t>Cristallisation</a:t>
            </a:r>
            <a:r>
              <a:rPr lang="fr-FR" sz="1200">
                <a:solidFill>
                  <a:schemeClr val="tx2"/>
                </a:solidFill>
              </a:rPr>
              <a:t> : Favoriser la cristallisation par un échange dans une logique « unité de lieux » et « unité de temps »</a:t>
            </a:r>
          </a:p>
        </p:txBody>
      </p:sp>
      <p:sp>
        <p:nvSpPr>
          <p:cNvPr id="26" name="ZoneTexte 25">
            <a:extLst>
              <a:ext uri="{FF2B5EF4-FFF2-40B4-BE49-F238E27FC236}">
                <a16:creationId xmlns:a16="http://schemas.microsoft.com/office/drawing/2014/main" id="{C15CB836-199D-39A8-6BC1-6DFFF82FE22E}"/>
              </a:ext>
            </a:extLst>
          </p:cNvPr>
          <p:cNvSpPr txBox="1"/>
          <p:nvPr/>
        </p:nvSpPr>
        <p:spPr>
          <a:xfrm>
            <a:off x="5482039" y="4749361"/>
            <a:ext cx="3489001" cy="4114781"/>
          </a:xfrm>
          <a:prstGeom prst="rect">
            <a:avLst/>
          </a:prstGeom>
          <a:noFill/>
        </p:spPr>
        <p:txBody>
          <a:bodyPr wrap="square" rtlCol="0">
            <a:spAutoFit/>
          </a:bodyPr>
          <a:lstStyle>
            <a:defPPr>
              <a:defRPr lang="en-US"/>
            </a:defPPr>
            <a:lvl1pPr marL="285750" lvl="0" indent="-285750">
              <a:lnSpc>
                <a:spcPct val="115000"/>
              </a:lnSpc>
              <a:buFont typeface="Arial" panose="020B0604020202020204" pitchFamily="34" charset="0"/>
              <a:buChar char="•"/>
              <a:defRPr sz="1200">
                <a:solidFill>
                  <a:schemeClr val="tx2"/>
                </a:solidFill>
              </a:defRPr>
            </a:lvl1pPr>
          </a:lstStyle>
          <a:p>
            <a:r>
              <a:rPr lang="fr-FR" b="1"/>
              <a:t>Template ADR </a:t>
            </a:r>
            <a:r>
              <a:rPr lang="fr-FR"/>
              <a:t>: Pour avoir un cadre de réflexion commune porteur des bonnes pratiques</a:t>
            </a:r>
          </a:p>
          <a:p>
            <a:r>
              <a:rPr lang="fr-FR" b="1"/>
              <a:t>Référentiel ADR </a:t>
            </a:r>
            <a:r>
              <a:rPr lang="fr-FR"/>
              <a:t>: Pour partager des </a:t>
            </a:r>
            <a:r>
              <a:rPr lang="fr-FR" err="1"/>
              <a:t>meta</a:t>
            </a:r>
            <a:r>
              <a:rPr lang="fr-FR"/>
              <a:t> données et faciliter la recherche et capitalisation</a:t>
            </a:r>
          </a:p>
          <a:p>
            <a:r>
              <a:rPr lang="fr-FR" b="1"/>
              <a:t>Guide ADR </a:t>
            </a:r>
            <a:r>
              <a:rPr lang="fr-FR"/>
              <a:t>: Pour aider à l’animation des décisions et notamment aider à la clarification du contexte</a:t>
            </a:r>
          </a:p>
          <a:p>
            <a:r>
              <a:rPr lang="fr-FR" b="1"/>
              <a:t>Cadre d’autonomie et de subsidiarité : </a:t>
            </a:r>
            <a:r>
              <a:rPr lang="fr-FR"/>
              <a:t>Pour clarifier les modèles par défaut de traitement des décisions d’architecture (prédéfinis ou contextualisés selon la culture de l’entreprise) selon leurs natures ou impact.</a:t>
            </a:r>
          </a:p>
          <a:p>
            <a:r>
              <a:rPr lang="fr-FR" b="1"/>
              <a:t>Règles d’escalade </a:t>
            </a:r>
            <a:r>
              <a:rPr lang="fr-FR"/>
              <a:t>: Pour communiquer les règles et modalités de sollicitation des acteurs et instances</a:t>
            </a:r>
          </a:p>
          <a:p>
            <a:r>
              <a:rPr lang="fr-FR" b="1"/>
              <a:t>Technicité de prise de décision : </a:t>
            </a:r>
            <a:r>
              <a:rPr lang="fr-FR"/>
              <a:t>Technique et approche pour distinguer les situations complexes, compliquées, confuses et appréhender les biais de décisions structurels.</a:t>
            </a:r>
          </a:p>
        </p:txBody>
      </p:sp>
      <p:sp>
        <p:nvSpPr>
          <p:cNvPr id="34" name="ZoneTexte 33">
            <a:extLst>
              <a:ext uri="{FF2B5EF4-FFF2-40B4-BE49-F238E27FC236}">
                <a16:creationId xmlns:a16="http://schemas.microsoft.com/office/drawing/2014/main" id="{38CCD1CD-71FD-D61B-5DA8-DF214698E1AC}"/>
              </a:ext>
            </a:extLst>
          </p:cNvPr>
          <p:cNvSpPr txBox="1"/>
          <p:nvPr/>
        </p:nvSpPr>
        <p:spPr>
          <a:xfrm>
            <a:off x="420599" y="6790426"/>
            <a:ext cx="2247731" cy="1991123"/>
          </a:xfrm>
          <a:prstGeom prst="rect">
            <a:avLst/>
          </a:prstGeom>
          <a:noFill/>
        </p:spPr>
        <p:txBody>
          <a:bodyPr wrap="square" rtlCol="0">
            <a:spAutoFit/>
          </a:bodyPr>
          <a:lstStyle/>
          <a:p>
            <a:pPr marL="285750" lvl="0" indent="-285750">
              <a:lnSpc>
                <a:spcPct val="115000"/>
              </a:lnSpc>
              <a:buFont typeface="Arial" panose="020B0604020202020204" pitchFamily="34" charset="0"/>
              <a:buChar char="•"/>
            </a:pPr>
            <a:r>
              <a:rPr lang="fr-FR" sz="1200">
                <a:solidFill>
                  <a:schemeClr val="tx2"/>
                </a:solidFill>
              </a:rPr>
              <a:t>Promotion et accompagnement du déploiement des ADR</a:t>
            </a:r>
          </a:p>
          <a:p>
            <a:pPr marL="285750" lvl="0" indent="-285750" algn="just">
              <a:lnSpc>
                <a:spcPct val="115000"/>
              </a:lnSpc>
              <a:spcAft>
                <a:spcPts val="1000"/>
              </a:spcAft>
              <a:buFont typeface="Arial" panose="020B0604020202020204" pitchFamily="34" charset="0"/>
              <a:buChar char="•"/>
            </a:pPr>
            <a:r>
              <a:rPr lang="fr-FR" sz="1200">
                <a:solidFill>
                  <a:schemeClr val="tx2"/>
                </a:solidFill>
              </a:rPr>
              <a:t>Evaluation et réajustement régulier du modèle, notamment du périmètre des </a:t>
            </a:r>
            <a:r>
              <a:rPr lang="fr-FR" sz="1200" err="1">
                <a:solidFill>
                  <a:schemeClr val="tx2"/>
                </a:solidFill>
              </a:rPr>
              <a:t>ADRs</a:t>
            </a:r>
            <a:r>
              <a:rPr lang="fr-FR" sz="1200">
                <a:solidFill>
                  <a:schemeClr val="tx2"/>
                </a:solidFill>
              </a:rPr>
              <a:t>, du niveau d’autonomie et de l’efficience du modèle</a:t>
            </a:r>
          </a:p>
        </p:txBody>
      </p:sp>
      <p:sp>
        <p:nvSpPr>
          <p:cNvPr id="35" name="ZoneTexte 34">
            <a:extLst>
              <a:ext uri="{FF2B5EF4-FFF2-40B4-BE49-F238E27FC236}">
                <a16:creationId xmlns:a16="http://schemas.microsoft.com/office/drawing/2014/main" id="{86F00EF4-9840-D0E2-0268-AC63759BE68B}"/>
              </a:ext>
            </a:extLst>
          </p:cNvPr>
          <p:cNvSpPr txBox="1"/>
          <p:nvPr/>
        </p:nvSpPr>
        <p:spPr>
          <a:xfrm>
            <a:off x="2679292" y="6764850"/>
            <a:ext cx="2457957" cy="2415854"/>
          </a:xfrm>
          <a:prstGeom prst="rect">
            <a:avLst/>
          </a:prstGeom>
          <a:noFill/>
        </p:spPr>
        <p:txBody>
          <a:bodyPr wrap="square" rtlCol="0">
            <a:spAutoFit/>
          </a:bodyPr>
          <a:lstStyle>
            <a:defPPr>
              <a:defRPr lang="en-US"/>
            </a:defPPr>
            <a:lvl1pPr marL="285750" lvl="0" indent="-285750">
              <a:lnSpc>
                <a:spcPct val="115000"/>
              </a:lnSpc>
              <a:buFont typeface="Arial" panose="020B0604020202020204" pitchFamily="34" charset="0"/>
              <a:buChar char="•"/>
              <a:defRPr sz="1200">
                <a:solidFill>
                  <a:schemeClr val="tx2"/>
                </a:solidFill>
              </a:defRPr>
            </a:lvl1pPr>
          </a:lstStyle>
          <a:p>
            <a:r>
              <a:rPr lang="fr-FR"/>
              <a:t>Confondre Avis et Décision : Les avis sont des recommandations et peuvent permettre d’éclairer un sujet mais seules les décisions permettent une vraie approche systémique avec implication de toutes les parties et d’aboutir à un plan d’action connu et partagé par tous « en solidarité » </a:t>
            </a:r>
          </a:p>
          <a:p>
            <a:r>
              <a:rPr lang="fr-FR"/>
              <a:t>Définitions non partagées</a:t>
            </a:r>
          </a:p>
        </p:txBody>
      </p:sp>
      <p:sp>
        <p:nvSpPr>
          <p:cNvPr id="2" name="ZoneTexte 1">
            <a:extLst>
              <a:ext uri="{FF2B5EF4-FFF2-40B4-BE49-F238E27FC236}">
                <a16:creationId xmlns:a16="http://schemas.microsoft.com/office/drawing/2014/main" id="{0DC457EA-3B44-06B6-1633-510028233890}"/>
              </a:ext>
            </a:extLst>
          </p:cNvPr>
          <p:cNvSpPr txBox="1"/>
          <p:nvPr/>
        </p:nvSpPr>
        <p:spPr>
          <a:xfrm>
            <a:off x="2237642" y="1481127"/>
            <a:ext cx="1132041" cy="261610"/>
          </a:xfrm>
          <a:prstGeom prst="rect">
            <a:avLst/>
          </a:prstGeom>
          <a:noFill/>
        </p:spPr>
        <p:txBody>
          <a:bodyPr wrap="none" rtlCol="0">
            <a:spAutoFit/>
          </a:bodyPr>
          <a:lstStyle/>
          <a:p>
            <a:r>
              <a:rPr lang="fr-FR" sz="1100">
                <a:solidFill>
                  <a:schemeClr val="tx2"/>
                </a:solidFill>
                <a:latin typeface="Gotham Rounded Bold" panose="02000000000000000000" pitchFamily="50" charset="0"/>
              </a:rPr>
              <a:t>IDEES CLEFS</a:t>
            </a:r>
          </a:p>
        </p:txBody>
      </p:sp>
      <p:cxnSp>
        <p:nvCxnSpPr>
          <p:cNvPr id="28" name="Connecteur droit 27">
            <a:extLst>
              <a:ext uri="{FF2B5EF4-FFF2-40B4-BE49-F238E27FC236}">
                <a16:creationId xmlns:a16="http://schemas.microsoft.com/office/drawing/2014/main" id="{8A2F83AD-A3A0-213A-3B5A-B01D236636A7}"/>
              </a:ext>
            </a:extLst>
          </p:cNvPr>
          <p:cNvCxnSpPr/>
          <p:nvPr/>
        </p:nvCxnSpPr>
        <p:spPr>
          <a:xfrm>
            <a:off x="1860141" y="1762361"/>
            <a:ext cx="18870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6015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 coins arrondis 51">
            <a:extLst>
              <a:ext uri="{FF2B5EF4-FFF2-40B4-BE49-F238E27FC236}">
                <a16:creationId xmlns:a16="http://schemas.microsoft.com/office/drawing/2014/main" id="{ABC553C0-07F7-43F9-23F7-5CDA6E6006FB}"/>
              </a:ext>
            </a:extLst>
          </p:cNvPr>
          <p:cNvSpPr>
            <a:spLocks/>
          </p:cNvSpPr>
          <p:nvPr/>
        </p:nvSpPr>
        <p:spPr>
          <a:xfrm>
            <a:off x="387442" y="1338807"/>
            <a:ext cx="4855505" cy="7799301"/>
          </a:xfrm>
          <a:prstGeom prst="roundRect">
            <a:avLst>
              <a:gd name="adj" fmla="val 3336"/>
            </a:avLst>
          </a:prstGeom>
          <a:solidFill>
            <a:schemeClr val="bg1">
              <a:lumMod val="6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9" name="Rectangle : coins arrondis 1028">
            <a:extLst>
              <a:ext uri="{FF2B5EF4-FFF2-40B4-BE49-F238E27FC236}">
                <a16:creationId xmlns:a16="http://schemas.microsoft.com/office/drawing/2014/main" id="{CB70D09B-554B-E986-9890-5C4A9D5A4F9D}"/>
              </a:ext>
            </a:extLst>
          </p:cNvPr>
          <p:cNvSpPr/>
          <p:nvPr/>
        </p:nvSpPr>
        <p:spPr>
          <a:xfrm>
            <a:off x="296617" y="129912"/>
            <a:ext cx="12208366" cy="1038385"/>
          </a:xfrm>
          <a:prstGeom prst="roundRect">
            <a:avLst>
              <a:gd name="adj"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0" name="Rectangle : coins arrondis 1029">
            <a:extLst>
              <a:ext uri="{FF2B5EF4-FFF2-40B4-BE49-F238E27FC236}">
                <a16:creationId xmlns:a16="http://schemas.microsoft.com/office/drawing/2014/main" id="{F9D9EA4B-B8C8-425B-A40B-C8C8E9669BB7}"/>
              </a:ext>
            </a:extLst>
          </p:cNvPr>
          <p:cNvSpPr/>
          <p:nvPr/>
        </p:nvSpPr>
        <p:spPr>
          <a:xfrm>
            <a:off x="757952" y="229051"/>
            <a:ext cx="11060748" cy="839519"/>
          </a:xfrm>
          <a:prstGeom prst="roundRect">
            <a:avLst/>
          </a:prstGeom>
          <a:solidFill>
            <a:schemeClr val="accent1">
              <a:alpha val="274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a:solidFill>
                  <a:schemeClr val="bg1"/>
                </a:solidFill>
                <a:latin typeface="Montserrat" pitchFamily="2" charset="77"/>
              </a:rPr>
              <a:t>Pourquoi mettre en place des </a:t>
            </a:r>
            <a:r>
              <a:rPr lang="fr-FR" sz="2000" b="1">
                <a:solidFill>
                  <a:srgbClr val="CFE841"/>
                </a:solidFill>
                <a:latin typeface="Montserrat" pitchFamily="2" charset="77"/>
              </a:rPr>
              <a:t>communautés de pratique ? </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a:solidFill>
                  <a:schemeClr val="bg1"/>
                </a:solidFill>
                <a:latin typeface="Montserrat" pitchFamily="2" charset="77"/>
              </a:rPr>
              <a:t> - Rôle et attente de la </a:t>
            </a:r>
            <a:r>
              <a:rPr lang="fr-FR" sz="2000" b="1">
                <a:solidFill>
                  <a:schemeClr val="bg1"/>
                </a:solidFill>
                <a:latin typeface="Montserrat" pitchFamily="2" charset="77"/>
              </a:rPr>
              <a:t>communauté CA -</a:t>
            </a:r>
          </a:p>
        </p:txBody>
      </p:sp>
      <p:sp>
        <p:nvSpPr>
          <p:cNvPr id="7" name="ZoneTexte 6">
            <a:extLst>
              <a:ext uri="{FF2B5EF4-FFF2-40B4-BE49-F238E27FC236}">
                <a16:creationId xmlns:a16="http://schemas.microsoft.com/office/drawing/2014/main" id="{D2B55A54-0C13-3114-7AF7-982F1C5F9289}"/>
              </a:ext>
            </a:extLst>
          </p:cNvPr>
          <p:cNvSpPr txBox="1"/>
          <p:nvPr/>
        </p:nvSpPr>
        <p:spPr>
          <a:xfrm>
            <a:off x="495975" y="2927963"/>
            <a:ext cx="4641635" cy="738664"/>
          </a:xfrm>
          <a:prstGeom prst="rect">
            <a:avLst/>
          </a:prstGeom>
          <a:noFill/>
        </p:spPr>
        <p:txBody>
          <a:bodyPr wrap="square" rtlCol="0">
            <a:spAutoFit/>
          </a:bodyPr>
          <a:lstStyle/>
          <a:p>
            <a:r>
              <a:rPr lang="fr-FR" sz="1050">
                <a:solidFill>
                  <a:schemeClr val="tx2"/>
                </a:solidFill>
              </a:rPr>
              <a:t> </a:t>
            </a:r>
          </a:p>
          <a:p>
            <a:pPr marL="228600" indent="-228600">
              <a:buFont typeface="+mj-lt"/>
              <a:buAutoNum type="arabicPeriod"/>
            </a:pPr>
            <a:endParaRPr lang="fr-FR" sz="1050">
              <a:solidFill>
                <a:schemeClr val="tx2"/>
              </a:solidFill>
            </a:endParaRPr>
          </a:p>
          <a:p>
            <a:pPr marL="228600" indent="-228600">
              <a:buFont typeface="+mj-lt"/>
              <a:buAutoNum type="arabicPeriod"/>
            </a:pPr>
            <a:endParaRPr lang="fr-FR" sz="1050">
              <a:solidFill>
                <a:schemeClr val="tx2"/>
              </a:solidFill>
            </a:endParaRPr>
          </a:p>
          <a:p>
            <a:pPr marL="228600" indent="-228600">
              <a:buFont typeface="+mj-lt"/>
              <a:buAutoNum type="arabicPeriod"/>
            </a:pPr>
            <a:endParaRPr lang="fr-FR" sz="1050">
              <a:solidFill>
                <a:schemeClr val="tx2"/>
              </a:solidFill>
            </a:endParaRPr>
          </a:p>
        </p:txBody>
      </p:sp>
      <p:pic>
        <p:nvPicPr>
          <p:cNvPr id="22" name="Image 21">
            <a:extLst>
              <a:ext uri="{FF2B5EF4-FFF2-40B4-BE49-F238E27FC236}">
                <a16:creationId xmlns:a16="http://schemas.microsoft.com/office/drawing/2014/main" id="{51F6C3FC-0DE5-A3B0-E627-2F9E1916E6BC}"/>
              </a:ext>
            </a:extLst>
          </p:cNvPr>
          <p:cNvPicPr>
            <a:picLocks noChangeAspect="1"/>
          </p:cNvPicPr>
          <p:nvPr/>
        </p:nvPicPr>
        <p:blipFill>
          <a:blip r:embed="rId3"/>
          <a:stretch>
            <a:fillRect/>
          </a:stretch>
        </p:blipFill>
        <p:spPr>
          <a:xfrm>
            <a:off x="11480891" y="9207800"/>
            <a:ext cx="1142208" cy="373334"/>
          </a:xfrm>
          <a:prstGeom prst="rect">
            <a:avLst/>
          </a:prstGeom>
        </p:spPr>
      </p:pic>
      <p:pic>
        <p:nvPicPr>
          <p:cNvPr id="23" name="Image 22" descr="Une image contenant jaune, clipart&#10;&#10;Description générée automatiquement">
            <a:extLst>
              <a:ext uri="{FF2B5EF4-FFF2-40B4-BE49-F238E27FC236}">
                <a16:creationId xmlns:a16="http://schemas.microsoft.com/office/drawing/2014/main" id="{1F8E693A-1772-CF4C-7076-F9BEF909F2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50109" y="357108"/>
            <a:ext cx="423127" cy="528154"/>
          </a:xfrm>
          <a:prstGeom prst="roundRect">
            <a:avLst/>
          </a:prstGeom>
        </p:spPr>
      </p:pic>
      <p:sp>
        <p:nvSpPr>
          <p:cNvPr id="2" name="ZoneTexte 1">
            <a:extLst>
              <a:ext uri="{FF2B5EF4-FFF2-40B4-BE49-F238E27FC236}">
                <a16:creationId xmlns:a16="http://schemas.microsoft.com/office/drawing/2014/main" id="{F892D264-3C18-783C-E743-B35D8499A29B}"/>
              </a:ext>
            </a:extLst>
          </p:cNvPr>
          <p:cNvSpPr txBox="1"/>
          <p:nvPr/>
        </p:nvSpPr>
        <p:spPr>
          <a:xfrm>
            <a:off x="9653783" y="1675344"/>
            <a:ext cx="2752076" cy="2354491"/>
          </a:xfrm>
          <a:prstGeom prst="rect">
            <a:avLst/>
          </a:prstGeom>
          <a:noFill/>
        </p:spPr>
        <p:txBody>
          <a:bodyPr wrap="square" rtlCol="0">
            <a:spAutoFit/>
          </a:bodyPr>
          <a:lstStyle/>
          <a:p>
            <a:pPr marL="182563" indent="-182563">
              <a:spcAft>
                <a:spcPts val="600"/>
              </a:spcAft>
              <a:buFont typeface="Arial" panose="020B0604020202020204" pitchFamily="34" charset="0"/>
              <a:buChar char="•"/>
            </a:pPr>
            <a:r>
              <a:rPr lang="fr-FR" sz="1200">
                <a:solidFill>
                  <a:schemeClr val="tx2"/>
                </a:solidFill>
              </a:rPr>
              <a:t>Les domaines / pratiques CA que le groupe aimerait voir animés par une communauté</a:t>
            </a:r>
          </a:p>
          <a:p>
            <a:pPr marL="182563" indent="-182563">
              <a:spcAft>
                <a:spcPts val="600"/>
              </a:spcAft>
              <a:buFont typeface="Arial" panose="020B0604020202020204" pitchFamily="34" charset="0"/>
              <a:buChar char="•"/>
            </a:pPr>
            <a:endParaRPr lang="fr-FR" sz="1200">
              <a:solidFill>
                <a:schemeClr val="tx2"/>
              </a:solidFill>
            </a:endParaRPr>
          </a:p>
          <a:p>
            <a:pPr>
              <a:spcAft>
                <a:spcPts val="600"/>
              </a:spcAft>
            </a:pPr>
            <a:r>
              <a:rPr lang="fr-FR" sz="1200">
                <a:solidFill>
                  <a:schemeClr val="tx2"/>
                </a:solidFill>
              </a:rPr>
              <a:t>Quelques suggestions :</a:t>
            </a:r>
          </a:p>
          <a:p>
            <a:pPr marL="182563" indent="-182563">
              <a:spcAft>
                <a:spcPts val="600"/>
              </a:spcAft>
              <a:buFont typeface="Arial" panose="020B0604020202020204" pitchFamily="34" charset="0"/>
              <a:buChar char="•"/>
            </a:pPr>
            <a:r>
              <a:rPr lang="fr-FR" sz="1200">
                <a:solidFill>
                  <a:schemeClr val="tx2"/>
                </a:solidFill>
              </a:rPr>
              <a:t>Rester assez large car CA est un point d’entrée (benchmarking, veille, networking)</a:t>
            </a:r>
          </a:p>
          <a:p>
            <a:pPr marL="182563" indent="-182563">
              <a:spcAft>
                <a:spcPts val="600"/>
              </a:spcAft>
              <a:buFont typeface="Arial" panose="020B0604020202020204" pitchFamily="34" charset="0"/>
              <a:buChar char="•"/>
            </a:pPr>
            <a:endParaRPr lang="fr-FR" sz="1200">
              <a:solidFill>
                <a:schemeClr val="tx2"/>
              </a:solidFill>
            </a:endParaRPr>
          </a:p>
          <a:p>
            <a:pPr>
              <a:spcAft>
                <a:spcPts val="600"/>
              </a:spcAft>
            </a:pPr>
            <a:endParaRPr lang="fr-FR" sz="1400">
              <a:solidFill>
                <a:schemeClr val="tx2"/>
              </a:solidFill>
            </a:endParaRPr>
          </a:p>
        </p:txBody>
      </p:sp>
      <p:sp>
        <p:nvSpPr>
          <p:cNvPr id="53" name="ZoneTexte 52">
            <a:extLst>
              <a:ext uri="{FF2B5EF4-FFF2-40B4-BE49-F238E27FC236}">
                <a16:creationId xmlns:a16="http://schemas.microsoft.com/office/drawing/2014/main" id="{499721AE-6580-F66B-5A97-E732BE6D35DD}"/>
              </a:ext>
            </a:extLst>
          </p:cNvPr>
          <p:cNvSpPr txBox="1"/>
          <p:nvPr/>
        </p:nvSpPr>
        <p:spPr>
          <a:xfrm>
            <a:off x="5449195" y="1542605"/>
            <a:ext cx="3741604" cy="1246495"/>
          </a:xfrm>
          <a:prstGeom prst="rect">
            <a:avLst/>
          </a:prstGeom>
          <a:noFill/>
        </p:spPr>
        <p:txBody>
          <a:bodyPr wrap="square" rtlCol="0">
            <a:spAutoFit/>
          </a:bodyPr>
          <a:lstStyle/>
          <a:p>
            <a:pPr marL="182563" indent="-182563">
              <a:spcAft>
                <a:spcPts val="600"/>
              </a:spcAft>
              <a:buFont typeface="Arial" panose="020B0604020202020204" pitchFamily="34" charset="0"/>
              <a:buChar char="•"/>
            </a:pPr>
            <a:r>
              <a:rPr lang="fr-FR" sz="1200">
                <a:solidFill>
                  <a:schemeClr val="tx2"/>
                </a:solidFill>
              </a:rPr>
              <a:t>Tout le monde est Contributeur</a:t>
            </a:r>
          </a:p>
          <a:p>
            <a:pPr marL="182563" indent="-182563">
              <a:spcAft>
                <a:spcPts val="600"/>
              </a:spcAft>
              <a:buFont typeface="Arial" panose="020B0604020202020204" pitchFamily="34" charset="0"/>
              <a:buChar char="•"/>
            </a:pPr>
            <a:r>
              <a:rPr lang="fr-FR" sz="1200">
                <a:solidFill>
                  <a:schemeClr val="tx2"/>
                </a:solidFill>
              </a:rPr>
              <a:t>Animateur</a:t>
            </a:r>
          </a:p>
          <a:p>
            <a:pPr marL="182563" indent="-182563">
              <a:spcAft>
                <a:spcPts val="600"/>
              </a:spcAft>
              <a:buFont typeface="Arial" panose="020B0604020202020204" pitchFamily="34" charset="0"/>
              <a:buChar char="•"/>
            </a:pPr>
            <a:r>
              <a:rPr lang="fr-FR" sz="1200">
                <a:solidFill>
                  <a:schemeClr val="tx2"/>
                </a:solidFill>
              </a:rPr>
              <a:t>Autogouvernance bienveillante</a:t>
            </a:r>
          </a:p>
          <a:p>
            <a:pPr marL="182563" indent="-182563">
              <a:spcAft>
                <a:spcPts val="600"/>
              </a:spcAft>
              <a:buFont typeface="Arial" panose="020B0604020202020204" pitchFamily="34" charset="0"/>
              <a:buChar char="•"/>
            </a:pPr>
            <a:r>
              <a:rPr lang="fr-FR" sz="1200">
                <a:solidFill>
                  <a:schemeClr val="tx2"/>
                </a:solidFill>
              </a:rPr>
              <a:t>Apprentissage de soft-</a:t>
            </a:r>
            <a:r>
              <a:rPr lang="fr-FR" sz="1200" err="1">
                <a:solidFill>
                  <a:schemeClr val="tx2"/>
                </a:solidFill>
              </a:rPr>
              <a:t>skills</a:t>
            </a:r>
            <a:r>
              <a:rPr lang="fr-FR" sz="1200">
                <a:solidFill>
                  <a:schemeClr val="tx2"/>
                </a:solidFill>
              </a:rPr>
              <a:t> par support des pairs  &gt; rôle de coach</a:t>
            </a:r>
          </a:p>
        </p:txBody>
      </p:sp>
      <p:sp>
        <p:nvSpPr>
          <p:cNvPr id="54" name="ZoneTexte 53">
            <a:extLst>
              <a:ext uri="{FF2B5EF4-FFF2-40B4-BE49-F238E27FC236}">
                <a16:creationId xmlns:a16="http://schemas.microsoft.com/office/drawing/2014/main" id="{AE646360-6549-F5DB-BB81-E6DE2EA4A81A}"/>
              </a:ext>
            </a:extLst>
          </p:cNvPr>
          <p:cNvSpPr txBox="1"/>
          <p:nvPr/>
        </p:nvSpPr>
        <p:spPr>
          <a:xfrm>
            <a:off x="5449195" y="3792189"/>
            <a:ext cx="3363227" cy="2169825"/>
          </a:xfrm>
          <a:prstGeom prst="rect">
            <a:avLst/>
          </a:prstGeom>
          <a:noFill/>
        </p:spPr>
        <p:txBody>
          <a:bodyPr wrap="square" rtlCol="0">
            <a:spAutoFit/>
          </a:bodyPr>
          <a:lstStyle/>
          <a:p>
            <a:pPr marL="182563" indent="-182563">
              <a:spcAft>
                <a:spcPts val="600"/>
              </a:spcAft>
              <a:buFont typeface="Arial" panose="020B0604020202020204" pitchFamily="34" charset="0"/>
              <a:buChar char="•"/>
            </a:pPr>
            <a:r>
              <a:rPr lang="fr-FR" sz="1200" b="1" dirty="0">
                <a:solidFill>
                  <a:schemeClr val="tx2"/>
                </a:solidFill>
              </a:rPr>
              <a:t>Intérêt d’un site CA Open source </a:t>
            </a:r>
            <a:r>
              <a:rPr lang="fr-FR" sz="1200" dirty="0">
                <a:solidFill>
                  <a:schemeClr val="tx2"/>
                </a:solidFill>
              </a:rPr>
              <a:t>qui est peu mis à jour ?</a:t>
            </a:r>
          </a:p>
          <a:p>
            <a:pPr marL="182563" indent="-182563">
              <a:spcAft>
                <a:spcPts val="600"/>
              </a:spcAft>
              <a:buFont typeface="Arial" panose="020B0604020202020204" pitchFamily="34" charset="0"/>
              <a:buChar char="•"/>
            </a:pPr>
            <a:r>
              <a:rPr lang="fr-FR" sz="1200" dirty="0">
                <a:solidFill>
                  <a:schemeClr val="tx2"/>
                </a:solidFill>
              </a:rPr>
              <a:t>Quel outil pour des échanges inter entreprise ? </a:t>
            </a:r>
            <a:r>
              <a:rPr lang="fr-FR" sz="1200" b="1" dirty="0">
                <a:solidFill>
                  <a:schemeClr val="tx2"/>
                </a:solidFill>
              </a:rPr>
              <a:t>Un forum </a:t>
            </a:r>
            <a:r>
              <a:rPr lang="fr-FR" sz="1200" b="1" dirty="0" err="1">
                <a:solidFill>
                  <a:schemeClr val="tx2"/>
                </a:solidFill>
              </a:rPr>
              <a:t>old</a:t>
            </a:r>
            <a:r>
              <a:rPr lang="fr-FR" sz="1200" b="1" dirty="0">
                <a:solidFill>
                  <a:schemeClr val="tx2"/>
                </a:solidFill>
              </a:rPr>
              <a:t> </a:t>
            </a:r>
            <a:r>
              <a:rPr lang="fr-FR" sz="1200" b="1" dirty="0" err="1">
                <a:solidFill>
                  <a:schemeClr val="tx2"/>
                </a:solidFill>
              </a:rPr>
              <a:t>school</a:t>
            </a:r>
            <a:r>
              <a:rPr lang="fr-FR" sz="1200" b="1" dirty="0">
                <a:solidFill>
                  <a:schemeClr val="tx2"/>
                </a:solidFill>
              </a:rPr>
              <a:t> (</a:t>
            </a:r>
            <a:r>
              <a:rPr lang="fr-FR" sz="1200" dirty="0">
                <a:solidFill>
                  <a:schemeClr val="tx2"/>
                </a:solidFill>
              </a:rPr>
              <a:t>+ notifs mail) pourrait suffire</a:t>
            </a:r>
          </a:p>
          <a:p>
            <a:pPr marL="182563" indent="-182563">
              <a:spcAft>
                <a:spcPts val="600"/>
              </a:spcAft>
              <a:buFont typeface="Arial" panose="020B0604020202020204" pitchFamily="34" charset="0"/>
              <a:buChar char="•"/>
            </a:pPr>
            <a:r>
              <a:rPr lang="fr-FR" sz="1200" b="1" dirty="0">
                <a:solidFill>
                  <a:schemeClr val="tx2"/>
                </a:solidFill>
              </a:rPr>
              <a:t>Aider les autres</a:t>
            </a:r>
          </a:p>
          <a:p>
            <a:pPr marL="182563" indent="-182563">
              <a:spcAft>
                <a:spcPts val="600"/>
              </a:spcAft>
              <a:buFont typeface="Arial" panose="020B0604020202020204" pitchFamily="34" charset="0"/>
              <a:buChar char="•"/>
            </a:pPr>
            <a:r>
              <a:rPr lang="fr-FR" sz="1200" b="1" dirty="0">
                <a:solidFill>
                  <a:schemeClr val="tx2"/>
                </a:solidFill>
              </a:rPr>
              <a:t>Organiser un Kata interentreprise</a:t>
            </a:r>
          </a:p>
          <a:p>
            <a:pPr marL="182563" indent="-182563">
              <a:spcAft>
                <a:spcPts val="600"/>
              </a:spcAft>
              <a:buFont typeface="Arial" panose="020B0604020202020204" pitchFamily="34" charset="0"/>
              <a:buChar char="•"/>
            </a:pPr>
            <a:r>
              <a:rPr lang="fr-FR" sz="1200" b="1" dirty="0">
                <a:solidFill>
                  <a:schemeClr val="tx2"/>
                </a:solidFill>
              </a:rPr>
              <a:t>Animation tournante</a:t>
            </a:r>
          </a:p>
          <a:p>
            <a:pPr marL="285750" indent="-285750">
              <a:spcAft>
                <a:spcPts val="600"/>
              </a:spcAft>
              <a:buFont typeface="Arial" panose="020B0604020202020204" pitchFamily="34" charset="0"/>
              <a:buChar char="•"/>
            </a:pPr>
            <a:endParaRPr lang="fr-FR" sz="1400" dirty="0">
              <a:solidFill>
                <a:schemeClr val="tx2"/>
              </a:solidFill>
            </a:endParaRPr>
          </a:p>
        </p:txBody>
      </p:sp>
      <p:sp>
        <p:nvSpPr>
          <p:cNvPr id="55" name="ZoneTexte 54">
            <a:extLst>
              <a:ext uri="{FF2B5EF4-FFF2-40B4-BE49-F238E27FC236}">
                <a16:creationId xmlns:a16="http://schemas.microsoft.com/office/drawing/2014/main" id="{AAF8A0F0-5E1C-AC77-523E-DB54339EA378}"/>
              </a:ext>
            </a:extLst>
          </p:cNvPr>
          <p:cNvSpPr txBox="1"/>
          <p:nvPr/>
        </p:nvSpPr>
        <p:spPr>
          <a:xfrm>
            <a:off x="5542401" y="7084732"/>
            <a:ext cx="3557877" cy="830997"/>
          </a:xfrm>
          <a:prstGeom prst="rect">
            <a:avLst/>
          </a:prstGeom>
          <a:noFill/>
        </p:spPr>
        <p:txBody>
          <a:bodyPr wrap="square" rtlCol="0">
            <a:spAutoFit/>
          </a:bodyPr>
          <a:lstStyle/>
          <a:p>
            <a:pPr marL="342900" indent="-342900">
              <a:spcAft>
                <a:spcPts val="600"/>
              </a:spcAft>
              <a:buFont typeface="Wingdings" panose="05000000000000000000" pitchFamily="2" charset="2"/>
              <a:buChar char="q"/>
            </a:pPr>
            <a:r>
              <a:rPr lang="fr-FR" sz="1200" dirty="0">
                <a:solidFill>
                  <a:schemeClr val="tx2"/>
                </a:solidFill>
              </a:rPr>
              <a:t>1 journée présentielle par an est suffisante</a:t>
            </a:r>
          </a:p>
          <a:p>
            <a:pPr marL="342900" indent="-342900">
              <a:spcAft>
                <a:spcPts val="600"/>
              </a:spcAft>
              <a:buFont typeface="Wingdings" panose="05000000000000000000" pitchFamily="2" charset="2"/>
              <a:buChar char="q"/>
            </a:pPr>
            <a:r>
              <a:rPr lang="fr-FR" sz="1200" dirty="0">
                <a:solidFill>
                  <a:schemeClr val="tx2"/>
                </a:solidFill>
              </a:rPr>
              <a:t>Evènements online à thème 2/3 en plus</a:t>
            </a:r>
          </a:p>
          <a:p>
            <a:pPr marL="342900" indent="-342900">
              <a:spcAft>
                <a:spcPts val="600"/>
              </a:spcAft>
              <a:buFont typeface="Wingdings" panose="05000000000000000000" pitchFamily="2" charset="2"/>
              <a:buChar char="q"/>
            </a:pPr>
            <a:endParaRPr lang="fr-FR" sz="1400" dirty="0">
              <a:solidFill>
                <a:schemeClr val="tx2"/>
              </a:solidFill>
            </a:endParaRPr>
          </a:p>
        </p:txBody>
      </p:sp>
      <p:sp>
        <p:nvSpPr>
          <p:cNvPr id="56" name="ZoneTexte 55">
            <a:extLst>
              <a:ext uri="{FF2B5EF4-FFF2-40B4-BE49-F238E27FC236}">
                <a16:creationId xmlns:a16="http://schemas.microsoft.com/office/drawing/2014/main" id="{3F564748-5398-68A3-7F97-D42621FA4199}"/>
              </a:ext>
            </a:extLst>
          </p:cNvPr>
          <p:cNvSpPr txBox="1"/>
          <p:nvPr/>
        </p:nvSpPr>
        <p:spPr>
          <a:xfrm>
            <a:off x="578847" y="1769570"/>
            <a:ext cx="4518687" cy="2954655"/>
          </a:xfrm>
          <a:prstGeom prst="rect">
            <a:avLst/>
          </a:prstGeom>
          <a:noFill/>
        </p:spPr>
        <p:txBody>
          <a:bodyPr wrap="square" rtlCol="0">
            <a:spAutoFit/>
          </a:bodyPr>
          <a:lstStyle/>
          <a:p>
            <a:pPr marL="342900" indent="-342900">
              <a:spcAft>
                <a:spcPts val="600"/>
              </a:spcAft>
              <a:buFont typeface="+mj-lt"/>
              <a:buAutoNum type="arabicPeriod"/>
            </a:pPr>
            <a:r>
              <a:rPr lang="fr-FR" sz="1200" b="1" dirty="0">
                <a:solidFill>
                  <a:schemeClr val="tx2"/>
                </a:solidFill>
              </a:rPr>
              <a:t>Donner et (</a:t>
            </a:r>
            <a:r>
              <a:rPr lang="fr-FR" sz="1200" b="1" dirty="0" err="1">
                <a:solidFill>
                  <a:schemeClr val="tx2"/>
                </a:solidFill>
              </a:rPr>
              <a:t>ap</a:t>
            </a:r>
            <a:r>
              <a:rPr lang="fr-FR" sz="1200" b="1" dirty="0">
                <a:solidFill>
                  <a:schemeClr val="tx2"/>
                </a:solidFill>
              </a:rPr>
              <a:t>)prendre</a:t>
            </a:r>
            <a:r>
              <a:rPr lang="fr-FR" sz="1200" dirty="0">
                <a:solidFill>
                  <a:schemeClr val="tx2"/>
                </a:solidFill>
              </a:rPr>
              <a:t>, se rassurer.</a:t>
            </a:r>
          </a:p>
          <a:p>
            <a:pPr marL="342900" indent="-342900">
              <a:spcAft>
                <a:spcPts val="600"/>
              </a:spcAft>
              <a:buFont typeface="+mj-lt"/>
              <a:buAutoNum type="arabicPeriod"/>
            </a:pPr>
            <a:r>
              <a:rPr lang="fr-FR" sz="1200" b="1" dirty="0">
                <a:solidFill>
                  <a:schemeClr val="tx2"/>
                </a:solidFill>
              </a:rPr>
              <a:t>Accélérer</a:t>
            </a:r>
            <a:r>
              <a:rPr lang="fr-FR" sz="1200" dirty="0">
                <a:solidFill>
                  <a:schemeClr val="tx2"/>
                </a:solidFill>
              </a:rPr>
              <a:t> le changement de pratiques</a:t>
            </a:r>
          </a:p>
          <a:p>
            <a:pPr marL="342900" indent="-342900">
              <a:spcAft>
                <a:spcPts val="600"/>
              </a:spcAft>
              <a:buFont typeface="+mj-lt"/>
              <a:buAutoNum type="arabicPeriod"/>
            </a:pPr>
            <a:r>
              <a:rPr lang="fr-FR" sz="1200" b="1" dirty="0">
                <a:solidFill>
                  <a:schemeClr val="tx2"/>
                </a:solidFill>
              </a:rPr>
              <a:t>Autoorganisée </a:t>
            </a:r>
            <a:r>
              <a:rPr lang="fr-FR" sz="1200" dirty="0">
                <a:solidFill>
                  <a:schemeClr val="tx2"/>
                </a:solidFill>
              </a:rPr>
              <a:t>(pas intentionnel) et éphémère</a:t>
            </a:r>
          </a:p>
          <a:p>
            <a:pPr marL="342900" indent="-342900">
              <a:spcAft>
                <a:spcPts val="600"/>
              </a:spcAft>
              <a:buFont typeface="+mj-lt"/>
              <a:buAutoNum type="arabicPeriod"/>
            </a:pPr>
            <a:r>
              <a:rPr lang="fr-FR" sz="1200" b="1" dirty="0">
                <a:solidFill>
                  <a:schemeClr val="tx2"/>
                </a:solidFill>
              </a:rPr>
              <a:t>Réseau </a:t>
            </a:r>
            <a:r>
              <a:rPr lang="fr-FR" sz="1200" dirty="0">
                <a:solidFill>
                  <a:schemeClr val="tx2"/>
                </a:solidFill>
              </a:rPr>
              <a:t>de proximité entre pairs</a:t>
            </a:r>
          </a:p>
          <a:p>
            <a:pPr marL="342900" indent="-342900">
              <a:spcAft>
                <a:spcPts val="600"/>
              </a:spcAft>
              <a:buFont typeface="+mj-lt"/>
              <a:buAutoNum type="arabicPeriod"/>
            </a:pPr>
            <a:r>
              <a:rPr lang="fr-FR" sz="1200" b="1" dirty="0">
                <a:solidFill>
                  <a:schemeClr val="tx2"/>
                </a:solidFill>
              </a:rPr>
              <a:t>Recherche d’aide </a:t>
            </a:r>
            <a:r>
              <a:rPr lang="fr-FR" sz="1200" dirty="0">
                <a:solidFill>
                  <a:schemeClr val="tx2"/>
                </a:solidFill>
              </a:rPr>
              <a:t>sans jugement de valeur. Déconnecté de la hiérarchie, bienveillance</a:t>
            </a:r>
          </a:p>
          <a:p>
            <a:pPr marL="342900" indent="-342900">
              <a:spcAft>
                <a:spcPts val="600"/>
              </a:spcAft>
              <a:buFont typeface="+mj-lt"/>
              <a:buAutoNum type="arabicPeriod"/>
            </a:pPr>
            <a:r>
              <a:rPr lang="fr-FR" sz="1200" b="1" dirty="0">
                <a:solidFill>
                  <a:schemeClr val="tx2"/>
                </a:solidFill>
              </a:rPr>
              <a:t>Participation par envie, on y reste par intérêt</a:t>
            </a:r>
          </a:p>
          <a:p>
            <a:pPr marL="342900" indent="-342900">
              <a:spcAft>
                <a:spcPts val="600"/>
              </a:spcAft>
              <a:buFont typeface="+mj-lt"/>
              <a:buAutoNum type="arabicPeriod"/>
            </a:pPr>
            <a:r>
              <a:rPr lang="fr-FR" sz="1200" b="1" dirty="0">
                <a:solidFill>
                  <a:schemeClr val="tx2"/>
                </a:solidFill>
              </a:rPr>
              <a:t>Plaisir </a:t>
            </a:r>
            <a:r>
              <a:rPr lang="fr-FR" sz="1200" dirty="0">
                <a:solidFill>
                  <a:schemeClr val="tx2"/>
                </a:solidFill>
              </a:rPr>
              <a:t>de participer, valorisation</a:t>
            </a:r>
          </a:p>
          <a:p>
            <a:pPr marL="342900" indent="-342900">
              <a:spcAft>
                <a:spcPts val="600"/>
              </a:spcAft>
              <a:buFont typeface="+mj-lt"/>
              <a:buAutoNum type="arabicPeriod"/>
            </a:pPr>
            <a:r>
              <a:rPr lang="fr-FR" sz="1200" b="1" dirty="0">
                <a:solidFill>
                  <a:schemeClr val="tx2"/>
                </a:solidFill>
              </a:rPr>
              <a:t>Influencer l’organisation </a:t>
            </a:r>
            <a:r>
              <a:rPr lang="fr-FR" sz="1200" dirty="0">
                <a:solidFill>
                  <a:schemeClr val="tx2"/>
                </a:solidFill>
              </a:rPr>
              <a:t>par une communauté interne</a:t>
            </a:r>
          </a:p>
          <a:p>
            <a:endParaRPr lang="fr-FR" sz="1200" dirty="0">
              <a:solidFill>
                <a:schemeClr val="tx2"/>
              </a:solidFill>
            </a:endParaRPr>
          </a:p>
          <a:p>
            <a:endParaRPr lang="fr-FR" sz="1200" dirty="0">
              <a:solidFill>
                <a:schemeClr val="tx2"/>
              </a:solidFill>
            </a:endParaRPr>
          </a:p>
          <a:p>
            <a:endParaRPr lang="fr-FR" sz="1400" dirty="0">
              <a:solidFill>
                <a:schemeClr val="tx2"/>
              </a:solidFill>
            </a:endParaRPr>
          </a:p>
        </p:txBody>
      </p:sp>
      <p:sp>
        <p:nvSpPr>
          <p:cNvPr id="25" name="ZoneTexte 24">
            <a:extLst>
              <a:ext uri="{FF2B5EF4-FFF2-40B4-BE49-F238E27FC236}">
                <a16:creationId xmlns:a16="http://schemas.microsoft.com/office/drawing/2014/main" id="{ABB97E2B-AA87-41FD-F8CE-559705B17FA4}"/>
              </a:ext>
            </a:extLst>
          </p:cNvPr>
          <p:cNvSpPr txBox="1"/>
          <p:nvPr/>
        </p:nvSpPr>
        <p:spPr>
          <a:xfrm>
            <a:off x="2291524" y="1452711"/>
            <a:ext cx="1132041" cy="261610"/>
          </a:xfrm>
          <a:prstGeom prst="rect">
            <a:avLst/>
          </a:prstGeom>
          <a:noFill/>
        </p:spPr>
        <p:txBody>
          <a:bodyPr wrap="none" rtlCol="0">
            <a:spAutoFit/>
          </a:bodyPr>
          <a:lstStyle/>
          <a:p>
            <a:r>
              <a:rPr lang="fr-FR" sz="1100">
                <a:solidFill>
                  <a:schemeClr val="tx2"/>
                </a:solidFill>
                <a:latin typeface="Gotham Rounded Bold" panose="02000000000000000000" pitchFamily="50" charset="0"/>
              </a:rPr>
              <a:t>IDEES CLEFS</a:t>
            </a:r>
          </a:p>
        </p:txBody>
      </p:sp>
      <p:cxnSp>
        <p:nvCxnSpPr>
          <p:cNvPr id="26" name="Connecteur droit 25">
            <a:extLst>
              <a:ext uri="{FF2B5EF4-FFF2-40B4-BE49-F238E27FC236}">
                <a16:creationId xmlns:a16="http://schemas.microsoft.com/office/drawing/2014/main" id="{D4D5200F-0D16-5D76-1384-9CDE053D239C}"/>
              </a:ext>
            </a:extLst>
          </p:cNvPr>
          <p:cNvCxnSpPr/>
          <p:nvPr/>
        </p:nvCxnSpPr>
        <p:spPr>
          <a:xfrm>
            <a:off x="1914023" y="1733945"/>
            <a:ext cx="18870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ZoneTexte 27">
            <a:extLst>
              <a:ext uri="{FF2B5EF4-FFF2-40B4-BE49-F238E27FC236}">
                <a16:creationId xmlns:a16="http://schemas.microsoft.com/office/drawing/2014/main" id="{AD6FFDBE-0A58-0B3B-2AEB-995FE991BA84}"/>
              </a:ext>
            </a:extLst>
          </p:cNvPr>
          <p:cNvSpPr txBox="1"/>
          <p:nvPr/>
        </p:nvSpPr>
        <p:spPr>
          <a:xfrm>
            <a:off x="578847" y="5030533"/>
            <a:ext cx="2247731" cy="261610"/>
          </a:xfrm>
          <a:prstGeom prst="rect">
            <a:avLst/>
          </a:prstGeom>
          <a:noFill/>
        </p:spPr>
        <p:txBody>
          <a:bodyPr wrap="none" rtlCol="0">
            <a:spAutoFit/>
          </a:bodyPr>
          <a:lstStyle/>
          <a:p>
            <a:r>
              <a:rPr lang="fr-FR" sz="1100">
                <a:solidFill>
                  <a:schemeClr val="tx2"/>
                </a:solidFill>
                <a:latin typeface="Gotham Rounded Bold" panose="02000000000000000000" pitchFamily="50" charset="0"/>
              </a:rPr>
              <a:t>LEVIERS – ACCELERATEURS</a:t>
            </a:r>
          </a:p>
        </p:txBody>
      </p:sp>
      <p:cxnSp>
        <p:nvCxnSpPr>
          <p:cNvPr id="37" name="Connecteur droit 36">
            <a:extLst>
              <a:ext uri="{FF2B5EF4-FFF2-40B4-BE49-F238E27FC236}">
                <a16:creationId xmlns:a16="http://schemas.microsoft.com/office/drawing/2014/main" id="{9E741CF8-B4CB-E368-821A-A3516D0EE2F6}"/>
              </a:ext>
            </a:extLst>
          </p:cNvPr>
          <p:cNvCxnSpPr/>
          <p:nvPr/>
        </p:nvCxnSpPr>
        <p:spPr>
          <a:xfrm>
            <a:off x="748438" y="5286392"/>
            <a:ext cx="18870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 coins arrondis 37">
            <a:extLst>
              <a:ext uri="{FF2B5EF4-FFF2-40B4-BE49-F238E27FC236}">
                <a16:creationId xmlns:a16="http://schemas.microsoft.com/office/drawing/2014/main" id="{BC15868A-28C4-1039-9D42-120310DCF14F}"/>
              </a:ext>
            </a:extLst>
          </p:cNvPr>
          <p:cNvSpPr/>
          <p:nvPr/>
        </p:nvSpPr>
        <p:spPr>
          <a:xfrm>
            <a:off x="9548447" y="1452711"/>
            <a:ext cx="2757178" cy="6179065"/>
          </a:xfrm>
          <a:prstGeom prst="roundRect">
            <a:avLst>
              <a:gd name="adj" fmla="val 4439"/>
            </a:avLst>
          </a:prstGeom>
          <a:noFill/>
          <a:ln w="19050">
            <a:solidFill>
              <a:srgbClr val="7CC2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ZoneTexte 40">
            <a:extLst>
              <a:ext uri="{FF2B5EF4-FFF2-40B4-BE49-F238E27FC236}">
                <a16:creationId xmlns:a16="http://schemas.microsoft.com/office/drawing/2014/main" id="{F86A0681-694C-702B-1F64-BF56C8AF99A3}"/>
              </a:ext>
            </a:extLst>
          </p:cNvPr>
          <p:cNvSpPr txBox="1"/>
          <p:nvPr/>
        </p:nvSpPr>
        <p:spPr>
          <a:xfrm>
            <a:off x="10396863" y="1311152"/>
            <a:ext cx="1314784" cy="307777"/>
          </a:xfrm>
          <a:prstGeom prst="rect">
            <a:avLst/>
          </a:prstGeom>
          <a:solidFill>
            <a:schemeClr val="bg1"/>
          </a:solidFill>
        </p:spPr>
        <p:txBody>
          <a:bodyPr wrap="none" rtlCol="0">
            <a:spAutoFit/>
          </a:bodyPr>
          <a:lstStyle/>
          <a:p>
            <a:r>
              <a:rPr lang="fr-FR" sz="1400">
                <a:solidFill>
                  <a:srgbClr val="048BC3"/>
                </a:solidFill>
                <a:latin typeface="Montserrat ExtraBold" panose="00000900000000000000" pitchFamily="2" charset="0"/>
              </a:rPr>
              <a:t>INITIATIVES</a:t>
            </a:r>
          </a:p>
        </p:txBody>
      </p:sp>
      <p:sp>
        <p:nvSpPr>
          <p:cNvPr id="42" name="Rectangle : coins arrondis 41">
            <a:extLst>
              <a:ext uri="{FF2B5EF4-FFF2-40B4-BE49-F238E27FC236}">
                <a16:creationId xmlns:a16="http://schemas.microsoft.com/office/drawing/2014/main" id="{B38ACAEB-58C8-EFD8-4AD2-DB4ED9B2BDA2}"/>
              </a:ext>
            </a:extLst>
          </p:cNvPr>
          <p:cNvSpPr/>
          <p:nvPr/>
        </p:nvSpPr>
        <p:spPr>
          <a:xfrm>
            <a:off x="5453067" y="6856958"/>
            <a:ext cx="3683867" cy="2281150"/>
          </a:xfrm>
          <a:prstGeom prst="roundRect">
            <a:avLst>
              <a:gd name="adj" fmla="val 4439"/>
            </a:avLst>
          </a:prstGeom>
          <a:noFill/>
          <a:ln w="19050">
            <a:solidFill>
              <a:srgbClr val="E5E7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ZoneTexte 42">
            <a:extLst>
              <a:ext uri="{FF2B5EF4-FFF2-40B4-BE49-F238E27FC236}">
                <a16:creationId xmlns:a16="http://schemas.microsoft.com/office/drawing/2014/main" id="{62428A18-B0A7-29B4-C57B-49A2B3B2AF8F}"/>
              </a:ext>
            </a:extLst>
          </p:cNvPr>
          <p:cNvSpPr txBox="1"/>
          <p:nvPr/>
        </p:nvSpPr>
        <p:spPr>
          <a:xfrm>
            <a:off x="6814837" y="6693143"/>
            <a:ext cx="998991" cy="307777"/>
          </a:xfrm>
          <a:prstGeom prst="rect">
            <a:avLst/>
          </a:prstGeom>
          <a:solidFill>
            <a:schemeClr val="bg1"/>
          </a:solidFill>
        </p:spPr>
        <p:txBody>
          <a:bodyPr wrap="none" rtlCol="0">
            <a:spAutoFit/>
          </a:bodyPr>
          <a:lstStyle/>
          <a:p>
            <a:r>
              <a:rPr lang="fr-FR" sz="1400">
                <a:solidFill>
                  <a:srgbClr val="E5E72E"/>
                </a:solidFill>
                <a:latin typeface="Montserrat ExtraBold" panose="00000900000000000000" pitchFamily="2" charset="0"/>
              </a:rPr>
              <a:t>RITUALS</a:t>
            </a:r>
          </a:p>
        </p:txBody>
      </p:sp>
      <p:sp>
        <p:nvSpPr>
          <p:cNvPr id="45" name="Rectangle : coins arrondis 44">
            <a:extLst>
              <a:ext uri="{FF2B5EF4-FFF2-40B4-BE49-F238E27FC236}">
                <a16:creationId xmlns:a16="http://schemas.microsoft.com/office/drawing/2014/main" id="{6446ECC4-C035-3D26-1D58-00093C4C92A2}"/>
              </a:ext>
            </a:extLst>
          </p:cNvPr>
          <p:cNvSpPr/>
          <p:nvPr/>
        </p:nvSpPr>
        <p:spPr>
          <a:xfrm>
            <a:off x="5419093" y="3484413"/>
            <a:ext cx="3741604" cy="3044108"/>
          </a:xfrm>
          <a:prstGeom prst="roundRect">
            <a:avLst>
              <a:gd name="adj" fmla="val 4439"/>
            </a:avLst>
          </a:prstGeom>
          <a:noFill/>
          <a:ln w="19050">
            <a:solidFill>
              <a:srgbClr val="FF98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ZoneTexte 45">
            <a:extLst>
              <a:ext uri="{FF2B5EF4-FFF2-40B4-BE49-F238E27FC236}">
                <a16:creationId xmlns:a16="http://schemas.microsoft.com/office/drawing/2014/main" id="{8D4E42CE-6716-38BE-D8E5-BC250FD58E24}"/>
              </a:ext>
            </a:extLst>
          </p:cNvPr>
          <p:cNvSpPr txBox="1"/>
          <p:nvPr/>
        </p:nvSpPr>
        <p:spPr>
          <a:xfrm>
            <a:off x="6203081" y="3388090"/>
            <a:ext cx="2085827" cy="307777"/>
          </a:xfrm>
          <a:prstGeom prst="rect">
            <a:avLst/>
          </a:prstGeom>
          <a:solidFill>
            <a:schemeClr val="bg1"/>
          </a:solidFill>
        </p:spPr>
        <p:txBody>
          <a:bodyPr wrap="none" rtlCol="0">
            <a:spAutoFit/>
          </a:bodyPr>
          <a:lstStyle/>
          <a:p>
            <a:r>
              <a:rPr lang="fr-FR" sz="1400">
                <a:solidFill>
                  <a:srgbClr val="FF9832"/>
                </a:solidFill>
                <a:latin typeface="Montserrat ExtraBold" panose="00000900000000000000" pitchFamily="2" charset="0"/>
              </a:rPr>
              <a:t>PRACTICES - TOOLS</a:t>
            </a:r>
          </a:p>
        </p:txBody>
      </p:sp>
      <p:sp>
        <p:nvSpPr>
          <p:cNvPr id="48" name="Rectangle : coins arrondis 47">
            <a:extLst>
              <a:ext uri="{FF2B5EF4-FFF2-40B4-BE49-F238E27FC236}">
                <a16:creationId xmlns:a16="http://schemas.microsoft.com/office/drawing/2014/main" id="{01AD1DBA-FC11-606A-7089-EB8FCB4B4DC8}"/>
              </a:ext>
            </a:extLst>
          </p:cNvPr>
          <p:cNvSpPr/>
          <p:nvPr/>
        </p:nvSpPr>
        <p:spPr>
          <a:xfrm>
            <a:off x="5412538" y="1425555"/>
            <a:ext cx="3687740" cy="1787736"/>
          </a:xfrm>
          <a:prstGeom prst="roundRect">
            <a:avLst>
              <a:gd name="adj" fmla="val 4439"/>
            </a:avLst>
          </a:prstGeom>
          <a:noFill/>
          <a:ln w="19050">
            <a:solidFill>
              <a:srgbClr val="EA49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ZoneTexte 48">
            <a:extLst>
              <a:ext uri="{FF2B5EF4-FFF2-40B4-BE49-F238E27FC236}">
                <a16:creationId xmlns:a16="http://schemas.microsoft.com/office/drawing/2014/main" id="{189BF80D-C54C-F9A1-CE71-3CF84EAA0BEA}"/>
              </a:ext>
            </a:extLst>
          </p:cNvPr>
          <p:cNvSpPr txBox="1"/>
          <p:nvPr/>
        </p:nvSpPr>
        <p:spPr>
          <a:xfrm>
            <a:off x="6478797" y="1234828"/>
            <a:ext cx="1810111" cy="307777"/>
          </a:xfrm>
          <a:prstGeom prst="rect">
            <a:avLst/>
          </a:prstGeom>
          <a:solidFill>
            <a:schemeClr val="bg1"/>
          </a:solidFill>
        </p:spPr>
        <p:txBody>
          <a:bodyPr wrap="none" rtlCol="0">
            <a:spAutoFit/>
          </a:bodyPr>
          <a:lstStyle/>
          <a:p>
            <a:r>
              <a:rPr lang="fr-FR" sz="1400">
                <a:solidFill>
                  <a:srgbClr val="EA4995"/>
                </a:solidFill>
                <a:latin typeface="Montserrat ExtraBold" panose="00000900000000000000" pitchFamily="2" charset="0"/>
              </a:rPr>
              <a:t>ROLE - MISSIONS</a:t>
            </a:r>
          </a:p>
        </p:txBody>
      </p:sp>
      <p:sp>
        <p:nvSpPr>
          <p:cNvPr id="50" name="ZoneTexte 49">
            <a:extLst>
              <a:ext uri="{FF2B5EF4-FFF2-40B4-BE49-F238E27FC236}">
                <a16:creationId xmlns:a16="http://schemas.microsoft.com/office/drawing/2014/main" id="{B825CCA5-B588-3DE8-008A-50207C97CA97}"/>
              </a:ext>
            </a:extLst>
          </p:cNvPr>
          <p:cNvSpPr txBox="1"/>
          <p:nvPr/>
        </p:nvSpPr>
        <p:spPr>
          <a:xfrm>
            <a:off x="3344235" y="4994909"/>
            <a:ext cx="1563248" cy="261610"/>
          </a:xfrm>
          <a:prstGeom prst="rect">
            <a:avLst/>
          </a:prstGeom>
          <a:noFill/>
        </p:spPr>
        <p:txBody>
          <a:bodyPr wrap="none" rtlCol="0">
            <a:spAutoFit/>
          </a:bodyPr>
          <a:lstStyle/>
          <a:p>
            <a:r>
              <a:rPr lang="fr-FR" sz="1100">
                <a:solidFill>
                  <a:schemeClr val="tx2"/>
                </a:solidFill>
                <a:latin typeface="Gotham Rounded Bold" panose="02000000000000000000" pitchFamily="50" charset="0"/>
              </a:rPr>
              <a:t>FREINS - PITFALLS</a:t>
            </a:r>
          </a:p>
        </p:txBody>
      </p:sp>
      <p:cxnSp>
        <p:nvCxnSpPr>
          <p:cNvPr id="51" name="Connecteur droit 50">
            <a:extLst>
              <a:ext uri="{FF2B5EF4-FFF2-40B4-BE49-F238E27FC236}">
                <a16:creationId xmlns:a16="http://schemas.microsoft.com/office/drawing/2014/main" id="{59A04C76-AE2A-41CC-A6BA-02926C365BD2}"/>
              </a:ext>
            </a:extLst>
          </p:cNvPr>
          <p:cNvCxnSpPr>
            <a:cxnSpLocks/>
          </p:cNvCxnSpPr>
          <p:nvPr/>
        </p:nvCxnSpPr>
        <p:spPr>
          <a:xfrm>
            <a:off x="3344235" y="5292143"/>
            <a:ext cx="164257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ZoneTexte 3">
            <a:extLst>
              <a:ext uri="{FF2B5EF4-FFF2-40B4-BE49-F238E27FC236}">
                <a16:creationId xmlns:a16="http://schemas.microsoft.com/office/drawing/2014/main" id="{96A84C65-6608-C39F-237F-BFB3189AE587}"/>
              </a:ext>
            </a:extLst>
          </p:cNvPr>
          <p:cNvSpPr txBox="1"/>
          <p:nvPr/>
        </p:nvSpPr>
        <p:spPr>
          <a:xfrm>
            <a:off x="495975" y="5407428"/>
            <a:ext cx="2607234" cy="3280898"/>
          </a:xfrm>
          <a:prstGeom prst="rect">
            <a:avLst/>
          </a:prstGeom>
          <a:noFill/>
        </p:spPr>
        <p:txBody>
          <a:bodyPr wrap="square" rtlCol="0">
            <a:spAutoFit/>
          </a:bodyPr>
          <a:lstStyle/>
          <a:p>
            <a:pPr marL="285750" indent="-285750">
              <a:lnSpc>
                <a:spcPct val="115000"/>
              </a:lnSpc>
              <a:buFont typeface="Arial" panose="020B0604020202020204" pitchFamily="34" charset="0"/>
              <a:buChar char="•"/>
            </a:pPr>
            <a:r>
              <a:rPr lang="fr-FR" sz="1200" dirty="0">
                <a:solidFill>
                  <a:schemeClr val="tx2"/>
                </a:solidFill>
              </a:rPr>
              <a:t>Mettre de l’énergie pour amorcer la communauté, écouter mais aussi pour animer</a:t>
            </a:r>
          </a:p>
          <a:p>
            <a:pPr marL="285750" indent="-285750">
              <a:lnSpc>
                <a:spcPct val="115000"/>
              </a:lnSpc>
              <a:buFont typeface="Arial" panose="020B0604020202020204" pitchFamily="34" charset="0"/>
              <a:buChar char="•"/>
            </a:pPr>
            <a:r>
              <a:rPr lang="fr-FR" sz="1200" dirty="0">
                <a:solidFill>
                  <a:schemeClr val="tx2"/>
                </a:solidFill>
              </a:rPr>
              <a:t>Passer de 1 moteur à un collectif, amener du sang neuf</a:t>
            </a:r>
          </a:p>
          <a:p>
            <a:pPr marL="285750" indent="-285750">
              <a:lnSpc>
                <a:spcPct val="115000"/>
              </a:lnSpc>
              <a:buFont typeface="Arial" panose="020B0604020202020204" pitchFamily="34" charset="0"/>
              <a:buChar char="•"/>
            </a:pPr>
            <a:r>
              <a:rPr lang="fr-FR" sz="1200" dirty="0">
                <a:solidFill>
                  <a:schemeClr val="tx2"/>
                </a:solidFill>
              </a:rPr>
              <a:t>Rencontre physique très tôt pour faciliter les échanges</a:t>
            </a:r>
          </a:p>
          <a:p>
            <a:pPr marL="285750" indent="-285750">
              <a:lnSpc>
                <a:spcPct val="115000"/>
              </a:lnSpc>
              <a:buFont typeface="Arial" panose="020B0604020202020204" pitchFamily="34" charset="0"/>
              <a:buChar char="•"/>
            </a:pPr>
            <a:r>
              <a:rPr lang="fr-FR" sz="1200" dirty="0">
                <a:solidFill>
                  <a:schemeClr val="tx2"/>
                </a:solidFill>
              </a:rPr>
              <a:t>Démarche marketing pour identifier les centres d’intérêt</a:t>
            </a:r>
          </a:p>
          <a:p>
            <a:pPr marL="285750" indent="-285750">
              <a:lnSpc>
                <a:spcPct val="115000"/>
              </a:lnSpc>
              <a:buFont typeface="Arial" panose="020B0604020202020204" pitchFamily="34" charset="0"/>
              <a:buChar char="•"/>
            </a:pPr>
            <a:r>
              <a:rPr lang="fr-FR" sz="1200" dirty="0">
                <a:solidFill>
                  <a:schemeClr val="tx2"/>
                </a:solidFill>
              </a:rPr>
              <a:t>Noyau  charismatique et bienveillant pour assurer le décollage de la communauté</a:t>
            </a:r>
          </a:p>
          <a:p>
            <a:pPr marL="285750" indent="-285750">
              <a:lnSpc>
                <a:spcPct val="115000"/>
              </a:lnSpc>
              <a:buFont typeface="Arial" panose="020B0604020202020204" pitchFamily="34" charset="0"/>
              <a:buChar char="•"/>
            </a:pPr>
            <a:r>
              <a:rPr lang="fr-FR" sz="1200" dirty="0">
                <a:solidFill>
                  <a:schemeClr val="tx2"/>
                </a:solidFill>
              </a:rPr>
              <a:t>Avoir des incitations des entreprises à participer</a:t>
            </a:r>
          </a:p>
          <a:p>
            <a:endParaRPr lang="fr-FR" sz="1400" dirty="0">
              <a:solidFill>
                <a:schemeClr val="tx2"/>
              </a:solidFill>
            </a:endParaRPr>
          </a:p>
        </p:txBody>
      </p:sp>
      <p:sp>
        <p:nvSpPr>
          <p:cNvPr id="5" name="ZoneTexte 4">
            <a:extLst>
              <a:ext uri="{FF2B5EF4-FFF2-40B4-BE49-F238E27FC236}">
                <a16:creationId xmlns:a16="http://schemas.microsoft.com/office/drawing/2014/main" id="{6485D052-D624-C385-2FBE-BF50CC681AA2}"/>
              </a:ext>
            </a:extLst>
          </p:cNvPr>
          <p:cNvSpPr txBox="1"/>
          <p:nvPr/>
        </p:nvSpPr>
        <p:spPr>
          <a:xfrm>
            <a:off x="3015139" y="5407428"/>
            <a:ext cx="2227807" cy="2203488"/>
          </a:xfrm>
          <a:prstGeom prst="rect">
            <a:avLst/>
          </a:prstGeom>
          <a:noFill/>
        </p:spPr>
        <p:txBody>
          <a:bodyPr wrap="square" rtlCol="0">
            <a:spAutoFit/>
          </a:bodyPr>
          <a:lstStyle/>
          <a:p>
            <a:pPr marL="285750" indent="-285750">
              <a:lnSpc>
                <a:spcPct val="115000"/>
              </a:lnSpc>
              <a:buFont typeface="Arial" panose="020B0604020202020204" pitchFamily="34" charset="0"/>
              <a:buChar char="•"/>
            </a:pPr>
            <a:r>
              <a:rPr lang="fr-FR" sz="1200">
                <a:solidFill>
                  <a:schemeClr val="tx2"/>
                </a:solidFill>
              </a:rPr>
              <a:t>Temps à y consacrer si non sacralisé</a:t>
            </a:r>
          </a:p>
          <a:p>
            <a:pPr marL="285750" indent="-285750">
              <a:lnSpc>
                <a:spcPct val="115000"/>
              </a:lnSpc>
              <a:buFont typeface="Arial" panose="020B0604020202020204" pitchFamily="34" charset="0"/>
              <a:buChar char="•"/>
            </a:pPr>
            <a:r>
              <a:rPr lang="fr-FR" sz="1200">
                <a:solidFill>
                  <a:schemeClr val="tx2"/>
                </a:solidFill>
              </a:rPr>
              <a:t>Erreur de casting, invités</a:t>
            </a:r>
          </a:p>
          <a:p>
            <a:pPr marL="285750" indent="-285750">
              <a:lnSpc>
                <a:spcPct val="115000"/>
              </a:lnSpc>
              <a:buFont typeface="Arial" panose="020B0604020202020204" pitchFamily="34" charset="0"/>
              <a:buChar char="•"/>
            </a:pPr>
            <a:r>
              <a:rPr lang="fr-FR" sz="1200">
                <a:solidFill>
                  <a:schemeClr val="tx2"/>
                </a:solidFill>
              </a:rPr>
              <a:t>Langue et décalage horaire pour des rituels live</a:t>
            </a:r>
          </a:p>
          <a:p>
            <a:pPr marL="285750" indent="-285750">
              <a:lnSpc>
                <a:spcPct val="115000"/>
              </a:lnSpc>
              <a:buFont typeface="Arial" panose="020B0604020202020204" pitchFamily="34" charset="0"/>
              <a:buChar char="•"/>
            </a:pPr>
            <a:r>
              <a:rPr lang="fr-FR" sz="1200">
                <a:solidFill>
                  <a:schemeClr val="tx2"/>
                </a:solidFill>
              </a:rPr>
              <a:t>Manque de </a:t>
            </a:r>
            <a:r>
              <a:rPr lang="fr-FR" sz="1200" err="1">
                <a:solidFill>
                  <a:schemeClr val="tx2"/>
                </a:solidFill>
              </a:rPr>
              <a:t>softskills</a:t>
            </a:r>
            <a:r>
              <a:rPr lang="fr-FR" sz="1200">
                <a:solidFill>
                  <a:schemeClr val="tx2"/>
                </a:solidFill>
              </a:rPr>
              <a:t> (</a:t>
            </a:r>
            <a:r>
              <a:rPr lang="fr-FR" sz="1200" err="1">
                <a:solidFill>
                  <a:schemeClr val="tx2"/>
                </a:solidFill>
              </a:rPr>
              <a:t>intrapreunariat</a:t>
            </a:r>
            <a:r>
              <a:rPr lang="fr-FR" sz="1200">
                <a:solidFill>
                  <a:schemeClr val="tx2"/>
                </a:solidFill>
              </a:rPr>
              <a:t>)</a:t>
            </a:r>
          </a:p>
          <a:p>
            <a:pPr marL="285750" indent="-285750">
              <a:lnSpc>
                <a:spcPct val="115000"/>
              </a:lnSpc>
              <a:buFont typeface="Arial" panose="020B0604020202020204" pitchFamily="34" charset="0"/>
              <a:buChar char="•"/>
            </a:pPr>
            <a:r>
              <a:rPr lang="fr-FR" sz="1200">
                <a:solidFill>
                  <a:schemeClr val="tx2"/>
                </a:solidFill>
              </a:rPr>
              <a:t>Diluer la participation des contributeurs en ayant de trop petites communautés</a:t>
            </a:r>
          </a:p>
        </p:txBody>
      </p:sp>
      <p:sp>
        <p:nvSpPr>
          <p:cNvPr id="3" name="ZoneTexte 2">
            <a:extLst>
              <a:ext uri="{FF2B5EF4-FFF2-40B4-BE49-F238E27FC236}">
                <a16:creationId xmlns:a16="http://schemas.microsoft.com/office/drawing/2014/main" id="{DDF5903B-007B-BE93-7F6E-BAA9AE41E8DD}"/>
              </a:ext>
            </a:extLst>
          </p:cNvPr>
          <p:cNvSpPr txBox="1"/>
          <p:nvPr/>
        </p:nvSpPr>
        <p:spPr>
          <a:xfrm>
            <a:off x="1180652" y="193558"/>
            <a:ext cx="457177" cy="646331"/>
          </a:xfrm>
          <a:prstGeom prst="rect">
            <a:avLst/>
          </a:prstGeom>
          <a:noFill/>
        </p:spPr>
        <p:txBody>
          <a:bodyPr wrap="none" rtlCol="0">
            <a:spAutoFit/>
          </a:bodyPr>
          <a:lstStyle/>
          <a:p>
            <a:pPr algn="ctr"/>
            <a:r>
              <a:rPr lang="fr-FR" sz="3600" b="1">
                <a:solidFill>
                  <a:srgbClr val="CFE841"/>
                </a:solidFill>
                <a:latin typeface="Montserrat" pitchFamily="2" charset="77"/>
              </a:rPr>
              <a:t>3</a:t>
            </a:r>
          </a:p>
        </p:txBody>
      </p:sp>
      <p:sp>
        <p:nvSpPr>
          <p:cNvPr id="6" name="ZoneTexte 5">
            <a:extLst>
              <a:ext uri="{FF2B5EF4-FFF2-40B4-BE49-F238E27FC236}">
                <a16:creationId xmlns:a16="http://schemas.microsoft.com/office/drawing/2014/main" id="{AA2FB35B-D7D0-FDB7-027B-F6DA54AB5B42}"/>
              </a:ext>
            </a:extLst>
          </p:cNvPr>
          <p:cNvSpPr txBox="1"/>
          <p:nvPr/>
        </p:nvSpPr>
        <p:spPr>
          <a:xfrm>
            <a:off x="1281641" y="225864"/>
            <a:ext cx="255198" cy="92333"/>
          </a:xfrm>
          <a:prstGeom prst="rect">
            <a:avLst/>
          </a:prstGeom>
          <a:noFill/>
        </p:spPr>
        <p:txBody>
          <a:bodyPr wrap="square" lIns="0" tIns="0" rIns="0" bIns="0" rtlCol="0">
            <a:spAutoFit/>
          </a:bodyPr>
          <a:lstStyle/>
          <a:p>
            <a:pPr algn="ctr"/>
            <a:r>
              <a:rPr lang="fr-FR" sz="600" b="1">
                <a:solidFill>
                  <a:schemeClr val="bg1"/>
                </a:solidFill>
                <a:latin typeface="Montserrat" pitchFamily="2" charset="77"/>
              </a:rPr>
              <a:t>DEFI</a:t>
            </a:r>
          </a:p>
        </p:txBody>
      </p:sp>
      <p:sp>
        <p:nvSpPr>
          <p:cNvPr id="8" name="ZoneTexte 7">
            <a:extLst>
              <a:ext uri="{FF2B5EF4-FFF2-40B4-BE49-F238E27FC236}">
                <a16:creationId xmlns:a16="http://schemas.microsoft.com/office/drawing/2014/main" id="{AFC4F752-BA13-307D-46A9-F3084EBB4CB0}"/>
              </a:ext>
            </a:extLst>
          </p:cNvPr>
          <p:cNvSpPr txBox="1"/>
          <p:nvPr/>
        </p:nvSpPr>
        <p:spPr>
          <a:xfrm>
            <a:off x="757951" y="737368"/>
            <a:ext cx="1430078" cy="253916"/>
          </a:xfrm>
          <a:prstGeom prst="rect">
            <a:avLst/>
          </a:prstGeom>
          <a:noFill/>
        </p:spPr>
        <p:txBody>
          <a:bodyPr wrap="square" rtlCol="0">
            <a:spAutoFit/>
          </a:bodyPr>
          <a:lstStyle/>
          <a:p>
            <a:pPr algn="ctr"/>
            <a:r>
              <a:rPr lang="fr-FR" sz="1050" b="1">
                <a:solidFill>
                  <a:srgbClr val="CFE841"/>
                </a:solidFill>
                <a:latin typeface="Montserrat" pitchFamily="2" charset="77"/>
              </a:rPr>
              <a:t>COMMUNAUTES</a:t>
            </a:r>
          </a:p>
        </p:txBody>
      </p:sp>
    </p:spTree>
    <p:extLst>
      <p:ext uri="{BB962C8B-B14F-4D97-AF65-F5344CB8AC3E}">
        <p14:creationId xmlns:p14="http://schemas.microsoft.com/office/powerpoint/2010/main" val="980762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 coins arrondis 51">
            <a:extLst>
              <a:ext uri="{FF2B5EF4-FFF2-40B4-BE49-F238E27FC236}">
                <a16:creationId xmlns:a16="http://schemas.microsoft.com/office/drawing/2014/main" id="{ABC553C0-07F7-43F9-23F7-5CDA6E6006FB}"/>
              </a:ext>
            </a:extLst>
          </p:cNvPr>
          <p:cNvSpPr>
            <a:spLocks/>
          </p:cNvSpPr>
          <p:nvPr/>
        </p:nvSpPr>
        <p:spPr>
          <a:xfrm>
            <a:off x="387442" y="1338807"/>
            <a:ext cx="4855505" cy="7799301"/>
          </a:xfrm>
          <a:prstGeom prst="roundRect">
            <a:avLst>
              <a:gd name="adj" fmla="val 3336"/>
            </a:avLst>
          </a:prstGeom>
          <a:solidFill>
            <a:schemeClr val="bg1">
              <a:lumMod val="6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9" name="Rectangle : coins arrondis 1028">
            <a:extLst>
              <a:ext uri="{FF2B5EF4-FFF2-40B4-BE49-F238E27FC236}">
                <a16:creationId xmlns:a16="http://schemas.microsoft.com/office/drawing/2014/main" id="{CB70D09B-554B-E986-9890-5C4A9D5A4F9D}"/>
              </a:ext>
            </a:extLst>
          </p:cNvPr>
          <p:cNvSpPr/>
          <p:nvPr/>
        </p:nvSpPr>
        <p:spPr>
          <a:xfrm>
            <a:off x="296617" y="129912"/>
            <a:ext cx="12208366" cy="1038385"/>
          </a:xfrm>
          <a:prstGeom prst="roundRect">
            <a:avLst>
              <a:gd name="adj"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0" name="Rectangle : coins arrondis 1029">
            <a:extLst>
              <a:ext uri="{FF2B5EF4-FFF2-40B4-BE49-F238E27FC236}">
                <a16:creationId xmlns:a16="http://schemas.microsoft.com/office/drawing/2014/main" id="{F9D9EA4B-B8C8-425B-A40B-C8C8E9669BB7}"/>
              </a:ext>
            </a:extLst>
          </p:cNvPr>
          <p:cNvSpPr/>
          <p:nvPr/>
        </p:nvSpPr>
        <p:spPr>
          <a:xfrm>
            <a:off x="757952" y="229051"/>
            <a:ext cx="11060748" cy="839519"/>
          </a:xfrm>
          <a:prstGeom prst="roundRect">
            <a:avLst/>
          </a:prstGeom>
          <a:solidFill>
            <a:schemeClr val="accent1">
              <a:alpha val="274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dirty="0">
                <a:solidFill>
                  <a:schemeClr val="bg1"/>
                </a:solidFill>
                <a:latin typeface="Montserrat" pitchFamily="2" charset="77"/>
              </a:rPr>
              <a:t>Comment favoriser l’exposition de la data </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dirty="0">
                <a:solidFill>
                  <a:schemeClr val="bg1"/>
                </a:solidFill>
                <a:latin typeface="Montserrat" pitchFamily="2" charset="77"/>
              </a:rPr>
              <a:t>(</a:t>
            </a:r>
            <a:r>
              <a:rPr lang="fr-FR" sz="2000" b="1" dirty="0">
                <a:solidFill>
                  <a:schemeClr val="bg1"/>
                </a:solidFill>
                <a:latin typeface="Montserrat" pitchFamily="2" charset="77"/>
              </a:rPr>
              <a:t>devenir une </a:t>
            </a:r>
            <a:r>
              <a:rPr lang="fr-FR" sz="2000" b="1" dirty="0">
                <a:solidFill>
                  <a:srgbClr val="CFE841"/>
                </a:solidFill>
                <a:latin typeface="Montserrat" pitchFamily="2" charset="77"/>
              </a:rPr>
              <a:t>data </a:t>
            </a:r>
            <a:r>
              <a:rPr lang="fr-FR" sz="2000" b="1" dirty="0" err="1">
                <a:solidFill>
                  <a:srgbClr val="CFE841"/>
                </a:solidFill>
                <a:latin typeface="Montserrat" pitchFamily="2" charset="77"/>
              </a:rPr>
              <a:t>driven</a:t>
            </a:r>
            <a:r>
              <a:rPr lang="fr-FR" sz="2000" b="1" dirty="0">
                <a:solidFill>
                  <a:srgbClr val="CFE841"/>
                </a:solidFill>
                <a:latin typeface="Montserrat" pitchFamily="2" charset="77"/>
              </a:rPr>
              <a:t> </a:t>
            </a:r>
            <a:r>
              <a:rPr lang="fr-FR" sz="2000" b="1" dirty="0" err="1">
                <a:solidFill>
                  <a:srgbClr val="CFE841"/>
                </a:solidFill>
                <a:latin typeface="Montserrat" pitchFamily="2" charset="77"/>
              </a:rPr>
              <a:t>company</a:t>
            </a:r>
            <a:r>
              <a:rPr lang="fr-FR" sz="2000" dirty="0">
                <a:solidFill>
                  <a:schemeClr val="bg1"/>
                </a:solidFill>
                <a:latin typeface="Montserrat" pitchFamily="2" charset="77"/>
              </a:rPr>
              <a:t>) ?</a:t>
            </a:r>
          </a:p>
        </p:txBody>
      </p:sp>
      <p:sp>
        <p:nvSpPr>
          <p:cNvPr id="7" name="ZoneTexte 6">
            <a:extLst>
              <a:ext uri="{FF2B5EF4-FFF2-40B4-BE49-F238E27FC236}">
                <a16:creationId xmlns:a16="http://schemas.microsoft.com/office/drawing/2014/main" id="{D2B55A54-0C13-3114-7AF7-982F1C5F9289}"/>
              </a:ext>
            </a:extLst>
          </p:cNvPr>
          <p:cNvSpPr txBox="1"/>
          <p:nvPr/>
        </p:nvSpPr>
        <p:spPr>
          <a:xfrm>
            <a:off x="495975" y="2927963"/>
            <a:ext cx="4641635" cy="738664"/>
          </a:xfrm>
          <a:prstGeom prst="rect">
            <a:avLst/>
          </a:prstGeom>
          <a:noFill/>
        </p:spPr>
        <p:txBody>
          <a:bodyPr wrap="square" rtlCol="0">
            <a:spAutoFit/>
          </a:bodyPr>
          <a:lstStyle/>
          <a:p>
            <a:r>
              <a:rPr lang="fr-FR" sz="1050">
                <a:solidFill>
                  <a:schemeClr val="tx2"/>
                </a:solidFill>
              </a:rPr>
              <a:t> </a:t>
            </a:r>
          </a:p>
          <a:p>
            <a:pPr marL="228600" indent="-228600">
              <a:buFont typeface="+mj-lt"/>
              <a:buAutoNum type="arabicPeriod"/>
            </a:pPr>
            <a:endParaRPr lang="fr-FR" sz="1050">
              <a:solidFill>
                <a:schemeClr val="tx2"/>
              </a:solidFill>
            </a:endParaRPr>
          </a:p>
          <a:p>
            <a:pPr marL="228600" indent="-228600">
              <a:buFont typeface="+mj-lt"/>
              <a:buAutoNum type="arabicPeriod"/>
            </a:pPr>
            <a:endParaRPr lang="fr-FR" sz="1050">
              <a:solidFill>
                <a:schemeClr val="tx2"/>
              </a:solidFill>
            </a:endParaRPr>
          </a:p>
          <a:p>
            <a:pPr marL="228600" indent="-228600">
              <a:buFont typeface="+mj-lt"/>
              <a:buAutoNum type="arabicPeriod"/>
            </a:pPr>
            <a:endParaRPr lang="fr-FR" sz="1050">
              <a:solidFill>
                <a:schemeClr val="tx2"/>
              </a:solidFill>
            </a:endParaRPr>
          </a:p>
        </p:txBody>
      </p:sp>
      <p:pic>
        <p:nvPicPr>
          <p:cNvPr id="22" name="Image 21">
            <a:extLst>
              <a:ext uri="{FF2B5EF4-FFF2-40B4-BE49-F238E27FC236}">
                <a16:creationId xmlns:a16="http://schemas.microsoft.com/office/drawing/2014/main" id="{51F6C3FC-0DE5-A3B0-E627-2F9E1916E6BC}"/>
              </a:ext>
            </a:extLst>
          </p:cNvPr>
          <p:cNvPicPr>
            <a:picLocks noChangeAspect="1"/>
          </p:cNvPicPr>
          <p:nvPr/>
        </p:nvPicPr>
        <p:blipFill>
          <a:blip r:embed="rId3"/>
          <a:stretch>
            <a:fillRect/>
          </a:stretch>
        </p:blipFill>
        <p:spPr>
          <a:xfrm>
            <a:off x="11480891" y="9207800"/>
            <a:ext cx="1142208" cy="373334"/>
          </a:xfrm>
          <a:prstGeom prst="rect">
            <a:avLst/>
          </a:prstGeom>
        </p:spPr>
      </p:pic>
      <p:pic>
        <p:nvPicPr>
          <p:cNvPr id="23" name="Image 22" descr="Une image contenant jaune, clipart&#10;&#10;Description générée automatiquement">
            <a:extLst>
              <a:ext uri="{FF2B5EF4-FFF2-40B4-BE49-F238E27FC236}">
                <a16:creationId xmlns:a16="http://schemas.microsoft.com/office/drawing/2014/main" id="{1F8E693A-1772-CF4C-7076-F9BEF909F2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50109" y="357108"/>
            <a:ext cx="423127" cy="528154"/>
          </a:xfrm>
          <a:prstGeom prst="roundRect">
            <a:avLst/>
          </a:prstGeom>
        </p:spPr>
      </p:pic>
      <p:sp>
        <p:nvSpPr>
          <p:cNvPr id="2" name="ZoneTexte 1">
            <a:extLst>
              <a:ext uri="{FF2B5EF4-FFF2-40B4-BE49-F238E27FC236}">
                <a16:creationId xmlns:a16="http://schemas.microsoft.com/office/drawing/2014/main" id="{F892D264-3C18-783C-E743-B35D8499A29B}"/>
              </a:ext>
            </a:extLst>
          </p:cNvPr>
          <p:cNvSpPr txBox="1"/>
          <p:nvPr/>
        </p:nvSpPr>
        <p:spPr>
          <a:xfrm>
            <a:off x="9565441" y="1693811"/>
            <a:ext cx="2752076" cy="1677382"/>
          </a:xfrm>
          <a:prstGeom prst="rect">
            <a:avLst/>
          </a:prstGeom>
          <a:noFill/>
        </p:spPr>
        <p:txBody>
          <a:bodyPr wrap="square" rtlCol="0">
            <a:spAutoFit/>
          </a:bodyPr>
          <a:lstStyle/>
          <a:p>
            <a:pPr marL="300038" indent="-300038">
              <a:buFont typeface="Arial" panose="020B0604020202020204" pitchFamily="34" charset="0"/>
              <a:buChar char="•"/>
            </a:pPr>
            <a:r>
              <a:rPr lang="en-US" sz="1200" b="1" dirty="0" err="1"/>
              <a:t>Remettre</a:t>
            </a:r>
            <a:r>
              <a:rPr lang="en-US" sz="1200" b="1" dirty="0"/>
              <a:t> </a:t>
            </a:r>
            <a:r>
              <a:rPr lang="en-US" sz="1200" b="1" dirty="0" err="1"/>
              <a:t>à</a:t>
            </a:r>
            <a:r>
              <a:rPr lang="en-US" sz="1200" b="1" dirty="0"/>
              <a:t> plat les </a:t>
            </a:r>
            <a:r>
              <a:rPr lang="en-US" sz="1200" b="1" dirty="0" err="1"/>
              <a:t>rôles</a:t>
            </a:r>
            <a:r>
              <a:rPr lang="en-US" sz="1200" b="1" dirty="0"/>
              <a:t> data </a:t>
            </a:r>
            <a:r>
              <a:rPr lang="en-US" sz="1200" dirty="0"/>
              <a:t>car il y </a:t>
            </a:r>
            <a:r>
              <a:rPr lang="en-US" sz="1200" dirty="0" err="1"/>
              <a:t>en</a:t>
            </a:r>
            <a:r>
              <a:rPr lang="en-US" sz="1200" dirty="0"/>
              <a:t> a trop : Si on </a:t>
            </a:r>
            <a:r>
              <a:rPr lang="en-US" sz="1200" dirty="0" err="1"/>
              <a:t>appliquait</a:t>
            </a:r>
            <a:r>
              <a:rPr lang="en-US" sz="1200" dirty="0"/>
              <a:t> </a:t>
            </a:r>
            <a:r>
              <a:rPr lang="en-US" sz="1200" dirty="0" err="1"/>
              <a:t>une</a:t>
            </a:r>
            <a:r>
              <a:rPr lang="en-US" sz="1200" dirty="0"/>
              <a:t> </a:t>
            </a:r>
            <a:r>
              <a:rPr lang="en-US" sz="1200" dirty="0" err="1"/>
              <a:t>approche</a:t>
            </a:r>
            <a:r>
              <a:rPr lang="en-US" sz="1200" dirty="0"/>
              <a:t> </a:t>
            </a:r>
            <a:r>
              <a:rPr lang="en-US" sz="1200" dirty="0" err="1"/>
              <a:t>produit</a:t>
            </a:r>
            <a:r>
              <a:rPr lang="en-US" sz="1200" dirty="0"/>
              <a:t>, les Product Owner /Product </a:t>
            </a:r>
            <a:r>
              <a:rPr lang="en-US" sz="1200" dirty="0" err="1"/>
              <a:t>mgr</a:t>
            </a:r>
            <a:r>
              <a:rPr lang="en-US" sz="1200" dirty="0"/>
              <a:t> </a:t>
            </a:r>
            <a:r>
              <a:rPr lang="en-US" sz="1200" dirty="0" err="1"/>
              <a:t>remplaceraient</a:t>
            </a:r>
            <a:r>
              <a:rPr lang="en-US" sz="1200" dirty="0"/>
              <a:t> </a:t>
            </a:r>
            <a:r>
              <a:rPr lang="en-US" sz="1200" dirty="0" err="1"/>
              <a:t>une</a:t>
            </a:r>
            <a:r>
              <a:rPr lang="en-US" sz="1200" dirty="0"/>
              <a:t> bonne </a:t>
            </a:r>
            <a:r>
              <a:rPr lang="en-US" sz="1200" dirty="0" err="1"/>
              <a:t>partie</a:t>
            </a:r>
            <a:r>
              <a:rPr lang="en-US" sz="1200" dirty="0"/>
              <a:t> de role (data owner déjà)</a:t>
            </a:r>
          </a:p>
          <a:p>
            <a:pPr marL="182563" indent="-182563">
              <a:spcAft>
                <a:spcPts val="600"/>
              </a:spcAft>
              <a:buFont typeface="Arial" panose="020B0604020202020204" pitchFamily="34" charset="0"/>
              <a:buChar char="•"/>
            </a:pPr>
            <a:endParaRPr lang="fr-FR" sz="1200" dirty="0">
              <a:solidFill>
                <a:schemeClr val="tx2"/>
              </a:solidFill>
            </a:endParaRPr>
          </a:p>
          <a:p>
            <a:pPr>
              <a:spcAft>
                <a:spcPts val="600"/>
              </a:spcAft>
            </a:pPr>
            <a:endParaRPr lang="fr-FR" sz="1400" dirty="0">
              <a:solidFill>
                <a:schemeClr val="tx2"/>
              </a:solidFill>
            </a:endParaRPr>
          </a:p>
        </p:txBody>
      </p:sp>
      <p:sp>
        <p:nvSpPr>
          <p:cNvPr id="53" name="ZoneTexte 52">
            <a:extLst>
              <a:ext uri="{FF2B5EF4-FFF2-40B4-BE49-F238E27FC236}">
                <a16:creationId xmlns:a16="http://schemas.microsoft.com/office/drawing/2014/main" id="{499721AE-6580-F66B-5A97-E732BE6D35DD}"/>
              </a:ext>
            </a:extLst>
          </p:cNvPr>
          <p:cNvSpPr txBox="1"/>
          <p:nvPr/>
        </p:nvSpPr>
        <p:spPr>
          <a:xfrm>
            <a:off x="5434662" y="1799863"/>
            <a:ext cx="3741604" cy="1569660"/>
          </a:xfrm>
          <a:prstGeom prst="rect">
            <a:avLst/>
          </a:prstGeom>
          <a:noFill/>
        </p:spPr>
        <p:txBody>
          <a:bodyPr wrap="square" rtlCol="0">
            <a:spAutoFit/>
          </a:bodyPr>
          <a:lstStyle/>
          <a:p>
            <a:pPr marL="300038" indent="-300038">
              <a:buFont typeface="Arial" panose="020B0604020202020204" pitchFamily="34" charset="0"/>
              <a:buChar char="•"/>
            </a:pPr>
            <a:r>
              <a:rPr lang="en-US" sz="1200" b="1" dirty="0"/>
              <a:t>Chief data office </a:t>
            </a:r>
            <a:r>
              <a:rPr lang="en-US" sz="1200" dirty="0"/>
              <a:t>(attention </a:t>
            </a:r>
            <a:r>
              <a:rPr lang="en-US" sz="1200" dirty="0" err="1"/>
              <a:t>gouvernance</a:t>
            </a:r>
            <a:r>
              <a:rPr lang="en-US" sz="1200" dirty="0"/>
              <a:t> </a:t>
            </a:r>
            <a:r>
              <a:rPr lang="en-US" sz="1200" dirty="0" err="1"/>
              <a:t>centralisée</a:t>
            </a:r>
            <a:r>
              <a:rPr lang="en-US" sz="1200" dirty="0"/>
              <a:t>)</a:t>
            </a:r>
          </a:p>
          <a:p>
            <a:pPr marL="300038" indent="-300038">
              <a:buFont typeface="Arial" panose="020B0604020202020204" pitchFamily="34" charset="0"/>
              <a:buChar char="•"/>
            </a:pPr>
            <a:r>
              <a:rPr lang="en-US" sz="1200" b="1" dirty="0"/>
              <a:t>Data / Domain owner</a:t>
            </a:r>
          </a:p>
          <a:p>
            <a:pPr marL="300038" indent="-300038">
              <a:buFont typeface="Arial" panose="020B0604020202020204" pitchFamily="34" charset="0"/>
              <a:buChar char="•"/>
            </a:pPr>
            <a:r>
              <a:rPr lang="en-US" sz="1200" b="1" dirty="0" err="1"/>
              <a:t>Architecte</a:t>
            </a:r>
            <a:r>
              <a:rPr lang="en-US" sz="1200" dirty="0"/>
              <a:t> </a:t>
            </a:r>
            <a:r>
              <a:rPr lang="en-US" sz="1200" dirty="0" err="1"/>
              <a:t>mais</a:t>
            </a:r>
            <a:r>
              <a:rPr lang="en-US" sz="1200" dirty="0"/>
              <a:t> </a:t>
            </a:r>
            <a:r>
              <a:rPr lang="en-US" sz="1200" dirty="0" err="1"/>
              <a:t>à</a:t>
            </a:r>
            <a:r>
              <a:rPr lang="en-US" sz="1200" dirty="0"/>
              <a:t> priori pas </a:t>
            </a:r>
            <a:r>
              <a:rPr lang="en-US" sz="1200" dirty="0" err="1"/>
              <a:t>besoin</a:t>
            </a:r>
            <a:r>
              <a:rPr lang="en-US" sz="1200" dirty="0"/>
              <a:t> de </a:t>
            </a:r>
            <a:r>
              <a:rPr lang="en-US" sz="1200" dirty="0" err="1"/>
              <a:t>spécialiser</a:t>
            </a:r>
            <a:r>
              <a:rPr lang="en-US" sz="1200" dirty="0"/>
              <a:t> pour la data</a:t>
            </a:r>
          </a:p>
          <a:p>
            <a:pPr marL="300038" indent="-300038">
              <a:buFont typeface="Arial" panose="020B0604020202020204" pitchFamily="34" charset="0"/>
              <a:buChar char="•"/>
            </a:pPr>
            <a:r>
              <a:rPr lang="en-US" sz="1200" b="1" dirty="0"/>
              <a:t>Data engineer </a:t>
            </a:r>
            <a:r>
              <a:rPr lang="en-US" sz="1200" dirty="0"/>
              <a:t>(</a:t>
            </a:r>
            <a:r>
              <a:rPr lang="en-US" sz="1200" dirty="0" err="1"/>
              <a:t>maturité</a:t>
            </a:r>
            <a:r>
              <a:rPr lang="en-US" sz="1200" dirty="0"/>
              <a:t> </a:t>
            </a:r>
            <a:r>
              <a:rPr lang="en-US" sz="1200" dirty="0" err="1"/>
              <a:t>différente</a:t>
            </a:r>
            <a:r>
              <a:rPr lang="en-US" sz="1200" dirty="0"/>
              <a:t> par rapport au soft </a:t>
            </a:r>
            <a:r>
              <a:rPr lang="en-US" sz="1200" dirty="0" err="1"/>
              <a:t>eng</a:t>
            </a:r>
            <a:r>
              <a:rPr lang="en-US" sz="1200" dirty="0"/>
              <a:t>)</a:t>
            </a:r>
          </a:p>
          <a:p>
            <a:pPr marL="300038" indent="-300038">
              <a:buFont typeface="Arial" panose="020B0604020202020204" pitchFamily="34" charset="0"/>
              <a:buChar char="•"/>
            </a:pPr>
            <a:r>
              <a:rPr lang="en-US" sz="1200" b="1" dirty="0"/>
              <a:t>Data steward &amp; custodian</a:t>
            </a:r>
          </a:p>
        </p:txBody>
      </p:sp>
      <p:sp>
        <p:nvSpPr>
          <p:cNvPr id="54" name="ZoneTexte 53">
            <a:extLst>
              <a:ext uri="{FF2B5EF4-FFF2-40B4-BE49-F238E27FC236}">
                <a16:creationId xmlns:a16="http://schemas.microsoft.com/office/drawing/2014/main" id="{AE646360-6549-F5DB-BB81-E6DE2EA4A81A}"/>
              </a:ext>
            </a:extLst>
          </p:cNvPr>
          <p:cNvSpPr txBox="1"/>
          <p:nvPr/>
        </p:nvSpPr>
        <p:spPr>
          <a:xfrm>
            <a:off x="5469079" y="5616846"/>
            <a:ext cx="3363227" cy="1231106"/>
          </a:xfrm>
          <a:prstGeom prst="rect">
            <a:avLst/>
          </a:prstGeom>
          <a:noFill/>
        </p:spPr>
        <p:txBody>
          <a:bodyPr wrap="square" rtlCol="0">
            <a:spAutoFit/>
          </a:bodyPr>
          <a:lstStyle/>
          <a:p>
            <a:pPr marL="300038" indent="-300038">
              <a:buFont typeface="Arial" panose="020B0604020202020204" pitchFamily="34" charset="0"/>
              <a:buChar char="•"/>
            </a:pPr>
            <a:r>
              <a:rPr lang="en-US" sz="1200" b="1" dirty="0"/>
              <a:t>Catalogue de </a:t>
            </a:r>
            <a:r>
              <a:rPr lang="en-US" sz="1200" b="1" dirty="0" err="1"/>
              <a:t>donnée</a:t>
            </a:r>
            <a:endParaRPr lang="en-US" sz="1200" b="1" dirty="0"/>
          </a:p>
          <a:p>
            <a:pPr marL="300038" indent="-300038">
              <a:buFont typeface="Arial" panose="020B0604020202020204" pitchFamily="34" charset="0"/>
              <a:buChar char="•"/>
            </a:pPr>
            <a:r>
              <a:rPr lang="en-US" sz="1200" b="1" dirty="0"/>
              <a:t>Data </a:t>
            </a:r>
            <a:r>
              <a:rPr lang="en-US" sz="1200" b="1" dirty="0" err="1"/>
              <a:t>plateform</a:t>
            </a:r>
            <a:endParaRPr lang="en-US" sz="1200" b="1" dirty="0"/>
          </a:p>
          <a:p>
            <a:pPr marL="300038" indent="-300038">
              <a:buFont typeface="Arial" panose="020B0604020202020204" pitchFamily="34" charset="0"/>
              <a:buChar char="•"/>
            </a:pPr>
            <a:r>
              <a:rPr lang="en-US" sz="1200" b="1" dirty="0"/>
              <a:t>Continuous architecture </a:t>
            </a:r>
            <a:r>
              <a:rPr lang="en-US" sz="1200" dirty="0" err="1"/>
              <a:t>fonctionne</a:t>
            </a:r>
            <a:r>
              <a:rPr lang="en-US" sz="1200" dirty="0"/>
              <a:t> </a:t>
            </a:r>
            <a:r>
              <a:rPr lang="en-US" sz="1200" dirty="0" err="1"/>
              <a:t>quasiment</a:t>
            </a:r>
            <a:r>
              <a:rPr lang="en-US" sz="1200" dirty="0"/>
              <a:t> </a:t>
            </a:r>
            <a:r>
              <a:rPr lang="en-US" sz="1200" dirty="0" err="1"/>
              <a:t>tel</a:t>
            </a:r>
            <a:r>
              <a:rPr lang="en-US" sz="1200" dirty="0"/>
              <a:t> </a:t>
            </a:r>
            <a:r>
              <a:rPr lang="en-US" sz="1200" dirty="0" err="1"/>
              <a:t>quel</a:t>
            </a:r>
            <a:r>
              <a:rPr lang="en-US" sz="1200" dirty="0"/>
              <a:t> </a:t>
            </a:r>
            <a:r>
              <a:rPr lang="en-US" sz="1200" dirty="0" err="1"/>
              <a:t>si</a:t>
            </a:r>
            <a:r>
              <a:rPr lang="en-US" sz="1200" dirty="0"/>
              <a:t> on applique </a:t>
            </a:r>
            <a:r>
              <a:rPr lang="en-US" sz="1200" dirty="0" err="1"/>
              <a:t>l’approche</a:t>
            </a:r>
            <a:r>
              <a:rPr lang="en-US" sz="1200" dirty="0"/>
              <a:t> </a:t>
            </a:r>
            <a:r>
              <a:rPr lang="en-US" sz="1200" dirty="0" err="1"/>
              <a:t>produit</a:t>
            </a:r>
            <a:r>
              <a:rPr lang="en-US" sz="1200" dirty="0"/>
              <a:t> sur la data</a:t>
            </a:r>
          </a:p>
          <a:p>
            <a:pPr marL="285750" indent="-285750">
              <a:spcAft>
                <a:spcPts val="600"/>
              </a:spcAft>
              <a:buFont typeface="Arial" panose="020B0604020202020204" pitchFamily="34" charset="0"/>
              <a:buChar char="•"/>
            </a:pPr>
            <a:endParaRPr lang="fr-FR" sz="1400" dirty="0">
              <a:solidFill>
                <a:schemeClr val="tx2"/>
              </a:solidFill>
            </a:endParaRPr>
          </a:p>
        </p:txBody>
      </p:sp>
      <p:sp>
        <p:nvSpPr>
          <p:cNvPr id="56" name="ZoneTexte 55">
            <a:extLst>
              <a:ext uri="{FF2B5EF4-FFF2-40B4-BE49-F238E27FC236}">
                <a16:creationId xmlns:a16="http://schemas.microsoft.com/office/drawing/2014/main" id="{3F564748-5398-68A3-7F97-D42621FA4199}"/>
              </a:ext>
            </a:extLst>
          </p:cNvPr>
          <p:cNvSpPr txBox="1"/>
          <p:nvPr/>
        </p:nvSpPr>
        <p:spPr>
          <a:xfrm>
            <a:off x="578847" y="1751758"/>
            <a:ext cx="4518687" cy="4139595"/>
          </a:xfrm>
          <a:prstGeom prst="rect">
            <a:avLst/>
          </a:prstGeom>
          <a:noFill/>
        </p:spPr>
        <p:txBody>
          <a:bodyPr wrap="square" rtlCol="0">
            <a:spAutoFit/>
          </a:bodyPr>
          <a:lstStyle/>
          <a:p>
            <a:pPr marL="342900" indent="-342900">
              <a:spcAft>
                <a:spcPts val="600"/>
              </a:spcAft>
              <a:buFont typeface="+mj-lt"/>
              <a:buAutoNum type="arabicPeriod"/>
            </a:pPr>
            <a:r>
              <a:rPr lang="en-US" sz="1200" b="1" dirty="0" err="1">
                <a:solidFill>
                  <a:schemeClr val="tx2"/>
                </a:solidFill>
              </a:rPr>
              <a:t>Mesurer</a:t>
            </a:r>
            <a:r>
              <a:rPr lang="en-US" sz="1200" b="1" dirty="0">
                <a:solidFill>
                  <a:schemeClr val="tx2"/>
                </a:solidFill>
              </a:rPr>
              <a:t> la </a:t>
            </a:r>
            <a:r>
              <a:rPr lang="en-US" sz="1200" b="1" dirty="0" err="1">
                <a:solidFill>
                  <a:schemeClr val="tx2"/>
                </a:solidFill>
              </a:rPr>
              <a:t>valeur</a:t>
            </a:r>
            <a:r>
              <a:rPr lang="en-US" sz="1200" b="1" dirty="0">
                <a:solidFill>
                  <a:schemeClr val="tx2"/>
                </a:solidFill>
              </a:rPr>
              <a:t> </a:t>
            </a:r>
            <a:r>
              <a:rPr lang="en-US" sz="1200" b="1" dirty="0" err="1">
                <a:solidFill>
                  <a:schemeClr val="tx2"/>
                </a:solidFill>
              </a:rPr>
              <a:t>créé</a:t>
            </a:r>
            <a:r>
              <a:rPr lang="en-US" sz="1200" b="1" dirty="0">
                <a:solidFill>
                  <a:schemeClr val="tx2"/>
                </a:solidFill>
              </a:rPr>
              <a:t> et </a:t>
            </a:r>
            <a:r>
              <a:rPr lang="en-US" sz="1200" b="1" dirty="0" err="1">
                <a:solidFill>
                  <a:schemeClr val="tx2"/>
                </a:solidFill>
              </a:rPr>
              <a:t>l’usage</a:t>
            </a:r>
            <a:endParaRPr lang="en-US" sz="1200" b="1" dirty="0">
              <a:solidFill>
                <a:schemeClr val="tx2"/>
              </a:solidFill>
            </a:endParaRPr>
          </a:p>
          <a:p>
            <a:pPr marL="342900" indent="-342900">
              <a:spcAft>
                <a:spcPts val="600"/>
              </a:spcAft>
              <a:buFont typeface="+mj-lt"/>
              <a:buAutoNum type="arabicPeriod"/>
            </a:pPr>
            <a:r>
              <a:rPr lang="en-US" sz="1200" b="1" dirty="0" err="1">
                <a:solidFill>
                  <a:schemeClr val="tx2"/>
                </a:solidFill>
              </a:rPr>
              <a:t>Expliquer</a:t>
            </a:r>
            <a:r>
              <a:rPr lang="en-US" sz="1200" b="1" dirty="0">
                <a:solidFill>
                  <a:schemeClr val="tx2"/>
                </a:solidFill>
              </a:rPr>
              <a:t> le why du data driven</a:t>
            </a:r>
          </a:p>
          <a:p>
            <a:pPr marL="342900" indent="-342900">
              <a:spcAft>
                <a:spcPts val="600"/>
              </a:spcAft>
              <a:buFont typeface="+mj-lt"/>
              <a:buAutoNum type="arabicPeriod"/>
            </a:pPr>
            <a:r>
              <a:rPr lang="en-US" sz="1200" b="1" dirty="0">
                <a:solidFill>
                  <a:schemeClr val="tx2"/>
                </a:solidFill>
              </a:rPr>
              <a:t>Un </a:t>
            </a:r>
            <a:r>
              <a:rPr lang="en-US" sz="1200" b="1" dirty="0" err="1">
                <a:solidFill>
                  <a:schemeClr val="tx2"/>
                </a:solidFill>
              </a:rPr>
              <a:t>datalake</a:t>
            </a:r>
            <a:r>
              <a:rPr lang="en-US" sz="1200" b="1" dirty="0">
                <a:solidFill>
                  <a:schemeClr val="tx2"/>
                </a:solidFill>
              </a:rPr>
              <a:t> </a:t>
            </a:r>
            <a:r>
              <a:rPr lang="en-US" sz="1200" b="1" dirty="0" err="1">
                <a:solidFill>
                  <a:schemeClr val="tx2"/>
                </a:solidFill>
              </a:rPr>
              <a:t>est</a:t>
            </a:r>
            <a:r>
              <a:rPr lang="en-US" sz="1200" b="1" dirty="0">
                <a:solidFill>
                  <a:schemeClr val="tx2"/>
                </a:solidFill>
              </a:rPr>
              <a:t> par nature transverse et </a:t>
            </a:r>
            <a:r>
              <a:rPr lang="en-US" sz="1200" b="1" dirty="0" err="1">
                <a:solidFill>
                  <a:schemeClr val="tx2"/>
                </a:solidFill>
              </a:rPr>
              <a:t>est</a:t>
            </a:r>
            <a:r>
              <a:rPr lang="en-US" sz="1200" b="1" dirty="0">
                <a:solidFill>
                  <a:schemeClr val="tx2"/>
                </a:solidFill>
              </a:rPr>
              <a:t> utile </a:t>
            </a:r>
            <a:r>
              <a:rPr lang="en-US" sz="1200" b="1" dirty="0" err="1">
                <a:solidFill>
                  <a:schemeClr val="tx2"/>
                </a:solidFill>
              </a:rPr>
              <a:t>s’il</a:t>
            </a:r>
            <a:r>
              <a:rPr lang="en-US" sz="1200" b="1" dirty="0">
                <a:solidFill>
                  <a:schemeClr val="tx2"/>
                </a:solidFill>
              </a:rPr>
              <a:t> y a beaucoup de silos </a:t>
            </a:r>
            <a:r>
              <a:rPr lang="en-US" sz="1200" dirty="0">
                <a:solidFill>
                  <a:schemeClr val="tx2"/>
                </a:solidFill>
              </a:rPr>
              <a:t>-&gt; </a:t>
            </a:r>
            <a:r>
              <a:rPr lang="en-US" sz="1200" dirty="0" err="1">
                <a:solidFill>
                  <a:schemeClr val="tx2"/>
                </a:solidFill>
              </a:rPr>
              <a:t>permet</a:t>
            </a:r>
            <a:r>
              <a:rPr lang="en-US" sz="1200" dirty="0">
                <a:solidFill>
                  <a:schemeClr val="tx2"/>
                </a:solidFill>
              </a:rPr>
              <a:t> des use cases transverse </a:t>
            </a:r>
            <a:r>
              <a:rPr lang="en-US" sz="1200" dirty="0" err="1">
                <a:solidFill>
                  <a:schemeClr val="tx2"/>
                </a:solidFill>
              </a:rPr>
              <a:t>jusque</a:t>
            </a:r>
            <a:r>
              <a:rPr lang="en-US" sz="1200" dirty="0">
                <a:solidFill>
                  <a:schemeClr val="tx2"/>
                </a:solidFill>
              </a:rPr>
              <a:t> </a:t>
            </a:r>
            <a:r>
              <a:rPr lang="en-US" sz="1200" dirty="0" err="1">
                <a:solidFill>
                  <a:schemeClr val="tx2"/>
                </a:solidFill>
              </a:rPr>
              <a:t>là</a:t>
            </a:r>
            <a:r>
              <a:rPr lang="en-US" sz="1200" dirty="0">
                <a:solidFill>
                  <a:schemeClr val="tx2"/>
                </a:solidFill>
              </a:rPr>
              <a:t> impossible. </a:t>
            </a:r>
            <a:r>
              <a:rPr lang="en-US" sz="1200" dirty="0" err="1">
                <a:solidFill>
                  <a:schemeClr val="tx2"/>
                </a:solidFill>
              </a:rPr>
              <a:t>Mais</a:t>
            </a:r>
            <a:r>
              <a:rPr lang="en-US" sz="1200" dirty="0">
                <a:solidFill>
                  <a:schemeClr val="tx2"/>
                </a:solidFill>
              </a:rPr>
              <a:t> on ne met pas tout dans le lake </a:t>
            </a:r>
            <a:r>
              <a:rPr lang="en-US" sz="1200" dirty="0" err="1">
                <a:solidFill>
                  <a:schemeClr val="tx2"/>
                </a:solidFill>
              </a:rPr>
              <a:t>seulement</a:t>
            </a:r>
            <a:r>
              <a:rPr lang="en-US" sz="1200" dirty="0">
                <a:solidFill>
                  <a:schemeClr val="tx2"/>
                </a:solidFill>
              </a:rPr>
              <a:t> </a:t>
            </a:r>
            <a:r>
              <a:rPr lang="en-US" sz="1200" dirty="0" err="1">
                <a:solidFill>
                  <a:schemeClr val="tx2"/>
                </a:solidFill>
              </a:rPr>
              <a:t>si</a:t>
            </a:r>
            <a:r>
              <a:rPr lang="en-US" sz="1200" dirty="0">
                <a:solidFill>
                  <a:schemeClr val="tx2"/>
                </a:solidFill>
              </a:rPr>
              <a:t> on a un usage y </a:t>
            </a:r>
            <a:r>
              <a:rPr lang="en-US" sz="1200" dirty="0" err="1">
                <a:solidFill>
                  <a:schemeClr val="tx2"/>
                </a:solidFill>
              </a:rPr>
              <a:t>compris</a:t>
            </a:r>
            <a:r>
              <a:rPr lang="en-US" sz="1200" dirty="0">
                <a:solidFill>
                  <a:schemeClr val="tx2"/>
                </a:solidFill>
              </a:rPr>
              <a:t> le </a:t>
            </a:r>
            <a:r>
              <a:rPr lang="en-US" sz="1200" dirty="0" err="1">
                <a:solidFill>
                  <a:schemeClr val="tx2"/>
                </a:solidFill>
              </a:rPr>
              <a:t>cas</a:t>
            </a:r>
            <a:r>
              <a:rPr lang="en-US" sz="1200" dirty="0">
                <a:solidFill>
                  <a:schemeClr val="tx2"/>
                </a:solidFill>
              </a:rPr>
              <a:t> Michel de la </a:t>
            </a:r>
            <a:r>
              <a:rPr lang="en-US" sz="1200" dirty="0" err="1">
                <a:solidFill>
                  <a:schemeClr val="tx2"/>
                </a:solidFill>
              </a:rPr>
              <a:t>compta</a:t>
            </a:r>
            <a:endParaRPr lang="en-US" sz="1200" dirty="0">
              <a:solidFill>
                <a:schemeClr val="tx2"/>
              </a:solidFill>
            </a:endParaRPr>
          </a:p>
          <a:p>
            <a:pPr marL="342900" indent="-342900">
              <a:spcAft>
                <a:spcPts val="600"/>
              </a:spcAft>
              <a:buFont typeface="+mj-lt"/>
              <a:buAutoNum type="arabicPeriod"/>
            </a:pPr>
            <a:r>
              <a:rPr lang="en-US" sz="1200" b="1" dirty="0">
                <a:solidFill>
                  <a:schemeClr val="tx2"/>
                </a:solidFill>
              </a:rPr>
              <a:t>Le lake </a:t>
            </a:r>
            <a:r>
              <a:rPr lang="en-US" sz="1200" b="1" dirty="0" err="1">
                <a:solidFill>
                  <a:schemeClr val="tx2"/>
                </a:solidFill>
              </a:rPr>
              <a:t>n’est</a:t>
            </a:r>
            <a:r>
              <a:rPr lang="en-US" sz="1200" b="1" dirty="0">
                <a:solidFill>
                  <a:schemeClr val="tx2"/>
                </a:solidFill>
              </a:rPr>
              <a:t> ”jamais le source </a:t>
            </a:r>
            <a:r>
              <a:rPr lang="en-US" sz="1200" b="1" dirty="0" err="1">
                <a:solidFill>
                  <a:schemeClr val="tx2"/>
                </a:solidFill>
              </a:rPr>
              <a:t>d’autres</a:t>
            </a:r>
            <a:r>
              <a:rPr lang="en-US" sz="1200" b="1" dirty="0">
                <a:solidFill>
                  <a:schemeClr val="tx2"/>
                </a:solidFill>
              </a:rPr>
              <a:t> </a:t>
            </a:r>
            <a:r>
              <a:rPr lang="en-US" sz="1200" b="1" dirty="0" err="1">
                <a:solidFill>
                  <a:schemeClr val="tx2"/>
                </a:solidFill>
              </a:rPr>
              <a:t>applis</a:t>
            </a:r>
            <a:r>
              <a:rPr lang="en-US" sz="1200" b="1" dirty="0">
                <a:solidFill>
                  <a:schemeClr val="tx2"/>
                </a:solidFill>
              </a:rPr>
              <a:t>” </a:t>
            </a:r>
            <a:r>
              <a:rPr lang="en-US" sz="1200" dirty="0" err="1">
                <a:solidFill>
                  <a:schemeClr val="tx2"/>
                </a:solidFill>
              </a:rPr>
              <a:t>sauf</a:t>
            </a:r>
            <a:r>
              <a:rPr lang="en-US" sz="1200" dirty="0">
                <a:solidFill>
                  <a:schemeClr val="tx2"/>
                </a:solidFill>
              </a:rPr>
              <a:t> dans le cadre </a:t>
            </a:r>
            <a:r>
              <a:rPr lang="en-US" sz="1200" dirty="0" err="1">
                <a:solidFill>
                  <a:schemeClr val="tx2"/>
                </a:solidFill>
              </a:rPr>
              <a:t>d’explo</a:t>
            </a:r>
            <a:r>
              <a:rPr lang="en-US" sz="1200" dirty="0">
                <a:solidFill>
                  <a:schemeClr val="tx2"/>
                </a:solidFill>
              </a:rPr>
              <a:t> </a:t>
            </a:r>
            <a:r>
              <a:rPr lang="en-US" sz="1200" dirty="0" err="1">
                <a:solidFill>
                  <a:schemeClr val="tx2"/>
                </a:solidFill>
              </a:rPr>
              <a:t>controllée</a:t>
            </a:r>
            <a:r>
              <a:rPr lang="en-US" sz="1200" dirty="0">
                <a:solidFill>
                  <a:schemeClr val="tx2"/>
                </a:solidFill>
              </a:rPr>
              <a:t>, un aggregated data product. Les data sets exposes </a:t>
            </a:r>
            <a:r>
              <a:rPr lang="en-US" sz="1200" dirty="0" err="1">
                <a:solidFill>
                  <a:schemeClr val="tx2"/>
                </a:solidFill>
              </a:rPr>
              <a:t>sont</a:t>
            </a:r>
            <a:r>
              <a:rPr lang="en-US" sz="1200" dirty="0">
                <a:solidFill>
                  <a:schemeClr val="tx2"/>
                </a:solidFill>
              </a:rPr>
              <a:t> pour un usage </a:t>
            </a:r>
            <a:r>
              <a:rPr lang="en-US" sz="1200" dirty="0" err="1">
                <a:solidFill>
                  <a:schemeClr val="tx2"/>
                </a:solidFill>
              </a:rPr>
              <a:t>connu</a:t>
            </a:r>
            <a:endParaRPr lang="en-US" sz="1200" dirty="0">
              <a:solidFill>
                <a:schemeClr val="tx2"/>
              </a:solidFill>
            </a:endParaRPr>
          </a:p>
          <a:p>
            <a:pPr marL="342900" indent="-342900">
              <a:spcAft>
                <a:spcPts val="600"/>
              </a:spcAft>
              <a:buFont typeface="+mj-lt"/>
              <a:buAutoNum type="arabicPeriod"/>
            </a:pPr>
            <a:r>
              <a:rPr lang="en-US" sz="1200" b="1" dirty="0">
                <a:solidFill>
                  <a:schemeClr val="tx2"/>
                </a:solidFill>
              </a:rPr>
              <a:t>Documenter les patterns </a:t>
            </a:r>
            <a:r>
              <a:rPr lang="en-US" sz="1200" b="1" dirty="0" err="1">
                <a:solidFill>
                  <a:schemeClr val="tx2"/>
                </a:solidFill>
              </a:rPr>
              <a:t>archi</a:t>
            </a:r>
            <a:r>
              <a:rPr lang="en-US" sz="1200" b="1" dirty="0">
                <a:solidFill>
                  <a:schemeClr val="tx2"/>
                </a:solidFill>
              </a:rPr>
              <a:t> </a:t>
            </a:r>
            <a:r>
              <a:rPr lang="en-US" sz="1200" dirty="0">
                <a:solidFill>
                  <a:schemeClr val="tx2"/>
                </a:solidFill>
              </a:rPr>
              <a:t>pour exposer la </a:t>
            </a:r>
            <a:r>
              <a:rPr lang="en-US" sz="1200" dirty="0" err="1">
                <a:solidFill>
                  <a:schemeClr val="tx2"/>
                </a:solidFill>
              </a:rPr>
              <a:t>donnée</a:t>
            </a:r>
            <a:r>
              <a:rPr lang="en-US" sz="1200" dirty="0">
                <a:solidFill>
                  <a:schemeClr val="tx2"/>
                </a:solidFill>
              </a:rPr>
              <a:t> (dans un lake </a:t>
            </a:r>
            <a:r>
              <a:rPr lang="en-US" sz="1200" dirty="0" err="1">
                <a:solidFill>
                  <a:schemeClr val="tx2"/>
                </a:solidFill>
              </a:rPr>
              <a:t>ou</a:t>
            </a:r>
            <a:r>
              <a:rPr lang="en-US" sz="1200" dirty="0">
                <a:solidFill>
                  <a:schemeClr val="tx2"/>
                </a:solidFill>
              </a:rPr>
              <a:t> pas)</a:t>
            </a:r>
          </a:p>
          <a:p>
            <a:pPr marL="342900" indent="-342900">
              <a:spcAft>
                <a:spcPts val="600"/>
              </a:spcAft>
              <a:buFont typeface="+mj-lt"/>
              <a:buAutoNum type="arabicPeriod"/>
            </a:pPr>
            <a:r>
              <a:rPr lang="en-US" sz="1200" b="1" dirty="0" err="1">
                <a:solidFill>
                  <a:schemeClr val="tx2"/>
                </a:solidFill>
              </a:rPr>
              <a:t>Systématiquement</a:t>
            </a:r>
            <a:r>
              <a:rPr lang="en-US" sz="1200" b="1" dirty="0">
                <a:solidFill>
                  <a:schemeClr val="tx2"/>
                </a:solidFill>
              </a:rPr>
              <a:t> </a:t>
            </a:r>
            <a:r>
              <a:rPr lang="en-US" sz="1200" b="1" dirty="0" err="1">
                <a:solidFill>
                  <a:schemeClr val="tx2"/>
                </a:solidFill>
              </a:rPr>
              <a:t>décrire</a:t>
            </a:r>
            <a:r>
              <a:rPr lang="en-US" sz="1200" b="1" dirty="0">
                <a:solidFill>
                  <a:schemeClr val="tx2"/>
                </a:solidFill>
              </a:rPr>
              <a:t> la </a:t>
            </a:r>
            <a:r>
              <a:rPr lang="en-US" sz="1200" b="1" dirty="0" err="1">
                <a:solidFill>
                  <a:schemeClr val="tx2"/>
                </a:solidFill>
              </a:rPr>
              <a:t>données</a:t>
            </a:r>
            <a:r>
              <a:rPr lang="en-US" sz="1200" b="1" dirty="0">
                <a:solidFill>
                  <a:schemeClr val="tx2"/>
                </a:solidFill>
              </a:rPr>
              <a:t> </a:t>
            </a:r>
            <a:r>
              <a:rPr lang="en-US" sz="1200" dirty="0">
                <a:solidFill>
                  <a:schemeClr val="tx2"/>
                </a:solidFill>
              </a:rPr>
              <a:t>(</a:t>
            </a:r>
            <a:r>
              <a:rPr lang="en-US" sz="1200" dirty="0" err="1">
                <a:solidFill>
                  <a:schemeClr val="tx2"/>
                </a:solidFill>
              </a:rPr>
              <a:t>notamment</a:t>
            </a:r>
            <a:r>
              <a:rPr lang="en-US" sz="1200" dirty="0">
                <a:solidFill>
                  <a:schemeClr val="tx2"/>
                </a:solidFill>
              </a:rPr>
              <a:t> pour le catalog)</a:t>
            </a:r>
          </a:p>
          <a:p>
            <a:pPr marL="342900" indent="-342900">
              <a:spcAft>
                <a:spcPts val="600"/>
              </a:spcAft>
              <a:buFont typeface="+mj-lt"/>
              <a:buAutoNum type="arabicPeriod"/>
            </a:pPr>
            <a:r>
              <a:rPr lang="en-US" sz="1200" b="1" dirty="0" err="1">
                <a:solidFill>
                  <a:schemeClr val="tx2"/>
                </a:solidFill>
              </a:rPr>
              <a:t>Avoir</a:t>
            </a:r>
            <a:r>
              <a:rPr lang="en-US" sz="1200" b="1" dirty="0">
                <a:solidFill>
                  <a:schemeClr val="tx2"/>
                </a:solidFill>
              </a:rPr>
              <a:t> un data lab (</a:t>
            </a:r>
            <a:r>
              <a:rPr lang="en-US" sz="1200" b="1" dirty="0" err="1">
                <a:solidFill>
                  <a:schemeClr val="tx2"/>
                </a:solidFill>
              </a:rPr>
              <a:t>explo</a:t>
            </a:r>
            <a:r>
              <a:rPr lang="en-US" sz="1200" b="1" dirty="0">
                <a:solidFill>
                  <a:schemeClr val="tx2"/>
                </a:solidFill>
              </a:rPr>
              <a:t>/ </a:t>
            </a:r>
            <a:r>
              <a:rPr lang="en-US" sz="1200" b="1" dirty="0" err="1">
                <a:solidFill>
                  <a:schemeClr val="tx2"/>
                </a:solidFill>
              </a:rPr>
              <a:t>inno</a:t>
            </a:r>
            <a:r>
              <a:rPr lang="en-US" sz="1200" b="1" dirty="0">
                <a:solidFill>
                  <a:schemeClr val="tx2"/>
                </a:solidFill>
              </a:rPr>
              <a:t>) </a:t>
            </a:r>
            <a:r>
              <a:rPr lang="en-US" sz="1200" b="1" dirty="0" err="1">
                <a:solidFill>
                  <a:schemeClr val="tx2"/>
                </a:solidFill>
              </a:rPr>
              <a:t>sourcé</a:t>
            </a:r>
            <a:r>
              <a:rPr lang="en-US" sz="1200" b="1" dirty="0">
                <a:solidFill>
                  <a:schemeClr val="tx2"/>
                </a:solidFill>
              </a:rPr>
              <a:t> sur les lakes et </a:t>
            </a:r>
            <a:r>
              <a:rPr lang="en-US" sz="1200" b="1" dirty="0" err="1">
                <a:solidFill>
                  <a:schemeClr val="tx2"/>
                </a:solidFill>
              </a:rPr>
              <a:t>controllés</a:t>
            </a:r>
            <a:r>
              <a:rPr lang="en-US" sz="1200" b="1" dirty="0">
                <a:solidFill>
                  <a:schemeClr val="tx2"/>
                </a:solidFill>
              </a:rPr>
              <a:t>. </a:t>
            </a:r>
            <a:r>
              <a:rPr lang="en-US" sz="1200" dirty="0">
                <a:solidFill>
                  <a:schemeClr val="tx2"/>
                </a:solidFill>
              </a:rPr>
              <a:t>Pas </a:t>
            </a:r>
            <a:r>
              <a:rPr lang="en-US" sz="1200" dirty="0" err="1">
                <a:solidFill>
                  <a:schemeClr val="tx2"/>
                </a:solidFill>
              </a:rPr>
              <a:t>directement</a:t>
            </a:r>
            <a:r>
              <a:rPr lang="en-US" sz="1200" dirty="0">
                <a:solidFill>
                  <a:schemeClr val="tx2"/>
                </a:solidFill>
              </a:rPr>
              <a:t> sur les sources</a:t>
            </a:r>
          </a:p>
          <a:p>
            <a:pPr marL="342900" indent="-342900">
              <a:spcAft>
                <a:spcPts val="600"/>
              </a:spcAft>
              <a:buFont typeface="+mj-lt"/>
              <a:buAutoNum type="arabicPeriod"/>
            </a:pPr>
            <a:r>
              <a:rPr lang="en-US" sz="1200" b="1" dirty="0">
                <a:solidFill>
                  <a:schemeClr val="tx2"/>
                </a:solidFill>
              </a:rPr>
              <a:t>Data market place </a:t>
            </a:r>
            <a:r>
              <a:rPr lang="en-US" sz="1200" b="1" dirty="0" err="1">
                <a:solidFill>
                  <a:schemeClr val="tx2"/>
                </a:solidFill>
              </a:rPr>
              <a:t>est</a:t>
            </a:r>
            <a:r>
              <a:rPr lang="en-US" sz="1200" b="1" dirty="0">
                <a:solidFill>
                  <a:schemeClr val="tx2"/>
                </a:solidFill>
              </a:rPr>
              <a:t> un canal (</a:t>
            </a:r>
            <a:r>
              <a:rPr lang="en-US" sz="1200" b="1" dirty="0" err="1">
                <a:solidFill>
                  <a:schemeClr val="tx2"/>
                </a:solidFill>
              </a:rPr>
              <a:t>comme</a:t>
            </a:r>
            <a:r>
              <a:rPr lang="en-US" sz="1200" b="1" dirty="0">
                <a:solidFill>
                  <a:schemeClr val="tx2"/>
                </a:solidFill>
              </a:rPr>
              <a:t> API/Topics)</a:t>
            </a:r>
          </a:p>
          <a:p>
            <a:pPr marL="342900" indent="-342900">
              <a:spcAft>
                <a:spcPts val="600"/>
              </a:spcAft>
              <a:buFont typeface="+mj-lt"/>
              <a:buAutoNum type="arabicPeriod"/>
            </a:pPr>
            <a:r>
              <a:rPr lang="en-US" sz="1200" b="1" dirty="0">
                <a:solidFill>
                  <a:schemeClr val="tx2"/>
                </a:solidFill>
              </a:rPr>
              <a:t>Importance </a:t>
            </a:r>
            <a:r>
              <a:rPr lang="en-US" sz="1200" b="1" dirty="0" err="1">
                <a:solidFill>
                  <a:schemeClr val="tx2"/>
                </a:solidFill>
              </a:rPr>
              <a:t>d’une</a:t>
            </a:r>
            <a:r>
              <a:rPr lang="en-US" sz="1200" b="1" dirty="0">
                <a:solidFill>
                  <a:schemeClr val="tx2"/>
                </a:solidFill>
              </a:rPr>
              <a:t> Design authority </a:t>
            </a:r>
            <a:r>
              <a:rPr lang="en-US" sz="1200" b="1" dirty="0" err="1">
                <a:solidFill>
                  <a:schemeClr val="tx2"/>
                </a:solidFill>
              </a:rPr>
              <a:t>globale</a:t>
            </a:r>
            <a:r>
              <a:rPr lang="en-US" sz="1200" b="1" dirty="0">
                <a:solidFill>
                  <a:schemeClr val="tx2"/>
                </a:solidFill>
              </a:rPr>
              <a:t> inter </a:t>
            </a:r>
            <a:r>
              <a:rPr lang="en-US" sz="1200" b="1" dirty="0" err="1">
                <a:solidFill>
                  <a:schemeClr val="tx2"/>
                </a:solidFill>
              </a:rPr>
              <a:t>domaines</a:t>
            </a:r>
            <a:endParaRPr lang="en-US" sz="1200" b="1" dirty="0">
              <a:solidFill>
                <a:schemeClr val="tx2"/>
              </a:solidFill>
            </a:endParaRPr>
          </a:p>
          <a:p>
            <a:endParaRPr lang="fr-FR" sz="1400" dirty="0">
              <a:solidFill>
                <a:schemeClr val="tx2"/>
              </a:solidFill>
            </a:endParaRPr>
          </a:p>
        </p:txBody>
      </p:sp>
      <p:sp>
        <p:nvSpPr>
          <p:cNvPr id="25" name="ZoneTexte 24">
            <a:extLst>
              <a:ext uri="{FF2B5EF4-FFF2-40B4-BE49-F238E27FC236}">
                <a16:creationId xmlns:a16="http://schemas.microsoft.com/office/drawing/2014/main" id="{ABB97E2B-AA87-41FD-F8CE-559705B17FA4}"/>
              </a:ext>
            </a:extLst>
          </p:cNvPr>
          <p:cNvSpPr txBox="1"/>
          <p:nvPr/>
        </p:nvSpPr>
        <p:spPr>
          <a:xfrm>
            <a:off x="2291524" y="1452711"/>
            <a:ext cx="1132041" cy="261610"/>
          </a:xfrm>
          <a:prstGeom prst="rect">
            <a:avLst/>
          </a:prstGeom>
          <a:noFill/>
        </p:spPr>
        <p:txBody>
          <a:bodyPr wrap="none" rtlCol="0">
            <a:spAutoFit/>
          </a:bodyPr>
          <a:lstStyle/>
          <a:p>
            <a:r>
              <a:rPr lang="fr-FR" sz="1100">
                <a:solidFill>
                  <a:schemeClr val="tx2"/>
                </a:solidFill>
                <a:latin typeface="Gotham Rounded Bold" panose="02000000000000000000" pitchFamily="50" charset="0"/>
              </a:rPr>
              <a:t>IDEES CLEFS</a:t>
            </a:r>
          </a:p>
        </p:txBody>
      </p:sp>
      <p:cxnSp>
        <p:nvCxnSpPr>
          <p:cNvPr id="26" name="Connecteur droit 25">
            <a:extLst>
              <a:ext uri="{FF2B5EF4-FFF2-40B4-BE49-F238E27FC236}">
                <a16:creationId xmlns:a16="http://schemas.microsoft.com/office/drawing/2014/main" id="{D4D5200F-0D16-5D76-1384-9CDE053D239C}"/>
              </a:ext>
            </a:extLst>
          </p:cNvPr>
          <p:cNvCxnSpPr/>
          <p:nvPr/>
        </p:nvCxnSpPr>
        <p:spPr>
          <a:xfrm>
            <a:off x="1914023" y="1733945"/>
            <a:ext cx="18870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ZoneTexte 27">
            <a:extLst>
              <a:ext uri="{FF2B5EF4-FFF2-40B4-BE49-F238E27FC236}">
                <a16:creationId xmlns:a16="http://schemas.microsoft.com/office/drawing/2014/main" id="{AD6FFDBE-0A58-0B3B-2AEB-995FE991BA84}"/>
              </a:ext>
            </a:extLst>
          </p:cNvPr>
          <p:cNvSpPr txBox="1"/>
          <p:nvPr/>
        </p:nvSpPr>
        <p:spPr>
          <a:xfrm>
            <a:off x="578847" y="5644921"/>
            <a:ext cx="2247731" cy="261610"/>
          </a:xfrm>
          <a:prstGeom prst="rect">
            <a:avLst/>
          </a:prstGeom>
          <a:noFill/>
        </p:spPr>
        <p:txBody>
          <a:bodyPr wrap="none" rtlCol="0">
            <a:spAutoFit/>
          </a:bodyPr>
          <a:lstStyle/>
          <a:p>
            <a:r>
              <a:rPr lang="fr-FR" sz="1100">
                <a:solidFill>
                  <a:schemeClr val="tx2"/>
                </a:solidFill>
                <a:latin typeface="Gotham Rounded Bold" panose="02000000000000000000" pitchFamily="50" charset="0"/>
              </a:rPr>
              <a:t>LEVIERS – ACCELERATEURS</a:t>
            </a:r>
          </a:p>
        </p:txBody>
      </p:sp>
      <p:cxnSp>
        <p:nvCxnSpPr>
          <p:cNvPr id="37" name="Connecteur droit 36">
            <a:extLst>
              <a:ext uri="{FF2B5EF4-FFF2-40B4-BE49-F238E27FC236}">
                <a16:creationId xmlns:a16="http://schemas.microsoft.com/office/drawing/2014/main" id="{9E741CF8-B4CB-E368-821A-A3516D0EE2F6}"/>
              </a:ext>
            </a:extLst>
          </p:cNvPr>
          <p:cNvCxnSpPr/>
          <p:nvPr/>
        </p:nvCxnSpPr>
        <p:spPr>
          <a:xfrm>
            <a:off x="748438" y="5900780"/>
            <a:ext cx="18870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 coins arrondis 37">
            <a:extLst>
              <a:ext uri="{FF2B5EF4-FFF2-40B4-BE49-F238E27FC236}">
                <a16:creationId xmlns:a16="http://schemas.microsoft.com/office/drawing/2014/main" id="{BC15868A-28C4-1039-9D42-120310DCF14F}"/>
              </a:ext>
            </a:extLst>
          </p:cNvPr>
          <p:cNvSpPr/>
          <p:nvPr/>
        </p:nvSpPr>
        <p:spPr>
          <a:xfrm>
            <a:off x="9548447" y="1452711"/>
            <a:ext cx="2757178" cy="6179065"/>
          </a:xfrm>
          <a:prstGeom prst="roundRect">
            <a:avLst>
              <a:gd name="adj" fmla="val 4439"/>
            </a:avLst>
          </a:prstGeom>
          <a:noFill/>
          <a:ln w="19050">
            <a:solidFill>
              <a:srgbClr val="7CC2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ZoneTexte 40">
            <a:extLst>
              <a:ext uri="{FF2B5EF4-FFF2-40B4-BE49-F238E27FC236}">
                <a16:creationId xmlns:a16="http://schemas.microsoft.com/office/drawing/2014/main" id="{F86A0681-694C-702B-1F64-BF56C8AF99A3}"/>
              </a:ext>
            </a:extLst>
          </p:cNvPr>
          <p:cNvSpPr txBox="1"/>
          <p:nvPr/>
        </p:nvSpPr>
        <p:spPr>
          <a:xfrm>
            <a:off x="10396863" y="1311152"/>
            <a:ext cx="1314784" cy="307777"/>
          </a:xfrm>
          <a:prstGeom prst="rect">
            <a:avLst/>
          </a:prstGeom>
          <a:solidFill>
            <a:schemeClr val="bg1"/>
          </a:solidFill>
        </p:spPr>
        <p:txBody>
          <a:bodyPr wrap="none" rtlCol="0">
            <a:spAutoFit/>
          </a:bodyPr>
          <a:lstStyle/>
          <a:p>
            <a:r>
              <a:rPr lang="fr-FR" sz="1400">
                <a:solidFill>
                  <a:srgbClr val="048BC3"/>
                </a:solidFill>
                <a:latin typeface="Montserrat ExtraBold" panose="00000900000000000000" pitchFamily="2" charset="0"/>
              </a:rPr>
              <a:t>INITIATIVES</a:t>
            </a:r>
          </a:p>
        </p:txBody>
      </p:sp>
      <p:sp>
        <p:nvSpPr>
          <p:cNvPr id="45" name="Rectangle : coins arrondis 44">
            <a:extLst>
              <a:ext uri="{FF2B5EF4-FFF2-40B4-BE49-F238E27FC236}">
                <a16:creationId xmlns:a16="http://schemas.microsoft.com/office/drawing/2014/main" id="{6446ECC4-C035-3D26-1D58-00093C4C92A2}"/>
              </a:ext>
            </a:extLst>
          </p:cNvPr>
          <p:cNvSpPr/>
          <p:nvPr/>
        </p:nvSpPr>
        <p:spPr>
          <a:xfrm>
            <a:off x="5434352" y="4945090"/>
            <a:ext cx="3741604" cy="2354195"/>
          </a:xfrm>
          <a:prstGeom prst="roundRect">
            <a:avLst>
              <a:gd name="adj" fmla="val 4439"/>
            </a:avLst>
          </a:prstGeom>
          <a:noFill/>
          <a:ln w="19050">
            <a:solidFill>
              <a:srgbClr val="FF98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ZoneTexte 45">
            <a:extLst>
              <a:ext uri="{FF2B5EF4-FFF2-40B4-BE49-F238E27FC236}">
                <a16:creationId xmlns:a16="http://schemas.microsoft.com/office/drawing/2014/main" id="{8D4E42CE-6716-38BE-D8E5-BC250FD58E24}"/>
              </a:ext>
            </a:extLst>
          </p:cNvPr>
          <p:cNvSpPr txBox="1"/>
          <p:nvPr/>
        </p:nvSpPr>
        <p:spPr>
          <a:xfrm>
            <a:off x="6210881" y="4800600"/>
            <a:ext cx="2085827" cy="307777"/>
          </a:xfrm>
          <a:prstGeom prst="rect">
            <a:avLst/>
          </a:prstGeom>
          <a:solidFill>
            <a:schemeClr val="bg1"/>
          </a:solidFill>
        </p:spPr>
        <p:txBody>
          <a:bodyPr wrap="none" rtlCol="0">
            <a:spAutoFit/>
          </a:bodyPr>
          <a:lstStyle/>
          <a:p>
            <a:r>
              <a:rPr lang="fr-FR" sz="1400" dirty="0">
                <a:solidFill>
                  <a:srgbClr val="FF9832"/>
                </a:solidFill>
                <a:latin typeface="Montserrat ExtraBold" panose="00000900000000000000" pitchFamily="2" charset="0"/>
              </a:rPr>
              <a:t>PRACTICES - TOOLS</a:t>
            </a:r>
          </a:p>
        </p:txBody>
      </p:sp>
      <p:sp>
        <p:nvSpPr>
          <p:cNvPr id="48" name="Rectangle : coins arrondis 47">
            <a:extLst>
              <a:ext uri="{FF2B5EF4-FFF2-40B4-BE49-F238E27FC236}">
                <a16:creationId xmlns:a16="http://schemas.microsoft.com/office/drawing/2014/main" id="{01AD1DBA-FC11-606A-7089-EB8FCB4B4DC8}"/>
              </a:ext>
            </a:extLst>
          </p:cNvPr>
          <p:cNvSpPr/>
          <p:nvPr/>
        </p:nvSpPr>
        <p:spPr>
          <a:xfrm>
            <a:off x="5412538" y="1425555"/>
            <a:ext cx="3687740" cy="2511963"/>
          </a:xfrm>
          <a:prstGeom prst="roundRect">
            <a:avLst>
              <a:gd name="adj" fmla="val 4439"/>
            </a:avLst>
          </a:prstGeom>
          <a:noFill/>
          <a:ln w="19050">
            <a:solidFill>
              <a:srgbClr val="EA49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ZoneTexte 48">
            <a:extLst>
              <a:ext uri="{FF2B5EF4-FFF2-40B4-BE49-F238E27FC236}">
                <a16:creationId xmlns:a16="http://schemas.microsoft.com/office/drawing/2014/main" id="{189BF80D-C54C-F9A1-CE71-3CF84EAA0BEA}"/>
              </a:ext>
            </a:extLst>
          </p:cNvPr>
          <p:cNvSpPr txBox="1"/>
          <p:nvPr/>
        </p:nvSpPr>
        <p:spPr>
          <a:xfrm>
            <a:off x="6478797" y="1234828"/>
            <a:ext cx="1810111" cy="307777"/>
          </a:xfrm>
          <a:prstGeom prst="rect">
            <a:avLst/>
          </a:prstGeom>
          <a:solidFill>
            <a:schemeClr val="bg1"/>
          </a:solidFill>
        </p:spPr>
        <p:txBody>
          <a:bodyPr wrap="none" rtlCol="0">
            <a:spAutoFit/>
          </a:bodyPr>
          <a:lstStyle/>
          <a:p>
            <a:r>
              <a:rPr lang="fr-FR" sz="1400">
                <a:solidFill>
                  <a:srgbClr val="EA4995"/>
                </a:solidFill>
                <a:latin typeface="Montserrat ExtraBold" panose="00000900000000000000" pitchFamily="2" charset="0"/>
              </a:rPr>
              <a:t>ROLE - MISSIONS</a:t>
            </a:r>
          </a:p>
        </p:txBody>
      </p:sp>
      <p:sp>
        <p:nvSpPr>
          <p:cNvPr id="50" name="ZoneTexte 49">
            <a:extLst>
              <a:ext uri="{FF2B5EF4-FFF2-40B4-BE49-F238E27FC236}">
                <a16:creationId xmlns:a16="http://schemas.microsoft.com/office/drawing/2014/main" id="{B825CCA5-B588-3DE8-008A-50207C97CA97}"/>
              </a:ext>
            </a:extLst>
          </p:cNvPr>
          <p:cNvSpPr txBox="1"/>
          <p:nvPr/>
        </p:nvSpPr>
        <p:spPr>
          <a:xfrm>
            <a:off x="3344235" y="5609297"/>
            <a:ext cx="1563248" cy="261610"/>
          </a:xfrm>
          <a:prstGeom prst="rect">
            <a:avLst/>
          </a:prstGeom>
          <a:noFill/>
        </p:spPr>
        <p:txBody>
          <a:bodyPr wrap="none" rtlCol="0">
            <a:spAutoFit/>
          </a:bodyPr>
          <a:lstStyle/>
          <a:p>
            <a:r>
              <a:rPr lang="fr-FR" sz="1100">
                <a:solidFill>
                  <a:schemeClr val="tx2"/>
                </a:solidFill>
                <a:latin typeface="Gotham Rounded Bold" panose="02000000000000000000" pitchFamily="50" charset="0"/>
              </a:rPr>
              <a:t>FREINS - PITFALLS</a:t>
            </a:r>
          </a:p>
        </p:txBody>
      </p:sp>
      <p:cxnSp>
        <p:nvCxnSpPr>
          <p:cNvPr id="51" name="Connecteur droit 50">
            <a:extLst>
              <a:ext uri="{FF2B5EF4-FFF2-40B4-BE49-F238E27FC236}">
                <a16:creationId xmlns:a16="http://schemas.microsoft.com/office/drawing/2014/main" id="{59A04C76-AE2A-41CC-A6BA-02926C365BD2}"/>
              </a:ext>
            </a:extLst>
          </p:cNvPr>
          <p:cNvCxnSpPr>
            <a:cxnSpLocks/>
          </p:cNvCxnSpPr>
          <p:nvPr/>
        </p:nvCxnSpPr>
        <p:spPr>
          <a:xfrm>
            <a:off x="3344235" y="5906531"/>
            <a:ext cx="164257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ZoneTexte 3">
            <a:extLst>
              <a:ext uri="{FF2B5EF4-FFF2-40B4-BE49-F238E27FC236}">
                <a16:creationId xmlns:a16="http://schemas.microsoft.com/office/drawing/2014/main" id="{96A84C65-6608-C39F-237F-BFB3189AE587}"/>
              </a:ext>
            </a:extLst>
          </p:cNvPr>
          <p:cNvSpPr txBox="1"/>
          <p:nvPr/>
        </p:nvSpPr>
        <p:spPr>
          <a:xfrm>
            <a:off x="416476" y="5944789"/>
            <a:ext cx="2607234" cy="3052952"/>
          </a:xfrm>
          <a:prstGeom prst="rect">
            <a:avLst/>
          </a:prstGeom>
          <a:noFill/>
        </p:spPr>
        <p:txBody>
          <a:bodyPr wrap="square" rtlCol="0">
            <a:spAutoFit/>
          </a:bodyPr>
          <a:lstStyle/>
          <a:p>
            <a:pPr marL="285750" indent="-285750">
              <a:lnSpc>
                <a:spcPct val="115000"/>
              </a:lnSpc>
              <a:buFont typeface="Arial" panose="020B0604020202020204" pitchFamily="34" charset="0"/>
              <a:buChar char="•"/>
            </a:pPr>
            <a:r>
              <a:rPr lang="en-US" sz="1200" dirty="0">
                <a:solidFill>
                  <a:schemeClr val="tx2"/>
                </a:solidFill>
              </a:rPr>
              <a:t>Un sponsor fort</a:t>
            </a:r>
          </a:p>
          <a:p>
            <a:pPr marL="285750" indent="-285750">
              <a:lnSpc>
                <a:spcPct val="115000"/>
              </a:lnSpc>
              <a:buFont typeface="Arial" panose="020B0604020202020204" pitchFamily="34" charset="0"/>
              <a:buChar char="•"/>
            </a:pPr>
            <a:r>
              <a:rPr lang="en-US" sz="1200" dirty="0">
                <a:solidFill>
                  <a:schemeClr val="tx2"/>
                </a:solidFill>
              </a:rPr>
              <a:t>Catalog (owner, cycle de vie &amp; lineage …)</a:t>
            </a:r>
          </a:p>
          <a:p>
            <a:pPr marL="285750" indent="-285750">
              <a:lnSpc>
                <a:spcPct val="115000"/>
              </a:lnSpc>
              <a:buFont typeface="Arial" panose="020B0604020202020204" pitchFamily="34" charset="0"/>
              <a:buChar char="•"/>
            </a:pPr>
            <a:r>
              <a:rPr lang="en-US" sz="1200" dirty="0" err="1">
                <a:solidFill>
                  <a:schemeClr val="tx2"/>
                </a:solidFill>
              </a:rPr>
              <a:t>Langage</a:t>
            </a:r>
            <a:r>
              <a:rPr lang="en-US" sz="1200" dirty="0">
                <a:solidFill>
                  <a:schemeClr val="tx2"/>
                </a:solidFill>
              </a:rPr>
              <a:t> </a:t>
            </a:r>
            <a:r>
              <a:rPr lang="en-US" sz="1200" dirty="0" err="1">
                <a:solidFill>
                  <a:schemeClr val="tx2"/>
                </a:solidFill>
              </a:rPr>
              <a:t>commun</a:t>
            </a:r>
            <a:r>
              <a:rPr lang="en-US" sz="1200" dirty="0">
                <a:solidFill>
                  <a:schemeClr val="tx2"/>
                </a:solidFill>
              </a:rPr>
              <a:t> (pas </a:t>
            </a:r>
            <a:r>
              <a:rPr lang="en-US" sz="1200" dirty="0" err="1">
                <a:solidFill>
                  <a:schemeClr val="tx2"/>
                </a:solidFill>
              </a:rPr>
              <a:t>universel</a:t>
            </a:r>
            <a:r>
              <a:rPr lang="en-US" sz="1200" dirty="0">
                <a:solidFill>
                  <a:schemeClr val="tx2"/>
                </a:solidFill>
              </a:rPr>
              <a:t>) au </a:t>
            </a:r>
            <a:r>
              <a:rPr lang="en-US" sz="1200" dirty="0" err="1">
                <a:solidFill>
                  <a:schemeClr val="tx2"/>
                </a:solidFill>
              </a:rPr>
              <a:t>niveau</a:t>
            </a:r>
            <a:r>
              <a:rPr lang="en-US" sz="1200" dirty="0">
                <a:solidFill>
                  <a:schemeClr val="tx2"/>
                </a:solidFill>
              </a:rPr>
              <a:t> </a:t>
            </a:r>
            <a:r>
              <a:rPr lang="en-US" sz="1200" dirty="0" err="1">
                <a:solidFill>
                  <a:schemeClr val="tx2"/>
                </a:solidFill>
              </a:rPr>
              <a:t>domaine</a:t>
            </a:r>
            <a:endParaRPr lang="en-US" sz="1200" dirty="0">
              <a:solidFill>
                <a:schemeClr val="tx2"/>
              </a:solidFill>
            </a:endParaRPr>
          </a:p>
          <a:p>
            <a:pPr marL="285750" indent="-285750">
              <a:lnSpc>
                <a:spcPct val="115000"/>
              </a:lnSpc>
              <a:buFont typeface="Arial" panose="020B0604020202020204" pitchFamily="34" charset="0"/>
              <a:buChar char="•"/>
            </a:pPr>
            <a:r>
              <a:rPr lang="en-US" sz="1200" dirty="0">
                <a:solidFill>
                  <a:schemeClr val="tx2"/>
                </a:solidFill>
              </a:rPr>
              <a:t>Data lineage</a:t>
            </a:r>
          </a:p>
          <a:p>
            <a:pPr marL="285750" indent="-285750">
              <a:lnSpc>
                <a:spcPct val="115000"/>
              </a:lnSpc>
              <a:buFont typeface="Arial" panose="020B0604020202020204" pitchFamily="34" charset="0"/>
              <a:buChar char="•"/>
            </a:pPr>
            <a:r>
              <a:rPr lang="en-US" sz="1200" dirty="0" err="1">
                <a:solidFill>
                  <a:schemeClr val="tx2"/>
                </a:solidFill>
              </a:rPr>
              <a:t>Gouvernance</a:t>
            </a:r>
            <a:r>
              <a:rPr lang="en-US" sz="1200" dirty="0">
                <a:solidFill>
                  <a:schemeClr val="tx2"/>
                </a:solidFill>
              </a:rPr>
              <a:t> </a:t>
            </a:r>
            <a:r>
              <a:rPr lang="en-US" sz="1200" dirty="0" err="1">
                <a:solidFill>
                  <a:schemeClr val="tx2"/>
                </a:solidFill>
              </a:rPr>
              <a:t>fédérée</a:t>
            </a:r>
            <a:r>
              <a:rPr lang="en-US" sz="1200" dirty="0">
                <a:solidFill>
                  <a:schemeClr val="tx2"/>
                </a:solidFill>
              </a:rPr>
              <a:t> et </a:t>
            </a:r>
            <a:r>
              <a:rPr lang="en-US" sz="1200" dirty="0" err="1">
                <a:solidFill>
                  <a:schemeClr val="tx2"/>
                </a:solidFill>
              </a:rPr>
              <a:t>distribuée</a:t>
            </a:r>
            <a:endParaRPr lang="en-US" sz="1200" dirty="0">
              <a:solidFill>
                <a:schemeClr val="tx2"/>
              </a:solidFill>
            </a:endParaRPr>
          </a:p>
          <a:p>
            <a:pPr marL="285750" indent="-285750">
              <a:lnSpc>
                <a:spcPct val="115000"/>
              </a:lnSpc>
              <a:buFont typeface="Arial" panose="020B0604020202020204" pitchFamily="34" charset="0"/>
              <a:buChar char="•"/>
            </a:pPr>
            <a:r>
              <a:rPr lang="en-US" sz="1200" dirty="0">
                <a:solidFill>
                  <a:schemeClr val="tx2"/>
                </a:solidFill>
              </a:rPr>
              <a:t>Team product IT &amp; Biz</a:t>
            </a:r>
          </a:p>
          <a:p>
            <a:pPr marL="285750" indent="-285750">
              <a:lnSpc>
                <a:spcPct val="115000"/>
              </a:lnSpc>
              <a:buFont typeface="Arial" panose="020B0604020202020204" pitchFamily="34" charset="0"/>
              <a:buChar char="•"/>
            </a:pPr>
            <a:r>
              <a:rPr lang="en-US" sz="1200" dirty="0" err="1">
                <a:solidFill>
                  <a:schemeClr val="tx2"/>
                </a:solidFill>
              </a:rPr>
              <a:t>Responsabilité</a:t>
            </a:r>
            <a:r>
              <a:rPr lang="en-US" sz="1200" dirty="0">
                <a:solidFill>
                  <a:schemeClr val="tx2"/>
                </a:solidFill>
              </a:rPr>
              <a:t> (</a:t>
            </a:r>
            <a:r>
              <a:rPr lang="en-US" sz="1200" dirty="0" err="1">
                <a:solidFill>
                  <a:schemeClr val="tx2"/>
                </a:solidFill>
              </a:rPr>
              <a:t>inclus</a:t>
            </a:r>
            <a:r>
              <a:rPr lang="en-US" sz="1200" dirty="0">
                <a:solidFill>
                  <a:schemeClr val="tx2"/>
                </a:solidFill>
              </a:rPr>
              <a:t> les end points </a:t>
            </a:r>
            <a:r>
              <a:rPr lang="en-US" sz="1200" dirty="0" err="1">
                <a:solidFill>
                  <a:schemeClr val="tx2"/>
                </a:solidFill>
              </a:rPr>
              <a:t>d’exposition</a:t>
            </a:r>
            <a:r>
              <a:rPr lang="en-US" sz="1200" dirty="0">
                <a:solidFill>
                  <a:schemeClr val="tx2"/>
                </a:solidFill>
              </a:rPr>
              <a:t>) aux </a:t>
            </a:r>
            <a:r>
              <a:rPr lang="en-US" sz="1200" dirty="0" err="1">
                <a:solidFill>
                  <a:schemeClr val="tx2"/>
                </a:solidFill>
              </a:rPr>
              <a:t>équipes</a:t>
            </a:r>
            <a:r>
              <a:rPr lang="en-US" sz="1200" dirty="0">
                <a:solidFill>
                  <a:schemeClr val="tx2"/>
                </a:solidFill>
              </a:rPr>
              <a:t> </a:t>
            </a:r>
            <a:r>
              <a:rPr lang="en-US" sz="1200" dirty="0" err="1">
                <a:solidFill>
                  <a:schemeClr val="tx2"/>
                </a:solidFill>
              </a:rPr>
              <a:t>produits</a:t>
            </a:r>
            <a:endParaRPr lang="en-US" sz="1200" dirty="0">
              <a:solidFill>
                <a:schemeClr val="tx2"/>
              </a:solidFill>
            </a:endParaRPr>
          </a:p>
          <a:p>
            <a:pPr marL="285750" indent="-285750">
              <a:lnSpc>
                <a:spcPct val="115000"/>
              </a:lnSpc>
              <a:buFont typeface="Arial" panose="020B0604020202020204" pitchFamily="34" charset="0"/>
              <a:buChar char="•"/>
            </a:pPr>
            <a:r>
              <a:rPr lang="en-US" sz="1200" dirty="0">
                <a:solidFill>
                  <a:schemeClr val="tx2"/>
                </a:solidFill>
              </a:rPr>
              <a:t>Des </a:t>
            </a:r>
            <a:r>
              <a:rPr lang="en-US" sz="1200" dirty="0" err="1">
                <a:solidFill>
                  <a:schemeClr val="tx2"/>
                </a:solidFill>
              </a:rPr>
              <a:t>plateformes</a:t>
            </a:r>
            <a:r>
              <a:rPr lang="en-US" sz="1200" dirty="0">
                <a:solidFill>
                  <a:schemeClr val="tx2"/>
                </a:solidFill>
              </a:rPr>
              <a:t> techniques communes</a:t>
            </a:r>
            <a:endParaRPr lang="fr-FR" sz="1200" dirty="0">
              <a:solidFill>
                <a:schemeClr val="tx2"/>
              </a:solidFill>
            </a:endParaRPr>
          </a:p>
        </p:txBody>
      </p:sp>
      <p:sp>
        <p:nvSpPr>
          <p:cNvPr id="5" name="ZoneTexte 4">
            <a:extLst>
              <a:ext uri="{FF2B5EF4-FFF2-40B4-BE49-F238E27FC236}">
                <a16:creationId xmlns:a16="http://schemas.microsoft.com/office/drawing/2014/main" id="{6485D052-D624-C385-2FBE-BF50CC681AA2}"/>
              </a:ext>
            </a:extLst>
          </p:cNvPr>
          <p:cNvSpPr txBox="1"/>
          <p:nvPr/>
        </p:nvSpPr>
        <p:spPr>
          <a:xfrm>
            <a:off x="2891481" y="5909165"/>
            <a:ext cx="2337267" cy="3265317"/>
          </a:xfrm>
          <a:prstGeom prst="rect">
            <a:avLst/>
          </a:prstGeom>
          <a:noFill/>
        </p:spPr>
        <p:txBody>
          <a:bodyPr wrap="square" rtlCol="0">
            <a:spAutoFit/>
          </a:bodyPr>
          <a:lstStyle/>
          <a:p>
            <a:pPr marL="285750" indent="-285750">
              <a:lnSpc>
                <a:spcPct val="115000"/>
              </a:lnSpc>
              <a:buFont typeface="Arial" panose="020B0604020202020204" pitchFamily="34" charset="0"/>
              <a:buChar char="•"/>
            </a:pPr>
            <a:r>
              <a:rPr lang="en-US" sz="1200" dirty="0">
                <a:solidFill>
                  <a:schemeClr val="tx2"/>
                </a:solidFill>
              </a:rPr>
              <a:t>Rupture </a:t>
            </a:r>
            <a:r>
              <a:rPr lang="en-US" sz="1200" dirty="0" err="1">
                <a:solidFill>
                  <a:schemeClr val="tx2"/>
                </a:solidFill>
              </a:rPr>
              <a:t>technologique</a:t>
            </a:r>
            <a:r>
              <a:rPr lang="en-US" sz="1200" dirty="0">
                <a:solidFill>
                  <a:schemeClr val="tx2"/>
                </a:solidFill>
              </a:rPr>
              <a:t> app &amp; data</a:t>
            </a:r>
          </a:p>
          <a:p>
            <a:pPr marL="285750" indent="-285750">
              <a:lnSpc>
                <a:spcPct val="115000"/>
              </a:lnSpc>
              <a:buFont typeface="Arial" panose="020B0604020202020204" pitchFamily="34" charset="0"/>
              <a:buChar char="•"/>
            </a:pPr>
            <a:r>
              <a:rPr lang="en-US" sz="1200" dirty="0" err="1">
                <a:solidFill>
                  <a:schemeClr val="tx2"/>
                </a:solidFill>
              </a:rPr>
              <a:t>Diversité</a:t>
            </a:r>
            <a:r>
              <a:rPr lang="en-US" sz="1200" dirty="0">
                <a:solidFill>
                  <a:schemeClr val="tx2"/>
                </a:solidFill>
              </a:rPr>
              <a:t> </a:t>
            </a:r>
            <a:r>
              <a:rPr lang="en-US" sz="1200" dirty="0" err="1">
                <a:solidFill>
                  <a:schemeClr val="tx2"/>
                </a:solidFill>
              </a:rPr>
              <a:t>plateforme</a:t>
            </a:r>
            <a:r>
              <a:rPr lang="en-US" sz="1200" dirty="0">
                <a:solidFill>
                  <a:schemeClr val="tx2"/>
                </a:solidFill>
              </a:rPr>
              <a:t> data = TCO ⬀</a:t>
            </a:r>
          </a:p>
          <a:p>
            <a:pPr marL="285750" indent="-285750">
              <a:lnSpc>
                <a:spcPct val="115000"/>
              </a:lnSpc>
              <a:buFont typeface="Arial" panose="020B0604020202020204" pitchFamily="34" charset="0"/>
              <a:buChar char="•"/>
            </a:pPr>
            <a:r>
              <a:rPr lang="en-US" sz="1200" dirty="0" err="1">
                <a:solidFill>
                  <a:schemeClr val="tx2"/>
                </a:solidFill>
              </a:rPr>
              <a:t>Intéropérabilité</a:t>
            </a:r>
            <a:r>
              <a:rPr lang="en-US" sz="1200" dirty="0">
                <a:solidFill>
                  <a:schemeClr val="tx2"/>
                </a:solidFill>
              </a:rPr>
              <a:t> tech</a:t>
            </a:r>
          </a:p>
          <a:p>
            <a:pPr marL="285750" indent="-285750">
              <a:lnSpc>
                <a:spcPct val="115000"/>
              </a:lnSpc>
              <a:buFont typeface="Arial" panose="020B0604020202020204" pitchFamily="34" charset="0"/>
              <a:buChar char="•"/>
            </a:pPr>
            <a:r>
              <a:rPr lang="en-US" sz="1200" dirty="0" err="1">
                <a:solidFill>
                  <a:schemeClr val="tx2"/>
                </a:solidFill>
              </a:rPr>
              <a:t>Peu</a:t>
            </a:r>
            <a:r>
              <a:rPr lang="en-US" sz="1200" dirty="0">
                <a:solidFill>
                  <a:schemeClr val="tx2"/>
                </a:solidFill>
              </a:rPr>
              <a:t> de skills (tech &amp; data model) dans les </a:t>
            </a:r>
            <a:r>
              <a:rPr lang="en-US" sz="1200" dirty="0" err="1">
                <a:solidFill>
                  <a:schemeClr val="tx2"/>
                </a:solidFill>
              </a:rPr>
              <a:t>équipes</a:t>
            </a:r>
            <a:endParaRPr lang="en-US" sz="1200" dirty="0">
              <a:solidFill>
                <a:schemeClr val="tx2"/>
              </a:solidFill>
            </a:endParaRPr>
          </a:p>
          <a:p>
            <a:pPr marL="285750" indent="-285750">
              <a:lnSpc>
                <a:spcPct val="115000"/>
              </a:lnSpc>
              <a:buFont typeface="Arial" panose="020B0604020202020204" pitchFamily="34" charset="0"/>
              <a:buChar char="•"/>
            </a:pPr>
            <a:r>
              <a:rPr lang="en-US" sz="1200" dirty="0" err="1">
                <a:solidFill>
                  <a:schemeClr val="tx2"/>
                </a:solidFill>
              </a:rPr>
              <a:t>Pourquoi</a:t>
            </a:r>
            <a:r>
              <a:rPr lang="en-US" sz="1200" dirty="0">
                <a:solidFill>
                  <a:schemeClr val="tx2"/>
                </a:solidFill>
              </a:rPr>
              <a:t> exposer? Quelle </a:t>
            </a:r>
            <a:r>
              <a:rPr lang="en-US" sz="1200" dirty="0" err="1">
                <a:solidFill>
                  <a:schemeClr val="tx2"/>
                </a:solidFill>
              </a:rPr>
              <a:t>valeur</a:t>
            </a:r>
            <a:r>
              <a:rPr lang="en-US" sz="1200" dirty="0">
                <a:solidFill>
                  <a:schemeClr val="tx2"/>
                </a:solidFill>
              </a:rPr>
              <a:t>?</a:t>
            </a:r>
          </a:p>
          <a:p>
            <a:pPr marL="285750" indent="-285750">
              <a:lnSpc>
                <a:spcPct val="115000"/>
              </a:lnSpc>
              <a:buFont typeface="Arial" panose="020B0604020202020204" pitchFamily="34" charset="0"/>
              <a:buChar char="•"/>
            </a:pPr>
            <a:r>
              <a:rPr lang="en-US" sz="1200" dirty="0">
                <a:solidFill>
                  <a:schemeClr val="tx2"/>
                </a:solidFill>
              </a:rPr>
              <a:t>On explore pas dans </a:t>
            </a:r>
            <a:r>
              <a:rPr lang="en-US" sz="1200" dirty="0" err="1">
                <a:solidFill>
                  <a:schemeClr val="tx2"/>
                </a:solidFill>
              </a:rPr>
              <a:t>l’absolu</a:t>
            </a:r>
            <a:endParaRPr lang="en-US" sz="1200" dirty="0">
              <a:solidFill>
                <a:schemeClr val="tx2"/>
              </a:solidFill>
            </a:endParaRPr>
          </a:p>
          <a:p>
            <a:pPr marL="285750" indent="-285750">
              <a:lnSpc>
                <a:spcPct val="115000"/>
              </a:lnSpc>
              <a:buFont typeface="Arial" panose="020B0604020202020204" pitchFamily="34" charset="0"/>
              <a:buChar char="•"/>
            </a:pPr>
            <a:r>
              <a:rPr lang="en-US" sz="1200" dirty="0">
                <a:solidFill>
                  <a:schemeClr val="tx2"/>
                </a:solidFill>
              </a:rPr>
              <a:t>On evite de tout </a:t>
            </a:r>
            <a:r>
              <a:rPr lang="en-US" sz="1200" dirty="0" err="1">
                <a:solidFill>
                  <a:schemeClr val="tx2"/>
                </a:solidFill>
              </a:rPr>
              <a:t>déverser</a:t>
            </a:r>
            <a:r>
              <a:rPr lang="en-US" sz="1200" dirty="0">
                <a:solidFill>
                  <a:schemeClr val="tx2"/>
                </a:solidFill>
              </a:rPr>
              <a:t> dans un lake (RGPD)</a:t>
            </a:r>
          </a:p>
          <a:p>
            <a:pPr marL="285750" indent="-285750">
              <a:lnSpc>
                <a:spcPct val="115000"/>
              </a:lnSpc>
              <a:buFont typeface="Arial" panose="020B0604020202020204" pitchFamily="34" charset="0"/>
              <a:buChar char="•"/>
            </a:pPr>
            <a:r>
              <a:rPr lang="en-US" sz="1200" dirty="0">
                <a:solidFill>
                  <a:schemeClr val="tx2"/>
                </a:solidFill>
              </a:rPr>
              <a:t>Se </a:t>
            </a:r>
            <a:r>
              <a:rPr lang="en-US" sz="1200" dirty="0" err="1">
                <a:solidFill>
                  <a:schemeClr val="tx2"/>
                </a:solidFill>
              </a:rPr>
              <a:t>sourcer</a:t>
            </a:r>
            <a:r>
              <a:rPr lang="en-US" sz="1200" dirty="0">
                <a:solidFill>
                  <a:schemeClr val="tx2"/>
                </a:solidFill>
              </a:rPr>
              <a:t> </a:t>
            </a:r>
            <a:r>
              <a:rPr lang="en-US" sz="1200" dirty="0" err="1">
                <a:solidFill>
                  <a:schemeClr val="tx2"/>
                </a:solidFill>
              </a:rPr>
              <a:t>directement</a:t>
            </a:r>
            <a:r>
              <a:rPr lang="en-US" sz="1200" dirty="0">
                <a:solidFill>
                  <a:schemeClr val="tx2"/>
                </a:solidFill>
              </a:rPr>
              <a:t> sur le </a:t>
            </a:r>
            <a:r>
              <a:rPr lang="en-US" sz="1200" dirty="0" err="1">
                <a:solidFill>
                  <a:schemeClr val="tx2"/>
                </a:solidFill>
              </a:rPr>
              <a:t>modèle</a:t>
            </a:r>
            <a:r>
              <a:rPr lang="en-US" sz="1200" dirty="0">
                <a:solidFill>
                  <a:schemeClr val="tx2"/>
                </a:solidFill>
              </a:rPr>
              <a:t> interne (</a:t>
            </a:r>
            <a:r>
              <a:rPr lang="en-US" sz="1200" dirty="0" err="1">
                <a:solidFill>
                  <a:schemeClr val="tx2"/>
                </a:solidFill>
              </a:rPr>
              <a:t>couplage</a:t>
            </a:r>
            <a:r>
              <a:rPr lang="en-US" sz="1200" dirty="0">
                <a:solidFill>
                  <a:schemeClr val="tx2"/>
                </a:solidFill>
              </a:rPr>
              <a:t>)</a:t>
            </a:r>
          </a:p>
          <a:p>
            <a:pPr marL="285750" indent="-285750">
              <a:lnSpc>
                <a:spcPct val="115000"/>
              </a:lnSpc>
              <a:buFont typeface="Arial" panose="020B0604020202020204" pitchFamily="34" charset="0"/>
              <a:buChar char="•"/>
            </a:pPr>
            <a:r>
              <a:rPr lang="en-US" sz="1200" dirty="0">
                <a:solidFill>
                  <a:schemeClr val="tx2"/>
                </a:solidFill>
              </a:rPr>
              <a:t>Ownership &amp; </a:t>
            </a:r>
            <a:r>
              <a:rPr lang="en-US" sz="1200" dirty="0" err="1">
                <a:solidFill>
                  <a:schemeClr val="tx2"/>
                </a:solidFill>
              </a:rPr>
              <a:t>responsabilité</a:t>
            </a:r>
            <a:endParaRPr lang="fr-FR" sz="1200" dirty="0">
              <a:solidFill>
                <a:schemeClr val="tx2"/>
              </a:solidFill>
            </a:endParaRPr>
          </a:p>
        </p:txBody>
      </p:sp>
      <p:sp>
        <p:nvSpPr>
          <p:cNvPr id="3" name="ZoneTexte 2">
            <a:extLst>
              <a:ext uri="{FF2B5EF4-FFF2-40B4-BE49-F238E27FC236}">
                <a16:creationId xmlns:a16="http://schemas.microsoft.com/office/drawing/2014/main" id="{DDF5903B-007B-BE93-7F6E-BAA9AE41E8DD}"/>
              </a:ext>
            </a:extLst>
          </p:cNvPr>
          <p:cNvSpPr txBox="1"/>
          <p:nvPr/>
        </p:nvSpPr>
        <p:spPr>
          <a:xfrm>
            <a:off x="1180652" y="193558"/>
            <a:ext cx="457177" cy="646331"/>
          </a:xfrm>
          <a:prstGeom prst="rect">
            <a:avLst/>
          </a:prstGeom>
          <a:noFill/>
        </p:spPr>
        <p:txBody>
          <a:bodyPr wrap="none" rtlCol="0">
            <a:spAutoFit/>
          </a:bodyPr>
          <a:lstStyle/>
          <a:p>
            <a:pPr algn="ctr"/>
            <a:r>
              <a:rPr lang="fr-FR" sz="3600" b="1" dirty="0">
                <a:solidFill>
                  <a:srgbClr val="CFE841"/>
                </a:solidFill>
                <a:latin typeface="Montserrat" pitchFamily="2" charset="77"/>
              </a:rPr>
              <a:t>4</a:t>
            </a:r>
          </a:p>
        </p:txBody>
      </p:sp>
      <p:sp>
        <p:nvSpPr>
          <p:cNvPr id="6" name="ZoneTexte 5">
            <a:extLst>
              <a:ext uri="{FF2B5EF4-FFF2-40B4-BE49-F238E27FC236}">
                <a16:creationId xmlns:a16="http://schemas.microsoft.com/office/drawing/2014/main" id="{AA2FB35B-D7D0-FDB7-027B-F6DA54AB5B42}"/>
              </a:ext>
            </a:extLst>
          </p:cNvPr>
          <p:cNvSpPr txBox="1"/>
          <p:nvPr/>
        </p:nvSpPr>
        <p:spPr>
          <a:xfrm>
            <a:off x="1281641" y="225864"/>
            <a:ext cx="255198" cy="92333"/>
          </a:xfrm>
          <a:prstGeom prst="rect">
            <a:avLst/>
          </a:prstGeom>
          <a:noFill/>
        </p:spPr>
        <p:txBody>
          <a:bodyPr wrap="square" lIns="0" tIns="0" rIns="0" bIns="0" rtlCol="0">
            <a:spAutoFit/>
          </a:bodyPr>
          <a:lstStyle/>
          <a:p>
            <a:pPr algn="ctr"/>
            <a:r>
              <a:rPr lang="fr-FR" sz="600" b="1">
                <a:solidFill>
                  <a:schemeClr val="bg1"/>
                </a:solidFill>
                <a:latin typeface="Montserrat" pitchFamily="2" charset="77"/>
              </a:rPr>
              <a:t>DEFI</a:t>
            </a:r>
          </a:p>
        </p:txBody>
      </p:sp>
      <p:sp>
        <p:nvSpPr>
          <p:cNvPr id="8" name="ZoneTexte 7">
            <a:extLst>
              <a:ext uri="{FF2B5EF4-FFF2-40B4-BE49-F238E27FC236}">
                <a16:creationId xmlns:a16="http://schemas.microsoft.com/office/drawing/2014/main" id="{AFC4F752-BA13-307D-46A9-F3084EBB4CB0}"/>
              </a:ext>
            </a:extLst>
          </p:cNvPr>
          <p:cNvSpPr txBox="1"/>
          <p:nvPr/>
        </p:nvSpPr>
        <p:spPr>
          <a:xfrm>
            <a:off x="757951" y="737368"/>
            <a:ext cx="1430078" cy="253916"/>
          </a:xfrm>
          <a:prstGeom prst="rect">
            <a:avLst/>
          </a:prstGeom>
          <a:noFill/>
        </p:spPr>
        <p:txBody>
          <a:bodyPr wrap="square" rtlCol="0">
            <a:spAutoFit/>
          </a:bodyPr>
          <a:lstStyle/>
          <a:p>
            <a:pPr algn="ctr"/>
            <a:r>
              <a:rPr lang="fr-FR" sz="1050" b="1" dirty="0">
                <a:solidFill>
                  <a:srgbClr val="CFE841"/>
                </a:solidFill>
                <a:latin typeface="Montserrat" pitchFamily="2" charset="77"/>
              </a:rPr>
              <a:t>DATA DRIVEN</a:t>
            </a:r>
          </a:p>
        </p:txBody>
      </p:sp>
    </p:spTree>
    <p:extLst>
      <p:ext uri="{BB962C8B-B14F-4D97-AF65-F5344CB8AC3E}">
        <p14:creationId xmlns:p14="http://schemas.microsoft.com/office/powerpoint/2010/main" val="2732621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 coins arrondis 1028">
            <a:extLst>
              <a:ext uri="{FF2B5EF4-FFF2-40B4-BE49-F238E27FC236}">
                <a16:creationId xmlns:a16="http://schemas.microsoft.com/office/drawing/2014/main" id="{CB70D09B-554B-E986-9890-5C4A9D5A4F9D}"/>
              </a:ext>
            </a:extLst>
          </p:cNvPr>
          <p:cNvSpPr/>
          <p:nvPr/>
        </p:nvSpPr>
        <p:spPr>
          <a:xfrm>
            <a:off x="296617" y="102287"/>
            <a:ext cx="12208366" cy="1038385"/>
          </a:xfrm>
          <a:prstGeom prst="roundRect">
            <a:avLst>
              <a:gd name="adj"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0" name="Rectangle : coins arrondis 1029">
            <a:extLst>
              <a:ext uri="{FF2B5EF4-FFF2-40B4-BE49-F238E27FC236}">
                <a16:creationId xmlns:a16="http://schemas.microsoft.com/office/drawing/2014/main" id="{F9D9EA4B-B8C8-425B-A40B-C8C8E9669BB7}"/>
              </a:ext>
            </a:extLst>
          </p:cNvPr>
          <p:cNvSpPr/>
          <p:nvPr/>
        </p:nvSpPr>
        <p:spPr>
          <a:xfrm>
            <a:off x="666511" y="186186"/>
            <a:ext cx="11152189" cy="839519"/>
          </a:xfrm>
          <a:prstGeom prst="roundRect">
            <a:avLst/>
          </a:prstGeom>
          <a:solidFill>
            <a:schemeClr val="accent1">
              <a:alpha val="2745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a:solidFill>
                  <a:schemeClr val="bg1"/>
                </a:solidFill>
                <a:latin typeface="Montserrat" pitchFamily="2" charset="77"/>
              </a:rPr>
              <a:t>Comment déployer les pratiques CA </a:t>
            </a:r>
            <a:r>
              <a:rPr lang="fr-FR" sz="2000" b="1">
                <a:solidFill>
                  <a:srgbClr val="CFE841"/>
                </a:solidFill>
                <a:latin typeface="Montserrat" pitchFamily="2" charset="77"/>
              </a:rPr>
              <a:t>à l’échelle ? </a:t>
            </a:r>
          </a:p>
        </p:txBody>
      </p:sp>
      <p:sp>
        <p:nvSpPr>
          <p:cNvPr id="1031" name="ZoneTexte 1030">
            <a:extLst>
              <a:ext uri="{FF2B5EF4-FFF2-40B4-BE49-F238E27FC236}">
                <a16:creationId xmlns:a16="http://schemas.microsoft.com/office/drawing/2014/main" id="{81190441-45DA-E346-731C-0D56DEF04D9A}"/>
              </a:ext>
            </a:extLst>
          </p:cNvPr>
          <p:cNvSpPr txBox="1"/>
          <p:nvPr/>
        </p:nvSpPr>
        <p:spPr>
          <a:xfrm>
            <a:off x="1226336" y="193558"/>
            <a:ext cx="422493" cy="646331"/>
          </a:xfrm>
          <a:prstGeom prst="rect">
            <a:avLst/>
          </a:prstGeom>
          <a:noFill/>
        </p:spPr>
        <p:txBody>
          <a:bodyPr wrap="square" rtlCol="0">
            <a:spAutoFit/>
          </a:bodyPr>
          <a:lstStyle/>
          <a:p>
            <a:pPr algn="ctr"/>
            <a:r>
              <a:rPr lang="fr-FR" sz="3600" b="1">
                <a:solidFill>
                  <a:srgbClr val="CFE841"/>
                </a:solidFill>
                <a:latin typeface="Montserrat" pitchFamily="2" charset="77"/>
              </a:rPr>
              <a:t>5</a:t>
            </a:r>
          </a:p>
        </p:txBody>
      </p:sp>
      <p:sp>
        <p:nvSpPr>
          <p:cNvPr id="1032" name="ZoneTexte 1031">
            <a:extLst>
              <a:ext uri="{FF2B5EF4-FFF2-40B4-BE49-F238E27FC236}">
                <a16:creationId xmlns:a16="http://schemas.microsoft.com/office/drawing/2014/main" id="{F7FD1B18-E162-CCC5-50BD-6138CA026AC4}"/>
              </a:ext>
            </a:extLst>
          </p:cNvPr>
          <p:cNvSpPr txBox="1"/>
          <p:nvPr/>
        </p:nvSpPr>
        <p:spPr>
          <a:xfrm>
            <a:off x="1281641" y="225864"/>
            <a:ext cx="255198" cy="92333"/>
          </a:xfrm>
          <a:prstGeom prst="rect">
            <a:avLst/>
          </a:prstGeom>
          <a:noFill/>
        </p:spPr>
        <p:txBody>
          <a:bodyPr wrap="square" lIns="0" tIns="0" rIns="0" bIns="0" rtlCol="0">
            <a:spAutoFit/>
          </a:bodyPr>
          <a:lstStyle/>
          <a:p>
            <a:pPr algn="ctr"/>
            <a:r>
              <a:rPr lang="fr-FR" sz="600" b="1">
                <a:solidFill>
                  <a:schemeClr val="bg1"/>
                </a:solidFill>
                <a:latin typeface="Montserrat" pitchFamily="2" charset="77"/>
              </a:rPr>
              <a:t>DEFI</a:t>
            </a:r>
          </a:p>
        </p:txBody>
      </p:sp>
      <p:sp>
        <p:nvSpPr>
          <p:cNvPr id="1033" name="ZoneTexte 1032">
            <a:extLst>
              <a:ext uri="{FF2B5EF4-FFF2-40B4-BE49-F238E27FC236}">
                <a16:creationId xmlns:a16="http://schemas.microsoft.com/office/drawing/2014/main" id="{A4E3D6A4-E8B7-400F-47EF-D00F90ACD79F}"/>
              </a:ext>
            </a:extLst>
          </p:cNvPr>
          <p:cNvSpPr txBox="1"/>
          <p:nvPr/>
        </p:nvSpPr>
        <p:spPr>
          <a:xfrm>
            <a:off x="666511" y="735763"/>
            <a:ext cx="1548000" cy="253916"/>
          </a:xfrm>
          <a:prstGeom prst="rect">
            <a:avLst/>
          </a:prstGeom>
          <a:noFill/>
        </p:spPr>
        <p:txBody>
          <a:bodyPr wrap="square" rtlCol="0">
            <a:spAutoFit/>
          </a:bodyPr>
          <a:lstStyle/>
          <a:p>
            <a:pPr algn="ctr"/>
            <a:r>
              <a:rPr lang="fr-FR" sz="1050" b="1">
                <a:solidFill>
                  <a:srgbClr val="CFE841"/>
                </a:solidFill>
                <a:latin typeface="Montserrat" pitchFamily="2" charset="77"/>
              </a:rPr>
              <a:t>CA A L’ECHELLE</a:t>
            </a:r>
          </a:p>
        </p:txBody>
      </p:sp>
      <p:sp>
        <p:nvSpPr>
          <p:cNvPr id="1034" name="Rectangle : coins arrondis 1033">
            <a:extLst>
              <a:ext uri="{FF2B5EF4-FFF2-40B4-BE49-F238E27FC236}">
                <a16:creationId xmlns:a16="http://schemas.microsoft.com/office/drawing/2014/main" id="{58627241-1518-CA28-07DE-7815DF9ED454}"/>
              </a:ext>
            </a:extLst>
          </p:cNvPr>
          <p:cNvSpPr>
            <a:spLocks/>
          </p:cNvSpPr>
          <p:nvPr/>
        </p:nvSpPr>
        <p:spPr>
          <a:xfrm>
            <a:off x="296617" y="1413703"/>
            <a:ext cx="4855505" cy="8100458"/>
          </a:xfrm>
          <a:prstGeom prst="roundRect">
            <a:avLst>
              <a:gd name="adj" fmla="val 3336"/>
            </a:avLst>
          </a:prstGeom>
          <a:solidFill>
            <a:schemeClr val="bg1">
              <a:lumMod val="6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5" name="ZoneTexte 1034">
            <a:extLst>
              <a:ext uri="{FF2B5EF4-FFF2-40B4-BE49-F238E27FC236}">
                <a16:creationId xmlns:a16="http://schemas.microsoft.com/office/drawing/2014/main" id="{56B7D9E0-AB37-30EC-7BE4-27CBBAF9E075}"/>
              </a:ext>
            </a:extLst>
          </p:cNvPr>
          <p:cNvSpPr txBox="1"/>
          <p:nvPr/>
        </p:nvSpPr>
        <p:spPr>
          <a:xfrm>
            <a:off x="2237642" y="1527606"/>
            <a:ext cx="1132041" cy="261610"/>
          </a:xfrm>
          <a:prstGeom prst="rect">
            <a:avLst/>
          </a:prstGeom>
          <a:noFill/>
        </p:spPr>
        <p:txBody>
          <a:bodyPr wrap="none" rtlCol="0">
            <a:spAutoFit/>
          </a:bodyPr>
          <a:lstStyle/>
          <a:p>
            <a:r>
              <a:rPr lang="fr-FR" sz="1100">
                <a:solidFill>
                  <a:schemeClr val="tx2"/>
                </a:solidFill>
                <a:latin typeface="Gotham Rounded Bold" panose="02000000000000000000" pitchFamily="50" charset="0"/>
              </a:rPr>
              <a:t>IDEES CLEFS</a:t>
            </a:r>
          </a:p>
        </p:txBody>
      </p:sp>
      <p:cxnSp>
        <p:nvCxnSpPr>
          <p:cNvPr id="1037" name="Connecteur droit 1036">
            <a:extLst>
              <a:ext uri="{FF2B5EF4-FFF2-40B4-BE49-F238E27FC236}">
                <a16:creationId xmlns:a16="http://schemas.microsoft.com/office/drawing/2014/main" id="{AF0C4FB9-7B9C-1E19-A965-564E59AB5EFC}"/>
              </a:ext>
            </a:extLst>
          </p:cNvPr>
          <p:cNvCxnSpPr/>
          <p:nvPr/>
        </p:nvCxnSpPr>
        <p:spPr>
          <a:xfrm>
            <a:off x="1860141" y="1808840"/>
            <a:ext cx="18870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39" name="ZoneTexte 1038">
            <a:extLst>
              <a:ext uri="{FF2B5EF4-FFF2-40B4-BE49-F238E27FC236}">
                <a16:creationId xmlns:a16="http://schemas.microsoft.com/office/drawing/2014/main" id="{C81921A3-5CC6-7130-226B-AF2D9C0E047E}"/>
              </a:ext>
            </a:extLst>
          </p:cNvPr>
          <p:cNvSpPr txBox="1"/>
          <p:nvPr/>
        </p:nvSpPr>
        <p:spPr>
          <a:xfrm>
            <a:off x="442093" y="3002858"/>
            <a:ext cx="4641635" cy="738664"/>
          </a:xfrm>
          <a:prstGeom prst="rect">
            <a:avLst/>
          </a:prstGeom>
          <a:noFill/>
        </p:spPr>
        <p:txBody>
          <a:bodyPr wrap="square" rtlCol="0">
            <a:spAutoFit/>
          </a:bodyPr>
          <a:lstStyle/>
          <a:p>
            <a:r>
              <a:rPr lang="fr-FR" sz="1050">
                <a:solidFill>
                  <a:schemeClr val="tx2"/>
                </a:solidFill>
              </a:rPr>
              <a:t> </a:t>
            </a:r>
          </a:p>
          <a:p>
            <a:pPr marL="228600" indent="-228600">
              <a:buFont typeface="+mj-lt"/>
              <a:buAutoNum type="arabicPeriod"/>
            </a:pPr>
            <a:endParaRPr lang="fr-FR" sz="1050">
              <a:solidFill>
                <a:schemeClr val="tx2"/>
              </a:solidFill>
            </a:endParaRPr>
          </a:p>
          <a:p>
            <a:pPr marL="228600" indent="-228600">
              <a:buFont typeface="+mj-lt"/>
              <a:buAutoNum type="arabicPeriod"/>
            </a:pPr>
            <a:endParaRPr lang="fr-FR" sz="1050">
              <a:solidFill>
                <a:schemeClr val="tx2"/>
              </a:solidFill>
            </a:endParaRPr>
          </a:p>
          <a:p>
            <a:pPr marL="228600" indent="-228600">
              <a:buFont typeface="+mj-lt"/>
              <a:buAutoNum type="arabicPeriod"/>
            </a:pPr>
            <a:endParaRPr lang="fr-FR" sz="1050">
              <a:solidFill>
                <a:schemeClr val="tx2"/>
              </a:solidFill>
            </a:endParaRPr>
          </a:p>
        </p:txBody>
      </p:sp>
      <p:sp>
        <p:nvSpPr>
          <p:cNvPr id="1044" name="ZoneTexte 1043">
            <a:extLst>
              <a:ext uri="{FF2B5EF4-FFF2-40B4-BE49-F238E27FC236}">
                <a16:creationId xmlns:a16="http://schemas.microsoft.com/office/drawing/2014/main" id="{20B7A409-6B99-D7A5-B02C-FA609D1DFFD9}"/>
              </a:ext>
            </a:extLst>
          </p:cNvPr>
          <p:cNvSpPr txBox="1"/>
          <p:nvPr/>
        </p:nvSpPr>
        <p:spPr>
          <a:xfrm>
            <a:off x="524965" y="6317651"/>
            <a:ext cx="2247731" cy="261610"/>
          </a:xfrm>
          <a:prstGeom prst="rect">
            <a:avLst/>
          </a:prstGeom>
          <a:noFill/>
        </p:spPr>
        <p:txBody>
          <a:bodyPr wrap="none" rtlCol="0">
            <a:spAutoFit/>
          </a:bodyPr>
          <a:lstStyle/>
          <a:p>
            <a:r>
              <a:rPr lang="fr-FR" sz="1100">
                <a:solidFill>
                  <a:schemeClr val="tx2"/>
                </a:solidFill>
                <a:latin typeface="Gotham Rounded Bold" panose="02000000000000000000" pitchFamily="50" charset="0"/>
              </a:rPr>
              <a:t>LEVIERS – ACCELERATEURS</a:t>
            </a:r>
          </a:p>
        </p:txBody>
      </p:sp>
      <p:cxnSp>
        <p:nvCxnSpPr>
          <p:cNvPr id="1045" name="Connecteur droit 1044">
            <a:extLst>
              <a:ext uri="{FF2B5EF4-FFF2-40B4-BE49-F238E27FC236}">
                <a16:creationId xmlns:a16="http://schemas.microsoft.com/office/drawing/2014/main" id="{A802E666-EE36-03CF-F216-0A48AE83B943}"/>
              </a:ext>
            </a:extLst>
          </p:cNvPr>
          <p:cNvCxnSpPr/>
          <p:nvPr/>
        </p:nvCxnSpPr>
        <p:spPr>
          <a:xfrm>
            <a:off x="694556" y="6590147"/>
            <a:ext cx="18870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46" name="ZoneTexte 1045">
            <a:extLst>
              <a:ext uri="{FF2B5EF4-FFF2-40B4-BE49-F238E27FC236}">
                <a16:creationId xmlns:a16="http://schemas.microsoft.com/office/drawing/2014/main" id="{867747F6-2508-5553-AE87-041BB36644D8}"/>
              </a:ext>
            </a:extLst>
          </p:cNvPr>
          <p:cNvSpPr txBox="1"/>
          <p:nvPr/>
        </p:nvSpPr>
        <p:spPr>
          <a:xfrm>
            <a:off x="3290353" y="6317651"/>
            <a:ext cx="1563248" cy="261610"/>
          </a:xfrm>
          <a:prstGeom prst="rect">
            <a:avLst/>
          </a:prstGeom>
          <a:noFill/>
        </p:spPr>
        <p:txBody>
          <a:bodyPr wrap="none" rtlCol="0">
            <a:spAutoFit/>
          </a:bodyPr>
          <a:lstStyle/>
          <a:p>
            <a:r>
              <a:rPr lang="fr-FR" sz="1100">
                <a:solidFill>
                  <a:schemeClr val="tx2"/>
                </a:solidFill>
                <a:latin typeface="Gotham Rounded Bold" panose="02000000000000000000" pitchFamily="50" charset="0"/>
              </a:rPr>
              <a:t>FREINS - PITFALLS</a:t>
            </a:r>
          </a:p>
        </p:txBody>
      </p:sp>
      <p:cxnSp>
        <p:nvCxnSpPr>
          <p:cNvPr id="1047" name="Connecteur droit 1046">
            <a:extLst>
              <a:ext uri="{FF2B5EF4-FFF2-40B4-BE49-F238E27FC236}">
                <a16:creationId xmlns:a16="http://schemas.microsoft.com/office/drawing/2014/main" id="{4AE033FF-2C1A-54A3-4FA0-541FBD7195CA}"/>
              </a:ext>
            </a:extLst>
          </p:cNvPr>
          <p:cNvCxnSpPr>
            <a:cxnSpLocks/>
          </p:cNvCxnSpPr>
          <p:nvPr/>
        </p:nvCxnSpPr>
        <p:spPr>
          <a:xfrm>
            <a:off x="3290353" y="6590147"/>
            <a:ext cx="164257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Rectangle : coins arrondis 1">
            <a:extLst>
              <a:ext uri="{FF2B5EF4-FFF2-40B4-BE49-F238E27FC236}">
                <a16:creationId xmlns:a16="http://schemas.microsoft.com/office/drawing/2014/main" id="{613DED8C-7044-5FB5-04AC-7E5B9384186B}"/>
              </a:ext>
            </a:extLst>
          </p:cNvPr>
          <p:cNvSpPr/>
          <p:nvPr/>
        </p:nvSpPr>
        <p:spPr>
          <a:xfrm>
            <a:off x="9615538" y="1483936"/>
            <a:ext cx="2651841" cy="8030224"/>
          </a:xfrm>
          <a:prstGeom prst="roundRect">
            <a:avLst>
              <a:gd name="adj" fmla="val 4439"/>
            </a:avLst>
          </a:prstGeom>
          <a:noFill/>
          <a:ln w="19050">
            <a:solidFill>
              <a:srgbClr val="7CC2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ZoneTexte 50">
            <a:extLst>
              <a:ext uri="{FF2B5EF4-FFF2-40B4-BE49-F238E27FC236}">
                <a16:creationId xmlns:a16="http://schemas.microsoft.com/office/drawing/2014/main" id="{6C975A38-F292-C9C9-AD40-8EE8C5B44145}"/>
              </a:ext>
            </a:extLst>
          </p:cNvPr>
          <p:cNvSpPr txBox="1"/>
          <p:nvPr/>
        </p:nvSpPr>
        <p:spPr>
          <a:xfrm>
            <a:off x="10271562" y="1330047"/>
            <a:ext cx="1314784" cy="307777"/>
          </a:xfrm>
          <a:prstGeom prst="rect">
            <a:avLst/>
          </a:prstGeom>
          <a:solidFill>
            <a:schemeClr val="bg1"/>
          </a:solidFill>
        </p:spPr>
        <p:txBody>
          <a:bodyPr wrap="none" rtlCol="0">
            <a:spAutoFit/>
          </a:bodyPr>
          <a:lstStyle/>
          <a:p>
            <a:r>
              <a:rPr lang="fr-FR" sz="1400">
                <a:solidFill>
                  <a:srgbClr val="048BC3"/>
                </a:solidFill>
                <a:latin typeface="Montserrat ExtraBold" panose="00000900000000000000" pitchFamily="2" charset="0"/>
              </a:rPr>
              <a:t>INITIATIVES</a:t>
            </a:r>
          </a:p>
        </p:txBody>
      </p:sp>
      <p:sp>
        <p:nvSpPr>
          <p:cNvPr id="3" name="Rectangle : coins arrondis 2">
            <a:extLst>
              <a:ext uri="{FF2B5EF4-FFF2-40B4-BE49-F238E27FC236}">
                <a16:creationId xmlns:a16="http://schemas.microsoft.com/office/drawing/2014/main" id="{8BC7D2E9-E027-2FFE-A311-F96F2DBBA5EC}"/>
              </a:ext>
            </a:extLst>
          </p:cNvPr>
          <p:cNvSpPr/>
          <p:nvPr/>
        </p:nvSpPr>
        <p:spPr>
          <a:xfrm>
            <a:off x="5390465" y="6705599"/>
            <a:ext cx="3683867" cy="2808561"/>
          </a:xfrm>
          <a:prstGeom prst="roundRect">
            <a:avLst>
              <a:gd name="adj" fmla="val 6953"/>
            </a:avLst>
          </a:prstGeom>
          <a:noFill/>
          <a:ln w="19050">
            <a:solidFill>
              <a:srgbClr val="E5E7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ZoneTexte 51">
            <a:extLst>
              <a:ext uri="{FF2B5EF4-FFF2-40B4-BE49-F238E27FC236}">
                <a16:creationId xmlns:a16="http://schemas.microsoft.com/office/drawing/2014/main" id="{58D8CBC6-1BA9-38FD-92AD-27ABE595A3CA}"/>
              </a:ext>
            </a:extLst>
          </p:cNvPr>
          <p:cNvSpPr txBox="1"/>
          <p:nvPr/>
        </p:nvSpPr>
        <p:spPr>
          <a:xfrm>
            <a:off x="6641945" y="6551710"/>
            <a:ext cx="998991" cy="307777"/>
          </a:xfrm>
          <a:prstGeom prst="rect">
            <a:avLst/>
          </a:prstGeom>
          <a:solidFill>
            <a:schemeClr val="bg1"/>
          </a:solidFill>
        </p:spPr>
        <p:txBody>
          <a:bodyPr wrap="none" rtlCol="0">
            <a:spAutoFit/>
          </a:bodyPr>
          <a:lstStyle/>
          <a:p>
            <a:r>
              <a:rPr lang="fr-FR" sz="1400">
                <a:solidFill>
                  <a:srgbClr val="E5E72E"/>
                </a:solidFill>
                <a:latin typeface="Montserrat ExtraBold" panose="00000900000000000000" pitchFamily="2" charset="0"/>
              </a:rPr>
              <a:t>RITUALS</a:t>
            </a:r>
          </a:p>
        </p:txBody>
      </p:sp>
      <p:sp>
        <p:nvSpPr>
          <p:cNvPr id="15" name="Rectangle : coins arrondis 14">
            <a:extLst>
              <a:ext uri="{FF2B5EF4-FFF2-40B4-BE49-F238E27FC236}">
                <a16:creationId xmlns:a16="http://schemas.microsoft.com/office/drawing/2014/main" id="{1309B085-4BDF-4852-ACBF-ABF547957FED}"/>
              </a:ext>
            </a:extLst>
          </p:cNvPr>
          <p:cNvSpPr/>
          <p:nvPr/>
        </p:nvSpPr>
        <p:spPr>
          <a:xfrm>
            <a:off x="5390465" y="3610491"/>
            <a:ext cx="3741604" cy="2812080"/>
          </a:xfrm>
          <a:prstGeom prst="roundRect">
            <a:avLst>
              <a:gd name="adj" fmla="val 4439"/>
            </a:avLst>
          </a:prstGeom>
          <a:noFill/>
          <a:ln w="19050">
            <a:solidFill>
              <a:srgbClr val="FF98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ZoneTexte 52">
            <a:extLst>
              <a:ext uri="{FF2B5EF4-FFF2-40B4-BE49-F238E27FC236}">
                <a16:creationId xmlns:a16="http://schemas.microsoft.com/office/drawing/2014/main" id="{CDCC8D67-E7BB-CDEF-4664-970CA9FA96AD}"/>
              </a:ext>
            </a:extLst>
          </p:cNvPr>
          <p:cNvSpPr txBox="1"/>
          <p:nvPr/>
        </p:nvSpPr>
        <p:spPr>
          <a:xfrm>
            <a:off x="6325575" y="3442577"/>
            <a:ext cx="2085827" cy="307777"/>
          </a:xfrm>
          <a:prstGeom prst="rect">
            <a:avLst/>
          </a:prstGeom>
          <a:solidFill>
            <a:schemeClr val="bg1"/>
          </a:solidFill>
        </p:spPr>
        <p:txBody>
          <a:bodyPr wrap="none" rtlCol="0">
            <a:spAutoFit/>
          </a:bodyPr>
          <a:lstStyle/>
          <a:p>
            <a:r>
              <a:rPr lang="fr-FR" sz="1400">
                <a:solidFill>
                  <a:srgbClr val="FF9832"/>
                </a:solidFill>
                <a:latin typeface="Montserrat ExtraBold" panose="00000900000000000000" pitchFamily="2" charset="0"/>
              </a:rPr>
              <a:t>PRACTICES - TOOLS</a:t>
            </a:r>
          </a:p>
        </p:txBody>
      </p:sp>
      <p:sp>
        <p:nvSpPr>
          <p:cNvPr id="16" name="Rectangle : coins arrondis 15">
            <a:extLst>
              <a:ext uri="{FF2B5EF4-FFF2-40B4-BE49-F238E27FC236}">
                <a16:creationId xmlns:a16="http://schemas.microsoft.com/office/drawing/2014/main" id="{1C0EE728-142D-8C0B-E451-D5E131159F32}"/>
              </a:ext>
            </a:extLst>
          </p:cNvPr>
          <p:cNvSpPr/>
          <p:nvPr/>
        </p:nvSpPr>
        <p:spPr>
          <a:xfrm>
            <a:off x="5379686" y="1448326"/>
            <a:ext cx="3687740" cy="1892383"/>
          </a:xfrm>
          <a:prstGeom prst="roundRect">
            <a:avLst>
              <a:gd name="adj" fmla="val 7181"/>
            </a:avLst>
          </a:prstGeom>
          <a:noFill/>
          <a:ln w="19050">
            <a:solidFill>
              <a:srgbClr val="EA49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ZoneTexte 49">
            <a:extLst>
              <a:ext uri="{FF2B5EF4-FFF2-40B4-BE49-F238E27FC236}">
                <a16:creationId xmlns:a16="http://schemas.microsoft.com/office/drawing/2014/main" id="{5B1EEAF1-805B-A303-2DA9-434254B764B2}"/>
              </a:ext>
            </a:extLst>
          </p:cNvPr>
          <p:cNvSpPr txBox="1"/>
          <p:nvPr/>
        </p:nvSpPr>
        <p:spPr>
          <a:xfrm>
            <a:off x="6409288" y="1306768"/>
            <a:ext cx="1810111" cy="307777"/>
          </a:xfrm>
          <a:prstGeom prst="rect">
            <a:avLst/>
          </a:prstGeom>
          <a:solidFill>
            <a:schemeClr val="bg1"/>
          </a:solidFill>
        </p:spPr>
        <p:txBody>
          <a:bodyPr wrap="none" rtlCol="0">
            <a:spAutoFit/>
          </a:bodyPr>
          <a:lstStyle/>
          <a:p>
            <a:r>
              <a:rPr lang="fr-FR" sz="1400">
                <a:solidFill>
                  <a:srgbClr val="EA4995"/>
                </a:solidFill>
                <a:latin typeface="Montserrat ExtraBold" panose="00000900000000000000" pitchFamily="2" charset="0"/>
              </a:rPr>
              <a:t>ROLE - MISSIONS</a:t>
            </a:r>
          </a:p>
        </p:txBody>
      </p:sp>
      <p:pic>
        <p:nvPicPr>
          <p:cNvPr id="8" name="Image 7" descr="Une image contenant jaune, clipart&#10;&#10;Description générée automatiquement">
            <a:extLst>
              <a:ext uri="{FF2B5EF4-FFF2-40B4-BE49-F238E27FC236}">
                <a16:creationId xmlns:a16="http://schemas.microsoft.com/office/drawing/2014/main" id="{24868FD6-7989-1F64-A1E3-241DA1EC8E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50109" y="357108"/>
            <a:ext cx="423127" cy="528154"/>
          </a:xfrm>
          <a:prstGeom prst="roundRect">
            <a:avLst/>
          </a:prstGeom>
        </p:spPr>
      </p:pic>
      <p:sp>
        <p:nvSpPr>
          <p:cNvPr id="12" name="ZoneTexte 11">
            <a:extLst>
              <a:ext uri="{FF2B5EF4-FFF2-40B4-BE49-F238E27FC236}">
                <a16:creationId xmlns:a16="http://schemas.microsoft.com/office/drawing/2014/main" id="{0BA69D65-220B-B13E-4C6F-571683E96623}"/>
              </a:ext>
            </a:extLst>
          </p:cNvPr>
          <p:cNvSpPr txBox="1"/>
          <p:nvPr/>
        </p:nvSpPr>
        <p:spPr>
          <a:xfrm>
            <a:off x="334936" y="1816581"/>
            <a:ext cx="4770343" cy="3508653"/>
          </a:xfrm>
          <a:prstGeom prst="rect">
            <a:avLst/>
          </a:prstGeom>
          <a:noFill/>
        </p:spPr>
        <p:txBody>
          <a:bodyPr wrap="square" rtlCol="0">
            <a:spAutoFit/>
          </a:bodyPr>
          <a:lstStyle/>
          <a:p>
            <a:pPr marL="285750" indent="-285750">
              <a:spcAft>
                <a:spcPts val="600"/>
              </a:spcAft>
              <a:buFont typeface="+mj-lt"/>
              <a:buAutoNum type="arabicPeriod"/>
            </a:pPr>
            <a:r>
              <a:rPr lang="fr-FR" sz="1200" b="1" dirty="0">
                <a:solidFill>
                  <a:schemeClr val="tx2"/>
                </a:solidFill>
              </a:rPr>
              <a:t>Après avoir démontré la valeur des pratiques d’archi continue</a:t>
            </a:r>
            <a:r>
              <a:rPr lang="fr-FR" sz="1200" dirty="0">
                <a:solidFill>
                  <a:schemeClr val="tx2"/>
                </a:solidFill>
              </a:rPr>
              <a:t>, il est temps de </a:t>
            </a:r>
            <a:r>
              <a:rPr lang="fr-FR" sz="1200" dirty="0" err="1">
                <a:solidFill>
                  <a:schemeClr val="tx2"/>
                </a:solidFill>
              </a:rPr>
              <a:t>scaler</a:t>
            </a:r>
            <a:r>
              <a:rPr lang="fr-FR" sz="1200" dirty="0">
                <a:solidFill>
                  <a:schemeClr val="tx2"/>
                </a:solidFill>
              </a:rPr>
              <a:t> pour déployer à l’échelle tout en gardant l’enthousiasme des débuts</a:t>
            </a:r>
          </a:p>
          <a:p>
            <a:pPr marL="285750" indent="-285750">
              <a:spcAft>
                <a:spcPts val="600"/>
              </a:spcAft>
              <a:buFont typeface="+mj-lt"/>
              <a:buAutoNum type="arabicPeriod"/>
            </a:pPr>
            <a:r>
              <a:rPr lang="fr-FR" sz="1200" b="1" dirty="0">
                <a:solidFill>
                  <a:schemeClr val="tx2"/>
                </a:solidFill>
              </a:rPr>
              <a:t>Maintenir une logique produit </a:t>
            </a:r>
            <a:r>
              <a:rPr lang="fr-FR" sz="1200" dirty="0">
                <a:solidFill>
                  <a:schemeClr val="tx2"/>
                </a:solidFill>
              </a:rPr>
              <a:t>sur le périmètre « Architecture continue » pour s’améliorer en continue avec : autonomie et collaboration</a:t>
            </a:r>
          </a:p>
          <a:p>
            <a:pPr marL="285750" indent="-285750">
              <a:spcAft>
                <a:spcPts val="600"/>
              </a:spcAft>
              <a:buFont typeface="+mj-lt"/>
              <a:buAutoNum type="arabicPeriod"/>
            </a:pPr>
            <a:r>
              <a:rPr lang="fr-FR" sz="1200" b="1" dirty="0">
                <a:solidFill>
                  <a:schemeClr val="tx2"/>
                </a:solidFill>
              </a:rPr>
              <a:t>Identifier les différents cercles de clients à cibler </a:t>
            </a:r>
            <a:r>
              <a:rPr lang="fr-FR" sz="1200" dirty="0">
                <a:solidFill>
                  <a:schemeClr val="tx2"/>
                </a:solidFill>
              </a:rPr>
              <a:t>: 1er cercle : architectes</a:t>
            </a:r>
          </a:p>
          <a:p>
            <a:pPr marL="742950" lvl="1" indent="-285750">
              <a:spcAft>
                <a:spcPts val="600"/>
              </a:spcAft>
              <a:buFont typeface="Arial" panose="020B0604020202020204" pitchFamily="34" charset="0"/>
              <a:buChar char="•"/>
            </a:pPr>
            <a:r>
              <a:rPr lang="fr-FR" sz="1200" dirty="0">
                <a:solidFill>
                  <a:schemeClr val="tx2"/>
                </a:solidFill>
              </a:rPr>
              <a:t>1er cercle : </a:t>
            </a:r>
            <a:r>
              <a:rPr lang="fr-FR" sz="1200" dirty="0" err="1">
                <a:solidFill>
                  <a:schemeClr val="tx2"/>
                </a:solidFill>
              </a:rPr>
              <a:t>core</a:t>
            </a:r>
            <a:r>
              <a:rPr lang="fr-FR" sz="1200" dirty="0">
                <a:solidFill>
                  <a:schemeClr val="tx2"/>
                </a:solidFill>
              </a:rPr>
              <a:t> team, équipe resserrée pour animer, capter les besoins / irritants, motiver les troupes</a:t>
            </a:r>
          </a:p>
          <a:p>
            <a:pPr marL="742950" lvl="1" indent="-285750">
              <a:spcAft>
                <a:spcPts val="600"/>
              </a:spcAft>
              <a:buFont typeface="Arial" panose="020B0604020202020204" pitchFamily="34" charset="0"/>
              <a:buChar char="•"/>
            </a:pPr>
            <a:r>
              <a:rPr lang="fr-FR" sz="1200" dirty="0">
                <a:solidFill>
                  <a:schemeClr val="tx2"/>
                </a:solidFill>
              </a:rPr>
              <a:t>2ème cercle : les architectes pour produire/améliorer/corriger les kits, partager les actus et mentorer</a:t>
            </a:r>
          </a:p>
          <a:p>
            <a:pPr marL="742950" lvl="1" indent="-285750">
              <a:spcAft>
                <a:spcPts val="600"/>
              </a:spcAft>
              <a:buFont typeface="Arial" panose="020B0604020202020204" pitchFamily="34" charset="0"/>
              <a:buChar char="•"/>
            </a:pPr>
            <a:r>
              <a:rPr lang="fr-FR" sz="1200" dirty="0">
                <a:solidFill>
                  <a:schemeClr val="tx2"/>
                </a:solidFill>
              </a:rPr>
              <a:t>3ème cercle : métier, équipes produit (métier et socle), managers pour communiquer, infuser</a:t>
            </a:r>
          </a:p>
          <a:p>
            <a:pPr marL="285750" indent="-285750">
              <a:spcAft>
                <a:spcPts val="600"/>
              </a:spcAft>
              <a:buFont typeface="+mj-lt"/>
              <a:buAutoNum type="arabicPeriod"/>
            </a:pPr>
            <a:r>
              <a:rPr lang="fr-FR" sz="1200" b="1" dirty="0">
                <a:solidFill>
                  <a:schemeClr val="tx2"/>
                </a:solidFill>
              </a:rPr>
              <a:t>Organiser des rituels adapter à chaque cercle </a:t>
            </a:r>
            <a:r>
              <a:rPr lang="fr-FR" sz="1200" dirty="0">
                <a:solidFill>
                  <a:schemeClr val="tx2"/>
                </a:solidFill>
              </a:rPr>
              <a:t>pour atteindre les objectifs fixés</a:t>
            </a:r>
          </a:p>
        </p:txBody>
      </p:sp>
      <p:sp>
        <p:nvSpPr>
          <p:cNvPr id="5" name="ZoneTexte 4">
            <a:extLst>
              <a:ext uri="{FF2B5EF4-FFF2-40B4-BE49-F238E27FC236}">
                <a16:creationId xmlns:a16="http://schemas.microsoft.com/office/drawing/2014/main" id="{C306D5FE-7C41-B739-56BF-9EF7D94A9685}"/>
              </a:ext>
            </a:extLst>
          </p:cNvPr>
          <p:cNvSpPr txBox="1"/>
          <p:nvPr/>
        </p:nvSpPr>
        <p:spPr>
          <a:xfrm>
            <a:off x="334936" y="6612980"/>
            <a:ext cx="2437760" cy="2434321"/>
          </a:xfrm>
          <a:prstGeom prst="rect">
            <a:avLst/>
          </a:prstGeom>
          <a:noFill/>
        </p:spPr>
        <p:txBody>
          <a:bodyPr wrap="square" rtlCol="0">
            <a:spAutoFit/>
          </a:bodyPr>
          <a:lstStyle/>
          <a:p>
            <a:pPr marL="285750" indent="-285750">
              <a:lnSpc>
                <a:spcPct val="115000"/>
              </a:lnSpc>
              <a:spcAft>
                <a:spcPts val="600"/>
              </a:spcAft>
              <a:buFont typeface="Arial" panose="020B0604020202020204" pitchFamily="34" charset="0"/>
              <a:buChar char="•"/>
            </a:pPr>
            <a:r>
              <a:rPr lang="fr-FR" sz="1200">
                <a:solidFill>
                  <a:schemeClr val="tx2"/>
                </a:solidFill>
              </a:rPr>
              <a:t>(</a:t>
            </a:r>
            <a:r>
              <a:rPr lang="fr-FR" sz="1200" err="1">
                <a:solidFill>
                  <a:schemeClr val="tx2"/>
                </a:solidFill>
              </a:rPr>
              <a:t>re</a:t>
            </a:r>
            <a:r>
              <a:rPr lang="fr-FR" sz="1200">
                <a:solidFill>
                  <a:schemeClr val="tx2"/>
                </a:solidFill>
              </a:rPr>
              <a:t>)Poser les rôles et missions des architectes</a:t>
            </a:r>
          </a:p>
          <a:p>
            <a:pPr marL="285750" indent="-285750">
              <a:lnSpc>
                <a:spcPct val="115000"/>
              </a:lnSpc>
              <a:spcAft>
                <a:spcPts val="600"/>
              </a:spcAft>
              <a:buFont typeface="Arial" panose="020B0604020202020204" pitchFamily="34" charset="0"/>
              <a:buChar char="•"/>
            </a:pPr>
            <a:r>
              <a:rPr lang="fr-FR" sz="1200">
                <a:solidFill>
                  <a:schemeClr val="tx2"/>
                </a:solidFill>
              </a:rPr>
              <a:t>Maintenir une logique « produit » : prioriser, livrer, s’adapter en continue</a:t>
            </a:r>
          </a:p>
          <a:p>
            <a:pPr marL="285750" indent="-285750">
              <a:lnSpc>
                <a:spcPct val="115000"/>
              </a:lnSpc>
              <a:spcAft>
                <a:spcPts val="600"/>
              </a:spcAft>
              <a:buFont typeface="Arial" panose="020B0604020202020204" pitchFamily="34" charset="0"/>
              <a:buChar char="•"/>
            </a:pPr>
            <a:r>
              <a:rPr lang="fr-FR" sz="1200">
                <a:solidFill>
                  <a:schemeClr val="tx2"/>
                </a:solidFill>
              </a:rPr>
              <a:t>Communiquer auprès du management</a:t>
            </a:r>
          </a:p>
          <a:p>
            <a:pPr marL="285750" indent="-285750">
              <a:lnSpc>
                <a:spcPct val="115000"/>
              </a:lnSpc>
              <a:spcAft>
                <a:spcPts val="600"/>
              </a:spcAft>
              <a:buFont typeface="Arial" panose="020B0604020202020204" pitchFamily="34" charset="0"/>
              <a:buChar char="•"/>
            </a:pPr>
            <a:r>
              <a:rPr lang="fr-FR" sz="1200">
                <a:solidFill>
                  <a:schemeClr val="tx2"/>
                </a:solidFill>
              </a:rPr>
              <a:t>Valoriser les acteurs les plus actifs pour maintenir l’enthousiasme des débuts</a:t>
            </a:r>
          </a:p>
        </p:txBody>
      </p:sp>
      <p:sp>
        <p:nvSpPr>
          <p:cNvPr id="10" name="ZoneTexte 9">
            <a:extLst>
              <a:ext uri="{FF2B5EF4-FFF2-40B4-BE49-F238E27FC236}">
                <a16:creationId xmlns:a16="http://schemas.microsoft.com/office/drawing/2014/main" id="{AE5E00AA-C799-A886-675A-69A6D24969D2}"/>
              </a:ext>
            </a:extLst>
          </p:cNvPr>
          <p:cNvSpPr txBox="1"/>
          <p:nvPr/>
        </p:nvSpPr>
        <p:spPr>
          <a:xfrm>
            <a:off x="5530180" y="1614545"/>
            <a:ext cx="3537246" cy="116955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fr-FR" sz="1200">
                <a:solidFill>
                  <a:schemeClr val="tx2"/>
                </a:solidFill>
              </a:rPr>
              <a:t>Core team (2/3) : animer, capter, motiver</a:t>
            </a:r>
          </a:p>
          <a:p>
            <a:pPr marL="285750" indent="-285750">
              <a:spcAft>
                <a:spcPts val="600"/>
              </a:spcAft>
              <a:buFont typeface="Arial" panose="020B0604020202020204" pitchFamily="34" charset="0"/>
              <a:buChar char="•"/>
            </a:pPr>
            <a:r>
              <a:rPr lang="fr-FR" sz="1200">
                <a:solidFill>
                  <a:schemeClr val="tx2"/>
                </a:solidFill>
                <a:sym typeface="Wingdings" panose="05000000000000000000" pitchFamily="2" charset="2"/>
              </a:rPr>
              <a:t>Communauté de pratiques (60) : produire, partager, </a:t>
            </a:r>
            <a:r>
              <a:rPr lang="fr-FR" sz="1200" err="1">
                <a:solidFill>
                  <a:schemeClr val="tx2"/>
                </a:solidFill>
                <a:sym typeface="Wingdings" panose="05000000000000000000" pitchFamily="2" charset="2"/>
              </a:rPr>
              <a:t>mentorer</a:t>
            </a:r>
            <a:endParaRPr lang="fr-FR" sz="1200">
              <a:solidFill>
                <a:schemeClr val="tx2"/>
              </a:solidFill>
              <a:sym typeface="Wingdings" panose="05000000000000000000" pitchFamily="2" charset="2"/>
            </a:endParaRPr>
          </a:p>
          <a:p>
            <a:pPr marL="285750" indent="-285750">
              <a:spcAft>
                <a:spcPts val="600"/>
              </a:spcAft>
              <a:buFont typeface="Arial" panose="020B0604020202020204" pitchFamily="34" charset="0"/>
              <a:buChar char="•"/>
            </a:pPr>
            <a:r>
              <a:rPr lang="fr-FR" sz="1200">
                <a:solidFill>
                  <a:schemeClr val="tx2"/>
                </a:solidFill>
                <a:sym typeface="Wingdings" panose="05000000000000000000" pitchFamily="2" charset="2"/>
              </a:rPr>
              <a:t>Clients métier, équipes produits &amp;  manager à on </a:t>
            </a:r>
            <a:r>
              <a:rPr lang="fr-FR" sz="1200" err="1">
                <a:solidFill>
                  <a:schemeClr val="tx2"/>
                </a:solidFill>
                <a:sym typeface="Wingdings" panose="05000000000000000000" pitchFamily="2" charset="2"/>
              </a:rPr>
              <a:t>boarder</a:t>
            </a:r>
            <a:r>
              <a:rPr lang="fr-FR" sz="1200">
                <a:solidFill>
                  <a:schemeClr val="tx2"/>
                </a:solidFill>
                <a:sym typeface="Wingdings" panose="05000000000000000000" pitchFamily="2" charset="2"/>
              </a:rPr>
              <a:t> et former</a:t>
            </a:r>
          </a:p>
        </p:txBody>
      </p:sp>
      <p:sp>
        <p:nvSpPr>
          <p:cNvPr id="11" name="ZoneTexte 10">
            <a:extLst>
              <a:ext uri="{FF2B5EF4-FFF2-40B4-BE49-F238E27FC236}">
                <a16:creationId xmlns:a16="http://schemas.microsoft.com/office/drawing/2014/main" id="{3AA2EE5A-7015-6DAA-5862-F11660386F86}"/>
              </a:ext>
            </a:extLst>
          </p:cNvPr>
          <p:cNvSpPr txBox="1"/>
          <p:nvPr/>
        </p:nvSpPr>
        <p:spPr>
          <a:xfrm>
            <a:off x="5426766" y="6830312"/>
            <a:ext cx="3499435" cy="216982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fr-FR" sz="1200">
                <a:solidFill>
                  <a:schemeClr val="tx2"/>
                </a:solidFill>
              </a:rPr>
              <a:t>Communauté de pratiques : CA/boîte à outil, REX, intervenants extérieurs,…</a:t>
            </a:r>
          </a:p>
          <a:p>
            <a:pPr marL="285750" indent="-285750">
              <a:spcAft>
                <a:spcPts val="600"/>
              </a:spcAft>
              <a:buFont typeface="Arial" panose="020B0604020202020204" pitchFamily="34" charset="0"/>
              <a:buChar char="•"/>
            </a:pPr>
            <a:r>
              <a:rPr lang="fr-FR" sz="1200">
                <a:solidFill>
                  <a:schemeClr val="tx2"/>
                </a:solidFill>
              </a:rPr>
              <a:t>Architecture kata : travail autour d’un sujet d’archi en particulier (apprentissage utilisation boîte à outil)</a:t>
            </a:r>
          </a:p>
          <a:p>
            <a:pPr marL="285750" indent="-285750">
              <a:spcAft>
                <a:spcPts val="600"/>
              </a:spcAft>
              <a:buFont typeface="Arial" panose="020B0604020202020204" pitchFamily="34" charset="0"/>
              <a:buChar char="•"/>
            </a:pPr>
            <a:r>
              <a:rPr lang="fr-FR" sz="1200">
                <a:solidFill>
                  <a:schemeClr val="tx2"/>
                </a:solidFill>
              </a:rPr>
              <a:t>Instances de partage des décisions d’architecture à différents niveaux : produit, domaine, entreprise</a:t>
            </a:r>
          </a:p>
          <a:p>
            <a:pPr marL="285750" indent="-285750">
              <a:spcAft>
                <a:spcPts val="600"/>
              </a:spcAft>
              <a:buFont typeface="Arial" panose="020B0604020202020204" pitchFamily="34" charset="0"/>
              <a:buChar char="•"/>
            </a:pPr>
            <a:r>
              <a:rPr lang="fr-FR" sz="1200">
                <a:solidFill>
                  <a:schemeClr val="tx2"/>
                </a:solidFill>
              </a:rPr>
              <a:t>Runway : pour capter les capacités IT nécessaires et attendus pour réaliser les livraisons métiers</a:t>
            </a:r>
          </a:p>
        </p:txBody>
      </p:sp>
      <p:sp>
        <p:nvSpPr>
          <p:cNvPr id="17" name="ZoneTexte 16">
            <a:extLst>
              <a:ext uri="{FF2B5EF4-FFF2-40B4-BE49-F238E27FC236}">
                <a16:creationId xmlns:a16="http://schemas.microsoft.com/office/drawing/2014/main" id="{381B69CD-7B7F-34A4-784F-AB3992D553B8}"/>
              </a:ext>
            </a:extLst>
          </p:cNvPr>
          <p:cNvSpPr txBox="1"/>
          <p:nvPr/>
        </p:nvSpPr>
        <p:spPr>
          <a:xfrm>
            <a:off x="2785431" y="6609839"/>
            <a:ext cx="2437760" cy="1735860"/>
          </a:xfrm>
          <a:prstGeom prst="rect">
            <a:avLst/>
          </a:prstGeom>
          <a:noFill/>
        </p:spPr>
        <p:txBody>
          <a:bodyPr wrap="square" rtlCol="0">
            <a:spAutoFit/>
          </a:bodyPr>
          <a:lstStyle/>
          <a:p>
            <a:pPr marL="285750" indent="-285750">
              <a:lnSpc>
                <a:spcPct val="115000"/>
              </a:lnSpc>
              <a:spcAft>
                <a:spcPts val="600"/>
              </a:spcAft>
              <a:buFont typeface="Arial" panose="020B0604020202020204" pitchFamily="34" charset="0"/>
              <a:buChar char="•"/>
            </a:pPr>
            <a:r>
              <a:rPr lang="fr-FR" sz="1200">
                <a:solidFill>
                  <a:schemeClr val="tx2"/>
                </a:solidFill>
              </a:rPr>
              <a:t>Difficulté à développer l’</a:t>
            </a:r>
            <a:r>
              <a:rPr lang="fr-FR" sz="1200" err="1">
                <a:solidFill>
                  <a:schemeClr val="tx2"/>
                </a:solidFill>
              </a:rPr>
              <a:t>inner-sourcing</a:t>
            </a:r>
            <a:r>
              <a:rPr lang="fr-FR" sz="1200">
                <a:solidFill>
                  <a:schemeClr val="tx2"/>
                </a:solidFill>
              </a:rPr>
              <a:t>, qui n’est pas dans la culture des architectes</a:t>
            </a:r>
          </a:p>
          <a:p>
            <a:pPr marL="285750" indent="-285750">
              <a:lnSpc>
                <a:spcPct val="115000"/>
              </a:lnSpc>
              <a:spcAft>
                <a:spcPts val="600"/>
              </a:spcAft>
              <a:buFont typeface="Arial" panose="020B0604020202020204" pitchFamily="34" charset="0"/>
              <a:buChar char="•"/>
            </a:pPr>
            <a:r>
              <a:rPr lang="fr-FR" sz="1200">
                <a:solidFill>
                  <a:schemeClr val="tx2"/>
                </a:solidFill>
              </a:rPr>
              <a:t>Frein politique à faire évoluer les rôles &amp; missions des architectes</a:t>
            </a:r>
          </a:p>
          <a:p>
            <a:pPr marL="285750" indent="-285750">
              <a:spcAft>
                <a:spcPts val="600"/>
              </a:spcAft>
              <a:buFont typeface="Arial" panose="020B0604020202020204" pitchFamily="34" charset="0"/>
              <a:buChar char="•"/>
            </a:pPr>
            <a:endParaRPr lang="fr-FR" sz="1400"/>
          </a:p>
        </p:txBody>
      </p:sp>
      <p:sp>
        <p:nvSpPr>
          <p:cNvPr id="18" name="ZoneTexte 17">
            <a:extLst>
              <a:ext uri="{FF2B5EF4-FFF2-40B4-BE49-F238E27FC236}">
                <a16:creationId xmlns:a16="http://schemas.microsoft.com/office/drawing/2014/main" id="{32919FB9-1522-D72E-019A-04F0A25E56CB}"/>
              </a:ext>
            </a:extLst>
          </p:cNvPr>
          <p:cNvSpPr txBox="1"/>
          <p:nvPr/>
        </p:nvSpPr>
        <p:spPr>
          <a:xfrm>
            <a:off x="5463775" y="3819603"/>
            <a:ext cx="3537246" cy="216982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fr-FR" sz="1200">
                <a:solidFill>
                  <a:schemeClr val="tx2"/>
                </a:solidFill>
              </a:rPr>
              <a:t>Inscrire dans la fiche de poste des architectes la diffusion des pratiques CA</a:t>
            </a:r>
          </a:p>
          <a:p>
            <a:pPr marL="285750" indent="-285750">
              <a:spcAft>
                <a:spcPts val="600"/>
              </a:spcAft>
              <a:buFont typeface="Arial" panose="020B0604020202020204" pitchFamily="34" charset="0"/>
              <a:buChar char="•"/>
            </a:pPr>
            <a:r>
              <a:rPr lang="fr-FR" sz="1200">
                <a:solidFill>
                  <a:schemeClr val="tx2"/>
                </a:solidFill>
              </a:rPr>
              <a:t>Maintenir une logique « CA as a </a:t>
            </a:r>
            <a:r>
              <a:rPr lang="fr-FR" sz="1200" err="1">
                <a:solidFill>
                  <a:schemeClr val="tx2"/>
                </a:solidFill>
              </a:rPr>
              <a:t>product</a:t>
            </a:r>
            <a:r>
              <a:rPr lang="fr-FR" sz="1200">
                <a:solidFill>
                  <a:schemeClr val="tx2"/>
                </a:solidFill>
              </a:rPr>
              <a:t> » : </a:t>
            </a:r>
            <a:r>
              <a:rPr lang="fr-FR" sz="1200" err="1">
                <a:solidFill>
                  <a:schemeClr val="tx2"/>
                </a:solidFill>
              </a:rPr>
              <a:t>backlog</a:t>
            </a:r>
            <a:r>
              <a:rPr lang="fr-FR" sz="1200">
                <a:solidFill>
                  <a:schemeClr val="tx2"/>
                </a:solidFill>
              </a:rPr>
              <a:t> des pratiques &amp; kits, mêlée, sprint planning, revue, rétrospectives</a:t>
            </a:r>
          </a:p>
          <a:p>
            <a:pPr marL="285750" indent="-285750">
              <a:spcAft>
                <a:spcPts val="600"/>
              </a:spcAft>
              <a:buFont typeface="Arial" panose="020B0604020202020204" pitchFamily="34" charset="0"/>
              <a:buChar char="•"/>
            </a:pPr>
            <a:r>
              <a:rPr lang="fr-FR" sz="1200">
                <a:solidFill>
                  <a:schemeClr val="tx2"/>
                </a:solidFill>
              </a:rPr>
              <a:t>Animer le partage et la montée en compétences avec des katas</a:t>
            </a:r>
          </a:p>
          <a:p>
            <a:pPr marL="285750" indent="-285750">
              <a:spcAft>
                <a:spcPts val="600"/>
              </a:spcAft>
              <a:buFont typeface="Arial" panose="020B0604020202020204" pitchFamily="34" charset="0"/>
              <a:buChar char="•"/>
            </a:pPr>
            <a:r>
              <a:rPr lang="fr-FR" sz="1200">
                <a:solidFill>
                  <a:schemeClr val="tx2"/>
                </a:solidFill>
              </a:rPr>
              <a:t>Identifier des instances d’arbitrage en fonction de la criticité des décisions d’architecture portée par les équipes</a:t>
            </a:r>
          </a:p>
        </p:txBody>
      </p:sp>
      <p:sp>
        <p:nvSpPr>
          <p:cNvPr id="30" name="ZoneTexte 29">
            <a:extLst>
              <a:ext uri="{FF2B5EF4-FFF2-40B4-BE49-F238E27FC236}">
                <a16:creationId xmlns:a16="http://schemas.microsoft.com/office/drawing/2014/main" id="{AE5E00AA-C799-A886-675A-69A6D24969D2}"/>
              </a:ext>
            </a:extLst>
          </p:cNvPr>
          <p:cNvSpPr txBox="1"/>
          <p:nvPr/>
        </p:nvSpPr>
        <p:spPr>
          <a:xfrm>
            <a:off x="9741521" y="1548280"/>
            <a:ext cx="2525858" cy="6478697"/>
          </a:xfrm>
          <a:prstGeom prst="rect">
            <a:avLst/>
          </a:prstGeom>
          <a:noFill/>
        </p:spPr>
        <p:txBody>
          <a:bodyPr wrap="square" rtlCol="0">
            <a:spAutoFit/>
          </a:bodyPr>
          <a:lstStyle/>
          <a:p>
            <a:pPr>
              <a:spcAft>
                <a:spcPts val="600"/>
              </a:spcAft>
            </a:pPr>
            <a:r>
              <a:rPr lang="fr-FR" sz="1400" u="sng">
                <a:solidFill>
                  <a:schemeClr val="tx2"/>
                </a:solidFill>
              </a:rPr>
              <a:t>Modèle opératoire d’archi : </a:t>
            </a:r>
          </a:p>
          <a:p>
            <a:pPr marL="285750" indent="-285750">
              <a:spcAft>
                <a:spcPts val="600"/>
              </a:spcAft>
              <a:buFont typeface="Arial" panose="020B0604020202020204" pitchFamily="34" charset="0"/>
              <a:buChar char="•"/>
            </a:pPr>
            <a:r>
              <a:rPr lang="fr-FR" sz="1200">
                <a:solidFill>
                  <a:schemeClr val="tx2"/>
                </a:solidFill>
              </a:rPr>
              <a:t>Identifier les membres de la communauté et instaurer les rituels pour maintenir le produit</a:t>
            </a:r>
          </a:p>
          <a:p>
            <a:pPr marL="285750" indent="-285750">
              <a:spcAft>
                <a:spcPts val="600"/>
              </a:spcAft>
              <a:buFont typeface="Arial" panose="020B0604020202020204" pitchFamily="34" charset="0"/>
              <a:buChar char="•"/>
            </a:pPr>
            <a:r>
              <a:rPr lang="fr-FR" sz="1200">
                <a:solidFill>
                  <a:schemeClr val="tx2"/>
                </a:solidFill>
              </a:rPr>
              <a:t>Expérimenter un </a:t>
            </a:r>
            <a:r>
              <a:rPr lang="fr-FR" sz="1200">
                <a:solidFill>
                  <a:schemeClr val="tx2"/>
                </a:solidFill>
                <a:hlinkClick r:id="rId4">
                  <a:extLst>
                    <a:ext uri="{A12FA001-AC4F-418D-AE19-62706E023703}">
                      <ahyp:hlinkClr xmlns:ahyp="http://schemas.microsoft.com/office/drawing/2018/hyperlinkcolor" val="tx"/>
                    </a:ext>
                  </a:extLst>
                </a:hlinkClick>
              </a:rPr>
              <a:t>kata </a:t>
            </a:r>
            <a:r>
              <a:rPr lang="fr-FR" sz="1200">
                <a:solidFill>
                  <a:schemeClr val="tx2"/>
                </a:solidFill>
              </a:rPr>
              <a:t>d’architecture </a:t>
            </a:r>
          </a:p>
          <a:p>
            <a:pPr marL="285750" indent="-285750">
              <a:spcAft>
                <a:spcPts val="600"/>
              </a:spcAft>
              <a:buFont typeface="Arial" panose="020B0604020202020204" pitchFamily="34" charset="0"/>
              <a:buChar char="•"/>
            </a:pPr>
            <a:r>
              <a:rPr lang="fr-FR" sz="1200">
                <a:solidFill>
                  <a:schemeClr val="tx2"/>
                </a:solidFill>
              </a:rPr>
              <a:t>Organiser une journée annuelle pour partager les pratiques et fixer le cap</a:t>
            </a:r>
          </a:p>
          <a:p>
            <a:pPr>
              <a:spcAft>
                <a:spcPts val="600"/>
              </a:spcAft>
            </a:pPr>
            <a:endParaRPr lang="fr-FR" sz="1400">
              <a:solidFill>
                <a:schemeClr val="tx2"/>
              </a:solidFill>
            </a:endParaRPr>
          </a:p>
          <a:p>
            <a:pPr>
              <a:spcAft>
                <a:spcPts val="600"/>
              </a:spcAft>
            </a:pPr>
            <a:r>
              <a:rPr lang="fr-FR" sz="1400" u="sng">
                <a:solidFill>
                  <a:schemeClr val="tx2"/>
                </a:solidFill>
              </a:rPr>
              <a:t>Décentraliser la prise de décision : </a:t>
            </a:r>
          </a:p>
          <a:p>
            <a:pPr marL="285750" indent="-285750">
              <a:spcAft>
                <a:spcPts val="600"/>
              </a:spcAft>
              <a:buFont typeface="Arial" panose="020B0604020202020204" pitchFamily="34" charset="0"/>
              <a:buChar char="•"/>
            </a:pPr>
            <a:r>
              <a:rPr lang="fr-FR" sz="1200">
                <a:solidFill>
                  <a:schemeClr val="tx2"/>
                </a:solidFill>
              </a:rPr>
              <a:t>Réorienter les instances ou comités d’archi pour les aligner avec les niveaux d’autonomie des équipes</a:t>
            </a:r>
          </a:p>
          <a:p>
            <a:pPr marL="285750" indent="-285750">
              <a:spcAft>
                <a:spcPts val="600"/>
              </a:spcAft>
              <a:buFont typeface="Arial" panose="020B0604020202020204" pitchFamily="34" charset="0"/>
              <a:buChar char="•"/>
            </a:pPr>
            <a:r>
              <a:rPr lang="fr-FR" sz="1200">
                <a:solidFill>
                  <a:schemeClr val="tx2"/>
                </a:solidFill>
              </a:rPr>
              <a:t>Formaliser une boucle qui permet de capter les besoins en capacités IT nécessaires aux équipes produits, prioriser en fonction des risques et trajectoires produits</a:t>
            </a:r>
          </a:p>
          <a:p>
            <a:pPr marL="285750" indent="-285750">
              <a:spcAft>
                <a:spcPts val="600"/>
              </a:spcAft>
              <a:buFont typeface="Arial" panose="020B0604020202020204" pitchFamily="34" charset="0"/>
              <a:buChar char="•"/>
            </a:pPr>
            <a:endParaRPr lang="fr-FR" sz="1400">
              <a:solidFill>
                <a:schemeClr val="tx2"/>
              </a:solidFill>
            </a:endParaRPr>
          </a:p>
          <a:p>
            <a:pPr>
              <a:spcAft>
                <a:spcPts val="600"/>
              </a:spcAft>
            </a:pPr>
            <a:r>
              <a:rPr lang="fr-FR" sz="1400" u="sng">
                <a:solidFill>
                  <a:schemeClr val="tx2"/>
                </a:solidFill>
              </a:rPr>
              <a:t>Communication : </a:t>
            </a:r>
          </a:p>
          <a:p>
            <a:pPr marL="285750" indent="-285750">
              <a:spcAft>
                <a:spcPts val="600"/>
              </a:spcAft>
              <a:buFont typeface="Arial" panose="020B0604020202020204" pitchFamily="34" charset="0"/>
              <a:buChar char="•"/>
            </a:pPr>
            <a:r>
              <a:rPr lang="fr-FR" sz="1200">
                <a:solidFill>
                  <a:schemeClr val="tx2"/>
                </a:solidFill>
                <a:sym typeface="Wingdings" panose="05000000000000000000" pitchFamily="2" charset="2"/>
              </a:rPr>
              <a:t>Publier au fil de l’eau les actualités sur un canal d’échange</a:t>
            </a:r>
          </a:p>
          <a:p>
            <a:pPr marL="285750" indent="-285750">
              <a:spcAft>
                <a:spcPts val="600"/>
              </a:spcAft>
              <a:buFont typeface="Arial" panose="020B0604020202020204" pitchFamily="34" charset="0"/>
              <a:buChar char="•"/>
            </a:pPr>
            <a:r>
              <a:rPr lang="fr-FR" sz="1200">
                <a:solidFill>
                  <a:schemeClr val="tx2"/>
                </a:solidFill>
                <a:sym typeface="Wingdings" panose="05000000000000000000" pitchFamily="2" charset="2"/>
              </a:rPr>
              <a:t>Organiser des démos publiques pour partager les pratiques / réalisations</a:t>
            </a:r>
          </a:p>
        </p:txBody>
      </p:sp>
    </p:spTree>
    <p:extLst>
      <p:ext uri="{BB962C8B-B14F-4D97-AF65-F5344CB8AC3E}">
        <p14:creationId xmlns:p14="http://schemas.microsoft.com/office/powerpoint/2010/main" val="1652807372"/>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2af1e9a4-1ddd-44e2-bea2-a38cce9bfcd1">
      <Terms xmlns="http://schemas.microsoft.com/office/infopath/2007/PartnerControls"/>
    </lcf76f155ced4ddcb4097134ff3c332f>
    <TaxCatchAll xmlns="683887e4-3a1a-4156-b791-68fcb348f98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D8CE3EC2B8194881FCFE5FB6FD9588" ma:contentTypeVersion="13" ma:contentTypeDescription="Crée un document." ma:contentTypeScope="" ma:versionID="c7bff29f1a945be5a9bf18e1e436ceb5">
  <xsd:schema xmlns:xsd="http://www.w3.org/2001/XMLSchema" xmlns:xs="http://www.w3.org/2001/XMLSchema" xmlns:p="http://schemas.microsoft.com/office/2006/metadata/properties" xmlns:ns2="2af1e9a4-1ddd-44e2-bea2-a38cce9bfcd1" xmlns:ns3="683887e4-3a1a-4156-b791-68fcb348f98f" targetNamespace="http://schemas.microsoft.com/office/2006/metadata/properties" ma:root="true" ma:fieldsID="42b2b9f46c13550749bf296ed0261a35" ns2:_="" ns3:_="">
    <xsd:import namespace="2af1e9a4-1ddd-44e2-bea2-a38cce9bfcd1"/>
    <xsd:import namespace="683887e4-3a1a-4156-b791-68fcb348f98f"/>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Location"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f1e9a4-1ddd-44e2-bea2-a38cce9bfc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alises d’images" ma:readOnly="false" ma:fieldId="{5cf76f15-5ced-4ddc-b409-7134ff3c332f}" ma:taxonomyMulti="true" ma:sspId="96eb79ab-6147-4939-b6d7-fb2000bb1244"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83887e4-3a1a-4156-b791-68fcb348f98f"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245a4cc9-5692-41c8-ba25-414765a80e1e}" ma:internalName="TaxCatchAll" ma:showField="CatchAllData" ma:web="683887e4-3a1a-4156-b791-68fcb348f98f">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9D77ED-AB75-4369-9F77-DAFA5798589E}">
  <ds:schemaRefs>
    <ds:schemaRef ds:uri="http://schemas.microsoft.com/office/2006/documentManagement/types"/>
    <ds:schemaRef ds:uri="http://www.w3.org/XML/1998/namespace"/>
    <ds:schemaRef ds:uri="2af1e9a4-1ddd-44e2-bea2-a38cce9bfcd1"/>
    <ds:schemaRef ds:uri="http://schemas.microsoft.com/office/infopath/2007/PartnerControls"/>
    <ds:schemaRef ds:uri="http://schemas.openxmlformats.org/package/2006/metadata/core-properties"/>
    <ds:schemaRef ds:uri="683887e4-3a1a-4156-b791-68fcb348f98f"/>
    <ds:schemaRef ds:uri="http://purl.org/dc/elements/1.1/"/>
    <ds:schemaRef ds:uri="http://schemas.microsoft.com/office/2006/metadata/properties"/>
    <ds:schemaRef ds:uri="http://purl.org/dc/dcmitype/"/>
    <ds:schemaRef ds:uri="http://purl.org/dc/terms/"/>
  </ds:schemaRefs>
</ds:datastoreItem>
</file>

<file path=customXml/itemProps2.xml><?xml version="1.0" encoding="utf-8"?>
<ds:datastoreItem xmlns:ds="http://schemas.openxmlformats.org/officeDocument/2006/customXml" ds:itemID="{EA3F5D93-8E05-418A-94F2-5F868FF54156}">
  <ds:schemaRefs>
    <ds:schemaRef ds:uri="2af1e9a4-1ddd-44e2-bea2-a38cce9bfcd1"/>
    <ds:schemaRef ds:uri="683887e4-3a1a-4156-b791-68fcb348f98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3798BA7-D669-4E79-A18A-B6D4515C220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2013 - 2022 Theme</Template>
  <TotalTime>1065</TotalTime>
  <Words>3223</Words>
  <Application>Microsoft Macintosh PowerPoint</Application>
  <PresentationFormat>A3 (297 x 420 mm)</PresentationFormat>
  <Paragraphs>319</Paragraphs>
  <Slides>8</Slides>
  <Notes>5</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8</vt:i4>
      </vt:variant>
    </vt:vector>
  </HeadingPairs>
  <TitlesOfParts>
    <vt:vector size="18" baseType="lpstr">
      <vt:lpstr>Montserrat ExtraBold</vt:lpstr>
      <vt:lpstr>Calibri</vt:lpstr>
      <vt:lpstr>Gotham Rounded Bold</vt:lpstr>
      <vt:lpstr>Wingdings</vt:lpstr>
      <vt:lpstr>Montserrat</vt:lpstr>
      <vt:lpstr>Calibri Light</vt:lpstr>
      <vt:lpstr>Symbol</vt:lpstr>
      <vt:lpstr>Arial</vt:lpstr>
      <vt:lpstr>Michelin Black</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NICOLAS CHEVALIER</dc:creator>
  <cp:lastModifiedBy>nicolas chevalier</cp:lastModifiedBy>
  <cp:revision>15</cp:revision>
  <dcterms:created xsi:type="dcterms:W3CDTF">2022-10-06T08:06:08Z</dcterms:created>
  <dcterms:modified xsi:type="dcterms:W3CDTF">2023-11-09T16:20:24Z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9e9a456-2778-4ca9-be06-1190b1e1118a_Enabled">
    <vt:lpwstr>true</vt:lpwstr>
  </property>
  <property fmtid="{D5CDD505-2E9C-101B-9397-08002B2CF9AE}" pid="3" name="MSIP_Label_09e9a456-2778-4ca9-be06-1190b1e1118a_SetDate">
    <vt:lpwstr>2022-10-06T08:36:43Z</vt:lpwstr>
  </property>
  <property fmtid="{D5CDD505-2E9C-101B-9397-08002B2CF9AE}" pid="4" name="MSIP_Label_09e9a456-2778-4ca9-be06-1190b1e1118a_Method">
    <vt:lpwstr>Standard</vt:lpwstr>
  </property>
  <property fmtid="{D5CDD505-2E9C-101B-9397-08002B2CF9AE}" pid="5" name="MSIP_Label_09e9a456-2778-4ca9-be06-1190b1e1118a_Name">
    <vt:lpwstr>D3</vt:lpwstr>
  </property>
  <property fmtid="{D5CDD505-2E9C-101B-9397-08002B2CF9AE}" pid="6" name="MSIP_Label_09e9a456-2778-4ca9-be06-1190b1e1118a_SiteId">
    <vt:lpwstr>658ba197-6c73-4fea-91bd-1c7d8de6bf2c</vt:lpwstr>
  </property>
  <property fmtid="{D5CDD505-2E9C-101B-9397-08002B2CF9AE}" pid="7" name="MSIP_Label_09e9a456-2778-4ca9-be06-1190b1e1118a_ActionId">
    <vt:lpwstr>bcbe845d-00a7-48f8-8c7a-5fac110885e9</vt:lpwstr>
  </property>
  <property fmtid="{D5CDD505-2E9C-101B-9397-08002B2CF9AE}" pid="8" name="MSIP_Label_09e9a456-2778-4ca9-be06-1190b1e1118a_ContentBits">
    <vt:lpwstr>0</vt:lpwstr>
  </property>
  <property fmtid="{D5CDD505-2E9C-101B-9397-08002B2CF9AE}" pid="9" name="ContentTypeId">
    <vt:lpwstr>0x0101000DD8CE3EC2B8194881FCFE5FB6FD9588</vt:lpwstr>
  </property>
  <property fmtid="{D5CDD505-2E9C-101B-9397-08002B2CF9AE}" pid="10" name="MediaServiceImageTags">
    <vt:lpwstr/>
  </property>
</Properties>
</file>