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8"/>
  </p:notesMasterIdLst>
  <p:sldIdLst>
    <p:sldId id="256" r:id="rId5"/>
    <p:sldId id="2146847284" r:id="rId6"/>
    <p:sldId id="2146847285" r:id="rId7"/>
    <p:sldId id="262" r:id="rId8"/>
    <p:sldId id="2146847281" r:id="rId9"/>
    <p:sldId id="2146847282" r:id="rId10"/>
    <p:sldId id="2146847280" r:id="rId11"/>
    <p:sldId id="2146847140" r:id="rId12"/>
    <p:sldId id="4789" r:id="rId13"/>
    <p:sldId id="4801" r:id="rId14"/>
    <p:sldId id="2146847142" r:id="rId15"/>
    <p:sldId id="4800" r:id="rId16"/>
    <p:sldId id="2146847268" r:id="rId17"/>
  </p:sldIdLst>
  <p:sldSz cx="12192000" cy="6858000"/>
  <p:notesSz cx="6858000" cy="9144000"/>
  <p:custDataLst>
    <p:tags r:id="rId19"/>
  </p:custDataLst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6D6FF"/>
    <a:srgbClr val="FF85FF"/>
    <a:srgbClr val="92D150"/>
    <a:srgbClr val="44546A"/>
    <a:srgbClr val="DFDC01"/>
    <a:srgbClr val="CFE941"/>
    <a:srgbClr val="1160C6"/>
    <a:srgbClr val="4AACC6"/>
    <a:srgbClr val="FDAD05"/>
    <a:srgbClr val="00CC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C083E6E3-FA7D-4D7B-A595-EF9225AFEA82}" styleName="Style léger 1 - Accentuation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Style léger 1 - Accentuation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60" autoAdjust="0"/>
    <p:restoredTop sz="96296"/>
  </p:normalViewPr>
  <p:slideViewPr>
    <p:cSldViewPr snapToGrid="0">
      <p:cViewPr>
        <p:scale>
          <a:sx n="103" d="100"/>
          <a:sy n="103" d="100"/>
        </p:scale>
        <p:origin x="2320" y="9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tags" Target="tags/tag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4BF41D-0A54-4CC7-9591-A9CD474228EA}" type="datetimeFigureOut">
              <a:rPr lang="fr-FR" smtClean="0"/>
              <a:t>06/10/2023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ACB57B-3C10-4C45-B81B-5EFB81C7047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9069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endParaRPr lang="en-US" sz="1200" b="1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1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fr-FR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 support: Business (Self-Service), Feature Teams, Data-Owners (data</a:t>
            </a:r>
            <a:endParaRPr lang="fr-FR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referencing), etc.</a:t>
            </a:r>
            <a:endParaRPr lang="fr-FR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Management of access rights: requests for validation from Data Owners and other</a:t>
            </a:r>
            <a:endParaRPr lang="fr-FR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Data-architecture (where to store the data), validation of compliance with</a:t>
            </a:r>
            <a:endParaRPr lang="fr-FR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standards and best practices, and monitoring of the debt backlog</a:t>
            </a:r>
            <a:endParaRPr lang="fr-FR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Monitoring the creation and compliance of descriptor files</a:t>
            </a:r>
            <a:endParaRPr lang="fr-FR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</a:t>
            </a:r>
            <a:endParaRPr lang="fr-FR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Updating of Data Catalog and Data Models</a:t>
            </a:r>
            <a:endParaRPr lang="fr-FR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</a:t>
            </a:r>
            <a:endParaRPr lang="fr-FR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Coaching of other Data Stewards (juniors or those not frequently applying a</a:t>
            </a:r>
            <a:endParaRPr lang="fr-FR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process), and inter-Data Steward collaboration</a:t>
            </a:r>
            <a:endParaRPr lang="fr-FR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 of the internal network and global IT Data Steward network</a:t>
            </a:r>
            <a:endParaRPr lang="fr-FR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  <a:endParaRPr lang="fr-FR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Being the priority contact for Data Architects and Data Owners</a:t>
            </a:r>
            <a:endParaRPr lang="fr-FR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Being key players in data quality: knowing key figures, recommending controls, etc.</a:t>
            </a:r>
            <a:endParaRPr lang="fr-FR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fr-FR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responsible for the quality of data in their respective domains</a:t>
            </a:r>
            <a:endParaRPr lang="fr-FR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Define and apply best practices and standards</a:t>
            </a:r>
          </a:p>
          <a:p>
            <a:endParaRPr lang="en-US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sz="1200" b="0" i="0" u="none" strike="noStrike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Oversight</a:t>
            </a:r>
            <a:r>
              <a:rPr lang="fr-F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management, and validation of the design of the data </a:t>
            </a:r>
            <a:r>
              <a:rPr lang="fr-FR" sz="1200" b="0" i="0" u="none" strike="noStrike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models</a:t>
            </a:r>
            <a:r>
              <a:rPr lang="fr-F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fr-FR" sz="1200" b="0" i="0" u="none" strike="noStrike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database</a:t>
            </a:r>
            <a:r>
              <a:rPr lang="fr-F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fr-FR" sz="1200" b="0" i="0" u="none" strike="noStrike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MicroStrategy</a:t>
            </a:r>
            <a:r>
              <a:rPr lang="fr-F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in the AMN data </a:t>
            </a:r>
            <a:r>
              <a:rPr lang="fr-FR" sz="1200" b="0" i="0" u="none" strike="noStrike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warehouse</a:t>
            </a:r>
            <a:r>
              <a:rPr lang="fr-F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data </a:t>
            </a:r>
            <a:r>
              <a:rPr lang="fr-FR" sz="1200" b="0" i="0" u="none" strike="noStrike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marts</a:t>
            </a:r>
            <a:r>
              <a:rPr lang="fr-F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fr-FR" sz="1200" b="0" i="0" u="none" strike="noStrike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Oversight</a:t>
            </a:r>
            <a:r>
              <a:rPr lang="fr-F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management, and validation of the data </a:t>
            </a:r>
            <a:r>
              <a:rPr lang="fr-FR" sz="1200" b="0" i="0" u="none" strike="noStrike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approach</a:t>
            </a:r>
            <a:r>
              <a:rPr lang="fr-F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the CDL as </a:t>
            </a:r>
            <a:r>
              <a:rPr lang="fr-FR" sz="1200" b="0" i="0" u="none" strike="noStrike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</a:t>
            </a:r>
            <a:r>
              <a:rPr lang="fr-F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relates to AMN and </a:t>
            </a:r>
            <a:r>
              <a:rPr lang="fr-FR" sz="1200" b="0" i="0" u="none" strike="noStrike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our</a:t>
            </a:r>
            <a:r>
              <a:rPr lang="fr-F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b="0" i="0" u="none" strike="noStrike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team’s</a:t>
            </a:r>
            <a:r>
              <a:rPr lang="fr-F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usage of the data.</a:t>
            </a:r>
          </a:p>
          <a:p>
            <a:r>
              <a:rPr lang="fr-F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Participation in OPEN program changes </a:t>
            </a:r>
            <a:r>
              <a:rPr lang="fr-FR" sz="1200" b="0" i="0" u="none" strike="noStrike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fr-F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impact the AMN data </a:t>
            </a:r>
            <a:r>
              <a:rPr lang="fr-FR" sz="1200" b="0" i="0" u="none" strike="noStrike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models</a:t>
            </a:r>
            <a:r>
              <a:rPr lang="fr-F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fr-F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Participation in </a:t>
            </a:r>
            <a:r>
              <a:rPr lang="fr-FR" sz="1200" b="0" i="0" u="none" strike="noStrike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Collibra</a:t>
            </a:r>
            <a:r>
              <a:rPr lang="fr-F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b="0" i="0" u="none" strike="noStrike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implementation</a:t>
            </a:r>
            <a:r>
              <a:rPr lang="fr-F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fr-FR" sz="1200" b="0" i="0" u="none" strike="noStrike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ongoing</a:t>
            </a:r>
            <a:r>
              <a:rPr lang="fr-F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content </a:t>
            </a:r>
            <a:r>
              <a:rPr lang="fr-FR" sz="1200" b="0" i="0" u="none" strike="noStrike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integration</a:t>
            </a:r>
            <a:r>
              <a:rPr lang="fr-F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b="0" i="0" u="none" strike="noStrike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</a:t>
            </a:r>
            <a:r>
              <a:rPr lang="fr-F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b="0" i="0" u="none" strike="noStrike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MicroStrategy</a:t>
            </a:r>
            <a:r>
              <a:rPr lang="fr-F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fr-F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Connection point for data </a:t>
            </a:r>
            <a:r>
              <a:rPr lang="fr-FR" sz="1200" b="0" i="0" u="none" strike="noStrike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governance</a:t>
            </a:r>
            <a:r>
              <a:rPr lang="fr-F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b="0" i="0" u="none" strike="noStrike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roles</a:t>
            </a:r>
            <a:r>
              <a:rPr lang="fr-F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at group and </a:t>
            </a:r>
            <a:r>
              <a:rPr lang="fr-FR" sz="1200" b="0" i="0" u="none" strike="noStrike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regional</a:t>
            </a:r>
            <a:r>
              <a:rPr lang="fr-F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b="0" i="0" u="none" strike="noStrike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level</a:t>
            </a:r>
            <a:r>
              <a:rPr lang="fr-F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fr-F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fr-F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 are </a:t>
            </a:r>
            <a:r>
              <a:rPr lang="fr-FR" sz="1200" b="0" i="0" u="none" strike="noStrike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other</a:t>
            </a:r>
            <a:r>
              <a:rPr lang="fr-F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minor </a:t>
            </a:r>
            <a:r>
              <a:rPr lang="fr-FR" sz="1200" b="0" i="0" u="none" strike="noStrike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activities</a:t>
            </a:r>
            <a:r>
              <a:rPr lang="fr-F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as </a:t>
            </a:r>
            <a:r>
              <a:rPr lang="fr-FR" sz="1200" b="0" i="0" u="none" strike="noStrike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well</a:t>
            </a:r>
            <a:r>
              <a:rPr lang="fr-F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but the </a:t>
            </a:r>
            <a:r>
              <a:rPr lang="fr-FR" sz="1200" b="0" i="0" u="none" strike="noStrike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above</a:t>
            </a:r>
            <a:r>
              <a:rPr lang="fr-F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are the </a:t>
            </a:r>
            <a:r>
              <a:rPr lang="fr-FR" sz="1200" b="0" i="0" u="none" strike="noStrike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primary</a:t>
            </a:r>
            <a:r>
              <a:rPr lang="fr-F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b="0" i="0" u="none" strike="noStrike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ones</a:t>
            </a:r>
            <a:r>
              <a:rPr lang="fr-F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 The job code </a:t>
            </a:r>
            <a:r>
              <a:rPr lang="fr-FR" sz="1200" b="0" i="0" u="none" strike="noStrike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used</a:t>
            </a:r>
            <a:r>
              <a:rPr lang="fr-F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b="0" i="0" u="none" strike="noStrike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was</a:t>
            </a:r>
            <a:r>
              <a:rPr lang="fr-F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001912 Data Architect (Digital Data Management) if </a:t>
            </a:r>
            <a:r>
              <a:rPr lang="fr-FR" sz="1200" b="0" i="0" u="none" strike="noStrike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fr-F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b="0" i="0" u="none" strike="noStrike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helps</a:t>
            </a:r>
            <a:r>
              <a:rPr lang="fr-F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b="0" i="0" u="none" strike="noStrike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</a:t>
            </a:r>
            <a:r>
              <a:rPr lang="fr-F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fr-FR" sz="1200" b="0" i="0" u="none" strike="noStrike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reference</a:t>
            </a:r>
            <a:r>
              <a:rPr lang="fr-F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point.</a:t>
            </a:r>
          </a:p>
          <a:p>
            <a:endParaRPr lang="fr-FR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D5B6393-1E96-4147-A1CA-1D1FE5FE681E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276082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609585"/>
            <a:r>
              <a:rPr lang="en-US" sz="1600" b="1">
                <a:solidFill>
                  <a:prstClr val="white"/>
                </a:solidFill>
                <a:latin typeface="+mn-lt"/>
              </a:rPr>
              <a:t>Data Domain</a:t>
            </a:r>
          </a:p>
          <a:p>
            <a:pPr defTabSz="609585"/>
            <a:endParaRPr lang="en-US" sz="1600" b="1">
              <a:solidFill>
                <a:prstClr val="white"/>
              </a:solidFill>
              <a:latin typeface="+mn-lt"/>
            </a:endParaRPr>
          </a:p>
          <a:p>
            <a:pPr algn="l" defTabSz="609585"/>
            <a:r>
              <a:rPr lang="en-US" sz="1200">
                <a:solidFill>
                  <a:prstClr val="white"/>
                </a:solidFill>
                <a:latin typeface="+mn-lt"/>
              </a:rPr>
              <a:t>A data domain is a high-level classification of data representing a major topic of interest of the organization.</a:t>
            </a:r>
          </a:p>
          <a:p>
            <a:pPr algn="l" defTabSz="609585"/>
            <a:r>
              <a:rPr lang="en-US" sz="1200">
                <a:solidFill>
                  <a:prstClr val="white"/>
                </a:solidFill>
                <a:latin typeface="+mn-lt"/>
              </a:rPr>
              <a:t>Data domains are assigned to one data owner and can be split in sub data domains</a:t>
            </a:r>
          </a:p>
          <a:p>
            <a:pPr algn="l" defTabSz="609585"/>
            <a:r>
              <a:rPr lang="en-US" sz="1200">
                <a:solidFill>
                  <a:prstClr val="white"/>
                </a:solidFill>
                <a:latin typeface="+mn-lt"/>
              </a:rPr>
              <a:t>Data domains contains different business entities and organize their definition, exposition and quality and security policies</a:t>
            </a:r>
          </a:p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BCE3CF-390F-4241-90A0-4FD528523FAE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25157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 fontAlgn="base">
              <a:buFont typeface="+mj-lt"/>
              <a:buAutoNum type="arabicPeriod"/>
            </a:pPr>
            <a:r>
              <a:rPr lang="en-US" sz="1100" b="0" i="0" u="none" strike="noStrike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Business Model ::::  EDM { Diagram/ Relationship to be done in Archi and metadata information in </a:t>
            </a:r>
            <a:r>
              <a:rPr lang="en-US" sz="1100" b="0" i="0" u="none" strike="noStrike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collibra</a:t>
            </a:r>
            <a:r>
              <a:rPr lang="en-US" sz="1100" b="0" i="0" u="none" strike="noStrike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}</a:t>
            </a:r>
            <a:r>
              <a:rPr lang="en-US" sz="1100" b="0" i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</a:p>
          <a:p>
            <a:pPr marL="742950" lvl="1" indent="-285750" algn="l" rtl="0" fontAlgn="base">
              <a:buFont typeface="+mj-lt"/>
              <a:buAutoNum type="arabicPeriod"/>
            </a:pPr>
            <a:r>
              <a:rPr lang="en-US" sz="1100" b="0" i="0" u="none" strike="noStrike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Domain ( subject areas  like Stock, Product </a:t>
            </a:r>
            <a:r>
              <a:rPr lang="en-US" sz="1100" b="0" i="0" u="none" strike="noStrike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etc</a:t>
            </a:r>
            <a:r>
              <a:rPr lang="en-US" sz="1100" b="0" i="0" u="none" strike="noStrike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)</a:t>
            </a:r>
            <a:r>
              <a:rPr lang="en-US" sz="1100" b="0" i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</a:p>
          <a:p>
            <a:pPr marL="742950" lvl="1" indent="-285750" algn="l" rtl="0" fontAlgn="base">
              <a:buFont typeface="+mj-lt"/>
              <a:buAutoNum type="arabicPeriod"/>
            </a:pPr>
            <a:r>
              <a:rPr lang="en-US" sz="1100" b="0" i="0" u="none" strike="noStrike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Business terms ( Definition of business terms, domains like logical stock, physical stock ) </a:t>
            </a:r>
            <a:r>
              <a:rPr lang="en-US" sz="1100" b="0" i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</a:p>
          <a:p>
            <a:pPr algn="l" rtl="0" fontAlgn="base">
              <a:buFont typeface="+mj-lt"/>
              <a:buAutoNum type="arabicPeriod"/>
            </a:pPr>
            <a:r>
              <a:rPr lang="en-US" sz="1100" b="0" i="0" u="none" strike="noStrike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Operation Model  </a:t>
            </a:r>
            <a:r>
              <a:rPr lang="en-US" sz="1100" b="0" i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</a:p>
          <a:p>
            <a:pPr marL="742950" lvl="1" indent="-285750" algn="l" rtl="0" fontAlgn="base">
              <a:buFont typeface="+mj-lt"/>
              <a:buAutoNum type="arabicPeriod"/>
            </a:pPr>
            <a:r>
              <a:rPr lang="en-US" sz="1100" b="0" i="0" u="none" strike="noStrike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Logical : combined list of data products for a particular domain. Interconnection of all these products will form Logical Model. { Relationship within and between data products to be done in Archi and metadata information in </a:t>
            </a:r>
            <a:r>
              <a:rPr lang="en-US" sz="1100" b="0" i="0" u="none" strike="noStrike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collibra</a:t>
            </a:r>
            <a:r>
              <a:rPr lang="en-US" sz="1100" b="0" i="0" u="none" strike="noStrike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}</a:t>
            </a:r>
            <a:r>
              <a:rPr lang="en-US" sz="1100" b="0" i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</a:p>
          <a:p>
            <a:pPr marL="742950" lvl="1" indent="-285750" algn="l" rtl="0" fontAlgn="base">
              <a:buFont typeface="+mj-lt"/>
              <a:buAutoNum type="arabicPeriod"/>
            </a:pPr>
            <a:r>
              <a:rPr lang="en-US" sz="1100" b="0" i="0" u="none" strike="noStrike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Physical  : List of files/ entities which are physically present. ( Relationship in Archi , entity &amp; attribute definitions in </a:t>
            </a:r>
            <a:r>
              <a:rPr lang="en-US" sz="1100" b="0" i="0" u="none" strike="noStrike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collibra</a:t>
            </a:r>
            <a:r>
              <a:rPr lang="en-US" sz="1100" b="0" i="0" u="none" strike="noStrike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}</a:t>
            </a:r>
            <a:r>
              <a:rPr lang="en-US" sz="1100" b="0" i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</a:p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DB5E3-C477-CC4C-8674-BAC7A0562584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71933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6FAE937-13AC-8379-86D5-2FEE58C94D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3A0C7C6-0336-2133-4172-8A0A0B158F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27A73E9-0438-3006-1509-7C3886B8E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4F240-D874-40D9-A881-2A97CC7B9600}" type="datetimeFigureOut">
              <a:rPr lang="fr-FR" smtClean="0"/>
              <a:t>06/10/2023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495689A-DA7E-6DE6-A706-D3936632B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38A5925-B5B8-BFC1-A4B4-BF8EDC40E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4D79B-B22D-4270-A60B-D3465DA0C58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4810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9D6837-110E-A5E4-7109-011245C84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192C9E8-DC88-1D9E-3ABB-FC4EDCC3E3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D71110D-CBA1-926E-B32B-0D210A402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4F240-D874-40D9-A881-2A97CC7B9600}" type="datetimeFigureOut">
              <a:rPr lang="fr-FR" smtClean="0"/>
              <a:t>06/10/2023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1CC6218-5F09-6F58-884C-FB19DC7EE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BC5C82A-3EEC-77B4-DF3A-E362FE471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4D79B-B22D-4270-A60B-D3465DA0C58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3342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0D4CDB51-EDC8-6D72-B0E9-D72F93A559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40032FD-8D46-65C0-FE6C-105A898360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1E37FBE-3ECB-E20B-3DC6-1337E6E0F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4F240-D874-40D9-A881-2A97CC7B9600}" type="datetimeFigureOut">
              <a:rPr lang="fr-FR" smtClean="0"/>
              <a:t>06/10/2023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7DE56B5-940E-635A-4342-B19BFFB7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760FEBE-1320-2CD0-C9C9-806369D1E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4D79B-B22D-4270-A60B-D3465DA0C58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9237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F169AF-6348-72FA-D0DD-D788EC68B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15AE018-F2BB-4612-D07A-EA20BD9AF5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035BD5C-251B-A1E5-915D-6AE45BA12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4F240-D874-40D9-A881-2A97CC7B9600}" type="datetimeFigureOut">
              <a:rPr lang="fr-FR" smtClean="0"/>
              <a:t>06/10/2023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AF0E9A5-46F5-FE0B-6EB5-4A866E923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B0E3E1C-E94C-6B0C-8B22-1264AAE23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4D79B-B22D-4270-A60B-D3465DA0C58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2284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73ABAB-D51A-1A22-2791-A740E78E3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E499295-E79B-9C37-5A6D-5EAA044777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34879F4-0697-633E-8CF6-AEE700053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4F240-D874-40D9-A881-2A97CC7B9600}" type="datetimeFigureOut">
              <a:rPr lang="fr-FR" smtClean="0"/>
              <a:t>06/10/2023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139CAB5-C06D-EF49-3FC4-1A92EF9BE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54D9023-198F-C202-D9E5-0CD3BBEE9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4D79B-B22D-4270-A60B-D3465DA0C58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7031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E70619-60A6-69CD-DD1D-7DA416820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5433C1D-9A9E-C5F1-E559-2E05ACD341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C444AE0-8F83-2137-E81B-6550A0B578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6C3AE88-EA0F-DAE2-AF6E-88A61E592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4F240-D874-40D9-A881-2A97CC7B9600}" type="datetimeFigureOut">
              <a:rPr lang="fr-FR" smtClean="0"/>
              <a:t>06/10/2023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7A58EC6-5B02-A5D8-9986-FD7170E77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7E35EF9-4C36-B57B-32D4-CB96C03A8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4D79B-B22D-4270-A60B-D3465DA0C58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2781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9744AC-0921-3320-9849-F8A24A955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7931562-DA76-9299-095A-8A9609E95F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839F84E-EDDB-F2D1-EB65-928EBEF56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F5F251E-0730-700B-4AF8-753975131F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402F46C-B526-C7EF-01EF-41A32A9542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C99BA12A-907D-81FF-D16A-6BC2C3EE5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4F240-D874-40D9-A881-2A97CC7B9600}" type="datetimeFigureOut">
              <a:rPr lang="fr-FR" smtClean="0"/>
              <a:t>06/10/2023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2C2F2EB3-26BE-0EEA-BD44-A28DFCABA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39941CF-D331-4455-7B4F-11914E988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4D79B-B22D-4270-A60B-D3465DA0C58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8985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5DEF79-3CB5-9960-C27B-AF30E23D9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E7B49A5-86C7-C273-95F0-2DE6EB42B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4F240-D874-40D9-A881-2A97CC7B9600}" type="datetimeFigureOut">
              <a:rPr lang="fr-FR" smtClean="0"/>
              <a:t>06/10/2023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C6FBB2A-FC08-45DB-E198-F0B0E52BD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1D6DA79-A6F2-4511-10DE-6EBA08616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4D79B-B22D-4270-A60B-D3465DA0C58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8131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990A2073-1F1A-F635-3A4E-B6985DC56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4F240-D874-40D9-A881-2A97CC7B9600}" type="datetimeFigureOut">
              <a:rPr lang="fr-FR" smtClean="0"/>
              <a:t>06/10/2023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7D6C0DC-2EF4-0E90-D757-8F1CE7521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210073E-8933-CFA0-D5DA-899E4A79C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4D79B-B22D-4270-A60B-D3465DA0C58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8147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3D1BDE-0483-CA17-BAFE-9C8BD4935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2153849-49B0-5097-3E36-CA0FA69FBB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4447DB7-0C13-C7CB-935B-37C28EDEF5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3F7DF52-AA5C-737F-AD02-40A117C01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4F240-D874-40D9-A881-2A97CC7B9600}" type="datetimeFigureOut">
              <a:rPr lang="fr-FR" smtClean="0"/>
              <a:t>06/10/2023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402AB9F-E15D-53CB-338C-ABEAD3CE5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2546F63-AF37-EB30-6FED-937FE0E9B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4D79B-B22D-4270-A60B-D3465DA0C58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1447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F445DD-E007-E064-08C5-6EC105095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2FD1CC0-6292-3B78-E97C-3F18EC06B7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42F8385-ADFB-ABE3-438C-F551CE1B9F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38C334C-A863-CB78-5301-B9388D9FA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4F240-D874-40D9-A881-2A97CC7B9600}" type="datetimeFigureOut">
              <a:rPr lang="fr-FR" smtClean="0"/>
              <a:t>06/10/2023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1B62116-0BBA-0885-AE8A-E52B3DD11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A9C2542-AEF3-1A31-2029-DD85FB31E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4D79B-B22D-4270-A60B-D3465DA0C58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1158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t 7" hidden="1">
            <a:extLst>
              <a:ext uri="{FF2B5EF4-FFF2-40B4-BE49-F238E27FC236}">
                <a16:creationId xmlns:a16="http://schemas.microsoft.com/office/drawing/2014/main" id="{FA0463F1-82E6-EF20-818F-D4AC4756733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3"/>
            </p:custDataLst>
            <p:extLst>
              <p:ext uri="{D42A27DB-BD31-4B8C-83A1-F6EECF244321}">
                <p14:modId xmlns:p14="http://schemas.microsoft.com/office/powerpoint/2010/main" val="2584865487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iapositive think-cell" r:id="rId14" imgW="7772400" imgH="10058400" progId="TCLayout.ActiveDocument.1">
                  <p:embed/>
                </p:oleObj>
              </mc:Choice>
              <mc:Fallback>
                <p:oleObj name="Diapositive think-cell" r:id="rId14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50D63ADB-7517-CBE2-D929-3E23DD886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F399FC2-3DCD-701A-AFC4-59972C8687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30B63A6-A5AC-F40D-2AC3-AB9172A806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74F240-D874-40D9-A881-2A97CC7B9600}" type="datetimeFigureOut">
              <a:rPr lang="fr-FR" smtClean="0"/>
              <a:t>06/10/2023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5F60B12-9188-7499-2E2F-872AA63F9D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42C3310-4D8E-121F-4B8B-FDE51CA218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54D79B-B22D-4270-A60B-D3465DA0C58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525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2.em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jpeg"/><Relationship Id="rId3" Type="http://schemas.openxmlformats.org/officeDocument/2006/relationships/image" Target="../media/image22.png"/><Relationship Id="rId7" Type="http://schemas.openxmlformats.org/officeDocument/2006/relationships/image" Target="../media/image26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jpeg"/><Relationship Id="rId5" Type="http://schemas.openxmlformats.org/officeDocument/2006/relationships/image" Target="../media/image24.jpeg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4.png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0" name="Objet 69" hidden="1">
            <a:extLst>
              <a:ext uri="{FF2B5EF4-FFF2-40B4-BE49-F238E27FC236}">
                <a16:creationId xmlns:a16="http://schemas.microsoft.com/office/drawing/2014/main" id="{17A40A81-92CE-96B7-9181-F04D91325CCF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038129071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iapositive think-cell" r:id="rId3" imgW="7772400" imgH="10058400" progId="TCLayout.ActiveDocument.1">
                  <p:embed/>
                </p:oleObj>
              </mc:Choice>
              <mc:Fallback>
                <p:oleObj name="Diapositive think-cell" r:id="rId3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26" name="Picture 2" descr="Pelouse Football Banque d'images et photos libres de droit ...">
            <a:extLst>
              <a:ext uri="{FF2B5EF4-FFF2-40B4-BE49-F238E27FC236}">
                <a16:creationId xmlns:a16="http://schemas.microsoft.com/office/drawing/2014/main" id="{DF9EDF46-AC3A-6423-EFCD-CFC5EC45062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287"/>
          <a:stretch/>
        </p:blipFill>
        <p:spPr bwMode="auto">
          <a:xfrm>
            <a:off x="-15942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76AD9C61-B452-F984-2A9E-29A49425E64E}"/>
              </a:ext>
            </a:extLst>
          </p:cNvPr>
          <p:cNvSpPr/>
          <p:nvPr/>
        </p:nvSpPr>
        <p:spPr>
          <a:xfrm>
            <a:off x="-46122" y="-20842"/>
            <a:ext cx="12252360" cy="6878842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72000"/>
                </a:schemeClr>
              </a:gs>
              <a:gs pos="50000">
                <a:schemeClr val="bg1">
                  <a:alpha val="44000"/>
                </a:schemeClr>
              </a:gs>
              <a:gs pos="100000">
                <a:schemeClr val="bg1">
                  <a:lumMod val="9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0507D0EB-66F7-CB1C-5A31-5D40CFB92FCF}"/>
              </a:ext>
            </a:extLst>
          </p:cNvPr>
          <p:cNvSpPr txBox="1">
            <a:spLocks/>
          </p:cNvSpPr>
          <p:nvPr/>
        </p:nvSpPr>
        <p:spPr>
          <a:xfrm>
            <a:off x="1025611" y="2356143"/>
            <a:ext cx="967335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solidFill>
                  <a:schemeClr val="tx2"/>
                </a:solidFill>
                <a:latin typeface="Montserrat" panose="02000505000000020004" pitchFamily="2" charset="77"/>
              </a:rPr>
              <a:t>DEFI 4 – Comment favoriser l’exposition de la data (comment devenir une data </a:t>
            </a:r>
            <a:r>
              <a:rPr lang="fr-FR" sz="3600" b="1" dirty="0" err="1">
                <a:solidFill>
                  <a:schemeClr val="tx2"/>
                </a:solidFill>
                <a:latin typeface="Montserrat" panose="02000505000000020004" pitchFamily="2" charset="77"/>
              </a:rPr>
              <a:t>driven</a:t>
            </a:r>
            <a:r>
              <a:rPr lang="fr-FR" sz="3600" b="1" dirty="0">
                <a:solidFill>
                  <a:schemeClr val="tx2"/>
                </a:solidFill>
                <a:latin typeface="Montserrat" panose="02000505000000020004" pitchFamily="2" charset="77"/>
              </a:rPr>
              <a:t> </a:t>
            </a:r>
            <a:r>
              <a:rPr lang="fr-FR" sz="3600" b="1" dirty="0" err="1">
                <a:solidFill>
                  <a:schemeClr val="tx2"/>
                </a:solidFill>
                <a:latin typeface="Montserrat" panose="02000505000000020004" pitchFamily="2" charset="77"/>
              </a:rPr>
              <a:t>company</a:t>
            </a:r>
            <a:r>
              <a:rPr lang="fr-FR" sz="3600" b="1" dirty="0">
                <a:solidFill>
                  <a:schemeClr val="tx2"/>
                </a:solidFill>
                <a:latin typeface="Montserrat" panose="02000505000000020004" pitchFamily="2" charset="77"/>
              </a:rPr>
              <a:t>)</a:t>
            </a:r>
          </a:p>
        </p:txBody>
      </p:sp>
      <p:pic>
        <p:nvPicPr>
          <p:cNvPr id="39" name="Image 38">
            <a:extLst>
              <a:ext uri="{FF2B5EF4-FFF2-40B4-BE49-F238E27FC236}">
                <a16:creationId xmlns:a16="http://schemas.microsoft.com/office/drawing/2014/main" id="{953C81CA-86CB-3A3D-9102-D052681270A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48951" r="81492"/>
          <a:stretch/>
        </p:blipFill>
        <p:spPr>
          <a:xfrm>
            <a:off x="46828" y="6612515"/>
            <a:ext cx="829891" cy="199440"/>
          </a:xfrm>
          <a:prstGeom prst="rect">
            <a:avLst/>
          </a:prstGeom>
        </p:spPr>
      </p:pic>
      <p:sp>
        <p:nvSpPr>
          <p:cNvPr id="46" name="ZoneTexte 45">
            <a:extLst>
              <a:ext uri="{FF2B5EF4-FFF2-40B4-BE49-F238E27FC236}">
                <a16:creationId xmlns:a16="http://schemas.microsoft.com/office/drawing/2014/main" id="{DBB6E7C4-0CB1-7DFC-4A9C-D8DA9CBE516A}"/>
              </a:ext>
            </a:extLst>
          </p:cNvPr>
          <p:cNvSpPr txBox="1">
            <a:spLocks/>
          </p:cNvSpPr>
          <p:nvPr/>
        </p:nvSpPr>
        <p:spPr>
          <a:xfrm>
            <a:off x="10857423" y="6666570"/>
            <a:ext cx="154913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800" b="1" dirty="0">
                <a:solidFill>
                  <a:schemeClr val="bg2">
                    <a:lumMod val="10000"/>
                  </a:schemeClr>
                </a:solidFill>
                <a:latin typeface="Montserrat" panose="02000505000000020004" pitchFamily="2" charset="77"/>
              </a:rPr>
              <a:t>9 OCTOBRE 2023</a:t>
            </a:r>
          </a:p>
        </p:txBody>
      </p:sp>
    </p:spTree>
    <p:extLst>
      <p:ext uri="{BB962C8B-B14F-4D97-AF65-F5344CB8AC3E}">
        <p14:creationId xmlns:p14="http://schemas.microsoft.com/office/powerpoint/2010/main" val="16447010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CA6A30A7-8C09-45F1-98B2-1D483EFDE7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7437" y="204787"/>
            <a:ext cx="7477125" cy="644842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8D6B029-3683-4A7B-812F-38DADE353D08}"/>
              </a:ext>
            </a:extLst>
          </p:cNvPr>
          <p:cNvSpPr/>
          <p:nvPr/>
        </p:nvSpPr>
        <p:spPr>
          <a:xfrm>
            <a:off x="257160" y="5212545"/>
            <a:ext cx="28416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377"/>
            <a:r>
              <a:rPr lang="fr-FR" sz="2800" b="1" dirty="0">
                <a:solidFill>
                  <a:prstClr val="black"/>
                </a:solidFill>
              </a:rPr>
              <a:t>Data Platforms</a:t>
            </a:r>
          </a:p>
        </p:txBody>
      </p:sp>
      <p:sp>
        <p:nvSpPr>
          <p:cNvPr id="12" name="Retângulo 7">
            <a:extLst>
              <a:ext uri="{FF2B5EF4-FFF2-40B4-BE49-F238E27FC236}">
                <a16:creationId xmlns:a16="http://schemas.microsoft.com/office/drawing/2014/main" id="{D0306BC4-0141-4E07-9576-DA9D08A3DD25}"/>
              </a:ext>
            </a:extLst>
          </p:cNvPr>
          <p:cNvSpPr/>
          <p:nvPr/>
        </p:nvSpPr>
        <p:spPr>
          <a:xfrm>
            <a:off x="0" y="1"/>
            <a:ext cx="12192001" cy="4708065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none" lIns="48000" tIns="45711" rIns="91421" bIns="45711" anchor="ctr"/>
          <a:lstStyle/>
          <a:p>
            <a:pPr defTabSz="1219140"/>
            <a:endParaRPr lang="fr-FR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3" name="Retângulo 7">
            <a:extLst>
              <a:ext uri="{FF2B5EF4-FFF2-40B4-BE49-F238E27FC236}">
                <a16:creationId xmlns:a16="http://schemas.microsoft.com/office/drawing/2014/main" id="{822B69A9-51B5-413F-8929-90647886C15A}"/>
              </a:ext>
            </a:extLst>
          </p:cNvPr>
          <p:cNvSpPr/>
          <p:nvPr/>
        </p:nvSpPr>
        <p:spPr>
          <a:xfrm>
            <a:off x="142124" y="4850837"/>
            <a:ext cx="11907749" cy="1760207"/>
          </a:xfrm>
          <a:custGeom>
            <a:avLst/>
            <a:gdLst>
              <a:gd name="connsiteX0" fmla="*/ 0 w 11907749"/>
              <a:gd name="connsiteY0" fmla="*/ 0 h 1760207"/>
              <a:gd name="connsiteX1" fmla="*/ 595387 w 11907749"/>
              <a:gd name="connsiteY1" fmla="*/ 0 h 1760207"/>
              <a:gd name="connsiteX2" fmla="*/ 1071697 w 11907749"/>
              <a:gd name="connsiteY2" fmla="*/ 0 h 1760207"/>
              <a:gd name="connsiteX3" fmla="*/ 1905240 w 11907749"/>
              <a:gd name="connsiteY3" fmla="*/ 0 h 1760207"/>
              <a:gd name="connsiteX4" fmla="*/ 2619705 w 11907749"/>
              <a:gd name="connsiteY4" fmla="*/ 0 h 1760207"/>
              <a:gd name="connsiteX5" fmla="*/ 2976937 w 11907749"/>
              <a:gd name="connsiteY5" fmla="*/ 0 h 1760207"/>
              <a:gd name="connsiteX6" fmla="*/ 3810480 w 11907749"/>
              <a:gd name="connsiteY6" fmla="*/ 0 h 1760207"/>
              <a:gd name="connsiteX7" fmla="*/ 4524945 w 11907749"/>
              <a:gd name="connsiteY7" fmla="*/ 0 h 1760207"/>
              <a:gd name="connsiteX8" fmla="*/ 4763100 w 11907749"/>
              <a:gd name="connsiteY8" fmla="*/ 0 h 1760207"/>
              <a:gd name="connsiteX9" fmla="*/ 5477565 w 11907749"/>
              <a:gd name="connsiteY9" fmla="*/ 0 h 1760207"/>
              <a:gd name="connsiteX10" fmla="*/ 5834797 w 11907749"/>
              <a:gd name="connsiteY10" fmla="*/ 0 h 1760207"/>
              <a:gd name="connsiteX11" fmla="*/ 6072952 w 11907749"/>
              <a:gd name="connsiteY11" fmla="*/ 0 h 1760207"/>
              <a:gd name="connsiteX12" fmla="*/ 6430184 w 11907749"/>
              <a:gd name="connsiteY12" fmla="*/ 0 h 1760207"/>
              <a:gd name="connsiteX13" fmla="*/ 6906494 w 11907749"/>
              <a:gd name="connsiteY13" fmla="*/ 0 h 1760207"/>
              <a:gd name="connsiteX14" fmla="*/ 7620959 w 11907749"/>
              <a:gd name="connsiteY14" fmla="*/ 0 h 1760207"/>
              <a:gd name="connsiteX15" fmla="*/ 7859114 w 11907749"/>
              <a:gd name="connsiteY15" fmla="*/ 0 h 1760207"/>
              <a:gd name="connsiteX16" fmla="*/ 8097269 w 11907749"/>
              <a:gd name="connsiteY16" fmla="*/ 0 h 1760207"/>
              <a:gd name="connsiteX17" fmla="*/ 8930812 w 11907749"/>
              <a:gd name="connsiteY17" fmla="*/ 0 h 1760207"/>
              <a:gd name="connsiteX18" fmla="*/ 9407122 w 11907749"/>
              <a:gd name="connsiteY18" fmla="*/ 0 h 1760207"/>
              <a:gd name="connsiteX19" fmla="*/ 9645277 w 11907749"/>
              <a:gd name="connsiteY19" fmla="*/ 0 h 1760207"/>
              <a:gd name="connsiteX20" fmla="*/ 10359742 w 11907749"/>
              <a:gd name="connsiteY20" fmla="*/ 0 h 1760207"/>
              <a:gd name="connsiteX21" fmla="*/ 11193284 w 11907749"/>
              <a:gd name="connsiteY21" fmla="*/ 0 h 1760207"/>
              <a:gd name="connsiteX22" fmla="*/ 11907749 w 11907749"/>
              <a:gd name="connsiteY22" fmla="*/ 0 h 1760207"/>
              <a:gd name="connsiteX23" fmla="*/ 11907749 w 11907749"/>
              <a:gd name="connsiteY23" fmla="*/ 569134 h 1760207"/>
              <a:gd name="connsiteX24" fmla="*/ 11907749 w 11907749"/>
              <a:gd name="connsiteY24" fmla="*/ 1138267 h 1760207"/>
              <a:gd name="connsiteX25" fmla="*/ 11907749 w 11907749"/>
              <a:gd name="connsiteY25" fmla="*/ 1760207 h 1760207"/>
              <a:gd name="connsiteX26" fmla="*/ 11074207 w 11907749"/>
              <a:gd name="connsiteY26" fmla="*/ 1760207 h 1760207"/>
              <a:gd name="connsiteX27" fmla="*/ 10240664 w 11907749"/>
              <a:gd name="connsiteY27" fmla="*/ 1760207 h 1760207"/>
              <a:gd name="connsiteX28" fmla="*/ 10002509 w 11907749"/>
              <a:gd name="connsiteY28" fmla="*/ 1760207 h 1760207"/>
              <a:gd name="connsiteX29" fmla="*/ 9168967 w 11907749"/>
              <a:gd name="connsiteY29" fmla="*/ 1760207 h 1760207"/>
              <a:gd name="connsiteX30" fmla="*/ 8811734 w 11907749"/>
              <a:gd name="connsiteY30" fmla="*/ 1760207 h 1760207"/>
              <a:gd name="connsiteX31" fmla="*/ 8097269 w 11907749"/>
              <a:gd name="connsiteY31" fmla="*/ 1760207 h 1760207"/>
              <a:gd name="connsiteX32" fmla="*/ 7382804 w 11907749"/>
              <a:gd name="connsiteY32" fmla="*/ 1760207 h 1760207"/>
              <a:gd name="connsiteX33" fmla="*/ 7144649 w 11907749"/>
              <a:gd name="connsiteY33" fmla="*/ 1760207 h 1760207"/>
              <a:gd name="connsiteX34" fmla="*/ 6787417 w 11907749"/>
              <a:gd name="connsiteY34" fmla="*/ 1760207 h 1760207"/>
              <a:gd name="connsiteX35" fmla="*/ 6072952 w 11907749"/>
              <a:gd name="connsiteY35" fmla="*/ 1760207 h 1760207"/>
              <a:gd name="connsiteX36" fmla="*/ 5834797 w 11907749"/>
              <a:gd name="connsiteY36" fmla="*/ 1760207 h 1760207"/>
              <a:gd name="connsiteX37" fmla="*/ 5358487 w 11907749"/>
              <a:gd name="connsiteY37" fmla="*/ 1760207 h 1760207"/>
              <a:gd name="connsiteX38" fmla="*/ 4763100 w 11907749"/>
              <a:gd name="connsiteY38" fmla="*/ 1760207 h 1760207"/>
              <a:gd name="connsiteX39" fmla="*/ 4524945 w 11907749"/>
              <a:gd name="connsiteY39" fmla="*/ 1760207 h 1760207"/>
              <a:gd name="connsiteX40" fmla="*/ 3810480 w 11907749"/>
              <a:gd name="connsiteY40" fmla="*/ 1760207 h 1760207"/>
              <a:gd name="connsiteX41" fmla="*/ 2976937 w 11907749"/>
              <a:gd name="connsiteY41" fmla="*/ 1760207 h 1760207"/>
              <a:gd name="connsiteX42" fmla="*/ 2738782 w 11907749"/>
              <a:gd name="connsiteY42" fmla="*/ 1760207 h 1760207"/>
              <a:gd name="connsiteX43" fmla="*/ 2262472 w 11907749"/>
              <a:gd name="connsiteY43" fmla="*/ 1760207 h 1760207"/>
              <a:gd name="connsiteX44" fmla="*/ 1905240 w 11907749"/>
              <a:gd name="connsiteY44" fmla="*/ 1760207 h 1760207"/>
              <a:gd name="connsiteX45" fmla="*/ 1548007 w 11907749"/>
              <a:gd name="connsiteY45" fmla="*/ 1760207 h 1760207"/>
              <a:gd name="connsiteX46" fmla="*/ 833542 w 11907749"/>
              <a:gd name="connsiteY46" fmla="*/ 1760207 h 1760207"/>
              <a:gd name="connsiteX47" fmla="*/ 0 w 11907749"/>
              <a:gd name="connsiteY47" fmla="*/ 1760207 h 1760207"/>
              <a:gd name="connsiteX48" fmla="*/ 0 w 11907749"/>
              <a:gd name="connsiteY48" fmla="*/ 1208675 h 1760207"/>
              <a:gd name="connsiteX49" fmla="*/ 0 w 11907749"/>
              <a:gd name="connsiteY49" fmla="*/ 586736 h 1760207"/>
              <a:gd name="connsiteX50" fmla="*/ 0 w 11907749"/>
              <a:gd name="connsiteY50" fmla="*/ 0 h 17602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1907749" h="1760207" extrusionOk="0">
                <a:moveTo>
                  <a:pt x="0" y="0"/>
                </a:moveTo>
                <a:cubicBezTo>
                  <a:pt x="142653" y="-12679"/>
                  <a:pt x="408466" y="16939"/>
                  <a:pt x="595387" y="0"/>
                </a:cubicBezTo>
                <a:cubicBezTo>
                  <a:pt x="782308" y="-16939"/>
                  <a:pt x="922749" y="21835"/>
                  <a:pt x="1071697" y="0"/>
                </a:cubicBezTo>
                <a:cubicBezTo>
                  <a:pt x="1220645" y="-21835"/>
                  <a:pt x="1669646" y="28933"/>
                  <a:pt x="1905240" y="0"/>
                </a:cubicBezTo>
                <a:cubicBezTo>
                  <a:pt x="2140834" y="-28933"/>
                  <a:pt x="2344474" y="76993"/>
                  <a:pt x="2619705" y="0"/>
                </a:cubicBezTo>
                <a:cubicBezTo>
                  <a:pt x="2894937" y="-76993"/>
                  <a:pt x="2847581" y="28988"/>
                  <a:pt x="2976937" y="0"/>
                </a:cubicBezTo>
                <a:cubicBezTo>
                  <a:pt x="3106293" y="-28988"/>
                  <a:pt x="3460092" y="8551"/>
                  <a:pt x="3810480" y="0"/>
                </a:cubicBezTo>
                <a:cubicBezTo>
                  <a:pt x="4160868" y="-8551"/>
                  <a:pt x="4208950" y="40493"/>
                  <a:pt x="4524945" y="0"/>
                </a:cubicBezTo>
                <a:cubicBezTo>
                  <a:pt x="4840940" y="-40493"/>
                  <a:pt x="4704770" y="17813"/>
                  <a:pt x="4763100" y="0"/>
                </a:cubicBezTo>
                <a:cubicBezTo>
                  <a:pt x="4821431" y="-17813"/>
                  <a:pt x="5297606" y="79628"/>
                  <a:pt x="5477565" y="0"/>
                </a:cubicBezTo>
                <a:cubicBezTo>
                  <a:pt x="5657524" y="-79628"/>
                  <a:pt x="5739946" y="2056"/>
                  <a:pt x="5834797" y="0"/>
                </a:cubicBezTo>
                <a:cubicBezTo>
                  <a:pt x="5929648" y="-2056"/>
                  <a:pt x="6013996" y="17795"/>
                  <a:pt x="6072952" y="0"/>
                </a:cubicBezTo>
                <a:cubicBezTo>
                  <a:pt x="6131908" y="-17795"/>
                  <a:pt x="6268788" y="36418"/>
                  <a:pt x="6430184" y="0"/>
                </a:cubicBezTo>
                <a:cubicBezTo>
                  <a:pt x="6591580" y="-36418"/>
                  <a:pt x="6727127" y="19815"/>
                  <a:pt x="6906494" y="0"/>
                </a:cubicBezTo>
                <a:cubicBezTo>
                  <a:pt x="7085861" y="-19815"/>
                  <a:pt x="7279781" y="13569"/>
                  <a:pt x="7620959" y="0"/>
                </a:cubicBezTo>
                <a:cubicBezTo>
                  <a:pt x="7962138" y="-13569"/>
                  <a:pt x="7807983" y="12909"/>
                  <a:pt x="7859114" y="0"/>
                </a:cubicBezTo>
                <a:cubicBezTo>
                  <a:pt x="7910246" y="-12909"/>
                  <a:pt x="8044627" y="28210"/>
                  <a:pt x="8097269" y="0"/>
                </a:cubicBezTo>
                <a:cubicBezTo>
                  <a:pt x="8149912" y="-28210"/>
                  <a:pt x="8555499" y="67255"/>
                  <a:pt x="8930812" y="0"/>
                </a:cubicBezTo>
                <a:cubicBezTo>
                  <a:pt x="9306125" y="-67255"/>
                  <a:pt x="9172806" y="40845"/>
                  <a:pt x="9407122" y="0"/>
                </a:cubicBezTo>
                <a:cubicBezTo>
                  <a:pt x="9641438" y="-40845"/>
                  <a:pt x="9538152" y="26390"/>
                  <a:pt x="9645277" y="0"/>
                </a:cubicBezTo>
                <a:cubicBezTo>
                  <a:pt x="9752402" y="-26390"/>
                  <a:pt x="10136789" y="37470"/>
                  <a:pt x="10359742" y="0"/>
                </a:cubicBezTo>
                <a:cubicBezTo>
                  <a:pt x="10582695" y="-37470"/>
                  <a:pt x="10814848" y="37019"/>
                  <a:pt x="11193284" y="0"/>
                </a:cubicBezTo>
                <a:cubicBezTo>
                  <a:pt x="11571720" y="-37019"/>
                  <a:pt x="11726202" y="34528"/>
                  <a:pt x="11907749" y="0"/>
                </a:cubicBezTo>
                <a:cubicBezTo>
                  <a:pt x="11938884" y="149115"/>
                  <a:pt x="11860582" y="439338"/>
                  <a:pt x="11907749" y="569134"/>
                </a:cubicBezTo>
                <a:cubicBezTo>
                  <a:pt x="11954916" y="698930"/>
                  <a:pt x="11884938" y="989465"/>
                  <a:pt x="11907749" y="1138267"/>
                </a:cubicBezTo>
                <a:cubicBezTo>
                  <a:pt x="11930560" y="1287069"/>
                  <a:pt x="11849286" y="1508053"/>
                  <a:pt x="11907749" y="1760207"/>
                </a:cubicBezTo>
                <a:cubicBezTo>
                  <a:pt x="11707900" y="1780217"/>
                  <a:pt x="11303925" y="1744557"/>
                  <a:pt x="11074207" y="1760207"/>
                </a:cubicBezTo>
                <a:cubicBezTo>
                  <a:pt x="10844489" y="1775857"/>
                  <a:pt x="10599042" y="1759447"/>
                  <a:pt x="10240664" y="1760207"/>
                </a:cubicBezTo>
                <a:cubicBezTo>
                  <a:pt x="9882286" y="1760967"/>
                  <a:pt x="10110644" y="1758595"/>
                  <a:pt x="10002509" y="1760207"/>
                </a:cubicBezTo>
                <a:cubicBezTo>
                  <a:pt x="9894374" y="1761819"/>
                  <a:pt x="9483372" y="1697605"/>
                  <a:pt x="9168967" y="1760207"/>
                </a:cubicBezTo>
                <a:cubicBezTo>
                  <a:pt x="8854562" y="1822809"/>
                  <a:pt x="8989249" y="1733840"/>
                  <a:pt x="8811734" y="1760207"/>
                </a:cubicBezTo>
                <a:cubicBezTo>
                  <a:pt x="8634219" y="1786574"/>
                  <a:pt x="8330175" y="1674852"/>
                  <a:pt x="8097269" y="1760207"/>
                </a:cubicBezTo>
                <a:cubicBezTo>
                  <a:pt x="7864364" y="1845562"/>
                  <a:pt x="7649966" y="1716835"/>
                  <a:pt x="7382804" y="1760207"/>
                </a:cubicBezTo>
                <a:cubicBezTo>
                  <a:pt x="7115642" y="1803579"/>
                  <a:pt x="7235589" y="1749657"/>
                  <a:pt x="7144649" y="1760207"/>
                </a:cubicBezTo>
                <a:cubicBezTo>
                  <a:pt x="7053710" y="1770757"/>
                  <a:pt x="6890996" y="1732973"/>
                  <a:pt x="6787417" y="1760207"/>
                </a:cubicBezTo>
                <a:cubicBezTo>
                  <a:pt x="6683838" y="1787441"/>
                  <a:pt x="6365164" y="1679813"/>
                  <a:pt x="6072952" y="1760207"/>
                </a:cubicBezTo>
                <a:cubicBezTo>
                  <a:pt x="5780740" y="1840601"/>
                  <a:pt x="5898768" y="1735590"/>
                  <a:pt x="5834797" y="1760207"/>
                </a:cubicBezTo>
                <a:cubicBezTo>
                  <a:pt x="5770826" y="1784824"/>
                  <a:pt x="5526583" y="1758229"/>
                  <a:pt x="5358487" y="1760207"/>
                </a:cubicBezTo>
                <a:cubicBezTo>
                  <a:pt x="5190391" y="1762185"/>
                  <a:pt x="4956586" y="1726991"/>
                  <a:pt x="4763100" y="1760207"/>
                </a:cubicBezTo>
                <a:cubicBezTo>
                  <a:pt x="4569614" y="1793423"/>
                  <a:pt x="4629257" y="1758579"/>
                  <a:pt x="4524945" y="1760207"/>
                </a:cubicBezTo>
                <a:cubicBezTo>
                  <a:pt x="4420633" y="1761835"/>
                  <a:pt x="3963159" y="1714377"/>
                  <a:pt x="3810480" y="1760207"/>
                </a:cubicBezTo>
                <a:cubicBezTo>
                  <a:pt x="3657801" y="1806037"/>
                  <a:pt x="3268574" y="1745424"/>
                  <a:pt x="2976937" y="1760207"/>
                </a:cubicBezTo>
                <a:cubicBezTo>
                  <a:pt x="2685300" y="1774990"/>
                  <a:pt x="2801573" y="1745999"/>
                  <a:pt x="2738782" y="1760207"/>
                </a:cubicBezTo>
                <a:cubicBezTo>
                  <a:pt x="2675992" y="1774415"/>
                  <a:pt x="2372668" y="1718870"/>
                  <a:pt x="2262472" y="1760207"/>
                </a:cubicBezTo>
                <a:cubicBezTo>
                  <a:pt x="2152276" y="1801544"/>
                  <a:pt x="2033604" y="1725945"/>
                  <a:pt x="1905240" y="1760207"/>
                </a:cubicBezTo>
                <a:cubicBezTo>
                  <a:pt x="1776876" y="1794469"/>
                  <a:pt x="1643964" y="1733723"/>
                  <a:pt x="1548007" y="1760207"/>
                </a:cubicBezTo>
                <a:cubicBezTo>
                  <a:pt x="1452050" y="1786691"/>
                  <a:pt x="1067740" y="1682762"/>
                  <a:pt x="833542" y="1760207"/>
                </a:cubicBezTo>
                <a:cubicBezTo>
                  <a:pt x="599345" y="1837652"/>
                  <a:pt x="287913" y="1671077"/>
                  <a:pt x="0" y="1760207"/>
                </a:cubicBezTo>
                <a:cubicBezTo>
                  <a:pt x="-63347" y="1537907"/>
                  <a:pt x="65239" y="1391891"/>
                  <a:pt x="0" y="1208675"/>
                </a:cubicBezTo>
                <a:cubicBezTo>
                  <a:pt x="-65239" y="1025459"/>
                  <a:pt x="8881" y="797477"/>
                  <a:pt x="0" y="586736"/>
                </a:cubicBezTo>
                <a:cubicBezTo>
                  <a:pt x="-8881" y="375995"/>
                  <a:pt x="46872" y="289441"/>
                  <a:pt x="0" y="0"/>
                </a:cubicBezTo>
                <a:close/>
              </a:path>
            </a:pathLst>
          </a:custGeom>
          <a:noFill/>
          <a:ln w="44450" cap="flat" cmpd="sng" algn="ctr">
            <a:solidFill>
              <a:srgbClr val="A6A6A7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2539377235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ffectLst/>
        </p:spPr>
        <p:txBody>
          <a:bodyPr wrap="none" lIns="48000" tIns="45711" rIns="91421" bIns="45711" anchor="ctr"/>
          <a:lstStyle/>
          <a:p>
            <a:pPr defTabSz="1219140"/>
            <a:endParaRPr lang="en-US" kern="0">
              <a:solidFill>
                <a:prstClr val="white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347199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CA6A30A7-8C09-45F1-98B2-1D483EFDE74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56054" y="1154529"/>
            <a:ext cx="7477125" cy="1760207"/>
          </a:xfrm>
          <a:prstGeom prst="rect">
            <a:avLst/>
          </a:prstGeom>
        </p:spPr>
      </p:pic>
      <p:sp>
        <p:nvSpPr>
          <p:cNvPr id="13" name="Retângulo 7">
            <a:extLst>
              <a:ext uri="{FF2B5EF4-FFF2-40B4-BE49-F238E27FC236}">
                <a16:creationId xmlns:a16="http://schemas.microsoft.com/office/drawing/2014/main" id="{822B69A9-51B5-413F-8929-90647886C15A}"/>
              </a:ext>
            </a:extLst>
          </p:cNvPr>
          <p:cNvSpPr/>
          <p:nvPr/>
        </p:nvSpPr>
        <p:spPr>
          <a:xfrm>
            <a:off x="3286539" y="1064900"/>
            <a:ext cx="8763334" cy="1760207"/>
          </a:xfrm>
          <a:custGeom>
            <a:avLst/>
            <a:gdLst>
              <a:gd name="connsiteX0" fmla="*/ 0 w 8763334"/>
              <a:gd name="connsiteY0" fmla="*/ 0 h 1760207"/>
              <a:gd name="connsiteX1" fmla="*/ 584222 w 8763334"/>
              <a:gd name="connsiteY1" fmla="*/ 0 h 1760207"/>
              <a:gd name="connsiteX2" fmla="*/ 1080811 w 8763334"/>
              <a:gd name="connsiteY2" fmla="*/ 0 h 1760207"/>
              <a:gd name="connsiteX3" fmla="*/ 1840300 w 8763334"/>
              <a:gd name="connsiteY3" fmla="*/ 0 h 1760207"/>
              <a:gd name="connsiteX4" fmla="*/ 2512156 w 8763334"/>
              <a:gd name="connsiteY4" fmla="*/ 0 h 1760207"/>
              <a:gd name="connsiteX5" fmla="*/ 2921111 w 8763334"/>
              <a:gd name="connsiteY5" fmla="*/ 0 h 1760207"/>
              <a:gd name="connsiteX6" fmla="*/ 3680600 w 8763334"/>
              <a:gd name="connsiteY6" fmla="*/ 0 h 1760207"/>
              <a:gd name="connsiteX7" fmla="*/ 4352456 w 8763334"/>
              <a:gd name="connsiteY7" fmla="*/ 0 h 1760207"/>
              <a:gd name="connsiteX8" fmla="*/ 4673778 w 8763334"/>
              <a:gd name="connsiteY8" fmla="*/ 0 h 1760207"/>
              <a:gd name="connsiteX9" fmla="*/ 5345634 w 8763334"/>
              <a:gd name="connsiteY9" fmla="*/ 0 h 1760207"/>
              <a:gd name="connsiteX10" fmla="*/ 5754589 w 8763334"/>
              <a:gd name="connsiteY10" fmla="*/ 0 h 1760207"/>
              <a:gd name="connsiteX11" fmla="*/ 6075912 w 8763334"/>
              <a:gd name="connsiteY11" fmla="*/ 0 h 1760207"/>
              <a:gd name="connsiteX12" fmla="*/ 6484867 w 8763334"/>
              <a:gd name="connsiteY12" fmla="*/ 0 h 1760207"/>
              <a:gd name="connsiteX13" fmla="*/ 6981456 w 8763334"/>
              <a:gd name="connsiteY13" fmla="*/ 0 h 1760207"/>
              <a:gd name="connsiteX14" fmla="*/ 7653312 w 8763334"/>
              <a:gd name="connsiteY14" fmla="*/ 0 h 1760207"/>
              <a:gd name="connsiteX15" fmla="*/ 7974634 w 8763334"/>
              <a:gd name="connsiteY15" fmla="*/ 0 h 1760207"/>
              <a:gd name="connsiteX16" fmla="*/ 8763334 w 8763334"/>
              <a:gd name="connsiteY16" fmla="*/ 0 h 1760207"/>
              <a:gd name="connsiteX17" fmla="*/ 8763334 w 8763334"/>
              <a:gd name="connsiteY17" fmla="*/ 621940 h 1760207"/>
              <a:gd name="connsiteX18" fmla="*/ 8763334 w 8763334"/>
              <a:gd name="connsiteY18" fmla="*/ 1226278 h 1760207"/>
              <a:gd name="connsiteX19" fmla="*/ 8763334 w 8763334"/>
              <a:gd name="connsiteY19" fmla="*/ 1760207 h 1760207"/>
              <a:gd name="connsiteX20" fmla="*/ 8266745 w 8763334"/>
              <a:gd name="connsiteY20" fmla="*/ 1760207 h 1760207"/>
              <a:gd name="connsiteX21" fmla="*/ 7594889 w 8763334"/>
              <a:gd name="connsiteY21" fmla="*/ 1760207 h 1760207"/>
              <a:gd name="connsiteX22" fmla="*/ 7185934 w 8763334"/>
              <a:gd name="connsiteY22" fmla="*/ 1760207 h 1760207"/>
              <a:gd name="connsiteX23" fmla="*/ 6864612 w 8763334"/>
              <a:gd name="connsiteY23" fmla="*/ 1760207 h 1760207"/>
              <a:gd name="connsiteX24" fmla="*/ 6543289 w 8763334"/>
              <a:gd name="connsiteY24" fmla="*/ 1760207 h 1760207"/>
              <a:gd name="connsiteX25" fmla="*/ 6134334 w 8763334"/>
              <a:gd name="connsiteY25" fmla="*/ 1760207 h 1760207"/>
              <a:gd name="connsiteX26" fmla="*/ 5637745 w 8763334"/>
              <a:gd name="connsiteY26" fmla="*/ 1760207 h 1760207"/>
              <a:gd name="connsiteX27" fmla="*/ 4878256 w 8763334"/>
              <a:gd name="connsiteY27" fmla="*/ 1760207 h 1760207"/>
              <a:gd name="connsiteX28" fmla="*/ 4556934 w 8763334"/>
              <a:gd name="connsiteY28" fmla="*/ 1760207 h 1760207"/>
              <a:gd name="connsiteX29" fmla="*/ 3797445 w 8763334"/>
              <a:gd name="connsiteY29" fmla="*/ 1760207 h 1760207"/>
              <a:gd name="connsiteX30" fmla="*/ 3388489 w 8763334"/>
              <a:gd name="connsiteY30" fmla="*/ 1760207 h 1760207"/>
              <a:gd name="connsiteX31" fmla="*/ 2716634 w 8763334"/>
              <a:gd name="connsiteY31" fmla="*/ 1760207 h 1760207"/>
              <a:gd name="connsiteX32" fmla="*/ 2044778 w 8763334"/>
              <a:gd name="connsiteY32" fmla="*/ 1760207 h 1760207"/>
              <a:gd name="connsiteX33" fmla="*/ 1723456 w 8763334"/>
              <a:gd name="connsiteY33" fmla="*/ 1760207 h 1760207"/>
              <a:gd name="connsiteX34" fmla="*/ 1314500 w 8763334"/>
              <a:gd name="connsiteY34" fmla="*/ 1760207 h 1760207"/>
              <a:gd name="connsiteX35" fmla="*/ 642644 w 8763334"/>
              <a:gd name="connsiteY35" fmla="*/ 1760207 h 1760207"/>
              <a:gd name="connsiteX36" fmla="*/ 0 w 8763334"/>
              <a:gd name="connsiteY36" fmla="*/ 1760207 h 1760207"/>
              <a:gd name="connsiteX37" fmla="*/ 0 w 8763334"/>
              <a:gd name="connsiteY37" fmla="*/ 1191073 h 1760207"/>
              <a:gd name="connsiteX38" fmla="*/ 0 w 8763334"/>
              <a:gd name="connsiteY38" fmla="*/ 621940 h 1760207"/>
              <a:gd name="connsiteX39" fmla="*/ 0 w 8763334"/>
              <a:gd name="connsiteY39" fmla="*/ 0 h 17602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8763334" h="1760207" extrusionOk="0">
                <a:moveTo>
                  <a:pt x="0" y="0"/>
                </a:moveTo>
                <a:cubicBezTo>
                  <a:pt x="210037" y="-16237"/>
                  <a:pt x="367551" y="42679"/>
                  <a:pt x="584222" y="0"/>
                </a:cubicBezTo>
                <a:cubicBezTo>
                  <a:pt x="800893" y="-42679"/>
                  <a:pt x="940629" y="44065"/>
                  <a:pt x="1080811" y="0"/>
                </a:cubicBezTo>
                <a:cubicBezTo>
                  <a:pt x="1220993" y="-44065"/>
                  <a:pt x="1621936" y="50002"/>
                  <a:pt x="1840300" y="0"/>
                </a:cubicBezTo>
                <a:cubicBezTo>
                  <a:pt x="2058664" y="-50002"/>
                  <a:pt x="2260697" y="14118"/>
                  <a:pt x="2512156" y="0"/>
                </a:cubicBezTo>
                <a:cubicBezTo>
                  <a:pt x="2763615" y="-14118"/>
                  <a:pt x="2823782" y="10894"/>
                  <a:pt x="2921111" y="0"/>
                </a:cubicBezTo>
                <a:cubicBezTo>
                  <a:pt x="3018440" y="-10894"/>
                  <a:pt x="3340565" y="27185"/>
                  <a:pt x="3680600" y="0"/>
                </a:cubicBezTo>
                <a:cubicBezTo>
                  <a:pt x="4020635" y="-27185"/>
                  <a:pt x="4176397" y="24550"/>
                  <a:pt x="4352456" y="0"/>
                </a:cubicBezTo>
                <a:cubicBezTo>
                  <a:pt x="4528515" y="-24550"/>
                  <a:pt x="4590302" y="15000"/>
                  <a:pt x="4673778" y="0"/>
                </a:cubicBezTo>
                <a:cubicBezTo>
                  <a:pt x="4757254" y="-15000"/>
                  <a:pt x="5070676" y="14385"/>
                  <a:pt x="5345634" y="0"/>
                </a:cubicBezTo>
                <a:cubicBezTo>
                  <a:pt x="5620592" y="-14385"/>
                  <a:pt x="5554927" y="13577"/>
                  <a:pt x="5754589" y="0"/>
                </a:cubicBezTo>
                <a:cubicBezTo>
                  <a:pt x="5954252" y="-13577"/>
                  <a:pt x="5942630" y="15210"/>
                  <a:pt x="6075912" y="0"/>
                </a:cubicBezTo>
                <a:cubicBezTo>
                  <a:pt x="6209194" y="-15210"/>
                  <a:pt x="6307907" y="32758"/>
                  <a:pt x="6484867" y="0"/>
                </a:cubicBezTo>
                <a:cubicBezTo>
                  <a:pt x="6661827" y="-32758"/>
                  <a:pt x="6749805" y="26721"/>
                  <a:pt x="6981456" y="0"/>
                </a:cubicBezTo>
                <a:cubicBezTo>
                  <a:pt x="7213107" y="-26721"/>
                  <a:pt x="7470383" y="37617"/>
                  <a:pt x="7653312" y="0"/>
                </a:cubicBezTo>
                <a:cubicBezTo>
                  <a:pt x="7836241" y="-37617"/>
                  <a:pt x="7844173" y="33950"/>
                  <a:pt x="7974634" y="0"/>
                </a:cubicBezTo>
                <a:cubicBezTo>
                  <a:pt x="8105095" y="-33950"/>
                  <a:pt x="8511992" y="93032"/>
                  <a:pt x="8763334" y="0"/>
                </a:cubicBezTo>
                <a:cubicBezTo>
                  <a:pt x="8795458" y="271398"/>
                  <a:pt x="8749805" y="378052"/>
                  <a:pt x="8763334" y="621940"/>
                </a:cubicBezTo>
                <a:cubicBezTo>
                  <a:pt x="8776863" y="865828"/>
                  <a:pt x="8742171" y="973717"/>
                  <a:pt x="8763334" y="1226278"/>
                </a:cubicBezTo>
                <a:cubicBezTo>
                  <a:pt x="8784497" y="1478839"/>
                  <a:pt x="8703597" y="1592118"/>
                  <a:pt x="8763334" y="1760207"/>
                </a:cubicBezTo>
                <a:cubicBezTo>
                  <a:pt x="8531605" y="1795333"/>
                  <a:pt x="8513589" y="1715601"/>
                  <a:pt x="8266745" y="1760207"/>
                </a:cubicBezTo>
                <a:cubicBezTo>
                  <a:pt x="8019901" y="1804813"/>
                  <a:pt x="7914821" y="1681480"/>
                  <a:pt x="7594889" y="1760207"/>
                </a:cubicBezTo>
                <a:cubicBezTo>
                  <a:pt x="7274957" y="1838934"/>
                  <a:pt x="7291475" y="1757357"/>
                  <a:pt x="7185934" y="1760207"/>
                </a:cubicBezTo>
                <a:cubicBezTo>
                  <a:pt x="7080393" y="1763057"/>
                  <a:pt x="7014909" y="1735455"/>
                  <a:pt x="6864612" y="1760207"/>
                </a:cubicBezTo>
                <a:cubicBezTo>
                  <a:pt x="6714315" y="1784959"/>
                  <a:pt x="6656497" y="1738115"/>
                  <a:pt x="6543289" y="1760207"/>
                </a:cubicBezTo>
                <a:cubicBezTo>
                  <a:pt x="6430081" y="1782299"/>
                  <a:pt x="6337429" y="1749572"/>
                  <a:pt x="6134334" y="1760207"/>
                </a:cubicBezTo>
                <a:cubicBezTo>
                  <a:pt x="5931240" y="1770842"/>
                  <a:pt x="5813258" y="1716520"/>
                  <a:pt x="5637745" y="1760207"/>
                </a:cubicBezTo>
                <a:cubicBezTo>
                  <a:pt x="5462232" y="1803894"/>
                  <a:pt x="5090344" y="1689629"/>
                  <a:pt x="4878256" y="1760207"/>
                </a:cubicBezTo>
                <a:cubicBezTo>
                  <a:pt x="4666168" y="1830785"/>
                  <a:pt x="4632616" y="1752455"/>
                  <a:pt x="4556934" y="1760207"/>
                </a:cubicBezTo>
                <a:cubicBezTo>
                  <a:pt x="4481252" y="1767959"/>
                  <a:pt x="4016677" y="1714880"/>
                  <a:pt x="3797445" y="1760207"/>
                </a:cubicBezTo>
                <a:cubicBezTo>
                  <a:pt x="3578213" y="1805534"/>
                  <a:pt x="3543009" y="1750966"/>
                  <a:pt x="3388489" y="1760207"/>
                </a:cubicBezTo>
                <a:cubicBezTo>
                  <a:pt x="3233969" y="1769448"/>
                  <a:pt x="2880593" y="1750489"/>
                  <a:pt x="2716634" y="1760207"/>
                </a:cubicBezTo>
                <a:cubicBezTo>
                  <a:pt x="2552676" y="1769925"/>
                  <a:pt x="2331234" y="1689114"/>
                  <a:pt x="2044778" y="1760207"/>
                </a:cubicBezTo>
                <a:cubicBezTo>
                  <a:pt x="1758322" y="1831300"/>
                  <a:pt x="1802210" y="1728988"/>
                  <a:pt x="1723456" y="1760207"/>
                </a:cubicBezTo>
                <a:cubicBezTo>
                  <a:pt x="1644702" y="1791426"/>
                  <a:pt x="1427403" y="1721599"/>
                  <a:pt x="1314500" y="1760207"/>
                </a:cubicBezTo>
                <a:cubicBezTo>
                  <a:pt x="1201597" y="1798815"/>
                  <a:pt x="820299" y="1689442"/>
                  <a:pt x="642644" y="1760207"/>
                </a:cubicBezTo>
                <a:cubicBezTo>
                  <a:pt x="464989" y="1830972"/>
                  <a:pt x="225263" y="1755637"/>
                  <a:pt x="0" y="1760207"/>
                </a:cubicBezTo>
                <a:cubicBezTo>
                  <a:pt x="-6785" y="1552224"/>
                  <a:pt x="21964" y="1431563"/>
                  <a:pt x="0" y="1191073"/>
                </a:cubicBezTo>
                <a:cubicBezTo>
                  <a:pt x="-21964" y="950583"/>
                  <a:pt x="32706" y="823454"/>
                  <a:pt x="0" y="621940"/>
                </a:cubicBezTo>
                <a:cubicBezTo>
                  <a:pt x="-32706" y="420426"/>
                  <a:pt x="20324" y="260459"/>
                  <a:pt x="0" y="0"/>
                </a:cubicBezTo>
                <a:close/>
              </a:path>
            </a:pathLst>
          </a:custGeom>
          <a:noFill/>
          <a:ln w="44450" cap="flat" cmpd="sng" algn="ctr">
            <a:solidFill>
              <a:srgbClr val="00B0F0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2539377235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ffectLst/>
        </p:spPr>
        <p:txBody>
          <a:bodyPr wrap="none" lIns="48000" tIns="45711" rIns="91421" bIns="45711" anchor="ctr"/>
          <a:lstStyle/>
          <a:p>
            <a:pPr defTabSz="1219140"/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CC04146-AFFB-8348-8203-4B90A154D464}"/>
              </a:ext>
            </a:extLst>
          </p:cNvPr>
          <p:cNvSpPr/>
          <p:nvPr/>
        </p:nvSpPr>
        <p:spPr>
          <a:xfrm>
            <a:off x="499732" y="19132"/>
            <a:ext cx="1155014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/>
              <a:t>Several platforms sharing their knowledge and practices</a:t>
            </a:r>
          </a:p>
          <a:p>
            <a:r>
              <a:rPr lang="fr-FR" sz="2000"/>
              <a:t>Focus on a </a:t>
            </a:r>
            <a:r>
              <a:rPr lang="fr-FR" sz="2000" err="1"/>
              <a:t>common</a:t>
            </a:r>
            <a:r>
              <a:rPr lang="fr-FR" sz="2000"/>
              <a:t> « </a:t>
            </a:r>
            <a:r>
              <a:rPr lang="fr-FR" sz="2000" err="1"/>
              <a:t>experience</a:t>
            </a:r>
            <a:r>
              <a:rPr lang="fr-FR" sz="2000"/>
              <a:t> » and « </a:t>
            </a:r>
            <a:r>
              <a:rPr lang="fr-FR" sz="2000" err="1"/>
              <a:t>capabilities</a:t>
            </a:r>
            <a:r>
              <a:rPr lang="fr-FR" sz="2000"/>
              <a:t> » </a:t>
            </a:r>
            <a:r>
              <a:rPr lang="fr-FR" sz="2000" err="1"/>
              <a:t>provided</a:t>
            </a:r>
            <a:r>
              <a:rPr lang="fr-FR" sz="2000"/>
              <a:t> to </a:t>
            </a:r>
            <a:r>
              <a:rPr lang="fr-FR" sz="2000" err="1"/>
              <a:t>domains</a:t>
            </a:r>
            <a:endParaRPr lang="fr-FR" sz="2000"/>
          </a:p>
          <a:p>
            <a:r>
              <a:rPr lang="en-US" sz="3200" b="1"/>
              <a:t>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C04773C-A129-C548-9617-E96C62D46528}"/>
              </a:ext>
            </a:extLst>
          </p:cNvPr>
          <p:cNvSpPr/>
          <p:nvPr/>
        </p:nvSpPr>
        <p:spPr>
          <a:xfrm>
            <a:off x="142125" y="1064899"/>
            <a:ext cx="2985388" cy="5588240"/>
          </a:xfrm>
          <a:custGeom>
            <a:avLst/>
            <a:gdLst>
              <a:gd name="connsiteX0" fmla="*/ 0 w 2985388"/>
              <a:gd name="connsiteY0" fmla="*/ 0 h 5588240"/>
              <a:gd name="connsiteX1" fmla="*/ 656785 w 2985388"/>
              <a:gd name="connsiteY1" fmla="*/ 0 h 5588240"/>
              <a:gd name="connsiteX2" fmla="*/ 1164301 w 2985388"/>
              <a:gd name="connsiteY2" fmla="*/ 0 h 5588240"/>
              <a:gd name="connsiteX3" fmla="*/ 1731525 w 2985388"/>
              <a:gd name="connsiteY3" fmla="*/ 0 h 5588240"/>
              <a:gd name="connsiteX4" fmla="*/ 2298749 w 2985388"/>
              <a:gd name="connsiteY4" fmla="*/ 0 h 5588240"/>
              <a:gd name="connsiteX5" fmla="*/ 2985388 w 2985388"/>
              <a:gd name="connsiteY5" fmla="*/ 0 h 5588240"/>
              <a:gd name="connsiteX6" fmla="*/ 2985388 w 2985388"/>
              <a:gd name="connsiteY6" fmla="*/ 754412 h 5588240"/>
              <a:gd name="connsiteX7" fmla="*/ 2985388 w 2985388"/>
              <a:gd name="connsiteY7" fmla="*/ 1285295 h 5588240"/>
              <a:gd name="connsiteX8" fmla="*/ 2985388 w 2985388"/>
              <a:gd name="connsiteY8" fmla="*/ 2039708 h 5588240"/>
              <a:gd name="connsiteX9" fmla="*/ 2985388 w 2985388"/>
              <a:gd name="connsiteY9" fmla="*/ 2626473 h 5588240"/>
              <a:gd name="connsiteX10" fmla="*/ 2985388 w 2985388"/>
              <a:gd name="connsiteY10" fmla="*/ 3269120 h 5588240"/>
              <a:gd name="connsiteX11" fmla="*/ 2985388 w 2985388"/>
              <a:gd name="connsiteY11" fmla="*/ 3800003 h 5588240"/>
              <a:gd name="connsiteX12" fmla="*/ 2985388 w 2985388"/>
              <a:gd name="connsiteY12" fmla="*/ 4554416 h 5588240"/>
              <a:gd name="connsiteX13" fmla="*/ 2985388 w 2985388"/>
              <a:gd name="connsiteY13" fmla="*/ 5588240 h 5588240"/>
              <a:gd name="connsiteX14" fmla="*/ 2418164 w 2985388"/>
              <a:gd name="connsiteY14" fmla="*/ 5588240 h 5588240"/>
              <a:gd name="connsiteX15" fmla="*/ 1850941 w 2985388"/>
              <a:gd name="connsiteY15" fmla="*/ 5588240 h 5588240"/>
              <a:gd name="connsiteX16" fmla="*/ 1313571 w 2985388"/>
              <a:gd name="connsiteY16" fmla="*/ 5588240 h 5588240"/>
              <a:gd name="connsiteX17" fmla="*/ 746347 w 2985388"/>
              <a:gd name="connsiteY17" fmla="*/ 5588240 h 5588240"/>
              <a:gd name="connsiteX18" fmla="*/ 0 w 2985388"/>
              <a:gd name="connsiteY18" fmla="*/ 5588240 h 5588240"/>
              <a:gd name="connsiteX19" fmla="*/ 0 w 2985388"/>
              <a:gd name="connsiteY19" fmla="*/ 4945592 h 5588240"/>
              <a:gd name="connsiteX20" fmla="*/ 0 w 2985388"/>
              <a:gd name="connsiteY20" fmla="*/ 4247062 h 5588240"/>
              <a:gd name="connsiteX21" fmla="*/ 0 w 2985388"/>
              <a:gd name="connsiteY21" fmla="*/ 3660297 h 5588240"/>
              <a:gd name="connsiteX22" fmla="*/ 0 w 2985388"/>
              <a:gd name="connsiteY22" fmla="*/ 2905885 h 5588240"/>
              <a:gd name="connsiteX23" fmla="*/ 0 w 2985388"/>
              <a:gd name="connsiteY23" fmla="*/ 2207355 h 5588240"/>
              <a:gd name="connsiteX24" fmla="*/ 0 w 2985388"/>
              <a:gd name="connsiteY24" fmla="*/ 1620590 h 5588240"/>
              <a:gd name="connsiteX25" fmla="*/ 0 w 2985388"/>
              <a:gd name="connsiteY25" fmla="*/ 922060 h 5588240"/>
              <a:gd name="connsiteX26" fmla="*/ 0 w 2985388"/>
              <a:gd name="connsiteY26" fmla="*/ 0 h 5588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985388" h="5588240" extrusionOk="0">
                <a:moveTo>
                  <a:pt x="0" y="0"/>
                </a:moveTo>
                <a:cubicBezTo>
                  <a:pt x="280827" y="-16332"/>
                  <a:pt x="431223" y="-13102"/>
                  <a:pt x="656785" y="0"/>
                </a:cubicBezTo>
                <a:cubicBezTo>
                  <a:pt x="882347" y="13102"/>
                  <a:pt x="986808" y="-905"/>
                  <a:pt x="1164301" y="0"/>
                </a:cubicBezTo>
                <a:cubicBezTo>
                  <a:pt x="1341794" y="905"/>
                  <a:pt x="1456307" y="2783"/>
                  <a:pt x="1731525" y="0"/>
                </a:cubicBezTo>
                <a:cubicBezTo>
                  <a:pt x="2006743" y="-2783"/>
                  <a:pt x="2095832" y="19803"/>
                  <a:pt x="2298749" y="0"/>
                </a:cubicBezTo>
                <a:cubicBezTo>
                  <a:pt x="2501666" y="-19803"/>
                  <a:pt x="2685794" y="-3152"/>
                  <a:pt x="2985388" y="0"/>
                </a:cubicBezTo>
                <a:cubicBezTo>
                  <a:pt x="2983500" y="277531"/>
                  <a:pt x="2967126" y="574364"/>
                  <a:pt x="2985388" y="754412"/>
                </a:cubicBezTo>
                <a:cubicBezTo>
                  <a:pt x="3003650" y="934460"/>
                  <a:pt x="2978502" y="1054743"/>
                  <a:pt x="2985388" y="1285295"/>
                </a:cubicBezTo>
                <a:cubicBezTo>
                  <a:pt x="2992274" y="1515847"/>
                  <a:pt x="2982046" y="1886768"/>
                  <a:pt x="2985388" y="2039708"/>
                </a:cubicBezTo>
                <a:cubicBezTo>
                  <a:pt x="2988730" y="2192648"/>
                  <a:pt x="2977497" y="2350680"/>
                  <a:pt x="2985388" y="2626473"/>
                </a:cubicBezTo>
                <a:cubicBezTo>
                  <a:pt x="2993279" y="2902266"/>
                  <a:pt x="3013755" y="2975305"/>
                  <a:pt x="2985388" y="3269120"/>
                </a:cubicBezTo>
                <a:cubicBezTo>
                  <a:pt x="2957021" y="3562935"/>
                  <a:pt x="2995971" y="3568883"/>
                  <a:pt x="2985388" y="3800003"/>
                </a:cubicBezTo>
                <a:cubicBezTo>
                  <a:pt x="2974805" y="4031123"/>
                  <a:pt x="2968681" y="4355790"/>
                  <a:pt x="2985388" y="4554416"/>
                </a:cubicBezTo>
                <a:cubicBezTo>
                  <a:pt x="3002095" y="4753042"/>
                  <a:pt x="3030794" y="5163967"/>
                  <a:pt x="2985388" y="5588240"/>
                </a:cubicBezTo>
                <a:cubicBezTo>
                  <a:pt x="2801836" y="5592115"/>
                  <a:pt x="2544138" y="5600425"/>
                  <a:pt x="2418164" y="5588240"/>
                </a:cubicBezTo>
                <a:cubicBezTo>
                  <a:pt x="2292190" y="5576055"/>
                  <a:pt x="2123641" y="5580210"/>
                  <a:pt x="1850941" y="5588240"/>
                </a:cubicBezTo>
                <a:cubicBezTo>
                  <a:pt x="1578241" y="5596270"/>
                  <a:pt x="1438350" y="5605573"/>
                  <a:pt x="1313571" y="5588240"/>
                </a:cubicBezTo>
                <a:cubicBezTo>
                  <a:pt x="1188792" y="5570908"/>
                  <a:pt x="1018687" y="5607186"/>
                  <a:pt x="746347" y="5588240"/>
                </a:cubicBezTo>
                <a:cubicBezTo>
                  <a:pt x="474007" y="5569294"/>
                  <a:pt x="363296" y="5617016"/>
                  <a:pt x="0" y="5588240"/>
                </a:cubicBezTo>
                <a:cubicBezTo>
                  <a:pt x="-13098" y="5366017"/>
                  <a:pt x="11935" y="5159708"/>
                  <a:pt x="0" y="4945592"/>
                </a:cubicBezTo>
                <a:cubicBezTo>
                  <a:pt x="-11935" y="4731476"/>
                  <a:pt x="-121" y="4493060"/>
                  <a:pt x="0" y="4247062"/>
                </a:cubicBezTo>
                <a:cubicBezTo>
                  <a:pt x="121" y="4001064"/>
                  <a:pt x="-5242" y="3806768"/>
                  <a:pt x="0" y="3660297"/>
                </a:cubicBezTo>
                <a:cubicBezTo>
                  <a:pt x="5242" y="3513827"/>
                  <a:pt x="-9502" y="3100207"/>
                  <a:pt x="0" y="2905885"/>
                </a:cubicBezTo>
                <a:cubicBezTo>
                  <a:pt x="9502" y="2711563"/>
                  <a:pt x="-22315" y="2522737"/>
                  <a:pt x="0" y="2207355"/>
                </a:cubicBezTo>
                <a:cubicBezTo>
                  <a:pt x="22315" y="1891973"/>
                  <a:pt x="17428" y="1805519"/>
                  <a:pt x="0" y="1620590"/>
                </a:cubicBezTo>
                <a:cubicBezTo>
                  <a:pt x="-17428" y="1435662"/>
                  <a:pt x="30527" y="1236771"/>
                  <a:pt x="0" y="922060"/>
                </a:cubicBezTo>
                <a:cubicBezTo>
                  <a:pt x="-30527" y="607349"/>
                  <a:pt x="-12064" y="310701"/>
                  <a:pt x="0" y="0"/>
                </a:cubicBezTo>
                <a:close/>
              </a:path>
            </a:pathLst>
          </a:custGeom>
          <a:noFill/>
          <a:ln w="57150">
            <a:solidFill>
              <a:srgbClr val="C0C0C0"/>
            </a:solidFill>
            <a:extLst>
              <a:ext uri="{C807C97D-BFC1-408E-A445-0C87EB9F89A2}">
                <ask:lineSketchStyleProps xmlns:ask="http://schemas.microsoft.com/office/drawing/2018/sketchyshapes" sd="414578267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72000" rtlCol="0" anchor="ctr"/>
          <a:lstStyle/>
          <a:p>
            <a:pPr lvl="0">
              <a:defRPr/>
            </a:pPr>
            <a:r>
              <a:rPr lang="fr-FR" b="1">
                <a:solidFill>
                  <a:prstClr val="black"/>
                </a:solidFill>
              </a:rPr>
              <a:t>One Data World : </a:t>
            </a:r>
          </a:p>
          <a:p>
            <a:pPr lvl="0">
              <a:defRPr/>
            </a:pPr>
            <a:r>
              <a:rPr lang="fr-FR">
                <a:solidFill>
                  <a:prstClr val="black"/>
                </a:solidFill>
              </a:rPr>
              <a:t>to </a:t>
            </a:r>
            <a:r>
              <a:rPr lang="fr-FR" err="1">
                <a:solidFill>
                  <a:prstClr val="black"/>
                </a:solidFill>
              </a:rPr>
              <a:t>ensure</a:t>
            </a:r>
            <a:r>
              <a:rPr lang="fr-FR">
                <a:solidFill>
                  <a:prstClr val="black"/>
                </a:solidFill>
              </a:rPr>
              <a:t> data </a:t>
            </a:r>
            <a:r>
              <a:rPr lang="fr-FR" err="1">
                <a:solidFill>
                  <a:prstClr val="black"/>
                </a:solidFill>
              </a:rPr>
              <a:t>platform</a:t>
            </a:r>
            <a:r>
              <a:rPr lang="fr-FR">
                <a:solidFill>
                  <a:prstClr val="black"/>
                </a:solidFill>
              </a:rPr>
              <a:t> </a:t>
            </a:r>
            <a:r>
              <a:rPr lang="fr-FR" err="1">
                <a:solidFill>
                  <a:prstClr val="black"/>
                </a:solidFill>
              </a:rPr>
              <a:t>capabilities</a:t>
            </a:r>
            <a:r>
              <a:rPr lang="fr-FR">
                <a:solidFill>
                  <a:prstClr val="black"/>
                </a:solidFill>
              </a:rPr>
              <a:t> </a:t>
            </a:r>
            <a:r>
              <a:rPr lang="fr-FR" err="1">
                <a:solidFill>
                  <a:prstClr val="black"/>
                </a:solidFill>
              </a:rPr>
              <a:t>governance</a:t>
            </a:r>
            <a:r>
              <a:rPr lang="fr-FR">
                <a:solidFill>
                  <a:prstClr val="black"/>
                </a:solidFill>
              </a:rPr>
              <a:t> </a:t>
            </a:r>
          </a:p>
          <a:p>
            <a:pPr lvl="0">
              <a:defRPr/>
            </a:pPr>
            <a:endParaRPr lang="fr-FR">
              <a:solidFill>
                <a:prstClr val="black"/>
              </a:solidFill>
            </a:endParaRPr>
          </a:p>
          <a:p>
            <a:pPr lvl="0">
              <a:defRPr/>
            </a:pPr>
            <a:endParaRPr lang="fr-FR">
              <a:solidFill>
                <a:prstClr val="black"/>
              </a:solidFill>
            </a:endParaRPr>
          </a:p>
          <a:p>
            <a:pPr lvl="0">
              <a:defRPr/>
            </a:pPr>
            <a:endParaRPr lang="fr-FR">
              <a:solidFill>
                <a:prstClr val="black"/>
              </a:solidFill>
            </a:endParaRPr>
          </a:p>
          <a:p>
            <a:pPr marL="285750" lvl="0" indent="-285750">
              <a:buFontTx/>
              <a:buChar char="-"/>
              <a:defRPr/>
            </a:pPr>
            <a:r>
              <a:rPr lang="fr-FR">
                <a:solidFill>
                  <a:prstClr val="black"/>
                </a:solidFill>
              </a:rPr>
              <a:t>One </a:t>
            </a:r>
            <a:r>
              <a:rPr lang="fr-FR" err="1">
                <a:solidFill>
                  <a:prstClr val="black"/>
                </a:solidFill>
              </a:rPr>
              <a:t>common</a:t>
            </a:r>
            <a:r>
              <a:rPr lang="fr-FR">
                <a:solidFill>
                  <a:prstClr val="black"/>
                </a:solidFill>
              </a:rPr>
              <a:t> </a:t>
            </a:r>
            <a:r>
              <a:rPr lang="fr-FR" err="1">
                <a:solidFill>
                  <a:prstClr val="black"/>
                </a:solidFill>
              </a:rPr>
              <a:t>backlog</a:t>
            </a:r>
            <a:r>
              <a:rPr lang="fr-FR">
                <a:solidFill>
                  <a:prstClr val="black"/>
                </a:solidFill>
              </a:rPr>
              <a:t> and roadmap</a:t>
            </a:r>
          </a:p>
          <a:p>
            <a:pPr marL="285750" lvl="0" indent="-285750">
              <a:buFontTx/>
              <a:buChar char="-"/>
              <a:defRPr/>
            </a:pPr>
            <a:endParaRPr lang="fr-FR">
              <a:solidFill>
                <a:prstClr val="black"/>
              </a:solidFill>
            </a:endParaRPr>
          </a:p>
          <a:p>
            <a:pPr marL="285750" lvl="0" indent="-285750">
              <a:buFontTx/>
              <a:buChar char="-"/>
              <a:defRPr/>
            </a:pPr>
            <a:endParaRPr lang="fr-FR">
              <a:solidFill>
                <a:prstClr val="black"/>
              </a:solidFill>
            </a:endParaRPr>
          </a:p>
          <a:p>
            <a:pPr marL="285750" lvl="0" indent="-285750">
              <a:buFontTx/>
              <a:buChar char="-"/>
              <a:defRPr/>
            </a:pPr>
            <a:r>
              <a:rPr lang="fr-FR">
                <a:solidFill>
                  <a:prstClr val="black"/>
                </a:solidFill>
              </a:rPr>
              <a:t>Regular </a:t>
            </a:r>
            <a:r>
              <a:rPr lang="fr-FR" err="1">
                <a:solidFill>
                  <a:prstClr val="black"/>
                </a:solidFill>
              </a:rPr>
              <a:t>demo</a:t>
            </a:r>
            <a:r>
              <a:rPr lang="fr-FR">
                <a:solidFill>
                  <a:prstClr val="black"/>
                </a:solidFill>
              </a:rPr>
              <a:t> and sharing </a:t>
            </a:r>
            <a:r>
              <a:rPr lang="fr-FR" err="1">
                <a:solidFill>
                  <a:prstClr val="black"/>
                </a:solidFill>
              </a:rPr>
              <a:t>between</a:t>
            </a:r>
            <a:r>
              <a:rPr lang="fr-FR">
                <a:solidFill>
                  <a:prstClr val="black"/>
                </a:solidFill>
              </a:rPr>
              <a:t> teams</a:t>
            </a:r>
          </a:p>
          <a:p>
            <a:pPr lvl="0">
              <a:defRPr/>
            </a:pPr>
            <a:endParaRPr lang="fr-FR" sz="1600">
              <a:solidFill>
                <a:prstClr val="black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F115E3A-9C4A-A04A-97F9-09780C2A77C1}"/>
              </a:ext>
            </a:extLst>
          </p:cNvPr>
          <p:cNvSpPr/>
          <p:nvPr/>
        </p:nvSpPr>
        <p:spPr>
          <a:xfrm>
            <a:off x="3286539" y="3138290"/>
            <a:ext cx="8687250" cy="485850"/>
          </a:xfrm>
          <a:custGeom>
            <a:avLst/>
            <a:gdLst>
              <a:gd name="connsiteX0" fmla="*/ 0 w 8687250"/>
              <a:gd name="connsiteY0" fmla="*/ 0 h 485850"/>
              <a:gd name="connsiteX1" fmla="*/ 755123 w 8687250"/>
              <a:gd name="connsiteY1" fmla="*/ 0 h 485850"/>
              <a:gd name="connsiteX2" fmla="*/ 1423373 w 8687250"/>
              <a:gd name="connsiteY2" fmla="*/ 0 h 485850"/>
              <a:gd name="connsiteX3" fmla="*/ 2004750 w 8687250"/>
              <a:gd name="connsiteY3" fmla="*/ 0 h 485850"/>
              <a:gd name="connsiteX4" fmla="*/ 2586128 w 8687250"/>
              <a:gd name="connsiteY4" fmla="*/ 0 h 485850"/>
              <a:gd name="connsiteX5" fmla="*/ 2993760 w 8687250"/>
              <a:gd name="connsiteY5" fmla="*/ 0 h 485850"/>
              <a:gd name="connsiteX6" fmla="*/ 3488265 w 8687250"/>
              <a:gd name="connsiteY6" fmla="*/ 0 h 485850"/>
              <a:gd name="connsiteX7" fmla="*/ 4243388 w 8687250"/>
              <a:gd name="connsiteY7" fmla="*/ 0 h 485850"/>
              <a:gd name="connsiteX8" fmla="*/ 4911638 w 8687250"/>
              <a:gd name="connsiteY8" fmla="*/ 0 h 485850"/>
              <a:gd name="connsiteX9" fmla="*/ 5493015 w 8687250"/>
              <a:gd name="connsiteY9" fmla="*/ 0 h 485850"/>
              <a:gd name="connsiteX10" fmla="*/ 6074393 w 8687250"/>
              <a:gd name="connsiteY10" fmla="*/ 0 h 485850"/>
              <a:gd name="connsiteX11" fmla="*/ 6482025 w 8687250"/>
              <a:gd name="connsiteY11" fmla="*/ 0 h 485850"/>
              <a:gd name="connsiteX12" fmla="*/ 7063403 w 8687250"/>
              <a:gd name="connsiteY12" fmla="*/ 0 h 485850"/>
              <a:gd name="connsiteX13" fmla="*/ 7905398 w 8687250"/>
              <a:gd name="connsiteY13" fmla="*/ 0 h 485850"/>
              <a:gd name="connsiteX14" fmla="*/ 8687250 w 8687250"/>
              <a:gd name="connsiteY14" fmla="*/ 0 h 485850"/>
              <a:gd name="connsiteX15" fmla="*/ 8687250 w 8687250"/>
              <a:gd name="connsiteY15" fmla="*/ 485850 h 485850"/>
              <a:gd name="connsiteX16" fmla="*/ 8192745 w 8687250"/>
              <a:gd name="connsiteY16" fmla="*/ 485850 h 485850"/>
              <a:gd name="connsiteX17" fmla="*/ 7437623 w 8687250"/>
              <a:gd name="connsiteY17" fmla="*/ 485850 h 485850"/>
              <a:gd name="connsiteX18" fmla="*/ 6769372 w 8687250"/>
              <a:gd name="connsiteY18" fmla="*/ 485850 h 485850"/>
              <a:gd name="connsiteX19" fmla="*/ 6101123 w 8687250"/>
              <a:gd name="connsiteY19" fmla="*/ 485850 h 485850"/>
              <a:gd name="connsiteX20" fmla="*/ 5519745 w 8687250"/>
              <a:gd name="connsiteY20" fmla="*/ 485850 h 485850"/>
              <a:gd name="connsiteX21" fmla="*/ 4851495 w 8687250"/>
              <a:gd name="connsiteY21" fmla="*/ 485850 h 485850"/>
              <a:gd name="connsiteX22" fmla="*/ 4096373 w 8687250"/>
              <a:gd name="connsiteY22" fmla="*/ 485850 h 485850"/>
              <a:gd name="connsiteX23" fmla="*/ 3341250 w 8687250"/>
              <a:gd name="connsiteY23" fmla="*/ 485850 h 485850"/>
              <a:gd name="connsiteX24" fmla="*/ 2499255 w 8687250"/>
              <a:gd name="connsiteY24" fmla="*/ 485850 h 485850"/>
              <a:gd name="connsiteX25" fmla="*/ 1657260 w 8687250"/>
              <a:gd name="connsiteY25" fmla="*/ 485850 h 485850"/>
              <a:gd name="connsiteX26" fmla="*/ 989010 w 8687250"/>
              <a:gd name="connsiteY26" fmla="*/ 485850 h 485850"/>
              <a:gd name="connsiteX27" fmla="*/ 0 w 8687250"/>
              <a:gd name="connsiteY27" fmla="*/ 485850 h 485850"/>
              <a:gd name="connsiteX28" fmla="*/ 0 w 8687250"/>
              <a:gd name="connsiteY28" fmla="*/ 0 h 485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8687250" h="485850" fill="none" extrusionOk="0">
                <a:moveTo>
                  <a:pt x="0" y="0"/>
                </a:moveTo>
                <a:cubicBezTo>
                  <a:pt x="249328" y="35523"/>
                  <a:pt x="444904" y="-21710"/>
                  <a:pt x="755123" y="0"/>
                </a:cubicBezTo>
                <a:cubicBezTo>
                  <a:pt x="1065342" y="21710"/>
                  <a:pt x="1207894" y="-22769"/>
                  <a:pt x="1423373" y="0"/>
                </a:cubicBezTo>
                <a:cubicBezTo>
                  <a:pt x="1638852" y="22769"/>
                  <a:pt x="1789804" y="-5555"/>
                  <a:pt x="2004750" y="0"/>
                </a:cubicBezTo>
                <a:cubicBezTo>
                  <a:pt x="2219696" y="5555"/>
                  <a:pt x="2451950" y="-10962"/>
                  <a:pt x="2586128" y="0"/>
                </a:cubicBezTo>
                <a:cubicBezTo>
                  <a:pt x="2720306" y="10962"/>
                  <a:pt x="2899519" y="11400"/>
                  <a:pt x="2993760" y="0"/>
                </a:cubicBezTo>
                <a:cubicBezTo>
                  <a:pt x="3088001" y="-11400"/>
                  <a:pt x="3295612" y="-7044"/>
                  <a:pt x="3488265" y="0"/>
                </a:cubicBezTo>
                <a:cubicBezTo>
                  <a:pt x="3680918" y="7044"/>
                  <a:pt x="3950907" y="17969"/>
                  <a:pt x="4243388" y="0"/>
                </a:cubicBezTo>
                <a:cubicBezTo>
                  <a:pt x="4535869" y="-17969"/>
                  <a:pt x="4746121" y="12180"/>
                  <a:pt x="4911638" y="0"/>
                </a:cubicBezTo>
                <a:cubicBezTo>
                  <a:pt x="5077155" y="-12180"/>
                  <a:pt x="5213325" y="-1059"/>
                  <a:pt x="5493015" y="0"/>
                </a:cubicBezTo>
                <a:cubicBezTo>
                  <a:pt x="5772705" y="1059"/>
                  <a:pt x="5864652" y="560"/>
                  <a:pt x="6074393" y="0"/>
                </a:cubicBezTo>
                <a:cubicBezTo>
                  <a:pt x="6284134" y="-560"/>
                  <a:pt x="6292073" y="428"/>
                  <a:pt x="6482025" y="0"/>
                </a:cubicBezTo>
                <a:cubicBezTo>
                  <a:pt x="6671977" y="-428"/>
                  <a:pt x="6923187" y="21972"/>
                  <a:pt x="7063403" y="0"/>
                </a:cubicBezTo>
                <a:cubicBezTo>
                  <a:pt x="7203619" y="-21972"/>
                  <a:pt x="7730405" y="-5324"/>
                  <a:pt x="7905398" y="0"/>
                </a:cubicBezTo>
                <a:cubicBezTo>
                  <a:pt x="8080392" y="5324"/>
                  <a:pt x="8505904" y="-1892"/>
                  <a:pt x="8687250" y="0"/>
                </a:cubicBezTo>
                <a:cubicBezTo>
                  <a:pt x="8708517" y="165389"/>
                  <a:pt x="8672579" y="374644"/>
                  <a:pt x="8687250" y="485850"/>
                </a:cubicBezTo>
                <a:cubicBezTo>
                  <a:pt x="8477842" y="465925"/>
                  <a:pt x="8421862" y="475453"/>
                  <a:pt x="8192745" y="485850"/>
                </a:cubicBezTo>
                <a:cubicBezTo>
                  <a:pt x="7963628" y="496247"/>
                  <a:pt x="7604864" y="476792"/>
                  <a:pt x="7437623" y="485850"/>
                </a:cubicBezTo>
                <a:cubicBezTo>
                  <a:pt x="7270382" y="494908"/>
                  <a:pt x="7086349" y="492298"/>
                  <a:pt x="6769372" y="485850"/>
                </a:cubicBezTo>
                <a:cubicBezTo>
                  <a:pt x="6452395" y="479402"/>
                  <a:pt x="6354573" y="518069"/>
                  <a:pt x="6101123" y="485850"/>
                </a:cubicBezTo>
                <a:cubicBezTo>
                  <a:pt x="5847673" y="453631"/>
                  <a:pt x="5738269" y="491523"/>
                  <a:pt x="5519745" y="485850"/>
                </a:cubicBezTo>
                <a:cubicBezTo>
                  <a:pt x="5301221" y="480177"/>
                  <a:pt x="5124619" y="511486"/>
                  <a:pt x="4851495" y="485850"/>
                </a:cubicBezTo>
                <a:cubicBezTo>
                  <a:pt x="4578371" y="460215"/>
                  <a:pt x="4395554" y="504857"/>
                  <a:pt x="4096373" y="485850"/>
                </a:cubicBezTo>
                <a:cubicBezTo>
                  <a:pt x="3797192" y="466843"/>
                  <a:pt x="3603910" y="523547"/>
                  <a:pt x="3341250" y="485850"/>
                </a:cubicBezTo>
                <a:cubicBezTo>
                  <a:pt x="3078590" y="448153"/>
                  <a:pt x="2830933" y="490879"/>
                  <a:pt x="2499255" y="485850"/>
                </a:cubicBezTo>
                <a:cubicBezTo>
                  <a:pt x="2167577" y="480821"/>
                  <a:pt x="2067958" y="527786"/>
                  <a:pt x="1657260" y="485850"/>
                </a:cubicBezTo>
                <a:cubicBezTo>
                  <a:pt x="1246563" y="443914"/>
                  <a:pt x="1253050" y="519115"/>
                  <a:pt x="989010" y="485850"/>
                </a:cubicBezTo>
                <a:cubicBezTo>
                  <a:pt x="724970" y="452586"/>
                  <a:pt x="480919" y="443158"/>
                  <a:pt x="0" y="485850"/>
                </a:cubicBezTo>
                <a:cubicBezTo>
                  <a:pt x="-18593" y="295119"/>
                  <a:pt x="8970" y="204041"/>
                  <a:pt x="0" y="0"/>
                </a:cubicBezTo>
                <a:close/>
              </a:path>
              <a:path w="8687250" h="485850" stroke="0" extrusionOk="0">
                <a:moveTo>
                  <a:pt x="0" y="0"/>
                </a:moveTo>
                <a:cubicBezTo>
                  <a:pt x="247636" y="-34125"/>
                  <a:pt x="538819" y="4731"/>
                  <a:pt x="841995" y="0"/>
                </a:cubicBezTo>
                <a:cubicBezTo>
                  <a:pt x="1145171" y="-4731"/>
                  <a:pt x="1064299" y="-12509"/>
                  <a:pt x="1249628" y="0"/>
                </a:cubicBezTo>
                <a:cubicBezTo>
                  <a:pt x="1434957" y="12509"/>
                  <a:pt x="1631408" y="-19390"/>
                  <a:pt x="1831005" y="0"/>
                </a:cubicBezTo>
                <a:cubicBezTo>
                  <a:pt x="2030602" y="19390"/>
                  <a:pt x="2173917" y="-13554"/>
                  <a:pt x="2412383" y="0"/>
                </a:cubicBezTo>
                <a:cubicBezTo>
                  <a:pt x="2650849" y="13554"/>
                  <a:pt x="2709487" y="5288"/>
                  <a:pt x="2820015" y="0"/>
                </a:cubicBezTo>
                <a:cubicBezTo>
                  <a:pt x="2930543" y="-5288"/>
                  <a:pt x="3348914" y="639"/>
                  <a:pt x="3575138" y="0"/>
                </a:cubicBezTo>
                <a:cubicBezTo>
                  <a:pt x="3801362" y="-639"/>
                  <a:pt x="3917495" y="-4637"/>
                  <a:pt x="4243388" y="0"/>
                </a:cubicBezTo>
                <a:cubicBezTo>
                  <a:pt x="4569281" y="4637"/>
                  <a:pt x="4893247" y="-19606"/>
                  <a:pt x="5085383" y="0"/>
                </a:cubicBezTo>
                <a:cubicBezTo>
                  <a:pt x="5277519" y="19606"/>
                  <a:pt x="5409485" y="4777"/>
                  <a:pt x="5493015" y="0"/>
                </a:cubicBezTo>
                <a:cubicBezTo>
                  <a:pt x="5576545" y="-4777"/>
                  <a:pt x="6075989" y="-26372"/>
                  <a:pt x="6335010" y="0"/>
                </a:cubicBezTo>
                <a:cubicBezTo>
                  <a:pt x="6594031" y="26372"/>
                  <a:pt x="6703877" y="6880"/>
                  <a:pt x="6916388" y="0"/>
                </a:cubicBezTo>
                <a:cubicBezTo>
                  <a:pt x="7128899" y="-6880"/>
                  <a:pt x="7360442" y="-8877"/>
                  <a:pt x="7497765" y="0"/>
                </a:cubicBezTo>
                <a:cubicBezTo>
                  <a:pt x="7635088" y="8877"/>
                  <a:pt x="7811766" y="11773"/>
                  <a:pt x="8079143" y="0"/>
                </a:cubicBezTo>
                <a:cubicBezTo>
                  <a:pt x="8346520" y="-11773"/>
                  <a:pt x="8445095" y="20619"/>
                  <a:pt x="8687250" y="0"/>
                </a:cubicBezTo>
                <a:cubicBezTo>
                  <a:pt x="8682230" y="190215"/>
                  <a:pt x="8673306" y="298384"/>
                  <a:pt x="8687250" y="485850"/>
                </a:cubicBezTo>
                <a:cubicBezTo>
                  <a:pt x="8435564" y="514630"/>
                  <a:pt x="8185815" y="505336"/>
                  <a:pt x="8019000" y="485850"/>
                </a:cubicBezTo>
                <a:cubicBezTo>
                  <a:pt x="7852185" y="466365"/>
                  <a:pt x="7569533" y="457542"/>
                  <a:pt x="7437623" y="485850"/>
                </a:cubicBezTo>
                <a:cubicBezTo>
                  <a:pt x="7305713" y="514158"/>
                  <a:pt x="7071077" y="504727"/>
                  <a:pt x="6943118" y="485850"/>
                </a:cubicBezTo>
                <a:cubicBezTo>
                  <a:pt x="6815160" y="466973"/>
                  <a:pt x="6620462" y="503691"/>
                  <a:pt x="6361740" y="485850"/>
                </a:cubicBezTo>
                <a:cubicBezTo>
                  <a:pt x="6103018" y="468009"/>
                  <a:pt x="5987402" y="469985"/>
                  <a:pt x="5693490" y="485850"/>
                </a:cubicBezTo>
                <a:cubicBezTo>
                  <a:pt x="5399578" y="501716"/>
                  <a:pt x="5217703" y="495553"/>
                  <a:pt x="5025240" y="485850"/>
                </a:cubicBezTo>
                <a:cubicBezTo>
                  <a:pt x="4832777" y="476148"/>
                  <a:pt x="4571038" y="496927"/>
                  <a:pt x="4183245" y="485850"/>
                </a:cubicBezTo>
                <a:cubicBezTo>
                  <a:pt x="3795453" y="474773"/>
                  <a:pt x="3712958" y="472115"/>
                  <a:pt x="3341250" y="485850"/>
                </a:cubicBezTo>
                <a:cubicBezTo>
                  <a:pt x="2969542" y="499585"/>
                  <a:pt x="2982228" y="508741"/>
                  <a:pt x="2846745" y="485850"/>
                </a:cubicBezTo>
                <a:cubicBezTo>
                  <a:pt x="2711263" y="462959"/>
                  <a:pt x="2501039" y="466559"/>
                  <a:pt x="2352240" y="485850"/>
                </a:cubicBezTo>
                <a:cubicBezTo>
                  <a:pt x="2203441" y="505141"/>
                  <a:pt x="2000682" y="494368"/>
                  <a:pt x="1770862" y="485850"/>
                </a:cubicBezTo>
                <a:cubicBezTo>
                  <a:pt x="1541042" y="477332"/>
                  <a:pt x="1134530" y="456251"/>
                  <a:pt x="928867" y="485850"/>
                </a:cubicBezTo>
                <a:cubicBezTo>
                  <a:pt x="723204" y="515449"/>
                  <a:pt x="263138" y="526295"/>
                  <a:pt x="0" y="485850"/>
                </a:cubicBezTo>
                <a:cubicBezTo>
                  <a:pt x="8736" y="256154"/>
                  <a:pt x="628" y="134304"/>
                  <a:pt x="0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 w="57150">
            <a:solidFill>
              <a:srgbClr val="C0C0C0"/>
            </a:solidFill>
            <a:extLst>
              <a:ext uri="{C807C97D-BFC1-408E-A445-0C87EB9F89A2}">
                <ask:lineSketchStyleProps xmlns:ask="http://schemas.microsoft.com/office/drawing/2018/sketchyshapes" sd="414578267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fr-FR" b="1">
                <a:solidFill>
                  <a:prstClr val="black"/>
                </a:solidFill>
              </a:rPr>
              <a:t>Data </a:t>
            </a:r>
            <a:r>
              <a:rPr lang="fr-FR" b="1" err="1">
                <a:solidFill>
                  <a:prstClr val="black"/>
                </a:solidFill>
              </a:rPr>
              <a:t>catalog</a:t>
            </a:r>
            <a:endParaRPr lang="fr-FR" sz="1400">
              <a:solidFill>
                <a:prstClr val="black"/>
              </a:solidFill>
            </a:endParaRPr>
          </a:p>
        </p:txBody>
      </p:sp>
      <p:pic>
        <p:nvPicPr>
          <p:cNvPr id="37" name="Image 36">
            <a:extLst>
              <a:ext uri="{FF2B5EF4-FFF2-40B4-BE49-F238E27FC236}">
                <a16:creationId xmlns:a16="http://schemas.microsoft.com/office/drawing/2014/main" id="{33DAD6D2-0F34-894C-98AA-9BF39A656C3B}"/>
              </a:ext>
            </a:extLst>
          </p:cNvPr>
          <p:cNvPicPr preferRelativeResize="0">
            <a:picLocks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506674" y="3145105"/>
            <a:ext cx="432000" cy="504000"/>
          </a:xfrm>
          <a:prstGeom prst="rect">
            <a:avLst/>
          </a:prstGeom>
        </p:spPr>
      </p:pic>
      <p:grpSp>
        <p:nvGrpSpPr>
          <p:cNvPr id="51" name="Groupe 1289">
            <a:extLst>
              <a:ext uri="{FF2B5EF4-FFF2-40B4-BE49-F238E27FC236}">
                <a16:creationId xmlns:a16="http://schemas.microsoft.com/office/drawing/2014/main" id="{73164C9E-121C-E748-9848-0CAC16D846FF}"/>
              </a:ext>
            </a:extLst>
          </p:cNvPr>
          <p:cNvGrpSpPr>
            <a:grpSpLocks/>
          </p:cNvGrpSpPr>
          <p:nvPr/>
        </p:nvGrpSpPr>
        <p:grpSpPr bwMode="auto">
          <a:xfrm>
            <a:off x="658821" y="1502921"/>
            <a:ext cx="617313" cy="611696"/>
            <a:chOff x="2335614" y="3820290"/>
            <a:chExt cx="653239" cy="560864"/>
          </a:xfrm>
        </p:grpSpPr>
        <p:sp>
          <p:nvSpPr>
            <p:cNvPr id="53" name="Ellipse 52">
              <a:extLst>
                <a:ext uri="{FF2B5EF4-FFF2-40B4-BE49-F238E27FC236}">
                  <a16:creationId xmlns:a16="http://schemas.microsoft.com/office/drawing/2014/main" id="{045B8DD9-4424-E14E-8BEA-03D19F78A6F4}"/>
                </a:ext>
              </a:extLst>
            </p:cNvPr>
            <p:cNvSpPr/>
            <p:nvPr/>
          </p:nvSpPr>
          <p:spPr bwMode="auto">
            <a:xfrm>
              <a:off x="2335614" y="3917291"/>
              <a:ext cx="653239" cy="463863"/>
            </a:xfrm>
            <a:prstGeom prst="ellipse">
              <a:avLst/>
            </a:prstGeom>
            <a:solidFill>
              <a:srgbClr val="00B0F0"/>
            </a:solidFill>
            <a:ln w="76200">
              <a:noFill/>
              <a:round/>
              <a:headEnd/>
              <a:tailEnd/>
            </a:ln>
            <a:effectLst>
              <a:outerShdw blurRad="419100" dist="38100" dir="5400000" sx="107000" sy="107000" algn="t" rotWithShape="0">
                <a:prstClr val="black">
                  <a:alpha val="34000"/>
                </a:prstClr>
              </a:outerShdw>
            </a:effectLst>
            <a:scene3d>
              <a:camera prst="perspectiveRelaxedModerately">
                <a:rot lat="17390630" lon="0" rev="0"/>
              </a:camera>
              <a:lightRig rig="threePt" dir="t"/>
            </a:scene3d>
            <a:sp3d extrusionH="44450" prstMaterial="matte"/>
          </p:spPr>
          <p:txBody>
            <a:bodyPr lIns="0" tIns="0" rIns="0" bIns="0" anchor="ctr"/>
            <a:lstStyle/>
            <a:p>
              <a:pPr algn="ctr" defTabSz="1219140">
                <a:lnSpc>
                  <a:spcPct val="80000"/>
                </a:lnSpc>
                <a:defRPr/>
              </a:pPr>
              <a:endParaRPr lang="en-US" sz="10666" b="1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pic>
          <p:nvPicPr>
            <p:cNvPr id="54" name="_effect" descr="C:\Users\marc.h\Desktop\Schatten-TEST.png">
              <a:extLst>
                <a:ext uri="{FF2B5EF4-FFF2-40B4-BE49-F238E27FC236}">
                  <a16:creationId xmlns:a16="http://schemas.microsoft.com/office/drawing/2014/main" id="{94432F31-D076-1A47-A391-8A3A2A1C5CE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gray">
            <a:xfrm flipH="1">
              <a:off x="2441403" y="4131921"/>
              <a:ext cx="441661" cy="66320"/>
            </a:xfrm>
            <a:prstGeom prst="rect">
              <a:avLst/>
            </a:prstGeom>
            <a:solidFill>
              <a:srgbClr val="00B0F0"/>
            </a:solidFill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</p:pic>
        <p:grpSp>
          <p:nvGrpSpPr>
            <p:cNvPr id="55" name="Gruppieren 96">
              <a:extLst>
                <a:ext uri="{FF2B5EF4-FFF2-40B4-BE49-F238E27FC236}">
                  <a16:creationId xmlns:a16="http://schemas.microsoft.com/office/drawing/2014/main" id="{AB1833E2-882A-1E48-A952-0211BE4B32C2}"/>
                </a:ext>
              </a:extLst>
            </p:cNvPr>
            <p:cNvGrpSpPr/>
            <p:nvPr/>
          </p:nvGrpSpPr>
          <p:grpSpPr>
            <a:xfrm>
              <a:off x="2435114" y="3833767"/>
              <a:ext cx="159492" cy="328959"/>
              <a:chOff x="2519371" y="955678"/>
              <a:chExt cx="1695457" cy="4968890"/>
            </a:xfrm>
            <a:solidFill>
              <a:schemeClr val="tx1"/>
            </a:solidFill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grpSpPr>
          <p:sp>
            <p:nvSpPr>
              <p:cNvPr id="94" name="Freeform 156">
                <a:extLst>
                  <a:ext uri="{FF2B5EF4-FFF2-40B4-BE49-F238E27FC236}">
                    <a16:creationId xmlns:a16="http://schemas.microsoft.com/office/drawing/2014/main" id="{DE7B59A0-290B-6949-A538-9ADE5777E3A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884626" y="3435360"/>
                <a:ext cx="269878" cy="404813"/>
              </a:xfrm>
              <a:custGeom>
                <a:avLst/>
                <a:gdLst>
                  <a:gd name="T0" fmla="*/ 29 w 72"/>
                  <a:gd name="T1" fmla="*/ 0 h 108"/>
                  <a:gd name="T2" fmla="*/ 37 w 72"/>
                  <a:gd name="T3" fmla="*/ 0 h 108"/>
                  <a:gd name="T4" fmla="*/ 68 w 72"/>
                  <a:gd name="T5" fmla="*/ 6 h 108"/>
                  <a:gd name="T6" fmla="*/ 70 w 72"/>
                  <a:gd name="T7" fmla="*/ 58 h 108"/>
                  <a:gd name="T8" fmla="*/ 60 w 72"/>
                  <a:gd name="T9" fmla="*/ 78 h 108"/>
                  <a:gd name="T10" fmla="*/ 14 w 72"/>
                  <a:gd name="T11" fmla="*/ 108 h 108"/>
                  <a:gd name="T12" fmla="*/ 5 w 72"/>
                  <a:gd name="T13" fmla="*/ 102 h 108"/>
                  <a:gd name="T14" fmla="*/ 13 w 72"/>
                  <a:gd name="T15" fmla="*/ 80 h 108"/>
                  <a:gd name="T16" fmla="*/ 15 w 72"/>
                  <a:gd name="T17" fmla="*/ 6 h 108"/>
                  <a:gd name="T18" fmla="*/ 29 w 72"/>
                  <a:gd name="T19" fmla="*/ 0 h 108"/>
                  <a:gd name="T20" fmla="*/ 28 w 72"/>
                  <a:gd name="T21" fmla="*/ 81 h 108"/>
                  <a:gd name="T22" fmla="*/ 41 w 72"/>
                  <a:gd name="T23" fmla="*/ 53 h 108"/>
                  <a:gd name="T24" fmla="*/ 33 w 72"/>
                  <a:gd name="T25" fmla="*/ 51 h 108"/>
                  <a:gd name="T26" fmla="*/ 28 w 72"/>
                  <a:gd name="T27" fmla="*/ 81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2" h="108">
                    <a:moveTo>
                      <a:pt x="29" y="0"/>
                    </a:moveTo>
                    <a:cubicBezTo>
                      <a:pt x="32" y="0"/>
                      <a:pt x="34" y="0"/>
                      <a:pt x="37" y="0"/>
                    </a:cubicBezTo>
                    <a:cubicBezTo>
                      <a:pt x="45" y="3"/>
                      <a:pt x="60" y="2"/>
                      <a:pt x="68" y="6"/>
                    </a:cubicBezTo>
                    <a:cubicBezTo>
                      <a:pt x="67" y="23"/>
                      <a:pt x="72" y="43"/>
                      <a:pt x="70" y="58"/>
                    </a:cubicBezTo>
                    <a:cubicBezTo>
                      <a:pt x="68" y="65"/>
                      <a:pt x="63" y="72"/>
                      <a:pt x="60" y="78"/>
                    </a:cubicBezTo>
                    <a:cubicBezTo>
                      <a:pt x="49" y="98"/>
                      <a:pt x="39" y="102"/>
                      <a:pt x="14" y="108"/>
                    </a:cubicBezTo>
                    <a:cubicBezTo>
                      <a:pt x="17" y="101"/>
                      <a:pt x="5" y="107"/>
                      <a:pt x="5" y="102"/>
                    </a:cubicBezTo>
                    <a:cubicBezTo>
                      <a:pt x="0" y="90"/>
                      <a:pt x="6" y="87"/>
                      <a:pt x="13" y="80"/>
                    </a:cubicBezTo>
                    <a:cubicBezTo>
                      <a:pt x="15" y="57"/>
                      <a:pt x="13" y="28"/>
                      <a:pt x="15" y="6"/>
                    </a:cubicBezTo>
                    <a:cubicBezTo>
                      <a:pt x="20" y="3"/>
                      <a:pt x="29" y="6"/>
                      <a:pt x="29" y="0"/>
                    </a:cubicBezTo>
                    <a:close/>
                    <a:moveTo>
                      <a:pt x="28" y="81"/>
                    </a:moveTo>
                    <a:cubicBezTo>
                      <a:pt x="41" y="81"/>
                      <a:pt x="43" y="67"/>
                      <a:pt x="41" y="53"/>
                    </a:cubicBezTo>
                    <a:cubicBezTo>
                      <a:pt x="37" y="54"/>
                      <a:pt x="37" y="51"/>
                      <a:pt x="33" y="51"/>
                    </a:cubicBezTo>
                    <a:cubicBezTo>
                      <a:pt x="30" y="61"/>
                      <a:pt x="32" y="75"/>
                      <a:pt x="28" y="8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defTabSz="1219140">
                  <a:defRPr/>
                </a:pPr>
                <a:endParaRPr lang="en-US" sz="9600" kern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95" name="Freeform 159">
                <a:extLst>
                  <a:ext uri="{FF2B5EF4-FFF2-40B4-BE49-F238E27FC236}">
                    <a16:creationId xmlns:a16="http://schemas.microsoft.com/office/drawing/2014/main" id="{E63662F4-C5A0-0248-8102-6499E62DA4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79775" y="5519755"/>
                <a:ext cx="539752" cy="404813"/>
              </a:xfrm>
              <a:custGeom>
                <a:avLst/>
                <a:gdLst>
                  <a:gd name="T0" fmla="*/ 19 w 144"/>
                  <a:gd name="T1" fmla="*/ 0 h 108"/>
                  <a:gd name="T2" fmla="*/ 21 w 144"/>
                  <a:gd name="T3" fmla="*/ 0 h 108"/>
                  <a:gd name="T4" fmla="*/ 55 w 144"/>
                  <a:gd name="T5" fmla="*/ 19 h 108"/>
                  <a:gd name="T6" fmla="*/ 139 w 144"/>
                  <a:gd name="T7" fmla="*/ 47 h 108"/>
                  <a:gd name="T8" fmla="*/ 144 w 144"/>
                  <a:gd name="T9" fmla="*/ 62 h 108"/>
                  <a:gd name="T10" fmla="*/ 144 w 144"/>
                  <a:gd name="T11" fmla="*/ 66 h 108"/>
                  <a:gd name="T12" fmla="*/ 137 w 144"/>
                  <a:gd name="T13" fmla="*/ 88 h 108"/>
                  <a:gd name="T14" fmla="*/ 105 w 144"/>
                  <a:gd name="T15" fmla="*/ 91 h 108"/>
                  <a:gd name="T16" fmla="*/ 100 w 144"/>
                  <a:gd name="T17" fmla="*/ 103 h 108"/>
                  <a:gd name="T18" fmla="*/ 90 w 144"/>
                  <a:gd name="T19" fmla="*/ 108 h 108"/>
                  <a:gd name="T20" fmla="*/ 82 w 144"/>
                  <a:gd name="T21" fmla="*/ 108 h 108"/>
                  <a:gd name="T22" fmla="*/ 31 w 144"/>
                  <a:gd name="T23" fmla="*/ 100 h 108"/>
                  <a:gd name="T24" fmla="*/ 32 w 144"/>
                  <a:gd name="T25" fmla="*/ 73 h 108"/>
                  <a:gd name="T26" fmla="*/ 0 w 144"/>
                  <a:gd name="T27" fmla="*/ 65 h 108"/>
                  <a:gd name="T28" fmla="*/ 0 w 144"/>
                  <a:gd name="T29" fmla="*/ 51 h 108"/>
                  <a:gd name="T30" fmla="*/ 11 w 144"/>
                  <a:gd name="T31" fmla="*/ 12 h 108"/>
                  <a:gd name="T32" fmla="*/ 19 w 144"/>
                  <a:gd name="T33" fmla="*/ 0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44" h="108">
                    <a:moveTo>
                      <a:pt x="19" y="0"/>
                    </a:moveTo>
                    <a:cubicBezTo>
                      <a:pt x="19" y="0"/>
                      <a:pt x="20" y="0"/>
                      <a:pt x="21" y="0"/>
                    </a:cubicBezTo>
                    <a:cubicBezTo>
                      <a:pt x="33" y="7"/>
                      <a:pt x="45" y="13"/>
                      <a:pt x="55" y="19"/>
                    </a:cubicBezTo>
                    <a:cubicBezTo>
                      <a:pt x="92" y="2"/>
                      <a:pt x="120" y="31"/>
                      <a:pt x="139" y="47"/>
                    </a:cubicBezTo>
                    <a:cubicBezTo>
                      <a:pt x="141" y="52"/>
                      <a:pt x="141" y="58"/>
                      <a:pt x="144" y="62"/>
                    </a:cubicBezTo>
                    <a:cubicBezTo>
                      <a:pt x="144" y="63"/>
                      <a:pt x="144" y="65"/>
                      <a:pt x="144" y="66"/>
                    </a:cubicBezTo>
                    <a:cubicBezTo>
                      <a:pt x="142" y="75"/>
                      <a:pt x="141" y="83"/>
                      <a:pt x="137" y="88"/>
                    </a:cubicBezTo>
                    <a:cubicBezTo>
                      <a:pt x="124" y="87"/>
                      <a:pt x="117" y="91"/>
                      <a:pt x="105" y="91"/>
                    </a:cubicBezTo>
                    <a:cubicBezTo>
                      <a:pt x="99" y="91"/>
                      <a:pt x="104" y="101"/>
                      <a:pt x="100" y="103"/>
                    </a:cubicBezTo>
                    <a:cubicBezTo>
                      <a:pt x="96" y="105"/>
                      <a:pt x="91" y="106"/>
                      <a:pt x="90" y="108"/>
                    </a:cubicBezTo>
                    <a:cubicBezTo>
                      <a:pt x="87" y="108"/>
                      <a:pt x="84" y="108"/>
                      <a:pt x="82" y="108"/>
                    </a:cubicBezTo>
                    <a:cubicBezTo>
                      <a:pt x="66" y="105"/>
                      <a:pt x="41" y="108"/>
                      <a:pt x="31" y="100"/>
                    </a:cubicBezTo>
                    <a:cubicBezTo>
                      <a:pt x="27" y="90"/>
                      <a:pt x="33" y="85"/>
                      <a:pt x="32" y="73"/>
                    </a:cubicBezTo>
                    <a:cubicBezTo>
                      <a:pt x="23" y="75"/>
                      <a:pt x="8" y="71"/>
                      <a:pt x="0" y="65"/>
                    </a:cubicBezTo>
                    <a:cubicBezTo>
                      <a:pt x="0" y="61"/>
                      <a:pt x="0" y="56"/>
                      <a:pt x="0" y="51"/>
                    </a:cubicBezTo>
                    <a:cubicBezTo>
                      <a:pt x="6" y="39"/>
                      <a:pt x="14" y="27"/>
                      <a:pt x="11" y="12"/>
                    </a:cubicBezTo>
                    <a:cubicBezTo>
                      <a:pt x="11" y="7"/>
                      <a:pt x="18" y="6"/>
                      <a:pt x="19" y="0"/>
                    </a:cubicBezTo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defTabSz="1219140">
                  <a:defRPr/>
                </a:pPr>
                <a:endParaRPr lang="en-US" sz="9600" kern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96" name="Freeform 160">
                <a:extLst>
                  <a:ext uri="{FF2B5EF4-FFF2-40B4-BE49-F238E27FC236}">
                    <a16:creationId xmlns:a16="http://schemas.microsoft.com/office/drawing/2014/main" id="{56E3E467-8765-2C4B-B8F4-730EB207FA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35286" y="3014673"/>
                <a:ext cx="1109668" cy="2805120"/>
              </a:xfrm>
              <a:custGeom>
                <a:avLst/>
                <a:gdLst>
                  <a:gd name="T0" fmla="*/ 0 w 296"/>
                  <a:gd name="T1" fmla="*/ 188 h 748"/>
                  <a:gd name="T2" fmla="*/ 0 w 296"/>
                  <a:gd name="T3" fmla="*/ 183 h 748"/>
                  <a:gd name="T4" fmla="*/ 12 w 296"/>
                  <a:gd name="T5" fmla="*/ 166 h 748"/>
                  <a:gd name="T6" fmla="*/ 103 w 296"/>
                  <a:gd name="T7" fmla="*/ 169 h 748"/>
                  <a:gd name="T8" fmla="*/ 143 w 296"/>
                  <a:gd name="T9" fmla="*/ 9 h 748"/>
                  <a:gd name="T10" fmla="*/ 191 w 296"/>
                  <a:gd name="T11" fmla="*/ 11 h 748"/>
                  <a:gd name="T12" fmla="*/ 225 w 296"/>
                  <a:gd name="T13" fmla="*/ 112 h 748"/>
                  <a:gd name="T14" fmla="*/ 245 w 296"/>
                  <a:gd name="T15" fmla="*/ 133 h 748"/>
                  <a:gd name="T16" fmla="*/ 268 w 296"/>
                  <a:gd name="T17" fmla="*/ 153 h 748"/>
                  <a:gd name="T18" fmla="*/ 296 w 296"/>
                  <a:gd name="T19" fmla="*/ 153 h 748"/>
                  <a:gd name="T20" fmla="*/ 275 w 296"/>
                  <a:gd name="T21" fmla="*/ 276 h 748"/>
                  <a:gd name="T22" fmla="*/ 268 w 296"/>
                  <a:gd name="T23" fmla="*/ 288 h 748"/>
                  <a:gd name="T24" fmla="*/ 264 w 296"/>
                  <a:gd name="T25" fmla="*/ 303 h 748"/>
                  <a:gd name="T26" fmla="*/ 253 w 296"/>
                  <a:gd name="T27" fmla="*/ 328 h 748"/>
                  <a:gd name="T28" fmla="*/ 256 w 296"/>
                  <a:gd name="T29" fmla="*/ 354 h 748"/>
                  <a:gd name="T30" fmla="*/ 252 w 296"/>
                  <a:gd name="T31" fmla="*/ 418 h 748"/>
                  <a:gd name="T32" fmla="*/ 249 w 296"/>
                  <a:gd name="T33" fmla="*/ 514 h 748"/>
                  <a:gd name="T34" fmla="*/ 237 w 296"/>
                  <a:gd name="T35" fmla="*/ 577 h 748"/>
                  <a:gd name="T36" fmla="*/ 223 w 296"/>
                  <a:gd name="T37" fmla="*/ 604 h 748"/>
                  <a:gd name="T38" fmla="*/ 215 w 296"/>
                  <a:gd name="T39" fmla="*/ 633 h 748"/>
                  <a:gd name="T40" fmla="*/ 207 w 296"/>
                  <a:gd name="T41" fmla="*/ 662 h 748"/>
                  <a:gd name="T42" fmla="*/ 222 w 296"/>
                  <a:gd name="T43" fmla="*/ 707 h 748"/>
                  <a:gd name="T44" fmla="*/ 182 w 296"/>
                  <a:gd name="T45" fmla="*/ 689 h 748"/>
                  <a:gd name="T46" fmla="*/ 122 w 296"/>
                  <a:gd name="T47" fmla="*/ 748 h 748"/>
                  <a:gd name="T48" fmla="*/ 114 w 296"/>
                  <a:gd name="T49" fmla="*/ 677 h 748"/>
                  <a:gd name="T50" fmla="*/ 97 w 296"/>
                  <a:gd name="T51" fmla="*/ 672 h 748"/>
                  <a:gd name="T52" fmla="*/ 97 w 296"/>
                  <a:gd name="T53" fmla="*/ 609 h 748"/>
                  <a:gd name="T54" fmla="*/ 86 w 296"/>
                  <a:gd name="T55" fmla="*/ 588 h 748"/>
                  <a:gd name="T56" fmla="*/ 64 w 296"/>
                  <a:gd name="T57" fmla="*/ 525 h 748"/>
                  <a:gd name="T58" fmla="*/ 35 w 296"/>
                  <a:gd name="T59" fmla="*/ 383 h 748"/>
                  <a:gd name="T60" fmla="*/ 19 w 296"/>
                  <a:gd name="T61" fmla="*/ 285 h 748"/>
                  <a:gd name="T62" fmla="*/ 0 w 296"/>
                  <a:gd name="T63" fmla="*/ 188 h 7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96" h="748">
                    <a:moveTo>
                      <a:pt x="0" y="188"/>
                    </a:moveTo>
                    <a:cubicBezTo>
                      <a:pt x="0" y="186"/>
                      <a:pt x="0" y="185"/>
                      <a:pt x="0" y="183"/>
                    </a:cubicBezTo>
                    <a:cubicBezTo>
                      <a:pt x="6" y="178"/>
                      <a:pt x="6" y="168"/>
                      <a:pt x="12" y="166"/>
                    </a:cubicBezTo>
                    <a:cubicBezTo>
                      <a:pt x="37" y="176"/>
                      <a:pt x="73" y="176"/>
                      <a:pt x="103" y="169"/>
                    </a:cubicBezTo>
                    <a:cubicBezTo>
                      <a:pt x="116" y="117"/>
                      <a:pt x="127" y="60"/>
                      <a:pt x="143" y="9"/>
                    </a:cubicBezTo>
                    <a:cubicBezTo>
                      <a:pt x="158" y="0"/>
                      <a:pt x="177" y="2"/>
                      <a:pt x="191" y="11"/>
                    </a:cubicBezTo>
                    <a:cubicBezTo>
                      <a:pt x="204" y="36"/>
                      <a:pt x="210" y="83"/>
                      <a:pt x="225" y="112"/>
                    </a:cubicBezTo>
                    <a:cubicBezTo>
                      <a:pt x="229" y="119"/>
                      <a:pt x="237" y="125"/>
                      <a:pt x="245" y="133"/>
                    </a:cubicBezTo>
                    <a:cubicBezTo>
                      <a:pt x="252" y="140"/>
                      <a:pt x="260" y="152"/>
                      <a:pt x="268" y="153"/>
                    </a:cubicBezTo>
                    <a:cubicBezTo>
                      <a:pt x="277" y="155"/>
                      <a:pt x="286" y="149"/>
                      <a:pt x="296" y="153"/>
                    </a:cubicBezTo>
                    <a:cubicBezTo>
                      <a:pt x="291" y="195"/>
                      <a:pt x="275" y="228"/>
                      <a:pt x="275" y="276"/>
                    </a:cubicBezTo>
                    <a:cubicBezTo>
                      <a:pt x="273" y="281"/>
                      <a:pt x="269" y="281"/>
                      <a:pt x="268" y="288"/>
                    </a:cubicBezTo>
                    <a:cubicBezTo>
                      <a:pt x="265" y="291"/>
                      <a:pt x="265" y="298"/>
                      <a:pt x="264" y="303"/>
                    </a:cubicBezTo>
                    <a:cubicBezTo>
                      <a:pt x="261" y="312"/>
                      <a:pt x="253" y="318"/>
                      <a:pt x="253" y="328"/>
                    </a:cubicBezTo>
                    <a:cubicBezTo>
                      <a:pt x="252" y="336"/>
                      <a:pt x="256" y="345"/>
                      <a:pt x="256" y="354"/>
                    </a:cubicBezTo>
                    <a:cubicBezTo>
                      <a:pt x="258" y="380"/>
                      <a:pt x="258" y="399"/>
                      <a:pt x="252" y="418"/>
                    </a:cubicBezTo>
                    <a:cubicBezTo>
                      <a:pt x="266" y="448"/>
                      <a:pt x="257" y="479"/>
                      <a:pt x="249" y="514"/>
                    </a:cubicBezTo>
                    <a:cubicBezTo>
                      <a:pt x="245" y="536"/>
                      <a:pt x="243" y="559"/>
                      <a:pt x="237" y="577"/>
                    </a:cubicBezTo>
                    <a:cubicBezTo>
                      <a:pt x="233" y="586"/>
                      <a:pt x="227" y="595"/>
                      <a:pt x="223" y="604"/>
                    </a:cubicBezTo>
                    <a:cubicBezTo>
                      <a:pt x="220" y="611"/>
                      <a:pt x="218" y="623"/>
                      <a:pt x="215" y="633"/>
                    </a:cubicBezTo>
                    <a:cubicBezTo>
                      <a:pt x="212" y="644"/>
                      <a:pt x="207" y="656"/>
                      <a:pt x="207" y="662"/>
                    </a:cubicBezTo>
                    <a:cubicBezTo>
                      <a:pt x="208" y="675"/>
                      <a:pt x="224" y="690"/>
                      <a:pt x="222" y="707"/>
                    </a:cubicBezTo>
                    <a:cubicBezTo>
                      <a:pt x="203" y="705"/>
                      <a:pt x="197" y="690"/>
                      <a:pt x="182" y="689"/>
                    </a:cubicBezTo>
                    <a:cubicBezTo>
                      <a:pt x="141" y="688"/>
                      <a:pt x="137" y="726"/>
                      <a:pt x="122" y="748"/>
                    </a:cubicBezTo>
                    <a:cubicBezTo>
                      <a:pt x="120" y="724"/>
                      <a:pt x="115" y="702"/>
                      <a:pt x="114" y="677"/>
                    </a:cubicBezTo>
                    <a:cubicBezTo>
                      <a:pt x="108" y="676"/>
                      <a:pt x="99" y="684"/>
                      <a:pt x="97" y="672"/>
                    </a:cubicBezTo>
                    <a:cubicBezTo>
                      <a:pt x="64" y="661"/>
                      <a:pt x="98" y="627"/>
                      <a:pt x="97" y="609"/>
                    </a:cubicBezTo>
                    <a:cubicBezTo>
                      <a:pt x="97" y="602"/>
                      <a:pt x="90" y="595"/>
                      <a:pt x="86" y="588"/>
                    </a:cubicBezTo>
                    <a:cubicBezTo>
                      <a:pt x="74" y="569"/>
                      <a:pt x="70" y="549"/>
                      <a:pt x="64" y="525"/>
                    </a:cubicBezTo>
                    <a:cubicBezTo>
                      <a:pt x="52" y="479"/>
                      <a:pt x="45" y="432"/>
                      <a:pt x="35" y="383"/>
                    </a:cubicBezTo>
                    <a:cubicBezTo>
                      <a:pt x="28" y="351"/>
                      <a:pt x="22" y="318"/>
                      <a:pt x="19" y="285"/>
                    </a:cubicBezTo>
                    <a:cubicBezTo>
                      <a:pt x="18" y="251"/>
                      <a:pt x="7" y="214"/>
                      <a:pt x="0" y="188"/>
                    </a:cubicBezTo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defTabSz="1219140">
                  <a:defRPr/>
                </a:pPr>
                <a:endParaRPr lang="en-US" sz="9600" kern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97" name="Freeform 179">
                <a:extLst>
                  <a:ext uri="{FF2B5EF4-FFF2-40B4-BE49-F238E27FC236}">
                    <a16:creationId xmlns:a16="http://schemas.microsoft.com/office/drawing/2014/main" id="{07E5772E-8A7C-7D47-8A7D-737C8930DE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54413" y="3113098"/>
                <a:ext cx="452441" cy="569916"/>
              </a:xfrm>
              <a:custGeom>
                <a:avLst/>
                <a:gdLst>
                  <a:gd name="T0" fmla="*/ 0 w 285"/>
                  <a:gd name="T1" fmla="*/ 0 h 359"/>
                  <a:gd name="T2" fmla="*/ 14 w 285"/>
                  <a:gd name="T3" fmla="*/ 96 h 359"/>
                  <a:gd name="T4" fmla="*/ 108 w 285"/>
                  <a:gd name="T5" fmla="*/ 330 h 359"/>
                  <a:gd name="T6" fmla="*/ 285 w 285"/>
                  <a:gd name="T7" fmla="*/ 359 h 359"/>
                  <a:gd name="T8" fmla="*/ 285 w 285"/>
                  <a:gd name="T9" fmla="*/ 311 h 359"/>
                  <a:gd name="T10" fmla="*/ 0 w 285"/>
                  <a:gd name="T11" fmla="*/ 0 h 3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5" h="359">
                    <a:moveTo>
                      <a:pt x="0" y="0"/>
                    </a:moveTo>
                    <a:lnTo>
                      <a:pt x="14" y="96"/>
                    </a:lnTo>
                    <a:lnTo>
                      <a:pt x="108" y="330"/>
                    </a:lnTo>
                    <a:lnTo>
                      <a:pt x="285" y="359"/>
                    </a:lnTo>
                    <a:lnTo>
                      <a:pt x="285" y="31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defTabSz="1219140">
                  <a:defRPr/>
                </a:pPr>
                <a:endParaRPr lang="en-US" sz="9600" kern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98" name="Freeform 180">
                <a:extLst>
                  <a:ext uri="{FF2B5EF4-FFF2-40B4-BE49-F238E27FC236}">
                    <a16:creationId xmlns:a16="http://schemas.microsoft.com/office/drawing/2014/main" id="{281EEA08-726D-C244-9802-63B15C3459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35286" y="3146435"/>
                <a:ext cx="592139" cy="619126"/>
              </a:xfrm>
              <a:custGeom>
                <a:avLst/>
                <a:gdLst>
                  <a:gd name="T0" fmla="*/ 158 w 158"/>
                  <a:gd name="T1" fmla="*/ 0 h 165"/>
                  <a:gd name="T2" fmla="*/ 158 w 158"/>
                  <a:gd name="T3" fmla="*/ 80 h 165"/>
                  <a:gd name="T4" fmla="*/ 113 w 158"/>
                  <a:gd name="T5" fmla="*/ 158 h 165"/>
                  <a:gd name="T6" fmla="*/ 23 w 158"/>
                  <a:gd name="T7" fmla="*/ 156 h 165"/>
                  <a:gd name="T8" fmla="*/ 0 w 158"/>
                  <a:gd name="T9" fmla="*/ 148 h 165"/>
                  <a:gd name="T10" fmla="*/ 87 w 158"/>
                  <a:gd name="T11" fmla="*/ 137 h 165"/>
                  <a:gd name="T12" fmla="*/ 158 w 158"/>
                  <a:gd name="T13" fmla="*/ 0 h 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8" h="165">
                    <a:moveTo>
                      <a:pt x="158" y="0"/>
                    </a:moveTo>
                    <a:cubicBezTo>
                      <a:pt x="158" y="80"/>
                      <a:pt x="158" y="80"/>
                      <a:pt x="158" y="80"/>
                    </a:cubicBezTo>
                    <a:cubicBezTo>
                      <a:pt x="158" y="80"/>
                      <a:pt x="139" y="165"/>
                      <a:pt x="113" y="158"/>
                    </a:cubicBezTo>
                    <a:cubicBezTo>
                      <a:pt x="87" y="152"/>
                      <a:pt x="26" y="157"/>
                      <a:pt x="23" y="156"/>
                    </a:cubicBezTo>
                    <a:cubicBezTo>
                      <a:pt x="20" y="156"/>
                      <a:pt x="0" y="148"/>
                      <a:pt x="0" y="148"/>
                    </a:cubicBezTo>
                    <a:cubicBezTo>
                      <a:pt x="0" y="148"/>
                      <a:pt x="82" y="138"/>
                      <a:pt x="87" y="137"/>
                    </a:cubicBezTo>
                    <a:cubicBezTo>
                      <a:pt x="92" y="136"/>
                      <a:pt x="158" y="0"/>
                      <a:pt x="158" y="0"/>
                    </a:cubicBez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defTabSz="1219140">
                  <a:defRPr/>
                </a:pPr>
                <a:endParaRPr lang="en-US" sz="9600" kern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99" name="Freeform 181">
                <a:extLst>
                  <a:ext uri="{FF2B5EF4-FFF2-40B4-BE49-F238E27FC236}">
                    <a16:creationId xmlns:a16="http://schemas.microsoft.com/office/drawing/2014/main" id="{24A5CFB4-AB72-1F4B-96E1-A5DB284A7E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79813" y="3446473"/>
                <a:ext cx="63501" cy="423863"/>
              </a:xfrm>
              <a:custGeom>
                <a:avLst/>
                <a:gdLst>
                  <a:gd name="T0" fmla="*/ 0 w 40"/>
                  <a:gd name="T1" fmla="*/ 0 h 267"/>
                  <a:gd name="T2" fmla="*/ 0 w 40"/>
                  <a:gd name="T3" fmla="*/ 267 h 267"/>
                  <a:gd name="T4" fmla="*/ 40 w 40"/>
                  <a:gd name="T5" fmla="*/ 260 h 267"/>
                  <a:gd name="T6" fmla="*/ 0 w 40"/>
                  <a:gd name="T7" fmla="*/ 0 h 2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0" h="267">
                    <a:moveTo>
                      <a:pt x="0" y="0"/>
                    </a:moveTo>
                    <a:lnTo>
                      <a:pt x="0" y="267"/>
                    </a:lnTo>
                    <a:lnTo>
                      <a:pt x="40" y="26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defTabSz="1219140">
                  <a:defRPr/>
                </a:pPr>
                <a:endParaRPr lang="en-US" sz="9600" kern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100" name="Freeform 182">
                <a:extLst>
                  <a:ext uri="{FF2B5EF4-FFF2-40B4-BE49-F238E27FC236}">
                    <a16:creationId xmlns:a16="http://schemas.microsoft.com/office/drawing/2014/main" id="{A54B2667-5B2C-4848-901F-593F328AE5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48036" y="3884623"/>
                <a:ext cx="217490" cy="1497016"/>
              </a:xfrm>
              <a:custGeom>
                <a:avLst/>
                <a:gdLst>
                  <a:gd name="T0" fmla="*/ 58 w 58"/>
                  <a:gd name="T1" fmla="*/ 0 h 399"/>
                  <a:gd name="T2" fmla="*/ 6 w 58"/>
                  <a:gd name="T3" fmla="*/ 369 h 399"/>
                  <a:gd name="T4" fmla="*/ 0 w 58"/>
                  <a:gd name="T5" fmla="*/ 399 h 399"/>
                  <a:gd name="T6" fmla="*/ 34 w 58"/>
                  <a:gd name="T7" fmla="*/ 312 h 399"/>
                  <a:gd name="T8" fmla="*/ 29 w 58"/>
                  <a:gd name="T9" fmla="*/ 255 h 399"/>
                  <a:gd name="T10" fmla="*/ 48 w 58"/>
                  <a:gd name="T11" fmla="*/ 139 h 399"/>
                  <a:gd name="T12" fmla="*/ 58 w 58"/>
                  <a:gd name="T13" fmla="*/ 0 h 3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8" h="399">
                    <a:moveTo>
                      <a:pt x="58" y="0"/>
                    </a:moveTo>
                    <a:cubicBezTo>
                      <a:pt x="6" y="369"/>
                      <a:pt x="6" y="369"/>
                      <a:pt x="6" y="369"/>
                    </a:cubicBezTo>
                    <a:cubicBezTo>
                      <a:pt x="0" y="399"/>
                      <a:pt x="0" y="399"/>
                      <a:pt x="0" y="399"/>
                    </a:cubicBezTo>
                    <a:cubicBezTo>
                      <a:pt x="0" y="399"/>
                      <a:pt x="36" y="342"/>
                      <a:pt x="34" y="312"/>
                    </a:cubicBezTo>
                    <a:cubicBezTo>
                      <a:pt x="32" y="282"/>
                      <a:pt x="28" y="282"/>
                      <a:pt x="29" y="255"/>
                    </a:cubicBezTo>
                    <a:cubicBezTo>
                      <a:pt x="31" y="227"/>
                      <a:pt x="46" y="145"/>
                      <a:pt x="48" y="139"/>
                    </a:cubicBezTo>
                    <a:cubicBezTo>
                      <a:pt x="50" y="132"/>
                      <a:pt x="58" y="0"/>
                      <a:pt x="58" y="0"/>
                    </a:cubicBez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defTabSz="1219140">
                  <a:defRPr/>
                </a:pPr>
                <a:endParaRPr lang="en-US" sz="9600" kern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101" name="Freeform 183">
                <a:extLst>
                  <a:ext uri="{FF2B5EF4-FFF2-40B4-BE49-F238E27FC236}">
                    <a16:creationId xmlns:a16="http://schemas.microsoft.com/office/drawing/2014/main" id="{90E1B0B1-B48D-0A45-8809-974CC82A60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33802" y="4038612"/>
                <a:ext cx="231777" cy="385763"/>
              </a:xfrm>
              <a:custGeom>
                <a:avLst/>
                <a:gdLst>
                  <a:gd name="T0" fmla="*/ 62 w 62"/>
                  <a:gd name="T1" fmla="*/ 0 h 103"/>
                  <a:gd name="T2" fmla="*/ 35 w 62"/>
                  <a:gd name="T3" fmla="*/ 31 h 103"/>
                  <a:gd name="T4" fmla="*/ 27 w 62"/>
                  <a:gd name="T5" fmla="*/ 66 h 103"/>
                  <a:gd name="T6" fmla="*/ 6 w 62"/>
                  <a:gd name="T7" fmla="*/ 79 h 103"/>
                  <a:gd name="T8" fmla="*/ 23 w 62"/>
                  <a:gd name="T9" fmla="*/ 30 h 103"/>
                  <a:gd name="T10" fmla="*/ 62 w 62"/>
                  <a:gd name="T11" fmla="*/ 0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2" h="103">
                    <a:moveTo>
                      <a:pt x="62" y="0"/>
                    </a:moveTo>
                    <a:cubicBezTo>
                      <a:pt x="62" y="0"/>
                      <a:pt x="37" y="20"/>
                      <a:pt x="35" y="31"/>
                    </a:cubicBezTo>
                    <a:cubicBezTo>
                      <a:pt x="33" y="42"/>
                      <a:pt x="25" y="75"/>
                      <a:pt x="27" y="66"/>
                    </a:cubicBezTo>
                    <a:cubicBezTo>
                      <a:pt x="28" y="58"/>
                      <a:pt x="0" y="103"/>
                      <a:pt x="6" y="79"/>
                    </a:cubicBezTo>
                    <a:cubicBezTo>
                      <a:pt x="12" y="55"/>
                      <a:pt x="14" y="48"/>
                      <a:pt x="23" y="30"/>
                    </a:cubicBezTo>
                    <a:cubicBezTo>
                      <a:pt x="33" y="12"/>
                      <a:pt x="62" y="0"/>
                      <a:pt x="62" y="0"/>
                    </a:cubicBez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defTabSz="1219140">
                  <a:defRPr/>
                </a:pPr>
                <a:endParaRPr lang="en-US" sz="9600" kern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102" name="Freeform 184">
                <a:extLst>
                  <a:ext uri="{FF2B5EF4-FFF2-40B4-BE49-F238E27FC236}">
                    <a16:creationId xmlns:a16="http://schemas.microsoft.com/office/drawing/2014/main" id="{EE6DC973-4AC6-8543-9D80-A6D1E9C522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5862" y="4581537"/>
                <a:ext cx="153989" cy="434977"/>
              </a:xfrm>
              <a:custGeom>
                <a:avLst/>
                <a:gdLst>
                  <a:gd name="T0" fmla="*/ 41 w 41"/>
                  <a:gd name="T1" fmla="*/ 0 h 116"/>
                  <a:gd name="T2" fmla="*/ 25 w 41"/>
                  <a:gd name="T3" fmla="*/ 47 h 116"/>
                  <a:gd name="T4" fmla="*/ 7 w 41"/>
                  <a:gd name="T5" fmla="*/ 85 h 116"/>
                  <a:gd name="T6" fmla="*/ 36 w 41"/>
                  <a:gd name="T7" fmla="*/ 0 h 116"/>
                  <a:gd name="T8" fmla="*/ 41 w 41"/>
                  <a:gd name="T9" fmla="*/ 0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" h="116">
                    <a:moveTo>
                      <a:pt x="41" y="0"/>
                    </a:moveTo>
                    <a:cubicBezTo>
                      <a:pt x="38" y="8"/>
                      <a:pt x="33" y="18"/>
                      <a:pt x="25" y="47"/>
                    </a:cubicBezTo>
                    <a:cubicBezTo>
                      <a:pt x="17" y="75"/>
                      <a:pt x="0" y="116"/>
                      <a:pt x="7" y="85"/>
                    </a:cubicBezTo>
                    <a:cubicBezTo>
                      <a:pt x="15" y="53"/>
                      <a:pt x="31" y="0"/>
                      <a:pt x="36" y="0"/>
                    </a:cubicBezTo>
                    <a:cubicBezTo>
                      <a:pt x="41" y="0"/>
                      <a:pt x="41" y="0"/>
                      <a:pt x="41" y="0"/>
                    </a:cubicBez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defTabSz="1219140">
                  <a:defRPr/>
                </a:pPr>
                <a:endParaRPr lang="en-US" sz="9600" kern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103" name="Freeform 185">
                <a:extLst>
                  <a:ext uri="{FF2B5EF4-FFF2-40B4-BE49-F238E27FC236}">
                    <a16:creationId xmlns:a16="http://schemas.microsoft.com/office/drawing/2014/main" id="{7E885A54-7A8C-0E4B-A8E5-81764A1F9C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55988" y="5470541"/>
                <a:ext cx="274638" cy="165099"/>
              </a:xfrm>
              <a:custGeom>
                <a:avLst/>
                <a:gdLst>
                  <a:gd name="T0" fmla="*/ 0 w 73"/>
                  <a:gd name="T1" fmla="*/ 41 h 44"/>
                  <a:gd name="T2" fmla="*/ 37 w 73"/>
                  <a:gd name="T3" fmla="*/ 29 h 44"/>
                  <a:gd name="T4" fmla="*/ 68 w 73"/>
                  <a:gd name="T5" fmla="*/ 29 h 44"/>
                  <a:gd name="T6" fmla="*/ 50 w 73"/>
                  <a:gd name="T7" fmla="*/ 0 h 44"/>
                  <a:gd name="T8" fmla="*/ 0 w 73"/>
                  <a:gd name="T9" fmla="*/ 41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3" h="44">
                    <a:moveTo>
                      <a:pt x="0" y="41"/>
                    </a:moveTo>
                    <a:cubicBezTo>
                      <a:pt x="0" y="41"/>
                      <a:pt x="8" y="27"/>
                      <a:pt x="37" y="29"/>
                    </a:cubicBezTo>
                    <a:cubicBezTo>
                      <a:pt x="65" y="31"/>
                      <a:pt x="66" y="44"/>
                      <a:pt x="68" y="29"/>
                    </a:cubicBezTo>
                    <a:cubicBezTo>
                      <a:pt x="70" y="14"/>
                      <a:pt x="73" y="0"/>
                      <a:pt x="50" y="0"/>
                    </a:cubicBezTo>
                    <a:cubicBezTo>
                      <a:pt x="27" y="0"/>
                      <a:pt x="0" y="41"/>
                      <a:pt x="0" y="41"/>
                    </a:cubicBez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defTabSz="1219140">
                  <a:defRPr/>
                </a:pPr>
                <a:endParaRPr lang="en-US" sz="9600" kern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104" name="Freeform 186">
                <a:extLst>
                  <a:ext uri="{FF2B5EF4-FFF2-40B4-BE49-F238E27FC236}">
                    <a16:creationId xmlns:a16="http://schemas.microsoft.com/office/drawing/2014/main" id="{1F1E6727-D334-BA4F-B66E-7EC06D0090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19451" y="5111766"/>
                <a:ext cx="139699" cy="265114"/>
              </a:xfrm>
              <a:custGeom>
                <a:avLst/>
                <a:gdLst>
                  <a:gd name="T0" fmla="*/ 16 w 37"/>
                  <a:gd name="T1" fmla="*/ 2 h 71"/>
                  <a:gd name="T2" fmla="*/ 31 w 37"/>
                  <a:gd name="T3" fmla="*/ 31 h 71"/>
                  <a:gd name="T4" fmla="*/ 24 w 37"/>
                  <a:gd name="T5" fmla="*/ 42 h 71"/>
                  <a:gd name="T6" fmla="*/ 3 w 37"/>
                  <a:gd name="T7" fmla="*/ 7 h 71"/>
                  <a:gd name="T8" fmla="*/ 16 w 37"/>
                  <a:gd name="T9" fmla="*/ 2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" h="71">
                    <a:moveTo>
                      <a:pt x="16" y="2"/>
                    </a:moveTo>
                    <a:cubicBezTo>
                      <a:pt x="24" y="6"/>
                      <a:pt x="32" y="19"/>
                      <a:pt x="31" y="31"/>
                    </a:cubicBezTo>
                    <a:cubicBezTo>
                      <a:pt x="30" y="43"/>
                      <a:pt x="37" y="71"/>
                      <a:pt x="24" y="42"/>
                    </a:cubicBezTo>
                    <a:cubicBezTo>
                      <a:pt x="11" y="14"/>
                      <a:pt x="0" y="14"/>
                      <a:pt x="3" y="7"/>
                    </a:cubicBezTo>
                    <a:cubicBezTo>
                      <a:pt x="6" y="0"/>
                      <a:pt x="16" y="2"/>
                      <a:pt x="16" y="2"/>
                    </a:cubicBez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defTabSz="1219140">
                  <a:defRPr/>
                </a:pPr>
                <a:endParaRPr lang="en-US" sz="9600" kern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105" name="Freeform 187">
                <a:extLst>
                  <a:ext uri="{FF2B5EF4-FFF2-40B4-BE49-F238E27FC236}">
                    <a16:creationId xmlns:a16="http://schemas.microsoft.com/office/drawing/2014/main" id="{9FD5B679-BA87-9D42-9FC5-D066169C38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7834" y="4159261"/>
                <a:ext cx="322265" cy="741365"/>
              </a:xfrm>
              <a:custGeom>
                <a:avLst/>
                <a:gdLst>
                  <a:gd name="T0" fmla="*/ 0 w 86"/>
                  <a:gd name="T1" fmla="*/ 0 h 198"/>
                  <a:gd name="T2" fmla="*/ 38 w 86"/>
                  <a:gd name="T3" fmla="*/ 16 h 198"/>
                  <a:gd name="T4" fmla="*/ 51 w 86"/>
                  <a:gd name="T5" fmla="*/ 54 h 198"/>
                  <a:gd name="T6" fmla="*/ 36 w 86"/>
                  <a:gd name="T7" fmla="*/ 54 h 198"/>
                  <a:gd name="T8" fmla="*/ 70 w 86"/>
                  <a:gd name="T9" fmla="*/ 161 h 198"/>
                  <a:gd name="T10" fmla="*/ 37 w 86"/>
                  <a:gd name="T11" fmla="*/ 132 h 198"/>
                  <a:gd name="T12" fmla="*/ 36 w 86"/>
                  <a:gd name="T13" fmla="*/ 198 h 198"/>
                  <a:gd name="T14" fmla="*/ 16 w 86"/>
                  <a:gd name="T15" fmla="*/ 96 h 198"/>
                  <a:gd name="T16" fmla="*/ 0 w 86"/>
                  <a:gd name="T17" fmla="*/ 28 h 198"/>
                  <a:gd name="T18" fmla="*/ 0 w 86"/>
                  <a:gd name="T19" fmla="*/ 0 h 1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6" h="198">
                    <a:moveTo>
                      <a:pt x="0" y="0"/>
                    </a:moveTo>
                    <a:cubicBezTo>
                      <a:pt x="0" y="0"/>
                      <a:pt x="32" y="2"/>
                      <a:pt x="38" y="16"/>
                    </a:cubicBezTo>
                    <a:cubicBezTo>
                      <a:pt x="44" y="31"/>
                      <a:pt x="66" y="67"/>
                      <a:pt x="51" y="54"/>
                    </a:cubicBezTo>
                    <a:cubicBezTo>
                      <a:pt x="36" y="41"/>
                      <a:pt x="17" y="24"/>
                      <a:pt x="36" y="54"/>
                    </a:cubicBezTo>
                    <a:cubicBezTo>
                      <a:pt x="54" y="84"/>
                      <a:pt x="86" y="181"/>
                      <a:pt x="70" y="161"/>
                    </a:cubicBezTo>
                    <a:cubicBezTo>
                      <a:pt x="55" y="141"/>
                      <a:pt x="39" y="108"/>
                      <a:pt x="37" y="132"/>
                    </a:cubicBezTo>
                    <a:cubicBezTo>
                      <a:pt x="36" y="156"/>
                      <a:pt x="36" y="198"/>
                      <a:pt x="36" y="198"/>
                    </a:cubicBezTo>
                    <a:cubicBezTo>
                      <a:pt x="16" y="96"/>
                      <a:pt x="16" y="96"/>
                      <a:pt x="16" y="96"/>
                    </a:cubicBezTo>
                    <a:cubicBezTo>
                      <a:pt x="0" y="28"/>
                      <a:pt x="0" y="28"/>
                      <a:pt x="0" y="28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defTabSz="1219140">
                  <a:defRPr/>
                </a:pPr>
                <a:endParaRPr lang="en-US" sz="9600" kern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106" name="Freeform 157">
                <a:extLst>
                  <a:ext uri="{FF2B5EF4-FFF2-40B4-BE49-F238E27FC236}">
                    <a16:creationId xmlns:a16="http://schemas.microsoft.com/office/drawing/2014/main" id="{D9CE03D0-4887-D04E-A5D2-64F3566959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05160" y="960441"/>
                <a:ext cx="584203" cy="1049339"/>
              </a:xfrm>
              <a:custGeom>
                <a:avLst/>
                <a:gdLst>
                  <a:gd name="T0" fmla="*/ 0 w 156"/>
                  <a:gd name="T1" fmla="*/ 112 h 280"/>
                  <a:gd name="T2" fmla="*/ 0 w 156"/>
                  <a:gd name="T3" fmla="*/ 104 h 280"/>
                  <a:gd name="T4" fmla="*/ 11 w 156"/>
                  <a:gd name="T5" fmla="*/ 96 h 280"/>
                  <a:gd name="T6" fmla="*/ 4 w 156"/>
                  <a:gd name="T7" fmla="*/ 46 h 280"/>
                  <a:gd name="T8" fmla="*/ 28 w 156"/>
                  <a:gd name="T9" fmla="*/ 22 h 280"/>
                  <a:gd name="T10" fmla="*/ 59 w 156"/>
                  <a:gd name="T11" fmla="*/ 4 h 280"/>
                  <a:gd name="T12" fmla="*/ 108 w 156"/>
                  <a:gd name="T13" fmla="*/ 6 h 280"/>
                  <a:gd name="T14" fmla="*/ 138 w 156"/>
                  <a:gd name="T15" fmla="*/ 93 h 280"/>
                  <a:gd name="T16" fmla="*/ 143 w 156"/>
                  <a:gd name="T17" fmla="*/ 99 h 280"/>
                  <a:gd name="T18" fmla="*/ 131 w 156"/>
                  <a:gd name="T19" fmla="*/ 140 h 280"/>
                  <a:gd name="T20" fmla="*/ 122 w 156"/>
                  <a:gd name="T21" fmla="*/ 147 h 280"/>
                  <a:gd name="T22" fmla="*/ 114 w 156"/>
                  <a:gd name="T23" fmla="*/ 215 h 280"/>
                  <a:gd name="T24" fmla="*/ 80 w 156"/>
                  <a:gd name="T25" fmla="*/ 280 h 280"/>
                  <a:gd name="T26" fmla="*/ 56 w 156"/>
                  <a:gd name="T27" fmla="*/ 267 h 280"/>
                  <a:gd name="T28" fmla="*/ 44 w 156"/>
                  <a:gd name="T29" fmla="*/ 241 h 280"/>
                  <a:gd name="T30" fmla="*/ 24 w 156"/>
                  <a:gd name="T31" fmla="*/ 188 h 280"/>
                  <a:gd name="T32" fmla="*/ 24 w 156"/>
                  <a:gd name="T33" fmla="*/ 150 h 280"/>
                  <a:gd name="T34" fmla="*/ 12 w 156"/>
                  <a:gd name="T35" fmla="*/ 137 h 280"/>
                  <a:gd name="T36" fmla="*/ 0 w 156"/>
                  <a:gd name="T37" fmla="*/ 112 h 2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56" h="280">
                    <a:moveTo>
                      <a:pt x="0" y="112"/>
                    </a:moveTo>
                    <a:cubicBezTo>
                      <a:pt x="0" y="109"/>
                      <a:pt x="0" y="107"/>
                      <a:pt x="0" y="104"/>
                    </a:cubicBezTo>
                    <a:cubicBezTo>
                      <a:pt x="3" y="101"/>
                      <a:pt x="3" y="94"/>
                      <a:pt x="11" y="96"/>
                    </a:cubicBezTo>
                    <a:cubicBezTo>
                      <a:pt x="6" y="80"/>
                      <a:pt x="6" y="64"/>
                      <a:pt x="4" y="46"/>
                    </a:cubicBezTo>
                    <a:cubicBezTo>
                      <a:pt x="8" y="36"/>
                      <a:pt x="19" y="30"/>
                      <a:pt x="28" y="22"/>
                    </a:cubicBezTo>
                    <a:cubicBezTo>
                      <a:pt x="38" y="16"/>
                      <a:pt x="47" y="7"/>
                      <a:pt x="59" y="4"/>
                    </a:cubicBezTo>
                    <a:cubicBezTo>
                      <a:pt x="72" y="0"/>
                      <a:pt x="89" y="6"/>
                      <a:pt x="108" y="6"/>
                    </a:cubicBezTo>
                    <a:cubicBezTo>
                      <a:pt x="134" y="19"/>
                      <a:pt x="156" y="55"/>
                      <a:pt x="138" y="93"/>
                    </a:cubicBezTo>
                    <a:cubicBezTo>
                      <a:pt x="137" y="97"/>
                      <a:pt x="145" y="96"/>
                      <a:pt x="143" y="99"/>
                    </a:cubicBezTo>
                    <a:cubicBezTo>
                      <a:pt x="149" y="115"/>
                      <a:pt x="135" y="128"/>
                      <a:pt x="131" y="140"/>
                    </a:cubicBezTo>
                    <a:cubicBezTo>
                      <a:pt x="130" y="142"/>
                      <a:pt x="126" y="146"/>
                      <a:pt x="122" y="147"/>
                    </a:cubicBezTo>
                    <a:cubicBezTo>
                      <a:pt x="122" y="170"/>
                      <a:pt x="121" y="196"/>
                      <a:pt x="114" y="215"/>
                    </a:cubicBezTo>
                    <a:cubicBezTo>
                      <a:pt x="108" y="240"/>
                      <a:pt x="102" y="273"/>
                      <a:pt x="80" y="280"/>
                    </a:cubicBezTo>
                    <a:cubicBezTo>
                      <a:pt x="72" y="274"/>
                      <a:pt x="61" y="274"/>
                      <a:pt x="56" y="267"/>
                    </a:cubicBezTo>
                    <a:cubicBezTo>
                      <a:pt x="51" y="260"/>
                      <a:pt x="48" y="249"/>
                      <a:pt x="44" y="241"/>
                    </a:cubicBezTo>
                    <a:cubicBezTo>
                      <a:pt x="38" y="226"/>
                      <a:pt x="27" y="204"/>
                      <a:pt x="24" y="188"/>
                    </a:cubicBezTo>
                    <a:cubicBezTo>
                      <a:pt x="22" y="175"/>
                      <a:pt x="27" y="161"/>
                      <a:pt x="24" y="150"/>
                    </a:cubicBezTo>
                    <a:cubicBezTo>
                      <a:pt x="22" y="140"/>
                      <a:pt x="18" y="144"/>
                      <a:pt x="12" y="137"/>
                    </a:cubicBezTo>
                    <a:cubicBezTo>
                      <a:pt x="7" y="130"/>
                      <a:pt x="4" y="118"/>
                      <a:pt x="0" y="112"/>
                    </a:cubicBezTo>
                  </a:path>
                </a:pathLst>
              </a:custGeom>
              <a:grpFill/>
              <a:ln w="9525" cap="flat">
                <a:noFill/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defTabSz="1219140">
                  <a:defRPr/>
                </a:pPr>
                <a:endParaRPr lang="en-US" sz="9600" kern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107" name="Freeform 158">
                <a:extLst>
                  <a:ext uri="{FF2B5EF4-FFF2-40B4-BE49-F238E27FC236}">
                    <a16:creationId xmlns:a16="http://schemas.microsoft.com/office/drawing/2014/main" id="{216ED00D-A55E-4B45-A7D0-6641E00ACC4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549535" y="3479810"/>
                <a:ext cx="255587" cy="434977"/>
              </a:xfrm>
              <a:custGeom>
                <a:avLst/>
                <a:gdLst>
                  <a:gd name="T0" fmla="*/ 63 w 68"/>
                  <a:gd name="T1" fmla="*/ 116 h 116"/>
                  <a:gd name="T2" fmla="*/ 60 w 68"/>
                  <a:gd name="T3" fmla="*/ 116 h 116"/>
                  <a:gd name="T4" fmla="*/ 16 w 68"/>
                  <a:gd name="T5" fmla="*/ 98 h 116"/>
                  <a:gd name="T6" fmla="*/ 0 w 68"/>
                  <a:gd name="T7" fmla="*/ 23 h 116"/>
                  <a:gd name="T8" fmla="*/ 55 w 68"/>
                  <a:gd name="T9" fmla="*/ 16 h 116"/>
                  <a:gd name="T10" fmla="*/ 68 w 68"/>
                  <a:gd name="T11" fmla="*/ 91 h 116"/>
                  <a:gd name="T12" fmla="*/ 62 w 68"/>
                  <a:gd name="T13" fmla="*/ 103 h 116"/>
                  <a:gd name="T14" fmla="*/ 63 w 68"/>
                  <a:gd name="T15" fmla="*/ 116 h 116"/>
                  <a:gd name="T16" fmla="*/ 38 w 68"/>
                  <a:gd name="T17" fmla="*/ 65 h 116"/>
                  <a:gd name="T18" fmla="*/ 54 w 68"/>
                  <a:gd name="T19" fmla="*/ 91 h 116"/>
                  <a:gd name="T20" fmla="*/ 44 w 68"/>
                  <a:gd name="T21" fmla="*/ 60 h 116"/>
                  <a:gd name="T22" fmla="*/ 38 w 68"/>
                  <a:gd name="T23" fmla="*/ 65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8" h="116">
                    <a:moveTo>
                      <a:pt x="63" y="116"/>
                    </a:moveTo>
                    <a:cubicBezTo>
                      <a:pt x="62" y="116"/>
                      <a:pt x="60" y="116"/>
                      <a:pt x="60" y="116"/>
                    </a:cubicBezTo>
                    <a:cubicBezTo>
                      <a:pt x="46" y="108"/>
                      <a:pt x="26" y="108"/>
                      <a:pt x="16" y="98"/>
                    </a:cubicBezTo>
                    <a:cubicBezTo>
                      <a:pt x="0" y="81"/>
                      <a:pt x="0" y="56"/>
                      <a:pt x="0" y="23"/>
                    </a:cubicBezTo>
                    <a:cubicBezTo>
                      <a:pt x="12" y="8"/>
                      <a:pt x="40" y="0"/>
                      <a:pt x="55" y="16"/>
                    </a:cubicBezTo>
                    <a:cubicBezTo>
                      <a:pt x="60" y="40"/>
                      <a:pt x="62" y="69"/>
                      <a:pt x="68" y="91"/>
                    </a:cubicBezTo>
                    <a:cubicBezTo>
                      <a:pt x="68" y="98"/>
                      <a:pt x="59" y="95"/>
                      <a:pt x="62" y="103"/>
                    </a:cubicBezTo>
                    <a:cubicBezTo>
                      <a:pt x="66" y="106"/>
                      <a:pt x="67" y="110"/>
                      <a:pt x="63" y="116"/>
                    </a:cubicBezTo>
                    <a:close/>
                    <a:moveTo>
                      <a:pt x="38" y="65"/>
                    </a:moveTo>
                    <a:cubicBezTo>
                      <a:pt x="40" y="75"/>
                      <a:pt x="38" y="93"/>
                      <a:pt x="54" y="91"/>
                    </a:cubicBezTo>
                    <a:cubicBezTo>
                      <a:pt x="47" y="85"/>
                      <a:pt x="50" y="69"/>
                      <a:pt x="44" y="60"/>
                    </a:cubicBezTo>
                    <a:cubicBezTo>
                      <a:pt x="43" y="64"/>
                      <a:pt x="38" y="61"/>
                      <a:pt x="38" y="6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defTabSz="1219140">
                  <a:defRPr/>
                </a:pPr>
                <a:endParaRPr lang="en-US" sz="9600" kern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108" name="Freeform 161">
                <a:extLst>
                  <a:ext uri="{FF2B5EF4-FFF2-40B4-BE49-F238E27FC236}">
                    <a16:creationId xmlns:a16="http://schemas.microsoft.com/office/drawing/2014/main" id="{12290782-26E0-1E40-9482-13A4B5B3AA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19451" y="1695456"/>
                <a:ext cx="525465" cy="1109667"/>
              </a:xfrm>
              <a:custGeom>
                <a:avLst/>
                <a:gdLst>
                  <a:gd name="T0" fmla="*/ 139 w 140"/>
                  <a:gd name="T1" fmla="*/ 64 h 296"/>
                  <a:gd name="T2" fmla="*/ 139 w 140"/>
                  <a:gd name="T3" fmla="*/ 71 h 296"/>
                  <a:gd name="T4" fmla="*/ 138 w 140"/>
                  <a:gd name="T5" fmla="*/ 71 h 296"/>
                  <a:gd name="T6" fmla="*/ 93 w 140"/>
                  <a:gd name="T7" fmla="*/ 296 h 296"/>
                  <a:gd name="T8" fmla="*/ 84 w 140"/>
                  <a:gd name="T9" fmla="*/ 296 h 296"/>
                  <a:gd name="T10" fmla="*/ 75 w 140"/>
                  <a:gd name="T11" fmla="*/ 294 h 296"/>
                  <a:gd name="T12" fmla="*/ 63 w 140"/>
                  <a:gd name="T13" fmla="*/ 261 h 296"/>
                  <a:gd name="T14" fmla="*/ 33 w 140"/>
                  <a:gd name="T15" fmla="*/ 170 h 296"/>
                  <a:gd name="T16" fmla="*/ 0 w 140"/>
                  <a:gd name="T17" fmla="*/ 34 h 296"/>
                  <a:gd name="T18" fmla="*/ 0 w 140"/>
                  <a:gd name="T19" fmla="*/ 27 h 296"/>
                  <a:gd name="T20" fmla="*/ 16 w 140"/>
                  <a:gd name="T21" fmla="*/ 0 h 296"/>
                  <a:gd name="T22" fmla="*/ 67 w 140"/>
                  <a:gd name="T23" fmla="*/ 34 h 296"/>
                  <a:gd name="T24" fmla="*/ 70 w 140"/>
                  <a:gd name="T25" fmla="*/ 68 h 296"/>
                  <a:gd name="T26" fmla="*/ 81 w 140"/>
                  <a:gd name="T27" fmla="*/ 61 h 296"/>
                  <a:gd name="T28" fmla="*/ 76 w 140"/>
                  <a:gd name="T29" fmla="*/ 43 h 296"/>
                  <a:gd name="T30" fmla="*/ 110 w 140"/>
                  <a:gd name="T31" fmla="*/ 11 h 296"/>
                  <a:gd name="T32" fmla="*/ 121 w 140"/>
                  <a:gd name="T33" fmla="*/ 3 h 296"/>
                  <a:gd name="T34" fmla="*/ 139 w 140"/>
                  <a:gd name="T35" fmla="*/ 64 h 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40" h="296">
                    <a:moveTo>
                      <a:pt x="139" y="64"/>
                    </a:moveTo>
                    <a:cubicBezTo>
                      <a:pt x="139" y="67"/>
                      <a:pt x="139" y="68"/>
                      <a:pt x="139" y="71"/>
                    </a:cubicBezTo>
                    <a:cubicBezTo>
                      <a:pt x="138" y="71"/>
                      <a:pt x="138" y="71"/>
                      <a:pt x="138" y="71"/>
                    </a:cubicBezTo>
                    <a:cubicBezTo>
                      <a:pt x="125" y="148"/>
                      <a:pt x="108" y="221"/>
                      <a:pt x="93" y="296"/>
                    </a:cubicBezTo>
                    <a:cubicBezTo>
                      <a:pt x="90" y="296"/>
                      <a:pt x="87" y="296"/>
                      <a:pt x="84" y="296"/>
                    </a:cubicBezTo>
                    <a:cubicBezTo>
                      <a:pt x="85" y="294"/>
                      <a:pt x="78" y="296"/>
                      <a:pt x="75" y="294"/>
                    </a:cubicBezTo>
                    <a:cubicBezTo>
                      <a:pt x="72" y="291"/>
                      <a:pt x="67" y="273"/>
                      <a:pt x="63" y="261"/>
                    </a:cubicBezTo>
                    <a:cubicBezTo>
                      <a:pt x="53" y="231"/>
                      <a:pt x="42" y="201"/>
                      <a:pt x="33" y="170"/>
                    </a:cubicBezTo>
                    <a:cubicBezTo>
                      <a:pt x="18" y="118"/>
                      <a:pt x="8" y="74"/>
                      <a:pt x="0" y="34"/>
                    </a:cubicBezTo>
                    <a:cubicBezTo>
                      <a:pt x="0" y="32"/>
                      <a:pt x="0" y="29"/>
                      <a:pt x="0" y="27"/>
                    </a:cubicBezTo>
                    <a:cubicBezTo>
                      <a:pt x="3" y="16"/>
                      <a:pt x="3" y="0"/>
                      <a:pt x="16" y="0"/>
                    </a:cubicBezTo>
                    <a:cubicBezTo>
                      <a:pt x="31" y="13"/>
                      <a:pt x="49" y="23"/>
                      <a:pt x="67" y="34"/>
                    </a:cubicBezTo>
                    <a:cubicBezTo>
                      <a:pt x="74" y="43"/>
                      <a:pt x="71" y="56"/>
                      <a:pt x="70" y="68"/>
                    </a:cubicBezTo>
                    <a:cubicBezTo>
                      <a:pt x="75" y="68"/>
                      <a:pt x="80" y="64"/>
                      <a:pt x="81" y="61"/>
                    </a:cubicBezTo>
                    <a:cubicBezTo>
                      <a:pt x="80" y="62"/>
                      <a:pt x="72" y="49"/>
                      <a:pt x="76" y="43"/>
                    </a:cubicBezTo>
                    <a:cubicBezTo>
                      <a:pt x="87" y="33"/>
                      <a:pt x="98" y="22"/>
                      <a:pt x="110" y="11"/>
                    </a:cubicBezTo>
                    <a:cubicBezTo>
                      <a:pt x="114" y="8"/>
                      <a:pt x="116" y="0"/>
                      <a:pt x="121" y="3"/>
                    </a:cubicBezTo>
                    <a:cubicBezTo>
                      <a:pt x="140" y="11"/>
                      <a:pt x="134" y="43"/>
                      <a:pt x="139" y="64"/>
                    </a:cubicBezTo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defTabSz="1219140">
                  <a:defRPr/>
                </a:pPr>
                <a:endParaRPr lang="en-US" sz="9600" kern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109" name="Freeform 162">
                <a:extLst>
                  <a:ext uri="{FF2B5EF4-FFF2-40B4-BE49-F238E27FC236}">
                    <a16:creationId xmlns:a16="http://schemas.microsoft.com/office/drawing/2014/main" id="{4EA4709B-D328-E144-A108-55E5ED72F08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519371" y="1709743"/>
                <a:ext cx="1695457" cy="2039945"/>
              </a:xfrm>
              <a:custGeom>
                <a:avLst/>
                <a:gdLst>
                  <a:gd name="T0" fmla="*/ 289 w 452"/>
                  <a:gd name="T1" fmla="*/ 0 h 544"/>
                  <a:gd name="T2" fmla="*/ 293 w 452"/>
                  <a:gd name="T3" fmla="*/ 0 h 544"/>
                  <a:gd name="T4" fmla="*/ 403 w 452"/>
                  <a:gd name="T5" fmla="*/ 35 h 544"/>
                  <a:gd name="T6" fmla="*/ 413 w 452"/>
                  <a:gd name="T7" fmla="*/ 78 h 544"/>
                  <a:gd name="T8" fmla="*/ 414 w 452"/>
                  <a:gd name="T9" fmla="*/ 130 h 544"/>
                  <a:gd name="T10" fmla="*/ 421 w 452"/>
                  <a:gd name="T11" fmla="*/ 163 h 544"/>
                  <a:gd name="T12" fmla="*/ 424 w 452"/>
                  <a:gd name="T13" fmla="*/ 225 h 544"/>
                  <a:gd name="T14" fmla="*/ 446 w 452"/>
                  <a:gd name="T15" fmla="*/ 341 h 544"/>
                  <a:gd name="T16" fmla="*/ 452 w 452"/>
                  <a:gd name="T17" fmla="*/ 475 h 544"/>
                  <a:gd name="T18" fmla="*/ 439 w 452"/>
                  <a:gd name="T19" fmla="*/ 471 h 544"/>
                  <a:gd name="T20" fmla="*/ 395 w 452"/>
                  <a:gd name="T21" fmla="*/ 476 h 544"/>
                  <a:gd name="T22" fmla="*/ 395 w 452"/>
                  <a:gd name="T23" fmla="*/ 513 h 544"/>
                  <a:gd name="T24" fmla="*/ 340 w 452"/>
                  <a:gd name="T25" fmla="*/ 517 h 544"/>
                  <a:gd name="T26" fmla="*/ 289 w 452"/>
                  <a:gd name="T27" fmla="*/ 470 h 544"/>
                  <a:gd name="T28" fmla="*/ 248 w 452"/>
                  <a:gd name="T29" fmla="*/ 372 h 544"/>
                  <a:gd name="T30" fmla="*/ 206 w 452"/>
                  <a:gd name="T31" fmla="*/ 527 h 544"/>
                  <a:gd name="T32" fmla="*/ 70 w 452"/>
                  <a:gd name="T33" fmla="*/ 523 h 544"/>
                  <a:gd name="T34" fmla="*/ 70 w 452"/>
                  <a:gd name="T35" fmla="*/ 499 h 544"/>
                  <a:gd name="T36" fmla="*/ 56 w 452"/>
                  <a:gd name="T37" fmla="*/ 486 h 544"/>
                  <a:gd name="T38" fmla="*/ 4 w 452"/>
                  <a:gd name="T39" fmla="*/ 499 h 544"/>
                  <a:gd name="T40" fmla="*/ 4 w 452"/>
                  <a:gd name="T41" fmla="*/ 364 h 544"/>
                  <a:gd name="T42" fmla="*/ 12 w 452"/>
                  <a:gd name="T43" fmla="*/ 322 h 544"/>
                  <a:gd name="T44" fmla="*/ 16 w 452"/>
                  <a:gd name="T45" fmla="*/ 264 h 544"/>
                  <a:gd name="T46" fmla="*/ 33 w 452"/>
                  <a:gd name="T47" fmla="*/ 124 h 544"/>
                  <a:gd name="T48" fmla="*/ 49 w 452"/>
                  <a:gd name="T49" fmla="*/ 44 h 544"/>
                  <a:gd name="T50" fmla="*/ 107 w 452"/>
                  <a:gd name="T51" fmla="*/ 25 h 544"/>
                  <a:gd name="T52" fmla="*/ 163 w 452"/>
                  <a:gd name="T53" fmla="*/ 4 h 544"/>
                  <a:gd name="T54" fmla="*/ 196 w 452"/>
                  <a:gd name="T55" fmla="*/ 153 h 544"/>
                  <a:gd name="T56" fmla="*/ 228 w 452"/>
                  <a:gd name="T57" fmla="*/ 255 h 544"/>
                  <a:gd name="T58" fmla="*/ 244 w 452"/>
                  <a:gd name="T59" fmla="*/ 285 h 544"/>
                  <a:gd name="T60" fmla="*/ 251 w 452"/>
                  <a:gd name="T61" fmla="*/ 265 h 544"/>
                  <a:gd name="T62" fmla="*/ 256 w 452"/>
                  <a:gd name="T63" fmla="*/ 242 h 544"/>
                  <a:gd name="T64" fmla="*/ 285 w 452"/>
                  <a:gd name="T65" fmla="*/ 109 h 544"/>
                  <a:gd name="T66" fmla="*/ 289 w 452"/>
                  <a:gd name="T67" fmla="*/ 0 h 544"/>
                  <a:gd name="T68" fmla="*/ 80 w 452"/>
                  <a:gd name="T69" fmla="*/ 314 h 544"/>
                  <a:gd name="T70" fmla="*/ 80 w 452"/>
                  <a:gd name="T71" fmla="*/ 344 h 544"/>
                  <a:gd name="T72" fmla="*/ 80 w 452"/>
                  <a:gd name="T73" fmla="*/ 383 h 544"/>
                  <a:gd name="T74" fmla="*/ 92 w 452"/>
                  <a:gd name="T75" fmla="*/ 332 h 544"/>
                  <a:gd name="T76" fmla="*/ 92 w 452"/>
                  <a:gd name="T77" fmla="*/ 265 h 544"/>
                  <a:gd name="T78" fmla="*/ 80 w 452"/>
                  <a:gd name="T79" fmla="*/ 314 h 5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452" h="544">
                    <a:moveTo>
                      <a:pt x="289" y="0"/>
                    </a:moveTo>
                    <a:cubicBezTo>
                      <a:pt x="290" y="0"/>
                      <a:pt x="291" y="0"/>
                      <a:pt x="293" y="0"/>
                    </a:cubicBezTo>
                    <a:cubicBezTo>
                      <a:pt x="329" y="13"/>
                      <a:pt x="366" y="25"/>
                      <a:pt x="403" y="35"/>
                    </a:cubicBezTo>
                    <a:cubicBezTo>
                      <a:pt x="405" y="50"/>
                      <a:pt x="411" y="63"/>
                      <a:pt x="413" y="78"/>
                    </a:cubicBezTo>
                    <a:cubicBezTo>
                      <a:pt x="414" y="95"/>
                      <a:pt x="413" y="112"/>
                      <a:pt x="414" y="130"/>
                    </a:cubicBezTo>
                    <a:cubicBezTo>
                      <a:pt x="414" y="142"/>
                      <a:pt x="420" y="152"/>
                      <a:pt x="421" y="163"/>
                    </a:cubicBezTo>
                    <a:cubicBezTo>
                      <a:pt x="422" y="185"/>
                      <a:pt x="421" y="205"/>
                      <a:pt x="424" y="225"/>
                    </a:cubicBezTo>
                    <a:cubicBezTo>
                      <a:pt x="429" y="265"/>
                      <a:pt x="441" y="302"/>
                      <a:pt x="446" y="341"/>
                    </a:cubicBezTo>
                    <a:cubicBezTo>
                      <a:pt x="451" y="384"/>
                      <a:pt x="449" y="426"/>
                      <a:pt x="452" y="475"/>
                    </a:cubicBezTo>
                    <a:cubicBezTo>
                      <a:pt x="450" y="480"/>
                      <a:pt x="443" y="472"/>
                      <a:pt x="439" y="471"/>
                    </a:cubicBezTo>
                    <a:cubicBezTo>
                      <a:pt x="424" y="467"/>
                      <a:pt x="404" y="467"/>
                      <a:pt x="395" y="476"/>
                    </a:cubicBezTo>
                    <a:cubicBezTo>
                      <a:pt x="395" y="489"/>
                      <a:pt x="395" y="500"/>
                      <a:pt x="395" y="513"/>
                    </a:cubicBezTo>
                    <a:cubicBezTo>
                      <a:pt x="375" y="513"/>
                      <a:pt x="357" y="519"/>
                      <a:pt x="340" y="517"/>
                    </a:cubicBezTo>
                    <a:cubicBezTo>
                      <a:pt x="312" y="514"/>
                      <a:pt x="301" y="490"/>
                      <a:pt x="289" y="470"/>
                    </a:cubicBezTo>
                    <a:cubicBezTo>
                      <a:pt x="273" y="443"/>
                      <a:pt x="256" y="400"/>
                      <a:pt x="248" y="372"/>
                    </a:cubicBezTo>
                    <a:cubicBezTo>
                      <a:pt x="238" y="428"/>
                      <a:pt x="235" y="489"/>
                      <a:pt x="206" y="527"/>
                    </a:cubicBezTo>
                    <a:cubicBezTo>
                      <a:pt x="171" y="544"/>
                      <a:pt x="108" y="532"/>
                      <a:pt x="70" y="523"/>
                    </a:cubicBezTo>
                    <a:cubicBezTo>
                      <a:pt x="70" y="515"/>
                      <a:pt x="70" y="506"/>
                      <a:pt x="70" y="499"/>
                    </a:cubicBezTo>
                    <a:cubicBezTo>
                      <a:pt x="63" y="501"/>
                      <a:pt x="61" y="490"/>
                      <a:pt x="56" y="486"/>
                    </a:cubicBezTo>
                    <a:cubicBezTo>
                      <a:pt x="35" y="486"/>
                      <a:pt x="19" y="492"/>
                      <a:pt x="4" y="499"/>
                    </a:cubicBezTo>
                    <a:cubicBezTo>
                      <a:pt x="7" y="454"/>
                      <a:pt x="0" y="410"/>
                      <a:pt x="4" y="364"/>
                    </a:cubicBezTo>
                    <a:cubicBezTo>
                      <a:pt x="4" y="350"/>
                      <a:pt x="10" y="336"/>
                      <a:pt x="12" y="322"/>
                    </a:cubicBezTo>
                    <a:cubicBezTo>
                      <a:pt x="14" y="303"/>
                      <a:pt x="14" y="283"/>
                      <a:pt x="16" y="264"/>
                    </a:cubicBezTo>
                    <a:cubicBezTo>
                      <a:pt x="23" y="218"/>
                      <a:pt x="24" y="170"/>
                      <a:pt x="33" y="124"/>
                    </a:cubicBezTo>
                    <a:cubicBezTo>
                      <a:pt x="40" y="97"/>
                      <a:pt x="41" y="69"/>
                      <a:pt x="49" y="44"/>
                    </a:cubicBezTo>
                    <a:cubicBezTo>
                      <a:pt x="67" y="35"/>
                      <a:pt x="87" y="31"/>
                      <a:pt x="107" y="25"/>
                    </a:cubicBezTo>
                    <a:cubicBezTo>
                      <a:pt x="125" y="17"/>
                      <a:pt x="143" y="9"/>
                      <a:pt x="163" y="4"/>
                    </a:cubicBezTo>
                    <a:cubicBezTo>
                      <a:pt x="175" y="54"/>
                      <a:pt x="184" y="105"/>
                      <a:pt x="196" y="153"/>
                    </a:cubicBezTo>
                    <a:cubicBezTo>
                      <a:pt x="205" y="189"/>
                      <a:pt x="217" y="223"/>
                      <a:pt x="228" y="255"/>
                    </a:cubicBezTo>
                    <a:cubicBezTo>
                      <a:pt x="232" y="265"/>
                      <a:pt x="235" y="279"/>
                      <a:pt x="244" y="285"/>
                    </a:cubicBezTo>
                    <a:cubicBezTo>
                      <a:pt x="251" y="280"/>
                      <a:pt x="249" y="271"/>
                      <a:pt x="251" y="265"/>
                    </a:cubicBezTo>
                    <a:cubicBezTo>
                      <a:pt x="252" y="257"/>
                      <a:pt x="253" y="250"/>
                      <a:pt x="256" y="242"/>
                    </a:cubicBezTo>
                    <a:cubicBezTo>
                      <a:pt x="265" y="196"/>
                      <a:pt x="278" y="154"/>
                      <a:pt x="285" y="109"/>
                    </a:cubicBezTo>
                    <a:cubicBezTo>
                      <a:pt x="290" y="75"/>
                      <a:pt x="286" y="35"/>
                      <a:pt x="289" y="0"/>
                    </a:cubicBezTo>
                    <a:close/>
                    <a:moveTo>
                      <a:pt x="80" y="314"/>
                    </a:moveTo>
                    <a:cubicBezTo>
                      <a:pt x="79" y="323"/>
                      <a:pt x="82" y="334"/>
                      <a:pt x="80" y="344"/>
                    </a:cubicBezTo>
                    <a:cubicBezTo>
                      <a:pt x="80" y="356"/>
                      <a:pt x="76" y="370"/>
                      <a:pt x="80" y="383"/>
                    </a:cubicBezTo>
                    <a:cubicBezTo>
                      <a:pt x="84" y="367"/>
                      <a:pt x="88" y="350"/>
                      <a:pt x="92" y="332"/>
                    </a:cubicBezTo>
                    <a:cubicBezTo>
                      <a:pt x="96" y="313"/>
                      <a:pt x="101" y="281"/>
                      <a:pt x="92" y="265"/>
                    </a:cubicBezTo>
                    <a:cubicBezTo>
                      <a:pt x="91" y="284"/>
                      <a:pt x="83" y="297"/>
                      <a:pt x="80" y="314"/>
                    </a:cubicBez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defTabSz="1219140">
                  <a:defRPr/>
                </a:pPr>
                <a:endParaRPr lang="en-US" sz="9600" kern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110" name="Freeform 163">
                <a:extLst>
                  <a:ext uri="{FF2B5EF4-FFF2-40B4-BE49-F238E27FC236}">
                    <a16:creationId xmlns:a16="http://schemas.microsoft.com/office/drawing/2014/main" id="{0FCE59C7-FB27-7746-93C1-852D2AEB4B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70225" y="1665292"/>
                <a:ext cx="839790" cy="1258889"/>
              </a:xfrm>
              <a:custGeom>
                <a:avLst/>
                <a:gdLst>
                  <a:gd name="T0" fmla="*/ 160 w 224"/>
                  <a:gd name="T1" fmla="*/ 0 h 336"/>
                  <a:gd name="T2" fmla="*/ 161 w 224"/>
                  <a:gd name="T3" fmla="*/ 0 h 336"/>
                  <a:gd name="T4" fmla="*/ 192 w 224"/>
                  <a:gd name="T5" fmla="*/ 20 h 336"/>
                  <a:gd name="T6" fmla="*/ 219 w 224"/>
                  <a:gd name="T7" fmla="*/ 62 h 336"/>
                  <a:gd name="T8" fmla="*/ 202 w 224"/>
                  <a:gd name="T9" fmla="*/ 79 h 336"/>
                  <a:gd name="T10" fmla="*/ 224 w 224"/>
                  <a:gd name="T11" fmla="*/ 101 h 336"/>
                  <a:gd name="T12" fmla="*/ 224 w 224"/>
                  <a:gd name="T13" fmla="*/ 104 h 336"/>
                  <a:gd name="T14" fmla="*/ 122 w 224"/>
                  <a:gd name="T15" fmla="*/ 336 h 336"/>
                  <a:gd name="T16" fmla="*/ 121 w 224"/>
                  <a:gd name="T17" fmla="*/ 308 h 336"/>
                  <a:gd name="T18" fmla="*/ 2 w 224"/>
                  <a:gd name="T19" fmla="*/ 111 h 336"/>
                  <a:gd name="T20" fmla="*/ 17 w 224"/>
                  <a:gd name="T21" fmla="*/ 84 h 336"/>
                  <a:gd name="T22" fmla="*/ 0 w 224"/>
                  <a:gd name="T23" fmla="*/ 65 h 336"/>
                  <a:gd name="T24" fmla="*/ 0 w 224"/>
                  <a:gd name="T25" fmla="*/ 63 h 336"/>
                  <a:gd name="T26" fmla="*/ 48 w 224"/>
                  <a:gd name="T27" fmla="*/ 8 h 336"/>
                  <a:gd name="T28" fmla="*/ 122 w 224"/>
                  <a:gd name="T29" fmla="*/ 293 h 336"/>
                  <a:gd name="T30" fmla="*/ 160 w 224"/>
                  <a:gd name="T31" fmla="*/ 0 h 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24" h="336">
                    <a:moveTo>
                      <a:pt x="160" y="0"/>
                    </a:moveTo>
                    <a:cubicBezTo>
                      <a:pt x="160" y="0"/>
                      <a:pt x="160" y="0"/>
                      <a:pt x="161" y="0"/>
                    </a:cubicBezTo>
                    <a:cubicBezTo>
                      <a:pt x="169" y="9"/>
                      <a:pt x="177" y="18"/>
                      <a:pt x="192" y="20"/>
                    </a:cubicBezTo>
                    <a:cubicBezTo>
                      <a:pt x="200" y="35"/>
                      <a:pt x="210" y="48"/>
                      <a:pt x="219" y="62"/>
                    </a:cubicBezTo>
                    <a:cubicBezTo>
                      <a:pt x="217" y="69"/>
                      <a:pt x="206" y="72"/>
                      <a:pt x="202" y="79"/>
                    </a:cubicBezTo>
                    <a:cubicBezTo>
                      <a:pt x="209" y="87"/>
                      <a:pt x="217" y="95"/>
                      <a:pt x="224" y="101"/>
                    </a:cubicBezTo>
                    <a:cubicBezTo>
                      <a:pt x="224" y="102"/>
                      <a:pt x="224" y="104"/>
                      <a:pt x="224" y="104"/>
                    </a:cubicBezTo>
                    <a:cubicBezTo>
                      <a:pt x="197" y="189"/>
                      <a:pt x="160" y="263"/>
                      <a:pt x="122" y="336"/>
                    </a:cubicBezTo>
                    <a:cubicBezTo>
                      <a:pt x="117" y="333"/>
                      <a:pt x="118" y="315"/>
                      <a:pt x="121" y="308"/>
                    </a:cubicBezTo>
                    <a:cubicBezTo>
                      <a:pt x="77" y="247"/>
                      <a:pt x="35" y="184"/>
                      <a:pt x="2" y="111"/>
                    </a:cubicBezTo>
                    <a:cubicBezTo>
                      <a:pt x="6" y="101"/>
                      <a:pt x="12" y="93"/>
                      <a:pt x="17" y="84"/>
                    </a:cubicBezTo>
                    <a:cubicBezTo>
                      <a:pt x="15" y="76"/>
                      <a:pt x="7" y="72"/>
                      <a:pt x="0" y="65"/>
                    </a:cubicBezTo>
                    <a:cubicBezTo>
                      <a:pt x="0" y="65"/>
                      <a:pt x="0" y="64"/>
                      <a:pt x="0" y="63"/>
                    </a:cubicBezTo>
                    <a:cubicBezTo>
                      <a:pt x="16" y="44"/>
                      <a:pt x="25" y="18"/>
                      <a:pt x="48" y="8"/>
                    </a:cubicBezTo>
                    <a:cubicBezTo>
                      <a:pt x="73" y="104"/>
                      <a:pt x="95" y="200"/>
                      <a:pt x="122" y="293"/>
                    </a:cubicBezTo>
                    <a:cubicBezTo>
                      <a:pt x="136" y="198"/>
                      <a:pt x="164" y="114"/>
                      <a:pt x="160" y="0"/>
                    </a:cubicBezTo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defTabSz="1219140">
                  <a:defRPr/>
                </a:pPr>
                <a:endParaRPr lang="en-US" sz="9600" kern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111" name="Freeform 164">
                <a:extLst>
                  <a:ext uri="{FF2B5EF4-FFF2-40B4-BE49-F238E27FC236}">
                    <a16:creationId xmlns:a16="http://schemas.microsoft.com/office/drawing/2014/main" id="{832B7AC1-A0E2-494A-A0BC-DA03C4C1E0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49611" y="1619255"/>
                <a:ext cx="165099" cy="330202"/>
              </a:xfrm>
              <a:custGeom>
                <a:avLst/>
                <a:gdLst>
                  <a:gd name="T0" fmla="*/ 0 w 44"/>
                  <a:gd name="T1" fmla="*/ 21 h 88"/>
                  <a:gd name="T2" fmla="*/ 0 w 44"/>
                  <a:gd name="T3" fmla="*/ 21 h 88"/>
                  <a:gd name="T4" fmla="*/ 12 w 44"/>
                  <a:gd name="T5" fmla="*/ 0 h 88"/>
                  <a:gd name="T6" fmla="*/ 44 w 44"/>
                  <a:gd name="T7" fmla="*/ 46 h 88"/>
                  <a:gd name="T8" fmla="*/ 19 w 44"/>
                  <a:gd name="T9" fmla="*/ 88 h 88"/>
                  <a:gd name="T10" fmla="*/ 0 w 44"/>
                  <a:gd name="T11" fmla="*/ 21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4" h="88">
                    <a:moveTo>
                      <a:pt x="0" y="21"/>
                    </a:moveTo>
                    <a:cubicBezTo>
                      <a:pt x="0" y="21"/>
                      <a:pt x="0" y="21"/>
                      <a:pt x="0" y="21"/>
                    </a:cubicBezTo>
                    <a:cubicBezTo>
                      <a:pt x="8" y="17"/>
                      <a:pt x="6" y="4"/>
                      <a:pt x="12" y="0"/>
                    </a:cubicBezTo>
                    <a:cubicBezTo>
                      <a:pt x="17" y="21"/>
                      <a:pt x="35" y="28"/>
                      <a:pt x="44" y="46"/>
                    </a:cubicBezTo>
                    <a:cubicBezTo>
                      <a:pt x="32" y="56"/>
                      <a:pt x="35" y="82"/>
                      <a:pt x="19" y="88"/>
                    </a:cubicBezTo>
                    <a:cubicBezTo>
                      <a:pt x="11" y="63"/>
                      <a:pt x="8" y="50"/>
                      <a:pt x="0" y="21"/>
                    </a:cubicBezTo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defTabSz="1219140">
                  <a:defRPr/>
                </a:pPr>
                <a:endParaRPr lang="en-US" sz="9600" kern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112" name="Freeform 165">
                <a:extLst>
                  <a:ext uri="{FF2B5EF4-FFF2-40B4-BE49-F238E27FC236}">
                    <a16:creationId xmlns:a16="http://schemas.microsoft.com/office/drawing/2014/main" id="{F958E214-8324-2D47-A715-6B3CC95538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65526" y="1619255"/>
                <a:ext cx="134939" cy="346075"/>
              </a:xfrm>
              <a:custGeom>
                <a:avLst/>
                <a:gdLst>
                  <a:gd name="T0" fmla="*/ 22 w 36"/>
                  <a:gd name="T1" fmla="*/ 0 h 92"/>
                  <a:gd name="T2" fmla="*/ 22 w 36"/>
                  <a:gd name="T3" fmla="*/ 92 h 92"/>
                  <a:gd name="T4" fmla="*/ 0 w 36"/>
                  <a:gd name="T5" fmla="*/ 46 h 92"/>
                  <a:gd name="T6" fmla="*/ 22 w 36"/>
                  <a:gd name="T7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6" h="92">
                    <a:moveTo>
                      <a:pt x="22" y="0"/>
                    </a:moveTo>
                    <a:cubicBezTo>
                      <a:pt x="36" y="13"/>
                      <a:pt x="29" y="69"/>
                      <a:pt x="22" y="92"/>
                    </a:cubicBezTo>
                    <a:cubicBezTo>
                      <a:pt x="3" y="91"/>
                      <a:pt x="8" y="55"/>
                      <a:pt x="0" y="46"/>
                    </a:cubicBezTo>
                    <a:cubicBezTo>
                      <a:pt x="4" y="29"/>
                      <a:pt x="22" y="26"/>
                      <a:pt x="22" y="0"/>
                    </a:cubicBezTo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defTabSz="1219140">
                  <a:defRPr/>
                </a:pPr>
                <a:endParaRPr lang="en-US" sz="9600" kern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113" name="Freeform 166">
                <a:extLst>
                  <a:ext uri="{FF2B5EF4-FFF2-40B4-BE49-F238E27FC236}">
                    <a16:creationId xmlns:a16="http://schemas.microsoft.com/office/drawing/2014/main" id="{F771FCD8-1556-F843-89BC-DED086EC69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16274" y="955678"/>
                <a:ext cx="581026" cy="346075"/>
              </a:xfrm>
              <a:custGeom>
                <a:avLst/>
                <a:gdLst>
                  <a:gd name="T0" fmla="*/ 20 w 155"/>
                  <a:gd name="T1" fmla="*/ 49 h 92"/>
                  <a:gd name="T2" fmla="*/ 54 w 155"/>
                  <a:gd name="T3" fmla="*/ 54 h 92"/>
                  <a:gd name="T4" fmla="*/ 98 w 155"/>
                  <a:gd name="T5" fmla="*/ 59 h 92"/>
                  <a:gd name="T6" fmla="*/ 128 w 155"/>
                  <a:gd name="T7" fmla="*/ 67 h 92"/>
                  <a:gd name="T8" fmla="*/ 136 w 155"/>
                  <a:gd name="T9" fmla="*/ 92 h 92"/>
                  <a:gd name="T10" fmla="*/ 105 w 155"/>
                  <a:gd name="T11" fmla="*/ 5 h 92"/>
                  <a:gd name="T12" fmla="*/ 55 w 155"/>
                  <a:gd name="T13" fmla="*/ 4 h 92"/>
                  <a:gd name="T14" fmla="*/ 24 w 155"/>
                  <a:gd name="T15" fmla="*/ 21 h 92"/>
                  <a:gd name="T16" fmla="*/ 0 w 155"/>
                  <a:gd name="T17" fmla="*/ 45 h 92"/>
                  <a:gd name="T18" fmla="*/ 6 w 155"/>
                  <a:gd name="T19" fmla="*/ 91 h 92"/>
                  <a:gd name="T20" fmla="*/ 7 w 155"/>
                  <a:gd name="T21" fmla="*/ 91 h 92"/>
                  <a:gd name="T22" fmla="*/ 20 w 155"/>
                  <a:gd name="T23" fmla="*/ 49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55" h="92">
                    <a:moveTo>
                      <a:pt x="20" y="49"/>
                    </a:moveTo>
                    <a:cubicBezTo>
                      <a:pt x="28" y="48"/>
                      <a:pt x="33" y="47"/>
                      <a:pt x="54" y="54"/>
                    </a:cubicBezTo>
                    <a:cubicBezTo>
                      <a:pt x="75" y="60"/>
                      <a:pt x="90" y="69"/>
                      <a:pt x="98" y="59"/>
                    </a:cubicBezTo>
                    <a:cubicBezTo>
                      <a:pt x="107" y="49"/>
                      <a:pt x="127" y="62"/>
                      <a:pt x="128" y="67"/>
                    </a:cubicBezTo>
                    <a:cubicBezTo>
                      <a:pt x="130" y="73"/>
                      <a:pt x="136" y="92"/>
                      <a:pt x="136" y="92"/>
                    </a:cubicBezTo>
                    <a:cubicBezTo>
                      <a:pt x="155" y="54"/>
                      <a:pt x="132" y="19"/>
                      <a:pt x="105" y="5"/>
                    </a:cubicBezTo>
                    <a:cubicBezTo>
                      <a:pt x="86" y="5"/>
                      <a:pt x="69" y="0"/>
                      <a:pt x="55" y="4"/>
                    </a:cubicBezTo>
                    <a:cubicBezTo>
                      <a:pt x="43" y="6"/>
                      <a:pt x="34" y="15"/>
                      <a:pt x="24" y="21"/>
                    </a:cubicBezTo>
                    <a:cubicBezTo>
                      <a:pt x="15" y="29"/>
                      <a:pt x="4" y="35"/>
                      <a:pt x="0" y="45"/>
                    </a:cubicBezTo>
                    <a:cubicBezTo>
                      <a:pt x="1" y="62"/>
                      <a:pt x="1" y="77"/>
                      <a:pt x="6" y="91"/>
                    </a:cubicBezTo>
                    <a:cubicBezTo>
                      <a:pt x="7" y="91"/>
                      <a:pt x="7" y="91"/>
                      <a:pt x="7" y="91"/>
                    </a:cubicBezTo>
                    <a:cubicBezTo>
                      <a:pt x="9" y="82"/>
                      <a:pt x="14" y="51"/>
                      <a:pt x="20" y="49"/>
                    </a:cubicBez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defTabSz="1219140">
                  <a:defRPr/>
                </a:pPr>
                <a:endParaRPr lang="en-US" sz="9600" kern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114" name="Freeform 167">
                <a:extLst>
                  <a:ext uri="{FF2B5EF4-FFF2-40B4-BE49-F238E27FC236}">
                    <a16:creationId xmlns:a16="http://schemas.microsoft.com/office/drawing/2014/main" id="{8122CEC1-0225-BE44-86E0-0CDE8610AC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16312" y="2133606"/>
                <a:ext cx="71438" cy="96838"/>
              </a:xfrm>
              <a:custGeom>
                <a:avLst/>
                <a:gdLst>
                  <a:gd name="T0" fmla="*/ 5 w 19"/>
                  <a:gd name="T1" fmla="*/ 10 h 26"/>
                  <a:gd name="T2" fmla="*/ 11 w 19"/>
                  <a:gd name="T3" fmla="*/ 2 h 26"/>
                  <a:gd name="T4" fmla="*/ 15 w 19"/>
                  <a:gd name="T5" fmla="*/ 10 h 26"/>
                  <a:gd name="T6" fmla="*/ 0 w 19"/>
                  <a:gd name="T7" fmla="*/ 22 h 26"/>
                  <a:gd name="T8" fmla="*/ 5 w 19"/>
                  <a:gd name="T9" fmla="*/ 1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26">
                    <a:moveTo>
                      <a:pt x="5" y="10"/>
                    </a:moveTo>
                    <a:cubicBezTo>
                      <a:pt x="9" y="6"/>
                      <a:pt x="5" y="0"/>
                      <a:pt x="11" y="2"/>
                    </a:cubicBezTo>
                    <a:cubicBezTo>
                      <a:pt x="16" y="4"/>
                      <a:pt x="19" y="5"/>
                      <a:pt x="15" y="10"/>
                    </a:cubicBezTo>
                    <a:cubicBezTo>
                      <a:pt x="11" y="16"/>
                      <a:pt x="0" y="26"/>
                      <a:pt x="0" y="22"/>
                    </a:cubicBezTo>
                    <a:cubicBezTo>
                      <a:pt x="0" y="19"/>
                      <a:pt x="5" y="10"/>
                      <a:pt x="5" y="10"/>
                    </a:cubicBez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defTabSz="1219140">
                  <a:defRPr/>
                </a:pPr>
                <a:endParaRPr lang="en-US" sz="9600" kern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115" name="Freeform 168">
                <a:extLst>
                  <a:ext uri="{FF2B5EF4-FFF2-40B4-BE49-F238E27FC236}">
                    <a16:creationId xmlns:a16="http://schemas.microsoft.com/office/drawing/2014/main" id="{AAEAF925-6CA0-F448-9FA8-642D303B6E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97261" y="2354269"/>
                <a:ext cx="71438" cy="93661"/>
              </a:xfrm>
              <a:custGeom>
                <a:avLst/>
                <a:gdLst>
                  <a:gd name="T0" fmla="*/ 6 w 19"/>
                  <a:gd name="T1" fmla="*/ 10 h 25"/>
                  <a:gd name="T2" fmla="*/ 11 w 19"/>
                  <a:gd name="T3" fmla="*/ 2 h 25"/>
                  <a:gd name="T4" fmla="*/ 15 w 19"/>
                  <a:gd name="T5" fmla="*/ 10 h 25"/>
                  <a:gd name="T6" fmla="*/ 0 w 19"/>
                  <a:gd name="T7" fmla="*/ 22 h 25"/>
                  <a:gd name="T8" fmla="*/ 6 w 19"/>
                  <a:gd name="T9" fmla="*/ 1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25">
                    <a:moveTo>
                      <a:pt x="6" y="10"/>
                    </a:moveTo>
                    <a:cubicBezTo>
                      <a:pt x="9" y="5"/>
                      <a:pt x="6" y="0"/>
                      <a:pt x="11" y="2"/>
                    </a:cubicBezTo>
                    <a:cubicBezTo>
                      <a:pt x="16" y="4"/>
                      <a:pt x="19" y="4"/>
                      <a:pt x="15" y="10"/>
                    </a:cubicBezTo>
                    <a:cubicBezTo>
                      <a:pt x="11" y="15"/>
                      <a:pt x="0" y="25"/>
                      <a:pt x="0" y="22"/>
                    </a:cubicBezTo>
                    <a:cubicBezTo>
                      <a:pt x="0" y="19"/>
                      <a:pt x="6" y="10"/>
                      <a:pt x="6" y="10"/>
                    </a:cubicBez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defTabSz="1219140">
                  <a:defRPr/>
                </a:pPr>
                <a:endParaRPr lang="en-US" sz="9600" kern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116" name="Freeform 169">
                <a:extLst>
                  <a:ext uri="{FF2B5EF4-FFF2-40B4-BE49-F238E27FC236}">
                    <a16:creationId xmlns:a16="http://schemas.microsoft.com/office/drawing/2014/main" id="{8501B0B3-2A69-B94B-BC02-83DFCB13DF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27349" y="2073282"/>
                <a:ext cx="49214" cy="630240"/>
              </a:xfrm>
              <a:custGeom>
                <a:avLst/>
                <a:gdLst>
                  <a:gd name="T0" fmla="*/ 10 w 13"/>
                  <a:gd name="T1" fmla="*/ 168 h 168"/>
                  <a:gd name="T2" fmla="*/ 6 w 13"/>
                  <a:gd name="T3" fmla="*/ 39 h 168"/>
                  <a:gd name="T4" fmla="*/ 6 w 13"/>
                  <a:gd name="T5" fmla="*/ 10 h 168"/>
                  <a:gd name="T6" fmla="*/ 13 w 13"/>
                  <a:gd name="T7" fmla="*/ 10 h 168"/>
                  <a:gd name="T8" fmla="*/ 10 w 13"/>
                  <a:gd name="T9" fmla="*/ 168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168">
                    <a:moveTo>
                      <a:pt x="10" y="168"/>
                    </a:moveTo>
                    <a:cubicBezTo>
                      <a:pt x="10" y="168"/>
                      <a:pt x="11" y="61"/>
                      <a:pt x="6" y="39"/>
                    </a:cubicBezTo>
                    <a:cubicBezTo>
                      <a:pt x="0" y="17"/>
                      <a:pt x="2" y="10"/>
                      <a:pt x="6" y="10"/>
                    </a:cubicBezTo>
                    <a:cubicBezTo>
                      <a:pt x="10" y="10"/>
                      <a:pt x="13" y="0"/>
                      <a:pt x="13" y="10"/>
                    </a:cubicBezTo>
                    <a:cubicBezTo>
                      <a:pt x="13" y="20"/>
                      <a:pt x="10" y="168"/>
                      <a:pt x="10" y="168"/>
                    </a:cubicBez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defTabSz="1219140">
                  <a:defRPr/>
                </a:pPr>
                <a:endParaRPr lang="en-US" sz="9600" kern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117" name="Freeform 170">
                <a:extLst>
                  <a:ext uri="{FF2B5EF4-FFF2-40B4-BE49-F238E27FC236}">
                    <a16:creationId xmlns:a16="http://schemas.microsoft.com/office/drawing/2014/main" id="{127BCAE2-5175-6D4D-980D-60DC00AC0C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06853" y="2106619"/>
                <a:ext cx="98425" cy="1320804"/>
              </a:xfrm>
              <a:custGeom>
                <a:avLst/>
                <a:gdLst>
                  <a:gd name="T0" fmla="*/ 26 w 26"/>
                  <a:gd name="T1" fmla="*/ 352 h 352"/>
                  <a:gd name="T2" fmla="*/ 7 w 26"/>
                  <a:gd name="T3" fmla="*/ 213 h 352"/>
                  <a:gd name="T4" fmla="*/ 7 w 26"/>
                  <a:gd name="T5" fmla="*/ 145 h 352"/>
                  <a:gd name="T6" fmla="*/ 0 w 26"/>
                  <a:gd name="T7" fmla="*/ 30 h 352"/>
                  <a:gd name="T8" fmla="*/ 10 w 26"/>
                  <a:gd name="T9" fmla="*/ 0 h 352"/>
                  <a:gd name="T10" fmla="*/ 10 w 26"/>
                  <a:gd name="T11" fmla="*/ 6 h 352"/>
                  <a:gd name="T12" fmla="*/ 26 w 26"/>
                  <a:gd name="T13" fmla="*/ 352 h 3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" h="352">
                    <a:moveTo>
                      <a:pt x="26" y="352"/>
                    </a:moveTo>
                    <a:cubicBezTo>
                      <a:pt x="26" y="347"/>
                      <a:pt x="8" y="236"/>
                      <a:pt x="7" y="213"/>
                    </a:cubicBezTo>
                    <a:cubicBezTo>
                      <a:pt x="6" y="189"/>
                      <a:pt x="9" y="165"/>
                      <a:pt x="7" y="145"/>
                    </a:cubicBezTo>
                    <a:cubicBezTo>
                      <a:pt x="5" y="126"/>
                      <a:pt x="0" y="48"/>
                      <a:pt x="0" y="30"/>
                    </a:cubicBezTo>
                    <a:cubicBezTo>
                      <a:pt x="1" y="12"/>
                      <a:pt x="10" y="0"/>
                      <a:pt x="10" y="0"/>
                    </a:cubicBezTo>
                    <a:cubicBezTo>
                      <a:pt x="10" y="6"/>
                      <a:pt x="10" y="6"/>
                      <a:pt x="10" y="6"/>
                    </a:cubicBezTo>
                    <a:lnTo>
                      <a:pt x="26" y="352"/>
                    </a:ln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defTabSz="1219140">
                  <a:defRPr/>
                </a:pPr>
                <a:endParaRPr lang="en-US" sz="9600" kern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118" name="Freeform 171">
                <a:extLst>
                  <a:ext uri="{FF2B5EF4-FFF2-40B4-BE49-F238E27FC236}">
                    <a16:creationId xmlns:a16="http://schemas.microsoft.com/office/drawing/2014/main" id="{213A79D1-36EC-084B-B3B0-EAF0C3018B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00476" y="3135321"/>
                <a:ext cx="222250" cy="58738"/>
              </a:xfrm>
              <a:custGeom>
                <a:avLst/>
                <a:gdLst>
                  <a:gd name="T0" fmla="*/ 0 w 59"/>
                  <a:gd name="T1" fmla="*/ 16 h 16"/>
                  <a:gd name="T2" fmla="*/ 52 w 59"/>
                  <a:gd name="T3" fmla="*/ 7 h 16"/>
                  <a:gd name="T4" fmla="*/ 59 w 59"/>
                  <a:gd name="T5" fmla="*/ 7 h 16"/>
                  <a:gd name="T6" fmla="*/ 0 w 59"/>
                  <a:gd name="T7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9" h="16">
                    <a:moveTo>
                      <a:pt x="0" y="16"/>
                    </a:moveTo>
                    <a:cubicBezTo>
                      <a:pt x="0" y="16"/>
                      <a:pt x="49" y="13"/>
                      <a:pt x="52" y="7"/>
                    </a:cubicBezTo>
                    <a:cubicBezTo>
                      <a:pt x="55" y="0"/>
                      <a:pt x="59" y="3"/>
                      <a:pt x="59" y="7"/>
                    </a:cubicBezTo>
                    <a:cubicBezTo>
                      <a:pt x="58" y="11"/>
                      <a:pt x="0" y="16"/>
                      <a:pt x="0" y="16"/>
                    </a:cubicBez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defTabSz="1219140">
                  <a:defRPr/>
                </a:pPr>
                <a:endParaRPr lang="en-US" sz="9600" kern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119" name="Freeform 172">
                <a:extLst>
                  <a:ext uri="{FF2B5EF4-FFF2-40B4-BE49-F238E27FC236}">
                    <a16:creationId xmlns:a16="http://schemas.microsoft.com/office/drawing/2014/main" id="{E5B5AFB3-193C-6B4B-8945-1E2D80AABD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57627" y="3224223"/>
                <a:ext cx="198440" cy="282574"/>
              </a:xfrm>
              <a:custGeom>
                <a:avLst/>
                <a:gdLst>
                  <a:gd name="T0" fmla="*/ 44 w 53"/>
                  <a:gd name="T1" fmla="*/ 0 h 75"/>
                  <a:gd name="T2" fmla="*/ 53 w 53"/>
                  <a:gd name="T3" fmla="*/ 75 h 75"/>
                  <a:gd name="T4" fmla="*/ 24 w 53"/>
                  <a:gd name="T5" fmla="*/ 75 h 75"/>
                  <a:gd name="T6" fmla="*/ 14 w 53"/>
                  <a:gd name="T7" fmla="*/ 69 h 75"/>
                  <a:gd name="T8" fmla="*/ 34 w 53"/>
                  <a:gd name="T9" fmla="*/ 61 h 75"/>
                  <a:gd name="T10" fmla="*/ 22 w 53"/>
                  <a:gd name="T11" fmla="*/ 38 h 75"/>
                  <a:gd name="T12" fmla="*/ 44 w 53"/>
                  <a:gd name="T13" fmla="*/ 0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3" h="75">
                    <a:moveTo>
                      <a:pt x="44" y="0"/>
                    </a:moveTo>
                    <a:cubicBezTo>
                      <a:pt x="53" y="75"/>
                      <a:pt x="53" y="75"/>
                      <a:pt x="53" y="75"/>
                    </a:cubicBezTo>
                    <a:cubicBezTo>
                      <a:pt x="24" y="75"/>
                      <a:pt x="24" y="75"/>
                      <a:pt x="24" y="75"/>
                    </a:cubicBezTo>
                    <a:cubicBezTo>
                      <a:pt x="24" y="75"/>
                      <a:pt x="0" y="69"/>
                      <a:pt x="14" y="69"/>
                    </a:cubicBezTo>
                    <a:cubicBezTo>
                      <a:pt x="29" y="68"/>
                      <a:pt x="42" y="73"/>
                      <a:pt x="34" y="61"/>
                    </a:cubicBezTo>
                    <a:cubicBezTo>
                      <a:pt x="27" y="48"/>
                      <a:pt x="6" y="41"/>
                      <a:pt x="22" y="38"/>
                    </a:cubicBezTo>
                    <a:cubicBezTo>
                      <a:pt x="38" y="34"/>
                      <a:pt x="44" y="0"/>
                      <a:pt x="44" y="0"/>
                    </a:cubicBez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defTabSz="1219140">
                  <a:defRPr/>
                </a:pPr>
                <a:endParaRPr lang="en-US" sz="9600" kern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120" name="Freeform 173">
                <a:extLst>
                  <a:ext uri="{FF2B5EF4-FFF2-40B4-BE49-F238E27FC236}">
                    <a16:creationId xmlns:a16="http://schemas.microsoft.com/office/drawing/2014/main" id="{F29D153C-5EA2-6D41-BB43-E024B42BE9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59122" y="2576519"/>
                <a:ext cx="60324" cy="490537"/>
              </a:xfrm>
              <a:custGeom>
                <a:avLst/>
                <a:gdLst>
                  <a:gd name="T0" fmla="*/ 0 w 38"/>
                  <a:gd name="T1" fmla="*/ 0 h 309"/>
                  <a:gd name="T2" fmla="*/ 29 w 38"/>
                  <a:gd name="T3" fmla="*/ 309 h 309"/>
                  <a:gd name="T4" fmla="*/ 38 w 38"/>
                  <a:gd name="T5" fmla="*/ 293 h 309"/>
                  <a:gd name="T6" fmla="*/ 0 w 38"/>
                  <a:gd name="T7" fmla="*/ 0 h 3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8" h="309">
                    <a:moveTo>
                      <a:pt x="0" y="0"/>
                    </a:moveTo>
                    <a:lnTo>
                      <a:pt x="29" y="309"/>
                    </a:lnTo>
                    <a:lnTo>
                      <a:pt x="38" y="29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defTabSz="1219140">
                  <a:defRPr/>
                </a:pPr>
                <a:endParaRPr lang="en-US" sz="9600" kern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121" name="Freeform 174">
                <a:extLst>
                  <a:ext uri="{FF2B5EF4-FFF2-40B4-BE49-F238E27FC236}">
                    <a16:creationId xmlns:a16="http://schemas.microsoft.com/office/drawing/2014/main" id="{8495A0D8-04A0-3D4E-986A-6192193BBC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7833" y="3157549"/>
                <a:ext cx="288924" cy="93661"/>
              </a:xfrm>
              <a:custGeom>
                <a:avLst/>
                <a:gdLst>
                  <a:gd name="T0" fmla="*/ 0 w 77"/>
                  <a:gd name="T1" fmla="*/ 0 h 25"/>
                  <a:gd name="T2" fmla="*/ 75 w 77"/>
                  <a:gd name="T3" fmla="*/ 10 h 25"/>
                  <a:gd name="T4" fmla="*/ 68 w 77"/>
                  <a:gd name="T5" fmla="*/ 25 h 25"/>
                  <a:gd name="T6" fmla="*/ 0 w 77"/>
                  <a:gd name="T7" fmla="*/ 12 h 25"/>
                  <a:gd name="T8" fmla="*/ 0 w 77"/>
                  <a:gd name="T9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7" h="25">
                    <a:moveTo>
                      <a:pt x="0" y="0"/>
                    </a:moveTo>
                    <a:cubicBezTo>
                      <a:pt x="0" y="0"/>
                      <a:pt x="73" y="9"/>
                      <a:pt x="75" y="10"/>
                    </a:cubicBezTo>
                    <a:cubicBezTo>
                      <a:pt x="77" y="11"/>
                      <a:pt x="68" y="25"/>
                      <a:pt x="68" y="25"/>
                    </a:cubicBezTo>
                    <a:cubicBezTo>
                      <a:pt x="0" y="12"/>
                      <a:pt x="0" y="12"/>
                      <a:pt x="0" y="12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defTabSz="1219140">
                  <a:defRPr/>
                </a:pPr>
                <a:endParaRPr lang="en-US" sz="9600" kern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122" name="Freeform 175">
                <a:extLst>
                  <a:ext uri="{FF2B5EF4-FFF2-40B4-BE49-F238E27FC236}">
                    <a16:creationId xmlns:a16="http://schemas.microsoft.com/office/drawing/2014/main" id="{8D63A707-877A-1A41-B7CD-BE683EAC99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7833" y="3333761"/>
                <a:ext cx="242887" cy="236537"/>
              </a:xfrm>
              <a:custGeom>
                <a:avLst/>
                <a:gdLst>
                  <a:gd name="T0" fmla="*/ 65 w 65"/>
                  <a:gd name="T1" fmla="*/ 0 h 63"/>
                  <a:gd name="T2" fmla="*/ 50 w 65"/>
                  <a:gd name="T3" fmla="*/ 60 h 63"/>
                  <a:gd name="T4" fmla="*/ 9 w 65"/>
                  <a:gd name="T5" fmla="*/ 52 h 63"/>
                  <a:gd name="T6" fmla="*/ 18 w 65"/>
                  <a:gd name="T7" fmla="*/ 46 h 63"/>
                  <a:gd name="T8" fmla="*/ 49 w 65"/>
                  <a:gd name="T9" fmla="*/ 46 h 63"/>
                  <a:gd name="T10" fmla="*/ 65 w 65"/>
                  <a:gd name="T11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5" h="63">
                    <a:moveTo>
                      <a:pt x="65" y="0"/>
                    </a:moveTo>
                    <a:cubicBezTo>
                      <a:pt x="50" y="60"/>
                      <a:pt x="50" y="60"/>
                      <a:pt x="50" y="60"/>
                    </a:cubicBezTo>
                    <a:cubicBezTo>
                      <a:pt x="9" y="52"/>
                      <a:pt x="9" y="52"/>
                      <a:pt x="9" y="52"/>
                    </a:cubicBezTo>
                    <a:cubicBezTo>
                      <a:pt x="9" y="52"/>
                      <a:pt x="0" y="47"/>
                      <a:pt x="18" y="46"/>
                    </a:cubicBezTo>
                    <a:cubicBezTo>
                      <a:pt x="36" y="46"/>
                      <a:pt x="48" y="63"/>
                      <a:pt x="49" y="46"/>
                    </a:cubicBezTo>
                    <a:cubicBezTo>
                      <a:pt x="50" y="30"/>
                      <a:pt x="65" y="0"/>
                      <a:pt x="65" y="0"/>
                    </a:cubicBez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defTabSz="1219140">
                  <a:defRPr/>
                </a:pPr>
                <a:endParaRPr lang="en-US" sz="9600" kern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123" name="Freeform 176">
                <a:extLst>
                  <a:ext uri="{FF2B5EF4-FFF2-40B4-BE49-F238E27FC236}">
                    <a16:creationId xmlns:a16="http://schemas.microsoft.com/office/drawing/2014/main" id="{9A7ECC12-D497-0A44-B24D-CB41D60331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70183" y="2201870"/>
                <a:ext cx="41274" cy="168276"/>
              </a:xfrm>
              <a:custGeom>
                <a:avLst/>
                <a:gdLst>
                  <a:gd name="T0" fmla="*/ 0 w 11"/>
                  <a:gd name="T1" fmla="*/ 0 h 45"/>
                  <a:gd name="T2" fmla="*/ 0 w 11"/>
                  <a:gd name="T3" fmla="*/ 21 h 45"/>
                  <a:gd name="T4" fmla="*/ 2 w 11"/>
                  <a:gd name="T5" fmla="*/ 42 h 45"/>
                  <a:gd name="T6" fmla="*/ 10 w 11"/>
                  <a:gd name="T7" fmla="*/ 5 h 45"/>
                  <a:gd name="T8" fmla="*/ 0 w 11"/>
                  <a:gd name="T9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45">
                    <a:moveTo>
                      <a:pt x="0" y="0"/>
                    </a:moveTo>
                    <a:cubicBezTo>
                      <a:pt x="0" y="5"/>
                      <a:pt x="0" y="13"/>
                      <a:pt x="0" y="21"/>
                    </a:cubicBezTo>
                    <a:cubicBezTo>
                      <a:pt x="1" y="31"/>
                      <a:pt x="2" y="41"/>
                      <a:pt x="2" y="42"/>
                    </a:cubicBezTo>
                    <a:cubicBezTo>
                      <a:pt x="4" y="45"/>
                      <a:pt x="11" y="8"/>
                      <a:pt x="10" y="5"/>
                    </a:cubicBezTo>
                    <a:cubicBezTo>
                      <a:pt x="8" y="2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defTabSz="1219140">
                  <a:defRPr/>
                </a:pPr>
                <a:endParaRPr lang="en-US" sz="9600" kern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124" name="Freeform 177">
                <a:extLst>
                  <a:ext uri="{FF2B5EF4-FFF2-40B4-BE49-F238E27FC236}">
                    <a16:creationId xmlns:a16="http://schemas.microsoft.com/office/drawing/2014/main" id="{4B35273E-2CE9-4C4F-A14B-9E55B0068B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71758" y="2786069"/>
                <a:ext cx="150812" cy="352425"/>
              </a:xfrm>
              <a:custGeom>
                <a:avLst/>
                <a:gdLst>
                  <a:gd name="T0" fmla="*/ 0 w 40"/>
                  <a:gd name="T1" fmla="*/ 0 h 94"/>
                  <a:gd name="T2" fmla="*/ 20 w 40"/>
                  <a:gd name="T3" fmla="*/ 64 h 94"/>
                  <a:gd name="T4" fmla="*/ 36 w 40"/>
                  <a:gd name="T5" fmla="*/ 82 h 94"/>
                  <a:gd name="T6" fmla="*/ 14 w 40"/>
                  <a:gd name="T7" fmla="*/ 26 h 94"/>
                  <a:gd name="T8" fmla="*/ 0 w 40"/>
                  <a:gd name="T9" fmla="*/ 0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94">
                    <a:moveTo>
                      <a:pt x="0" y="0"/>
                    </a:moveTo>
                    <a:cubicBezTo>
                      <a:pt x="0" y="0"/>
                      <a:pt x="12" y="47"/>
                      <a:pt x="20" y="64"/>
                    </a:cubicBezTo>
                    <a:cubicBezTo>
                      <a:pt x="28" y="82"/>
                      <a:pt x="40" y="94"/>
                      <a:pt x="36" y="82"/>
                    </a:cubicBezTo>
                    <a:cubicBezTo>
                      <a:pt x="32" y="69"/>
                      <a:pt x="20" y="36"/>
                      <a:pt x="14" y="26"/>
                    </a:cubicBezTo>
                    <a:cubicBezTo>
                      <a:pt x="9" y="15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defTabSz="1219140">
                  <a:defRPr/>
                </a:pPr>
                <a:endParaRPr lang="en-US" sz="9600" kern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125" name="Freeform 178">
                <a:extLst>
                  <a:ext uri="{FF2B5EF4-FFF2-40B4-BE49-F238E27FC236}">
                    <a16:creationId xmlns:a16="http://schemas.microsoft.com/office/drawing/2014/main" id="{CC08E487-20DE-B842-85E1-028DFA99D9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79736" y="2860684"/>
                <a:ext cx="49214" cy="247650"/>
              </a:xfrm>
              <a:custGeom>
                <a:avLst/>
                <a:gdLst>
                  <a:gd name="T0" fmla="*/ 0 w 13"/>
                  <a:gd name="T1" fmla="*/ 0 h 66"/>
                  <a:gd name="T2" fmla="*/ 10 w 13"/>
                  <a:gd name="T3" fmla="*/ 31 h 66"/>
                  <a:gd name="T4" fmla="*/ 6 w 13"/>
                  <a:gd name="T5" fmla="*/ 50 h 66"/>
                  <a:gd name="T6" fmla="*/ 0 w 13"/>
                  <a:gd name="T7" fmla="*/ 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" h="66">
                    <a:moveTo>
                      <a:pt x="0" y="0"/>
                    </a:moveTo>
                    <a:cubicBezTo>
                      <a:pt x="0" y="0"/>
                      <a:pt x="13" y="15"/>
                      <a:pt x="10" y="31"/>
                    </a:cubicBezTo>
                    <a:cubicBezTo>
                      <a:pt x="8" y="47"/>
                      <a:pt x="5" y="66"/>
                      <a:pt x="6" y="50"/>
                    </a:cubicBezTo>
                    <a:cubicBezTo>
                      <a:pt x="6" y="35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defTabSz="1219140">
                  <a:defRPr/>
                </a:pPr>
                <a:endParaRPr lang="en-US" sz="9600" kern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126" name="Freeform 188">
                <a:extLst>
                  <a:ext uri="{FF2B5EF4-FFF2-40B4-BE49-F238E27FC236}">
                    <a16:creationId xmlns:a16="http://schemas.microsoft.com/office/drawing/2014/main" id="{4CA1B581-5233-B845-A964-36180409D0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01994" y="1544640"/>
                <a:ext cx="349252" cy="131762"/>
              </a:xfrm>
              <a:custGeom>
                <a:avLst/>
                <a:gdLst>
                  <a:gd name="T0" fmla="*/ 0 w 93"/>
                  <a:gd name="T1" fmla="*/ 0 h 35"/>
                  <a:gd name="T2" fmla="*/ 33 w 93"/>
                  <a:gd name="T3" fmla="*/ 29 h 35"/>
                  <a:gd name="T4" fmla="*/ 68 w 93"/>
                  <a:gd name="T5" fmla="*/ 24 h 35"/>
                  <a:gd name="T6" fmla="*/ 85 w 93"/>
                  <a:gd name="T7" fmla="*/ 7 h 35"/>
                  <a:gd name="T8" fmla="*/ 92 w 93"/>
                  <a:gd name="T9" fmla="*/ 6 h 35"/>
                  <a:gd name="T10" fmla="*/ 85 w 93"/>
                  <a:gd name="T11" fmla="*/ 19 h 35"/>
                  <a:gd name="T12" fmla="*/ 67 w 93"/>
                  <a:gd name="T13" fmla="*/ 32 h 35"/>
                  <a:gd name="T14" fmla="*/ 28 w 93"/>
                  <a:gd name="T15" fmla="*/ 32 h 35"/>
                  <a:gd name="T16" fmla="*/ 0 w 93"/>
                  <a:gd name="T17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3" h="35">
                    <a:moveTo>
                      <a:pt x="0" y="0"/>
                    </a:moveTo>
                    <a:cubicBezTo>
                      <a:pt x="2" y="4"/>
                      <a:pt x="21" y="25"/>
                      <a:pt x="33" y="29"/>
                    </a:cubicBezTo>
                    <a:cubicBezTo>
                      <a:pt x="45" y="32"/>
                      <a:pt x="63" y="29"/>
                      <a:pt x="68" y="24"/>
                    </a:cubicBezTo>
                    <a:cubicBezTo>
                      <a:pt x="73" y="19"/>
                      <a:pt x="84" y="9"/>
                      <a:pt x="85" y="7"/>
                    </a:cubicBezTo>
                    <a:cubicBezTo>
                      <a:pt x="86" y="5"/>
                      <a:pt x="93" y="1"/>
                      <a:pt x="92" y="6"/>
                    </a:cubicBezTo>
                    <a:cubicBezTo>
                      <a:pt x="91" y="10"/>
                      <a:pt x="89" y="14"/>
                      <a:pt x="85" y="19"/>
                    </a:cubicBezTo>
                    <a:cubicBezTo>
                      <a:pt x="82" y="24"/>
                      <a:pt x="75" y="33"/>
                      <a:pt x="67" y="32"/>
                    </a:cubicBezTo>
                    <a:cubicBezTo>
                      <a:pt x="58" y="32"/>
                      <a:pt x="36" y="35"/>
                      <a:pt x="28" y="32"/>
                    </a:cubicBezTo>
                    <a:cubicBezTo>
                      <a:pt x="19" y="3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defTabSz="1219140">
                  <a:defRPr/>
                </a:pPr>
                <a:endParaRPr lang="en-US" sz="9600" kern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127" name="Freeform 103">
                <a:extLst>
                  <a:ext uri="{FF2B5EF4-FFF2-40B4-BE49-F238E27FC236}">
                    <a16:creationId xmlns:a16="http://schemas.microsoft.com/office/drawing/2014/main" id="{3D968F3A-C111-064C-9689-EEBC87130A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53697" y="1061826"/>
                <a:ext cx="226796" cy="66888"/>
              </a:xfrm>
              <a:custGeom>
                <a:avLst/>
                <a:gdLst>
                  <a:gd name="T0" fmla="*/ 9 w 49"/>
                  <a:gd name="T1" fmla="*/ 1 h 23"/>
                  <a:gd name="T2" fmla="*/ 24 w 49"/>
                  <a:gd name="T3" fmla="*/ 8 h 23"/>
                  <a:gd name="T4" fmla="*/ 31 w 49"/>
                  <a:gd name="T5" fmla="*/ 7 h 23"/>
                  <a:gd name="T6" fmla="*/ 44 w 49"/>
                  <a:gd name="T7" fmla="*/ 17 h 23"/>
                  <a:gd name="T8" fmla="*/ 37 w 49"/>
                  <a:gd name="T9" fmla="*/ 17 h 23"/>
                  <a:gd name="T10" fmla="*/ 13 w 49"/>
                  <a:gd name="T11" fmla="*/ 10 h 23"/>
                  <a:gd name="T12" fmla="*/ 9 w 49"/>
                  <a:gd name="T13" fmla="*/ 1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9" h="23">
                    <a:moveTo>
                      <a:pt x="9" y="1"/>
                    </a:moveTo>
                    <a:cubicBezTo>
                      <a:pt x="9" y="1"/>
                      <a:pt x="20" y="7"/>
                      <a:pt x="24" y="8"/>
                    </a:cubicBezTo>
                    <a:cubicBezTo>
                      <a:pt x="28" y="9"/>
                      <a:pt x="31" y="9"/>
                      <a:pt x="31" y="7"/>
                    </a:cubicBezTo>
                    <a:cubicBezTo>
                      <a:pt x="31" y="4"/>
                      <a:pt x="40" y="11"/>
                      <a:pt x="44" y="17"/>
                    </a:cubicBezTo>
                    <a:cubicBezTo>
                      <a:pt x="49" y="23"/>
                      <a:pt x="44" y="21"/>
                      <a:pt x="37" y="17"/>
                    </a:cubicBezTo>
                    <a:cubicBezTo>
                      <a:pt x="30" y="13"/>
                      <a:pt x="20" y="15"/>
                      <a:pt x="13" y="10"/>
                    </a:cubicBezTo>
                    <a:cubicBezTo>
                      <a:pt x="6" y="5"/>
                      <a:pt x="0" y="0"/>
                      <a:pt x="9" y="1"/>
                    </a:cubicBez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defTabSz="1219140">
                  <a:defRPr/>
                </a:pPr>
                <a:endParaRPr lang="en-US" sz="9600" kern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128" name="Freeform 104">
                <a:extLst>
                  <a:ext uri="{FF2B5EF4-FFF2-40B4-BE49-F238E27FC236}">
                    <a16:creationId xmlns:a16="http://schemas.microsoft.com/office/drawing/2014/main" id="{1DB811A6-B5B0-5740-8CE5-8E8B2F334FB2}"/>
                  </a:ext>
                </a:extLst>
              </p:cNvPr>
              <p:cNvSpPr>
                <a:spLocks/>
              </p:cNvSpPr>
              <p:nvPr/>
            </p:nvSpPr>
            <p:spPr bwMode="auto">
              <a:xfrm rot="18643239">
                <a:off x="3555600" y="1040771"/>
                <a:ext cx="87944" cy="175885"/>
              </a:xfrm>
              <a:custGeom>
                <a:avLst/>
                <a:gdLst>
                  <a:gd name="T0" fmla="*/ 12 w 30"/>
                  <a:gd name="T1" fmla="*/ 25 h 60"/>
                  <a:gd name="T2" fmla="*/ 20 w 30"/>
                  <a:gd name="T3" fmla="*/ 19 h 60"/>
                  <a:gd name="T4" fmla="*/ 22 w 30"/>
                  <a:gd name="T5" fmla="*/ 4 h 60"/>
                  <a:gd name="T6" fmla="*/ 24 w 30"/>
                  <a:gd name="T7" fmla="*/ 26 h 60"/>
                  <a:gd name="T8" fmla="*/ 21 w 30"/>
                  <a:gd name="T9" fmla="*/ 37 h 60"/>
                  <a:gd name="T10" fmla="*/ 14 w 30"/>
                  <a:gd name="T11" fmla="*/ 48 h 60"/>
                  <a:gd name="T12" fmla="*/ 8 w 30"/>
                  <a:gd name="T13" fmla="*/ 35 h 60"/>
                  <a:gd name="T14" fmla="*/ 12 w 30"/>
                  <a:gd name="T15" fmla="*/ 25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0" h="60">
                    <a:moveTo>
                      <a:pt x="12" y="25"/>
                    </a:moveTo>
                    <a:cubicBezTo>
                      <a:pt x="12" y="25"/>
                      <a:pt x="17" y="24"/>
                      <a:pt x="20" y="19"/>
                    </a:cubicBezTo>
                    <a:cubicBezTo>
                      <a:pt x="24" y="14"/>
                      <a:pt x="22" y="8"/>
                      <a:pt x="22" y="4"/>
                    </a:cubicBezTo>
                    <a:cubicBezTo>
                      <a:pt x="21" y="0"/>
                      <a:pt x="30" y="16"/>
                      <a:pt x="24" y="26"/>
                    </a:cubicBezTo>
                    <a:cubicBezTo>
                      <a:pt x="24" y="26"/>
                      <a:pt x="21" y="34"/>
                      <a:pt x="21" y="37"/>
                    </a:cubicBezTo>
                    <a:cubicBezTo>
                      <a:pt x="21" y="40"/>
                      <a:pt x="20" y="46"/>
                      <a:pt x="14" y="48"/>
                    </a:cubicBezTo>
                    <a:cubicBezTo>
                      <a:pt x="8" y="50"/>
                      <a:pt x="0" y="60"/>
                      <a:pt x="8" y="35"/>
                    </a:cubicBezTo>
                    <a:lnTo>
                      <a:pt x="12" y="25"/>
                    </a:ln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defTabSz="1219140">
                  <a:defRPr/>
                </a:pPr>
                <a:endParaRPr lang="en-US" sz="9600" kern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p:grpSp>
        <p:sp>
          <p:nvSpPr>
            <p:cNvPr id="56" name="AutoShape 25">
              <a:extLst>
                <a:ext uri="{FF2B5EF4-FFF2-40B4-BE49-F238E27FC236}">
                  <a16:creationId xmlns:a16="http://schemas.microsoft.com/office/drawing/2014/main" id="{39DE2ADD-53E6-FE41-9686-8D4F1EA11910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186187" flipH="1">
              <a:off x="2537765" y="3836692"/>
              <a:ext cx="158509" cy="327676"/>
            </a:xfrm>
            <a:custGeom>
              <a:avLst/>
              <a:gdLst>
                <a:gd name="T0" fmla="*/ 794460491 w 792"/>
                <a:gd name="T1" fmla="*/ 729941208 h 2536"/>
                <a:gd name="T2" fmla="*/ 794460491 w 792"/>
                <a:gd name="T3" fmla="*/ 729941208 h 2536"/>
                <a:gd name="T4" fmla="*/ 794460491 w 792"/>
                <a:gd name="T5" fmla="*/ 729941208 h 2536"/>
                <a:gd name="T6" fmla="*/ 794460491 w 792"/>
                <a:gd name="T7" fmla="*/ 729941208 h 2536"/>
                <a:gd name="T8" fmla="*/ 794460491 w 792"/>
                <a:gd name="T9" fmla="*/ 729941208 h 2536"/>
                <a:gd name="T10" fmla="*/ 794460491 w 792"/>
                <a:gd name="T11" fmla="*/ 729941208 h 2536"/>
                <a:gd name="T12" fmla="*/ 794460491 w 792"/>
                <a:gd name="T13" fmla="*/ 729941208 h 2536"/>
                <a:gd name="T14" fmla="*/ 794460491 w 792"/>
                <a:gd name="T15" fmla="*/ 729941208 h 2536"/>
                <a:gd name="T16" fmla="*/ 794460491 w 792"/>
                <a:gd name="T17" fmla="*/ 729941208 h 2536"/>
                <a:gd name="T18" fmla="*/ 794460491 w 792"/>
                <a:gd name="T19" fmla="*/ 729941208 h 2536"/>
                <a:gd name="T20" fmla="*/ 794460491 w 792"/>
                <a:gd name="T21" fmla="*/ 729941208 h 2536"/>
                <a:gd name="T22" fmla="*/ 794460491 w 792"/>
                <a:gd name="T23" fmla="*/ 729941208 h 2536"/>
                <a:gd name="T24" fmla="*/ 794460491 w 792"/>
                <a:gd name="T25" fmla="*/ 729941208 h 2536"/>
                <a:gd name="T26" fmla="*/ 794460491 w 792"/>
                <a:gd name="T27" fmla="*/ 729941208 h 2536"/>
                <a:gd name="T28" fmla="*/ 0 w 792"/>
                <a:gd name="T29" fmla="*/ 729941208 h 2536"/>
                <a:gd name="T30" fmla="*/ 794460491 w 792"/>
                <a:gd name="T31" fmla="*/ 729941208 h 2536"/>
                <a:gd name="T32" fmla="*/ 794460491 w 792"/>
                <a:gd name="T33" fmla="*/ 729941208 h 2536"/>
                <a:gd name="T34" fmla="*/ 794460491 w 792"/>
                <a:gd name="T35" fmla="*/ 729941208 h 2536"/>
                <a:gd name="T36" fmla="*/ 794460491 w 792"/>
                <a:gd name="T37" fmla="*/ 729941208 h 2536"/>
                <a:gd name="T38" fmla="*/ 794460491 w 792"/>
                <a:gd name="T39" fmla="*/ 729941208 h 2536"/>
                <a:gd name="T40" fmla="*/ 794460491 w 792"/>
                <a:gd name="T41" fmla="*/ 729941208 h 2536"/>
                <a:gd name="T42" fmla="*/ 794460491 w 792"/>
                <a:gd name="T43" fmla="*/ 729941208 h 2536"/>
                <a:gd name="T44" fmla="*/ 794460491 w 792"/>
                <a:gd name="T45" fmla="*/ 729941208 h 2536"/>
                <a:gd name="T46" fmla="*/ 794460491 w 792"/>
                <a:gd name="T47" fmla="*/ 729941208 h 2536"/>
                <a:gd name="T48" fmla="*/ 794460491 w 792"/>
                <a:gd name="T49" fmla="*/ 729941208 h 2536"/>
                <a:gd name="T50" fmla="*/ 794460491 w 792"/>
                <a:gd name="T51" fmla="*/ 729941208 h 2536"/>
                <a:gd name="T52" fmla="*/ 794460491 w 792"/>
                <a:gd name="T53" fmla="*/ 729941208 h 2536"/>
                <a:gd name="T54" fmla="*/ 794460491 w 792"/>
                <a:gd name="T55" fmla="*/ 729941208 h 2536"/>
                <a:gd name="T56" fmla="*/ 794460491 w 792"/>
                <a:gd name="T57" fmla="*/ 729941208 h 2536"/>
                <a:gd name="T58" fmla="*/ 794460491 w 792"/>
                <a:gd name="T59" fmla="*/ 729941208 h 2536"/>
                <a:gd name="T60" fmla="*/ 794460491 w 792"/>
                <a:gd name="T61" fmla="*/ 729941208 h 2536"/>
                <a:gd name="T62" fmla="*/ 794460491 w 792"/>
                <a:gd name="T63" fmla="*/ 729941208 h 2536"/>
                <a:gd name="T64" fmla="*/ 794460491 w 792"/>
                <a:gd name="T65" fmla="*/ 729941208 h 2536"/>
                <a:gd name="T66" fmla="*/ 794460491 w 792"/>
                <a:gd name="T67" fmla="*/ 729941208 h 2536"/>
                <a:gd name="T68" fmla="*/ 794460491 w 792"/>
                <a:gd name="T69" fmla="*/ 729941208 h 2536"/>
                <a:gd name="T70" fmla="*/ 794460491 w 792"/>
                <a:gd name="T71" fmla="*/ 729941208 h 2536"/>
                <a:gd name="T72" fmla="*/ 794460491 w 792"/>
                <a:gd name="T73" fmla="*/ 729941208 h 2536"/>
                <a:gd name="T74" fmla="*/ 794460491 w 792"/>
                <a:gd name="T75" fmla="*/ 729941208 h 2536"/>
                <a:gd name="T76" fmla="*/ 794460491 w 792"/>
                <a:gd name="T77" fmla="*/ 729941208 h 2536"/>
                <a:gd name="T78" fmla="*/ 794460491 w 792"/>
                <a:gd name="T79" fmla="*/ 729941208 h 2536"/>
                <a:gd name="T80" fmla="*/ 794460491 w 792"/>
                <a:gd name="T81" fmla="*/ 729941208 h 2536"/>
                <a:gd name="T82" fmla="*/ 794460491 w 792"/>
                <a:gd name="T83" fmla="*/ 729941208 h 2536"/>
                <a:gd name="T84" fmla="*/ 794460491 w 792"/>
                <a:gd name="T85" fmla="*/ 729941208 h 2536"/>
                <a:gd name="T86" fmla="*/ 794460491 w 792"/>
                <a:gd name="T87" fmla="*/ 729941208 h 2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792"/>
                <a:gd name="T133" fmla="*/ 0 h 2536"/>
                <a:gd name="T134" fmla="*/ 792 w 792"/>
                <a:gd name="T135" fmla="*/ 2536 h 2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792" h="2536">
                  <a:moveTo>
                    <a:pt x="752" y="900"/>
                  </a:moveTo>
                  <a:cubicBezTo>
                    <a:pt x="752" y="888"/>
                    <a:pt x="744" y="880"/>
                    <a:pt x="740" y="872"/>
                  </a:cubicBezTo>
                  <a:cubicBezTo>
                    <a:pt x="720" y="760"/>
                    <a:pt x="736" y="656"/>
                    <a:pt x="724" y="548"/>
                  </a:cubicBezTo>
                  <a:cubicBezTo>
                    <a:pt x="724" y="524"/>
                    <a:pt x="724" y="500"/>
                    <a:pt x="716" y="480"/>
                  </a:cubicBezTo>
                  <a:cubicBezTo>
                    <a:pt x="712" y="472"/>
                    <a:pt x="704" y="464"/>
                    <a:pt x="696" y="456"/>
                  </a:cubicBezTo>
                  <a:cubicBezTo>
                    <a:pt x="688" y="452"/>
                    <a:pt x="668" y="452"/>
                    <a:pt x="672" y="444"/>
                  </a:cubicBezTo>
                  <a:cubicBezTo>
                    <a:pt x="688" y="332"/>
                    <a:pt x="664" y="224"/>
                    <a:pt x="656" y="116"/>
                  </a:cubicBezTo>
                  <a:cubicBezTo>
                    <a:pt x="652" y="56"/>
                    <a:pt x="600" y="0"/>
                    <a:pt x="532" y="8"/>
                  </a:cubicBezTo>
                  <a:cubicBezTo>
                    <a:pt x="512" y="12"/>
                    <a:pt x="492" y="16"/>
                    <a:pt x="472" y="32"/>
                  </a:cubicBezTo>
                  <a:cubicBezTo>
                    <a:pt x="440" y="60"/>
                    <a:pt x="416" y="88"/>
                    <a:pt x="400" y="124"/>
                  </a:cubicBezTo>
                  <a:cubicBezTo>
                    <a:pt x="392" y="148"/>
                    <a:pt x="380" y="164"/>
                    <a:pt x="372" y="188"/>
                  </a:cubicBezTo>
                  <a:cubicBezTo>
                    <a:pt x="364" y="212"/>
                    <a:pt x="364" y="232"/>
                    <a:pt x="360" y="256"/>
                  </a:cubicBezTo>
                  <a:cubicBezTo>
                    <a:pt x="356" y="272"/>
                    <a:pt x="364" y="284"/>
                    <a:pt x="364" y="296"/>
                  </a:cubicBezTo>
                  <a:cubicBezTo>
                    <a:pt x="364" y="352"/>
                    <a:pt x="308" y="388"/>
                    <a:pt x="264" y="416"/>
                  </a:cubicBezTo>
                  <a:cubicBezTo>
                    <a:pt x="240" y="432"/>
                    <a:pt x="204" y="428"/>
                    <a:pt x="184" y="452"/>
                  </a:cubicBezTo>
                  <a:cubicBezTo>
                    <a:pt x="144" y="496"/>
                    <a:pt x="160" y="556"/>
                    <a:pt x="144" y="608"/>
                  </a:cubicBezTo>
                  <a:cubicBezTo>
                    <a:pt x="144" y="612"/>
                    <a:pt x="156" y="616"/>
                    <a:pt x="152" y="628"/>
                  </a:cubicBezTo>
                  <a:cubicBezTo>
                    <a:pt x="148" y="696"/>
                    <a:pt x="156" y="764"/>
                    <a:pt x="140" y="832"/>
                  </a:cubicBezTo>
                  <a:cubicBezTo>
                    <a:pt x="128" y="876"/>
                    <a:pt x="120" y="916"/>
                    <a:pt x="116" y="960"/>
                  </a:cubicBezTo>
                  <a:cubicBezTo>
                    <a:pt x="112" y="1024"/>
                    <a:pt x="116" y="1088"/>
                    <a:pt x="116" y="1152"/>
                  </a:cubicBezTo>
                  <a:cubicBezTo>
                    <a:pt x="116" y="1212"/>
                    <a:pt x="108" y="1272"/>
                    <a:pt x="96" y="1336"/>
                  </a:cubicBezTo>
                  <a:cubicBezTo>
                    <a:pt x="92" y="1360"/>
                    <a:pt x="104" y="1384"/>
                    <a:pt x="120" y="1404"/>
                  </a:cubicBezTo>
                  <a:cubicBezTo>
                    <a:pt x="136" y="1424"/>
                    <a:pt x="164" y="1432"/>
                    <a:pt x="188" y="1436"/>
                  </a:cubicBezTo>
                  <a:cubicBezTo>
                    <a:pt x="192" y="1436"/>
                    <a:pt x="196" y="1440"/>
                    <a:pt x="196" y="1444"/>
                  </a:cubicBezTo>
                  <a:cubicBezTo>
                    <a:pt x="192" y="1540"/>
                    <a:pt x="192" y="1636"/>
                    <a:pt x="180" y="1736"/>
                  </a:cubicBezTo>
                  <a:cubicBezTo>
                    <a:pt x="180" y="1744"/>
                    <a:pt x="188" y="1748"/>
                    <a:pt x="188" y="1752"/>
                  </a:cubicBezTo>
                  <a:cubicBezTo>
                    <a:pt x="188" y="1820"/>
                    <a:pt x="152" y="1884"/>
                    <a:pt x="148" y="1956"/>
                  </a:cubicBezTo>
                  <a:cubicBezTo>
                    <a:pt x="144" y="2056"/>
                    <a:pt x="156" y="2152"/>
                    <a:pt x="148" y="2252"/>
                  </a:cubicBezTo>
                  <a:cubicBezTo>
                    <a:pt x="148" y="2316"/>
                    <a:pt x="120" y="2376"/>
                    <a:pt x="88" y="2432"/>
                  </a:cubicBezTo>
                  <a:cubicBezTo>
                    <a:pt x="64" y="2468"/>
                    <a:pt x="24" y="2484"/>
                    <a:pt x="0" y="2516"/>
                  </a:cubicBezTo>
                  <a:cubicBezTo>
                    <a:pt x="52" y="2512"/>
                    <a:pt x="104" y="2516"/>
                    <a:pt x="152" y="2492"/>
                  </a:cubicBezTo>
                  <a:cubicBezTo>
                    <a:pt x="148" y="2460"/>
                    <a:pt x="180" y="2424"/>
                    <a:pt x="208" y="2424"/>
                  </a:cubicBezTo>
                  <a:cubicBezTo>
                    <a:pt x="224" y="2428"/>
                    <a:pt x="204" y="2460"/>
                    <a:pt x="220" y="2476"/>
                  </a:cubicBezTo>
                  <a:cubicBezTo>
                    <a:pt x="220" y="2448"/>
                    <a:pt x="224" y="2420"/>
                    <a:pt x="244" y="2396"/>
                  </a:cubicBezTo>
                  <a:cubicBezTo>
                    <a:pt x="268" y="2372"/>
                    <a:pt x="248" y="2336"/>
                    <a:pt x="224" y="2312"/>
                  </a:cubicBezTo>
                  <a:cubicBezTo>
                    <a:pt x="224" y="2308"/>
                    <a:pt x="221" y="2300"/>
                    <a:pt x="220" y="2292"/>
                  </a:cubicBezTo>
                  <a:cubicBezTo>
                    <a:pt x="216" y="2244"/>
                    <a:pt x="224" y="2196"/>
                    <a:pt x="236" y="2144"/>
                  </a:cubicBezTo>
                  <a:cubicBezTo>
                    <a:pt x="244" y="2084"/>
                    <a:pt x="264" y="2032"/>
                    <a:pt x="280" y="1972"/>
                  </a:cubicBezTo>
                  <a:cubicBezTo>
                    <a:pt x="296" y="1916"/>
                    <a:pt x="284" y="1856"/>
                    <a:pt x="304" y="1800"/>
                  </a:cubicBezTo>
                  <a:cubicBezTo>
                    <a:pt x="308" y="1784"/>
                    <a:pt x="312" y="1760"/>
                    <a:pt x="328" y="1752"/>
                  </a:cubicBezTo>
                  <a:cubicBezTo>
                    <a:pt x="352" y="1740"/>
                    <a:pt x="380" y="1740"/>
                    <a:pt x="404" y="1744"/>
                  </a:cubicBezTo>
                  <a:cubicBezTo>
                    <a:pt x="432" y="1744"/>
                    <a:pt x="460" y="1748"/>
                    <a:pt x="488" y="1752"/>
                  </a:cubicBezTo>
                  <a:cubicBezTo>
                    <a:pt x="500" y="1756"/>
                    <a:pt x="504" y="1768"/>
                    <a:pt x="508" y="1780"/>
                  </a:cubicBezTo>
                  <a:cubicBezTo>
                    <a:pt x="512" y="1840"/>
                    <a:pt x="496" y="1896"/>
                    <a:pt x="488" y="1956"/>
                  </a:cubicBezTo>
                  <a:cubicBezTo>
                    <a:pt x="484" y="2024"/>
                    <a:pt x="496" y="2092"/>
                    <a:pt x="480" y="2164"/>
                  </a:cubicBezTo>
                  <a:cubicBezTo>
                    <a:pt x="476" y="2192"/>
                    <a:pt x="476" y="2220"/>
                    <a:pt x="468" y="2248"/>
                  </a:cubicBezTo>
                  <a:cubicBezTo>
                    <a:pt x="460" y="2272"/>
                    <a:pt x="448" y="2292"/>
                    <a:pt x="444" y="2320"/>
                  </a:cubicBezTo>
                  <a:cubicBezTo>
                    <a:pt x="440" y="2328"/>
                    <a:pt x="428" y="2328"/>
                    <a:pt x="428" y="2340"/>
                  </a:cubicBezTo>
                  <a:cubicBezTo>
                    <a:pt x="424" y="2352"/>
                    <a:pt x="420" y="2364"/>
                    <a:pt x="420" y="2376"/>
                  </a:cubicBezTo>
                  <a:cubicBezTo>
                    <a:pt x="424" y="2392"/>
                    <a:pt x="440" y="2404"/>
                    <a:pt x="444" y="2416"/>
                  </a:cubicBezTo>
                  <a:cubicBezTo>
                    <a:pt x="452" y="2432"/>
                    <a:pt x="452" y="2452"/>
                    <a:pt x="448" y="2468"/>
                  </a:cubicBezTo>
                  <a:cubicBezTo>
                    <a:pt x="444" y="2476"/>
                    <a:pt x="436" y="2488"/>
                    <a:pt x="444" y="2496"/>
                  </a:cubicBezTo>
                  <a:cubicBezTo>
                    <a:pt x="480" y="2524"/>
                    <a:pt x="564" y="2536"/>
                    <a:pt x="552" y="2472"/>
                  </a:cubicBezTo>
                  <a:cubicBezTo>
                    <a:pt x="540" y="2432"/>
                    <a:pt x="512" y="2392"/>
                    <a:pt x="516" y="2348"/>
                  </a:cubicBezTo>
                  <a:cubicBezTo>
                    <a:pt x="516" y="2312"/>
                    <a:pt x="520" y="2276"/>
                    <a:pt x="532" y="2240"/>
                  </a:cubicBezTo>
                  <a:cubicBezTo>
                    <a:pt x="596" y="2088"/>
                    <a:pt x="640" y="1932"/>
                    <a:pt x="624" y="1768"/>
                  </a:cubicBezTo>
                  <a:cubicBezTo>
                    <a:pt x="652" y="1744"/>
                    <a:pt x="696" y="1748"/>
                    <a:pt x="732" y="1748"/>
                  </a:cubicBezTo>
                  <a:cubicBezTo>
                    <a:pt x="736" y="1640"/>
                    <a:pt x="708" y="1536"/>
                    <a:pt x="724" y="1428"/>
                  </a:cubicBezTo>
                  <a:cubicBezTo>
                    <a:pt x="728" y="1408"/>
                    <a:pt x="756" y="1416"/>
                    <a:pt x="768" y="1404"/>
                  </a:cubicBezTo>
                  <a:cubicBezTo>
                    <a:pt x="784" y="1392"/>
                    <a:pt x="792" y="1368"/>
                    <a:pt x="792" y="1356"/>
                  </a:cubicBezTo>
                  <a:cubicBezTo>
                    <a:pt x="740" y="1204"/>
                    <a:pt x="784" y="1060"/>
                    <a:pt x="752" y="900"/>
                  </a:cubicBezTo>
                  <a:close/>
                  <a:moveTo>
                    <a:pt x="208" y="1272"/>
                  </a:moveTo>
                  <a:cubicBezTo>
                    <a:pt x="200" y="1316"/>
                    <a:pt x="200" y="1364"/>
                    <a:pt x="200" y="1408"/>
                  </a:cubicBezTo>
                  <a:cubicBezTo>
                    <a:pt x="200" y="1416"/>
                    <a:pt x="204" y="1432"/>
                    <a:pt x="192" y="1428"/>
                  </a:cubicBezTo>
                  <a:cubicBezTo>
                    <a:pt x="176" y="1428"/>
                    <a:pt x="172" y="1420"/>
                    <a:pt x="160" y="1408"/>
                  </a:cubicBezTo>
                  <a:cubicBezTo>
                    <a:pt x="160" y="1404"/>
                    <a:pt x="160" y="1400"/>
                    <a:pt x="160" y="1396"/>
                  </a:cubicBezTo>
                  <a:cubicBezTo>
                    <a:pt x="148" y="1400"/>
                    <a:pt x="140" y="1388"/>
                    <a:pt x="136" y="1376"/>
                  </a:cubicBezTo>
                  <a:cubicBezTo>
                    <a:pt x="128" y="1356"/>
                    <a:pt x="132" y="1324"/>
                    <a:pt x="148" y="1324"/>
                  </a:cubicBezTo>
                  <a:cubicBezTo>
                    <a:pt x="172" y="1320"/>
                    <a:pt x="164" y="1364"/>
                    <a:pt x="172" y="1384"/>
                  </a:cubicBezTo>
                  <a:cubicBezTo>
                    <a:pt x="176" y="1388"/>
                    <a:pt x="180" y="1388"/>
                    <a:pt x="184" y="1388"/>
                  </a:cubicBezTo>
                  <a:cubicBezTo>
                    <a:pt x="180" y="1352"/>
                    <a:pt x="184" y="1312"/>
                    <a:pt x="176" y="1276"/>
                  </a:cubicBezTo>
                  <a:cubicBezTo>
                    <a:pt x="172" y="1252"/>
                    <a:pt x="152" y="1236"/>
                    <a:pt x="156" y="1208"/>
                  </a:cubicBezTo>
                  <a:cubicBezTo>
                    <a:pt x="180" y="1060"/>
                    <a:pt x="224" y="928"/>
                    <a:pt x="232" y="780"/>
                  </a:cubicBezTo>
                  <a:cubicBezTo>
                    <a:pt x="232" y="756"/>
                    <a:pt x="224" y="724"/>
                    <a:pt x="248" y="712"/>
                  </a:cubicBezTo>
                  <a:cubicBezTo>
                    <a:pt x="264" y="704"/>
                    <a:pt x="257" y="732"/>
                    <a:pt x="260" y="744"/>
                  </a:cubicBezTo>
                  <a:cubicBezTo>
                    <a:pt x="304" y="928"/>
                    <a:pt x="224" y="1092"/>
                    <a:pt x="208" y="1272"/>
                  </a:cubicBezTo>
                  <a:close/>
                  <a:moveTo>
                    <a:pt x="656" y="876"/>
                  </a:moveTo>
                  <a:cubicBezTo>
                    <a:pt x="656" y="888"/>
                    <a:pt x="641" y="882"/>
                    <a:pt x="632" y="876"/>
                  </a:cubicBezTo>
                  <a:cubicBezTo>
                    <a:pt x="620" y="868"/>
                    <a:pt x="620" y="852"/>
                    <a:pt x="624" y="844"/>
                  </a:cubicBezTo>
                  <a:cubicBezTo>
                    <a:pt x="632" y="824"/>
                    <a:pt x="624" y="800"/>
                    <a:pt x="616" y="780"/>
                  </a:cubicBezTo>
                  <a:cubicBezTo>
                    <a:pt x="608" y="764"/>
                    <a:pt x="608" y="744"/>
                    <a:pt x="624" y="728"/>
                  </a:cubicBezTo>
                  <a:cubicBezTo>
                    <a:pt x="628" y="728"/>
                    <a:pt x="632" y="728"/>
                    <a:pt x="636" y="728"/>
                  </a:cubicBezTo>
                  <a:cubicBezTo>
                    <a:pt x="664" y="776"/>
                    <a:pt x="660" y="828"/>
                    <a:pt x="656" y="876"/>
                  </a:cubicBezTo>
                  <a:close/>
                  <a:moveTo>
                    <a:pt x="728" y="1400"/>
                  </a:moveTo>
                  <a:cubicBezTo>
                    <a:pt x="724" y="1400"/>
                    <a:pt x="716" y="1392"/>
                    <a:pt x="720" y="1384"/>
                  </a:cubicBezTo>
                  <a:cubicBezTo>
                    <a:pt x="728" y="1364"/>
                    <a:pt x="716" y="1332"/>
                    <a:pt x="748" y="1332"/>
                  </a:cubicBezTo>
                  <a:cubicBezTo>
                    <a:pt x="752" y="1332"/>
                    <a:pt x="752" y="1341"/>
                    <a:pt x="756" y="1348"/>
                  </a:cubicBezTo>
                  <a:cubicBezTo>
                    <a:pt x="768" y="1372"/>
                    <a:pt x="756" y="1400"/>
                    <a:pt x="728" y="1400"/>
                  </a:cubicBezTo>
                  <a:close/>
                </a:path>
              </a:pathLst>
            </a:custGeom>
            <a:solidFill>
              <a:schemeClr val="tx1"/>
            </a:solidFill>
            <a:ln w="15875" cap="flat">
              <a:noFill/>
              <a:prstDash val="solid"/>
              <a:miter lim="800000"/>
              <a:headEnd/>
              <a:tailEnd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txBody>
            <a:bodyPr/>
            <a:lstStyle/>
            <a:p>
              <a:pPr defTabSz="1219140">
                <a:defRPr/>
              </a:pPr>
              <a:endParaRPr lang="en-US" sz="9600" kern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57" name="AutoShape 22">
              <a:extLst>
                <a:ext uri="{FF2B5EF4-FFF2-40B4-BE49-F238E27FC236}">
                  <a16:creationId xmlns:a16="http://schemas.microsoft.com/office/drawing/2014/main" id="{D31D970B-655C-1344-B764-2B141EBDAF3F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642856" y="3820290"/>
              <a:ext cx="139656" cy="340512"/>
            </a:xfrm>
            <a:custGeom>
              <a:avLst/>
              <a:gdLst>
                <a:gd name="T0" fmla="*/ 808464432 w 680"/>
                <a:gd name="T1" fmla="*/ 813928491 h 2335"/>
                <a:gd name="T2" fmla="*/ 808464432 w 680"/>
                <a:gd name="T3" fmla="*/ 813928491 h 2335"/>
                <a:gd name="T4" fmla="*/ 808464432 w 680"/>
                <a:gd name="T5" fmla="*/ 813928491 h 2335"/>
                <a:gd name="T6" fmla="*/ 808464432 w 680"/>
                <a:gd name="T7" fmla="*/ 813928491 h 2335"/>
                <a:gd name="T8" fmla="*/ 808464432 w 680"/>
                <a:gd name="T9" fmla="*/ 813928491 h 2335"/>
                <a:gd name="T10" fmla="*/ 808464432 w 680"/>
                <a:gd name="T11" fmla="*/ 813928491 h 2335"/>
                <a:gd name="T12" fmla="*/ 808464432 w 680"/>
                <a:gd name="T13" fmla="*/ 813928491 h 2335"/>
                <a:gd name="T14" fmla="*/ 808464432 w 680"/>
                <a:gd name="T15" fmla="*/ 813928491 h 2335"/>
                <a:gd name="T16" fmla="*/ 808464432 w 680"/>
                <a:gd name="T17" fmla="*/ 813928491 h 2335"/>
                <a:gd name="T18" fmla="*/ 808464432 w 680"/>
                <a:gd name="T19" fmla="*/ 813928491 h 2335"/>
                <a:gd name="T20" fmla="*/ 808464432 w 680"/>
                <a:gd name="T21" fmla="*/ 813928491 h 2335"/>
                <a:gd name="T22" fmla="*/ 808464432 w 680"/>
                <a:gd name="T23" fmla="*/ 813928491 h 2335"/>
                <a:gd name="T24" fmla="*/ 808464432 w 680"/>
                <a:gd name="T25" fmla="*/ 813928491 h 2335"/>
                <a:gd name="T26" fmla="*/ 808464432 w 680"/>
                <a:gd name="T27" fmla="*/ 813928491 h 2335"/>
                <a:gd name="T28" fmla="*/ 808464432 w 680"/>
                <a:gd name="T29" fmla="*/ 813928491 h 2335"/>
                <a:gd name="T30" fmla="*/ 808464432 w 680"/>
                <a:gd name="T31" fmla="*/ 813928491 h 2335"/>
                <a:gd name="T32" fmla="*/ 808464432 w 680"/>
                <a:gd name="T33" fmla="*/ 813928491 h 2335"/>
                <a:gd name="T34" fmla="*/ 808464432 w 680"/>
                <a:gd name="T35" fmla="*/ 813928491 h 2335"/>
                <a:gd name="T36" fmla="*/ 808464432 w 680"/>
                <a:gd name="T37" fmla="*/ 813928491 h 2335"/>
                <a:gd name="T38" fmla="*/ 808464432 w 680"/>
                <a:gd name="T39" fmla="*/ 813928491 h 2335"/>
                <a:gd name="T40" fmla="*/ 808464432 w 680"/>
                <a:gd name="T41" fmla="*/ 813928491 h 2335"/>
                <a:gd name="T42" fmla="*/ 808464432 w 680"/>
                <a:gd name="T43" fmla="*/ 813928491 h 2335"/>
                <a:gd name="T44" fmla="*/ 808464432 w 680"/>
                <a:gd name="T45" fmla="*/ 813928491 h 2335"/>
                <a:gd name="T46" fmla="*/ 808464432 w 680"/>
                <a:gd name="T47" fmla="*/ 813928491 h 2335"/>
                <a:gd name="T48" fmla="*/ 808464432 w 680"/>
                <a:gd name="T49" fmla="*/ 813928491 h 2335"/>
                <a:gd name="T50" fmla="*/ 808464432 w 680"/>
                <a:gd name="T51" fmla="*/ 813928491 h 2335"/>
                <a:gd name="T52" fmla="*/ 808464432 w 680"/>
                <a:gd name="T53" fmla="*/ 813928491 h 2335"/>
                <a:gd name="T54" fmla="*/ 808464432 w 680"/>
                <a:gd name="T55" fmla="*/ 813928491 h 2335"/>
                <a:gd name="T56" fmla="*/ 808464432 w 680"/>
                <a:gd name="T57" fmla="*/ 813928491 h 2335"/>
                <a:gd name="T58" fmla="*/ 808464432 w 680"/>
                <a:gd name="T59" fmla="*/ 813928491 h 2335"/>
                <a:gd name="T60" fmla="*/ 808464432 w 680"/>
                <a:gd name="T61" fmla="*/ 813928491 h 2335"/>
                <a:gd name="T62" fmla="*/ 808464432 w 680"/>
                <a:gd name="T63" fmla="*/ 813928491 h 2335"/>
                <a:gd name="T64" fmla="*/ 808464432 w 680"/>
                <a:gd name="T65" fmla="*/ 813928491 h 2335"/>
                <a:gd name="T66" fmla="*/ 808464432 w 680"/>
                <a:gd name="T67" fmla="*/ 813928491 h 2335"/>
                <a:gd name="T68" fmla="*/ 808464432 w 680"/>
                <a:gd name="T69" fmla="*/ 813928491 h 2335"/>
                <a:gd name="T70" fmla="*/ 808464432 w 680"/>
                <a:gd name="T71" fmla="*/ 813928491 h 2335"/>
                <a:gd name="T72" fmla="*/ 808464432 w 680"/>
                <a:gd name="T73" fmla="*/ 813928491 h 2335"/>
                <a:gd name="T74" fmla="*/ 808464432 w 680"/>
                <a:gd name="T75" fmla="*/ 813928491 h 2335"/>
                <a:gd name="T76" fmla="*/ 808464432 w 680"/>
                <a:gd name="T77" fmla="*/ 813928491 h 2335"/>
                <a:gd name="T78" fmla="*/ 808464432 w 680"/>
                <a:gd name="T79" fmla="*/ 813928491 h 2335"/>
                <a:gd name="T80" fmla="*/ 808464432 w 680"/>
                <a:gd name="T81" fmla="*/ 813928491 h 2335"/>
                <a:gd name="T82" fmla="*/ 808464432 w 680"/>
                <a:gd name="T83" fmla="*/ 813928491 h 2335"/>
                <a:gd name="T84" fmla="*/ 808464432 w 680"/>
                <a:gd name="T85" fmla="*/ 813928491 h 2335"/>
                <a:gd name="T86" fmla="*/ 808464432 w 680"/>
                <a:gd name="T87" fmla="*/ 813928491 h 2335"/>
                <a:gd name="T88" fmla="*/ 808464432 w 680"/>
                <a:gd name="T89" fmla="*/ 813928491 h 2335"/>
                <a:gd name="T90" fmla="*/ 808464432 w 680"/>
                <a:gd name="T91" fmla="*/ 813928491 h 2335"/>
                <a:gd name="T92" fmla="*/ 808464432 w 680"/>
                <a:gd name="T93" fmla="*/ 813928491 h 2335"/>
                <a:gd name="T94" fmla="*/ 808464432 w 680"/>
                <a:gd name="T95" fmla="*/ 813928491 h 2335"/>
                <a:gd name="T96" fmla="*/ 808464432 w 680"/>
                <a:gd name="T97" fmla="*/ 813928491 h 2335"/>
                <a:gd name="T98" fmla="*/ 808464432 w 680"/>
                <a:gd name="T99" fmla="*/ 813928491 h 2335"/>
                <a:gd name="T100" fmla="*/ 808464432 w 680"/>
                <a:gd name="T101" fmla="*/ 813928491 h 2335"/>
                <a:gd name="T102" fmla="*/ 808464432 w 680"/>
                <a:gd name="T103" fmla="*/ 813928491 h 2335"/>
                <a:gd name="T104" fmla="*/ 808464432 w 680"/>
                <a:gd name="T105" fmla="*/ 813928491 h 2335"/>
                <a:gd name="T106" fmla="*/ 808464432 w 680"/>
                <a:gd name="T107" fmla="*/ 813928491 h 2335"/>
                <a:gd name="T108" fmla="*/ 808464432 w 680"/>
                <a:gd name="T109" fmla="*/ 813928491 h 2335"/>
                <a:gd name="T110" fmla="*/ 808464432 w 680"/>
                <a:gd name="T111" fmla="*/ 813928491 h 2335"/>
                <a:gd name="T112" fmla="*/ 808464432 w 680"/>
                <a:gd name="T113" fmla="*/ 813928491 h 2335"/>
                <a:gd name="T114" fmla="*/ 808464432 w 680"/>
                <a:gd name="T115" fmla="*/ 813928491 h 2335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680"/>
                <a:gd name="T175" fmla="*/ 0 h 2335"/>
                <a:gd name="T176" fmla="*/ 680 w 680"/>
                <a:gd name="T177" fmla="*/ 2335 h 2335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680" h="2335">
                  <a:moveTo>
                    <a:pt x="676" y="998"/>
                  </a:moveTo>
                  <a:cubicBezTo>
                    <a:pt x="670" y="976"/>
                    <a:pt x="677" y="952"/>
                    <a:pt x="674" y="929"/>
                  </a:cubicBezTo>
                  <a:cubicBezTo>
                    <a:pt x="673" y="919"/>
                    <a:pt x="670" y="909"/>
                    <a:pt x="668" y="898"/>
                  </a:cubicBezTo>
                  <a:cubicBezTo>
                    <a:pt x="666" y="885"/>
                    <a:pt x="667" y="872"/>
                    <a:pt x="667" y="859"/>
                  </a:cubicBezTo>
                  <a:cubicBezTo>
                    <a:pt x="666" y="834"/>
                    <a:pt x="662" y="810"/>
                    <a:pt x="662" y="785"/>
                  </a:cubicBezTo>
                  <a:cubicBezTo>
                    <a:pt x="663" y="759"/>
                    <a:pt x="664" y="732"/>
                    <a:pt x="662" y="706"/>
                  </a:cubicBezTo>
                  <a:cubicBezTo>
                    <a:pt x="657" y="647"/>
                    <a:pt x="645" y="590"/>
                    <a:pt x="632" y="533"/>
                  </a:cubicBezTo>
                  <a:cubicBezTo>
                    <a:pt x="628" y="513"/>
                    <a:pt x="623" y="492"/>
                    <a:pt x="618" y="472"/>
                  </a:cubicBezTo>
                  <a:cubicBezTo>
                    <a:pt x="613" y="453"/>
                    <a:pt x="607" y="436"/>
                    <a:pt x="592" y="423"/>
                  </a:cubicBezTo>
                  <a:cubicBezTo>
                    <a:pt x="572" y="405"/>
                    <a:pt x="547" y="403"/>
                    <a:pt x="524" y="392"/>
                  </a:cubicBezTo>
                  <a:cubicBezTo>
                    <a:pt x="506" y="384"/>
                    <a:pt x="489" y="373"/>
                    <a:pt x="471" y="364"/>
                  </a:cubicBezTo>
                  <a:cubicBezTo>
                    <a:pt x="463" y="361"/>
                    <a:pt x="455" y="357"/>
                    <a:pt x="449" y="351"/>
                  </a:cubicBezTo>
                  <a:cubicBezTo>
                    <a:pt x="443" y="344"/>
                    <a:pt x="438" y="342"/>
                    <a:pt x="430" y="339"/>
                  </a:cubicBezTo>
                  <a:cubicBezTo>
                    <a:pt x="420" y="336"/>
                    <a:pt x="415" y="332"/>
                    <a:pt x="415" y="323"/>
                  </a:cubicBezTo>
                  <a:cubicBezTo>
                    <a:pt x="415" y="314"/>
                    <a:pt x="415" y="304"/>
                    <a:pt x="414" y="294"/>
                  </a:cubicBezTo>
                  <a:cubicBezTo>
                    <a:pt x="413" y="285"/>
                    <a:pt x="412" y="279"/>
                    <a:pt x="419" y="272"/>
                  </a:cubicBezTo>
                  <a:cubicBezTo>
                    <a:pt x="426" y="263"/>
                    <a:pt x="428" y="252"/>
                    <a:pt x="429" y="241"/>
                  </a:cubicBezTo>
                  <a:cubicBezTo>
                    <a:pt x="430" y="234"/>
                    <a:pt x="431" y="227"/>
                    <a:pt x="431" y="220"/>
                  </a:cubicBezTo>
                  <a:cubicBezTo>
                    <a:pt x="431" y="214"/>
                    <a:pt x="431" y="215"/>
                    <a:pt x="436" y="216"/>
                  </a:cubicBezTo>
                  <a:cubicBezTo>
                    <a:pt x="450" y="219"/>
                    <a:pt x="451" y="211"/>
                    <a:pt x="456" y="200"/>
                  </a:cubicBezTo>
                  <a:cubicBezTo>
                    <a:pt x="461" y="190"/>
                    <a:pt x="474" y="134"/>
                    <a:pt x="449" y="140"/>
                  </a:cubicBezTo>
                  <a:cubicBezTo>
                    <a:pt x="446" y="141"/>
                    <a:pt x="449" y="130"/>
                    <a:pt x="449" y="128"/>
                  </a:cubicBezTo>
                  <a:cubicBezTo>
                    <a:pt x="450" y="121"/>
                    <a:pt x="453" y="114"/>
                    <a:pt x="451" y="106"/>
                  </a:cubicBezTo>
                  <a:cubicBezTo>
                    <a:pt x="448" y="95"/>
                    <a:pt x="452" y="86"/>
                    <a:pt x="450" y="76"/>
                  </a:cubicBezTo>
                  <a:cubicBezTo>
                    <a:pt x="449" y="66"/>
                    <a:pt x="442" y="57"/>
                    <a:pt x="438" y="48"/>
                  </a:cubicBezTo>
                  <a:cubicBezTo>
                    <a:pt x="435" y="43"/>
                    <a:pt x="435" y="38"/>
                    <a:pt x="429" y="35"/>
                  </a:cubicBezTo>
                  <a:cubicBezTo>
                    <a:pt x="423" y="32"/>
                    <a:pt x="421" y="28"/>
                    <a:pt x="416" y="24"/>
                  </a:cubicBezTo>
                  <a:cubicBezTo>
                    <a:pt x="408" y="17"/>
                    <a:pt x="397" y="5"/>
                    <a:pt x="386" y="7"/>
                  </a:cubicBezTo>
                  <a:cubicBezTo>
                    <a:pt x="381" y="9"/>
                    <a:pt x="376" y="5"/>
                    <a:pt x="371" y="3"/>
                  </a:cubicBezTo>
                  <a:cubicBezTo>
                    <a:pt x="369" y="3"/>
                    <a:pt x="366" y="3"/>
                    <a:pt x="364" y="3"/>
                  </a:cubicBezTo>
                  <a:cubicBezTo>
                    <a:pt x="360" y="3"/>
                    <a:pt x="356" y="0"/>
                    <a:pt x="352" y="0"/>
                  </a:cubicBezTo>
                  <a:cubicBezTo>
                    <a:pt x="346" y="0"/>
                    <a:pt x="338" y="1"/>
                    <a:pt x="332" y="1"/>
                  </a:cubicBezTo>
                  <a:cubicBezTo>
                    <a:pt x="330" y="2"/>
                    <a:pt x="328" y="4"/>
                    <a:pt x="325" y="4"/>
                  </a:cubicBezTo>
                  <a:cubicBezTo>
                    <a:pt x="322" y="5"/>
                    <a:pt x="320" y="3"/>
                    <a:pt x="316" y="3"/>
                  </a:cubicBezTo>
                  <a:cubicBezTo>
                    <a:pt x="311" y="3"/>
                    <a:pt x="307" y="9"/>
                    <a:pt x="301" y="10"/>
                  </a:cubicBezTo>
                  <a:cubicBezTo>
                    <a:pt x="299" y="11"/>
                    <a:pt x="297" y="13"/>
                    <a:pt x="295" y="14"/>
                  </a:cubicBezTo>
                  <a:cubicBezTo>
                    <a:pt x="292" y="15"/>
                    <a:pt x="288" y="16"/>
                    <a:pt x="285" y="17"/>
                  </a:cubicBezTo>
                  <a:cubicBezTo>
                    <a:pt x="280" y="20"/>
                    <a:pt x="276" y="22"/>
                    <a:pt x="272" y="25"/>
                  </a:cubicBezTo>
                  <a:cubicBezTo>
                    <a:pt x="269" y="27"/>
                    <a:pt x="268" y="30"/>
                    <a:pt x="266" y="32"/>
                  </a:cubicBezTo>
                  <a:cubicBezTo>
                    <a:pt x="262" y="35"/>
                    <a:pt x="257" y="39"/>
                    <a:pt x="254" y="44"/>
                  </a:cubicBezTo>
                  <a:cubicBezTo>
                    <a:pt x="253" y="47"/>
                    <a:pt x="253" y="50"/>
                    <a:pt x="251" y="53"/>
                  </a:cubicBezTo>
                  <a:cubicBezTo>
                    <a:pt x="250" y="56"/>
                    <a:pt x="247" y="57"/>
                    <a:pt x="245" y="61"/>
                  </a:cubicBezTo>
                  <a:cubicBezTo>
                    <a:pt x="242" y="69"/>
                    <a:pt x="237" y="87"/>
                    <a:pt x="241" y="95"/>
                  </a:cubicBezTo>
                  <a:cubicBezTo>
                    <a:pt x="245" y="104"/>
                    <a:pt x="240" y="115"/>
                    <a:pt x="244" y="124"/>
                  </a:cubicBezTo>
                  <a:cubicBezTo>
                    <a:pt x="245" y="129"/>
                    <a:pt x="239" y="126"/>
                    <a:pt x="236" y="127"/>
                  </a:cubicBezTo>
                  <a:cubicBezTo>
                    <a:pt x="231" y="130"/>
                    <a:pt x="231" y="138"/>
                    <a:pt x="230" y="142"/>
                  </a:cubicBezTo>
                  <a:cubicBezTo>
                    <a:pt x="228" y="155"/>
                    <a:pt x="226" y="170"/>
                    <a:pt x="229" y="183"/>
                  </a:cubicBezTo>
                  <a:cubicBezTo>
                    <a:pt x="233" y="194"/>
                    <a:pt x="238" y="203"/>
                    <a:pt x="250" y="204"/>
                  </a:cubicBezTo>
                  <a:cubicBezTo>
                    <a:pt x="254" y="204"/>
                    <a:pt x="256" y="203"/>
                    <a:pt x="257" y="207"/>
                  </a:cubicBezTo>
                  <a:cubicBezTo>
                    <a:pt x="258" y="212"/>
                    <a:pt x="257" y="219"/>
                    <a:pt x="257" y="224"/>
                  </a:cubicBezTo>
                  <a:cubicBezTo>
                    <a:pt x="257" y="235"/>
                    <a:pt x="258" y="245"/>
                    <a:pt x="263" y="254"/>
                  </a:cubicBezTo>
                  <a:cubicBezTo>
                    <a:pt x="266" y="259"/>
                    <a:pt x="269" y="263"/>
                    <a:pt x="269" y="269"/>
                  </a:cubicBezTo>
                  <a:cubicBezTo>
                    <a:pt x="268" y="274"/>
                    <a:pt x="268" y="278"/>
                    <a:pt x="268" y="283"/>
                  </a:cubicBezTo>
                  <a:cubicBezTo>
                    <a:pt x="268" y="293"/>
                    <a:pt x="268" y="304"/>
                    <a:pt x="268" y="314"/>
                  </a:cubicBezTo>
                  <a:cubicBezTo>
                    <a:pt x="268" y="323"/>
                    <a:pt x="270" y="334"/>
                    <a:pt x="261" y="340"/>
                  </a:cubicBezTo>
                  <a:cubicBezTo>
                    <a:pt x="257" y="343"/>
                    <a:pt x="252" y="346"/>
                    <a:pt x="246" y="348"/>
                  </a:cubicBezTo>
                  <a:cubicBezTo>
                    <a:pt x="242" y="350"/>
                    <a:pt x="238" y="350"/>
                    <a:pt x="234" y="352"/>
                  </a:cubicBezTo>
                  <a:cubicBezTo>
                    <a:pt x="223" y="359"/>
                    <a:pt x="216" y="369"/>
                    <a:pt x="204" y="374"/>
                  </a:cubicBezTo>
                  <a:cubicBezTo>
                    <a:pt x="188" y="382"/>
                    <a:pt x="173" y="392"/>
                    <a:pt x="157" y="400"/>
                  </a:cubicBezTo>
                  <a:cubicBezTo>
                    <a:pt x="138" y="412"/>
                    <a:pt x="115" y="413"/>
                    <a:pt x="96" y="426"/>
                  </a:cubicBezTo>
                  <a:cubicBezTo>
                    <a:pt x="76" y="439"/>
                    <a:pt x="66" y="460"/>
                    <a:pt x="61" y="482"/>
                  </a:cubicBezTo>
                  <a:cubicBezTo>
                    <a:pt x="57" y="497"/>
                    <a:pt x="53" y="511"/>
                    <a:pt x="50" y="526"/>
                  </a:cubicBezTo>
                  <a:cubicBezTo>
                    <a:pt x="44" y="565"/>
                    <a:pt x="38" y="605"/>
                    <a:pt x="33" y="644"/>
                  </a:cubicBezTo>
                  <a:cubicBezTo>
                    <a:pt x="28" y="681"/>
                    <a:pt x="25" y="719"/>
                    <a:pt x="21" y="757"/>
                  </a:cubicBezTo>
                  <a:cubicBezTo>
                    <a:pt x="19" y="777"/>
                    <a:pt x="18" y="797"/>
                    <a:pt x="16" y="817"/>
                  </a:cubicBezTo>
                  <a:cubicBezTo>
                    <a:pt x="14" y="842"/>
                    <a:pt x="9" y="868"/>
                    <a:pt x="7" y="893"/>
                  </a:cubicBezTo>
                  <a:cubicBezTo>
                    <a:pt x="4" y="916"/>
                    <a:pt x="6" y="939"/>
                    <a:pt x="5" y="962"/>
                  </a:cubicBezTo>
                  <a:cubicBezTo>
                    <a:pt x="5" y="972"/>
                    <a:pt x="4" y="982"/>
                    <a:pt x="4" y="992"/>
                  </a:cubicBezTo>
                  <a:cubicBezTo>
                    <a:pt x="4" y="997"/>
                    <a:pt x="5" y="1002"/>
                    <a:pt x="4" y="1007"/>
                  </a:cubicBezTo>
                  <a:cubicBezTo>
                    <a:pt x="4" y="1016"/>
                    <a:pt x="2" y="1024"/>
                    <a:pt x="3" y="1032"/>
                  </a:cubicBezTo>
                  <a:cubicBezTo>
                    <a:pt x="3" y="1041"/>
                    <a:pt x="9" y="1051"/>
                    <a:pt x="7" y="1059"/>
                  </a:cubicBezTo>
                  <a:cubicBezTo>
                    <a:pt x="4" y="1069"/>
                    <a:pt x="8" y="1083"/>
                    <a:pt x="10" y="1094"/>
                  </a:cubicBezTo>
                  <a:cubicBezTo>
                    <a:pt x="12" y="1105"/>
                    <a:pt x="17" y="1115"/>
                    <a:pt x="8" y="1125"/>
                  </a:cubicBezTo>
                  <a:cubicBezTo>
                    <a:pt x="4" y="1129"/>
                    <a:pt x="3" y="1134"/>
                    <a:pt x="3" y="1140"/>
                  </a:cubicBezTo>
                  <a:cubicBezTo>
                    <a:pt x="3" y="1143"/>
                    <a:pt x="3" y="1146"/>
                    <a:pt x="3" y="1150"/>
                  </a:cubicBezTo>
                  <a:cubicBezTo>
                    <a:pt x="4" y="1153"/>
                    <a:pt x="8" y="1158"/>
                    <a:pt x="7" y="1161"/>
                  </a:cubicBezTo>
                  <a:cubicBezTo>
                    <a:pt x="5" y="1167"/>
                    <a:pt x="0" y="1172"/>
                    <a:pt x="4" y="1179"/>
                  </a:cubicBezTo>
                  <a:cubicBezTo>
                    <a:pt x="8" y="1185"/>
                    <a:pt x="14" y="1183"/>
                    <a:pt x="19" y="1186"/>
                  </a:cubicBezTo>
                  <a:cubicBezTo>
                    <a:pt x="22" y="1188"/>
                    <a:pt x="15" y="1195"/>
                    <a:pt x="14" y="1198"/>
                  </a:cubicBezTo>
                  <a:cubicBezTo>
                    <a:pt x="13" y="1204"/>
                    <a:pt x="14" y="1210"/>
                    <a:pt x="15" y="1215"/>
                  </a:cubicBezTo>
                  <a:cubicBezTo>
                    <a:pt x="16" y="1220"/>
                    <a:pt x="12" y="1220"/>
                    <a:pt x="12" y="1223"/>
                  </a:cubicBezTo>
                  <a:cubicBezTo>
                    <a:pt x="13" y="1227"/>
                    <a:pt x="16" y="1229"/>
                    <a:pt x="16" y="1233"/>
                  </a:cubicBezTo>
                  <a:cubicBezTo>
                    <a:pt x="17" y="1245"/>
                    <a:pt x="16" y="1256"/>
                    <a:pt x="14" y="1267"/>
                  </a:cubicBezTo>
                  <a:cubicBezTo>
                    <a:pt x="13" y="1275"/>
                    <a:pt x="20" y="1284"/>
                    <a:pt x="22" y="1291"/>
                  </a:cubicBezTo>
                  <a:cubicBezTo>
                    <a:pt x="26" y="1302"/>
                    <a:pt x="29" y="1313"/>
                    <a:pt x="34" y="1324"/>
                  </a:cubicBezTo>
                  <a:cubicBezTo>
                    <a:pt x="41" y="1343"/>
                    <a:pt x="57" y="1349"/>
                    <a:pt x="76" y="1355"/>
                  </a:cubicBezTo>
                  <a:cubicBezTo>
                    <a:pt x="80" y="1356"/>
                    <a:pt x="88" y="1359"/>
                    <a:pt x="92" y="1358"/>
                  </a:cubicBezTo>
                  <a:cubicBezTo>
                    <a:pt x="96" y="1357"/>
                    <a:pt x="98" y="1357"/>
                    <a:pt x="102" y="1358"/>
                  </a:cubicBezTo>
                  <a:cubicBezTo>
                    <a:pt x="109" y="1359"/>
                    <a:pt x="107" y="1373"/>
                    <a:pt x="108" y="1379"/>
                  </a:cubicBezTo>
                  <a:cubicBezTo>
                    <a:pt x="111" y="1404"/>
                    <a:pt x="115" y="1429"/>
                    <a:pt x="120" y="1453"/>
                  </a:cubicBezTo>
                  <a:cubicBezTo>
                    <a:pt x="124" y="1473"/>
                    <a:pt x="131" y="1492"/>
                    <a:pt x="135" y="1512"/>
                  </a:cubicBezTo>
                  <a:cubicBezTo>
                    <a:pt x="138" y="1532"/>
                    <a:pt x="139" y="1553"/>
                    <a:pt x="140" y="1573"/>
                  </a:cubicBezTo>
                  <a:cubicBezTo>
                    <a:pt x="143" y="1647"/>
                    <a:pt x="140" y="1720"/>
                    <a:pt x="145" y="1793"/>
                  </a:cubicBezTo>
                  <a:cubicBezTo>
                    <a:pt x="150" y="1860"/>
                    <a:pt x="153" y="1926"/>
                    <a:pt x="157" y="1992"/>
                  </a:cubicBezTo>
                  <a:cubicBezTo>
                    <a:pt x="158" y="2011"/>
                    <a:pt x="159" y="2029"/>
                    <a:pt x="159" y="2048"/>
                  </a:cubicBezTo>
                  <a:cubicBezTo>
                    <a:pt x="159" y="2053"/>
                    <a:pt x="160" y="2057"/>
                    <a:pt x="160" y="2062"/>
                  </a:cubicBezTo>
                  <a:cubicBezTo>
                    <a:pt x="160" y="2077"/>
                    <a:pt x="164" y="2090"/>
                    <a:pt x="167" y="2105"/>
                  </a:cubicBezTo>
                  <a:cubicBezTo>
                    <a:pt x="170" y="2114"/>
                    <a:pt x="165" y="2124"/>
                    <a:pt x="169" y="2133"/>
                  </a:cubicBezTo>
                  <a:cubicBezTo>
                    <a:pt x="171" y="2138"/>
                    <a:pt x="173" y="2140"/>
                    <a:pt x="173" y="2144"/>
                  </a:cubicBezTo>
                  <a:cubicBezTo>
                    <a:pt x="175" y="2162"/>
                    <a:pt x="176" y="2179"/>
                    <a:pt x="179" y="2196"/>
                  </a:cubicBezTo>
                  <a:cubicBezTo>
                    <a:pt x="180" y="2202"/>
                    <a:pt x="180" y="2210"/>
                    <a:pt x="184" y="2216"/>
                  </a:cubicBezTo>
                  <a:cubicBezTo>
                    <a:pt x="187" y="2221"/>
                    <a:pt x="192" y="2216"/>
                    <a:pt x="196" y="2217"/>
                  </a:cubicBezTo>
                  <a:cubicBezTo>
                    <a:pt x="205" y="2218"/>
                    <a:pt x="183" y="2238"/>
                    <a:pt x="183" y="2239"/>
                  </a:cubicBezTo>
                  <a:cubicBezTo>
                    <a:pt x="172" y="2249"/>
                    <a:pt x="165" y="2261"/>
                    <a:pt x="151" y="2268"/>
                  </a:cubicBezTo>
                  <a:cubicBezTo>
                    <a:pt x="142" y="2273"/>
                    <a:pt x="128" y="2275"/>
                    <a:pt x="124" y="2287"/>
                  </a:cubicBezTo>
                  <a:cubicBezTo>
                    <a:pt x="123" y="2291"/>
                    <a:pt x="125" y="2298"/>
                    <a:pt x="120" y="2301"/>
                  </a:cubicBezTo>
                  <a:cubicBezTo>
                    <a:pt x="117" y="2303"/>
                    <a:pt x="111" y="2303"/>
                    <a:pt x="111" y="2308"/>
                  </a:cubicBezTo>
                  <a:cubicBezTo>
                    <a:pt x="112" y="2315"/>
                    <a:pt x="117" y="2315"/>
                    <a:pt x="122" y="2316"/>
                  </a:cubicBezTo>
                  <a:cubicBezTo>
                    <a:pt x="128" y="2316"/>
                    <a:pt x="133" y="2318"/>
                    <a:pt x="138" y="2320"/>
                  </a:cubicBezTo>
                  <a:cubicBezTo>
                    <a:pt x="157" y="2323"/>
                    <a:pt x="177" y="2323"/>
                    <a:pt x="197" y="2323"/>
                  </a:cubicBezTo>
                  <a:cubicBezTo>
                    <a:pt x="215" y="2323"/>
                    <a:pt x="233" y="2322"/>
                    <a:pt x="251" y="2320"/>
                  </a:cubicBezTo>
                  <a:cubicBezTo>
                    <a:pt x="260" y="2320"/>
                    <a:pt x="271" y="2320"/>
                    <a:pt x="273" y="2309"/>
                  </a:cubicBezTo>
                  <a:cubicBezTo>
                    <a:pt x="275" y="2299"/>
                    <a:pt x="277" y="2294"/>
                    <a:pt x="287" y="2298"/>
                  </a:cubicBezTo>
                  <a:cubicBezTo>
                    <a:pt x="298" y="2302"/>
                    <a:pt x="305" y="2301"/>
                    <a:pt x="316" y="2298"/>
                  </a:cubicBezTo>
                  <a:cubicBezTo>
                    <a:pt x="323" y="2295"/>
                    <a:pt x="344" y="2293"/>
                    <a:pt x="343" y="2282"/>
                  </a:cubicBezTo>
                  <a:cubicBezTo>
                    <a:pt x="342" y="2275"/>
                    <a:pt x="342" y="2268"/>
                    <a:pt x="342" y="2262"/>
                  </a:cubicBezTo>
                  <a:cubicBezTo>
                    <a:pt x="342" y="2257"/>
                    <a:pt x="343" y="2250"/>
                    <a:pt x="341" y="2246"/>
                  </a:cubicBezTo>
                  <a:cubicBezTo>
                    <a:pt x="339" y="2243"/>
                    <a:pt x="335" y="2244"/>
                    <a:pt x="334" y="2243"/>
                  </a:cubicBezTo>
                  <a:cubicBezTo>
                    <a:pt x="332" y="2239"/>
                    <a:pt x="334" y="2230"/>
                    <a:pt x="334" y="2225"/>
                  </a:cubicBezTo>
                  <a:cubicBezTo>
                    <a:pt x="334" y="2221"/>
                    <a:pt x="334" y="2215"/>
                    <a:pt x="332" y="2211"/>
                  </a:cubicBezTo>
                  <a:cubicBezTo>
                    <a:pt x="330" y="2207"/>
                    <a:pt x="333" y="2204"/>
                    <a:pt x="335" y="2199"/>
                  </a:cubicBezTo>
                  <a:cubicBezTo>
                    <a:pt x="337" y="2194"/>
                    <a:pt x="335" y="2188"/>
                    <a:pt x="334" y="2183"/>
                  </a:cubicBezTo>
                  <a:cubicBezTo>
                    <a:pt x="333" y="2175"/>
                    <a:pt x="334" y="2167"/>
                    <a:pt x="333" y="2159"/>
                  </a:cubicBezTo>
                  <a:cubicBezTo>
                    <a:pt x="332" y="2142"/>
                    <a:pt x="331" y="2124"/>
                    <a:pt x="330" y="2106"/>
                  </a:cubicBezTo>
                  <a:cubicBezTo>
                    <a:pt x="328" y="2086"/>
                    <a:pt x="326" y="2067"/>
                    <a:pt x="324" y="2047"/>
                  </a:cubicBezTo>
                  <a:cubicBezTo>
                    <a:pt x="321" y="2027"/>
                    <a:pt x="323" y="2006"/>
                    <a:pt x="323" y="1985"/>
                  </a:cubicBezTo>
                  <a:cubicBezTo>
                    <a:pt x="322" y="1966"/>
                    <a:pt x="321" y="1947"/>
                    <a:pt x="319" y="1928"/>
                  </a:cubicBezTo>
                  <a:cubicBezTo>
                    <a:pt x="317" y="1902"/>
                    <a:pt x="318" y="1877"/>
                    <a:pt x="316" y="1852"/>
                  </a:cubicBezTo>
                  <a:cubicBezTo>
                    <a:pt x="313" y="1824"/>
                    <a:pt x="309" y="1796"/>
                    <a:pt x="298" y="1770"/>
                  </a:cubicBezTo>
                  <a:cubicBezTo>
                    <a:pt x="294" y="1759"/>
                    <a:pt x="290" y="1752"/>
                    <a:pt x="289" y="1740"/>
                  </a:cubicBezTo>
                  <a:cubicBezTo>
                    <a:pt x="288" y="1729"/>
                    <a:pt x="290" y="1718"/>
                    <a:pt x="289" y="1706"/>
                  </a:cubicBezTo>
                  <a:cubicBezTo>
                    <a:pt x="287" y="1683"/>
                    <a:pt x="283" y="1661"/>
                    <a:pt x="286" y="1638"/>
                  </a:cubicBezTo>
                  <a:cubicBezTo>
                    <a:pt x="289" y="1609"/>
                    <a:pt x="292" y="1580"/>
                    <a:pt x="296" y="1552"/>
                  </a:cubicBezTo>
                  <a:cubicBezTo>
                    <a:pt x="302" y="1520"/>
                    <a:pt x="305" y="1488"/>
                    <a:pt x="309" y="1456"/>
                  </a:cubicBezTo>
                  <a:cubicBezTo>
                    <a:pt x="312" y="1435"/>
                    <a:pt x="315" y="1415"/>
                    <a:pt x="319" y="1394"/>
                  </a:cubicBezTo>
                  <a:cubicBezTo>
                    <a:pt x="320" y="1384"/>
                    <a:pt x="318" y="1375"/>
                    <a:pt x="319" y="1365"/>
                  </a:cubicBezTo>
                  <a:cubicBezTo>
                    <a:pt x="320" y="1355"/>
                    <a:pt x="323" y="1345"/>
                    <a:pt x="322" y="1335"/>
                  </a:cubicBezTo>
                  <a:cubicBezTo>
                    <a:pt x="322" y="1326"/>
                    <a:pt x="322" y="1318"/>
                    <a:pt x="325" y="1309"/>
                  </a:cubicBezTo>
                  <a:cubicBezTo>
                    <a:pt x="327" y="1304"/>
                    <a:pt x="329" y="1292"/>
                    <a:pt x="332" y="1289"/>
                  </a:cubicBezTo>
                  <a:cubicBezTo>
                    <a:pt x="332" y="1290"/>
                    <a:pt x="336" y="1293"/>
                    <a:pt x="337" y="1293"/>
                  </a:cubicBezTo>
                  <a:cubicBezTo>
                    <a:pt x="341" y="1295"/>
                    <a:pt x="343" y="1295"/>
                    <a:pt x="344" y="1300"/>
                  </a:cubicBezTo>
                  <a:cubicBezTo>
                    <a:pt x="347" y="1311"/>
                    <a:pt x="349" y="1323"/>
                    <a:pt x="352" y="1334"/>
                  </a:cubicBezTo>
                  <a:cubicBezTo>
                    <a:pt x="357" y="1354"/>
                    <a:pt x="359" y="1375"/>
                    <a:pt x="361" y="1396"/>
                  </a:cubicBezTo>
                  <a:cubicBezTo>
                    <a:pt x="365" y="1433"/>
                    <a:pt x="372" y="1470"/>
                    <a:pt x="376" y="1507"/>
                  </a:cubicBezTo>
                  <a:cubicBezTo>
                    <a:pt x="378" y="1526"/>
                    <a:pt x="381" y="1544"/>
                    <a:pt x="384" y="1561"/>
                  </a:cubicBezTo>
                  <a:cubicBezTo>
                    <a:pt x="388" y="1578"/>
                    <a:pt x="390" y="1597"/>
                    <a:pt x="396" y="1613"/>
                  </a:cubicBezTo>
                  <a:cubicBezTo>
                    <a:pt x="404" y="1633"/>
                    <a:pt x="411" y="1652"/>
                    <a:pt x="415" y="1674"/>
                  </a:cubicBezTo>
                  <a:cubicBezTo>
                    <a:pt x="418" y="1695"/>
                    <a:pt x="422" y="1715"/>
                    <a:pt x="424" y="1736"/>
                  </a:cubicBezTo>
                  <a:cubicBezTo>
                    <a:pt x="429" y="1768"/>
                    <a:pt x="430" y="1800"/>
                    <a:pt x="433" y="1832"/>
                  </a:cubicBezTo>
                  <a:cubicBezTo>
                    <a:pt x="436" y="1867"/>
                    <a:pt x="440" y="1901"/>
                    <a:pt x="443" y="1936"/>
                  </a:cubicBezTo>
                  <a:cubicBezTo>
                    <a:pt x="447" y="1970"/>
                    <a:pt x="451" y="2004"/>
                    <a:pt x="455" y="2039"/>
                  </a:cubicBezTo>
                  <a:cubicBezTo>
                    <a:pt x="458" y="2067"/>
                    <a:pt x="457" y="2096"/>
                    <a:pt x="459" y="2124"/>
                  </a:cubicBezTo>
                  <a:cubicBezTo>
                    <a:pt x="460" y="2144"/>
                    <a:pt x="468" y="2163"/>
                    <a:pt x="471" y="2183"/>
                  </a:cubicBezTo>
                  <a:cubicBezTo>
                    <a:pt x="472" y="2192"/>
                    <a:pt x="471" y="2201"/>
                    <a:pt x="472" y="2210"/>
                  </a:cubicBezTo>
                  <a:cubicBezTo>
                    <a:pt x="472" y="2218"/>
                    <a:pt x="479" y="2223"/>
                    <a:pt x="478" y="2230"/>
                  </a:cubicBezTo>
                  <a:cubicBezTo>
                    <a:pt x="477" y="2234"/>
                    <a:pt x="478" y="2238"/>
                    <a:pt x="477" y="2243"/>
                  </a:cubicBezTo>
                  <a:cubicBezTo>
                    <a:pt x="477" y="2246"/>
                    <a:pt x="473" y="2245"/>
                    <a:pt x="471" y="2246"/>
                  </a:cubicBezTo>
                  <a:cubicBezTo>
                    <a:pt x="469" y="2248"/>
                    <a:pt x="469" y="2256"/>
                    <a:pt x="469" y="2259"/>
                  </a:cubicBezTo>
                  <a:cubicBezTo>
                    <a:pt x="468" y="2266"/>
                    <a:pt x="468" y="2274"/>
                    <a:pt x="468" y="2282"/>
                  </a:cubicBezTo>
                  <a:cubicBezTo>
                    <a:pt x="467" y="2289"/>
                    <a:pt x="468" y="2295"/>
                    <a:pt x="476" y="2298"/>
                  </a:cubicBezTo>
                  <a:cubicBezTo>
                    <a:pt x="480" y="2300"/>
                    <a:pt x="484" y="2303"/>
                    <a:pt x="489" y="2304"/>
                  </a:cubicBezTo>
                  <a:cubicBezTo>
                    <a:pt x="491" y="2305"/>
                    <a:pt x="497" y="2301"/>
                    <a:pt x="498" y="2302"/>
                  </a:cubicBezTo>
                  <a:cubicBezTo>
                    <a:pt x="501" y="2305"/>
                    <a:pt x="488" y="2317"/>
                    <a:pt x="497" y="2323"/>
                  </a:cubicBezTo>
                  <a:cubicBezTo>
                    <a:pt x="505" y="2329"/>
                    <a:pt x="519" y="2329"/>
                    <a:pt x="529" y="2330"/>
                  </a:cubicBezTo>
                  <a:cubicBezTo>
                    <a:pt x="550" y="2334"/>
                    <a:pt x="572" y="2335"/>
                    <a:pt x="594" y="2334"/>
                  </a:cubicBezTo>
                  <a:cubicBezTo>
                    <a:pt x="607" y="2333"/>
                    <a:pt x="620" y="2331"/>
                    <a:pt x="634" y="2331"/>
                  </a:cubicBezTo>
                  <a:cubicBezTo>
                    <a:pt x="645" y="2331"/>
                    <a:pt x="640" y="2319"/>
                    <a:pt x="634" y="2314"/>
                  </a:cubicBezTo>
                  <a:cubicBezTo>
                    <a:pt x="631" y="2312"/>
                    <a:pt x="630" y="2313"/>
                    <a:pt x="630" y="2309"/>
                  </a:cubicBezTo>
                  <a:cubicBezTo>
                    <a:pt x="630" y="2304"/>
                    <a:pt x="630" y="2298"/>
                    <a:pt x="629" y="2293"/>
                  </a:cubicBezTo>
                  <a:cubicBezTo>
                    <a:pt x="625" y="2283"/>
                    <a:pt x="615" y="2275"/>
                    <a:pt x="611" y="2265"/>
                  </a:cubicBezTo>
                  <a:cubicBezTo>
                    <a:pt x="606" y="2255"/>
                    <a:pt x="597" y="2249"/>
                    <a:pt x="594" y="2238"/>
                  </a:cubicBezTo>
                  <a:cubicBezTo>
                    <a:pt x="590" y="2228"/>
                    <a:pt x="591" y="2228"/>
                    <a:pt x="597" y="2219"/>
                  </a:cubicBezTo>
                  <a:cubicBezTo>
                    <a:pt x="604" y="2208"/>
                    <a:pt x="600" y="2196"/>
                    <a:pt x="598" y="2184"/>
                  </a:cubicBezTo>
                  <a:cubicBezTo>
                    <a:pt x="596" y="2174"/>
                    <a:pt x="595" y="2163"/>
                    <a:pt x="594" y="2152"/>
                  </a:cubicBezTo>
                  <a:cubicBezTo>
                    <a:pt x="592" y="2132"/>
                    <a:pt x="584" y="2106"/>
                    <a:pt x="593" y="2087"/>
                  </a:cubicBezTo>
                  <a:cubicBezTo>
                    <a:pt x="599" y="2074"/>
                    <a:pt x="597" y="2057"/>
                    <a:pt x="598" y="2043"/>
                  </a:cubicBezTo>
                  <a:cubicBezTo>
                    <a:pt x="598" y="2006"/>
                    <a:pt x="597" y="1969"/>
                    <a:pt x="596" y="1932"/>
                  </a:cubicBezTo>
                  <a:cubicBezTo>
                    <a:pt x="596" y="1891"/>
                    <a:pt x="595" y="1851"/>
                    <a:pt x="591" y="1810"/>
                  </a:cubicBezTo>
                  <a:cubicBezTo>
                    <a:pt x="590" y="1792"/>
                    <a:pt x="587" y="1773"/>
                    <a:pt x="586" y="1754"/>
                  </a:cubicBezTo>
                  <a:cubicBezTo>
                    <a:pt x="584" y="1732"/>
                    <a:pt x="585" y="1711"/>
                    <a:pt x="582" y="1689"/>
                  </a:cubicBezTo>
                  <a:cubicBezTo>
                    <a:pt x="579" y="1666"/>
                    <a:pt x="583" y="1642"/>
                    <a:pt x="584" y="1619"/>
                  </a:cubicBezTo>
                  <a:cubicBezTo>
                    <a:pt x="584" y="1586"/>
                    <a:pt x="589" y="1553"/>
                    <a:pt x="592" y="1520"/>
                  </a:cubicBezTo>
                  <a:cubicBezTo>
                    <a:pt x="596" y="1465"/>
                    <a:pt x="584" y="1412"/>
                    <a:pt x="584" y="1357"/>
                  </a:cubicBezTo>
                  <a:cubicBezTo>
                    <a:pt x="584" y="1352"/>
                    <a:pt x="583" y="1341"/>
                    <a:pt x="588" y="1338"/>
                  </a:cubicBezTo>
                  <a:cubicBezTo>
                    <a:pt x="592" y="1336"/>
                    <a:pt x="597" y="1335"/>
                    <a:pt x="601" y="1332"/>
                  </a:cubicBezTo>
                  <a:cubicBezTo>
                    <a:pt x="607" y="1329"/>
                    <a:pt x="615" y="1328"/>
                    <a:pt x="619" y="1324"/>
                  </a:cubicBezTo>
                  <a:cubicBezTo>
                    <a:pt x="622" y="1321"/>
                    <a:pt x="624" y="1319"/>
                    <a:pt x="629" y="1319"/>
                  </a:cubicBezTo>
                  <a:cubicBezTo>
                    <a:pt x="635" y="1318"/>
                    <a:pt x="636" y="1314"/>
                    <a:pt x="637" y="1309"/>
                  </a:cubicBezTo>
                  <a:cubicBezTo>
                    <a:pt x="639" y="1305"/>
                    <a:pt x="641" y="1304"/>
                    <a:pt x="645" y="1302"/>
                  </a:cubicBezTo>
                  <a:cubicBezTo>
                    <a:pt x="651" y="1300"/>
                    <a:pt x="652" y="1293"/>
                    <a:pt x="654" y="1288"/>
                  </a:cubicBezTo>
                  <a:cubicBezTo>
                    <a:pt x="656" y="1278"/>
                    <a:pt x="657" y="1268"/>
                    <a:pt x="660" y="1258"/>
                  </a:cubicBezTo>
                  <a:cubicBezTo>
                    <a:pt x="663" y="1247"/>
                    <a:pt x="661" y="1232"/>
                    <a:pt x="661" y="1220"/>
                  </a:cubicBezTo>
                  <a:cubicBezTo>
                    <a:pt x="661" y="1218"/>
                    <a:pt x="659" y="1207"/>
                    <a:pt x="661" y="1207"/>
                  </a:cubicBezTo>
                  <a:cubicBezTo>
                    <a:pt x="663" y="1207"/>
                    <a:pt x="666" y="1205"/>
                    <a:pt x="665" y="1203"/>
                  </a:cubicBezTo>
                  <a:cubicBezTo>
                    <a:pt x="665" y="1200"/>
                    <a:pt x="663" y="1199"/>
                    <a:pt x="663" y="1196"/>
                  </a:cubicBezTo>
                  <a:cubicBezTo>
                    <a:pt x="664" y="1189"/>
                    <a:pt x="667" y="1185"/>
                    <a:pt x="667" y="1178"/>
                  </a:cubicBezTo>
                  <a:cubicBezTo>
                    <a:pt x="666" y="1173"/>
                    <a:pt x="666" y="1167"/>
                    <a:pt x="663" y="1164"/>
                  </a:cubicBezTo>
                  <a:cubicBezTo>
                    <a:pt x="659" y="1158"/>
                    <a:pt x="664" y="1160"/>
                    <a:pt x="667" y="1156"/>
                  </a:cubicBezTo>
                  <a:cubicBezTo>
                    <a:pt x="671" y="1150"/>
                    <a:pt x="670" y="1138"/>
                    <a:pt x="668" y="1131"/>
                  </a:cubicBezTo>
                  <a:cubicBezTo>
                    <a:pt x="667" y="1127"/>
                    <a:pt x="665" y="1127"/>
                    <a:pt x="663" y="1123"/>
                  </a:cubicBezTo>
                  <a:cubicBezTo>
                    <a:pt x="661" y="1119"/>
                    <a:pt x="667" y="1112"/>
                    <a:pt x="669" y="1109"/>
                  </a:cubicBezTo>
                  <a:cubicBezTo>
                    <a:pt x="671" y="1103"/>
                    <a:pt x="673" y="1096"/>
                    <a:pt x="671" y="1089"/>
                  </a:cubicBezTo>
                  <a:cubicBezTo>
                    <a:pt x="670" y="1082"/>
                    <a:pt x="664" y="1076"/>
                    <a:pt x="667" y="1068"/>
                  </a:cubicBezTo>
                  <a:cubicBezTo>
                    <a:pt x="670" y="1062"/>
                    <a:pt x="674" y="1058"/>
                    <a:pt x="675" y="1052"/>
                  </a:cubicBezTo>
                  <a:cubicBezTo>
                    <a:pt x="676" y="1046"/>
                    <a:pt x="676" y="1041"/>
                    <a:pt x="676" y="1035"/>
                  </a:cubicBezTo>
                  <a:cubicBezTo>
                    <a:pt x="676" y="1022"/>
                    <a:pt x="680" y="1011"/>
                    <a:pt x="676" y="998"/>
                  </a:cubicBezTo>
                  <a:moveTo>
                    <a:pt x="95" y="1318"/>
                  </a:moveTo>
                  <a:cubicBezTo>
                    <a:pt x="91" y="1319"/>
                    <a:pt x="87" y="1323"/>
                    <a:pt x="86" y="1318"/>
                  </a:cubicBezTo>
                  <a:cubicBezTo>
                    <a:pt x="85" y="1310"/>
                    <a:pt x="85" y="1301"/>
                    <a:pt x="82" y="1294"/>
                  </a:cubicBezTo>
                  <a:cubicBezTo>
                    <a:pt x="80" y="1292"/>
                    <a:pt x="82" y="1291"/>
                    <a:pt x="83" y="1290"/>
                  </a:cubicBezTo>
                  <a:cubicBezTo>
                    <a:pt x="84" y="1286"/>
                    <a:pt x="81" y="1281"/>
                    <a:pt x="81" y="1278"/>
                  </a:cubicBezTo>
                  <a:cubicBezTo>
                    <a:pt x="80" y="1272"/>
                    <a:pt x="79" y="1266"/>
                    <a:pt x="86" y="1265"/>
                  </a:cubicBezTo>
                  <a:cubicBezTo>
                    <a:pt x="87" y="1265"/>
                    <a:pt x="94" y="1260"/>
                    <a:pt x="95" y="1262"/>
                  </a:cubicBezTo>
                  <a:cubicBezTo>
                    <a:pt x="98" y="1267"/>
                    <a:pt x="96" y="1278"/>
                    <a:pt x="96" y="1283"/>
                  </a:cubicBezTo>
                  <a:cubicBezTo>
                    <a:pt x="97" y="1291"/>
                    <a:pt x="97" y="1299"/>
                    <a:pt x="98" y="1307"/>
                  </a:cubicBezTo>
                  <a:cubicBezTo>
                    <a:pt x="99" y="1313"/>
                    <a:pt x="102" y="1316"/>
                    <a:pt x="95" y="1318"/>
                  </a:cubicBezTo>
                  <a:moveTo>
                    <a:pt x="146" y="764"/>
                  </a:moveTo>
                  <a:cubicBezTo>
                    <a:pt x="146" y="772"/>
                    <a:pt x="143" y="781"/>
                    <a:pt x="142" y="790"/>
                  </a:cubicBezTo>
                  <a:cubicBezTo>
                    <a:pt x="141" y="800"/>
                    <a:pt x="143" y="810"/>
                    <a:pt x="145" y="821"/>
                  </a:cubicBezTo>
                  <a:cubicBezTo>
                    <a:pt x="146" y="828"/>
                    <a:pt x="147" y="836"/>
                    <a:pt x="145" y="844"/>
                  </a:cubicBezTo>
                  <a:cubicBezTo>
                    <a:pt x="144" y="853"/>
                    <a:pt x="140" y="862"/>
                    <a:pt x="139" y="872"/>
                  </a:cubicBezTo>
                  <a:cubicBezTo>
                    <a:pt x="139" y="882"/>
                    <a:pt x="139" y="893"/>
                    <a:pt x="138" y="904"/>
                  </a:cubicBezTo>
                  <a:cubicBezTo>
                    <a:pt x="137" y="913"/>
                    <a:pt x="134" y="922"/>
                    <a:pt x="135" y="931"/>
                  </a:cubicBezTo>
                  <a:cubicBezTo>
                    <a:pt x="135" y="940"/>
                    <a:pt x="142" y="948"/>
                    <a:pt x="139" y="958"/>
                  </a:cubicBezTo>
                  <a:cubicBezTo>
                    <a:pt x="137" y="969"/>
                    <a:pt x="131" y="980"/>
                    <a:pt x="128" y="991"/>
                  </a:cubicBezTo>
                  <a:cubicBezTo>
                    <a:pt x="125" y="999"/>
                    <a:pt x="123" y="1007"/>
                    <a:pt x="122" y="1016"/>
                  </a:cubicBezTo>
                  <a:cubicBezTo>
                    <a:pt x="120" y="1023"/>
                    <a:pt x="116" y="1029"/>
                    <a:pt x="114" y="1036"/>
                  </a:cubicBezTo>
                  <a:cubicBezTo>
                    <a:pt x="110" y="1050"/>
                    <a:pt x="108" y="1065"/>
                    <a:pt x="106" y="1080"/>
                  </a:cubicBezTo>
                  <a:cubicBezTo>
                    <a:pt x="104" y="1087"/>
                    <a:pt x="96" y="1090"/>
                    <a:pt x="104" y="1095"/>
                  </a:cubicBezTo>
                  <a:cubicBezTo>
                    <a:pt x="108" y="1099"/>
                    <a:pt x="104" y="1113"/>
                    <a:pt x="103" y="1118"/>
                  </a:cubicBezTo>
                  <a:cubicBezTo>
                    <a:pt x="103" y="1120"/>
                    <a:pt x="101" y="1141"/>
                    <a:pt x="99" y="1142"/>
                  </a:cubicBezTo>
                  <a:cubicBezTo>
                    <a:pt x="96" y="1142"/>
                    <a:pt x="91" y="1128"/>
                    <a:pt x="91" y="1125"/>
                  </a:cubicBezTo>
                  <a:cubicBezTo>
                    <a:pt x="91" y="1119"/>
                    <a:pt x="92" y="1114"/>
                    <a:pt x="93" y="1108"/>
                  </a:cubicBezTo>
                  <a:cubicBezTo>
                    <a:pt x="93" y="1104"/>
                    <a:pt x="91" y="1099"/>
                    <a:pt x="92" y="1095"/>
                  </a:cubicBezTo>
                  <a:cubicBezTo>
                    <a:pt x="98" y="1080"/>
                    <a:pt x="100" y="1065"/>
                    <a:pt x="104" y="1050"/>
                  </a:cubicBezTo>
                  <a:cubicBezTo>
                    <a:pt x="106" y="1042"/>
                    <a:pt x="108" y="1034"/>
                    <a:pt x="110" y="1026"/>
                  </a:cubicBezTo>
                  <a:cubicBezTo>
                    <a:pt x="112" y="1018"/>
                    <a:pt x="118" y="1008"/>
                    <a:pt x="117" y="1000"/>
                  </a:cubicBezTo>
                  <a:cubicBezTo>
                    <a:pt x="117" y="994"/>
                    <a:pt x="115" y="988"/>
                    <a:pt x="117" y="982"/>
                  </a:cubicBezTo>
                  <a:cubicBezTo>
                    <a:pt x="118" y="977"/>
                    <a:pt x="120" y="973"/>
                    <a:pt x="121" y="969"/>
                  </a:cubicBezTo>
                  <a:cubicBezTo>
                    <a:pt x="123" y="958"/>
                    <a:pt x="122" y="947"/>
                    <a:pt x="124" y="936"/>
                  </a:cubicBezTo>
                  <a:cubicBezTo>
                    <a:pt x="126" y="924"/>
                    <a:pt x="130" y="918"/>
                    <a:pt x="126" y="906"/>
                  </a:cubicBezTo>
                  <a:cubicBezTo>
                    <a:pt x="124" y="897"/>
                    <a:pt x="129" y="888"/>
                    <a:pt x="132" y="879"/>
                  </a:cubicBezTo>
                  <a:cubicBezTo>
                    <a:pt x="135" y="868"/>
                    <a:pt x="133" y="860"/>
                    <a:pt x="133" y="849"/>
                  </a:cubicBezTo>
                  <a:cubicBezTo>
                    <a:pt x="132" y="842"/>
                    <a:pt x="129" y="832"/>
                    <a:pt x="131" y="825"/>
                  </a:cubicBezTo>
                  <a:cubicBezTo>
                    <a:pt x="137" y="805"/>
                    <a:pt x="133" y="784"/>
                    <a:pt x="137" y="764"/>
                  </a:cubicBezTo>
                  <a:cubicBezTo>
                    <a:pt x="140" y="753"/>
                    <a:pt x="142" y="743"/>
                    <a:pt x="144" y="733"/>
                  </a:cubicBezTo>
                  <a:cubicBezTo>
                    <a:pt x="144" y="731"/>
                    <a:pt x="145" y="722"/>
                    <a:pt x="147" y="720"/>
                  </a:cubicBezTo>
                  <a:cubicBezTo>
                    <a:pt x="147" y="721"/>
                    <a:pt x="147" y="731"/>
                    <a:pt x="147" y="732"/>
                  </a:cubicBezTo>
                  <a:cubicBezTo>
                    <a:pt x="147" y="736"/>
                    <a:pt x="148" y="738"/>
                    <a:pt x="148" y="742"/>
                  </a:cubicBezTo>
                  <a:cubicBezTo>
                    <a:pt x="150" y="749"/>
                    <a:pt x="147" y="756"/>
                    <a:pt x="146" y="764"/>
                  </a:cubicBezTo>
                  <a:moveTo>
                    <a:pt x="565" y="1169"/>
                  </a:moveTo>
                  <a:cubicBezTo>
                    <a:pt x="567" y="1152"/>
                    <a:pt x="564" y="1133"/>
                    <a:pt x="562" y="1116"/>
                  </a:cubicBezTo>
                  <a:cubicBezTo>
                    <a:pt x="561" y="1109"/>
                    <a:pt x="557" y="1103"/>
                    <a:pt x="563" y="1097"/>
                  </a:cubicBezTo>
                  <a:cubicBezTo>
                    <a:pt x="565" y="1095"/>
                    <a:pt x="571" y="1093"/>
                    <a:pt x="567" y="1088"/>
                  </a:cubicBezTo>
                  <a:cubicBezTo>
                    <a:pt x="564" y="1085"/>
                    <a:pt x="562" y="1087"/>
                    <a:pt x="561" y="1083"/>
                  </a:cubicBezTo>
                  <a:cubicBezTo>
                    <a:pt x="555" y="1062"/>
                    <a:pt x="549" y="1042"/>
                    <a:pt x="546" y="1020"/>
                  </a:cubicBezTo>
                  <a:cubicBezTo>
                    <a:pt x="543" y="994"/>
                    <a:pt x="534" y="969"/>
                    <a:pt x="535" y="943"/>
                  </a:cubicBezTo>
                  <a:cubicBezTo>
                    <a:pt x="535" y="924"/>
                    <a:pt x="533" y="904"/>
                    <a:pt x="533" y="885"/>
                  </a:cubicBezTo>
                  <a:cubicBezTo>
                    <a:pt x="533" y="863"/>
                    <a:pt x="534" y="840"/>
                    <a:pt x="534" y="817"/>
                  </a:cubicBezTo>
                  <a:cubicBezTo>
                    <a:pt x="534" y="797"/>
                    <a:pt x="533" y="778"/>
                    <a:pt x="534" y="758"/>
                  </a:cubicBezTo>
                  <a:cubicBezTo>
                    <a:pt x="534" y="750"/>
                    <a:pt x="534" y="741"/>
                    <a:pt x="535" y="733"/>
                  </a:cubicBezTo>
                  <a:cubicBezTo>
                    <a:pt x="536" y="728"/>
                    <a:pt x="537" y="722"/>
                    <a:pt x="537" y="717"/>
                  </a:cubicBezTo>
                  <a:cubicBezTo>
                    <a:pt x="537" y="715"/>
                    <a:pt x="537" y="710"/>
                    <a:pt x="538" y="709"/>
                  </a:cubicBezTo>
                  <a:cubicBezTo>
                    <a:pt x="537" y="710"/>
                    <a:pt x="545" y="727"/>
                    <a:pt x="546" y="729"/>
                  </a:cubicBezTo>
                  <a:cubicBezTo>
                    <a:pt x="549" y="739"/>
                    <a:pt x="549" y="749"/>
                    <a:pt x="550" y="760"/>
                  </a:cubicBezTo>
                  <a:cubicBezTo>
                    <a:pt x="550" y="769"/>
                    <a:pt x="551" y="778"/>
                    <a:pt x="553" y="787"/>
                  </a:cubicBezTo>
                  <a:cubicBezTo>
                    <a:pt x="555" y="799"/>
                    <a:pt x="553" y="810"/>
                    <a:pt x="555" y="822"/>
                  </a:cubicBezTo>
                  <a:cubicBezTo>
                    <a:pt x="556" y="836"/>
                    <a:pt x="554" y="848"/>
                    <a:pt x="554" y="862"/>
                  </a:cubicBezTo>
                  <a:cubicBezTo>
                    <a:pt x="553" y="874"/>
                    <a:pt x="555" y="887"/>
                    <a:pt x="557" y="899"/>
                  </a:cubicBezTo>
                  <a:cubicBezTo>
                    <a:pt x="558" y="908"/>
                    <a:pt x="559" y="916"/>
                    <a:pt x="562" y="925"/>
                  </a:cubicBezTo>
                  <a:cubicBezTo>
                    <a:pt x="566" y="936"/>
                    <a:pt x="565" y="952"/>
                    <a:pt x="566" y="964"/>
                  </a:cubicBezTo>
                  <a:cubicBezTo>
                    <a:pt x="566" y="978"/>
                    <a:pt x="572" y="989"/>
                    <a:pt x="573" y="1003"/>
                  </a:cubicBezTo>
                  <a:cubicBezTo>
                    <a:pt x="575" y="1015"/>
                    <a:pt x="575" y="1027"/>
                    <a:pt x="577" y="1038"/>
                  </a:cubicBezTo>
                  <a:cubicBezTo>
                    <a:pt x="579" y="1047"/>
                    <a:pt x="577" y="1053"/>
                    <a:pt x="575" y="1062"/>
                  </a:cubicBezTo>
                  <a:cubicBezTo>
                    <a:pt x="574" y="1072"/>
                    <a:pt x="580" y="1081"/>
                    <a:pt x="578" y="1090"/>
                  </a:cubicBezTo>
                  <a:cubicBezTo>
                    <a:pt x="578" y="1097"/>
                    <a:pt x="576" y="1103"/>
                    <a:pt x="576" y="1109"/>
                  </a:cubicBezTo>
                  <a:cubicBezTo>
                    <a:pt x="576" y="1115"/>
                    <a:pt x="578" y="1122"/>
                    <a:pt x="576" y="1127"/>
                  </a:cubicBezTo>
                  <a:cubicBezTo>
                    <a:pt x="574" y="1134"/>
                    <a:pt x="574" y="1136"/>
                    <a:pt x="578" y="1142"/>
                  </a:cubicBezTo>
                  <a:cubicBezTo>
                    <a:pt x="580" y="1144"/>
                    <a:pt x="584" y="1147"/>
                    <a:pt x="583" y="1150"/>
                  </a:cubicBezTo>
                  <a:cubicBezTo>
                    <a:pt x="582" y="1154"/>
                    <a:pt x="580" y="1158"/>
                    <a:pt x="578" y="1161"/>
                  </a:cubicBezTo>
                  <a:cubicBezTo>
                    <a:pt x="577" y="1163"/>
                    <a:pt x="571" y="1167"/>
                    <a:pt x="571" y="1167"/>
                  </a:cubicBezTo>
                  <a:cubicBezTo>
                    <a:pt x="571" y="1171"/>
                    <a:pt x="572" y="1173"/>
                    <a:pt x="568" y="1177"/>
                  </a:cubicBezTo>
                  <a:cubicBezTo>
                    <a:pt x="564" y="1180"/>
                    <a:pt x="565" y="1171"/>
                    <a:pt x="565" y="1169"/>
                  </a:cubicBezTo>
                  <a:moveTo>
                    <a:pt x="584" y="1252"/>
                  </a:moveTo>
                  <a:cubicBezTo>
                    <a:pt x="580" y="1259"/>
                    <a:pt x="583" y="1265"/>
                    <a:pt x="583" y="1271"/>
                  </a:cubicBezTo>
                  <a:cubicBezTo>
                    <a:pt x="583" y="1273"/>
                    <a:pt x="578" y="1289"/>
                    <a:pt x="579" y="1290"/>
                  </a:cubicBezTo>
                  <a:cubicBezTo>
                    <a:pt x="576" y="1288"/>
                    <a:pt x="576" y="1279"/>
                    <a:pt x="575" y="1276"/>
                  </a:cubicBezTo>
                  <a:cubicBezTo>
                    <a:pt x="574" y="1271"/>
                    <a:pt x="572" y="1266"/>
                    <a:pt x="572" y="1261"/>
                  </a:cubicBezTo>
                  <a:cubicBezTo>
                    <a:pt x="571" y="1257"/>
                    <a:pt x="569" y="1244"/>
                    <a:pt x="575" y="1242"/>
                  </a:cubicBezTo>
                  <a:cubicBezTo>
                    <a:pt x="577" y="1241"/>
                    <a:pt x="585" y="1249"/>
                    <a:pt x="584" y="1252"/>
                  </a:cubicBezTo>
                </a:path>
              </a:pathLst>
            </a:custGeom>
            <a:solidFill>
              <a:schemeClr val="tx1"/>
            </a:solidFill>
            <a:ln w="15875" cap="flat">
              <a:noFill/>
              <a:prstDash val="solid"/>
              <a:miter lim="800000"/>
              <a:headEnd/>
              <a:tailEnd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txBody>
            <a:bodyPr/>
            <a:lstStyle/>
            <a:p>
              <a:pPr defTabSz="1219140">
                <a:defRPr/>
              </a:pPr>
              <a:endParaRPr lang="en-US" sz="9600" kern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grpSp>
          <p:nvGrpSpPr>
            <p:cNvPr id="58" name="Gruppieren 281">
              <a:extLst>
                <a:ext uri="{FF2B5EF4-FFF2-40B4-BE49-F238E27FC236}">
                  <a16:creationId xmlns:a16="http://schemas.microsoft.com/office/drawing/2014/main" id="{62797908-D912-C64C-839F-83C78667FE9A}"/>
                </a:ext>
              </a:extLst>
            </p:cNvPr>
            <p:cNvGrpSpPr/>
            <p:nvPr/>
          </p:nvGrpSpPr>
          <p:grpSpPr>
            <a:xfrm>
              <a:off x="2739987" y="3833767"/>
              <a:ext cx="159492" cy="328959"/>
              <a:chOff x="2519371" y="955678"/>
              <a:chExt cx="1695457" cy="4968890"/>
            </a:xfrm>
            <a:solidFill>
              <a:schemeClr val="tx1"/>
            </a:solidFill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grpSpPr>
          <p:sp>
            <p:nvSpPr>
              <p:cNvPr id="59" name="Freeform 156">
                <a:extLst>
                  <a:ext uri="{FF2B5EF4-FFF2-40B4-BE49-F238E27FC236}">
                    <a16:creationId xmlns:a16="http://schemas.microsoft.com/office/drawing/2014/main" id="{C82B23D7-361E-E749-9E34-18EF15AD6AA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884626" y="3435360"/>
                <a:ext cx="269878" cy="404813"/>
              </a:xfrm>
              <a:custGeom>
                <a:avLst/>
                <a:gdLst>
                  <a:gd name="T0" fmla="*/ 29 w 72"/>
                  <a:gd name="T1" fmla="*/ 0 h 108"/>
                  <a:gd name="T2" fmla="*/ 37 w 72"/>
                  <a:gd name="T3" fmla="*/ 0 h 108"/>
                  <a:gd name="T4" fmla="*/ 68 w 72"/>
                  <a:gd name="T5" fmla="*/ 6 h 108"/>
                  <a:gd name="T6" fmla="*/ 70 w 72"/>
                  <a:gd name="T7" fmla="*/ 58 h 108"/>
                  <a:gd name="T8" fmla="*/ 60 w 72"/>
                  <a:gd name="T9" fmla="*/ 78 h 108"/>
                  <a:gd name="T10" fmla="*/ 14 w 72"/>
                  <a:gd name="T11" fmla="*/ 108 h 108"/>
                  <a:gd name="T12" fmla="*/ 5 w 72"/>
                  <a:gd name="T13" fmla="*/ 102 h 108"/>
                  <a:gd name="T14" fmla="*/ 13 w 72"/>
                  <a:gd name="T15" fmla="*/ 80 h 108"/>
                  <a:gd name="T16" fmla="*/ 15 w 72"/>
                  <a:gd name="T17" fmla="*/ 6 h 108"/>
                  <a:gd name="T18" fmla="*/ 29 w 72"/>
                  <a:gd name="T19" fmla="*/ 0 h 108"/>
                  <a:gd name="T20" fmla="*/ 28 w 72"/>
                  <a:gd name="T21" fmla="*/ 81 h 108"/>
                  <a:gd name="T22" fmla="*/ 41 w 72"/>
                  <a:gd name="T23" fmla="*/ 53 h 108"/>
                  <a:gd name="T24" fmla="*/ 33 w 72"/>
                  <a:gd name="T25" fmla="*/ 51 h 108"/>
                  <a:gd name="T26" fmla="*/ 28 w 72"/>
                  <a:gd name="T27" fmla="*/ 81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2" h="108">
                    <a:moveTo>
                      <a:pt x="29" y="0"/>
                    </a:moveTo>
                    <a:cubicBezTo>
                      <a:pt x="32" y="0"/>
                      <a:pt x="34" y="0"/>
                      <a:pt x="37" y="0"/>
                    </a:cubicBezTo>
                    <a:cubicBezTo>
                      <a:pt x="45" y="3"/>
                      <a:pt x="60" y="2"/>
                      <a:pt x="68" y="6"/>
                    </a:cubicBezTo>
                    <a:cubicBezTo>
                      <a:pt x="67" y="23"/>
                      <a:pt x="72" y="43"/>
                      <a:pt x="70" y="58"/>
                    </a:cubicBezTo>
                    <a:cubicBezTo>
                      <a:pt x="68" y="65"/>
                      <a:pt x="63" y="72"/>
                      <a:pt x="60" y="78"/>
                    </a:cubicBezTo>
                    <a:cubicBezTo>
                      <a:pt x="49" y="98"/>
                      <a:pt x="39" y="102"/>
                      <a:pt x="14" y="108"/>
                    </a:cubicBezTo>
                    <a:cubicBezTo>
                      <a:pt x="17" y="101"/>
                      <a:pt x="5" y="107"/>
                      <a:pt x="5" y="102"/>
                    </a:cubicBezTo>
                    <a:cubicBezTo>
                      <a:pt x="0" y="90"/>
                      <a:pt x="6" y="87"/>
                      <a:pt x="13" y="80"/>
                    </a:cubicBezTo>
                    <a:cubicBezTo>
                      <a:pt x="15" y="57"/>
                      <a:pt x="13" y="28"/>
                      <a:pt x="15" y="6"/>
                    </a:cubicBezTo>
                    <a:cubicBezTo>
                      <a:pt x="20" y="3"/>
                      <a:pt x="29" y="6"/>
                      <a:pt x="29" y="0"/>
                    </a:cubicBezTo>
                    <a:close/>
                    <a:moveTo>
                      <a:pt x="28" y="81"/>
                    </a:moveTo>
                    <a:cubicBezTo>
                      <a:pt x="41" y="81"/>
                      <a:pt x="43" y="67"/>
                      <a:pt x="41" y="53"/>
                    </a:cubicBezTo>
                    <a:cubicBezTo>
                      <a:pt x="37" y="54"/>
                      <a:pt x="37" y="51"/>
                      <a:pt x="33" y="51"/>
                    </a:cubicBezTo>
                    <a:cubicBezTo>
                      <a:pt x="30" y="61"/>
                      <a:pt x="32" y="75"/>
                      <a:pt x="28" y="8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defTabSz="1219140">
                  <a:defRPr/>
                </a:pPr>
                <a:endParaRPr lang="en-US" sz="9600" kern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60" name="Freeform 159">
                <a:extLst>
                  <a:ext uri="{FF2B5EF4-FFF2-40B4-BE49-F238E27FC236}">
                    <a16:creationId xmlns:a16="http://schemas.microsoft.com/office/drawing/2014/main" id="{4F4EA8E9-578A-D74A-AAD1-323D21F3CF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79775" y="5519755"/>
                <a:ext cx="539752" cy="404813"/>
              </a:xfrm>
              <a:custGeom>
                <a:avLst/>
                <a:gdLst>
                  <a:gd name="T0" fmla="*/ 19 w 144"/>
                  <a:gd name="T1" fmla="*/ 0 h 108"/>
                  <a:gd name="T2" fmla="*/ 21 w 144"/>
                  <a:gd name="T3" fmla="*/ 0 h 108"/>
                  <a:gd name="T4" fmla="*/ 55 w 144"/>
                  <a:gd name="T5" fmla="*/ 19 h 108"/>
                  <a:gd name="T6" fmla="*/ 139 w 144"/>
                  <a:gd name="T7" fmla="*/ 47 h 108"/>
                  <a:gd name="T8" fmla="*/ 144 w 144"/>
                  <a:gd name="T9" fmla="*/ 62 h 108"/>
                  <a:gd name="T10" fmla="*/ 144 w 144"/>
                  <a:gd name="T11" fmla="*/ 66 h 108"/>
                  <a:gd name="T12" fmla="*/ 137 w 144"/>
                  <a:gd name="T13" fmla="*/ 88 h 108"/>
                  <a:gd name="T14" fmla="*/ 105 w 144"/>
                  <a:gd name="T15" fmla="*/ 91 h 108"/>
                  <a:gd name="T16" fmla="*/ 100 w 144"/>
                  <a:gd name="T17" fmla="*/ 103 h 108"/>
                  <a:gd name="T18" fmla="*/ 90 w 144"/>
                  <a:gd name="T19" fmla="*/ 108 h 108"/>
                  <a:gd name="T20" fmla="*/ 82 w 144"/>
                  <a:gd name="T21" fmla="*/ 108 h 108"/>
                  <a:gd name="T22" fmla="*/ 31 w 144"/>
                  <a:gd name="T23" fmla="*/ 100 h 108"/>
                  <a:gd name="T24" fmla="*/ 32 w 144"/>
                  <a:gd name="T25" fmla="*/ 73 h 108"/>
                  <a:gd name="T26" fmla="*/ 0 w 144"/>
                  <a:gd name="T27" fmla="*/ 65 h 108"/>
                  <a:gd name="T28" fmla="*/ 0 w 144"/>
                  <a:gd name="T29" fmla="*/ 51 h 108"/>
                  <a:gd name="T30" fmla="*/ 11 w 144"/>
                  <a:gd name="T31" fmla="*/ 12 h 108"/>
                  <a:gd name="T32" fmla="*/ 19 w 144"/>
                  <a:gd name="T33" fmla="*/ 0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44" h="108">
                    <a:moveTo>
                      <a:pt x="19" y="0"/>
                    </a:moveTo>
                    <a:cubicBezTo>
                      <a:pt x="19" y="0"/>
                      <a:pt x="20" y="0"/>
                      <a:pt x="21" y="0"/>
                    </a:cubicBezTo>
                    <a:cubicBezTo>
                      <a:pt x="33" y="7"/>
                      <a:pt x="45" y="13"/>
                      <a:pt x="55" y="19"/>
                    </a:cubicBezTo>
                    <a:cubicBezTo>
                      <a:pt x="92" y="2"/>
                      <a:pt x="120" y="31"/>
                      <a:pt x="139" y="47"/>
                    </a:cubicBezTo>
                    <a:cubicBezTo>
                      <a:pt x="141" y="52"/>
                      <a:pt x="141" y="58"/>
                      <a:pt x="144" y="62"/>
                    </a:cubicBezTo>
                    <a:cubicBezTo>
                      <a:pt x="144" y="63"/>
                      <a:pt x="144" y="65"/>
                      <a:pt x="144" y="66"/>
                    </a:cubicBezTo>
                    <a:cubicBezTo>
                      <a:pt x="142" y="75"/>
                      <a:pt x="141" y="83"/>
                      <a:pt x="137" y="88"/>
                    </a:cubicBezTo>
                    <a:cubicBezTo>
                      <a:pt x="124" y="87"/>
                      <a:pt x="117" y="91"/>
                      <a:pt x="105" y="91"/>
                    </a:cubicBezTo>
                    <a:cubicBezTo>
                      <a:pt x="99" y="91"/>
                      <a:pt x="104" y="101"/>
                      <a:pt x="100" y="103"/>
                    </a:cubicBezTo>
                    <a:cubicBezTo>
                      <a:pt x="96" y="105"/>
                      <a:pt x="91" y="106"/>
                      <a:pt x="90" y="108"/>
                    </a:cubicBezTo>
                    <a:cubicBezTo>
                      <a:pt x="87" y="108"/>
                      <a:pt x="84" y="108"/>
                      <a:pt x="82" y="108"/>
                    </a:cubicBezTo>
                    <a:cubicBezTo>
                      <a:pt x="66" y="105"/>
                      <a:pt x="41" y="108"/>
                      <a:pt x="31" y="100"/>
                    </a:cubicBezTo>
                    <a:cubicBezTo>
                      <a:pt x="27" y="90"/>
                      <a:pt x="33" y="85"/>
                      <a:pt x="32" y="73"/>
                    </a:cubicBezTo>
                    <a:cubicBezTo>
                      <a:pt x="23" y="75"/>
                      <a:pt x="8" y="71"/>
                      <a:pt x="0" y="65"/>
                    </a:cubicBezTo>
                    <a:cubicBezTo>
                      <a:pt x="0" y="61"/>
                      <a:pt x="0" y="56"/>
                      <a:pt x="0" y="51"/>
                    </a:cubicBezTo>
                    <a:cubicBezTo>
                      <a:pt x="6" y="39"/>
                      <a:pt x="14" y="27"/>
                      <a:pt x="11" y="12"/>
                    </a:cubicBezTo>
                    <a:cubicBezTo>
                      <a:pt x="11" y="7"/>
                      <a:pt x="18" y="6"/>
                      <a:pt x="19" y="0"/>
                    </a:cubicBezTo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defTabSz="1219140">
                  <a:defRPr/>
                </a:pPr>
                <a:endParaRPr lang="en-US" sz="9600" kern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61" name="Freeform 160">
                <a:extLst>
                  <a:ext uri="{FF2B5EF4-FFF2-40B4-BE49-F238E27FC236}">
                    <a16:creationId xmlns:a16="http://schemas.microsoft.com/office/drawing/2014/main" id="{313E367E-E9E9-7C49-A00B-35B6769657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35286" y="3014673"/>
                <a:ext cx="1109668" cy="2805120"/>
              </a:xfrm>
              <a:custGeom>
                <a:avLst/>
                <a:gdLst>
                  <a:gd name="T0" fmla="*/ 0 w 296"/>
                  <a:gd name="T1" fmla="*/ 188 h 748"/>
                  <a:gd name="T2" fmla="*/ 0 w 296"/>
                  <a:gd name="T3" fmla="*/ 183 h 748"/>
                  <a:gd name="T4" fmla="*/ 12 w 296"/>
                  <a:gd name="T5" fmla="*/ 166 h 748"/>
                  <a:gd name="T6" fmla="*/ 103 w 296"/>
                  <a:gd name="T7" fmla="*/ 169 h 748"/>
                  <a:gd name="T8" fmla="*/ 143 w 296"/>
                  <a:gd name="T9" fmla="*/ 9 h 748"/>
                  <a:gd name="T10" fmla="*/ 191 w 296"/>
                  <a:gd name="T11" fmla="*/ 11 h 748"/>
                  <a:gd name="T12" fmla="*/ 225 w 296"/>
                  <a:gd name="T13" fmla="*/ 112 h 748"/>
                  <a:gd name="T14" fmla="*/ 245 w 296"/>
                  <a:gd name="T15" fmla="*/ 133 h 748"/>
                  <a:gd name="T16" fmla="*/ 268 w 296"/>
                  <a:gd name="T17" fmla="*/ 153 h 748"/>
                  <a:gd name="T18" fmla="*/ 296 w 296"/>
                  <a:gd name="T19" fmla="*/ 153 h 748"/>
                  <a:gd name="T20" fmla="*/ 275 w 296"/>
                  <a:gd name="T21" fmla="*/ 276 h 748"/>
                  <a:gd name="T22" fmla="*/ 268 w 296"/>
                  <a:gd name="T23" fmla="*/ 288 h 748"/>
                  <a:gd name="T24" fmla="*/ 264 w 296"/>
                  <a:gd name="T25" fmla="*/ 303 h 748"/>
                  <a:gd name="T26" fmla="*/ 253 w 296"/>
                  <a:gd name="T27" fmla="*/ 328 h 748"/>
                  <a:gd name="T28" fmla="*/ 256 w 296"/>
                  <a:gd name="T29" fmla="*/ 354 h 748"/>
                  <a:gd name="T30" fmla="*/ 252 w 296"/>
                  <a:gd name="T31" fmla="*/ 418 h 748"/>
                  <a:gd name="T32" fmla="*/ 249 w 296"/>
                  <a:gd name="T33" fmla="*/ 514 h 748"/>
                  <a:gd name="T34" fmla="*/ 237 w 296"/>
                  <a:gd name="T35" fmla="*/ 577 h 748"/>
                  <a:gd name="T36" fmla="*/ 223 w 296"/>
                  <a:gd name="T37" fmla="*/ 604 h 748"/>
                  <a:gd name="T38" fmla="*/ 215 w 296"/>
                  <a:gd name="T39" fmla="*/ 633 h 748"/>
                  <a:gd name="T40" fmla="*/ 207 w 296"/>
                  <a:gd name="T41" fmla="*/ 662 h 748"/>
                  <a:gd name="T42" fmla="*/ 222 w 296"/>
                  <a:gd name="T43" fmla="*/ 707 h 748"/>
                  <a:gd name="T44" fmla="*/ 182 w 296"/>
                  <a:gd name="T45" fmla="*/ 689 h 748"/>
                  <a:gd name="T46" fmla="*/ 122 w 296"/>
                  <a:gd name="T47" fmla="*/ 748 h 748"/>
                  <a:gd name="T48" fmla="*/ 114 w 296"/>
                  <a:gd name="T49" fmla="*/ 677 h 748"/>
                  <a:gd name="T50" fmla="*/ 97 w 296"/>
                  <a:gd name="T51" fmla="*/ 672 h 748"/>
                  <a:gd name="T52" fmla="*/ 97 w 296"/>
                  <a:gd name="T53" fmla="*/ 609 h 748"/>
                  <a:gd name="T54" fmla="*/ 86 w 296"/>
                  <a:gd name="T55" fmla="*/ 588 h 748"/>
                  <a:gd name="T56" fmla="*/ 64 w 296"/>
                  <a:gd name="T57" fmla="*/ 525 h 748"/>
                  <a:gd name="T58" fmla="*/ 35 w 296"/>
                  <a:gd name="T59" fmla="*/ 383 h 748"/>
                  <a:gd name="T60" fmla="*/ 19 w 296"/>
                  <a:gd name="T61" fmla="*/ 285 h 748"/>
                  <a:gd name="T62" fmla="*/ 0 w 296"/>
                  <a:gd name="T63" fmla="*/ 188 h 7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96" h="748">
                    <a:moveTo>
                      <a:pt x="0" y="188"/>
                    </a:moveTo>
                    <a:cubicBezTo>
                      <a:pt x="0" y="186"/>
                      <a:pt x="0" y="185"/>
                      <a:pt x="0" y="183"/>
                    </a:cubicBezTo>
                    <a:cubicBezTo>
                      <a:pt x="6" y="178"/>
                      <a:pt x="6" y="168"/>
                      <a:pt x="12" y="166"/>
                    </a:cubicBezTo>
                    <a:cubicBezTo>
                      <a:pt x="37" y="176"/>
                      <a:pt x="73" y="176"/>
                      <a:pt x="103" y="169"/>
                    </a:cubicBezTo>
                    <a:cubicBezTo>
                      <a:pt x="116" y="117"/>
                      <a:pt x="127" y="60"/>
                      <a:pt x="143" y="9"/>
                    </a:cubicBezTo>
                    <a:cubicBezTo>
                      <a:pt x="158" y="0"/>
                      <a:pt x="177" y="2"/>
                      <a:pt x="191" y="11"/>
                    </a:cubicBezTo>
                    <a:cubicBezTo>
                      <a:pt x="204" y="36"/>
                      <a:pt x="210" y="83"/>
                      <a:pt x="225" y="112"/>
                    </a:cubicBezTo>
                    <a:cubicBezTo>
                      <a:pt x="229" y="119"/>
                      <a:pt x="237" y="125"/>
                      <a:pt x="245" y="133"/>
                    </a:cubicBezTo>
                    <a:cubicBezTo>
                      <a:pt x="252" y="140"/>
                      <a:pt x="260" y="152"/>
                      <a:pt x="268" y="153"/>
                    </a:cubicBezTo>
                    <a:cubicBezTo>
                      <a:pt x="277" y="155"/>
                      <a:pt x="286" y="149"/>
                      <a:pt x="296" y="153"/>
                    </a:cubicBezTo>
                    <a:cubicBezTo>
                      <a:pt x="291" y="195"/>
                      <a:pt x="275" y="228"/>
                      <a:pt x="275" y="276"/>
                    </a:cubicBezTo>
                    <a:cubicBezTo>
                      <a:pt x="273" y="281"/>
                      <a:pt x="269" y="281"/>
                      <a:pt x="268" y="288"/>
                    </a:cubicBezTo>
                    <a:cubicBezTo>
                      <a:pt x="265" y="291"/>
                      <a:pt x="265" y="298"/>
                      <a:pt x="264" y="303"/>
                    </a:cubicBezTo>
                    <a:cubicBezTo>
                      <a:pt x="261" y="312"/>
                      <a:pt x="253" y="318"/>
                      <a:pt x="253" y="328"/>
                    </a:cubicBezTo>
                    <a:cubicBezTo>
                      <a:pt x="252" y="336"/>
                      <a:pt x="256" y="345"/>
                      <a:pt x="256" y="354"/>
                    </a:cubicBezTo>
                    <a:cubicBezTo>
                      <a:pt x="258" y="380"/>
                      <a:pt x="258" y="399"/>
                      <a:pt x="252" y="418"/>
                    </a:cubicBezTo>
                    <a:cubicBezTo>
                      <a:pt x="266" y="448"/>
                      <a:pt x="257" y="479"/>
                      <a:pt x="249" y="514"/>
                    </a:cubicBezTo>
                    <a:cubicBezTo>
                      <a:pt x="245" y="536"/>
                      <a:pt x="243" y="559"/>
                      <a:pt x="237" y="577"/>
                    </a:cubicBezTo>
                    <a:cubicBezTo>
                      <a:pt x="233" y="586"/>
                      <a:pt x="227" y="595"/>
                      <a:pt x="223" y="604"/>
                    </a:cubicBezTo>
                    <a:cubicBezTo>
                      <a:pt x="220" y="611"/>
                      <a:pt x="218" y="623"/>
                      <a:pt x="215" y="633"/>
                    </a:cubicBezTo>
                    <a:cubicBezTo>
                      <a:pt x="212" y="644"/>
                      <a:pt x="207" y="656"/>
                      <a:pt x="207" y="662"/>
                    </a:cubicBezTo>
                    <a:cubicBezTo>
                      <a:pt x="208" y="675"/>
                      <a:pt x="224" y="690"/>
                      <a:pt x="222" y="707"/>
                    </a:cubicBezTo>
                    <a:cubicBezTo>
                      <a:pt x="203" y="705"/>
                      <a:pt x="197" y="690"/>
                      <a:pt x="182" y="689"/>
                    </a:cubicBezTo>
                    <a:cubicBezTo>
                      <a:pt x="141" y="688"/>
                      <a:pt x="137" y="726"/>
                      <a:pt x="122" y="748"/>
                    </a:cubicBezTo>
                    <a:cubicBezTo>
                      <a:pt x="120" y="724"/>
                      <a:pt x="115" y="702"/>
                      <a:pt x="114" y="677"/>
                    </a:cubicBezTo>
                    <a:cubicBezTo>
                      <a:pt x="108" y="676"/>
                      <a:pt x="99" y="684"/>
                      <a:pt x="97" y="672"/>
                    </a:cubicBezTo>
                    <a:cubicBezTo>
                      <a:pt x="64" y="661"/>
                      <a:pt x="98" y="627"/>
                      <a:pt x="97" y="609"/>
                    </a:cubicBezTo>
                    <a:cubicBezTo>
                      <a:pt x="97" y="602"/>
                      <a:pt x="90" y="595"/>
                      <a:pt x="86" y="588"/>
                    </a:cubicBezTo>
                    <a:cubicBezTo>
                      <a:pt x="74" y="569"/>
                      <a:pt x="70" y="549"/>
                      <a:pt x="64" y="525"/>
                    </a:cubicBezTo>
                    <a:cubicBezTo>
                      <a:pt x="52" y="479"/>
                      <a:pt x="45" y="432"/>
                      <a:pt x="35" y="383"/>
                    </a:cubicBezTo>
                    <a:cubicBezTo>
                      <a:pt x="28" y="351"/>
                      <a:pt x="22" y="318"/>
                      <a:pt x="19" y="285"/>
                    </a:cubicBezTo>
                    <a:cubicBezTo>
                      <a:pt x="18" y="251"/>
                      <a:pt x="7" y="214"/>
                      <a:pt x="0" y="188"/>
                    </a:cubicBezTo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defTabSz="1219140">
                  <a:defRPr/>
                </a:pPr>
                <a:endParaRPr lang="en-US" sz="9600" kern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62" name="Freeform 179">
                <a:extLst>
                  <a:ext uri="{FF2B5EF4-FFF2-40B4-BE49-F238E27FC236}">
                    <a16:creationId xmlns:a16="http://schemas.microsoft.com/office/drawing/2014/main" id="{4B785163-DAFA-0340-8E2F-88730D3555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54413" y="3113098"/>
                <a:ext cx="452441" cy="569916"/>
              </a:xfrm>
              <a:custGeom>
                <a:avLst/>
                <a:gdLst>
                  <a:gd name="T0" fmla="*/ 0 w 285"/>
                  <a:gd name="T1" fmla="*/ 0 h 359"/>
                  <a:gd name="T2" fmla="*/ 14 w 285"/>
                  <a:gd name="T3" fmla="*/ 96 h 359"/>
                  <a:gd name="T4" fmla="*/ 108 w 285"/>
                  <a:gd name="T5" fmla="*/ 330 h 359"/>
                  <a:gd name="T6" fmla="*/ 285 w 285"/>
                  <a:gd name="T7" fmla="*/ 359 h 359"/>
                  <a:gd name="T8" fmla="*/ 285 w 285"/>
                  <a:gd name="T9" fmla="*/ 311 h 359"/>
                  <a:gd name="T10" fmla="*/ 0 w 285"/>
                  <a:gd name="T11" fmla="*/ 0 h 3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5" h="359">
                    <a:moveTo>
                      <a:pt x="0" y="0"/>
                    </a:moveTo>
                    <a:lnTo>
                      <a:pt x="14" y="96"/>
                    </a:lnTo>
                    <a:lnTo>
                      <a:pt x="108" y="330"/>
                    </a:lnTo>
                    <a:lnTo>
                      <a:pt x="285" y="359"/>
                    </a:lnTo>
                    <a:lnTo>
                      <a:pt x="285" y="31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defTabSz="1219140">
                  <a:defRPr/>
                </a:pPr>
                <a:endParaRPr lang="en-US" sz="9600" kern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63" name="Freeform 180">
                <a:extLst>
                  <a:ext uri="{FF2B5EF4-FFF2-40B4-BE49-F238E27FC236}">
                    <a16:creationId xmlns:a16="http://schemas.microsoft.com/office/drawing/2014/main" id="{FC633001-9205-5840-A731-274B934836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35286" y="3146435"/>
                <a:ext cx="592139" cy="619126"/>
              </a:xfrm>
              <a:custGeom>
                <a:avLst/>
                <a:gdLst>
                  <a:gd name="T0" fmla="*/ 158 w 158"/>
                  <a:gd name="T1" fmla="*/ 0 h 165"/>
                  <a:gd name="T2" fmla="*/ 158 w 158"/>
                  <a:gd name="T3" fmla="*/ 80 h 165"/>
                  <a:gd name="T4" fmla="*/ 113 w 158"/>
                  <a:gd name="T5" fmla="*/ 158 h 165"/>
                  <a:gd name="T6" fmla="*/ 23 w 158"/>
                  <a:gd name="T7" fmla="*/ 156 h 165"/>
                  <a:gd name="T8" fmla="*/ 0 w 158"/>
                  <a:gd name="T9" fmla="*/ 148 h 165"/>
                  <a:gd name="T10" fmla="*/ 87 w 158"/>
                  <a:gd name="T11" fmla="*/ 137 h 165"/>
                  <a:gd name="T12" fmla="*/ 158 w 158"/>
                  <a:gd name="T13" fmla="*/ 0 h 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8" h="165">
                    <a:moveTo>
                      <a:pt x="158" y="0"/>
                    </a:moveTo>
                    <a:cubicBezTo>
                      <a:pt x="158" y="80"/>
                      <a:pt x="158" y="80"/>
                      <a:pt x="158" y="80"/>
                    </a:cubicBezTo>
                    <a:cubicBezTo>
                      <a:pt x="158" y="80"/>
                      <a:pt x="139" y="165"/>
                      <a:pt x="113" y="158"/>
                    </a:cubicBezTo>
                    <a:cubicBezTo>
                      <a:pt x="87" y="152"/>
                      <a:pt x="26" y="157"/>
                      <a:pt x="23" y="156"/>
                    </a:cubicBezTo>
                    <a:cubicBezTo>
                      <a:pt x="20" y="156"/>
                      <a:pt x="0" y="148"/>
                      <a:pt x="0" y="148"/>
                    </a:cubicBezTo>
                    <a:cubicBezTo>
                      <a:pt x="0" y="148"/>
                      <a:pt x="82" y="138"/>
                      <a:pt x="87" y="137"/>
                    </a:cubicBezTo>
                    <a:cubicBezTo>
                      <a:pt x="92" y="136"/>
                      <a:pt x="158" y="0"/>
                      <a:pt x="158" y="0"/>
                    </a:cubicBez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defTabSz="1219140">
                  <a:defRPr/>
                </a:pPr>
                <a:endParaRPr lang="en-US" sz="9600" kern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64" name="Freeform 181">
                <a:extLst>
                  <a:ext uri="{FF2B5EF4-FFF2-40B4-BE49-F238E27FC236}">
                    <a16:creationId xmlns:a16="http://schemas.microsoft.com/office/drawing/2014/main" id="{28F75399-2D1E-4D40-80B0-DBC90D0780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79813" y="3446473"/>
                <a:ext cx="63501" cy="423863"/>
              </a:xfrm>
              <a:custGeom>
                <a:avLst/>
                <a:gdLst>
                  <a:gd name="T0" fmla="*/ 0 w 40"/>
                  <a:gd name="T1" fmla="*/ 0 h 267"/>
                  <a:gd name="T2" fmla="*/ 0 w 40"/>
                  <a:gd name="T3" fmla="*/ 267 h 267"/>
                  <a:gd name="T4" fmla="*/ 40 w 40"/>
                  <a:gd name="T5" fmla="*/ 260 h 267"/>
                  <a:gd name="T6" fmla="*/ 0 w 40"/>
                  <a:gd name="T7" fmla="*/ 0 h 2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0" h="267">
                    <a:moveTo>
                      <a:pt x="0" y="0"/>
                    </a:moveTo>
                    <a:lnTo>
                      <a:pt x="0" y="267"/>
                    </a:lnTo>
                    <a:lnTo>
                      <a:pt x="40" y="26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defTabSz="1219140">
                  <a:defRPr/>
                </a:pPr>
                <a:endParaRPr lang="en-US" sz="9600" kern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65" name="Freeform 182">
                <a:extLst>
                  <a:ext uri="{FF2B5EF4-FFF2-40B4-BE49-F238E27FC236}">
                    <a16:creationId xmlns:a16="http://schemas.microsoft.com/office/drawing/2014/main" id="{CC0DC69C-8EB8-3242-82FB-3B50114830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48036" y="3884623"/>
                <a:ext cx="217490" cy="1497016"/>
              </a:xfrm>
              <a:custGeom>
                <a:avLst/>
                <a:gdLst>
                  <a:gd name="T0" fmla="*/ 58 w 58"/>
                  <a:gd name="T1" fmla="*/ 0 h 399"/>
                  <a:gd name="T2" fmla="*/ 6 w 58"/>
                  <a:gd name="T3" fmla="*/ 369 h 399"/>
                  <a:gd name="T4" fmla="*/ 0 w 58"/>
                  <a:gd name="T5" fmla="*/ 399 h 399"/>
                  <a:gd name="T6" fmla="*/ 34 w 58"/>
                  <a:gd name="T7" fmla="*/ 312 h 399"/>
                  <a:gd name="T8" fmla="*/ 29 w 58"/>
                  <a:gd name="T9" fmla="*/ 255 h 399"/>
                  <a:gd name="T10" fmla="*/ 48 w 58"/>
                  <a:gd name="T11" fmla="*/ 139 h 399"/>
                  <a:gd name="T12" fmla="*/ 58 w 58"/>
                  <a:gd name="T13" fmla="*/ 0 h 3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8" h="399">
                    <a:moveTo>
                      <a:pt x="58" y="0"/>
                    </a:moveTo>
                    <a:cubicBezTo>
                      <a:pt x="6" y="369"/>
                      <a:pt x="6" y="369"/>
                      <a:pt x="6" y="369"/>
                    </a:cubicBezTo>
                    <a:cubicBezTo>
                      <a:pt x="0" y="399"/>
                      <a:pt x="0" y="399"/>
                      <a:pt x="0" y="399"/>
                    </a:cubicBezTo>
                    <a:cubicBezTo>
                      <a:pt x="0" y="399"/>
                      <a:pt x="36" y="342"/>
                      <a:pt x="34" y="312"/>
                    </a:cubicBezTo>
                    <a:cubicBezTo>
                      <a:pt x="32" y="282"/>
                      <a:pt x="28" y="282"/>
                      <a:pt x="29" y="255"/>
                    </a:cubicBezTo>
                    <a:cubicBezTo>
                      <a:pt x="31" y="227"/>
                      <a:pt x="46" y="145"/>
                      <a:pt x="48" y="139"/>
                    </a:cubicBezTo>
                    <a:cubicBezTo>
                      <a:pt x="50" y="132"/>
                      <a:pt x="58" y="0"/>
                      <a:pt x="58" y="0"/>
                    </a:cubicBez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defTabSz="1219140">
                  <a:defRPr/>
                </a:pPr>
                <a:endParaRPr lang="en-US" sz="9600" kern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66" name="Freeform 183">
                <a:extLst>
                  <a:ext uri="{FF2B5EF4-FFF2-40B4-BE49-F238E27FC236}">
                    <a16:creationId xmlns:a16="http://schemas.microsoft.com/office/drawing/2014/main" id="{12202376-7986-5F4B-A4D9-913529DC41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33802" y="4038612"/>
                <a:ext cx="231777" cy="385763"/>
              </a:xfrm>
              <a:custGeom>
                <a:avLst/>
                <a:gdLst>
                  <a:gd name="T0" fmla="*/ 62 w 62"/>
                  <a:gd name="T1" fmla="*/ 0 h 103"/>
                  <a:gd name="T2" fmla="*/ 35 w 62"/>
                  <a:gd name="T3" fmla="*/ 31 h 103"/>
                  <a:gd name="T4" fmla="*/ 27 w 62"/>
                  <a:gd name="T5" fmla="*/ 66 h 103"/>
                  <a:gd name="T6" fmla="*/ 6 w 62"/>
                  <a:gd name="T7" fmla="*/ 79 h 103"/>
                  <a:gd name="T8" fmla="*/ 23 w 62"/>
                  <a:gd name="T9" fmla="*/ 30 h 103"/>
                  <a:gd name="T10" fmla="*/ 62 w 62"/>
                  <a:gd name="T11" fmla="*/ 0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2" h="103">
                    <a:moveTo>
                      <a:pt x="62" y="0"/>
                    </a:moveTo>
                    <a:cubicBezTo>
                      <a:pt x="62" y="0"/>
                      <a:pt x="37" y="20"/>
                      <a:pt x="35" y="31"/>
                    </a:cubicBezTo>
                    <a:cubicBezTo>
                      <a:pt x="33" y="42"/>
                      <a:pt x="25" y="75"/>
                      <a:pt x="27" y="66"/>
                    </a:cubicBezTo>
                    <a:cubicBezTo>
                      <a:pt x="28" y="58"/>
                      <a:pt x="0" y="103"/>
                      <a:pt x="6" y="79"/>
                    </a:cubicBezTo>
                    <a:cubicBezTo>
                      <a:pt x="12" y="55"/>
                      <a:pt x="14" y="48"/>
                      <a:pt x="23" y="30"/>
                    </a:cubicBezTo>
                    <a:cubicBezTo>
                      <a:pt x="33" y="12"/>
                      <a:pt x="62" y="0"/>
                      <a:pt x="62" y="0"/>
                    </a:cubicBez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defTabSz="1219140">
                  <a:defRPr/>
                </a:pPr>
                <a:endParaRPr lang="en-US" sz="9600" kern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67" name="Freeform 184">
                <a:extLst>
                  <a:ext uri="{FF2B5EF4-FFF2-40B4-BE49-F238E27FC236}">
                    <a16:creationId xmlns:a16="http://schemas.microsoft.com/office/drawing/2014/main" id="{D7A5CA82-92F0-2940-8EA7-49D8804B61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5862" y="4581537"/>
                <a:ext cx="153989" cy="434977"/>
              </a:xfrm>
              <a:custGeom>
                <a:avLst/>
                <a:gdLst>
                  <a:gd name="T0" fmla="*/ 41 w 41"/>
                  <a:gd name="T1" fmla="*/ 0 h 116"/>
                  <a:gd name="T2" fmla="*/ 25 w 41"/>
                  <a:gd name="T3" fmla="*/ 47 h 116"/>
                  <a:gd name="T4" fmla="*/ 7 w 41"/>
                  <a:gd name="T5" fmla="*/ 85 h 116"/>
                  <a:gd name="T6" fmla="*/ 36 w 41"/>
                  <a:gd name="T7" fmla="*/ 0 h 116"/>
                  <a:gd name="T8" fmla="*/ 41 w 41"/>
                  <a:gd name="T9" fmla="*/ 0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" h="116">
                    <a:moveTo>
                      <a:pt x="41" y="0"/>
                    </a:moveTo>
                    <a:cubicBezTo>
                      <a:pt x="38" y="8"/>
                      <a:pt x="33" y="18"/>
                      <a:pt x="25" y="47"/>
                    </a:cubicBezTo>
                    <a:cubicBezTo>
                      <a:pt x="17" y="75"/>
                      <a:pt x="0" y="116"/>
                      <a:pt x="7" y="85"/>
                    </a:cubicBezTo>
                    <a:cubicBezTo>
                      <a:pt x="15" y="53"/>
                      <a:pt x="31" y="0"/>
                      <a:pt x="36" y="0"/>
                    </a:cubicBezTo>
                    <a:cubicBezTo>
                      <a:pt x="41" y="0"/>
                      <a:pt x="41" y="0"/>
                      <a:pt x="41" y="0"/>
                    </a:cubicBez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defTabSz="1219140">
                  <a:defRPr/>
                </a:pPr>
                <a:endParaRPr lang="en-US" sz="9600" kern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68" name="Freeform 185">
                <a:extLst>
                  <a:ext uri="{FF2B5EF4-FFF2-40B4-BE49-F238E27FC236}">
                    <a16:creationId xmlns:a16="http://schemas.microsoft.com/office/drawing/2014/main" id="{DA1E645D-1BEA-9E4B-9EAB-4E70EE77D6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55988" y="5470541"/>
                <a:ext cx="274638" cy="165099"/>
              </a:xfrm>
              <a:custGeom>
                <a:avLst/>
                <a:gdLst>
                  <a:gd name="T0" fmla="*/ 0 w 73"/>
                  <a:gd name="T1" fmla="*/ 41 h 44"/>
                  <a:gd name="T2" fmla="*/ 37 w 73"/>
                  <a:gd name="T3" fmla="*/ 29 h 44"/>
                  <a:gd name="T4" fmla="*/ 68 w 73"/>
                  <a:gd name="T5" fmla="*/ 29 h 44"/>
                  <a:gd name="T6" fmla="*/ 50 w 73"/>
                  <a:gd name="T7" fmla="*/ 0 h 44"/>
                  <a:gd name="T8" fmla="*/ 0 w 73"/>
                  <a:gd name="T9" fmla="*/ 41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3" h="44">
                    <a:moveTo>
                      <a:pt x="0" y="41"/>
                    </a:moveTo>
                    <a:cubicBezTo>
                      <a:pt x="0" y="41"/>
                      <a:pt x="8" y="27"/>
                      <a:pt x="37" y="29"/>
                    </a:cubicBezTo>
                    <a:cubicBezTo>
                      <a:pt x="65" y="31"/>
                      <a:pt x="66" y="44"/>
                      <a:pt x="68" y="29"/>
                    </a:cubicBezTo>
                    <a:cubicBezTo>
                      <a:pt x="70" y="14"/>
                      <a:pt x="73" y="0"/>
                      <a:pt x="50" y="0"/>
                    </a:cubicBezTo>
                    <a:cubicBezTo>
                      <a:pt x="27" y="0"/>
                      <a:pt x="0" y="41"/>
                      <a:pt x="0" y="41"/>
                    </a:cubicBez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defTabSz="1219140">
                  <a:defRPr/>
                </a:pPr>
                <a:endParaRPr lang="en-US" sz="9600" kern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69" name="Freeform 186">
                <a:extLst>
                  <a:ext uri="{FF2B5EF4-FFF2-40B4-BE49-F238E27FC236}">
                    <a16:creationId xmlns:a16="http://schemas.microsoft.com/office/drawing/2014/main" id="{C0C848F5-DF8C-AC4F-ACA1-1D4C5F1A0F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19451" y="5111766"/>
                <a:ext cx="139699" cy="265114"/>
              </a:xfrm>
              <a:custGeom>
                <a:avLst/>
                <a:gdLst>
                  <a:gd name="T0" fmla="*/ 16 w 37"/>
                  <a:gd name="T1" fmla="*/ 2 h 71"/>
                  <a:gd name="T2" fmla="*/ 31 w 37"/>
                  <a:gd name="T3" fmla="*/ 31 h 71"/>
                  <a:gd name="T4" fmla="*/ 24 w 37"/>
                  <a:gd name="T5" fmla="*/ 42 h 71"/>
                  <a:gd name="T6" fmla="*/ 3 w 37"/>
                  <a:gd name="T7" fmla="*/ 7 h 71"/>
                  <a:gd name="T8" fmla="*/ 16 w 37"/>
                  <a:gd name="T9" fmla="*/ 2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" h="71">
                    <a:moveTo>
                      <a:pt x="16" y="2"/>
                    </a:moveTo>
                    <a:cubicBezTo>
                      <a:pt x="24" y="6"/>
                      <a:pt x="32" y="19"/>
                      <a:pt x="31" y="31"/>
                    </a:cubicBezTo>
                    <a:cubicBezTo>
                      <a:pt x="30" y="43"/>
                      <a:pt x="37" y="71"/>
                      <a:pt x="24" y="42"/>
                    </a:cubicBezTo>
                    <a:cubicBezTo>
                      <a:pt x="11" y="14"/>
                      <a:pt x="0" y="14"/>
                      <a:pt x="3" y="7"/>
                    </a:cubicBezTo>
                    <a:cubicBezTo>
                      <a:pt x="6" y="0"/>
                      <a:pt x="16" y="2"/>
                      <a:pt x="16" y="2"/>
                    </a:cubicBez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defTabSz="1219140">
                  <a:defRPr/>
                </a:pPr>
                <a:endParaRPr lang="en-US" sz="9600" kern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70" name="Freeform 187">
                <a:extLst>
                  <a:ext uri="{FF2B5EF4-FFF2-40B4-BE49-F238E27FC236}">
                    <a16:creationId xmlns:a16="http://schemas.microsoft.com/office/drawing/2014/main" id="{C77F135C-D0BA-D74D-A152-75064779BA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7834" y="4159261"/>
                <a:ext cx="322265" cy="741365"/>
              </a:xfrm>
              <a:custGeom>
                <a:avLst/>
                <a:gdLst>
                  <a:gd name="T0" fmla="*/ 0 w 86"/>
                  <a:gd name="T1" fmla="*/ 0 h 198"/>
                  <a:gd name="T2" fmla="*/ 38 w 86"/>
                  <a:gd name="T3" fmla="*/ 16 h 198"/>
                  <a:gd name="T4" fmla="*/ 51 w 86"/>
                  <a:gd name="T5" fmla="*/ 54 h 198"/>
                  <a:gd name="T6" fmla="*/ 36 w 86"/>
                  <a:gd name="T7" fmla="*/ 54 h 198"/>
                  <a:gd name="T8" fmla="*/ 70 w 86"/>
                  <a:gd name="T9" fmla="*/ 161 h 198"/>
                  <a:gd name="T10" fmla="*/ 37 w 86"/>
                  <a:gd name="T11" fmla="*/ 132 h 198"/>
                  <a:gd name="T12" fmla="*/ 36 w 86"/>
                  <a:gd name="T13" fmla="*/ 198 h 198"/>
                  <a:gd name="T14" fmla="*/ 16 w 86"/>
                  <a:gd name="T15" fmla="*/ 96 h 198"/>
                  <a:gd name="T16" fmla="*/ 0 w 86"/>
                  <a:gd name="T17" fmla="*/ 28 h 198"/>
                  <a:gd name="T18" fmla="*/ 0 w 86"/>
                  <a:gd name="T19" fmla="*/ 0 h 1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6" h="198">
                    <a:moveTo>
                      <a:pt x="0" y="0"/>
                    </a:moveTo>
                    <a:cubicBezTo>
                      <a:pt x="0" y="0"/>
                      <a:pt x="32" y="2"/>
                      <a:pt x="38" y="16"/>
                    </a:cubicBezTo>
                    <a:cubicBezTo>
                      <a:pt x="44" y="31"/>
                      <a:pt x="66" y="67"/>
                      <a:pt x="51" y="54"/>
                    </a:cubicBezTo>
                    <a:cubicBezTo>
                      <a:pt x="36" y="41"/>
                      <a:pt x="17" y="24"/>
                      <a:pt x="36" y="54"/>
                    </a:cubicBezTo>
                    <a:cubicBezTo>
                      <a:pt x="54" y="84"/>
                      <a:pt x="86" y="181"/>
                      <a:pt x="70" y="161"/>
                    </a:cubicBezTo>
                    <a:cubicBezTo>
                      <a:pt x="55" y="141"/>
                      <a:pt x="39" y="108"/>
                      <a:pt x="37" y="132"/>
                    </a:cubicBezTo>
                    <a:cubicBezTo>
                      <a:pt x="36" y="156"/>
                      <a:pt x="36" y="198"/>
                      <a:pt x="36" y="198"/>
                    </a:cubicBezTo>
                    <a:cubicBezTo>
                      <a:pt x="16" y="96"/>
                      <a:pt x="16" y="96"/>
                      <a:pt x="16" y="96"/>
                    </a:cubicBezTo>
                    <a:cubicBezTo>
                      <a:pt x="0" y="28"/>
                      <a:pt x="0" y="28"/>
                      <a:pt x="0" y="28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defTabSz="1219140">
                  <a:defRPr/>
                </a:pPr>
                <a:endParaRPr lang="en-US" sz="9600" kern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71" name="Freeform 157">
                <a:extLst>
                  <a:ext uri="{FF2B5EF4-FFF2-40B4-BE49-F238E27FC236}">
                    <a16:creationId xmlns:a16="http://schemas.microsoft.com/office/drawing/2014/main" id="{EDEC827F-7889-8549-BE54-A09F547589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05160" y="960441"/>
                <a:ext cx="584203" cy="1049339"/>
              </a:xfrm>
              <a:custGeom>
                <a:avLst/>
                <a:gdLst>
                  <a:gd name="T0" fmla="*/ 0 w 156"/>
                  <a:gd name="T1" fmla="*/ 112 h 280"/>
                  <a:gd name="T2" fmla="*/ 0 w 156"/>
                  <a:gd name="T3" fmla="*/ 104 h 280"/>
                  <a:gd name="T4" fmla="*/ 11 w 156"/>
                  <a:gd name="T5" fmla="*/ 96 h 280"/>
                  <a:gd name="T6" fmla="*/ 4 w 156"/>
                  <a:gd name="T7" fmla="*/ 46 h 280"/>
                  <a:gd name="T8" fmla="*/ 28 w 156"/>
                  <a:gd name="T9" fmla="*/ 22 h 280"/>
                  <a:gd name="T10" fmla="*/ 59 w 156"/>
                  <a:gd name="T11" fmla="*/ 4 h 280"/>
                  <a:gd name="T12" fmla="*/ 108 w 156"/>
                  <a:gd name="T13" fmla="*/ 6 h 280"/>
                  <a:gd name="T14" fmla="*/ 138 w 156"/>
                  <a:gd name="T15" fmla="*/ 93 h 280"/>
                  <a:gd name="T16" fmla="*/ 143 w 156"/>
                  <a:gd name="T17" fmla="*/ 99 h 280"/>
                  <a:gd name="T18" fmla="*/ 131 w 156"/>
                  <a:gd name="T19" fmla="*/ 140 h 280"/>
                  <a:gd name="T20" fmla="*/ 122 w 156"/>
                  <a:gd name="T21" fmla="*/ 147 h 280"/>
                  <a:gd name="T22" fmla="*/ 114 w 156"/>
                  <a:gd name="T23" fmla="*/ 215 h 280"/>
                  <a:gd name="T24" fmla="*/ 80 w 156"/>
                  <a:gd name="T25" fmla="*/ 280 h 280"/>
                  <a:gd name="T26" fmla="*/ 56 w 156"/>
                  <a:gd name="T27" fmla="*/ 267 h 280"/>
                  <a:gd name="T28" fmla="*/ 44 w 156"/>
                  <a:gd name="T29" fmla="*/ 241 h 280"/>
                  <a:gd name="T30" fmla="*/ 24 w 156"/>
                  <a:gd name="T31" fmla="*/ 188 h 280"/>
                  <a:gd name="T32" fmla="*/ 24 w 156"/>
                  <a:gd name="T33" fmla="*/ 150 h 280"/>
                  <a:gd name="T34" fmla="*/ 12 w 156"/>
                  <a:gd name="T35" fmla="*/ 137 h 280"/>
                  <a:gd name="T36" fmla="*/ 0 w 156"/>
                  <a:gd name="T37" fmla="*/ 112 h 2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56" h="280">
                    <a:moveTo>
                      <a:pt x="0" y="112"/>
                    </a:moveTo>
                    <a:cubicBezTo>
                      <a:pt x="0" y="109"/>
                      <a:pt x="0" y="107"/>
                      <a:pt x="0" y="104"/>
                    </a:cubicBezTo>
                    <a:cubicBezTo>
                      <a:pt x="3" y="101"/>
                      <a:pt x="3" y="94"/>
                      <a:pt x="11" y="96"/>
                    </a:cubicBezTo>
                    <a:cubicBezTo>
                      <a:pt x="6" y="80"/>
                      <a:pt x="6" y="64"/>
                      <a:pt x="4" y="46"/>
                    </a:cubicBezTo>
                    <a:cubicBezTo>
                      <a:pt x="8" y="36"/>
                      <a:pt x="19" y="30"/>
                      <a:pt x="28" y="22"/>
                    </a:cubicBezTo>
                    <a:cubicBezTo>
                      <a:pt x="38" y="16"/>
                      <a:pt x="47" y="7"/>
                      <a:pt x="59" y="4"/>
                    </a:cubicBezTo>
                    <a:cubicBezTo>
                      <a:pt x="72" y="0"/>
                      <a:pt x="89" y="6"/>
                      <a:pt x="108" y="6"/>
                    </a:cubicBezTo>
                    <a:cubicBezTo>
                      <a:pt x="134" y="19"/>
                      <a:pt x="156" y="55"/>
                      <a:pt x="138" y="93"/>
                    </a:cubicBezTo>
                    <a:cubicBezTo>
                      <a:pt x="137" y="97"/>
                      <a:pt x="145" y="96"/>
                      <a:pt x="143" y="99"/>
                    </a:cubicBezTo>
                    <a:cubicBezTo>
                      <a:pt x="149" y="115"/>
                      <a:pt x="135" y="128"/>
                      <a:pt x="131" y="140"/>
                    </a:cubicBezTo>
                    <a:cubicBezTo>
                      <a:pt x="130" y="142"/>
                      <a:pt x="126" y="146"/>
                      <a:pt x="122" y="147"/>
                    </a:cubicBezTo>
                    <a:cubicBezTo>
                      <a:pt x="122" y="170"/>
                      <a:pt x="121" y="196"/>
                      <a:pt x="114" y="215"/>
                    </a:cubicBezTo>
                    <a:cubicBezTo>
                      <a:pt x="108" y="240"/>
                      <a:pt x="102" y="273"/>
                      <a:pt x="80" y="280"/>
                    </a:cubicBezTo>
                    <a:cubicBezTo>
                      <a:pt x="72" y="274"/>
                      <a:pt x="61" y="274"/>
                      <a:pt x="56" y="267"/>
                    </a:cubicBezTo>
                    <a:cubicBezTo>
                      <a:pt x="51" y="260"/>
                      <a:pt x="48" y="249"/>
                      <a:pt x="44" y="241"/>
                    </a:cubicBezTo>
                    <a:cubicBezTo>
                      <a:pt x="38" y="226"/>
                      <a:pt x="27" y="204"/>
                      <a:pt x="24" y="188"/>
                    </a:cubicBezTo>
                    <a:cubicBezTo>
                      <a:pt x="22" y="175"/>
                      <a:pt x="27" y="161"/>
                      <a:pt x="24" y="150"/>
                    </a:cubicBezTo>
                    <a:cubicBezTo>
                      <a:pt x="22" y="140"/>
                      <a:pt x="18" y="144"/>
                      <a:pt x="12" y="137"/>
                    </a:cubicBezTo>
                    <a:cubicBezTo>
                      <a:pt x="7" y="130"/>
                      <a:pt x="4" y="118"/>
                      <a:pt x="0" y="112"/>
                    </a:cubicBezTo>
                  </a:path>
                </a:pathLst>
              </a:custGeom>
              <a:grpFill/>
              <a:ln w="9525" cap="flat">
                <a:noFill/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defTabSz="1219140">
                  <a:defRPr/>
                </a:pPr>
                <a:endParaRPr lang="en-US" sz="9600" kern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72" name="Freeform 158">
                <a:extLst>
                  <a:ext uri="{FF2B5EF4-FFF2-40B4-BE49-F238E27FC236}">
                    <a16:creationId xmlns:a16="http://schemas.microsoft.com/office/drawing/2014/main" id="{FE6F178E-7BE2-4843-9A2B-33B34CBE11B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549535" y="3479810"/>
                <a:ext cx="255587" cy="434977"/>
              </a:xfrm>
              <a:custGeom>
                <a:avLst/>
                <a:gdLst>
                  <a:gd name="T0" fmla="*/ 63 w 68"/>
                  <a:gd name="T1" fmla="*/ 116 h 116"/>
                  <a:gd name="T2" fmla="*/ 60 w 68"/>
                  <a:gd name="T3" fmla="*/ 116 h 116"/>
                  <a:gd name="T4" fmla="*/ 16 w 68"/>
                  <a:gd name="T5" fmla="*/ 98 h 116"/>
                  <a:gd name="T6" fmla="*/ 0 w 68"/>
                  <a:gd name="T7" fmla="*/ 23 h 116"/>
                  <a:gd name="T8" fmla="*/ 55 w 68"/>
                  <a:gd name="T9" fmla="*/ 16 h 116"/>
                  <a:gd name="T10" fmla="*/ 68 w 68"/>
                  <a:gd name="T11" fmla="*/ 91 h 116"/>
                  <a:gd name="T12" fmla="*/ 62 w 68"/>
                  <a:gd name="T13" fmla="*/ 103 h 116"/>
                  <a:gd name="T14" fmla="*/ 63 w 68"/>
                  <a:gd name="T15" fmla="*/ 116 h 116"/>
                  <a:gd name="T16" fmla="*/ 38 w 68"/>
                  <a:gd name="T17" fmla="*/ 65 h 116"/>
                  <a:gd name="T18" fmla="*/ 54 w 68"/>
                  <a:gd name="T19" fmla="*/ 91 h 116"/>
                  <a:gd name="T20" fmla="*/ 44 w 68"/>
                  <a:gd name="T21" fmla="*/ 60 h 116"/>
                  <a:gd name="T22" fmla="*/ 38 w 68"/>
                  <a:gd name="T23" fmla="*/ 65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8" h="116">
                    <a:moveTo>
                      <a:pt x="63" y="116"/>
                    </a:moveTo>
                    <a:cubicBezTo>
                      <a:pt x="62" y="116"/>
                      <a:pt x="60" y="116"/>
                      <a:pt x="60" y="116"/>
                    </a:cubicBezTo>
                    <a:cubicBezTo>
                      <a:pt x="46" y="108"/>
                      <a:pt x="26" y="108"/>
                      <a:pt x="16" y="98"/>
                    </a:cubicBezTo>
                    <a:cubicBezTo>
                      <a:pt x="0" y="81"/>
                      <a:pt x="0" y="56"/>
                      <a:pt x="0" y="23"/>
                    </a:cubicBezTo>
                    <a:cubicBezTo>
                      <a:pt x="12" y="8"/>
                      <a:pt x="40" y="0"/>
                      <a:pt x="55" y="16"/>
                    </a:cubicBezTo>
                    <a:cubicBezTo>
                      <a:pt x="60" y="40"/>
                      <a:pt x="62" y="69"/>
                      <a:pt x="68" y="91"/>
                    </a:cubicBezTo>
                    <a:cubicBezTo>
                      <a:pt x="68" y="98"/>
                      <a:pt x="59" y="95"/>
                      <a:pt x="62" y="103"/>
                    </a:cubicBezTo>
                    <a:cubicBezTo>
                      <a:pt x="66" y="106"/>
                      <a:pt x="67" y="110"/>
                      <a:pt x="63" y="116"/>
                    </a:cubicBezTo>
                    <a:close/>
                    <a:moveTo>
                      <a:pt x="38" y="65"/>
                    </a:moveTo>
                    <a:cubicBezTo>
                      <a:pt x="40" y="75"/>
                      <a:pt x="38" y="93"/>
                      <a:pt x="54" y="91"/>
                    </a:cubicBezTo>
                    <a:cubicBezTo>
                      <a:pt x="47" y="85"/>
                      <a:pt x="50" y="69"/>
                      <a:pt x="44" y="60"/>
                    </a:cubicBezTo>
                    <a:cubicBezTo>
                      <a:pt x="43" y="64"/>
                      <a:pt x="38" y="61"/>
                      <a:pt x="38" y="6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defTabSz="1219140">
                  <a:defRPr/>
                </a:pPr>
                <a:endParaRPr lang="en-US" sz="9600" kern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73" name="Freeform 161">
                <a:extLst>
                  <a:ext uri="{FF2B5EF4-FFF2-40B4-BE49-F238E27FC236}">
                    <a16:creationId xmlns:a16="http://schemas.microsoft.com/office/drawing/2014/main" id="{0ADF61A5-B41A-3747-99FD-4A8B8D8A5F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19451" y="1695456"/>
                <a:ext cx="525465" cy="1109667"/>
              </a:xfrm>
              <a:custGeom>
                <a:avLst/>
                <a:gdLst>
                  <a:gd name="T0" fmla="*/ 139 w 140"/>
                  <a:gd name="T1" fmla="*/ 64 h 296"/>
                  <a:gd name="T2" fmla="*/ 139 w 140"/>
                  <a:gd name="T3" fmla="*/ 71 h 296"/>
                  <a:gd name="T4" fmla="*/ 138 w 140"/>
                  <a:gd name="T5" fmla="*/ 71 h 296"/>
                  <a:gd name="T6" fmla="*/ 93 w 140"/>
                  <a:gd name="T7" fmla="*/ 296 h 296"/>
                  <a:gd name="T8" fmla="*/ 84 w 140"/>
                  <a:gd name="T9" fmla="*/ 296 h 296"/>
                  <a:gd name="T10" fmla="*/ 75 w 140"/>
                  <a:gd name="T11" fmla="*/ 294 h 296"/>
                  <a:gd name="T12" fmla="*/ 63 w 140"/>
                  <a:gd name="T13" fmla="*/ 261 h 296"/>
                  <a:gd name="T14" fmla="*/ 33 w 140"/>
                  <a:gd name="T15" fmla="*/ 170 h 296"/>
                  <a:gd name="T16" fmla="*/ 0 w 140"/>
                  <a:gd name="T17" fmla="*/ 34 h 296"/>
                  <a:gd name="T18" fmla="*/ 0 w 140"/>
                  <a:gd name="T19" fmla="*/ 27 h 296"/>
                  <a:gd name="T20" fmla="*/ 16 w 140"/>
                  <a:gd name="T21" fmla="*/ 0 h 296"/>
                  <a:gd name="T22" fmla="*/ 67 w 140"/>
                  <a:gd name="T23" fmla="*/ 34 h 296"/>
                  <a:gd name="T24" fmla="*/ 70 w 140"/>
                  <a:gd name="T25" fmla="*/ 68 h 296"/>
                  <a:gd name="T26" fmla="*/ 81 w 140"/>
                  <a:gd name="T27" fmla="*/ 61 h 296"/>
                  <a:gd name="T28" fmla="*/ 76 w 140"/>
                  <a:gd name="T29" fmla="*/ 43 h 296"/>
                  <a:gd name="T30" fmla="*/ 110 w 140"/>
                  <a:gd name="T31" fmla="*/ 11 h 296"/>
                  <a:gd name="T32" fmla="*/ 121 w 140"/>
                  <a:gd name="T33" fmla="*/ 3 h 296"/>
                  <a:gd name="T34" fmla="*/ 139 w 140"/>
                  <a:gd name="T35" fmla="*/ 64 h 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40" h="296">
                    <a:moveTo>
                      <a:pt x="139" y="64"/>
                    </a:moveTo>
                    <a:cubicBezTo>
                      <a:pt x="139" y="67"/>
                      <a:pt x="139" y="68"/>
                      <a:pt x="139" y="71"/>
                    </a:cubicBezTo>
                    <a:cubicBezTo>
                      <a:pt x="138" y="71"/>
                      <a:pt x="138" y="71"/>
                      <a:pt x="138" y="71"/>
                    </a:cubicBezTo>
                    <a:cubicBezTo>
                      <a:pt x="125" y="148"/>
                      <a:pt x="108" y="221"/>
                      <a:pt x="93" y="296"/>
                    </a:cubicBezTo>
                    <a:cubicBezTo>
                      <a:pt x="90" y="296"/>
                      <a:pt x="87" y="296"/>
                      <a:pt x="84" y="296"/>
                    </a:cubicBezTo>
                    <a:cubicBezTo>
                      <a:pt x="85" y="294"/>
                      <a:pt x="78" y="296"/>
                      <a:pt x="75" y="294"/>
                    </a:cubicBezTo>
                    <a:cubicBezTo>
                      <a:pt x="72" y="291"/>
                      <a:pt x="67" y="273"/>
                      <a:pt x="63" y="261"/>
                    </a:cubicBezTo>
                    <a:cubicBezTo>
                      <a:pt x="53" y="231"/>
                      <a:pt x="42" y="201"/>
                      <a:pt x="33" y="170"/>
                    </a:cubicBezTo>
                    <a:cubicBezTo>
                      <a:pt x="18" y="118"/>
                      <a:pt x="8" y="74"/>
                      <a:pt x="0" y="34"/>
                    </a:cubicBezTo>
                    <a:cubicBezTo>
                      <a:pt x="0" y="32"/>
                      <a:pt x="0" y="29"/>
                      <a:pt x="0" y="27"/>
                    </a:cubicBezTo>
                    <a:cubicBezTo>
                      <a:pt x="3" y="16"/>
                      <a:pt x="3" y="0"/>
                      <a:pt x="16" y="0"/>
                    </a:cubicBezTo>
                    <a:cubicBezTo>
                      <a:pt x="31" y="13"/>
                      <a:pt x="49" y="23"/>
                      <a:pt x="67" y="34"/>
                    </a:cubicBezTo>
                    <a:cubicBezTo>
                      <a:pt x="74" y="43"/>
                      <a:pt x="71" y="56"/>
                      <a:pt x="70" y="68"/>
                    </a:cubicBezTo>
                    <a:cubicBezTo>
                      <a:pt x="75" y="68"/>
                      <a:pt x="80" y="64"/>
                      <a:pt x="81" y="61"/>
                    </a:cubicBezTo>
                    <a:cubicBezTo>
                      <a:pt x="80" y="62"/>
                      <a:pt x="72" y="49"/>
                      <a:pt x="76" y="43"/>
                    </a:cubicBezTo>
                    <a:cubicBezTo>
                      <a:pt x="87" y="33"/>
                      <a:pt x="98" y="22"/>
                      <a:pt x="110" y="11"/>
                    </a:cubicBezTo>
                    <a:cubicBezTo>
                      <a:pt x="114" y="8"/>
                      <a:pt x="116" y="0"/>
                      <a:pt x="121" y="3"/>
                    </a:cubicBezTo>
                    <a:cubicBezTo>
                      <a:pt x="140" y="11"/>
                      <a:pt x="134" y="43"/>
                      <a:pt x="139" y="64"/>
                    </a:cubicBezTo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defTabSz="1219140">
                  <a:defRPr/>
                </a:pPr>
                <a:endParaRPr lang="en-US" sz="9600" kern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74" name="Freeform 162">
                <a:extLst>
                  <a:ext uri="{FF2B5EF4-FFF2-40B4-BE49-F238E27FC236}">
                    <a16:creationId xmlns:a16="http://schemas.microsoft.com/office/drawing/2014/main" id="{781ECD8F-04FF-F143-A68F-A692057C061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519371" y="1709743"/>
                <a:ext cx="1695457" cy="2039945"/>
              </a:xfrm>
              <a:custGeom>
                <a:avLst/>
                <a:gdLst>
                  <a:gd name="T0" fmla="*/ 289 w 452"/>
                  <a:gd name="T1" fmla="*/ 0 h 544"/>
                  <a:gd name="T2" fmla="*/ 293 w 452"/>
                  <a:gd name="T3" fmla="*/ 0 h 544"/>
                  <a:gd name="T4" fmla="*/ 403 w 452"/>
                  <a:gd name="T5" fmla="*/ 35 h 544"/>
                  <a:gd name="T6" fmla="*/ 413 w 452"/>
                  <a:gd name="T7" fmla="*/ 78 h 544"/>
                  <a:gd name="T8" fmla="*/ 414 w 452"/>
                  <a:gd name="T9" fmla="*/ 130 h 544"/>
                  <a:gd name="T10" fmla="*/ 421 w 452"/>
                  <a:gd name="T11" fmla="*/ 163 h 544"/>
                  <a:gd name="T12" fmla="*/ 424 w 452"/>
                  <a:gd name="T13" fmla="*/ 225 h 544"/>
                  <a:gd name="T14" fmla="*/ 446 w 452"/>
                  <a:gd name="T15" fmla="*/ 341 h 544"/>
                  <a:gd name="T16" fmla="*/ 452 w 452"/>
                  <a:gd name="T17" fmla="*/ 475 h 544"/>
                  <a:gd name="T18" fmla="*/ 439 w 452"/>
                  <a:gd name="T19" fmla="*/ 471 h 544"/>
                  <a:gd name="T20" fmla="*/ 395 w 452"/>
                  <a:gd name="T21" fmla="*/ 476 h 544"/>
                  <a:gd name="T22" fmla="*/ 395 w 452"/>
                  <a:gd name="T23" fmla="*/ 513 h 544"/>
                  <a:gd name="T24" fmla="*/ 340 w 452"/>
                  <a:gd name="T25" fmla="*/ 517 h 544"/>
                  <a:gd name="T26" fmla="*/ 289 w 452"/>
                  <a:gd name="T27" fmla="*/ 470 h 544"/>
                  <a:gd name="T28" fmla="*/ 248 w 452"/>
                  <a:gd name="T29" fmla="*/ 372 h 544"/>
                  <a:gd name="T30" fmla="*/ 206 w 452"/>
                  <a:gd name="T31" fmla="*/ 527 h 544"/>
                  <a:gd name="T32" fmla="*/ 70 w 452"/>
                  <a:gd name="T33" fmla="*/ 523 h 544"/>
                  <a:gd name="T34" fmla="*/ 70 w 452"/>
                  <a:gd name="T35" fmla="*/ 499 h 544"/>
                  <a:gd name="T36" fmla="*/ 56 w 452"/>
                  <a:gd name="T37" fmla="*/ 486 h 544"/>
                  <a:gd name="T38" fmla="*/ 4 w 452"/>
                  <a:gd name="T39" fmla="*/ 499 h 544"/>
                  <a:gd name="T40" fmla="*/ 4 w 452"/>
                  <a:gd name="T41" fmla="*/ 364 h 544"/>
                  <a:gd name="T42" fmla="*/ 12 w 452"/>
                  <a:gd name="T43" fmla="*/ 322 h 544"/>
                  <a:gd name="T44" fmla="*/ 16 w 452"/>
                  <a:gd name="T45" fmla="*/ 264 h 544"/>
                  <a:gd name="T46" fmla="*/ 33 w 452"/>
                  <a:gd name="T47" fmla="*/ 124 h 544"/>
                  <a:gd name="T48" fmla="*/ 49 w 452"/>
                  <a:gd name="T49" fmla="*/ 44 h 544"/>
                  <a:gd name="T50" fmla="*/ 107 w 452"/>
                  <a:gd name="T51" fmla="*/ 25 h 544"/>
                  <a:gd name="T52" fmla="*/ 163 w 452"/>
                  <a:gd name="T53" fmla="*/ 4 h 544"/>
                  <a:gd name="T54" fmla="*/ 196 w 452"/>
                  <a:gd name="T55" fmla="*/ 153 h 544"/>
                  <a:gd name="T56" fmla="*/ 228 w 452"/>
                  <a:gd name="T57" fmla="*/ 255 h 544"/>
                  <a:gd name="T58" fmla="*/ 244 w 452"/>
                  <a:gd name="T59" fmla="*/ 285 h 544"/>
                  <a:gd name="T60" fmla="*/ 251 w 452"/>
                  <a:gd name="T61" fmla="*/ 265 h 544"/>
                  <a:gd name="T62" fmla="*/ 256 w 452"/>
                  <a:gd name="T63" fmla="*/ 242 h 544"/>
                  <a:gd name="T64" fmla="*/ 285 w 452"/>
                  <a:gd name="T65" fmla="*/ 109 h 544"/>
                  <a:gd name="T66" fmla="*/ 289 w 452"/>
                  <a:gd name="T67" fmla="*/ 0 h 544"/>
                  <a:gd name="T68" fmla="*/ 80 w 452"/>
                  <a:gd name="T69" fmla="*/ 314 h 544"/>
                  <a:gd name="T70" fmla="*/ 80 w 452"/>
                  <a:gd name="T71" fmla="*/ 344 h 544"/>
                  <a:gd name="T72" fmla="*/ 80 w 452"/>
                  <a:gd name="T73" fmla="*/ 383 h 544"/>
                  <a:gd name="T74" fmla="*/ 92 w 452"/>
                  <a:gd name="T75" fmla="*/ 332 h 544"/>
                  <a:gd name="T76" fmla="*/ 92 w 452"/>
                  <a:gd name="T77" fmla="*/ 265 h 544"/>
                  <a:gd name="T78" fmla="*/ 80 w 452"/>
                  <a:gd name="T79" fmla="*/ 314 h 5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452" h="544">
                    <a:moveTo>
                      <a:pt x="289" y="0"/>
                    </a:moveTo>
                    <a:cubicBezTo>
                      <a:pt x="290" y="0"/>
                      <a:pt x="291" y="0"/>
                      <a:pt x="293" y="0"/>
                    </a:cubicBezTo>
                    <a:cubicBezTo>
                      <a:pt x="329" y="13"/>
                      <a:pt x="366" y="25"/>
                      <a:pt x="403" y="35"/>
                    </a:cubicBezTo>
                    <a:cubicBezTo>
                      <a:pt x="405" y="50"/>
                      <a:pt x="411" y="63"/>
                      <a:pt x="413" y="78"/>
                    </a:cubicBezTo>
                    <a:cubicBezTo>
                      <a:pt x="414" y="95"/>
                      <a:pt x="413" y="112"/>
                      <a:pt x="414" y="130"/>
                    </a:cubicBezTo>
                    <a:cubicBezTo>
                      <a:pt x="414" y="142"/>
                      <a:pt x="420" y="152"/>
                      <a:pt x="421" y="163"/>
                    </a:cubicBezTo>
                    <a:cubicBezTo>
                      <a:pt x="422" y="185"/>
                      <a:pt x="421" y="205"/>
                      <a:pt x="424" y="225"/>
                    </a:cubicBezTo>
                    <a:cubicBezTo>
                      <a:pt x="429" y="265"/>
                      <a:pt x="441" y="302"/>
                      <a:pt x="446" y="341"/>
                    </a:cubicBezTo>
                    <a:cubicBezTo>
                      <a:pt x="451" y="384"/>
                      <a:pt x="449" y="426"/>
                      <a:pt x="452" y="475"/>
                    </a:cubicBezTo>
                    <a:cubicBezTo>
                      <a:pt x="450" y="480"/>
                      <a:pt x="443" y="472"/>
                      <a:pt x="439" y="471"/>
                    </a:cubicBezTo>
                    <a:cubicBezTo>
                      <a:pt x="424" y="467"/>
                      <a:pt x="404" y="467"/>
                      <a:pt x="395" y="476"/>
                    </a:cubicBezTo>
                    <a:cubicBezTo>
                      <a:pt x="395" y="489"/>
                      <a:pt x="395" y="500"/>
                      <a:pt x="395" y="513"/>
                    </a:cubicBezTo>
                    <a:cubicBezTo>
                      <a:pt x="375" y="513"/>
                      <a:pt x="357" y="519"/>
                      <a:pt x="340" y="517"/>
                    </a:cubicBezTo>
                    <a:cubicBezTo>
                      <a:pt x="312" y="514"/>
                      <a:pt x="301" y="490"/>
                      <a:pt x="289" y="470"/>
                    </a:cubicBezTo>
                    <a:cubicBezTo>
                      <a:pt x="273" y="443"/>
                      <a:pt x="256" y="400"/>
                      <a:pt x="248" y="372"/>
                    </a:cubicBezTo>
                    <a:cubicBezTo>
                      <a:pt x="238" y="428"/>
                      <a:pt x="235" y="489"/>
                      <a:pt x="206" y="527"/>
                    </a:cubicBezTo>
                    <a:cubicBezTo>
                      <a:pt x="171" y="544"/>
                      <a:pt x="108" y="532"/>
                      <a:pt x="70" y="523"/>
                    </a:cubicBezTo>
                    <a:cubicBezTo>
                      <a:pt x="70" y="515"/>
                      <a:pt x="70" y="506"/>
                      <a:pt x="70" y="499"/>
                    </a:cubicBezTo>
                    <a:cubicBezTo>
                      <a:pt x="63" y="501"/>
                      <a:pt x="61" y="490"/>
                      <a:pt x="56" y="486"/>
                    </a:cubicBezTo>
                    <a:cubicBezTo>
                      <a:pt x="35" y="486"/>
                      <a:pt x="19" y="492"/>
                      <a:pt x="4" y="499"/>
                    </a:cubicBezTo>
                    <a:cubicBezTo>
                      <a:pt x="7" y="454"/>
                      <a:pt x="0" y="410"/>
                      <a:pt x="4" y="364"/>
                    </a:cubicBezTo>
                    <a:cubicBezTo>
                      <a:pt x="4" y="350"/>
                      <a:pt x="10" y="336"/>
                      <a:pt x="12" y="322"/>
                    </a:cubicBezTo>
                    <a:cubicBezTo>
                      <a:pt x="14" y="303"/>
                      <a:pt x="14" y="283"/>
                      <a:pt x="16" y="264"/>
                    </a:cubicBezTo>
                    <a:cubicBezTo>
                      <a:pt x="23" y="218"/>
                      <a:pt x="24" y="170"/>
                      <a:pt x="33" y="124"/>
                    </a:cubicBezTo>
                    <a:cubicBezTo>
                      <a:pt x="40" y="97"/>
                      <a:pt x="41" y="69"/>
                      <a:pt x="49" y="44"/>
                    </a:cubicBezTo>
                    <a:cubicBezTo>
                      <a:pt x="67" y="35"/>
                      <a:pt x="87" y="31"/>
                      <a:pt x="107" y="25"/>
                    </a:cubicBezTo>
                    <a:cubicBezTo>
                      <a:pt x="125" y="17"/>
                      <a:pt x="143" y="9"/>
                      <a:pt x="163" y="4"/>
                    </a:cubicBezTo>
                    <a:cubicBezTo>
                      <a:pt x="175" y="54"/>
                      <a:pt x="184" y="105"/>
                      <a:pt x="196" y="153"/>
                    </a:cubicBezTo>
                    <a:cubicBezTo>
                      <a:pt x="205" y="189"/>
                      <a:pt x="217" y="223"/>
                      <a:pt x="228" y="255"/>
                    </a:cubicBezTo>
                    <a:cubicBezTo>
                      <a:pt x="232" y="265"/>
                      <a:pt x="235" y="279"/>
                      <a:pt x="244" y="285"/>
                    </a:cubicBezTo>
                    <a:cubicBezTo>
                      <a:pt x="251" y="280"/>
                      <a:pt x="249" y="271"/>
                      <a:pt x="251" y="265"/>
                    </a:cubicBezTo>
                    <a:cubicBezTo>
                      <a:pt x="252" y="257"/>
                      <a:pt x="253" y="250"/>
                      <a:pt x="256" y="242"/>
                    </a:cubicBezTo>
                    <a:cubicBezTo>
                      <a:pt x="265" y="196"/>
                      <a:pt x="278" y="154"/>
                      <a:pt x="285" y="109"/>
                    </a:cubicBezTo>
                    <a:cubicBezTo>
                      <a:pt x="290" y="75"/>
                      <a:pt x="286" y="35"/>
                      <a:pt x="289" y="0"/>
                    </a:cubicBezTo>
                    <a:close/>
                    <a:moveTo>
                      <a:pt x="80" y="314"/>
                    </a:moveTo>
                    <a:cubicBezTo>
                      <a:pt x="79" y="323"/>
                      <a:pt x="82" y="334"/>
                      <a:pt x="80" y="344"/>
                    </a:cubicBezTo>
                    <a:cubicBezTo>
                      <a:pt x="80" y="356"/>
                      <a:pt x="76" y="370"/>
                      <a:pt x="80" y="383"/>
                    </a:cubicBezTo>
                    <a:cubicBezTo>
                      <a:pt x="84" y="367"/>
                      <a:pt x="88" y="350"/>
                      <a:pt x="92" y="332"/>
                    </a:cubicBezTo>
                    <a:cubicBezTo>
                      <a:pt x="96" y="313"/>
                      <a:pt x="101" y="281"/>
                      <a:pt x="92" y="265"/>
                    </a:cubicBezTo>
                    <a:cubicBezTo>
                      <a:pt x="91" y="284"/>
                      <a:pt x="83" y="297"/>
                      <a:pt x="80" y="314"/>
                    </a:cubicBez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defTabSz="1219140">
                  <a:defRPr/>
                </a:pPr>
                <a:endParaRPr lang="en-US" sz="9600" kern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75" name="Freeform 163">
                <a:extLst>
                  <a:ext uri="{FF2B5EF4-FFF2-40B4-BE49-F238E27FC236}">
                    <a16:creationId xmlns:a16="http://schemas.microsoft.com/office/drawing/2014/main" id="{E02119DA-24E1-4349-8940-A19C65A334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70225" y="1665292"/>
                <a:ext cx="839790" cy="1258889"/>
              </a:xfrm>
              <a:custGeom>
                <a:avLst/>
                <a:gdLst>
                  <a:gd name="T0" fmla="*/ 160 w 224"/>
                  <a:gd name="T1" fmla="*/ 0 h 336"/>
                  <a:gd name="T2" fmla="*/ 161 w 224"/>
                  <a:gd name="T3" fmla="*/ 0 h 336"/>
                  <a:gd name="T4" fmla="*/ 192 w 224"/>
                  <a:gd name="T5" fmla="*/ 20 h 336"/>
                  <a:gd name="T6" fmla="*/ 219 w 224"/>
                  <a:gd name="T7" fmla="*/ 62 h 336"/>
                  <a:gd name="T8" fmla="*/ 202 w 224"/>
                  <a:gd name="T9" fmla="*/ 79 h 336"/>
                  <a:gd name="T10" fmla="*/ 224 w 224"/>
                  <a:gd name="T11" fmla="*/ 101 h 336"/>
                  <a:gd name="T12" fmla="*/ 224 w 224"/>
                  <a:gd name="T13" fmla="*/ 104 h 336"/>
                  <a:gd name="T14" fmla="*/ 122 w 224"/>
                  <a:gd name="T15" fmla="*/ 336 h 336"/>
                  <a:gd name="T16" fmla="*/ 121 w 224"/>
                  <a:gd name="T17" fmla="*/ 308 h 336"/>
                  <a:gd name="T18" fmla="*/ 2 w 224"/>
                  <a:gd name="T19" fmla="*/ 111 h 336"/>
                  <a:gd name="T20" fmla="*/ 17 w 224"/>
                  <a:gd name="T21" fmla="*/ 84 h 336"/>
                  <a:gd name="T22" fmla="*/ 0 w 224"/>
                  <a:gd name="T23" fmla="*/ 65 h 336"/>
                  <a:gd name="T24" fmla="*/ 0 w 224"/>
                  <a:gd name="T25" fmla="*/ 63 h 336"/>
                  <a:gd name="T26" fmla="*/ 48 w 224"/>
                  <a:gd name="T27" fmla="*/ 8 h 336"/>
                  <a:gd name="T28" fmla="*/ 122 w 224"/>
                  <a:gd name="T29" fmla="*/ 293 h 336"/>
                  <a:gd name="T30" fmla="*/ 160 w 224"/>
                  <a:gd name="T31" fmla="*/ 0 h 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24" h="336">
                    <a:moveTo>
                      <a:pt x="160" y="0"/>
                    </a:moveTo>
                    <a:cubicBezTo>
                      <a:pt x="160" y="0"/>
                      <a:pt x="160" y="0"/>
                      <a:pt x="161" y="0"/>
                    </a:cubicBezTo>
                    <a:cubicBezTo>
                      <a:pt x="169" y="9"/>
                      <a:pt x="177" y="18"/>
                      <a:pt x="192" y="20"/>
                    </a:cubicBezTo>
                    <a:cubicBezTo>
                      <a:pt x="200" y="35"/>
                      <a:pt x="210" y="48"/>
                      <a:pt x="219" y="62"/>
                    </a:cubicBezTo>
                    <a:cubicBezTo>
                      <a:pt x="217" y="69"/>
                      <a:pt x="206" y="72"/>
                      <a:pt x="202" y="79"/>
                    </a:cubicBezTo>
                    <a:cubicBezTo>
                      <a:pt x="209" y="87"/>
                      <a:pt x="217" y="95"/>
                      <a:pt x="224" y="101"/>
                    </a:cubicBezTo>
                    <a:cubicBezTo>
                      <a:pt x="224" y="102"/>
                      <a:pt x="224" y="104"/>
                      <a:pt x="224" y="104"/>
                    </a:cubicBezTo>
                    <a:cubicBezTo>
                      <a:pt x="197" y="189"/>
                      <a:pt x="160" y="263"/>
                      <a:pt x="122" y="336"/>
                    </a:cubicBezTo>
                    <a:cubicBezTo>
                      <a:pt x="117" y="333"/>
                      <a:pt x="118" y="315"/>
                      <a:pt x="121" y="308"/>
                    </a:cubicBezTo>
                    <a:cubicBezTo>
                      <a:pt x="77" y="247"/>
                      <a:pt x="35" y="184"/>
                      <a:pt x="2" y="111"/>
                    </a:cubicBezTo>
                    <a:cubicBezTo>
                      <a:pt x="6" y="101"/>
                      <a:pt x="12" y="93"/>
                      <a:pt x="17" y="84"/>
                    </a:cubicBezTo>
                    <a:cubicBezTo>
                      <a:pt x="15" y="76"/>
                      <a:pt x="7" y="72"/>
                      <a:pt x="0" y="65"/>
                    </a:cubicBezTo>
                    <a:cubicBezTo>
                      <a:pt x="0" y="65"/>
                      <a:pt x="0" y="64"/>
                      <a:pt x="0" y="63"/>
                    </a:cubicBezTo>
                    <a:cubicBezTo>
                      <a:pt x="16" y="44"/>
                      <a:pt x="25" y="18"/>
                      <a:pt x="48" y="8"/>
                    </a:cubicBezTo>
                    <a:cubicBezTo>
                      <a:pt x="73" y="104"/>
                      <a:pt x="95" y="200"/>
                      <a:pt x="122" y="293"/>
                    </a:cubicBezTo>
                    <a:cubicBezTo>
                      <a:pt x="136" y="198"/>
                      <a:pt x="164" y="114"/>
                      <a:pt x="160" y="0"/>
                    </a:cubicBezTo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defTabSz="1219140">
                  <a:defRPr/>
                </a:pPr>
                <a:endParaRPr lang="en-US" sz="9600" kern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76" name="Freeform 164">
                <a:extLst>
                  <a:ext uri="{FF2B5EF4-FFF2-40B4-BE49-F238E27FC236}">
                    <a16:creationId xmlns:a16="http://schemas.microsoft.com/office/drawing/2014/main" id="{82C967FE-8469-0041-83AD-8D566B88AD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49611" y="1619255"/>
                <a:ext cx="165099" cy="330202"/>
              </a:xfrm>
              <a:custGeom>
                <a:avLst/>
                <a:gdLst>
                  <a:gd name="T0" fmla="*/ 0 w 44"/>
                  <a:gd name="T1" fmla="*/ 21 h 88"/>
                  <a:gd name="T2" fmla="*/ 0 w 44"/>
                  <a:gd name="T3" fmla="*/ 21 h 88"/>
                  <a:gd name="T4" fmla="*/ 12 w 44"/>
                  <a:gd name="T5" fmla="*/ 0 h 88"/>
                  <a:gd name="T6" fmla="*/ 44 w 44"/>
                  <a:gd name="T7" fmla="*/ 46 h 88"/>
                  <a:gd name="T8" fmla="*/ 19 w 44"/>
                  <a:gd name="T9" fmla="*/ 88 h 88"/>
                  <a:gd name="T10" fmla="*/ 0 w 44"/>
                  <a:gd name="T11" fmla="*/ 21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4" h="88">
                    <a:moveTo>
                      <a:pt x="0" y="21"/>
                    </a:moveTo>
                    <a:cubicBezTo>
                      <a:pt x="0" y="21"/>
                      <a:pt x="0" y="21"/>
                      <a:pt x="0" y="21"/>
                    </a:cubicBezTo>
                    <a:cubicBezTo>
                      <a:pt x="8" y="17"/>
                      <a:pt x="6" y="4"/>
                      <a:pt x="12" y="0"/>
                    </a:cubicBezTo>
                    <a:cubicBezTo>
                      <a:pt x="17" y="21"/>
                      <a:pt x="35" y="28"/>
                      <a:pt x="44" y="46"/>
                    </a:cubicBezTo>
                    <a:cubicBezTo>
                      <a:pt x="32" y="56"/>
                      <a:pt x="35" y="82"/>
                      <a:pt x="19" y="88"/>
                    </a:cubicBezTo>
                    <a:cubicBezTo>
                      <a:pt x="11" y="63"/>
                      <a:pt x="8" y="50"/>
                      <a:pt x="0" y="21"/>
                    </a:cubicBezTo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defTabSz="1219140">
                  <a:defRPr/>
                </a:pPr>
                <a:endParaRPr lang="en-US" sz="9600" kern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77" name="Freeform 165">
                <a:extLst>
                  <a:ext uri="{FF2B5EF4-FFF2-40B4-BE49-F238E27FC236}">
                    <a16:creationId xmlns:a16="http://schemas.microsoft.com/office/drawing/2014/main" id="{3B7C0991-284E-B441-867D-926C760096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65526" y="1619255"/>
                <a:ext cx="134939" cy="346075"/>
              </a:xfrm>
              <a:custGeom>
                <a:avLst/>
                <a:gdLst>
                  <a:gd name="T0" fmla="*/ 22 w 36"/>
                  <a:gd name="T1" fmla="*/ 0 h 92"/>
                  <a:gd name="T2" fmla="*/ 22 w 36"/>
                  <a:gd name="T3" fmla="*/ 92 h 92"/>
                  <a:gd name="T4" fmla="*/ 0 w 36"/>
                  <a:gd name="T5" fmla="*/ 46 h 92"/>
                  <a:gd name="T6" fmla="*/ 22 w 36"/>
                  <a:gd name="T7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6" h="92">
                    <a:moveTo>
                      <a:pt x="22" y="0"/>
                    </a:moveTo>
                    <a:cubicBezTo>
                      <a:pt x="36" y="13"/>
                      <a:pt x="29" y="69"/>
                      <a:pt x="22" y="92"/>
                    </a:cubicBezTo>
                    <a:cubicBezTo>
                      <a:pt x="3" y="91"/>
                      <a:pt x="8" y="55"/>
                      <a:pt x="0" y="46"/>
                    </a:cubicBezTo>
                    <a:cubicBezTo>
                      <a:pt x="4" y="29"/>
                      <a:pt x="22" y="26"/>
                      <a:pt x="22" y="0"/>
                    </a:cubicBezTo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defTabSz="1219140">
                  <a:defRPr/>
                </a:pPr>
                <a:endParaRPr lang="en-US" sz="9600" kern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78" name="Freeform 166">
                <a:extLst>
                  <a:ext uri="{FF2B5EF4-FFF2-40B4-BE49-F238E27FC236}">
                    <a16:creationId xmlns:a16="http://schemas.microsoft.com/office/drawing/2014/main" id="{27B2D6C4-2C05-DE43-A0EE-BDCE946362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16274" y="955678"/>
                <a:ext cx="581026" cy="346075"/>
              </a:xfrm>
              <a:custGeom>
                <a:avLst/>
                <a:gdLst>
                  <a:gd name="T0" fmla="*/ 20 w 155"/>
                  <a:gd name="T1" fmla="*/ 49 h 92"/>
                  <a:gd name="T2" fmla="*/ 54 w 155"/>
                  <a:gd name="T3" fmla="*/ 54 h 92"/>
                  <a:gd name="T4" fmla="*/ 98 w 155"/>
                  <a:gd name="T5" fmla="*/ 59 h 92"/>
                  <a:gd name="T6" fmla="*/ 128 w 155"/>
                  <a:gd name="T7" fmla="*/ 67 h 92"/>
                  <a:gd name="T8" fmla="*/ 136 w 155"/>
                  <a:gd name="T9" fmla="*/ 92 h 92"/>
                  <a:gd name="T10" fmla="*/ 105 w 155"/>
                  <a:gd name="T11" fmla="*/ 5 h 92"/>
                  <a:gd name="T12" fmla="*/ 55 w 155"/>
                  <a:gd name="T13" fmla="*/ 4 h 92"/>
                  <a:gd name="T14" fmla="*/ 24 w 155"/>
                  <a:gd name="T15" fmla="*/ 21 h 92"/>
                  <a:gd name="T16" fmla="*/ 0 w 155"/>
                  <a:gd name="T17" fmla="*/ 45 h 92"/>
                  <a:gd name="T18" fmla="*/ 6 w 155"/>
                  <a:gd name="T19" fmla="*/ 91 h 92"/>
                  <a:gd name="T20" fmla="*/ 7 w 155"/>
                  <a:gd name="T21" fmla="*/ 91 h 92"/>
                  <a:gd name="T22" fmla="*/ 20 w 155"/>
                  <a:gd name="T23" fmla="*/ 49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55" h="92">
                    <a:moveTo>
                      <a:pt x="20" y="49"/>
                    </a:moveTo>
                    <a:cubicBezTo>
                      <a:pt x="28" y="48"/>
                      <a:pt x="33" y="47"/>
                      <a:pt x="54" y="54"/>
                    </a:cubicBezTo>
                    <a:cubicBezTo>
                      <a:pt x="75" y="60"/>
                      <a:pt x="90" y="69"/>
                      <a:pt x="98" y="59"/>
                    </a:cubicBezTo>
                    <a:cubicBezTo>
                      <a:pt x="107" y="49"/>
                      <a:pt x="127" y="62"/>
                      <a:pt x="128" y="67"/>
                    </a:cubicBezTo>
                    <a:cubicBezTo>
                      <a:pt x="130" y="73"/>
                      <a:pt x="136" y="92"/>
                      <a:pt x="136" y="92"/>
                    </a:cubicBezTo>
                    <a:cubicBezTo>
                      <a:pt x="155" y="54"/>
                      <a:pt x="132" y="19"/>
                      <a:pt x="105" y="5"/>
                    </a:cubicBezTo>
                    <a:cubicBezTo>
                      <a:pt x="86" y="5"/>
                      <a:pt x="69" y="0"/>
                      <a:pt x="55" y="4"/>
                    </a:cubicBezTo>
                    <a:cubicBezTo>
                      <a:pt x="43" y="6"/>
                      <a:pt x="34" y="15"/>
                      <a:pt x="24" y="21"/>
                    </a:cubicBezTo>
                    <a:cubicBezTo>
                      <a:pt x="15" y="29"/>
                      <a:pt x="4" y="35"/>
                      <a:pt x="0" y="45"/>
                    </a:cubicBezTo>
                    <a:cubicBezTo>
                      <a:pt x="1" y="62"/>
                      <a:pt x="1" y="77"/>
                      <a:pt x="6" y="91"/>
                    </a:cubicBezTo>
                    <a:cubicBezTo>
                      <a:pt x="7" y="91"/>
                      <a:pt x="7" y="91"/>
                      <a:pt x="7" y="91"/>
                    </a:cubicBezTo>
                    <a:cubicBezTo>
                      <a:pt x="9" y="82"/>
                      <a:pt x="14" y="51"/>
                      <a:pt x="20" y="49"/>
                    </a:cubicBez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defTabSz="1219140">
                  <a:defRPr/>
                </a:pPr>
                <a:endParaRPr lang="en-US" sz="9600" kern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79" name="Freeform 167">
                <a:extLst>
                  <a:ext uri="{FF2B5EF4-FFF2-40B4-BE49-F238E27FC236}">
                    <a16:creationId xmlns:a16="http://schemas.microsoft.com/office/drawing/2014/main" id="{A85E1C97-06C5-644E-B362-4F71B59840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16312" y="2133606"/>
                <a:ext cx="71438" cy="96838"/>
              </a:xfrm>
              <a:custGeom>
                <a:avLst/>
                <a:gdLst>
                  <a:gd name="T0" fmla="*/ 5 w 19"/>
                  <a:gd name="T1" fmla="*/ 10 h 26"/>
                  <a:gd name="T2" fmla="*/ 11 w 19"/>
                  <a:gd name="T3" fmla="*/ 2 h 26"/>
                  <a:gd name="T4" fmla="*/ 15 w 19"/>
                  <a:gd name="T5" fmla="*/ 10 h 26"/>
                  <a:gd name="T6" fmla="*/ 0 w 19"/>
                  <a:gd name="T7" fmla="*/ 22 h 26"/>
                  <a:gd name="T8" fmla="*/ 5 w 19"/>
                  <a:gd name="T9" fmla="*/ 1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26">
                    <a:moveTo>
                      <a:pt x="5" y="10"/>
                    </a:moveTo>
                    <a:cubicBezTo>
                      <a:pt x="9" y="6"/>
                      <a:pt x="5" y="0"/>
                      <a:pt x="11" y="2"/>
                    </a:cubicBezTo>
                    <a:cubicBezTo>
                      <a:pt x="16" y="4"/>
                      <a:pt x="19" y="5"/>
                      <a:pt x="15" y="10"/>
                    </a:cubicBezTo>
                    <a:cubicBezTo>
                      <a:pt x="11" y="16"/>
                      <a:pt x="0" y="26"/>
                      <a:pt x="0" y="22"/>
                    </a:cubicBezTo>
                    <a:cubicBezTo>
                      <a:pt x="0" y="19"/>
                      <a:pt x="5" y="10"/>
                      <a:pt x="5" y="10"/>
                    </a:cubicBez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defTabSz="1219140">
                  <a:defRPr/>
                </a:pPr>
                <a:endParaRPr lang="en-US" sz="9600" kern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80" name="Freeform 168">
                <a:extLst>
                  <a:ext uri="{FF2B5EF4-FFF2-40B4-BE49-F238E27FC236}">
                    <a16:creationId xmlns:a16="http://schemas.microsoft.com/office/drawing/2014/main" id="{913130A7-809D-5A46-A079-51C51E97B4F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97261" y="2354269"/>
                <a:ext cx="71438" cy="93661"/>
              </a:xfrm>
              <a:custGeom>
                <a:avLst/>
                <a:gdLst>
                  <a:gd name="T0" fmla="*/ 6 w 19"/>
                  <a:gd name="T1" fmla="*/ 10 h 25"/>
                  <a:gd name="T2" fmla="*/ 11 w 19"/>
                  <a:gd name="T3" fmla="*/ 2 h 25"/>
                  <a:gd name="T4" fmla="*/ 15 w 19"/>
                  <a:gd name="T5" fmla="*/ 10 h 25"/>
                  <a:gd name="T6" fmla="*/ 0 w 19"/>
                  <a:gd name="T7" fmla="*/ 22 h 25"/>
                  <a:gd name="T8" fmla="*/ 6 w 19"/>
                  <a:gd name="T9" fmla="*/ 1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25">
                    <a:moveTo>
                      <a:pt x="6" y="10"/>
                    </a:moveTo>
                    <a:cubicBezTo>
                      <a:pt x="9" y="5"/>
                      <a:pt x="6" y="0"/>
                      <a:pt x="11" y="2"/>
                    </a:cubicBezTo>
                    <a:cubicBezTo>
                      <a:pt x="16" y="4"/>
                      <a:pt x="19" y="4"/>
                      <a:pt x="15" y="10"/>
                    </a:cubicBezTo>
                    <a:cubicBezTo>
                      <a:pt x="11" y="15"/>
                      <a:pt x="0" y="25"/>
                      <a:pt x="0" y="22"/>
                    </a:cubicBezTo>
                    <a:cubicBezTo>
                      <a:pt x="0" y="19"/>
                      <a:pt x="6" y="10"/>
                      <a:pt x="6" y="10"/>
                    </a:cubicBez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defTabSz="1219140">
                  <a:defRPr/>
                </a:pPr>
                <a:endParaRPr lang="en-US" sz="9600" kern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81" name="Freeform 169">
                <a:extLst>
                  <a:ext uri="{FF2B5EF4-FFF2-40B4-BE49-F238E27FC236}">
                    <a16:creationId xmlns:a16="http://schemas.microsoft.com/office/drawing/2014/main" id="{84E187C3-4E85-7C47-AD26-2FEBFF8D8A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27349" y="2073282"/>
                <a:ext cx="49214" cy="630240"/>
              </a:xfrm>
              <a:custGeom>
                <a:avLst/>
                <a:gdLst>
                  <a:gd name="T0" fmla="*/ 10 w 13"/>
                  <a:gd name="T1" fmla="*/ 168 h 168"/>
                  <a:gd name="T2" fmla="*/ 6 w 13"/>
                  <a:gd name="T3" fmla="*/ 39 h 168"/>
                  <a:gd name="T4" fmla="*/ 6 w 13"/>
                  <a:gd name="T5" fmla="*/ 10 h 168"/>
                  <a:gd name="T6" fmla="*/ 13 w 13"/>
                  <a:gd name="T7" fmla="*/ 10 h 168"/>
                  <a:gd name="T8" fmla="*/ 10 w 13"/>
                  <a:gd name="T9" fmla="*/ 168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168">
                    <a:moveTo>
                      <a:pt x="10" y="168"/>
                    </a:moveTo>
                    <a:cubicBezTo>
                      <a:pt x="10" y="168"/>
                      <a:pt x="11" y="61"/>
                      <a:pt x="6" y="39"/>
                    </a:cubicBezTo>
                    <a:cubicBezTo>
                      <a:pt x="0" y="17"/>
                      <a:pt x="2" y="10"/>
                      <a:pt x="6" y="10"/>
                    </a:cubicBezTo>
                    <a:cubicBezTo>
                      <a:pt x="10" y="10"/>
                      <a:pt x="13" y="0"/>
                      <a:pt x="13" y="10"/>
                    </a:cubicBezTo>
                    <a:cubicBezTo>
                      <a:pt x="13" y="20"/>
                      <a:pt x="10" y="168"/>
                      <a:pt x="10" y="168"/>
                    </a:cubicBez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defTabSz="1219140">
                  <a:defRPr/>
                </a:pPr>
                <a:endParaRPr lang="en-US" sz="9600" kern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82" name="Freeform 170">
                <a:extLst>
                  <a:ext uri="{FF2B5EF4-FFF2-40B4-BE49-F238E27FC236}">
                    <a16:creationId xmlns:a16="http://schemas.microsoft.com/office/drawing/2014/main" id="{8D3CF05B-EA35-894A-8ADB-44A9A10FCE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06853" y="2106619"/>
                <a:ext cx="98425" cy="1320804"/>
              </a:xfrm>
              <a:custGeom>
                <a:avLst/>
                <a:gdLst>
                  <a:gd name="T0" fmla="*/ 26 w 26"/>
                  <a:gd name="T1" fmla="*/ 352 h 352"/>
                  <a:gd name="T2" fmla="*/ 7 w 26"/>
                  <a:gd name="T3" fmla="*/ 213 h 352"/>
                  <a:gd name="T4" fmla="*/ 7 w 26"/>
                  <a:gd name="T5" fmla="*/ 145 h 352"/>
                  <a:gd name="T6" fmla="*/ 0 w 26"/>
                  <a:gd name="T7" fmla="*/ 30 h 352"/>
                  <a:gd name="T8" fmla="*/ 10 w 26"/>
                  <a:gd name="T9" fmla="*/ 0 h 352"/>
                  <a:gd name="T10" fmla="*/ 10 w 26"/>
                  <a:gd name="T11" fmla="*/ 6 h 352"/>
                  <a:gd name="T12" fmla="*/ 26 w 26"/>
                  <a:gd name="T13" fmla="*/ 352 h 3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" h="352">
                    <a:moveTo>
                      <a:pt x="26" y="352"/>
                    </a:moveTo>
                    <a:cubicBezTo>
                      <a:pt x="26" y="347"/>
                      <a:pt x="8" y="236"/>
                      <a:pt x="7" y="213"/>
                    </a:cubicBezTo>
                    <a:cubicBezTo>
                      <a:pt x="6" y="189"/>
                      <a:pt x="9" y="165"/>
                      <a:pt x="7" y="145"/>
                    </a:cubicBezTo>
                    <a:cubicBezTo>
                      <a:pt x="5" y="126"/>
                      <a:pt x="0" y="48"/>
                      <a:pt x="0" y="30"/>
                    </a:cubicBezTo>
                    <a:cubicBezTo>
                      <a:pt x="1" y="12"/>
                      <a:pt x="10" y="0"/>
                      <a:pt x="10" y="0"/>
                    </a:cubicBezTo>
                    <a:cubicBezTo>
                      <a:pt x="10" y="6"/>
                      <a:pt x="10" y="6"/>
                      <a:pt x="10" y="6"/>
                    </a:cubicBezTo>
                    <a:lnTo>
                      <a:pt x="26" y="352"/>
                    </a:ln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defTabSz="1219140">
                  <a:defRPr/>
                </a:pPr>
                <a:endParaRPr lang="en-US" sz="9600" kern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83" name="Freeform 171">
                <a:extLst>
                  <a:ext uri="{FF2B5EF4-FFF2-40B4-BE49-F238E27FC236}">
                    <a16:creationId xmlns:a16="http://schemas.microsoft.com/office/drawing/2014/main" id="{BB85415C-2359-8F46-8C7C-C6967D3821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00476" y="3135321"/>
                <a:ext cx="222250" cy="58738"/>
              </a:xfrm>
              <a:custGeom>
                <a:avLst/>
                <a:gdLst>
                  <a:gd name="T0" fmla="*/ 0 w 59"/>
                  <a:gd name="T1" fmla="*/ 16 h 16"/>
                  <a:gd name="T2" fmla="*/ 52 w 59"/>
                  <a:gd name="T3" fmla="*/ 7 h 16"/>
                  <a:gd name="T4" fmla="*/ 59 w 59"/>
                  <a:gd name="T5" fmla="*/ 7 h 16"/>
                  <a:gd name="T6" fmla="*/ 0 w 59"/>
                  <a:gd name="T7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9" h="16">
                    <a:moveTo>
                      <a:pt x="0" y="16"/>
                    </a:moveTo>
                    <a:cubicBezTo>
                      <a:pt x="0" y="16"/>
                      <a:pt x="49" y="13"/>
                      <a:pt x="52" y="7"/>
                    </a:cubicBezTo>
                    <a:cubicBezTo>
                      <a:pt x="55" y="0"/>
                      <a:pt x="59" y="3"/>
                      <a:pt x="59" y="7"/>
                    </a:cubicBezTo>
                    <a:cubicBezTo>
                      <a:pt x="58" y="11"/>
                      <a:pt x="0" y="16"/>
                      <a:pt x="0" y="16"/>
                    </a:cubicBez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defTabSz="1219140">
                  <a:defRPr/>
                </a:pPr>
                <a:endParaRPr lang="en-US" sz="9600" kern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84" name="Freeform 172">
                <a:extLst>
                  <a:ext uri="{FF2B5EF4-FFF2-40B4-BE49-F238E27FC236}">
                    <a16:creationId xmlns:a16="http://schemas.microsoft.com/office/drawing/2014/main" id="{29360723-61BB-0B4B-97FD-BBA1AC28F0F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57627" y="3224223"/>
                <a:ext cx="198440" cy="282574"/>
              </a:xfrm>
              <a:custGeom>
                <a:avLst/>
                <a:gdLst>
                  <a:gd name="T0" fmla="*/ 44 w 53"/>
                  <a:gd name="T1" fmla="*/ 0 h 75"/>
                  <a:gd name="T2" fmla="*/ 53 w 53"/>
                  <a:gd name="T3" fmla="*/ 75 h 75"/>
                  <a:gd name="T4" fmla="*/ 24 w 53"/>
                  <a:gd name="T5" fmla="*/ 75 h 75"/>
                  <a:gd name="T6" fmla="*/ 14 w 53"/>
                  <a:gd name="T7" fmla="*/ 69 h 75"/>
                  <a:gd name="T8" fmla="*/ 34 w 53"/>
                  <a:gd name="T9" fmla="*/ 61 h 75"/>
                  <a:gd name="T10" fmla="*/ 22 w 53"/>
                  <a:gd name="T11" fmla="*/ 38 h 75"/>
                  <a:gd name="T12" fmla="*/ 44 w 53"/>
                  <a:gd name="T13" fmla="*/ 0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3" h="75">
                    <a:moveTo>
                      <a:pt x="44" y="0"/>
                    </a:moveTo>
                    <a:cubicBezTo>
                      <a:pt x="53" y="75"/>
                      <a:pt x="53" y="75"/>
                      <a:pt x="53" y="75"/>
                    </a:cubicBezTo>
                    <a:cubicBezTo>
                      <a:pt x="24" y="75"/>
                      <a:pt x="24" y="75"/>
                      <a:pt x="24" y="75"/>
                    </a:cubicBezTo>
                    <a:cubicBezTo>
                      <a:pt x="24" y="75"/>
                      <a:pt x="0" y="69"/>
                      <a:pt x="14" y="69"/>
                    </a:cubicBezTo>
                    <a:cubicBezTo>
                      <a:pt x="29" y="68"/>
                      <a:pt x="42" y="73"/>
                      <a:pt x="34" y="61"/>
                    </a:cubicBezTo>
                    <a:cubicBezTo>
                      <a:pt x="27" y="48"/>
                      <a:pt x="6" y="41"/>
                      <a:pt x="22" y="38"/>
                    </a:cubicBezTo>
                    <a:cubicBezTo>
                      <a:pt x="38" y="34"/>
                      <a:pt x="44" y="0"/>
                      <a:pt x="44" y="0"/>
                    </a:cubicBez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defTabSz="1219140">
                  <a:defRPr/>
                </a:pPr>
                <a:endParaRPr lang="en-US" sz="9600" kern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85" name="Freeform 173">
                <a:extLst>
                  <a:ext uri="{FF2B5EF4-FFF2-40B4-BE49-F238E27FC236}">
                    <a16:creationId xmlns:a16="http://schemas.microsoft.com/office/drawing/2014/main" id="{2BA83B4F-DFC3-8945-A42D-5544CCB951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59122" y="2576519"/>
                <a:ext cx="60324" cy="490537"/>
              </a:xfrm>
              <a:custGeom>
                <a:avLst/>
                <a:gdLst>
                  <a:gd name="T0" fmla="*/ 0 w 38"/>
                  <a:gd name="T1" fmla="*/ 0 h 309"/>
                  <a:gd name="T2" fmla="*/ 29 w 38"/>
                  <a:gd name="T3" fmla="*/ 309 h 309"/>
                  <a:gd name="T4" fmla="*/ 38 w 38"/>
                  <a:gd name="T5" fmla="*/ 293 h 309"/>
                  <a:gd name="T6" fmla="*/ 0 w 38"/>
                  <a:gd name="T7" fmla="*/ 0 h 3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8" h="309">
                    <a:moveTo>
                      <a:pt x="0" y="0"/>
                    </a:moveTo>
                    <a:lnTo>
                      <a:pt x="29" y="309"/>
                    </a:lnTo>
                    <a:lnTo>
                      <a:pt x="38" y="29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defTabSz="1219140">
                  <a:defRPr/>
                </a:pPr>
                <a:endParaRPr lang="en-US" sz="9600" kern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86" name="Freeform 174">
                <a:extLst>
                  <a:ext uri="{FF2B5EF4-FFF2-40B4-BE49-F238E27FC236}">
                    <a16:creationId xmlns:a16="http://schemas.microsoft.com/office/drawing/2014/main" id="{BA92EC9C-2F9E-C84F-87BC-AC17EEB258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7833" y="3157549"/>
                <a:ext cx="288924" cy="93661"/>
              </a:xfrm>
              <a:custGeom>
                <a:avLst/>
                <a:gdLst>
                  <a:gd name="T0" fmla="*/ 0 w 77"/>
                  <a:gd name="T1" fmla="*/ 0 h 25"/>
                  <a:gd name="T2" fmla="*/ 75 w 77"/>
                  <a:gd name="T3" fmla="*/ 10 h 25"/>
                  <a:gd name="T4" fmla="*/ 68 w 77"/>
                  <a:gd name="T5" fmla="*/ 25 h 25"/>
                  <a:gd name="T6" fmla="*/ 0 w 77"/>
                  <a:gd name="T7" fmla="*/ 12 h 25"/>
                  <a:gd name="T8" fmla="*/ 0 w 77"/>
                  <a:gd name="T9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7" h="25">
                    <a:moveTo>
                      <a:pt x="0" y="0"/>
                    </a:moveTo>
                    <a:cubicBezTo>
                      <a:pt x="0" y="0"/>
                      <a:pt x="73" y="9"/>
                      <a:pt x="75" y="10"/>
                    </a:cubicBezTo>
                    <a:cubicBezTo>
                      <a:pt x="77" y="11"/>
                      <a:pt x="68" y="25"/>
                      <a:pt x="68" y="25"/>
                    </a:cubicBezTo>
                    <a:cubicBezTo>
                      <a:pt x="0" y="12"/>
                      <a:pt x="0" y="12"/>
                      <a:pt x="0" y="12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defTabSz="1219140">
                  <a:defRPr/>
                </a:pPr>
                <a:endParaRPr lang="en-US" sz="9600" kern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87" name="Freeform 175">
                <a:extLst>
                  <a:ext uri="{FF2B5EF4-FFF2-40B4-BE49-F238E27FC236}">
                    <a16:creationId xmlns:a16="http://schemas.microsoft.com/office/drawing/2014/main" id="{F00F9871-4B6B-F04D-BE0D-FCFD8A4146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7833" y="3333761"/>
                <a:ext cx="242887" cy="236537"/>
              </a:xfrm>
              <a:custGeom>
                <a:avLst/>
                <a:gdLst>
                  <a:gd name="T0" fmla="*/ 65 w 65"/>
                  <a:gd name="T1" fmla="*/ 0 h 63"/>
                  <a:gd name="T2" fmla="*/ 50 w 65"/>
                  <a:gd name="T3" fmla="*/ 60 h 63"/>
                  <a:gd name="T4" fmla="*/ 9 w 65"/>
                  <a:gd name="T5" fmla="*/ 52 h 63"/>
                  <a:gd name="T6" fmla="*/ 18 w 65"/>
                  <a:gd name="T7" fmla="*/ 46 h 63"/>
                  <a:gd name="T8" fmla="*/ 49 w 65"/>
                  <a:gd name="T9" fmla="*/ 46 h 63"/>
                  <a:gd name="T10" fmla="*/ 65 w 65"/>
                  <a:gd name="T11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5" h="63">
                    <a:moveTo>
                      <a:pt x="65" y="0"/>
                    </a:moveTo>
                    <a:cubicBezTo>
                      <a:pt x="50" y="60"/>
                      <a:pt x="50" y="60"/>
                      <a:pt x="50" y="60"/>
                    </a:cubicBezTo>
                    <a:cubicBezTo>
                      <a:pt x="9" y="52"/>
                      <a:pt x="9" y="52"/>
                      <a:pt x="9" y="52"/>
                    </a:cubicBezTo>
                    <a:cubicBezTo>
                      <a:pt x="9" y="52"/>
                      <a:pt x="0" y="47"/>
                      <a:pt x="18" y="46"/>
                    </a:cubicBezTo>
                    <a:cubicBezTo>
                      <a:pt x="36" y="46"/>
                      <a:pt x="48" y="63"/>
                      <a:pt x="49" y="46"/>
                    </a:cubicBezTo>
                    <a:cubicBezTo>
                      <a:pt x="50" y="30"/>
                      <a:pt x="65" y="0"/>
                      <a:pt x="65" y="0"/>
                    </a:cubicBez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defTabSz="1219140">
                  <a:defRPr/>
                </a:pPr>
                <a:endParaRPr lang="en-US" sz="9600" kern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88" name="Freeform 176">
                <a:extLst>
                  <a:ext uri="{FF2B5EF4-FFF2-40B4-BE49-F238E27FC236}">
                    <a16:creationId xmlns:a16="http://schemas.microsoft.com/office/drawing/2014/main" id="{20F4BB4D-3F31-8C4B-9111-0D11F55A6D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70183" y="2201870"/>
                <a:ext cx="41274" cy="168276"/>
              </a:xfrm>
              <a:custGeom>
                <a:avLst/>
                <a:gdLst>
                  <a:gd name="T0" fmla="*/ 0 w 11"/>
                  <a:gd name="T1" fmla="*/ 0 h 45"/>
                  <a:gd name="T2" fmla="*/ 0 w 11"/>
                  <a:gd name="T3" fmla="*/ 21 h 45"/>
                  <a:gd name="T4" fmla="*/ 2 w 11"/>
                  <a:gd name="T5" fmla="*/ 42 h 45"/>
                  <a:gd name="T6" fmla="*/ 10 w 11"/>
                  <a:gd name="T7" fmla="*/ 5 h 45"/>
                  <a:gd name="T8" fmla="*/ 0 w 11"/>
                  <a:gd name="T9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45">
                    <a:moveTo>
                      <a:pt x="0" y="0"/>
                    </a:moveTo>
                    <a:cubicBezTo>
                      <a:pt x="0" y="5"/>
                      <a:pt x="0" y="13"/>
                      <a:pt x="0" y="21"/>
                    </a:cubicBezTo>
                    <a:cubicBezTo>
                      <a:pt x="1" y="31"/>
                      <a:pt x="2" y="41"/>
                      <a:pt x="2" y="42"/>
                    </a:cubicBezTo>
                    <a:cubicBezTo>
                      <a:pt x="4" y="45"/>
                      <a:pt x="11" y="8"/>
                      <a:pt x="10" y="5"/>
                    </a:cubicBezTo>
                    <a:cubicBezTo>
                      <a:pt x="8" y="2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defTabSz="1219140">
                  <a:defRPr/>
                </a:pPr>
                <a:endParaRPr lang="en-US" sz="9600" kern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89" name="Freeform 177">
                <a:extLst>
                  <a:ext uri="{FF2B5EF4-FFF2-40B4-BE49-F238E27FC236}">
                    <a16:creationId xmlns:a16="http://schemas.microsoft.com/office/drawing/2014/main" id="{919934AE-3FD9-4946-BEEE-22E43A8683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71758" y="2786069"/>
                <a:ext cx="150812" cy="352425"/>
              </a:xfrm>
              <a:custGeom>
                <a:avLst/>
                <a:gdLst>
                  <a:gd name="T0" fmla="*/ 0 w 40"/>
                  <a:gd name="T1" fmla="*/ 0 h 94"/>
                  <a:gd name="T2" fmla="*/ 20 w 40"/>
                  <a:gd name="T3" fmla="*/ 64 h 94"/>
                  <a:gd name="T4" fmla="*/ 36 w 40"/>
                  <a:gd name="T5" fmla="*/ 82 h 94"/>
                  <a:gd name="T6" fmla="*/ 14 w 40"/>
                  <a:gd name="T7" fmla="*/ 26 h 94"/>
                  <a:gd name="T8" fmla="*/ 0 w 40"/>
                  <a:gd name="T9" fmla="*/ 0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94">
                    <a:moveTo>
                      <a:pt x="0" y="0"/>
                    </a:moveTo>
                    <a:cubicBezTo>
                      <a:pt x="0" y="0"/>
                      <a:pt x="12" y="47"/>
                      <a:pt x="20" y="64"/>
                    </a:cubicBezTo>
                    <a:cubicBezTo>
                      <a:pt x="28" y="82"/>
                      <a:pt x="40" y="94"/>
                      <a:pt x="36" y="82"/>
                    </a:cubicBezTo>
                    <a:cubicBezTo>
                      <a:pt x="32" y="69"/>
                      <a:pt x="20" y="36"/>
                      <a:pt x="14" y="26"/>
                    </a:cubicBezTo>
                    <a:cubicBezTo>
                      <a:pt x="9" y="15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defTabSz="1219140">
                  <a:defRPr/>
                </a:pPr>
                <a:endParaRPr lang="en-US" sz="9600" kern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90" name="Freeform 178">
                <a:extLst>
                  <a:ext uri="{FF2B5EF4-FFF2-40B4-BE49-F238E27FC236}">
                    <a16:creationId xmlns:a16="http://schemas.microsoft.com/office/drawing/2014/main" id="{05D1E94C-B6CD-6945-9BDF-74061CE35C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79736" y="2860684"/>
                <a:ext cx="49214" cy="247650"/>
              </a:xfrm>
              <a:custGeom>
                <a:avLst/>
                <a:gdLst>
                  <a:gd name="T0" fmla="*/ 0 w 13"/>
                  <a:gd name="T1" fmla="*/ 0 h 66"/>
                  <a:gd name="T2" fmla="*/ 10 w 13"/>
                  <a:gd name="T3" fmla="*/ 31 h 66"/>
                  <a:gd name="T4" fmla="*/ 6 w 13"/>
                  <a:gd name="T5" fmla="*/ 50 h 66"/>
                  <a:gd name="T6" fmla="*/ 0 w 13"/>
                  <a:gd name="T7" fmla="*/ 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" h="66">
                    <a:moveTo>
                      <a:pt x="0" y="0"/>
                    </a:moveTo>
                    <a:cubicBezTo>
                      <a:pt x="0" y="0"/>
                      <a:pt x="13" y="15"/>
                      <a:pt x="10" y="31"/>
                    </a:cubicBezTo>
                    <a:cubicBezTo>
                      <a:pt x="8" y="47"/>
                      <a:pt x="5" y="66"/>
                      <a:pt x="6" y="50"/>
                    </a:cubicBezTo>
                    <a:cubicBezTo>
                      <a:pt x="6" y="35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defTabSz="1219140">
                  <a:defRPr/>
                </a:pPr>
                <a:endParaRPr lang="en-US" sz="9600" kern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91" name="Freeform 188">
                <a:extLst>
                  <a:ext uri="{FF2B5EF4-FFF2-40B4-BE49-F238E27FC236}">
                    <a16:creationId xmlns:a16="http://schemas.microsoft.com/office/drawing/2014/main" id="{0F18647B-1B3B-D046-8D4F-2B04798785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01994" y="1544640"/>
                <a:ext cx="349252" cy="131762"/>
              </a:xfrm>
              <a:custGeom>
                <a:avLst/>
                <a:gdLst>
                  <a:gd name="T0" fmla="*/ 0 w 93"/>
                  <a:gd name="T1" fmla="*/ 0 h 35"/>
                  <a:gd name="T2" fmla="*/ 33 w 93"/>
                  <a:gd name="T3" fmla="*/ 29 h 35"/>
                  <a:gd name="T4" fmla="*/ 68 w 93"/>
                  <a:gd name="T5" fmla="*/ 24 h 35"/>
                  <a:gd name="T6" fmla="*/ 85 w 93"/>
                  <a:gd name="T7" fmla="*/ 7 h 35"/>
                  <a:gd name="T8" fmla="*/ 92 w 93"/>
                  <a:gd name="T9" fmla="*/ 6 h 35"/>
                  <a:gd name="T10" fmla="*/ 85 w 93"/>
                  <a:gd name="T11" fmla="*/ 19 h 35"/>
                  <a:gd name="T12" fmla="*/ 67 w 93"/>
                  <a:gd name="T13" fmla="*/ 32 h 35"/>
                  <a:gd name="T14" fmla="*/ 28 w 93"/>
                  <a:gd name="T15" fmla="*/ 32 h 35"/>
                  <a:gd name="T16" fmla="*/ 0 w 93"/>
                  <a:gd name="T17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3" h="35">
                    <a:moveTo>
                      <a:pt x="0" y="0"/>
                    </a:moveTo>
                    <a:cubicBezTo>
                      <a:pt x="2" y="4"/>
                      <a:pt x="21" y="25"/>
                      <a:pt x="33" y="29"/>
                    </a:cubicBezTo>
                    <a:cubicBezTo>
                      <a:pt x="45" y="32"/>
                      <a:pt x="63" y="29"/>
                      <a:pt x="68" y="24"/>
                    </a:cubicBezTo>
                    <a:cubicBezTo>
                      <a:pt x="73" y="19"/>
                      <a:pt x="84" y="9"/>
                      <a:pt x="85" y="7"/>
                    </a:cubicBezTo>
                    <a:cubicBezTo>
                      <a:pt x="86" y="5"/>
                      <a:pt x="93" y="1"/>
                      <a:pt x="92" y="6"/>
                    </a:cubicBezTo>
                    <a:cubicBezTo>
                      <a:pt x="91" y="10"/>
                      <a:pt x="89" y="14"/>
                      <a:pt x="85" y="19"/>
                    </a:cubicBezTo>
                    <a:cubicBezTo>
                      <a:pt x="82" y="24"/>
                      <a:pt x="75" y="33"/>
                      <a:pt x="67" y="32"/>
                    </a:cubicBezTo>
                    <a:cubicBezTo>
                      <a:pt x="58" y="32"/>
                      <a:pt x="36" y="35"/>
                      <a:pt x="28" y="32"/>
                    </a:cubicBezTo>
                    <a:cubicBezTo>
                      <a:pt x="19" y="3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defTabSz="1219140">
                  <a:defRPr/>
                </a:pPr>
                <a:endParaRPr lang="en-US" sz="9600" kern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92" name="Freeform 103">
                <a:extLst>
                  <a:ext uri="{FF2B5EF4-FFF2-40B4-BE49-F238E27FC236}">
                    <a16:creationId xmlns:a16="http://schemas.microsoft.com/office/drawing/2014/main" id="{957ECA7E-2CB3-7A4C-B997-593905F10D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53697" y="1061826"/>
                <a:ext cx="226796" cy="66888"/>
              </a:xfrm>
              <a:custGeom>
                <a:avLst/>
                <a:gdLst>
                  <a:gd name="T0" fmla="*/ 9 w 49"/>
                  <a:gd name="T1" fmla="*/ 1 h 23"/>
                  <a:gd name="T2" fmla="*/ 24 w 49"/>
                  <a:gd name="T3" fmla="*/ 8 h 23"/>
                  <a:gd name="T4" fmla="*/ 31 w 49"/>
                  <a:gd name="T5" fmla="*/ 7 h 23"/>
                  <a:gd name="T6" fmla="*/ 44 w 49"/>
                  <a:gd name="T7" fmla="*/ 17 h 23"/>
                  <a:gd name="T8" fmla="*/ 37 w 49"/>
                  <a:gd name="T9" fmla="*/ 17 h 23"/>
                  <a:gd name="T10" fmla="*/ 13 w 49"/>
                  <a:gd name="T11" fmla="*/ 10 h 23"/>
                  <a:gd name="T12" fmla="*/ 9 w 49"/>
                  <a:gd name="T13" fmla="*/ 1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9" h="23">
                    <a:moveTo>
                      <a:pt x="9" y="1"/>
                    </a:moveTo>
                    <a:cubicBezTo>
                      <a:pt x="9" y="1"/>
                      <a:pt x="20" y="7"/>
                      <a:pt x="24" y="8"/>
                    </a:cubicBezTo>
                    <a:cubicBezTo>
                      <a:pt x="28" y="9"/>
                      <a:pt x="31" y="9"/>
                      <a:pt x="31" y="7"/>
                    </a:cubicBezTo>
                    <a:cubicBezTo>
                      <a:pt x="31" y="4"/>
                      <a:pt x="40" y="11"/>
                      <a:pt x="44" y="17"/>
                    </a:cubicBezTo>
                    <a:cubicBezTo>
                      <a:pt x="49" y="23"/>
                      <a:pt x="44" y="21"/>
                      <a:pt x="37" y="17"/>
                    </a:cubicBezTo>
                    <a:cubicBezTo>
                      <a:pt x="30" y="13"/>
                      <a:pt x="20" y="15"/>
                      <a:pt x="13" y="10"/>
                    </a:cubicBezTo>
                    <a:cubicBezTo>
                      <a:pt x="6" y="5"/>
                      <a:pt x="0" y="0"/>
                      <a:pt x="9" y="1"/>
                    </a:cubicBez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defTabSz="1219140">
                  <a:defRPr/>
                </a:pPr>
                <a:endParaRPr lang="en-US" sz="9600" kern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93" name="Freeform 104">
                <a:extLst>
                  <a:ext uri="{FF2B5EF4-FFF2-40B4-BE49-F238E27FC236}">
                    <a16:creationId xmlns:a16="http://schemas.microsoft.com/office/drawing/2014/main" id="{8772F7BF-789D-EE40-8F10-6B85F90BB3D8}"/>
                  </a:ext>
                </a:extLst>
              </p:cNvPr>
              <p:cNvSpPr>
                <a:spLocks/>
              </p:cNvSpPr>
              <p:nvPr/>
            </p:nvSpPr>
            <p:spPr bwMode="auto">
              <a:xfrm rot="18643239">
                <a:off x="3555600" y="1040771"/>
                <a:ext cx="87944" cy="175885"/>
              </a:xfrm>
              <a:custGeom>
                <a:avLst/>
                <a:gdLst>
                  <a:gd name="T0" fmla="*/ 12 w 30"/>
                  <a:gd name="T1" fmla="*/ 25 h 60"/>
                  <a:gd name="T2" fmla="*/ 20 w 30"/>
                  <a:gd name="T3" fmla="*/ 19 h 60"/>
                  <a:gd name="T4" fmla="*/ 22 w 30"/>
                  <a:gd name="T5" fmla="*/ 4 h 60"/>
                  <a:gd name="T6" fmla="*/ 24 w 30"/>
                  <a:gd name="T7" fmla="*/ 26 h 60"/>
                  <a:gd name="T8" fmla="*/ 21 w 30"/>
                  <a:gd name="T9" fmla="*/ 37 h 60"/>
                  <a:gd name="T10" fmla="*/ 14 w 30"/>
                  <a:gd name="T11" fmla="*/ 48 h 60"/>
                  <a:gd name="T12" fmla="*/ 8 w 30"/>
                  <a:gd name="T13" fmla="*/ 35 h 60"/>
                  <a:gd name="T14" fmla="*/ 12 w 30"/>
                  <a:gd name="T15" fmla="*/ 25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0" h="60">
                    <a:moveTo>
                      <a:pt x="12" y="25"/>
                    </a:moveTo>
                    <a:cubicBezTo>
                      <a:pt x="12" y="25"/>
                      <a:pt x="17" y="24"/>
                      <a:pt x="20" y="19"/>
                    </a:cubicBezTo>
                    <a:cubicBezTo>
                      <a:pt x="24" y="14"/>
                      <a:pt x="22" y="8"/>
                      <a:pt x="22" y="4"/>
                    </a:cubicBezTo>
                    <a:cubicBezTo>
                      <a:pt x="21" y="0"/>
                      <a:pt x="30" y="16"/>
                      <a:pt x="24" y="26"/>
                    </a:cubicBezTo>
                    <a:cubicBezTo>
                      <a:pt x="24" y="26"/>
                      <a:pt x="21" y="34"/>
                      <a:pt x="21" y="37"/>
                    </a:cubicBezTo>
                    <a:cubicBezTo>
                      <a:pt x="21" y="40"/>
                      <a:pt x="20" y="46"/>
                      <a:pt x="14" y="48"/>
                    </a:cubicBezTo>
                    <a:cubicBezTo>
                      <a:pt x="8" y="50"/>
                      <a:pt x="0" y="60"/>
                      <a:pt x="8" y="35"/>
                    </a:cubicBezTo>
                    <a:lnTo>
                      <a:pt x="12" y="25"/>
                    </a:ln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defTabSz="1219140">
                  <a:defRPr/>
                </a:pPr>
                <a:endParaRPr lang="en-US" sz="9600" kern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p:grpSp>
      </p:grpSp>
      <p:sp>
        <p:nvSpPr>
          <p:cNvPr id="129" name="Rectangle 128">
            <a:extLst>
              <a:ext uri="{FF2B5EF4-FFF2-40B4-BE49-F238E27FC236}">
                <a16:creationId xmlns:a16="http://schemas.microsoft.com/office/drawing/2014/main" id="{B12F0802-5232-4546-AAC4-ACA7BC145EDC}"/>
              </a:ext>
            </a:extLst>
          </p:cNvPr>
          <p:cNvSpPr/>
          <p:nvPr/>
        </p:nvSpPr>
        <p:spPr>
          <a:xfrm>
            <a:off x="3298260" y="3741187"/>
            <a:ext cx="2088000" cy="2906087"/>
          </a:xfrm>
          <a:custGeom>
            <a:avLst/>
            <a:gdLst>
              <a:gd name="connsiteX0" fmla="*/ 0 w 2088000"/>
              <a:gd name="connsiteY0" fmla="*/ 0 h 2906087"/>
              <a:gd name="connsiteX1" fmla="*/ 654240 w 2088000"/>
              <a:gd name="connsiteY1" fmla="*/ 0 h 2906087"/>
              <a:gd name="connsiteX2" fmla="*/ 1287600 w 2088000"/>
              <a:gd name="connsiteY2" fmla="*/ 0 h 2906087"/>
              <a:gd name="connsiteX3" fmla="*/ 2088000 w 2088000"/>
              <a:gd name="connsiteY3" fmla="*/ 0 h 2906087"/>
              <a:gd name="connsiteX4" fmla="*/ 2088000 w 2088000"/>
              <a:gd name="connsiteY4" fmla="*/ 523096 h 2906087"/>
              <a:gd name="connsiteX5" fmla="*/ 2088000 w 2088000"/>
              <a:gd name="connsiteY5" fmla="*/ 1162435 h 2906087"/>
              <a:gd name="connsiteX6" fmla="*/ 2088000 w 2088000"/>
              <a:gd name="connsiteY6" fmla="*/ 1801774 h 2906087"/>
              <a:gd name="connsiteX7" fmla="*/ 2088000 w 2088000"/>
              <a:gd name="connsiteY7" fmla="*/ 2324870 h 2906087"/>
              <a:gd name="connsiteX8" fmla="*/ 2088000 w 2088000"/>
              <a:gd name="connsiteY8" fmla="*/ 2906087 h 2906087"/>
              <a:gd name="connsiteX9" fmla="*/ 1412880 w 2088000"/>
              <a:gd name="connsiteY9" fmla="*/ 2906087 h 2906087"/>
              <a:gd name="connsiteX10" fmla="*/ 716880 w 2088000"/>
              <a:gd name="connsiteY10" fmla="*/ 2906087 h 2906087"/>
              <a:gd name="connsiteX11" fmla="*/ 0 w 2088000"/>
              <a:gd name="connsiteY11" fmla="*/ 2906087 h 2906087"/>
              <a:gd name="connsiteX12" fmla="*/ 0 w 2088000"/>
              <a:gd name="connsiteY12" fmla="*/ 2295809 h 2906087"/>
              <a:gd name="connsiteX13" fmla="*/ 0 w 2088000"/>
              <a:gd name="connsiteY13" fmla="*/ 1656470 h 2906087"/>
              <a:gd name="connsiteX14" fmla="*/ 0 w 2088000"/>
              <a:gd name="connsiteY14" fmla="*/ 1075252 h 2906087"/>
              <a:gd name="connsiteX15" fmla="*/ 0 w 2088000"/>
              <a:gd name="connsiteY15" fmla="*/ 523096 h 2906087"/>
              <a:gd name="connsiteX16" fmla="*/ 0 w 2088000"/>
              <a:gd name="connsiteY16" fmla="*/ 0 h 2906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088000" h="2906087" fill="none" extrusionOk="0">
                <a:moveTo>
                  <a:pt x="0" y="0"/>
                </a:moveTo>
                <a:cubicBezTo>
                  <a:pt x="175658" y="15032"/>
                  <a:pt x="461146" y="26665"/>
                  <a:pt x="654240" y="0"/>
                </a:cubicBezTo>
                <a:cubicBezTo>
                  <a:pt x="847334" y="-26665"/>
                  <a:pt x="1110810" y="-3142"/>
                  <a:pt x="1287600" y="0"/>
                </a:cubicBezTo>
                <a:cubicBezTo>
                  <a:pt x="1464390" y="3142"/>
                  <a:pt x="1798261" y="-35175"/>
                  <a:pt x="2088000" y="0"/>
                </a:cubicBezTo>
                <a:cubicBezTo>
                  <a:pt x="2080505" y="207356"/>
                  <a:pt x="2075196" y="341917"/>
                  <a:pt x="2088000" y="523096"/>
                </a:cubicBezTo>
                <a:cubicBezTo>
                  <a:pt x="2100804" y="704275"/>
                  <a:pt x="2058044" y="966358"/>
                  <a:pt x="2088000" y="1162435"/>
                </a:cubicBezTo>
                <a:cubicBezTo>
                  <a:pt x="2117956" y="1358512"/>
                  <a:pt x="2097668" y="1644585"/>
                  <a:pt x="2088000" y="1801774"/>
                </a:cubicBezTo>
                <a:cubicBezTo>
                  <a:pt x="2078332" y="1958963"/>
                  <a:pt x="2090170" y="2193926"/>
                  <a:pt x="2088000" y="2324870"/>
                </a:cubicBezTo>
                <a:cubicBezTo>
                  <a:pt x="2085830" y="2455814"/>
                  <a:pt x="2088992" y="2736358"/>
                  <a:pt x="2088000" y="2906087"/>
                </a:cubicBezTo>
                <a:cubicBezTo>
                  <a:pt x="1919361" y="2883778"/>
                  <a:pt x="1641025" y="2902546"/>
                  <a:pt x="1412880" y="2906087"/>
                </a:cubicBezTo>
                <a:cubicBezTo>
                  <a:pt x="1184735" y="2909628"/>
                  <a:pt x="960418" y="2934697"/>
                  <a:pt x="716880" y="2906087"/>
                </a:cubicBezTo>
                <a:cubicBezTo>
                  <a:pt x="473342" y="2877477"/>
                  <a:pt x="276262" y="2900869"/>
                  <a:pt x="0" y="2906087"/>
                </a:cubicBezTo>
                <a:cubicBezTo>
                  <a:pt x="5704" y="2626587"/>
                  <a:pt x="-21533" y="2482377"/>
                  <a:pt x="0" y="2295809"/>
                </a:cubicBezTo>
                <a:cubicBezTo>
                  <a:pt x="21533" y="2109241"/>
                  <a:pt x="5625" y="1797856"/>
                  <a:pt x="0" y="1656470"/>
                </a:cubicBezTo>
                <a:cubicBezTo>
                  <a:pt x="-5625" y="1515084"/>
                  <a:pt x="-13355" y="1197113"/>
                  <a:pt x="0" y="1075252"/>
                </a:cubicBezTo>
                <a:cubicBezTo>
                  <a:pt x="13355" y="953391"/>
                  <a:pt x="20876" y="695947"/>
                  <a:pt x="0" y="523096"/>
                </a:cubicBezTo>
                <a:cubicBezTo>
                  <a:pt x="-20876" y="350245"/>
                  <a:pt x="-8440" y="243274"/>
                  <a:pt x="0" y="0"/>
                </a:cubicBezTo>
                <a:close/>
              </a:path>
              <a:path w="2088000" h="2906087" stroke="0" extrusionOk="0">
                <a:moveTo>
                  <a:pt x="0" y="0"/>
                </a:moveTo>
                <a:cubicBezTo>
                  <a:pt x="232635" y="-35548"/>
                  <a:pt x="379318" y="-5147"/>
                  <a:pt x="737760" y="0"/>
                </a:cubicBezTo>
                <a:cubicBezTo>
                  <a:pt x="1096202" y="5147"/>
                  <a:pt x="1140490" y="-7971"/>
                  <a:pt x="1371120" y="0"/>
                </a:cubicBezTo>
                <a:cubicBezTo>
                  <a:pt x="1601750" y="7971"/>
                  <a:pt x="1828316" y="-13654"/>
                  <a:pt x="2088000" y="0"/>
                </a:cubicBezTo>
                <a:cubicBezTo>
                  <a:pt x="2091730" y="246026"/>
                  <a:pt x="2069231" y="331973"/>
                  <a:pt x="2088000" y="552157"/>
                </a:cubicBezTo>
                <a:cubicBezTo>
                  <a:pt x="2106769" y="772341"/>
                  <a:pt x="2065194" y="913263"/>
                  <a:pt x="2088000" y="1046191"/>
                </a:cubicBezTo>
                <a:cubicBezTo>
                  <a:pt x="2110806" y="1179119"/>
                  <a:pt x="2077659" y="1486606"/>
                  <a:pt x="2088000" y="1627409"/>
                </a:cubicBezTo>
                <a:cubicBezTo>
                  <a:pt x="2098341" y="1768212"/>
                  <a:pt x="2110583" y="1892566"/>
                  <a:pt x="2088000" y="2121444"/>
                </a:cubicBezTo>
                <a:cubicBezTo>
                  <a:pt x="2065417" y="2350322"/>
                  <a:pt x="2125634" y="2733232"/>
                  <a:pt x="2088000" y="2906087"/>
                </a:cubicBezTo>
                <a:cubicBezTo>
                  <a:pt x="1847161" y="2893598"/>
                  <a:pt x="1577138" y="2905857"/>
                  <a:pt x="1433760" y="2906087"/>
                </a:cubicBezTo>
                <a:cubicBezTo>
                  <a:pt x="1290382" y="2906317"/>
                  <a:pt x="1035179" y="2890017"/>
                  <a:pt x="779520" y="2906087"/>
                </a:cubicBezTo>
                <a:cubicBezTo>
                  <a:pt x="523861" y="2922157"/>
                  <a:pt x="360677" y="2882583"/>
                  <a:pt x="0" y="2906087"/>
                </a:cubicBezTo>
                <a:cubicBezTo>
                  <a:pt x="30150" y="2738104"/>
                  <a:pt x="20589" y="2546510"/>
                  <a:pt x="0" y="2295809"/>
                </a:cubicBezTo>
                <a:cubicBezTo>
                  <a:pt x="-20589" y="2045108"/>
                  <a:pt x="-24971" y="1883453"/>
                  <a:pt x="0" y="1656470"/>
                </a:cubicBezTo>
                <a:cubicBezTo>
                  <a:pt x="24971" y="1429487"/>
                  <a:pt x="7078" y="1196730"/>
                  <a:pt x="0" y="1017130"/>
                </a:cubicBezTo>
                <a:cubicBezTo>
                  <a:pt x="-7078" y="837530"/>
                  <a:pt x="23409" y="486772"/>
                  <a:pt x="0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 w="57150">
            <a:solidFill>
              <a:srgbClr val="C0C0C0"/>
            </a:solidFill>
            <a:extLst>
              <a:ext uri="{C807C97D-BFC1-408E-A445-0C87EB9F89A2}">
                <ask:lineSketchStyleProps xmlns:ask="http://schemas.microsoft.com/office/drawing/2018/sketchyshapes" sd="414578267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endParaRPr lang="fr-FR" b="1">
              <a:solidFill>
                <a:prstClr val="black"/>
              </a:solidFill>
            </a:endParaRPr>
          </a:p>
          <a:p>
            <a:pPr lvl="0" algn="ctr">
              <a:defRPr/>
            </a:pPr>
            <a:endParaRPr lang="fr-FR" b="1">
              <a:solidFill>
                <a:prstClr val="black"/>
              </a:solidFill>
            </a:endParaRPr>
          </a:p>
          <a:p>
            <a:pPr lvl="0" algn="ctr">
              <a:defRPr/>
            </a:pPr>
            <a:endParaRPr lang="fr-FR" b="1">
              <a:solidFill>
                <a:prstClr val="black"/>
              </a:solidFill>
            </a:endParaRPr>
          </a:p>
          <a:p>
            <a:pPr lvl="0" algn="ctr">
              <a:defRPr/>
            </a:pPr>
            <a:endParaRPr lang="fr-FR" b="1">
              <a:solidFill>
                <a:prstClr val="black"/>
              </a:solidFill>
            </a:endParaRPr>
          </a:p>
          <a:p>
            <a:pPr lvl="0" algn="ctr">
              <a:defRPr/>
            </a:pPr>
            <a:endParaRPr lang="fr-FR" b="1">
              <a:solidFill>
                <a:prstClr val="black"/>
              </a:solidFill>
            </a:endParaRPr>
          </a:p>
          <a:p>
            <a:pPr lvl="0" algn="ctr">
              <a:defRPr/>
            </a:pPr>
            <a:endParaRPr lang="fr-FR" b="1">
              <a:solidFill>
                <a:prstClr val="black"/>
              </a:solidFill>
            </a:endParaRPr>
          </a:p>
          <a:p>
            <a:pPr lvl="0" algn="ctr">
              <a:defRPr/>
            </a:pPr>
            <a:r>
              <a:rPr lang="fr-FR" b="1">
                <a:solidFill>
                  <a:prstClr val="black"/>
                </a:solidFill>
              </a:rPr>
              <a:t>D1 </a:t>
            </a:r>
          </a:p>
          <a:p>
            <a:pPr lvl="0" algn="ctr">
              <a:defRPr/>
            </a:pPr>
            <a:r>
              <a:rPr lang="fr-FR" sz="1400" b="1">
                <a:solidFill>
                  <a:prstClr val="black"/>
                </a:solidFill>
              </a:rPr>
              <a:t>data </a:t>
            </a:r>
            <a:r>
              <a:rPr lang="fr-FR" sz="1400" b="1" err="1">
                <a:solidFill>
                  <a:prstClr val="black"/>
                </a:solidFill>
              </a:rPr>
              <a:t>platform</a:t>
            </a:r>
            <a:endParaRPr lang="fr-FR" sz="1400" b="1">
              <a:solidFill>
                <a:prstClr val="black"/>
              </a:solidFill>
            </a:endParaRPr>
          </a:p>
          <a:p>
            <a:pPr lvl="0" algn="ctr">
              <a:defRPr/>
            </a:pPr>
            <a:endParaRPr lang="fr-FR" b="1">
              <a:solidFill>
                <a:prstClr val="black"/>
              </a:solidFill>
            </a:endParaRPr>
          </a:p>
          <a:p>
            <a:pPr algn="ctr" defTabSz="609147">
              <a:defRPr/>
            </a:pPr>
            <a:r>
              <a:rPr lang="en-US" sz="1300">
                <a:solidFill>
                  <a:srgbClr val="FFFFFF"/>
                </a:solidFill>
                <a:cs typeface="Arial" panose="020B0604020202020204" pitchFamily="34" charset="0"/>
              </a:rPr>
              <a:t>Protecting core secrets 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099C925D-73A6-2F49-BB10-AB8590C9E2D3}"/>
              </a:ext>
            </a:extLst>
          </p:cNvPr>
          <p:cNvSpPr/>
          <p:nvPr/>
        </p:nvSpPr>
        <p:spPr>
          <a:xfrm>
            <a:off x="5502903" y="3741187"/>
            <a:ext cx="2088000" cy="2906087"/>
          </a:xfrm>
          <a:custGeom>
            <a:avLst/>
            <a:gdLst>
              <a:gd name="connsiteX0" fmla="*/ 0 w 2088000"/>
              <a:gd name="connsiteY0" fmla="*/ 0 h 2906087"/>
              <a:gd name="connsiteX1" fmla="*/ 654240 w 2088000"/>
              <a:gd name="connsiteY1" fmla="*/ 0 h 2906087"/>
              <a:gd name="connsiteX2" fmla="*/ 1287600 w 2088000"/>
              <a:gd name="connsiteY2" fmla="*/ 0 h 2906087"/>
              <a:gd name="connsiteX3" fmla="*/ 2088000 w 2088000"/>
              <a:gd name="connsiteY3" fmla="*/ 0 h 2906087"/>
              <a:gd name="connsiteX4" fmla="*/ 2088000 w 2088000"/>
              <a:gd name="connsiteY4" fmla="*/ 523096 h 2906087"/>
              <a:gd name="connsiteX5" fmla="*/ 2088000 w 2088000"/>
              <a:gd name="connsiteY5" fmla="*/ 1162435 h 2906087"/>
              <a:gd name="connsiteX6" fmla="*/ 2088000 w 2088000"/>
              <a:gd name="connsiteY6" fmla="*/ 1801774 h 2906087"/>
              <a:gd name="connsiteX7" fmla="*/ 2088000 w 2088000"/>
              <a:gd name="connsiteY7" fmla="*/ 2324870 h 2906087"/>
              <a:gd name="connsiteX8" fmla="*/ 2088000 w 2088000"/>
              <a:gd name="connsiteY8" fmla="*/ 2906087 h 2906087"/>
              <a:gd name="connsiteX9" fmla="*/ 1412880 w 2088000"/>
              <a:gd name="connsiteY9" fmla="*/ 2906087 h 2906087"/>
              <a:gd name="connsiteX10" fmla="*/ 716880 w 2088000"/>
              <a:gd name="connsiteY10" fmla="*/ 2906087 h 2906087"/>
              <a:gd name="connsiteX11" fmla="*/ 0 w 2088000"/>
              <a:gd name="connsiteY11" fmla="*/ 2906087 h 2906087"/>
              <a:gd name="connsiteX12" fmla="*/ 0 w 2088000"/>
              <a:gd name="connsiteY12" fmla="*/ 2295809 h 2906087"/>
              <a:gd name="connsiteX13" fmla="*/ 0 w 2088000"/>
              <a:gd name="connsiteY13" fmla="*/ 1656470 h 2906087"/>
              <a:gd name="connsiteX14" fmla="*/ 0 w 2088000"/>
              <a:gd name="connsiteY14" fmla="*/ 1075252 h 2906087"/>
              <a:gd name="connsiteX15" fmla="*/ 0 w 2088000"/>
              <a:gd name="connsiteY15" fmla="*/ 523096 h 2906087"/>
              <a:gd name="connsiteX16" fmla="*/ 0 w 2088000"/>
              <a:gd name="connsiteY16" fmla="*/ 0 h 2906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088000" h="2906087" fill="none" extrusionOk="0">
                <a:moveTo>
                  <a:pt x="0" y="0"/>
                </a:moveTo>
                <a:cubicBezTo>
                  <a:pt x="175658" y="15032"/>
                  <a:pt x="461146" y="26665"/>
                  <a:pt x="654240" y="0"/>
                </a:cubicBezTo>
                <a:cubicBezTo>
                  <a:pt x="847334" y="-26665"/>
                  <a:pt x="1110810" y="-3142"/>
                  <a:pt x="1287600" y="0"/>
                </a:cubicBezTo>
                <a:cubicBezTo>
                  <a:pt x="1464390" y="3142"/>
                  <a:pt x="1798261" y="-35175"/>
                  <a:pt x="2088000" y="0"/>
                </a:cubicBezTo>
                <a:cubicBezTo>
                  <a:pt x="2080505" y="207356"/>
                  <a:pt x="2075196" y="341917"/>
                  <a:pt x="2088000" y="523096"/>
                </a:cubicBezTo>
                <a:cubicBezTo>
                  <a:pt x="2100804" y="704275"/>
                  <a:pt x="2058044" y="966358"/>
                  <a:pt x="2088000" y="1162435"/>
                </a:cubicBezTo>
                <a:cubicBezTo>
                  <a:pt x="2117956" y="1358512"/>
                  <a:pt x="2097668" y="1644585"/>
                  <a:pt x="2088000" y="1801774"/>
                </a:cubicBezTo>
                <a:cubicBezTo>
                  <a:pt x="2078332" y="1958963"/>
                  <a:pt x="2090170" y="2193926"/>
                  <a:pt x="2088000" y="2324870"/>
                </a:cubicBezTo>
                <a:cubicBezTo>
                  <a:pt x="2085830" y="2455814"/>
                  <a:pt x="2088992" y="2736358"/>
                  <a:pt x="2088000" y="2906087"/>
                </a:cubicBezTo>
                <a:cubicBezTo>
                  <a:pt x="1919361" y="2883778"/>
                  <a:pt x="1641025" y="2902546"/>
                  <a:pt x="1412880" y="2906087"/>
                </a:cubicBezTo>
                <a:cubicBezTo>
                  <a:pt x="1184735" y="2909628"/>
                  <a:pt x="960418" y="2934697"/>
                  <a:pt x="716880" y="2906087"/>
                </a:cubicBezTo>
                <a:cubicBezTo>
                  <a:pt x="473342" y="2877477"/>
                  <a:pt x="276262" y="2900869"/>
                  <a:pt x="0" y="2906087"/>
                </a:cubicBezTo>
                <a:cubicBezTo>
                  <a:pt x="5704" y="2626587"/>
                  <a:pt x="-21533" y="2482377"/>
                  <a:pt x="0" y="2295809"/>
                </a:cubicBezTo>
                <a:cubicBezTo>
                  <a:pt x="21533" y="2109241"/>
                  <a:pt x="5625" y="1797856"/>
                  <a:pt x="0" y="1656470"/>
                </a:cubicBezTo>
                <a:cubicBezTo>
                  <a:pt x="-5625" y="1515084"/>
                  <a:pt x="-13355" y="1197113"/>
                  <a:pt x="0" y="1075252"/>
                </a:cubicBezTo>
                <a:cubicBezTo>
                  <a:pt x="13355" y="953391"/>
                  <a:pt x="20876" y="695947"/>
                  <a:pt x="0" y="523096"/>
                </a:cubicBezTo>
                <a:cubicBezTo>
                  <a:pt x="-20876" y="350245"/>
                  <a:pt x="-8440" y="243274"/>
                  <a:pt x="0" y="0"/>
                </a:cubicBezTo>
                <a:close/>
              </a:path>
              <a:path w="2088000" h="2906087" stroke="0" extrusionOk="0">
                <a:moveTo>
                  <a:pt x="0" y="0"/>
                </a:moveTo>
                <a:cubicBezTo>
                  <a:pt x="232635" y="-35548"/>
                  <a:pt x="379318" y="-5147"/>
                  <a:pt x="737760" y="0"/>
                </a:cubicBezTo>
                <a:cubicBezTo>
                  <a:pt x="1096202" y="5147"/>
                  <a:pt x="1140490" y="-7971"/>
                  <a:pt x="1371120" y="0"/>
                </a:cubicBezTo>
                <a:cubicBezTo>
                  <a:pt x="1601750" y="7971"/>
                  <a:pt x="1828316" y="-13654"/>
                  <a:pt x="2088000" y="0"/>
                </a:cubicBezTo>
                <a:cubicBezTo>
                  <a:pt x="2091730" y="246026"/>
                  <a:pt x="2069231" y="331973"/>
                  <a:pt x="2088000" y="552157"/>
                </a:cubicBezTo>
                <a:cubicBezTo>
                  <a:pt x="2106769" y="772341"/>
                  <a:pt x="2065194" y="913263"/>
                  <a:pt x="2088000" y="1046191"/>
                </a:cubicBezTo>
                <a:cubicBezTo>
                  <a:pt x="2110806" y="1179119"/>
                  <a:pt x="2077659" y="1486606"/>
                  <a:pt x="2088000" y="1627409"/>
                </a:cubicBezTo>
                <a:cubicBezTo>
                  <a:pt x="2098341" y="1768212"/>
                  <a:pt x="2110583" y="1892566"/>
                  <a:pt x="2088000" y="2121444"/>
                </a:cubicBezTo>
                <a:cubicBezTo>
                  <a:pt x="2065417" y="2350322"/>
                  <a:pt x="2125634" y="2733232"/>
                  <a:pt x="2088000" y="2906087"/>
                </a:cubicBezTo>
                <a:cubicBezTo>
                  <a:pt x="1847161" y="2893598"/>
                  <a:pt x="1577138" y="2905857"/>
                  <a:pt x="1433760" y="2906087"/>
                </a:cubicBezTo>
                <a:cubicBezTo>
                  <a:pt x="1290382" y="2906317"/>
                  <a:pt x="1035179" y="2890017"/>
                  <a:pt x="779520" y="2906087"/>
                </a:cubicBezTo>
                <a:cubicBezTo>
                  <a:pt x="523861" y="2922157"/>
                  <a:pt x="360677" y="2882583"/>
                  <a:pt x="0" y="2906087"/>
                </a:cubicBezTo>
                <a:cubicBezTo>
                  <a:pt x="30150" y="2738104"/>
                  <a:pt x="20589" y="2546510"/>
                  <a:pt x="0" y="2295809"/>
                </a:cubicBezTo>
                <a:cubicBezTo>
                  <a:pt x="-20589" y="2045108"/>
                  <a:pt x="-24971" y="1883453"/>
                  <a:pt x="0" y="1656470"/>
                </a:cubicBezTo>
                <a:cubicBezTo>
                  <a:pt x="24971" y="1429487"/>
                  <a:pt x="7078" y="1196730"/>
                  <a:pt x="0" y="1017130"/>
                </a:cubicBezTo>
                <a:cubicBezTo>
                  <a:pt x="-7078" y="837530"/>
                  <a:pt x="23409" y="486772"/>
                  <a:pt x="0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 w="57150">
            <a:solidFill>
              <a:srgbClr val="C0C0C0"/>
            </a:solidFill>
            <a:extLst>
              <a:ext uri="{C807C97D-BFC1-408E-A445-0C87EB9F89A2}">
                <ask:lineSketchStyleProps xmlns:ask="http://schemas.microsoft.com/office/drawing/2018/sketchyshapes" sd="414578267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endParaRPr lang="fr-FR" b="1">
              <a:solidFill>
                <a:prstClr val="black"/>
              </a:solidFill>
            </a:endParaRPr>
          </a:p>
          <a:p>
            <a:pPr lvl="0" algn="ctr">
              <a:defRPr/>
            </a:pPr>
            <a:endParaRPr lang="fr-FR" b="1">
              <a:solidFill>
                <a:prstClr val="black"/>
              </a:solidFill>
            </a:endParaRPr>
          </a:p>
          <a:p>
            <a:pPr lvl="0" algn="ctr">
              <a:defRPr/>
            </a:pPr>
            <a:endParaRPr lang="fr-FR" b="1">
              <a:solidFill>
                <a:prstClr val="black"/>
              </a:solidFill>
            </a:endParaRPr>
          </a:p>
          <a:p>
            <a:pPr lvl="0" algn="ctr">
              <a:defRPr/>
            </a:pPr>
            <a:endParaRPr lang="fr-FR" b="1">
              <a:solidFill>
                <a:prstClr val="black"/>
              </a:solidFill>
            </a:endParaRPr>
          </a:p>
          <a:p>
            <a:pPr lvl="0" algn="ctr">
              <a:defRPr/>
            </a:pPr>
            <a:endParaRPr lang="fr-FR" b="1">
              <a:solidFill>
                <a:prstClr val="black"/>
              </a:solidFill>
            </a:endParaRPr>
          </a:p>
          <a:p>
            <a:pPr lvl="0" algn="ctr">
              <a:defRPr/>
            </a:pPr>
            <a:endParaRPr lang="fr-FR" b="1">
              <a:solidFill>
                <a:prstClr val="black"/>
              </a:solidFill>
            </a:endParaRPr>
          </a:p>
          <a:p>
            <a:pPr lvl="0" algn="ctr">
              <a:defRPr/>
            </a:pPr>
            <a:r>
              <a:rPr lang="fr-FR" b="1" err="1">
                <a:solidFill>
                  <a:prstClr val="black"/>
                </a:solidFill>
              </a:rPr>
              <a:t>Factory</a:t>
            </a:r>
            <a:r>
              <a:rPr lang="fr-FR" b="1">
                <a:solidFill>
                  <a:prstClr val="black"/>
                </a:solidFill>
              </a:rPr>
              <a:t> </a:t>
            </a:r>
          </a:p>
          <a:p>
            <a:pPr lvl="0" algn="ctr">
              <a:defRPr/>
            </a:pPr>
            <a:r>
              <a:rPr lang="fr-FR" sz="1400" b="1" err="1">
                <a:solidFill>
                  <a:prstClr val="black"/>
                </a:solidFill>
              </a:rPr>
              <a:t>Dataware</a:t>
            </a:r>
            <a:endParaRPr lang="fr-FR" sz="1400" b="1">
              <a:solidFill>
                <a:prstClr val="black"/>
              </a:solidFill>
            </a:endParaRPr>
          </a:p>
          <a:p>
            <a:pPr lvl="0" algn="ctr">
              <a:defRPr/>
            </a:pPr>
            <a:endParaRPr lang="fr-FR" sz="2000" b="1">
              <a:solidFill>
                <a:prstClr val="black"/>
              </a:solidFill>
            </a:endParaRPr>
          </a:p>
          <a:p>
            <a:pPr algn="ctr" defTabSz="609147">
              <a:defRPr/>
            </a:pPr>
            <a:r>
              <a:rPr lang="en-US" sz="1300">
                <a:solidFill>
                  <a:srgbClr val="FFFFFF"/>
                </a:solidFill>
                <a:cs typeface="Arial" panose="020B0604020202020204" pitchFamily="34" charset="0"/>
              </a:rPr>
              <a:t>Deployed in the </a:t>
            </a:r>
            <a:r>
              <a:rPr lang="en-US" sz="1300" b="1">
                <a:solidFill>
                  <a:srgbClr val="FFFFFF"/>
                </a:solidFill>
                <a:cs typeface="Arial" panose="020B0604020202020204" pitchFamily="34" charset="0"/>
              </a:rPr>
              <a:t>plant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D62859C6-6359-7540-8994-9FAB51B8B575}"/>
              </a:ext>
            </a:extLst>
          </p:cNvPr>
          <p:cNvSpPr/>
          <p:nvPr/>
        </p:nvSpPr>
        <p:spPr>
          <a:xfrm>
            <a:off x="7707546" y="3741187"/>
            <a:ext cx="2088000" cy="2906087"/>
          </a:xfrm>
          <a:custGeom>
            <a:avLst/>
            <a:gdLst>
              <a:gd name="connsiteX0" fmla="*/ 0 w 2088000"/>
              <a:gd name="connsiteY0" fmla="*/ 0 h 2906087"/>
              <a:gd name="connsiteX1" fmla="*/ 654240 w 2088000"/>
              <a:gd name="connsiteY1" fmla="*/ 0 h 2906087"/>
              <a:gd name="connsiteX2" fmla="*/ 1287600 w 2088000"/>
              <a:gd name="connsiteY2" fmla="*/ 0 h 2906087"/>
              <a:gd name="connsiteX3" fmla="*/ 2088000 w 2088000"/>
              <a:gd name="connsiteY3" fmla="*/ 0 h 2906087"/>
              <a:gd name="connsiteX4" fmla="*/ 2088000 w 2088000"/>
              <a:gd name="connsiteY4" fmla="*/ 523096 h 2906087"/>
              <a:gd name="connsiteX5" fmla="*/ 2088000 w 2088000"/>
              <a:gd name="connsiteY5" fmla="*/ 1162435 h 2906087"/>
              <a:gd name="connsiteX6" fmla="*/ 2088000 w 2088000"/>
              <a:gd name="connsiteY6" fmla="*/ 1801774 h 2906087"/>
              <a:gd name="connsiteX7" fmla="*/ 2088000 w 2088000"/>
              <a:gd name="connsiteY7" fmla="*/ 2324870 h 2906087"/>
              <a:gd name="connsiteX8" fmla="*/ 2088000 w 2088000"/>
              <a:gd name="connsiteY8" fmla="*/ 2906087 h 2906087"/>
              <a:gd name="connsiteX9" fmla="*/ 1412880 w 2088000"/>
              <a:gd name="connsiteY9" fmla="*/ 2906087 h 2906087"/>
              <a:gd name="connsiteX10" fmla="*/ 716880 w 2088000"/>
              <a:gd name="connsiteY10" fmla="*/ 2906087 h 2906087"/>
              <a:gd name="connsiteX11" fmla="*/ 0 w 2088000"/>
              <a:gd name="connsiteY11" fmla="*/ 2906087 h 2906087"/>
              <a:gd name="connsiteX12" fmla="*/ 0 w 2088000"/>
              <a:gd name="connsiteY12" fmla="*/ 2295809 h 2906087"/>
              <a:gd name="connsiteX13" fmla="*/ 0 w 2088000"/>
              <a:gd name="connsiteY13" fmla="*/ 1656470 h 2906087"/>
              <a:gd name="connsiteX14" fmla="*/ 0 w 2088000"/>
              <a:gd name="connsiteY14" fmla="*/ 1075252 h 2906087"/>
              <a:gd name="connsiteX15" fmla="*/ 0 w 2088000"/>
              <a:gd name="connsiteY15" fmla="*/ 523096 h 2906087"/>
              <a:gd name="connsiteX16" fmla="*/ 0 w 2088000"/>
              <a:gd name="connsiteY16" fmla="*/ 0 h 2906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088000" h="2906087" fill="none" extrusionOk="0">
                <a:moveTo>
                  <a:pt x="0" y="0"/>
                </a:moveTo>
                <a:cubicBezTo>
                  <a:pt x="175658" y="15032"/>
                  <a:pt x="461146" y="26665"/>
                  <a:pt x="654240" y="0"/>
                </a:cubicBezTo>
                <a:cubicBezTo>
                  <a:pt x="847334" y="-26665"/>
                  <a:pt x="1110810" y="-3142"/>
                  <a:pt x="1287600" y="0"/>
                </a:cubicBezTo>
                <a:cubicBezTo>
                  <a:pt x="1464390" y="3142"/>
                  <a:pt x="1798261" y="-35175"/>
                  <a:pt x="2088000" y="0"/>
                </a:cubicBezTo>
                <a:cubicBezTo>
                  <a:pt x="2080505" y="207356"/>
                  <a:pt x="2075196" y="341917"/>
                  <a:pt x="2088000" y="523096"/>
                </a:cubicBezTo>
                <a:cubicBezTo>
                  <a:pt x="2100804" y="704275"/>
                  <a:pt x="2058044" y="966358"/>
                  <a:pt x="2088000" y="1162435"/>
                </a:cubicBezTo>
                <a:cubicBezTo>
                  <a:pt x="2117956" y="1358512"/>
                  <a:pt x="2097668" y="1644585"/>
                  <a:pt x="2088000" y="1801774"/>
                </a:cubicBezTo>
                <a:cubicBezTo>
                  <a:pt x="2078332" y="1958963"/>
                  <a:pt x="2090170" y="2193926"/>
                  <a:pt x="2088000" y="2324870"/>
                </a:cubicBezTo>
                <a:cubicBezTo>
                  <a:pt x="2085830" y="2455814"/>
                  <a:pt x="2088992" y="2736358"/>
                  <a:pt x="2088000" y="2906087"/>
                </a:cubicBezTo>
                <a:cubicBezTo>
                  <a:pt x="1919361" y="2883778"/>
                  <a:pt x="1641025" y="2902546"/>
                  <a:pt x="1412880" y="2906087"/>
                </a:cubicBezTo>
                <a:cubicBezTo>
                  <a:pt x="1184735" y="2909628"/>
                  <a:pt x="960418" y="2934697"/>
                  <a:pt x="716880" y="2906087"/>
                </a:cubicBezTo>
                <a:cubicBezTo>
                  <a:pt x="473342" y="2877477"/>
                  <a:pt x="276262" y="2900869"/>
                  <a:pt x="0" y="2906087"/>
                </a:cubicBezTo>
                <a:cubicBezTo>
                  <a:pt x="5704" y="2626587"/>
                  <a:pt x="-21533" y="2482377"/>
                  <a:pt x="0" y="2295809"/>
                </a:cubicBezTo>
                <a:cubicBezTo>
                  <a:pt x="21533" y="2109241"/>
                  <a:pt x="5625" y="1797856"/>
                  <a:pt x="0" y="1656470"/>
                </a:cubicBezTo>
                <a:cubicBezTo>
                  <a:pt x="-5625" y="1515084"/>
                  <a:pt x="-13355" y="1197113"/>
                  <a:pt x="0" y="1075252"/>
                </a:cubicBezTo>
                <a:cubicBezTo>
                  <a:pt x="13355" y="953391"/>
                  <a:pt x="20876" y="695947"/>
                  <a:pt x="0" y="523096"/>
                </a:cubicBezTo>
                <a:cubicBezTo>
                  <a:pt x="-20876" y="350245"/>
                  <a:pt x="-8440" y="243274"/>
                  <a:pt x="0" y="0"/>
                </a:cubicBezTo>
                <a:close/>
              </a:path>
              <a:path w="2088000" h="2906087" stroke="0" extrusionOk="0">
                <a:moveTo>
                  <a:pt x="0" y="0"/>
                </a:moveTo>
                <a:cubicBezTo>
                  <a:pt x="232635" y="-35548"/>
                  <a:pt x="379318" y="-5147"/>
                  <a:pt x="737760" y="0"/>
                </a:cubicBezTo>
                <a:cubicBezTo>
                  <a:pt x="1096202" y="5147"/>
                  <a:pt x="1140490" y="-7971"/>
                  <a:pt x="1371120" y="0"/>
                </a:cubicBezTo>
                <a:cubicBezTo>
                  <a:pt x="1601750" y="7971"/>
                  <a:pt x="1828316" y="-13654"/>
                  <a:pt x="2088000" y="0"/>
                </a:cubicBezTo>
                <a:cubicBezTo>
                  <a:pt x="2091730" y="246026"/>
                  <a:pt x="2069231" y="331973"/>
                  <a:pt x="2088000" y="552157"/>
                </a:cubicBezTo>
                <a:cubicBezTo>
                  <a:pt x="2106769" y="772341"/>
                  <a:pt x="2065194" y="913263"/>
                  <a:pt x="2088000" y="1046191"/>
                </a:cubicBezTo>
                <a:cubicBezTo>
                  <a:pt x="2110806" y="1179119"/>
                  <a:pt x="2077659" y="1486606"/>
                  <a:pt x="2088000" y="1627409"/>
                </a:cubicBezTo>
                <a:cubicBezTo>
                  <a:pt x="2098341" y="1768212"/>
                  <a:pt x="2110583" y="1892566"/>
                  <a:pt x="2088000" y="2121444"/>
                </a:cubicBezTo>
                <a:cubicBezTo>
                  <a:pt x="2065417" y="2350322"/>
                  <a:pt x="2125634" y="2733232"/>
                  <a:pt x="2088000" y="2906087"/>
                </a:cubicBezTo>
                <a:cubicBezTo>
                  <a:pt x="1847161" y="2893598"/>
                  <a:pt x="1577138" y="2905857"/>
                  <a:pt x="1433760" y="2906087"/>
                </a:cubicBezTo>
                <a:cubicBezTo>
                  <a:pt x="1290382" y="2906317"/>
                  <a:pt x="1035179" y="2890017"/>
                  <a:pt x="779520" y="2906087"/>
                </a:cubicBezTo>
                <a:cubicBezTo>
                  <a:pt x="523861" y="2922157"/>
                  <a:pt x="360677" y="2882583"/>
                  <a:pt x="0" y="2906087"/>
                </a:cubicBezTo>
                <a:cubicBezTo>
                  <a:pt x="30150" y="2738104"/>
                  <a:pt x="20589" y="2546510"/>
                  <a:pt x="0" y="2295809"/>
                </a:cubicBezTo>
                <a:cubicBezTo>
                  <a:pt x="-20589" y="2045108"/>
                  <a:pt x="-24971" y="1883453"/>
                  <a:pt x="0" y="1656470"/>
                </a:cubicBezTo>
                <a:cubicBezTo>
                  <a:pt x="24971" y="1429487"/>
                  <a:pt x="7078" y="1196730"/>
                  <a:pt x="0" y="1017130"/>
                </a:cubicBezTo>
                <a:cubicBezTo>
                  <a:pt x="-7078" y="837530"/>
                  <a:pt x="23409" y="486772"/>
                  <a:pt x="0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 w="57150">
            <a:solidFill>
              <a:srgbClr val="C0C0C0"/>
            </a:solidFill>
            <a:extLst>
              <a:ext uri="{C807C97D-BFC1-408E-A445-0C87EB9F89A2}">
                <ask:lineSketchStyleProps xmlns:ask="http://schemas.microsoft.com/office/drawing/2018/sketchyshapes" sd="414578267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endParaRPr lang="fr-FR" b="1">
              <a:solidFill>
                <a:prstClr val="black"/>
              </a:solidFill>
            </a:endParaRPr>
          </a:p>
          <a:p>
            <a:pPr lvl="0" algn="ctr">
              <a:defRPr/>
            </a:pPr>
            <a:endParaRPr lang="fr-FR" b="1">
              <a:solidFill>
                <a:prstClr val="black"/>
              </a:solidFill>
            </a:endParaRPr>
          </a:p>
          <a:p>
            <a:pPr lvl="0" algn="ctr">
              <a:defRPr/>
            </a:pPr>
            <a:endParaRPr lang="fr-FR" b="1">
              <a:solidFill>
                <a:prstClr val="black"/>
              </a:solidFill>
            </a:endParaRPr>
          </a:p>
          <a:p>
            <a:pPr lvl="0" algn="ctr">
              <a:defRPr/>
            </a:pPr>
            <a:endParaRPr lang="fr-FR" b="1">
              <a:solidFill>
                <a:prstClr val="black"/>
              </a:solidFill>
            </a:endParaRPr>
          </a:p>
          <a:p>
            <a:pPr lvl="0" algn="ctr">
              <a:defRPr/>
            </a:pPr>
            <a:endParaRPr lang="fr-FR" b="1">
              <a:solidFill>
                <a:prstClr val="black"/>
              </a:solidFill>
            </a:endParaRPr>
          </a:p>
          <a:p>
            <a:pPr lvl="0" algn="ctr">
              <a:defRPr/>
            </a:pPr>
            <a:endParaRPr lang="fr-FR" b="1">
              <a:solidFill>
                <a:prstClr val="black"/>
              </a:solidFill>
            </a:endParaRPr>
          </a:p>
          <a:p>
            <a:pPr lvl="0" algn="ctr">
              <a:defRPr/>
            </a:pPr>
            <a:r>
              <a:rPr lang="fr-FR" sz="2000" b="1" err="1">
                <a:solidFill>
                  <a:prstClr val="black"/>
                </a:solidFill>
              </a:rPr>
              <a:t>Corporate</a:t>
            </a:r>
            <a:r>
              <a:rPr lang="fr-FR" sz="2000" b="1">
                <a:solidFill>
                  <a:prstClr val="black"/>
                </a:solidFill>
              </a:rPr>
              <a:t> </a:t>
            </a:r>
          </a:p>
          <a:p>
            <a:pPr lvl="0" algn="ctr">
              <a:defRPr/>
            </a:pPr>
            <a:r>
              <a:rPr lang="fr-FR" sz="1400" b="1">
                <a:solidFill>
                  <a:prstClr val="black"/>
                </a:solidFill>
              </a:rPr>
              <a:t>data </a:t>
            </a:r>
            <a:r>
              <a:rPr lang="fr-FR" sz="1400" b="1" err="1">
                <a:solidFill>
                  <a:prstClr val="black"/>
                </a:solidFill>
              </a:rPr>
              <a:t>lake</a:t>
            </a:r>
            <a:endParaRPr lang="fr-FR" sz="1400" b="1">
              <a:solidFill>
                <a:prstClr val="black"/>
              </a:solidFill>
            </a:endParaRPr>
          </a:p>
          <a:p>
            <a:pPr lvl="0" algn="ctr">
              <a:defRPr/>
            </a:pPr>
            <a:endParaRPr lang="fr-FR" sz="2000" b="1">
              <a:solidFill>
                <a:prstClr val="black"/>
              </a:solidFill>
            </a:endParaRPr>
          </a:p>
          <a:p>
            <a:pPr algn="ctr">
              <a:defRPr/>
            </a:pPr>
            <a:r>
              <a:rPr lang="en-US" sz="1300">
                <a:solidFill>
                  <a:srgbClr val="FFFFFF"/>
                </a:solidFill>
                <a:cs typeface="Arial" panose="020B0604020202020204" pitchFamily="34" charset="0"/>
              </a:rPr>
              <a:t>Transverse data platform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09C0BD50-583D-5D47-94C6-1F6A331C6E80}"/>
              </a:ext>
            </a:extLst>
          </p:cNvPr>
          <p:cNvSpPr/>
          <p:nvPr/>
        </p:nvSpPr>
        <p:spPr>
          <a:xfrm>
            <a:off x="9912188" y="3741187"/>
            <a:ext cx="2088000" cy="2906087"/>
          </a:xfrm>
          <a:custGeom>
            <a:avLst/>
            <a:gdLst>
              <a:gd name="connsiteX0" fmla="*/ 0 w 2088000"/>
              <a:gd name="connsiteY0" fmla="*/ 0 h 2906087"/>
              <a:gd name="connsiteX1" fmla="*/ 654240 w 2088000"/>
              <a:gd name="connsiteY1" fmla="*/ 0 h 2906087"/>
              <a:gd name="connsiteX2" fmla="*/ 1287600 w 2088000"/>
              <a:gd name="connsiteY2" fmla="*/ 0 h 2906087"/>
              <a:gd name="connsiteX3" fmla="*/ 2088000 w 2088000"/>
              <a:gd name="connsiteY3" fmla="*/ 0 h 2906087"/>
              <a:gd name="connsiteX4" fmla="*/ 2088000 w 2088000"/>
              <a:gd name="connsiteY4" fmla="*/ 523096 h 2906087"/>
              <a:gd name="connsiteX5" fmla="*/ 2088000 w 2088000"/>
              <a:gd name="connsiteY5" fmla="*/ 1162435 h 2906087"/>
              <a:gd name="connsiteX6" fmla="*/ 2088000 w 2088000"/>
              <a:gd name="connsiteY6" fmla="*/ 1801774 h 2906087"/>
              <a:gd name="connsiteX7" fmla="*/ 2088000 w 2088000"/>
              <a:gd name="connsiteY7" fmla="*/ 2324870 h 2906087"/>
              <a:gd name="connsiteX8" fmla="*/ 2088000 w 2088000"/>
              <a:gd name="connsiteY8" fmla="*/ 2906087 h 2906087"/>
              <a:gd name="connsiteX9" fmla="*/ 1412880 w 2088000"/>
              <a:gd name="connsiteY9" fmla="*/ 2906087 h 2906087"/>
              <a:gd name="connsiteX10" fmla="*/ 716880 w 2088000"/>
              <a:gd name="connsiteY10" fmla="*/ 2906087 h 2906087"/>
              <a:gd name="connsiteX11" fmla="*/ 0 w 2088000"/>
              <a:gd name="connsiteY11" fmla="*/ 2906087 h 2906087"/>
              <a:gd name="connsiteX12" fmla="*/ 0 w 2088000"/>
              <a:gd name="connsiteY12" fmla="*/ 2295809 h 2906087"/>
              <a:gd name="connsiteX13" fmla="*/ 0 w 2088000"/>
              <a:gd name="connsiteY13" fmla="*/ 1656470 h 2906087"/>
              <a:gd name="connsiteX14" fmla="*/ 0 w 2088000"/>
              <a:gd name="connsiteY14" fmla="*/ 1075252 h 2906087"/>
              <a:gd name="connsiteX15" fmla="*/ 0 w 2088000"/>
              <a:gd name="connsiteY15" fmla="*/ 523096 h 2906087"/>
              <a:gd name="connsiteX16" fmla="*/ 0 w 2088000"/>
              <a:gd name="connsiteY16" fmla="*/ 0 h 2906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088000" h="2906087" fill="none" extrusionOk="0">
                <a:moveTo>
                  <a:pt x="0" y="0"/>
                </a:moveTo>
                <a:cubicBezTo>
                  <a:pt x="175658" y="15032"/>
                  <a:pt x="461146" y="26665"/>
                  <a:pt x="654240" y="0"/>
                </a:cubicBezTo>
                <a:cubicBezTo>
                  <a:pt x="847334" y="-26665"/>
                  <a:pt x="1110810" y="-3142"/>
                  <a:pt x="1287600" y="0"/>
                </a:cubicBezTo>
                <a:cubicBezTo>
                  <a:pt x="1464390" y="3142"/>
                  <a:pt x="1798261" y="-35175"/>
                  <a:pt x="2088000" y="0"/>
                </a:cubicBezTo>
                <a:cubicBezTo>
                  <a:pt x="2080505" y="207356"/>
                  <a:pt x="2075196" y="341917"/>
                  <a:pt x="2088000" y="523096"/>
                </a:cubicBezTo>
                <a:cubicBezTo>
                  <a:pt x="2100804" y="704275"/>
                  <a:pt x="2058044" y="966358"/>
                  <a:pt x="2088000" y="1162435"/>
                </a:cubicBezTo>
                <a:cubicBezTo>
                  <a:pt x="2117956" y="1358512"/>
                  <a:pt x="2097668" y="1644585"/>
                  <a:pt x="2088000" y="1801774"/>
                </a:cubicBezTo>
                <a:cubicBezTo>
                  <a:pt x="2078332" y="1958963"/>
                  <a:pt x="2090170" y="2193926"/>
                  <a:pt x="2088000" y="2324870"/>
                </a:cubicBezTo>
                <a:cubicBezTo>
                  <a:pt x="2085830" y="2455814"/>
                  <a:pt x="2088992" y="2736358"/>
                  <a:pt x="2088000" y="2906087"/>
                </a:cubicBezTo>
                <a:cubicBezTo>
                  <a:pt x="1919361" y="2883778"/>
                  <a:pt x="1641025" y="2902546"/>
                  <a:pt x="1412880" y="2906087"/>
                </a:cubicBezTo>
                <a:cubicBezTo>
                  <a:pt x="1184735" y="2909628"/>
                  <a:pt x="960418" y="2934697"/>
                  <a:pt x="716880" y="2906087"/>
                </a:cubicBezTo>
                <a:cubicBezTo>
                  <a:pt x="473342" y="2877477"/>
                  <a:pt x="276262" y="2900869"/>
                  <a:pt x="0" y="2906087"/>
                </a:cubicBezTo>
                <a:cubicBezTo>
                  <a:pt x="5704" y="2626587"/>
                  <a:pt x="-21533" y="2482377"/>
                  <a:pt x="0" y="2295809"/>
                </a:cubicBezTo>
                <a:cubicBezTo>
                  <a:pt x="21533" y="2109241"/>
                  <a:pt x="5625" y="1797856"/>
                  <a:pt x="0" y="1656470"/>
                </a:cubicBezTo>
                <a:cubicBezTo>
                  <a:pt x="-5625" y="1515084"/>
                  <a:pt x="-13355" y="1197113"/>
                  <a:pt x="0" y="1075252"/>
                </a:cubicBezTo>
                <a:cubicBezTo>
                  <a:pt x="13355" y="953391"/>
                  <a:pt x="20876" y="695947"/>
                  <a:pt x="0" y="523096"/>
                </a:cubicBezTo>
                <a:cubicBezTo>
                  <a:pt x="-20876" y="350245"/>
                  <a:pt x="-8440" y="243274"/>
                  <a:pt x="0" y="0"/>
                </a:cubicBezTo>
                <a:close/>
              </a:path>
              <a:path w="2088000" h="2906087" stroke="0" extrusionOk="0">
                <a:moveTo>
                  <a:pt x="0" y="0"/>
                </a:moveTo>
                <a:cubicBezTo>
                  <a:pt x="232635" y="-35548"/>
                  <a:pt x="379318" y="-5147"/>
                  <a:pt x="737760" y="0"/>
                </a:cubicBezTo>
                <a:cubicBezTo>
                  <a:pt x="1096202" y="5147"/>
                  <a:pt x="1140490" y="-7971"/>
                  <a:pt x="1371120" y="0"/>
                </a:cubicBezTo>
                <a:cubicBezTo>
                  <a:pt x="1601750" y="7971"/>
                  <a:pt x="1828316" y="-13654"/>
                  <a:pt x="2088000" y="0"/>
                </a:cubicBezTo>
                <a:cubicBezTo>
                  <a:pt x="2091730" y="246026"/>
                  <a:pt x="2069231" y="331973"/>
                  <a:pt x="2088000" y="552157"/>
                </a:cubicBezTo>
                <a:cubicBezTo>
                  <a:pt x="2106769" y="772341"/>
                  <a:pt x="2065194" y="913263"/>
                  <a:pt x="2088000" y="1046191"/>
                </a:cubicBezTo>
                <a:cubicBezTo>
                  <a:pt x="2110806" y="1179119"/>
                  <a:pt x="2077659" y="1486606"/>
                  <a:pt x="2088000" y="1627409"/>
                </a:cubicBezTo>
                <a:cubicBezTo>
                  <a:pt x="2098341" y="1768212"/>
                  <a:pt x="2110583" y="1892566"/>
                  <a:pt x="2088000" y="2121444"/>
                </a:cubicBezTo>
                <a:cubicBezTo>
                  <a:pt x="2065417" y="2350322"/>
                  <a:pt x="2125634" y="2733232"/>
                  <a:pt x="2088000" y="2906087"/>
                </a:cubicBezTo>
                <a:cubicBezTo>
                  <a:pt x="1847161" y="2893598"/>
                  <a:pt x="1577138" y="2905857"/>
                  <a:pt x="1433760" y="2906087"/>
                </a:cubicBezTo>
                <a:cubicBezTo>
                  <a:pt x="1290382" y="2906317"/>
                  <a:pt x="1035179" y="2890017"/>
                  <a:pt x="779520" y="2906087"/>
                </a:cubicBezTo>
                <a:cubicBezTo>
                  <a:pt x="523861" y="2922157"/>
                  <a:pt x="360677" y="2882583"/>
                  <a:pt x="0" y="2906087"/>
                </a:cubicBezTo>
                <a:cubicBezTo>
                  <a:pt x="30150" y="2738104"/>
                  <a:pt x="20589" y="2546510"/>
                  <a:pt x="0" y="2295809"/>
                </a:cubicBezTo>
                <a:cubicBezTo>
                  <a:pt x="-20589" y="2045108"/>
                  <a:pt x="-24971" y="1883453"/>
                  <a:pt x="0" y="1656470"/>
                </a:cubicBezTo>
                <a:cubicBezTo>
                  <a:pt x="24971" y="1429487"/>
                  <a:pt x="7078" y="1196730"/>
                  <a:pt x="0" y="1017130"/>
                </a:cubicBezTo>
                <a:cubicBezTo>
                  <a:pt x="-7078" y="837530"/>
                  <a:pt x="23409" y="486772"/>
                  <a:pt x="0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 w="57150">
            <a:solidFill>
              <a:srgbClr val="C0C0C0"/>
            </a:solidFill>
            <a:extLst>
              <a:ext uri="{C807C97D-BFC1-408E-A445-0C87EB9F89A2}">
                <ask:lineSketchStyleProps xmlns:ask="http://schemas.microsoft.com/office/drawing/2018/sketchyshapes" sd="414578267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endParaRPr lang="fr-FR" b="1">
              <a:solidFill>
                <a:prstClr val="black"/>
              </a:solidFill>
            </a:endParaRPr>
          </a:p>
          <a:p>
            <a:pPr lvl="0" algn="ctr">
              <a:defRPr/>
            </a:pPr>
            <a:endParaRPr lang="fr-FR" b="1">
              <a:solidFill>
                <a:prstClr val="black"/>
              </a:solidFill>
            </a:endParaRPr>
          </a:p>
          <a:p>
            <a:pPr lvl="0" algn="ctr">
              <a:defRPr/>
            </a:pPr>
            <a:endParaRPr lang="fr-FR" b="1">
              <a:solidFill>
                <a:prstClr val="black"/>
              </a:solidFill>
            </a:endParaRPr>
          </a:p>
          <a:p>
            <a:pPr lvl="0" algn="ctr">
              <a:defRPr/>
            </a:pPr>
            <a:endParaRPr lang="fr-FR" b="1">
              <a:solidFill>
                <a:prstClr val="black"/>
              </a:solidFill>
            </a:endParaRPr>
          </a:p>
          <a:p>
            <a:pPr lvl="0" algn="ctr">
              <a:defRPr/>
            </a:pPr>
            <a:endParaRPr lang="fr-FR" b="1">
              <a:solidFill>
                <a:prstClr val="black"/>
              </a:solidFill>
            </a:endParaRPr>
          </a:p>
          <a:p>
            <a:pPr lvl="0" algn="ctr">
              <a:defRPr/>
            </a:pPr>
            <a:endParaRPr lang="fr-FR" b="1">
              <a:solidFill>
                <a:prstClr val="black"/>
              </a:solidFill>
            </a:endParaRPr>
          </a:p>
          <a:p>
            <a:pPr lvl="0" algn="ctr">
              <a:defRPr/>
            </a:pPr>
            <a:r>
              <a:rPr lang="fr-FR" b="1" err="1">
                <a:solidFill>
                  <a:prstClr val="black"/>
                </a:solidFill>
              </a:rPr>
              <a:t>Ultim</a:t>
            </a:r>
            <a:endParaRPr lang="fr-FR" b="1">
              <a:solidFill>
                <a:prstClr val="black"/>
              </a:solidFill>
            </a:endParaRPr>
          </a:p>
          <a:p>
            <a:pPr algn="ctr">
              <a:defRPr/>
            </a:pPr>
            <a:r>
              <a:rPr lang="fr-FR" sz="1400" b="1">
                <a:solidFill>
                  <a:prstClr val="black"/>
                </a:solidFill>
              </a:rPr>
              <a:t>data </a:t>
            </a:r>
            <a:r>
              <a:rPr lang="fr-FR" sz="1400" b="1" err="1">
                <a:solidFill>
                  <a:prstClr val="black"/>
                </a:solidFill>
              </a:rPr>
              <a:t>lake</a:t>
            </a:r>
            <a:endParaRPr lang="fr-FR" sz="1400" b="1">
              <a:solidFill>
                <a:prstClr val="black"/>
              </a:solidFill>
            </a:endParaRPr>
          </a:p>
          <a:p>
            <a:pPr lvl="0" algn="ctr">
              <a:defRPr/>
            </a:pPr>
            <a:endParaRPr lang="fr-FR" b="1">
              <a:solidFill>
                <a:prstClr val="black"/>
              </a:solidFill>
            </a:endParaRPr>
          </a:p>
          <a:p>
            <a:pPr algn="ctr" defTabSz="609147"/>
            <a:r>
              <a:rPr lang="en-US" sz="1300">
                <a:solidFill>
                  <a:srgbClr val="FFFFFF"/>
                </a:solidFill>
                <a:cs typeface="Arial" panose="020B0604020202020204" pitchFamily="34" charset="0"/>
              </a:rPr>
              <a:t>Vehicle and Tire usage</a:t>
            </a:r>
          </a:p>
        </p:txBody>
      </p:sp>
      <p:pic>
        <p:nvPicPr>
          <p:cNvPr id="133" name="Image 132">
            <a:extLst>
              <a:ext uri="{FF2B5EF4-FFF2-40B4-BE49-F238E27FC236}">
                <a16:creationId xmlns:a16="http://schemas.microsoft.com/office/drawing/2014/main" id="{55A6D2EF-375D-D449-99E9-50924216D245}"/>
              </a:ext>
            </a:extLst>
          </p:cNvPr>
          <p:cNvPicPr preferRelativeResize="0">
            <a:picLocks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38069" y="4667836"/>
            <a:ext cx="538550" cy="662297"/>
          </a:xfrm>
          <a:prstGeom prst="rect">
            <a:avLst/>
          </a:prstGeom>
        </p:spPr>
      </p:pic>
      <p:pic>
        <p:nvPicPr>
          <p:cNvPr id="134" name="Picture 2" descr="C:\Users\F289632\Desktop\1468569625_michelin-usine-web.jpg">
            <a:extLst>
              <a:ext uri="{FF2B5EF4-FFF2-40B4-BE49-F238E27FC236}">
                <a16:creationId xmlns:a16="http://schemas.microsoft.com/office/drawing/2014/main" id="{396BE3A9-39AE-4148-8B1B-1B3771F66839}"/>
              </a:ext>
            </a:extLst>
          </p:cNvPr>
          <p:cNvPicPr>
            <a:picLocks noChangeArrowheads="1"/>
          </p:cNvPicPr>
          <p:nvPr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282904" y="4667645"/>
            <a:ext cx="538550" cy="662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5" name="Image 134">
            <a:extLst>
              <a:ext uri="{FF2B5EF4-FFF2-40B4-BE49-F238E27FC236}">
                <a16:creationId xmlns:a16="http://schemas.microsoft.com/office/drawing/2014/main" id="{16106CCE-3885-4741-85C4-BF7A60079D4A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720"/>
          <a:stretch/>
        </p:blipFill>
        <p:spPr>
          <a:xfrm>
            <a:off x="8437446" y="4667836"/>
            <a:ext cx="538550" cy="662297"/>
          </a:xfrm>
          <a:prstGeom prst="rect">
            <a:avLst/>
          </a:prstGeom>
        </p:spPr>
      </p:pic>
      <p:pic>
        <p:nvPicPr>
          <p:cNvPr id="136" name="Image 135">
            <a:extLst>
              <a:ext uri="{FF2B5EF4-FFF2-40B4-BE49-F238E27FC236}">
                <a16:creationId xmlns:a16="http://schemas.microsoft.com/office/drawing/2014/main" id="{2F97E5D6-E45A-D44F-878A-FB5CD29646E3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584"/>
          <a:stretch/>
        </p:blipFill>
        <p:spPr>
          <a:xfrm>
            <a:off x="10655494" y="4667645"/>
            <a:ext cx="538550" cy="662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66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CA6A30A7-8C09-45F1-98B2-1D483EFDE7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7437" y="204787"/>
            <a:ext cx="7477125" cy="644842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8D6B029-3683-4A7B-812F-38DADE353D08}"/>
              </a:ext>
            </a:extLst>
          </p:cNvPr>
          <p:cNvSpPr/>
          <p:nvPr/>
        </p:nvSpPr>
        <p:spPr>
          <a:xfrm>
            <a:off x="397813" y="837575"/>
            <a:ext cx="3498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/>
              <a:t>Federated governance</a:t>
            </a:r>
            <a:endParaRPr lang="fr-FR" sz="280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C476C1D8-B40E-49FB-B468-7E75EF0745A8}"/>
              </a:ext>
            </a:extLst>
          </p:cNvPr>
          <p:cNvSpPr/>
          <p:nvPr/>
        </p:nvSpPr>
        <p:spPr>
          <a:xfrm>
            <a:off x="-1" y="1934040"/>
            <a:ext cx="12192001" cy="4923959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none" lIns="48000" tIns="45711" rIns="91421" bIns="45711" anchor="ctr"/>
          <a:lstStyle/>
          <a:p>
            <a:pPr defTabSz="1219140"/>
            <a:endParaRPr lang="fr-FR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0" name="Retângulo 7">
            <a:extLst>
              <a:ext uri="{FF2B5EF4-FFF2-40B4-BE49-F238E27FC236}">
                <a16:creationId xmlns:a16="http://schemas.microsoft.com/office/drawing/2014/main" id="{5442B008-AA1E-4A3D-8AC3-3B5057A5FE64}"/>
              </a:ext>
            </a:extLst>
          </p:cNvPr>
          <p:cNvSpPr/>
          <p:nvPr/>
        </p:nvSpPr>
        <p:spPr>
          <a:xfrm>
            <a:off x="143838" y="113015"/>
            <a:ext cx="11907749" cy="1729253"/>
          </a:xfrm>
          <a:custGeom>
            <a:avLst/>
            <a:gdLst>
              <a:gd name="connsiteX0" fmla="*/ 0 w 11907749"/>
              <a:gd name="connsiteY0" fmla="*/ 0 h 1729253"/>
              <a:gd name="connsiteX1" fmla="*/ 595387 w 11907749"/>
              <a:gd name="connsiteY1" fmla="*/ 0 h 1729253"/>
              <a:gd name="connsiteX2" fmla="*/ 1071697 w 11907749"/>
              <a:gd name="connsiteY2" fmla="*/ 0 h 1729253"/>
              <a:gd name="connsiteX3" fmla="*/ 1905240 w 11907749"/>
              <a:gd name="connsiteY3" fmla="*/ 0 h 1729253"/>
              <a:gd name="connsiteX4" fmla="*/ 2619705 w 11907749"/>
              <a:gd name="connsiteY4" fmla="*/ 0 h 1729253"/>
              <a:gd name="connsiteX5" fmla="*/ 2976937 w 11907749"/>
              <a:gd name="connsiteY5" fmla="*/ 0 h 1729253"/>
              <a:gd name="connsiteX6" fmla="*/ 3810480 w 11907749"/>
              <a:gd name="connsiteY6" fmla="*/ 0 h 1729253"/>
              <a:gd name="connsiteX7" fmla="*/ 4524945 w 11907749"/>
              <a:gd name="connsiteY7" fmla="*/ 0 h 1729253"/>
              <a:gd name="connsiteX8" fmla="*/ 4763100 w 11907749"/>
              <a:gd name="connsiteY8" fmla="*/ 0 h 1729253"/>
              <a:gd name="connsiteX9" fmla="*/ 5477565 w 11907749"/>
              <a:gd name="connsiteY9" fmla="*/ 0 h 1729253"/>
              <a:gd name="connsiteX10" fmla="*/ 5834797 w 11907749"/>
              <a:gd name="connsiteY10" fmla="*/ 0 h 1729253"/>
              <a:gd name="connsiteX11" fmla="*/ 6072952 w 11907749"/>
              <a:gd name="connsiteY11" fmla="*/ 0 h 1729253"/>
              <a:gd name="connsiteX12" fmla="*/ 6430184 w 11907749"/>
              <a:gd name="connsiteY12" fmla="*/ 0 h 1729253"/>
              <a:gd name="connsiteX13" fmla="*/ 6906494 w 11907749"/>
              <a:gd name="connsiteY13" fmla="*/ 0 h 1729253"/>
              <a:gd name="connsiteX14" fmla="*/ 7620959 w 11907749"/>
              <a:gd name="connsiteY14" fmla="*/ 0 h 1729253"/>
              <a:gd name="connsiteX15" fmla="*/ 7859114 w 11907749"/>
              <a:gd name="connsiteY15" fmla="*/ 0 h 1729253"/>
              <a:gd name="connsiteX16" fmla="*/ 8097269 w 11907749"/>
              <a:gd name="connsiteY16" fmla="*/ 0 h 1729253"/>
              <a:gd name="connsiteX17" fmla="*/ 8930812 w 11907749"/>
              <a:gd name="connsiteY17" fmla="*/ 0 h 1729253"/>
              <a:gd name="connsiteX18" fmla="*/ 9407122 w 11907749"/>
              <a:gd name="connsiteY18" fmla="*/ 0 h 1729253"/>
              <a:gd name="connsiteX19" fmla="*/ 9645277 w 11907749"/>
              <a:gd name="connsiteY19" fmla="*/ 0 h 1729253"/>
              <a:gd name="connsiteX20" fmla="*/ 10359742 w 11907749"/>
              <a:gd name="connsiteY20" fmla="*/ 0 h 1729253"/>
              <a:gd name="connsiteX21" fmla="*/ 11193284 w 11907749"/>
              <a:gd name="connsiteY21" fmla="*/ 0 h 1729253"/>
              <a:gd name="connsiteX22" fmla="*/ 11907749 w 11907749"/>
              <a:gd name="connsiteY22" fmla="*/ 0 h 1729253"/>
              <a:gd name="connsiteX23" fmla="*/ 11907749 w 11907749"/>
              <a:gd name="connsiteY23" fmla="*/ 559125 h 1729253"/>
              <a:gd name="connsiteX24" fmla="*/ 11907749 w 11907749"/>
              <a:gd name="connsiteY24" fmla="*/ 1118250 h 1729253"/>
              <a:gd name="connsiteX25" fmla="*/ 11907749 w 11907749"/>
              <a:gd name="connsiteY25" fmla="*/ 1729253 h 1729253"/>
              <a:gd name="connsiteX26" fmla="*/ 11074207 w 11907749"/>
              <a:gd name="connsiteY26" fmla="*/ 1729253 h 1729253"/>
              <a:gd name="connsiteX27" fmla="*/ 10240664 w 11907749"/>
              <a:gd name="connsiteY27" fmla="*/ 1729253 h 1729253"/>
              <a:gd name="connsiteX28" fmla="*/ 10002509 w 11907749"/>
              <a:gd name="connsiteY28" fmla="*/ 1729253 h 1729253"/>
              <a:gd name="connsiteX29" fmla="*/ 9168967 w 11907749"/>
              <a:gd name="connsiteY29" fmla="*/ 1729253 h 1729253"/>
              <a:gd name="connsiteX30" fmla="*/ 8811734 w 11907749"/>
              <a:gd name="connsiteY30" fmla="*/ 1729253 h 1729253"/>
              <a:gd name="connsiteX31" fmla="*/ 8097269 w 11907749"/>
              <a:gd name="connsiteY31" fmla="*/ 1729253 h 1729253"/>
              <a:gd name="connsiteX32" fmla="*/ 7382804 w 11907749"/>
              <a:gd name="connsiteY32" fmla="*/ 1729253 h 1729253"/>
              <a:gd name="connsiteX33" fmla="*/ 7144649 w 11907749"/>
              <a:gd name="connsiteY33" fmla="*/ 1729253 h 1729253"/>
              <a:gd name="connsiteX34" fmla="*/ 6787417 w 11907749"/>
              <a:gd name="connsiteY34" fmla="*/ 1729253 h 1729253"/>
              <a:gd name="connsiteX35" fmla="*/ 6072952 w 11907749"/>
              <a:gd name="connsiteY35" fmla="*/ 1729253 h 1729253"/>
              <a:gd name="connsiteX36" fmla="*/ 5834797 w 11907749"/>
              <a:gd name="connsiteY36" fmla="*/ 1729253 h 1729253"/>
              <a:gd name="connsiteX37" fmla="*/ 5358487 w 11907749"/>
              <a:gd name="connsiteY37" fmla="*/ 1729253 h 1729253"/>
              <a:gd name="connsiteX38" fmla="*/ 4763100 w 11907749"/>
              <a:gd name="connsiteY38" fmla="*/ 1729253 h 1729253"/>
              <a:gd name="connsiteX39" fmla="*/ 4524945 w 11907749"/>
              <a:gd name="connsiteY39" fmla="*/ 1729253 h 1729253"/>
              <a:gd name="connsiteX40" fmla="*/ 3810480 w 11907749"/>
              <a:gd name="connsiteY40" fmla="*/ 1729253 h 1729253"/>
              <a:gd name="connsiteX41" fmla="*/ 2976937 w 11907749"/>
              <a:gd name="connsiteY41" fmla="*/ 1729253 h 1729253"/>
              <a:gd name="connsiteX42" fmla="*/ 2738782 w 11907749"/>
              <a:gd name="connsiteY42" fmla="*/ 1729253 h 1729253"/>
              <a:gd name="connsiteX43" fmla="*/ 2262472 w 11907749"/>
              <a:gd name="connsiteY43" fmla="*/ 1729253 h 1729253"/>
              <a:gd name="connsiteX44" fmla="*/ 1905240 w 11907749"/>
              <a:gd name="connsiteY44" fmla="*/ 1729253 h 1729253"/>
              <a:gd name="connsiteX45" fmla="*/ 1548007 w 11907749"/>
              <a:gd name="connsiteY45" fmla="*/ 1729253 h 1729253"/>
              <a:gd name="connsiteX46" fmla="*/ 833542 w 11907749"/>
              <a:gd name="connsiteY46" fmla="*/ 1729253 h 1729253"/>
              <a:gd name="connsiteX47" fmla="*/ 0 w 11907749"/>
              <a:gd name="connsiteY47" fmla="*/ 1729253 h 1729253"/>
              <a:gd name="connsiteX48" fmla="*/ 0 w 11907749"/>
              <a:gd name="connsiteY48" fmla="*/ 1187420 h 1729253"/>
              <a:gd name="connsiteX49" fmla="*/ 0 w 11907749"/>
              <a:gd name="connsiteY49" fmla="*/ 576418 h 1729253"/>
              <a:gd name="connsiteX50" fmla="*/ 0 w 11907749"/>
              <a:gd name="connsiteY50" fmla="*/ 0 h 17292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1907749" h="1729253" extrusionOk="0">
                <a:moveTo>
                  <a:pt x="0" y="0"/>
                </a:moveTo>
                <a:cubicBezTo>
                  <a:pt x="142653" y="-12679"/>
                  <a:pt x="408466" y="16939"/>
                  <a:pt x="595387" y="0"/>
                </a:cubicBezTo>
                <a:cubicBezTo>
                  <a:pt x="782308" y="-16939"/>
                  <a:pt x="922749" y="21835"/>
                  <a:pt x="1071697" y="0"/>
                </a:cubicBezTo>
                <a:cubicBezTo>
                  <a:pt x="1220645" y="-21835"/>
                  <a:pt x="1669646" y="28933"/>
                  <a:pt x="1905240" y="0"/>
                </a:cubicBezTo>
                <a:cubicBezTo>
                  <a:pt x="2140834" y="-28933"/>
                  <a:pt x="2344474" y="76993"/>
                  <a:pt x="2619705" y="0"/>
                </a:cubicBezTo>
                <a:cubicBezTo>
                  <a:pt x="2894937" y="-76993"/>
                  <a:pt x="2847581" y="28988"/>
                  <a:pt x="2976937" y="0"/>
                </a:cubicBezTo>
                <a:cubicBezTo>
                  <a:pt x="3106293" y="-28988"/>
                  <a:pt x="3460092" y="8551"/>
                  <a:pt x="3810480" y="0"/>
                </a:cubicBezTo>
                <a:cubicBezTo>
                  <a:pt x="4160868" y="-8551"/>
                  <a:pt x="4208950" y="40493"/>
                  <a:pt x="4524945" y="0"/>
                </a:cubicBezTo>
                <a:cubicBezTo>
                  <a:pt x="4840940" y="-40493"/>
                  <a:pt x="4704770" y="17813"/>
                  <a:pt x="4763100" y="0"/>
                </a:cubicBezTo>
                <a:cubicBezTo>
                  <a:pt x="4821431" y="-17813"/>
                  <a:pt x="5297606" y="79628"/>
                  <a:pt x="5477565" y="0"/>
                </a:cubicBezTo>
                <a:cubicBezTo>
                  <a:pt x="5657524" y="-79628"/>
                  <a:pt x="5739946" y="2056"/>
                  <a:pt x="5834797" y="0"/>
                </a:cubicBezTo>
                <a:cubicBezTo>
                  <a:pt x="5929648" y="-2056"/>
                  <a:pt x="6013996" y="17795"/>
                  <a:pt x="6072952" y="0"/>
                </a:cubicBezTo>
                <a:cubicBezTo>
                  <a:pt x="6131908" y="-17795"/>
                  <a:pt x="6268788" y="36418"/>
                  <a:pt x="6430184" y="0"/>
                </a:cubicBezTo>
                <a:cubicBezTo>
                  <a:pt x="6591580" y="-36418"/>
                  <a:pt x="6727127" y="19815"/>
                  <a:pt x="6906494" y="0"/>
                </a:cubicBezTo>
                <a:cubicBezTo>
                  <a:pt x="7085861" y="-19815"/>
                  <a:pt x="7279781" y="13569"/>
                  <a:pt x="7620959" y="0"/>
                </a:cubicBezTo>
                <a:cubicBezTo>
                  <a:pt x="7962138" y="-13569"/>
                  <a:pt x="7807983" y="12909"/>
                  <a:pt x="7859114" y="0"/>
                </a:cubicBezTo>
                <a:cubicBezTo>
                  <a:pt x="7910246" y="-12909"/>
                  <a:pt x="8044627" y="28210"/>
                  <a:pt x="8097269" y="0"/>
                </a:cubicBezTo>
                <a:cubicBezTo>
                  <a:pt x="8149912" y="-28210"/>
                  <a:pt x="8555499" y="67255"/>
                  <a:pt x="8930812" y="0"/>
                </a:cubicBezTo>
                <a:cubicBezTo>
                  <a:pt x="9306125" y="-67255"/>
                  <a:pt x="9172806" y="40845"/>
                  <a:pt x="9407122" y="0"/>
                </a:cubicBezTo>
                <a:cubicBezTo>
                  <a:pt x="9641438" y="-40845"/>
                  <a:pt x="9538152" y="26390"/>
                  <a:pt x="9645277" y="0"/>
                </a:cubicBezTo>
                <a:cubicBezTo>
                  <a:pt x="9752402" y="-26390"/>
                  <a:pt x="10136789" y="37470"/>
                  <a:pt x="10359742" y="0"/>
                </a:cubicBezTo>
                <a:cubicBezTo>
                  <a:pt x="10582695" y="-37470"/>
                  <a:pt x="10814848" y="37019"/>
                  <a:pt x="11193284" y="0"/>
                </a:cubicBezTo>
                <a:cubicBezTo>
                  <a:pt x="11571720" y="-37019"/>
                  <a:pt x="11726202" y="34528"/>
                  <a:pt x="11907749" y="0"/>
                </a:cubicBezTo>
                <a:cubicBezTo>
                  <a:pt x="11967600" y="241936"/>
                  <a:pt x="11905337" y="373570"/>
                  <a:pt x="11907749" y="559125"/>
                </a:cubicBezTo>
                <a:cubicBezTo>
                  <a:pt x="11910161" y="744681"/>
                  <a:pt x="11890106" y="937432"/>
                  <a:pt x="11907749" y="1118250"/>
                </a:cubicBezTo>
                <a:cubicBezTo>
                  <a:pt x="11925392" y="1299068"/>
                  <a:pt x="11857660" y="1463014"/>
                  <a:pt x="11907749" y="1729253"/>
                </a:cubicBezTo>
                <a:cubicBezTo>
                  <a:pt x="11707900" y="1749263"/>
                  <a:pt x="11303925" y="1713603"/>
                  <a:pt x="11074207" y="1729253"/>
                </a:cubicBezTo>
                <a:cubicBezTo>
                  <a:pt x="10844489" y="1744903"/>
                  <a:pt x="10599042" y="1728493"/>
                  <a:pt x="10240664" y="1729253"/>
                </a:cubicBezTo>
                <a:cubicBezTo>
                  <a:pt x="9882286" y="1730013"/>
                  <a:pt x="10110644" y="1727641"/>
                  <a:pt x="10002509" y="1729253"/>
                </a:cubicBezTo>
                <a:cubicBezTo>
                  <a:pt x="9894374" y="1730865"/>
                  <a:pt x="9483372" y="1666651"/>
                  <a:pt x="9168967" y="1729253"/>
                </a:cubicBezTo>
                <a:cubicBezTo>
                  <a:pt x="8854562" y="1791855"/>
                  <a:pt x="8989249" y="1702886"/>
                  <a:pt x="8811734" y="1729253"/>
                </a:cubicBezTo>
                <a:cubicBezTo>
                  <a:pt x="8634219" y="1755620"/>
                  <a:pt x="8330175" y="1643898"/>
                  <a:pt x="8097269" y="1729253"/>
                </a:cubicBezTo>
                <a:cubicBezTo>
                  <a:pt x="7864364" y="1814608"/>
                  <a:pt x="7649966" y="1685881"/>
                  <a:pt x="7382804" y="1729253"/>
                </a:cubicBezTo>
                <a:cubicBezTo>
                  <a:pt x="7115642" y="1772625"/>
                  <a:pt x="7235589" y="1718703"/>
                  <a:pt x="7144649" y="1729253"/>
                </a:cubicBezTo>
                <a:cubicBezTo>
                  <a:pt x="7053710" y="1739803"/>
                  <a:pt x="6890996" y="1702019"/>
                  <a:pt x="6787417" y="1729253"/>
                </a:cubicBezTo>
                <a:cubicBezTo>
                  <a:pt x="6683838" y="1756487"/>
                  <a:pt x="6365164" y="1648859"/>
                  <a:pt x="6072952" y="1729253"/>
                </a:cubicBezTo>
                <a:cubicBezTo>
                  <a:pt x="5780740" y="1809647"/>
                  <a:pt x="5898768" y="1704636"/>
                  <a:pt x="5834797" y="1729253"/>
                </a:cubicBezTo>
                <a:cubicBezTo>
                  <a:pt x="5770826" y="1753870"/>
                  <a:pt x="5526583" y="1727275"/>
                  <a:pt x="5358487" y="1729253"/>
                </a:cubicBezTo>
                <a:cubicBezTo>
                  <a:pt x="5190391" y="1731231"/>
                  <a:pt x="4956586" y="1696037"/>
                  <a:pt x="4763100" y="1729253"/>
                </a:cubicBezTo>
                <a:cubicBezTo>
                  <a:pt x="4569614" y="1762469"/>
                  <a:pt x="4629257" y="1727625"/>
                  <a:pt x="4524945" y="1729253"/>
                </a:cubicBezTo>
                <a:cubicBezTo>
                  <a:pt x="4420633" y="1730881"/>
                  <a:pt x="3963159" y="1683423"/>
                  <a:pt x="3810480" y="1729253"/>
                </a:cubicBezTo>
                <a:cubicBezTo>
                  <a:pt x="3657801" y="1775083"/>
                  <a:pt x="3268574" y="1714470"/>
                  <a:pt x="2976937" y="1729253"/>
                </a:cubicBezTo>
                <a:cubicBezTo>
                  <a:pt x="2685300" y="1744036"/>
                  <a:pt x="2801573" y="1715045"/>
                  <a:pt x="2738782" y="1729253"/>
                </a:cubicBezTo>
                <a:cubicBezTo>
                  <a:pt x="2675992" y="1743461"/>
                  <a:pt x="2372668" y="1687916"/>
                  <a:pt x="2262472" y="1729253"/>
                </a:cubicBezTo>
                <a:cubicBezTo>
                  <a:pt x="2152276" y="1770590"/>
                  <a:pt x="2033604" y="1694991"/>
                  <a:pt x="1905240" y="1729253"/>
                </a:cubicBezTo>
                <a:cubicBezTo>
                  <a:pt x="1776876" y="1763515"/>
                  <a:pt x="1643964" y="1702769"/>
                  <a:pt x="1548007" y="1729253"/>
                </a:cubicBezTo>
                <a:cubicBezTo>
                  <a:pt x="1452050" y="1755737"/>
                  <a:pt x="1067740" y="1651808"/>
                  <a:pt x="833542" y="1729253"/>
                </a:cubicBezTo>
                <a:cubicBezTo>
                  <a:pt x="599345" y="1806698"/>
                  <a:pt x="287913" y="1640123"/>
                  <a:pt x="0" y="1729253"/>
                </a:cubicBezTo>
                <a:cubicBezTo>
                  <a:pt x="-32291" y="1503927"/>
                  <a:pt x="8659" y="1320513"/>
                  <a:pt x="0" y="1187420"/>
                </a:cubicBezTo>
                <a:cubicBezTo>
                  <a:pt x="-8659" y="1054327"/>
                  <a:pt x="43919" y="748438"/>
                  <a:pt x="0" y="576418"/>
                </a:cubicBezTo>
                <a:cubicBezTo>
                  <a:pt x="-43919" y="404398"/>
                  <a:pt x="37936" y="192288"/>
                  <a:pt x="0" y="0"/>
                </a:cubicBezTo>
                <a:close/>
              </a:path>
            </a:pathLst>
          </a:custGeom>
          <a:noFill/>
          <a:ln w="44450" cap="flat" cmpd="sng" algn="ctr">
            <a:solidFill>
              <a:srgbClr val="00B0F0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2539377235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ffectLst/>
        </p:spPr>
        <p:txBody>
          <a:bodyPr wrap="none" lIns="48000" tIns="45711" rIns="91421" bIns="45711" anchor="ctr"/>
          <a:lstStyle/>
          <a:p>
            <a:pPr defTabSz="1219140"/>
            <a:endParaRPr lang="en-US" kern="0">
              <a:solidFill>
                <a:prstClr val="white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870235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ollibra lève 250 millions de dollars lors d'un tour de table mené par  Sequoia Capital Global Equities et Sofina, faisant ainsi plus que doubler  sa valorisation à 5,25 milliards de dollars.">
            <a:extLst>
              <a:ext uri="{FF2B5EF4-FFF2-40B4-BE49-F238E27FC236}">
                <a16:creationId xmlns:a16="http://schemas.microsoft.com/office/drawing/2014/main" id="{4993D57A-AC6F-4894-8540-B1D6CE2E88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3674" y="2484407"/>
            <a:ext cx="2222500" cy="1161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re 4">
            <a:extLst>
              <a:ext uri="{FF2B5EF4-FFF2-40B4-BE49-F238E27FC236}">
                <a16:creationId xmlns:a16="http://schemas.microsoft.com/office/drawing/2014/main" id="{4038D9A9-03AC-482A-9863-FC2E1740E35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58945" y="322073"/>
            <a:ext cx="11541760" cy="543984"/>
          </a:xfrm>
          <a:noFill/>
        </p:spPr>
        <p:txBody>
          <a:bodyPr vert="horz" lIns="121893" tIns="60947" rIns="121893" bIns="60947" rtlCol="0" anchor="ctr">
            <a:noAutofit/>
          </a:bodyPr>
          <a:lstStyle/>
          <a:p>
            <a:pPr defTabSz="609458"/>
            <a:r>
              <a:rPr lang="fr-FR" sz="3200" b="1">
                <a:latin typeface="+mn-lt"/>
                <a:ea typeface="+mn-ea"/>
                <a:cs typeface="+mn-cs"/>
              </a:rPr>
              <a:t>Data </a:t>
            </a:r>
            <a:r>
              <a:rPr lang="fr-FR" sz="3200" b="1" err="1">
                <a:latin typeface="+mn-lt"/>
                <a:ea typeface="+mn-ea"/>
                <a:cs typeface="+mn-cs"/>
              </a:rPr>
              <a:t>catalog</a:t>
            </a:r>
            <a:r>
              <a:rPr lang="fr-FR" sz="3200" b="1">
                <a:latin typeface="+mn-lt"/>
                <a:ea typeface="+mn-ea"/>
                <a:cs typeface="+mn-cs"/>
              </a:rPr>
              <a:t> </a:t>
            </a:r>
            <a:r>
              <a:rPr lang="fr-FR" sz="3200" b="1" err="1">
                <a:latin typeface="+mn-lt"/>
                <a:ea typeface="+mn-ea"/>
                <a:cs typeface="+mn-cs"/>
              </a:rPr>
              <a:t>deployment</a:t>
            </a:r>
            <a:r>
              <a:rPr lang="fr-FR" sz="3200" b="1">
                <a:latin typeface="+mn-lt"/>
                <a:ea typeface="+mn-ea"/>
                <a:cs typeface="+mn-cs"/>
              </a:rPr>
              <a:t> </a:t>
            </a:r>
            <a:r>
              <a:rPr lang="fr-FR" sz="3200" b="1" err="1">
                <a:latin typeface="+mn-lt"/>
                <a:ea typeface="+mn-ea"/>
                <a:cs typeface="+mn-cs"/>
              </a:rPr>
              <a:t>crystalized</a:t>
            </a:r>
            <a:r>
              <a:rPr lang="fr-FR" sz="3200" b="1">
                <a:latin typeface="+mn-lt"/>
                <a:ea typeface="+mn-ea"/>
                <a:cs typeface="+mn-cs"/>
              </a:rPr>
              <a:t> data </a:t>
            </a:r>
            <a:r>
              <a:rPr lang="fr-FR" sz="3200" b="1" err="1">
                <a:latin typeface="+mn-lt"/>
                <a:ea typeface="+mn-ea"/>
                <a:cs typeface="+mn-cs"/>
              </a:rPr>
              <a:t>governance</a:t>
            </a:r>
            <a:r>
              <a:rPr lang="fr-FR" sz="3200" b="1">
                <a:latin typeface="+mn-lt"/>
                <a:ea typeface="+mn-ea"/>
                <a:cs typeface="+mn-cs"/>
              </a:rPr>
              <a:t> Maturation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96183FD-9208-4951-99CA-7DC14D39F3C4}"/>
              </a:ext>
            </a:extLst>
          </p:cNvPr>
          <p:cNvSpPr/>
          <p:nvPr/>
        </p:nvSpPr>
        <p:spPr>
          <a:xfrm>
            <a:off x="623147" y="4859077"/>
            <a:ext cx="11049344" cy="182620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1219140">
              <a:defRPr/>
            </a:pPr>
            <a:r>
              <a:rPr lang="en-US" sz="1400" b="1">
                <a:solidFill>
                  <a:srgbClr val="182A5E"/>
                </a:solidFill>
                <a:latin typeface="Calibri"/>
              </a:rPr>
              <a:t>Beyond the technical deployment of a tool, Data Catalog crystallize Data Governance maturation and structure the governance</a:t>
            </a:r>
          </a:p>
          <a:p>
            <a:pPr defTabSz="1219140">
              <a:defRPr/>
            </a:pPr>
            <a:endParaRPr lang="en-US" sz="1467" b="1">
              <a:solidFill>
                <a:srgbClr val="182A5E"/>
              </a:solidFill>
              <a:latin typeface="Calibri"/>
            </a:endParaRPr>
          </a:p>
          <a:p>
            <a:pPr marL="171446" indent="-171446" defTabSz="1219140">
              <a:buFont typeface="Arial" panose="020B0604020202020204" pitchFamily="34" charset="0"/>
              <a:buChar char="•"/>
              <a:defRPr/>
            </a:pPr>
            <a:r>
              <a:rPr lang="en-US" sz="1467">
                <a:solidFill>
                  <a:srgbClr val="182A5E"/>
                </a:solidFill>
                <a:latin typeface="Calibri"/>
              </a:rPr>
              <a:t>Data Owners define and align themselves on their perimeter. They take ownership of the Enterprise Data Model and a common language by defining Domains and Business Terms</a:t>
            </a:r>
          </a:p>
          <a:p>
            <a:pPr marL="171446" indent="-171446" defTabSz="1219140">
              <a:buFont typeface="Arial" panose="020B0604020202020204" pitchFamily="34" charset="0"/>
              <a:buChar char="•"/>
              <a:defRPr/>
            </a:pPr>
            <a:r>
              <a:rPr lang="en-US" sz="1467">
                <a:solidFill>
                  <a:srgbClr val="182A5E"/>
                </a:solidFill>
                <a:latin typeface="Calibri"/>
              </a:rPr>
              <a:t>Data custodians describes all the physical tables and datasets that are automatically scanned by Data Catalog.</a:t>
            </a:r>
          </a:p>
          <a:p>
            <a:pPr marL="171446" indent="-171446" defTabSz="1219140">
              <a:buFont typeface="Arial" panose="020B0604020202020204" pitchFamily="34" charset="0"/>
              <a:buChar char="•"/>
              <a:defRPr/>
            </a:pPr>
            <a:endParaRPr lang="en-US" sz="1467">
              <a:solidFill>
                <a:srgbClr val="182A5E"/>
              </a:solidFill>
              <a:latin typeface="Calibri"/>
            </a:endParaRPr>
          </a:p>
          <a:p>
            <a:pPr defTabSz="1219140">
              <a:defRPr/>
            </a:pPr>
            <a:r>
              <a:rPr lang="en-US" sz="1333" b="1">
                <a:solidFill>
                  <a:srgbClr val="182A5E"/>
                </a:solidFill>
                <a:latin typeface="Calibri"/>
              </a:rPr>
              <a:t>The 2 approaches come together and make it possible to bridge the gap between the physical model and the logical model.</a:t>
            </a:r>
            <a:endParaRPr lang="en-US" sz="1200">
              <a:solidFill>
                <a:srgbClr val="182A5E"/>
              </a:solidFill>
              <a:latin typeface="Calibri"/>
            </a:endParaRPr>
          </a:p>
          <a:p>
            <a:pPr defTabSz="1219140">
              <a:defRPr/>
            </a:pPr>
            <a:endParaRPr lang="en-US" sz="1467" b="1">
              <a:solidFill>
                <a:srgbClr val="182A5E"/>
              </a:solidFill>
              <a:latin typeface="Calibri"/>
            </a:endParaRPr>
          </a:p>
        </p:txBody>
      </p:sp>
      <p:sp>
        <p:nvSpPr>
          <p:cNvPr id="8" name="Flèche : droite 7">
            <a:extLst>
              <a:ext uri="{FF2B5EF4-FFF2-40B4-BE49-F238E27FC236}">
                <a16:creationId xmlns:a16="http://schemas.microsoft.com/office/drawing/2014/main" id="{9D5B8906-D31A-4FB6-AA68-A196354E7B3C}"/>
              </a:ext>
            </a:extLst>
          </p:cNvPr>
          <p:cNvSpPr/>
          <p:nvPr/>
        </p:nvSpPr>
        <p:spPr>
          <a:xfrm>
            <a:off x="3555609" y="1735947"/>
            <a:ext cx="795817" cy="231533"/>
          </a:xfrm>
          <a:prstGeom prst="rightArrow">
            <a:avLst/>
          </a:prstGeom>
          <a:solidFill>
            <a:srgbClr val="7DB0EB"/>
          </a:solidFill>
          <a:ln>
            <a:solidFill>
              <a:srgbClr val="2A70B1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317122"/>
                      <a:gd name="connsiteY0" fmla="*/ 30417 h 121668"/>
                      <a:gd name="connsiteX1" fmla="*/ 477589 w 3317122"/>
                      <a:gd name="connsiteY1" fmla="*/ 30417 h 121668"/>
                      <a:gd name="connsiteX2" fmla="*/ 987741 w 3317122"/>
                      <a:gd name="connsiteY2" fmla="*/ 30417 h 121668"/>
                      <a:gd name="connsiteX3" fmla="*/ 1465330 w 3317122"/>
                      <a:gd name="connsiteY3" fmla="*/ 30417 h 121668"/>
                      <a:gd name="connsiteX4" fmla="*/ 2040607 w 3317122"/>
                      <a:gd name="connsiteY4" fmla="*/ 30417 h 121668"/>
                      <a:gd name="connsiteX5" fmla="*/ 2583322 w 3317122"/>
                      <a:gd name="connsiteY5" fmla="*/ 30417 h 121668"/>
                      <a:gd name="connsiteX6" fmla="*/ 3256288 w 3317122"/>
                      <a:gd name="connsiteY6" fmla="*/ 30417 h 121668"/>
                      <a:gd name="connsiteX7" fmla="*/ 3256288 w 3317122"/>
                      <a:gd name="connsiteY7" fmla="*/ 0 h 121668"/>
                      <a:gd name="connsiteX8" fmla="*/ 3317122 w 3317122"/>
                      <a:gd name="connsiteY8" fmla="*/ 60834 h 121668"/>
                      <a:gd name="connsiteX9" fmla="*/ 3256288 w 3317122"/>
                      <a:gd name="connsiteY9" fmla="*/ 121668 h 121668"/>
                      <a:gd name="connsiteX10" fmla="*/ 3256288 w 3317122"/>
                      <a:gd name="connsiteY10" fmla="*/ 91251 h 121668"/>
                      <a:gd name="connsiteX11" fmla="*/ 2778699 w 3317122"/>
                      <a:gd name="connsiteY11" fmla="*/ 91251 h 121668"/>
                      <a:gd name="connsiteX12" fmla="*/ 2170859 w 3317122"/>
                      <a:gd name="connsiteY12" fmla="*/ 91251 h 121668"/>
                      <a:gd name="connsiteX13" fmla="*/ 1660707 w 3317122"/>
                      <a:gd name="connsiteY13" fmla="*/ 91251 h 121668"/>
                      <a:gd name="connsiteX14" fmla="*/ 1052866 w 3317122"/>
                      <a:gd name="connsiteY14" fmla="*/ 91251 h 121668"/>
                      <a:gd name="connsiteX15" fmla="*/ 575278 w 3317122"/>
                      <a:gd name="connsiteY15" fmla="*/ 91251 h 121668"/>
                      <a:gd name="connsiteX16" fmla="*/ 0 w 3317122"/>
                      <a:gd name="connsiteY16" fmla="*/ 91251 h 121668"/>
                      <a:gd name="connsiteX17" fmla="*/ 0 w 3317122"/>
                      <a:gd name="connsiteY17" fmla="*/ 30417 h 1216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</a:cxnLst>
                    <a:rect l="l" t="t" r="r" b="b"/>
                    <a:pathLst>
                      <a:path w="3317122" h="121668" fill="none" extrusionOk="0">
                        <a:moveTo>
                          <a:pt x="0" y="30417"/>
                        </a:moveTo>
                        <a:cubicBezTo>
                          <a:pt x="160765" y="29590"/>
                          <a:pt x="302510" y="66890"/>
                          <a:pt x="477589" y="30417"/>
                        </a:cubicBezTo>
                        <a:cubicBezTo>
                          <a:pt x="652668" y="-6056"/>
                          <a:pt x="860739" y="74938"/>
                          <a:pt x="987741" y="30417"/>
                        </a:cubicBezTo>
                        <a:cubicBezTo>
                          <a:pt x="1114743" y="-14104"/>
                          <a:pt x="1240936" y="84848"/>
                          <a:pt x="1465330" y="30417"/>
                        </a:cubicBezTo>
                        <a:cubicBezTo>
                          <a:pt x="1689724" y="-24014"/>
                          <a:pt x="1860497" y="52520"/>
                          <a:pt x="2040607" y="30417"/>
                        </a:cubicBezTo>
                        <a:cubicBezTo>
                          <a:pt x="2220717" y="8314"/>
                          <a:pt x="2409879" y="83921"/>
                          <a:pt x="2583322" y="30417"/>
                        </a:cubicBezTo>
                        <a:cubicBezTo>
                          <a:pt x="2756766" y="-23087"/>
                          <a:pt x="3119750" y="53859"/>
                          <a:pt x="3256288" y="30417"/>
                        </a:cubicBezTo>
                        <a:cubicBezTo>
                          <a:pt x="3253722" y="15580"/>
                          <a:pt x="3259075" y="10463"/>
                          <a:pt x="3256288" y="0"/>
                        </a:cubicBezTo>
                        <a:cubicBezTo>
                          <a:pt x="3286325" y="24454"/>
                          <a:pt x="3299985" y="44854"/>
                          <a:pt x="3317122" y="60834"/>
                        </a:cubicBezTo>
                        <a:cubicBezTo>
                          <a:pt x="3300329" y="81929"/>
                          <a:pt x="3269522" y="97692"/>
                          <a:pt x="3256288" y="121668"/>
                        </a:cubicBezTo>
                        <a:cubicBezTo>
                          <a:pt x="3255955" y="112195"/>
                          <a:pt x="3257703" y="104835"/>
                          <a:pt x="3256288" y="91251"/>
                        </a:cubicBezTo>
                        <a:cubicBezTo>
                          <a:pt x="3145924" y="108642"/>
                          <a:pt x="2889398" y="73745"/>
                          <a:pt x="2778699" y="91251"/>
                        </a:cubicBezTo>
                        <a:cubicBezTo>
                          <a:pt x="2668000" y="108757"/>
                          <a:pt x="2468085" y="86319"/>
                          <a:pt x="2170859" y="91251"/>
                        </a:cubicBezTo>
                        <a:cubicBezTo>
                          <a:pt x="1873633" y="96183"/>
                          <a:pt x="1892199" y="54738"/>
                          <a:pt x="1660707" y="91251"/>
                        </a:cubicBezTo>
                        <a:cubicBezTo>
                          <a:pt x="1429215" y="127764"/>
                          <a:pt x="1198710" y="52462"/>
                          <a:pt x="1052866" y="91251"/>
                        </a:cubicBezTo>
                        <a:cubicBezTo>
                          <a:pt x="907022" y="130040"/>
                          <a:pt x="732943" y="62702"/>
                          <a:pt x="575278" y="91251"/>
                        </a:cubicBezTo>
                        <a:cubicBezTo>
                          <a:pt x="417613" y="119800"/>
                          <a:pt x="267552" y="39784"/>
                          <a:pt x="0" y="91251"/>
                        </a:cubicBezTo>
                        <a:cubicBezTo>
                          <a:pt x="-1405" y="61177"/>
                          <a:pt x="3130" y="45566"/>
                          <a:pt x="0" y="30417"/>
                        </a:cubicBezTo>
                        <a:close/>
                      </a:path>
                      <a:path w="3317122" h="121668" stroke="0" extrusionOk="0">
                        <a:moveTo>
                          <a:pt x="0" y="30417"/>
                        </a:moveTo>
                        <a:cubicBezTo>
                          <a:pt x="214792" y="-10638"/>
                          <a:pt x="286340" y="53735"/>
                          <a:pt x="510152" y="30417"/>
                        </a:cubicBezTo>
                        <a:cubicBezTo>
                          <a:pt x="733964" y="7099"/>
                          <a:pt x="856237" y="57885"/>
                          <a:pt x="955178" y="30417"/>
                        </a:cubicBezTo>
                        <a:cubicBezTo>
                          <a:pt x="1054119" y="2949"/>
                          <a:pt x="1303416" y="34243"/>
                          <a:pt x="1563018" y="30417"/>
                        </a:cubicBezTo>
                        <a:cubicBezTo>
                          <a:pt x="1822620" y="26591"/>
                          <a:pt x="1923987" y="68256"/>
                          <a:pt x="2073170" y="30417"/>
                        </a:cubicBezTo>
                        <a:cubicBezTo>
                          <a:pt x="2222353" y="-7422"/>
                          <a:pt x="2425804" y="48582"/>
                          <a:pt x="2583322" y="30417"/>
                        </a:cubicBezTo>
                        <a:cubicBezTo>
                          <a:pt x="2740840" y="12252"/>
                          <a:pt x="2952664" y="102752"/>
                          <a:pt x="3256288" y="30417"/>
                        </a:cubicBezTo>
                        <a:cubicBezTo>
                          <a:pt x="3252979" y="19279"/>
                          <a:pt x="3258996" y="9938"/>
                          <a:pt x="3256288" y="0"/>
                        </a:cubicBezTo>
                        <a:cubicBezTo>
                          <a:pt x="3281896" y="18771"/>
                          <a:pt x="3286220" y="43816"/>
                          <a:pt x="3317122" y="60834"/>
                        </a:cubicBezTo>
                        <a:cubicBezTo>
                          <a:pt x="3303677" y="79316"/>
                          <a:pt x="3262498" y="101597"/>
                          <a:pt x="3256288" y="121668"/>
                        </a:cubicBezTo>
                        <a:cubicBezTo>
                          <a:pt x="3254265" y="114688"/>
                          <a:pt x="3257884" y="98537"/>
                          <a:pt x="3256288" y="91251"/>
                        </a:cubicBezTo>
                        <a:cubicBezTo>
                          <a:pt x="3122522" y="96996"/>
                          <a:pt x="2948993" y="89073"/>
                          <a:pt x="2811262" y="91251"/>
                        </a:cubicBezTo>
                        <a:cubicBezTo>
                          <a:pt x="2673531" y="93429"/>
                          <a:pt x="2393534" y="40608"/>
                          <a:pt x="2203422" y="91251"/>
                        </a:cubicBezTo>
                        <a:cubicBezTo>
                          <a:pt x="2013310" y="141894"/>
                          <a:pt x="1963461" y="66984"/>
                          <a:pt x="1725833" y="91251"/>
                        </a:cubicBezTo>
                        <a:cubicBezTo>
                          <a:pt x="1488205" y="115518"/>
                          <a:pt x="1321018" y="80294"/>
                          <a:pt x="1183118" y="91251"/>
                        </a:cubicBezTo>
                        <a:cubicBezTo>
                          <a:pt x="1045218" y="102208"/>
                          <a:pt x="747892" y="50409"/>
                          <a:pt x="575278" y="91251"/>
                        </a:cubicBezTo>
                        <a:cubicBezTo>
                          <a:pt x="402664" y="132093"/>
                          <a:pt x="139260" y="69236"/>
                          <a:pt x="0" y="91251"/>
                        </a:cubicBezTo>
                        <a:cubicBezTo>
                          <a:pt x="-6357" y="67577"/>
                          <a:pt x="943" y="50652"/>
                          <a:pt x="0" y="30417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696F66FB-9898-48A0-ABE9-B16195A2E673}"/>
              </a:ext>
            </a:extLst>
          </p:cNvPr>
          <p:cNvSpPr/>
          <p:nvPr/>
        </p:nvSpPr>
        <p:spPr>
          <a:xfrm>
            <a:off x="10024937" y="1271180"/>
            <a:ext cx="1359108" cy="1322457"/>
          </a:xfrm>
          <a:prstGeom prst="ellipse">
            <a:avLst/>
          </a:prstGeom>
          <a:noFill/>
          <a:ln w="603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fr-FR" sz="933" b="1">
                <a:solidFill>
                  <a:schemeClr val="tx1"/>
                </a:solidFill>
                <a:latin typeface="Michelin" panose="02000000000000000000" pitchFamily="2" charset="0"/>
              </a:rPr>
              <a:t>Data</a:t>
            </a:r>
          </a:p>
          <a:p>
            <a:pPr algn="ctr"/>
            <a:r>
              <a:rPr lang="fr-FR" sz="933" b="1" err="1">
                <a:solidFill>
                  <a:schemeClr val="tx1"/>
                </a:solidFill>
                <a:latin typeface="Michelin" panose="02000000000000000000" pitchFamily="2" charset="0"/>
              </a:rPr>
              <a:t>Owner</a:t>
            </a:r>
            <a:r>
              <a:rPr lang="fr-FR" sz="933" b="1">
                <a:solidFill>
                  <a:schemeClr val="tx1"/>
                </a:solidFill>
                <a:latin typeface="Michelin" panose="02000000000000000000" pitchFamily="2" charset="0"/>
              </a:rPr>
              <a:t> /  </a:t>
            </a:r>
          </a:p>
          <a:p>
            <a:pPr algn="ctr"/>
            <a:r>
              <a:rPr lang="fr-FR" sz="933" b="1">
                <a:solidFill>
                  <a:schemeClr val="tx1"/>
                </a:solidFill>
                <a:latin typeface="Michelin" panose="02000000000000000000" pitchFamily="2" charset="0"/>
              </a:rPr>
              <a:t>Data</a:t>
            </a:r>
          </a:p>
          <a:p>
            <a:pPr algn="ctr"/>
            <a:r>
              <a:rPr lang="fr-FR" sz="933" b="1">
                <a:solidFill>
                  <a:schemeClr val="tx1"/>
                </a:solidFill>
                <a:latin typeface="Michelin" panose="02000000000000000000" pitchFamily="2" charset="0"/>
              </a:rPr>
              <a:t>Steward</a:t>
            </a: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6B77743E-6C27-4408-9ADF-38EF7CF4FCA0}"/>
              </a:ext>
            </a:extLst>
          </p:cNvPr>
          <p:cNvSpPr/>
          <p:nvPr/>
        </p:nvSpPr>
        <p:spPr>
          <a:xfrm>
            <a:off x="10024937" y="3065129"/>
            <a:ext cx="1359108" cy="1322457"/>
          </a:xfrm>
          <a:prstGeom prst="ellipse">
            <a:avLst/>
          </a:prstGeom>
          <a:noFill/>
          <a:ln w="603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fr-FR" sz="933" b="1">
                <a:solidFill>
                  <a:schemeClr val="tx1"/>
                </a:solidFill>
                <a:latin typeface="Michelin" panose="02000000000000000000" pitchFamily="2" charset="0"/>
              </a:rPr>
              <a:t>Data</a:t>
            </a:r>
          </a:p>
          <a:p>
            <a:pPr algn="ctr"/>
            <a:r>
              <a:rPr lang="fr-FR" sz="933" b="1" err="1">
                <a:solidFill>
                  <a:schemeClr val="tx1"/>
                </a:solidFill>
                <a:latin typeface="Michelin" panose="02000000000000000000" pitchFamily="2" charset="0"/>
              </a:rPr>
              <a:t>Custodian</a:t>
            </a:r>
            <a:endParaRPr lang="fr-FR" sz="933" b="1">
              <a:solidFill>
                <a:schemeClr val="tx1"/>
              </a:solidFill>
              <a:latin typeface="Michelin" panose="02000000000000000000" pitchFamily="2" charset="0"/>
            </a:endParaRPr>
          </a:p>
        </p:txBody>
      </p:sp>
      <p:sp>
        <p:nvSpPr>
          <p:cNvPr id="18" name="Flèche : droite 17">
            <a:extLst>
              <a:ext uri="{FF2B5EF4-FFF2-40B4-BE49-F238E27FC236}">
                <a16:creationId xmlns:a16="http://schemas.microsoft.com/office/drawing/2014/main" id="{AA88E321-D038-4591-899C-109CECC42F01}"/>
              </a:ext>
            </a:extLst>
          </p:cNvPr>
          <p:cNvSpPr/>
          <p:nvPr/>
        </p:nvSpPr>
        <p:spPr>
          <a:xfrm rot="5400000">
            <a:off x="9053755" y="1826059"/>
            <a:ext cx="1322459" cy="212700"/>
          </a:xfrm>
          <a:prstGeom prst="rightArrow">
            <a:avLst/>
          </a:prstGeom>
          <a:solidFill>
            <a:srgbClr val="7DB0EB"/>
          </a:solidFill>
          <a:ln>
            <a:solidFill>
              <a:srgbClr val="2A70B1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317122"/>
                      <a:gd name="connsiteY0" fmla="*/ 30417 h 121668"/>
                      <a:gd name="connsiteX1" fmla="*/ 477589 w 3317122"/>
                      <a:gd name="connsiteY1" fmla="*/ 30417 h 121668"/>
                      <a:gd name="connsiteX2" fmla="*/ 987741 w 3317122"/>
                      <a:gd name="connsiteY2" fmla="*/ 30417 h 121668"/>
                      <a:gd name="connsiteX3" fmla="*/ 1465330 w 3317122"/>
                      <a:gd name="connsiteY3" fmla="*/ 30417 h 121668"/>
                      <a:gd name="connsiteX4" fmla="*/ 2040607 w 3317122"/>
                      <a:gd name="connsiteY4" fmla="*/ 30417 h 121668"/>
                      <a:gd name="connsiteX5" fmla="*/ 2583322 w 3317122"/>
                      <a:gd name="connsiteY5" fmla="*/ 30417 h 121668"/>
                      <a:gd name="connsiteX6" fmla="*/ 3256288 w 3317122"/>
                      <a:gd name="connsiteY6" fmla="*/ 30417 h 121668"/>
                      <a:gd name="connsiteX7" fmla="*/ 3256288 w 3317122"/>
                      <a:gd name="connsiteY7" fmla="*/ 0 h 121668"/>
                      <a:gd name="connsiteX8" fmla="*/ 3317122 w 3317122"/>
                      <a:gd name="connsiteY8" fmla="*/ 60834 h 121668"/>
                      <a:gd name="connsiteX9" fmla="*/ 3256288 w 3317122"/>
                      <a:gd name="connsiteY9" fmla="*/ 121668 h 121668"/>
                      <a:gd name="connsiteX10" fmla="*/ 3256288 w 3317122"/>
                      <a:gd name="connsiteY10" fmla="*/ 91251 h 121668"/>
                      <a:gd name="connsiteX11" fmla="*/ 2778699 w 3317122"/>
                      <a:gd name="connsiteY11" fmla="*/ 91251 h 121668"/>
                      <a:gd name="connsiteX12" fmla="*/ 2170859 w 3317122"/>
                      <a:gd name="connsiteY12" fmla="*/ 91251 h 121668"/>
                      <a:gd name="connsiteX13" fmla="*/ 1660707 w 3317122"/>
                      <a:gd name="connsiteY13" fmla="*/ 91251 h 121668"/>
                      <a:gd name="connsiteX14" fmla="*/ 1052866 w 3317122"/>
                      <a:gd name="connsiteY14" fmla="*/ 91251 h 121668"/>
                      <a:gd name="connsiteX15" fmla="*/ 575278 w 3317122"/>
                      <a:gd name="connsiteY15" fmla="*/ 91251 h 121668"/>
                      <a:gd name="connsiteX16" fmla="*/ 0 w 3317122"/>
                      <a:gd name="connsiteY16" fmla="*/ 91251 h 121668"/>
                      <a:gd name="connsiteX17" fmla="*/ 0 w 3317122"/>
                      <a:gd name="connsiteY17" fmla="*/ 30417 h 1216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</a:cxnLst>
                    <a:rect l="l" t="t" r="r" b="b"/>
                    <a:pathLst>
                      <a:path w="3317122" h="121668" fill="none" extrusionOk="0">
                        <a:moveTo>
                          <a:pt x="0" y="30417"/>
                        </a:moveTo>
                        <a:cubicBezTo>
                          <a:pt x="160765" y="29590"/>
                          <a:pt x="302510" y="66890"/>
                          <a:pt x="477589" y="30417"/>
                        </a:cubicBezTo>
                        <a:cubicBezTo>
                          <a:pt x="652668" y="-6056"/>
                          <a:pt x="860739" y="74938"/>
                          <a:pt x="987741" y="30417"/>
                        </a:cubicBezTo>
                        <a:cubicBezTo>
                          <a:pt x="1114743" y="-14104"/>
                          <a:pt x="1240936" y="84848"/>
                          <a:pt x="1465330" y="30417"/>
                        </a:cubicBezTo>
                        <a:cubicBezTo>
                          <a:pt x="1689724" y="-24014"/>
                          <a:pt x="1860497" y="52520"/>
                          <a:pt x="2040607" y="30417"/>
                        </a:cubicBezTo>
                        <a:cubicBezTo>
                          <a:pt x="2220717" y="8314"/>
                          <a:pt x="2409879" y="83921"/>
                          <a:pt x="2583322" y="30417"/>
                        </a:cubicBezTo>
                        <a:cubicBezTo>
                          <a:pt x="2756766" y="-23087"/>
                          <a:pt x="3119750" y="53859"/>
                          <a:pt x="3256288" y="30417"/>
                        </a:cubicBezTo>
                        <a:cubicBezTo>
                          <a:pt x="3253722" y="15580"/>
                          <a:pt x="3259075" y="10463"/>
                          <a:pt x="3256288" y="0"/>
                        </a:cubicBezTo>
                        <a:cubicBezTo>
                          <a:pt x="3286325" y="24454"/>
                          <a:pt x="3299985" y="44854"/>
                          <a:pt x="3317122" y="60834"/>
                        </a:cubicBezTo>
                        <a:cubicBezTo>
                          <a:pt x="3300329" y="81929"/>
                          <a:pt x="3269522" y="97692"/>
                          <a:pt x="3256288" y="121668"/>
                        </a:cubicBezTo>
                        <a:cubicBezTo>
                          <a:pt x="3255955" y="112195"/>
                          <a:pt x="3257703" y="104835"/>
                          <a:pt x="3256288" y="91251"/>
                        </a:cubicBezTo>
                        <a:cubicBezTo>
                          <a:pt x="3145924" y="108642"/>
                          <a:pt x="2889398" y="73745"/>
                          <a:pt x="2778699" y="91251"/>
                        </a:cubicBezTo>
                        <a:cubicBezTo>
                          <a:pt x="2668000" y="108757"/>
                          <a:pt x="2468085" y="86319"/>
                          <a:pt x="2170859" y="91251"/>
                        </a:cubicBezTo>
                        <a:cubicBezTo>
                          <a:pt x="1873633" y="96183"/>
                          <a:pt x="1892199" y="54738"/>
                          <a:pt x="1660707" y="91251"/>
                        </a:cubicBezTo>
                        <a:cubicBezTo>
                          <a:pt x="1429215" y="127764"/>
                          <a:pt x="1198710" y="52462"/>
                          <a:pt x="1052866" y="91251"/>
                        </a:cubicBezTo>
                        <a:cubicBezTo>
                          <a:pt x="907022" y="130040"/>
                          <a:pt x="732943" y="62702"/>
                          <a:pt x="575278" y="91251"/>
                        </a:cubicBezTo>
                        <a:cubicBezTo>
                          <a:pt x="417613" y="119800"/>
                          <a:pt x="267552" y="39784"/>
                          <a:pt x="0" y="91251"/>
                        </a:cubicBezTo>
                        <a:cubicBezTo>
                          <a:pt x="-1405" y="61177"/>
                          <a:pt x="3130" y="45566"/>
                          <a:pt x="0" y="30417"/>
                        </a:cubicBezTo>
                        <a:close/>
                      </a:path>
                      <a:path w="3317122" h="121668" stroke="0" extrusionOk="0">
                        <a:moveTo>
                          <a:pt x="0" y="30417"/>
                        </a:moveTo>
                        <a:cubicBezTo>
                          <a:pt x="214792" y="-10638"/>
                          <a:pt x="286340" y="53735"/>
                          <a:pt x="510152" y="30417"/>
                        </a:cubicBezTo>
                        <a:cubicBezTo>
                          <a:pt x="733964" y="7099"/>
                          <a:pt x="856237" y="57885"/>
                          <a:pt x="955178" y="30417"/>
                        </a:cubicBezTo>
                        <a:cubicBezTo>
                          <a:pt x="1054119" y="2949"/>
                          <a:pt x="1303416" y="34243"/>
                          <a:pt x="1563018" y="30417"/>
                        </a:cubicBezTo>
                        <a:cubicBezTo>
                          <a:pt x="1822620" y="26591"/>
                          <a:pt x="1923987" y="68256"/>
                          <a:pt x="2073170" y="30417"/>
                        </a:cubicBezTo>
                        <a:cubicBezTo>
                          <a:pt x="2222353" y="-7422"/>
                          <a:pt x="2425804" y="48582"/>
                          <a:pt x="2583322" y="30417"/>
                        </a:cubicBezTo>
                        <a:cubicBezTo>
                          <a:pt x="2740840" y="12252"/>
                          <a:pt x="2952664" y="102752"/>
                          <a:pt x="3256288" y="30417"/>
                        </a:cubicBezTo>
                        <a:cubicBezTo>
                          <a:pt x="3252979" y="19279"/>
                          <a:pt x="3258996" y="9938"/>
                          <a:pt x="3256288" y="0"/>
                        </a:cubicBezTo>
                        <a:cubicBezTo>
                          <a:pt x="3281896" y="18771"/>
                          <a:pt x="3286220" y="43816"/>
                          <a:pt x="3317122" y="60834"/>
                        </a:cubicBezTo>
                        <a:cubicBezTo>
                          <a:pt x="3303677" y="79316"/>
                          <a:pt x="3262498" y="101597"/>
                          <a:pt x="3256288" y="121668"/>
                        </a:cubicBezTo>
                        <a:cubicBezTo>
                          <a:pt x="3254265" y="114688"/>
                          <a:pt x="3257884" y="98537"/>
                          <a:pt x="3256288" y="91251"/>
                        </a:cubicBezTo>
                        <a:cubicBezTo>
                          <a:pt x="3122522" y="96996"/>
                          <a:pt x="2948993" y="89073"/>
                          <a:pt x="2811262" y="91251"/>
                        </a:cubicBezTo>
                        <a:cubicBezTo>
                          <a:pt x="2673531" y="93429"/>
                          <a:pt x="2393534" y="40608"/>
                          <a:pt x="2203422" y="91251"/>
                        </a:cubicBezTo>
                        <a:cubicBezTo>
                          <a:pt x="2013310" y="141894"/>
                          <a:pt x="1963461" y="66984"/>
                          <a:pt x="1725833" y="91251"/>
                        </a:cubicBezTo>
                        <a:cubicBezTo>
                          <a:pt x="1488205" y="115518"/>
                          <a:pt x="1321018" y="80294"/>
                          <a:pt x="1183118" y="91251"/>
                        </a:cubicBezTo>
                        <a:cubicBezTo>
                          <a:pt x="1045218" y="102208"/>
                          <a:pt x="747892" y="50409"/>
                          <a:pt x="575278" y="91251"/>
                        </a:cubicBezTo>
                        <a:cubicBezTo>
                          <a:pt x="402664" y="132093"/>
                          <a:pt x="139260" y="69236"/>
                          <a:pt x="0" y="91251"/>
                        </a:cubicBezTo>
                        <a:cubicBezTo>
                          <a:pt x="-6357" y="67577"/>
                          <a:pt x="943" y="50652"/>
                          <a:pt x="0" y="30417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1" name="Flèche : droite 20">
            <a:extLst>
              <a:ext uri="{FF2B5EF4-FFF2-40B4-BE49-F238E27FC236}">
                <a16:creationId xmlns:a16="http://schemas.microsoft.com/office/drawing/2014/main" id="{CD076FBD-3011-4852-8D3F-F03A08638BF6}"/>
              </a:ext>
            </a:extLst>
          </p:cNvPr>
          <p:cNvSpPr/>
          <p:nvPr/>
        </p:nvSpPr>
        <p:spPr>
          <a:xfrm rot="16200000">
            <a:off x="9053756" y="3620006"/>
            <a:ext cx="1322459" cy="212700"/>
          </a:xfrm>
          <a:prstGeom prst="rightArrow">
            <a:avLst/>
          </a:prstGeom>
          <a:solidFill>
            <a:srgbClr val="7DB0EB"/>
          </a:solidFill>
          <a:ln>
            <a:solidFill>
              <a:srgbClr val="2A70B1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317122"/>
                      <a:gd name="connsiteY0" fmla="*/ 30417 h 121668"/>
                      <a:gd name="connsiteX1" fmla="*/ 477589 w 3317122"/>
                      <a:gd name="connsiteY1" fmla="*/ 30417 h 121668"/>
                      <a:gd name="connsiteX2" fmla="*/ 987741 w 3317122"/>
                      <a:gd name="connsiteY2" fmla="*/ 30417 h 121668"/>
                      <a:gd name="connsiteX3" fmla="*/ 1465330 w 3317122"/>
                      <a:gd name="connsiteY3" fmla="*/ 30417 h 121668"/>
                      <a:gd name="connsiteX4" fmla="*/ 2040607 w 3317122"/>
                      <a:gd name="connsiteY4" fmla="*/ 30417 h 121668"/>
                      <a:gd name="connsiteX5" fmla="*/ 2583322 w 3317122"/>
                      <a:gd name="connsiteY5" fmla="*/ 30417 h 121668"/>
                      <a:gd name="connsiteX6" fmla="*/ 3256288 w 3317122"/>
                      <a:gd name="connsiteY6" fmla="*/ 30417 h 121668"/>
                      <a:gd name="connsiteX7" fmla="*/ 3256288 w 3317122"/>
                      <a:gd name="connsiteY7" fmla="*/ 0 h 121668"/>
                      <a:gd name="connsiteX8" fmla="*/ 3317122 w 3317122"/>
                      <a:gd name="connsiteY8" fmla="*/ 60834 h 121668"/>
                      <a:gd name="connsiteX9" fmla="*/ 3256288 w 3317122"/>
                      <a:gd name="connsiteY9" fmla="*/ 121668 h 121668"/>
                      <a:gd name="connsiteX10" fmla="*/ 3256288 w 3317122"/>
                      <a:gd name="connsiteY10" fmla="*/ 91251 h 121668"/>
                      <a:gd name="connsiteX11" fmla="*/ 2778699 w 3317122"/>
                      <a:gd name="connsiteY11" fmla="*/ 91251 h 121668"/>
                      <a:gd name="connsiteX12" fmla="*/ 2170859 w 3317122"/>
                      <a:gd name="connsiteY12" fmla="*/ 91251 h 121668"/>
                      <a:gd name="connsiteX13" fmla="*/ 1660707 w 3317122"/>
                      <a:gd name="connsiteY13" fmla="*/ 91251 h 121668"/>
                      <a:gd name="connsiteX14" fmla="*/ 1052866 w 3317122"/>
                      <a:gd name="connsiteY14" fmla="*/ 91251 h 121668"/>
                      <a:gd name="connsiteX15" fmla="*/ 575278 w 3317122"/>
                      <a:gd name="connsiteY15" fmla="*/ 91251 h 121668"/>
                      <a:gd name="connsiteX16" fmla="*/ 0 w 3317122"/>
                      <a:gd name="connsiteY16" fmla="*/ 91251 h 121668"/>
                      <a:gd name="connsiteX17" fmla="*/ 0 w 3317122"/>
                      <a:gd name="connsiteY17" fmla="*/ 30417 h 1216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</a:cxnLst>
                    <a:rect l="l" t="t" r="r" b="b"/>
                    <a:pathLst>
                      <a:path w="3317122" h="121668" fill="none" extrusionOk="0">
                        <a:moveTo>
                          <a:pt x="0" y="30417"/>
                        </a:moveTo>
                        <a:cubicBezTo>
                          <a:pt x="160765" y="29590"/>
                          <a:pt x="302510" y="66890"/>
                          <a:pt x="477589" y="30417"/>
                        </a:cubicBezTo>
                        <a:cubicBezTo>
                          <a:pt x="652668" y="-6056"/>
                          <a:pt x="860739" y="74938"/>
                          <a:pt x="987741" y="30417"/>
                        </a:cubicBezTo>
                        <a:cubicBezTo>
                          <a:pt x="1114743" y="-14104"/>
                          <a:pt x="1240936" y="84848"/>
                          <a:pt x="1465330" y="30417"/>
                        </a:cubicBezTo>
                        <a:cubicBezTo>
                          <a:pt x="1689724" y="-24014"/>
                          <a:pt x="1860497" y="52520"/>
                          <a:pt x="2040607" y="30417"/>
                        </a:cubicBezTo>
                        <a:cubicBezTo>
                          <a:pt x="2220717" y="8314"/>
                          <a:pt x="2409879" y="83921"/>
                          <a:pt x="2583322" y="30417"/>
                        </a:cubicBezTo>
                        <a:cubicBezTo>
                          <a:pt x="2756766" y="-23087"/>
                          <a:pt x="3119750" y="53859"/>
                          <a:pt x="3256288" y="30417"/>
                        </a:cubicBezTo>
                        <a:cubicBezTo>
                          <a:pt x="3253722" y="15580"/>
                          <a:pt x="3259075" y="10463"/>
                          <a:pt x="3256288" y="0"/>
                        </a:cubicBezTo>
                        <a:cubicBezTo>
                          <a:pt x="3286325" y="24454"/>
                          <a:pt x="3299985" y="44854"/>
                          <a:pt x="3317122" y="60834"/>
                        </a:cubicBezTo>
                        <a:cubicBezTo>
                          <a:pt x="3300329" y="81929"/>
                          <a:pt x="3269522" y="97692"/>
                          <a:pt x="3256288" y="121668"/>
                        </a:cubicBezTo>
                        <a:cubicBezTo>
                          <a:pt x="3255955" y="112195"/>
                          <a:pt x="3257703" y="104835"/>
                          <a:pt x="3256288" y="91251"/>
                        </a:cubicBezTo>
                        <a:cubicBezTo>
                          <a:pt x="3145924" y="108642"/>
                          <a:pt x="2889398" y="73745"/>
                          <a:pt x="2778699" y="91251"/>
                        </a:cubicBezTo>
                        <a:cubicBezTo>
                          <a:pt x="2668000" y="108757"/>
                          <a:pt x="2468085" y="86319"/>
                          <a:pt x="2170859" y="91251"/>
                        </a:cubicBezTo>
                        <a:cubicBezTo>
                          <a:pt x="1873633" y="96183"/>
                          <a:pt x="1892199" y="54738"/>
                          <a:pt x="1660707" y="91251"/>
                        </a:cubicBezTo>
                        <a:cubicBezTo>
                          <a:pt x="1429215" y="127764"/>
                          <a:pt x="1198710" y="52462"/>
                          <a:pt x="1052866" y="91251"/>
                        </a:cubicBezTo>
                        <a:cubicBezTo>
                          <a:pt x="907022" y="130040"/>
                          <a:pt x="732943" y="62702"/>
                          <a:pt x="575278" y="91251"/>
                        </a:cubicBezTo>
                        <a:cubicBezTo>
                          <a:pt x="417613" y="119800"/>
                          <a:pt x="267552" y="39784"/>
                          <a:pt x="0" y="91251"/>
                        </a:cubicBezTo>
                        <a:cubicBezTo>
                          <a:pt x="-1405" y="61177"/>
                          <a:pt x="3130" y="45566"/>
                          <a:pt x="0" y="30417"/>
                        </a:cubicBezTo>
                        <a:close/>
                      </a:path>
                      <a:path w="3317122" h="121668" stroke="0" extrusionOk="0">
                        <a:moveTo>
                          <a:pt x="0" y="30417"/>
                        </a:moveTo>
                        <a:cubicBezTo>
                          <a:pt x="214792" y="-10638"/>
                          <a:pt x="286340" y="53735"/>
                          <a:pt x="510152" y="30417"/>
                        </a:cubicBezTo>
                        <a:cubicBezTo>
                          <a:pt x="733964" y="7099"/>
                          <a:pt x="856237" y="57885"/>
                          <a:pt x="955178" y="30417"/>
                        </a:cubicBezTo>
                        <a:cubicBezTo>
                          <a:pt x="1054119" y="2949"/>
                          <a:pt x="1303416" y="34243"/>
                          <a:pt x="1563018" y="30417"/>
                        </a:cubicBezTo>
                        <a:cubicBezTo>
                          <a:pt x="1822620" y="26591"/>
                          <a:pt x="1923987" y="68256"/>
                          <a:pt x="2073170" y="30417"/>
                        </a:cubicBezTo>
                        <a:cubicBezTo>
                          <a:pt x="2222353" y="-7422"/>
                          <a:pt x="2425804" y="48582"/>
                          <a:pt x="2583322" y="30417"/>
                        </a:cubicBezTo>
                        <a:cubicBezTo>
                          <a:pt x="2740840" y="12252"/>
                          <a:pt x="2952664" y="102752"/>
                          <a:pt x="3256288" y="30417"/>
                        </a:cubicBezTo>
                        <a:cubicBezTo>
                          <a:pt x="3252979" y="19279"/>
                          <a:pt x="3258996" y="9938"/>
                          <a:pt x="3256288" y="0"/>
                        </a:cubicBezTo>
                        <a:cubicBezTo>
                          <a:pt x="3281896" y="18771"/>
                          <a:pt x="3286220" y="43816"/>
                          <a:pt x="3317122" y="60834"/>
                        </a:cubicBezTo>
                        <a:cubicBezTo>
                          <a:pt x="3303677" y="79316"/>
                          <a:pt x="3262498" y="101597"/>
                          <a:pt x="3256288" y="121668"/>
                        </a:cubicBezTo>
                        <a:cubicBezTo>
                          <a:pt x="3254265" y="114688"/>
                          <a:pt x="3257884" y="98537"/>
                          <a:pt x="3256288" y="91251"/>
                        </a:cubicBezTo>
                        <a:cubicBezTo>
                          <a:pt x="3122522" y="96996"/>
                          <a:pt x="2948993" y="89073"/>
                          <a:pt x="2811262" y="91251"/>
                        </a:cubicBezTo>
                        <a:cubicBezTo>
                          <a:pt x="2673531" y="93429"/>
                          <a:pt x="2393534" y="40608"/>
                          <a:pt x="2203422" y="91251"/>
                        </a:cubicBezTo>
                        <a:cubicBezTo>
                          <a:pt x="2013310" y="141894"/>
                          <a:pt x="1963461" y="66984"/>
                          <a:pt x="1725833" y="91251"/>
                        </a:cubicBezTo>
                        <a:cubicBezTo>
                          <a:pt x="1488205" y="115518"/>
                          <a:pt x="1321018" y="80294"/>
                          <a:pt x="1183118" y="91251"/>
                        </a:cubicBezTo>
                        <a:cubicBezTo>
                          <a:pt x="1045218" y="102208"/>
                          <a:pt x="747892" y="50409"/>
                          <a:pt x="575278" y="91251"/>
                        </a:cubicBezTo>
                        <a:cubicBezTo>
                          <a:pt x="402664" y="132093"/>
                          <a:pt x="139260" y="69236"/>
                          <a:pt x="0" y="91251"/>
                        </a:cubicBezTo>
                        <a:cubicBezTo>
                          <a:pt x="-6357" y="67577"/>
                          <a:pt x="943" y="50652"/>
                          <a:pt x="0" y="30417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04B10954-FAFB-4206-A4F5-286FF51D9407}"/>
              </a:ext>
            </a:extLst>
          </p:cNvPr>
          <p:cNvSpPr txBox="1"/>
          <p:nvPr/>
        </p:nvSpPr>
        <p:spPr>
          <a:xfrm>
            <a:off x="3817621" y="1506480"/>
            <a:ext cx="5892815" cy="1118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09585" lvl="1" fontAlgn="base"/>
            <a:r>
              <a:rPr lang="en-US" sz="1867" b="1">
                <a:solidFill>
                  <a:srgbClr val="000000"/>
                </a:solidFill>
                <a:latin typeface="Calibri" panose="020F0502020204030204" pitchFamily="34" charset="0"/>
              </a:rPr>
              <a:t>Business Data Model</a:t>
            </a:r>
          </a:p>
          <a:p>
            <a:pPr marL="990575" lvl="1" indent="-380990" fontAlgn="base">
              <a:buFont typeface="+mj-lt"/>
              <a:buAutoNum type="arabicPeriod"/>
            </a:pPr>
            <a:r>
              <a:rPr lang="en-US" sz="1600">
                <a:solidFill>
                  <a:srgbClr val="000000"/>
                </a:solidFill>
                <a:latin typeface="Calibri" panose="020F0502020204030204" pitchFamily="34" charset="0"/>
              </a:rPr>
              <a:t>Communities and data domains (like Stock, Product </a:t>
            </a:r>
            <a:r>
              <a:rPr lang="en-US" sz="1600" err="1">
                <a:solidFill>
                  <a:srgbClr val="000000"/>
                </a:solidFill>
                <a:latin typeface="Calibri" panose="020F0502020204030204" pitchFamily="34" charset="0"/>
              </a:rPr>
              <a:t>etc</a:t>
            </a:r>
            <a:r>
              <a:rPr lang="en-US" sz="1600">
                <a:solidFill>
                  <a:srgbClr val="000000"/>
                </a:solidFill>
                <a:latin typeface="Calibri" panose="020F0502020204030204" pitchFamily="34" charset="0"/>
              </a:rPr>
              <a:t>) </a:t>
            </a:r>
          </a:p>
          <a:p>
            <a:pPr marL="990575" lvl="1" indent="-380990" fontAlgn="base">
              <a:buFont typeface="+mj-lt"/>
              <a:buAutoNum type="arabicPeriod"/>
            </a:pPr>
            <a:r>
              <a:rPr lang="en-US" sz="1600">
                <a:solidFill>
                  <a:srgbClr val="000000"/>
                </a:solidFill>
                <a:latin typeface="Calibri" panose="020F0502020204030204" pitchFamily="34" charset="0"/>
              </a:rPr>
              <a:t>Business terms, data concepts, data attributes and policies</a:t>
            </a:r>
            <a:endParaRPr lang="en-US" sz="1867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74D2B70C-B5D6-431D-8A1A-56095C9BE809}"/>
              </a:ext>
            </a:extLst>
          </p:cNvPr>
          <p:cNvSpPr txBox="1"/>
          <p:nvPr/>
        </p:nvSpPr>
        <p:spPr>
          <a:xfrm>
            <a:off x="3804598" y="3198490"/>
            <a:ext cx="5918859" cy="1118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09585" lvl="1" fontAlgn="base"/>
            <a:r>
              <a:rPr lang="en-US" sz="1867" b="1">
                <a:solidFill>
                  <a:srgbClr val="000000"/>
                </a:solidFill>
                <a:latin typeface="Calibri" panose="020F0502020204030204" pitchFamily="34" charset="0"/>
              </a:rPr>
              <a:t>Operational Data Model</a:t>
            </a:r>
          </a:p>
          <a:p>
            <a:pPr marL="990575" lvl="1" indent="-380990" fontAlgn="base">
              <a:buFont typeface="+mj-lt"/>
              <a:buAutoNum type="arabicPeriod" startAt="3"/>
            </a:pPr>
            <a:r>
              <a:rPr lang="en-US" sz="1600">
                <a:solidFill>
                  <a:srgbClr val="000000"/>
                </a:solidFill>
                <a:latin typeface="Calibri" panose="020F0502020204030204" pitchFamily="34" charset="0"/>
              </a:rPr>
              <a:t>Logical : Logical view to abstract physical model, and highlight interconnection between products</a:t>
            </a:r>
          </a:p>
          <a:p>
            <a:pPr marL="990575" lvl="1" indent="-380990" fontAlgn="base">
              <a:buFont typeface="+mj-lt"/>
              <a:buAutoNum type="arabicPeriod" startAt="3"/>
            </a:pPr>
            <a:r>
              <a:rPr lang="en-US" sz="1600">
                <a:solidFill>
                  <a:srgbClr val="000000"/>
                </a:solidFill>
                <a:latin typeface="Calibri" panose="020F0502020204030204" pitchFamily="34" charset="0"/>
              </a:rPr>
              <a:t>Physical  : List of physical files and tables</a:t>
            </a:r>
          </a:p>
        </p:txBody>
      </p:sp>
      <p:sp>
        <p:nvSpPr>
          <p:cNvPr id="3" name="Accolade ouvrante 2">
            <a:extLst>
              <a:ext uri="{FF2B5EF4-FFF2-40B4-BE49-F238E27FC236}">
                <a16:creationId xmlns:a16="http://schemas.microsoft.com/office/drawing/2014/main" id="{A192B3F4-6F61-471B-9132-0D2BD3205E01}"/>
              </a:ext>
            </a:extLst>
          </p:cNvPr>
          <p:cNvSpPr/>
          <p:nvPr/>
        </p:nvSpPr>
        <p:spPr>
          <a:xfrm>
            <a:off x="4175761" y="1383776"/>
            <a:ext cx="399580" cy="332282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A2F125F2-2E0C-C318-3512-1FC8053AEF4C}"/>
              </a:ext>
            </a:extLst>
          </p:cNvPr>
          <p:cNvSpPr txBox="1"/>
          <p:nvPr/>
        </p:nvSpPr>
        <p:spPr>
          <a:xfrm>
            <a:off x="329686" y="1261702"/>
            <a:ext cx="3087975" cy="1008000"/>
          </a:xfrm>
          <a:custGeom>
            <a:avLst/>
            <a:gdLst>
              <a:gd name="connsiteX0" fmla="*/ 0 w 3087975"/>
              <a:gd name="connsiteY0" fmla="*/ 0 h 1008000"/>
              <a:gd name="connsiteX1" fmla="*/ 483783 w 3087975"/>
              <a:gd name="connsiteY1" fmla="*/ 0 h 1008000"/>
              <a:gd name="connsiteX2" fmla="*/ 1060205 w 3087975"/>
              <a:gd name="connsiteY2" fmla="*/ 0 h 1008000"/>
              <a:gd name="connsiteX3" fmla="*/ 1636627 w 3087975"/>
              <a:gd name="connsiteY3" fmla="*/ 0 h 1008000"/>
              <a:gd name="connsiteX4" fmla="*/ 2089530 w 3087975"/>
              <a:gd name="connsiteY4" fmla="*/ 0 h 1008000"/>
              <a:gd name="connsiteX5" fmla="*/ 2542433 w 3087975"/>
              <a:gd name="connsiteY5" fmla="*/ 0 h 1008000"/>
              <a:gd name="connsiteX6" fmla="*/ 3087975 w 3087975"/>
              <a:gd name="connsiteY6" fmla="*/ 0 h 1008000"/>
              <a:gd name="connsiteX7" fmla="*/ 3087975 w 3087975"/>
              <a:gd name="connsiteY7" fmla="*/ 473760 h 1008000"/>
              <a:gd name="connsiteX8" fmla="*/ 3087975 w 3087975"/>
              <a:gd name="connsiteY8" fmla="*/ 1008000 h 1008000"/>
              <a:gd name="connsiteX9" fmla="*/ 2573313 w 3087975"/>
              <a:gd name="connsiteY9" fmla="*/ 1008000 h 1008000"/>
              <a:gd name="connsiteX10" fmla="*/ 1996891 w 3087975"/>
              <a:gd name="connsiteY10" fmla="*/ 1008000 h 1008000"/>
              <a:gd name="connsiteX11" fmla="*/ 1543988 w 3087975"/>
              <a:gd name="connsiteY11" fmla="*/ 1008000 h 1008000"/>
              <a:gd name="connsiteX12" fmla="*/ 967566 w 3087975"/>
              <a:gd name="connsiteY12" fmla="*/ 1008000 h 1008000"/>
              <a:gd name="connsiteX13" fmla="*/ 0 w 3087975"/>
              <a:gd name="connsiteY13" fmla="*/ 1008000 h 1008000"/>
              <a:gd name="connsiteX14" fmla="*/ 0 w 3087975"/>
              <a:gd name="connsiteY14" fmla="*/ 483840 h 1008000"/>
              <a:gd name="connsiteX15" fmla="*/ 0 w 3087975"/>
              <a:gd name="connsiteY15" fmla="*/ 0 h 100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087975" h="1008000" extrusionOk="0">
                <a:moveTo>
                  <a:pt x="0" y="0"/>
                </a:moveTo>
                <a:cubicBezTo>
                  <a:pt x="229347" y="-14889"/>
                  <a:pt x="314193" y="50350"/>
                  <a:pt x="483783" y="0"/>
                </a:cubicBezTo>
                <a:cubicBezTo>
                  <a:pt x="653373" y="-50350"/>
                  <a:pt x="929064" y="63659"/>
                  <a:pt x="1060205" y="0"/>
                </a:cubicBezTo>
                <a:cubicBezTo>
                  <a:pt x="1191346" y="-63659"/>
                  <a:pt x="1453131" y="30277"/>
                  <a:pt x="1636627" y="0"/>
                </a:cubicBezTo>
                <a:cubicBezTo>
                  <a:pt x="1820123" y="-30277"/>
                  <a:pt x="1932697" y="47231"/>
                  <a:pt x="2089530" y="0"/>
                </a:cubicBezTo>
                <a:cubicBezTo>
                  <a:pt x="2246363" y="-47231"/>
                  <a:pt x="2354164" y="37133"/>
                  <a:pt x="2542433" y="0"/>
                </a:cubicBezTo>
                <a:cubicBezTo>
                  <a:pt x="2730702" y="-37133"/>
                  <a:pt x="2865727" y="23238"/>
                  <a:pt x="3087975" y="0"/>
                </a:cubicBezTo>
                <a:cubicBezTo>
                  <a:pt x="3131539" y="178870"/>
                  <a:pt x="3072972" y="315658"/>
                  <a:pt x="3087975" y="473760"/>
                </a:cubicBezTo>
                <a:cubicBezTo>
                  <a:pt x="3102978" y="631862"/>
                  <a:pt x="3029340" y="767189"/>
                  <a:pt x="3087975" y="1008000"/>
                </a:cubicBezTo>
                <a:cubicBezTo>
                  <a:pt x="2860370" y="1064197"/>
                  <a:pt x="2786141" y="948666"/>
                  <a:pt x="2573313" y="1008000"/>
                </a:cubicBezTo>
                <a:cubicBezTo>
                  <a:pt x="2360485" y="1067334"/>
                  <a:pt x="2189649" y="983146"/>
                  <a:pt x="1996891" y="1008000"/>
                </a:cubicBezTo>
                <a:cubicBezTo>
                  <a:pt x="1804133" y="1032854"/>
                  <a:pt x="1705074" y="968926"/>
                  <a:pt x="1543988" y="1008000"/>
                </a:cubicBezTo>
                <a:cubicBezTo>
                  <a:pt x="1382902" y="1047074"/>
                  <a:pt x="1146588" y="968471"/>
                  <a:pt x="967566" y="1008000"/>
                </a:cubicBezTo>
                <a:cubicBezTo>
                  <a:pt x="788544" y="1047529"/>
                  <a:pt x="387376" y="1004966"/>
                  <a:pt x="0" y="1008000"/>
                </a:cubicBezTo>
                <a:cubicBezTo>
                  <a:pt x="-18518" y="881218"/>
                  <a:pt x="48035" y="650770"/>
                  <a:pt x="0" y="483840"/>
                </a:cubicBezTo>
                <a:cubicBezTo>
                  <a:pt x="-48035" y="316910"/>
                  <a:pt x="50863" y="210316"/>
                  <a:pt x="0" y="0"/>
                </a:cubicBezTo>
                <a:close/>
              </a:path>
            </a:pathLst>
          </a:custGeom>
          <a:noFill/>
          <a:ln w="38100">
            <a:solidFill>
              <a:schemeClr val="accent5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1218447764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 anchor="ctr" anchorCtr="0">
            <a:noAutofit/>
          </a:bodyPr>
          <a:lstStyle/>
          <a:p>
            <a:pPr algn="r" defTabSz="914377">
              <a:defRPr/>
            </a:pPr>
            <a:r>
              <a:rPr lang="fr-FR" sz="2133" b="1" err="1">
                <a:solidFill>
                  <a:prstClr val="black"/>
                </a:solidFill>
                <a:latin typeface="Calibri" panose="020F0502020204030204"/>
              </a:rPr>
              <a:t>Federated</a:t>
            </a:r>
            <a:r>
              <a:rPr lang="fr-FR" sz="2133" b="1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fr-FR" sz="2133" b="1" err="1">
                <a:solidFill>
                  <a:prstClr val="black"/>
                </a:solidFill>
                <a:latin typeface="Calibri" panose="020F0502020204030204"/>
              </a:rPr>
              <a:t>Governance</a:t>
            </a:r>
            <a:endParaRPr lang="fr-FR" sz="2133" b="1">
              <a:solidFill>
                <a:prstClr val="black"/>
              </a:solidFill>
              <a:latin typeface="Calibri" panose="020F0502020204030204"/>
            </a:endParaRPr>
          </a:p>
          <a:p>
            <a:pPr algn="r" defTabSz="914377">
              <a:defRPr/>
            </a:pPr>
            <a:r>
              <a:rPr lang="fr-FR" sz="1467" b="1">
                <a:solidFill>
                  <a:prstClr val="black"/>
                </a:solidFill>
                <a:latin typeface="Calibri" panose="020F0502020204030204"/>
              </a:rPr>
              <a:t>Support a </a:t>
            </a:r>
            <a:r>
              <a:rPr lang="fr-FR" sz="1467" b="1" err="1">
                <a:solidFill>
                  <a:prstClr val="black"/>
                </a:solidFill>
                <a:latin typeface="Calibri" panose="020F0502020204030204"/>
              </a:rPr>
              <a:t>distributed</a:t>
            </a:r>
            <a:r>
              <a:rPr lang="fr-FR" sz="1467" b="1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fr-FR" sz="1467" b="1" err="1">
                <a:solidFill>
                  <a:prstClr val="black"/>
                </a:solidFill>
                <a:latin typeface="Calibri" panose="020F0502020204030204"/>
              </a:rPr>
              <a:t>orgnization</a:t>
            </a:r>
            <a:endParaRPr lang="fr-FR" sz="1467" b="1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89DBD8D8-B934-D2E9-4319-A0BAE89A167C}"/>
              </a:ext>
            </a:extLst>
          </p:cNvPr>
          <p:cNvSpPr txBox="1"/>
          <p:nvPr/>
        </p:nvSpPr>
        <p:spPr>
          <a:xfrm>
            <a:off x="258945" y="3489174"/>
            <a:ext cx="39301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Data </a:t>
            </a:r>
            <a:r>
              <a:rPr lang="fr-FR" err="1"/>
              <a:t>catalog</a:t>
            </a:r>
            <a:r>
              <a:rPr lang="fr-FR"/>
              <a:t> as a one stop shop for data</a:t>
            </a:r>
          </a:p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580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410201B3-9C82-6B5C-2702-BE6B43928D84}"/>
              </a:ext>
            </a:extLst>
          </p:cNvPr>
          <p:cNvSpPr/>
          <p:nvPr/>
        </p:nvSpPr>
        <p:spPr>
          <a:xfrm>
            <a:off x="210065" y="142799"/>
            <a:ext cx="11738919" cy="6715202"/>
          </a:xfrm>
          <a:prstGeom prst="roundRect">
            <a:avLst>
              <a:gd name="adj" fmla="val 6003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E482A2-7F0B-DB42-A128-4B23657BA1E2}"/>
              </a:ext>
            </a:extLst>
          </p:cNvPr>
          <p:cNvSpPr txBox="1"/>
          <p:nvPr/>
        </p:nvSpPr>
        <p:spPr>
          <a:xfrm>
            <a:off x="8093675" y="3348672"/>
            <a:ext cx="1900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Les </a:t>
            </a:r>
            <a:r>
              <a:rPr lang="en-US" u="sng" dirty="0" err="1"/>
              <a:t>Freins</a:t>
            </a:r>
            <a:r>
              <a:rPr lang="en-US" u="sng" dirty="0"/>
              <a:t> - Pitfalls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3C7DFC-1B7F-911B-31E0-533012A930EF}"/>
              </a:ext>
            </a:extLst>
          </p:cNvPr>
          <p:cNvSpPr txBox="1"/>
          <p:nvPr/>
        </p:nvSpPr>
        <p:spPr>
          <a:xfrm>
            <a:off x="1820562" y="3348672"/>
            <a:ext cx="2573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Les leviers - </a:t>
            </a:r>
            <a:r>
              <a:rPr lang="en-US" u="sng" dirty="0" err="1"/>
              <a:t>accélérateurs</a:t>
            </a:r>
            <a:endParaRPr lang="en-US" u="sng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49CEF0-9135-2979-1BE7-AFB1CD0477C2}"/>
              </a:ext>
            </a:extLst>
          </p:cNvPr>
          <p:cNvSpPr txBox="1"/>
          <p:nvPr/>
        </p:nvSpPr>
        <p:spPr>
          <a:xfrm>
            <a:off x="5584220" y="217814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err="1"/>
              <a:t>Idées</a:t>
            </a:r>
            <a:r>
              <a:rPr lang="en-US" u="sng" dirty="0"/>
              <a:t> </a:t>
            </a:r>
            <a:r>
              <a:rPr lang="en-US" u="sng" dirty="0" err="1"/>
              <a:t>clés</a:t>
            </a:r>
            <a:endParaRPr lang="en-US" u="sng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825CAA-FD2E-F51F-A62F-D2D8DECEE36C}"/>
              </a:ext>
            </a:extLst>
          </p:cNvPr>
          <p:cNvSpPr txBox="1"/>
          <p:nvPr/>
        </p:nvSpPr>
        <p:spPr>
          <a:xfrm>
            <a:off x="6907427" y="3738420"/>
            <a:ext cx="504155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Rupture </a:t>
            </a:r>
            <a:r>
              <a:rPr lang="en-US" dirty="0" err="1"/>
              <a:t>technologique</a:t>
            </a:r>
            <a:r>
              <a:rPr lang="en-US" dirty="0"/>
              <a:t> app &amp;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Diversité</a:t>
            </a:r>
            <a:r>
              <a:rPr lang="en-US" dirty="0"/>
              <a:t> </a:t>
            </a:r>
            <a:r>
              <a:rPr lang="en-US" dirty="0" err="1"/>
              <a:t>plateforme</a:t>
            </a:r>
            <a:r>
              <a:rPr lang="en-US" dirty="0"/>
              <a:t> data = TCO ⬀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Intéropérabilité</a:t>
            </a:r>
            <a:r>
              <a:rPr lang="en-US" dirty="0"/>
              <a:t> tech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Peu</a:t>
            </a:r>
            <a:r>
              <a:rPr lang="en-US" dirty="0"/>
              <a:t> de skills (tech &amp; data model) dans les </a:t>
            </a:r>
            <a:r>
              <a:rPr lang="en-US" dirty="0" err="1"/>
              <a:t>équipes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Pourquoi</a:t>
            </a:r>
            <a:r>
              <a:rPr lang="en-US" dirty="0"/>
              <a:t> exposer? Quelle </a:t>
            </a:r>
            <a:r>
              <a:rPr lang="en-US" dirty="0" err="1"/>
              <a:t>valeur</a:t>
            </a:r>
            <a:r>
              <a:rPr lang="en-US" dirty="0"/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 explore pas dans </a:t>
            </a:r>
            <a:r>
              <a:rPr lang="en-US" dirty="0" err="1"/>
              <a:t>l’absolu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 evite de tout </a:t>
            </a:r>
            <a:r>
              <a:rPr lang="en-US" dirty="0" err="1"/>
              <a:t>déverser</a:t>
            </a:r>
            <a:r>
              <a:rPr lang="en-US" dirty="0"/>
              <a:t> dans un lake (RGPD)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 </a:t>
            </a:r>
            <a:r>
              <a:rPr lang="en-US" dirty="0" err="1"/>
              <a:t>sourcer</a:t>
            </a:r>
            <a:r>
              <a:rPr lang="en-US" dirty="0"/>
              <a:t> </a:t>
            </a:r>
            <a:r>
              <a:rPr lang="en-US" dirty="0" err="1"/>
              <a:t>directement</a:t>
            </a:r>
            <a:r>
              <a:rPr lang="en-US" dirty="0"/>
              <a:t> sur le </a:t>
            </a:r>
            <a:r>
              <a:rPr lang="en-US" dirty="0" err="1"/>
              <a:t>modèle</a:t>
            </a:r>
            <a:r>
              <a:rPr lang="en-US" dirty="0"/>
              <a:t> interne (</a:t>
            </a:r>
            <a:r>
              <a:rPr lang="en-US" dirty="0" err="1"/>
              <a:t>couplage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Ownership &amp; </a:t>
            </a:r>
            <a:r>
              <a:rPr lang="en-US" dirty="0" err="1"/>
              <a:t>responsabilité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B66DFA6-0EC6-11C7-336E-930415E45FCF}"/>
              </a:ext>
            </a:extLst>
          </p:cNvPr>
          <p:cNvSpPr txBox="1"/>
          <p:nvPr/>
        </p:nvSpPr>
        <p:spPr>
          <a:xfrm>
            <a:off x="439704" y="3647956"/>
            <a:ext cx="623808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 sponsor fort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Catalog (owner, cycle de vie &amp; lineage …)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Langage</a:t>
            </a:r>
            <a:r>
              <a:rPr lang="en-US" dirty="0"/>
              <a:t> </a:t>
            </a:r>
            <a:r>
              <a:rPr lang="en-US" dirty="0" err="1"/>
              <a:t>commun</a:t>
            </a:r>
            <a:r>
              <a:rPr lang="en-US" dirty="0"/>
              <a:t> (pas </a:t>
            </a:r>
            <a:r>
              <a:rPr lang="en-US" dirty="0" err="1"/>
              <a:t>universel</a:t>
            </a:r>
            <a:r>
              <a:rPr lang="en-US" dirty="0"/>
              <a:t>) au </a:t>
            </a:r>
            <a:r>
              <a:rPr lang="en-US" dirty="0" err="1"/>
              <a:t>niveau</a:t>
            </a:r>
            <a:r>
              <a:rPr lang="en-US" dirty="0"/>
              <a:t> </a:t>
            </a:r>
            <a:r>
              <a:rPr lang="en-US" dirty="0" err="1"/>
              <a:t>domaine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lineage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Gouvernance</a:t>
            </a:r>
            <a:r>
              <a:rPr lang="en-US" dirty="0"/>
              <a:t> </a:t>
            </a:r>
            <a:r>
              <a:rPr lang="en-US" dirty="0" err="1"/>
              <a:t>fédérée</a:t>
            </a:r>
            <a:r>
              <a:rPr lang="en-US" dirty="0"/>
              <a:t> et </a:t>
            </a:r>
            <a:r>
              <a:rPr lang="en-US" dirty="0" err="1"/>
              <a:t>distribuée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Team product IT &amp; Biz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Responsabilité</a:t>
            </a:r>
            <a:r>
              <a:rPr lang="en-US" dirty="0"/>
              <a:t> (</a:t>
            </a:r>
            <a:r>
              <a:rPr lang="en-US" dirty="0" err="1"/>
              <a:t>inclus</a:t>
            </a:r>
            <a:r>
              <a:rPr lang="en-US" dirty="0"/>
              <a:t> les end points </a:t>
            </a:r>
            <a:r>
              <a:rPr lang="en-US" dirty="0" err="1"/>
              <a:t>d’exposition</a:t>
            </a:r>
            <a:r>
              <a:rPr lang="en-US" dirty="0"/>
              <a:t>) aux </a:t>
            </a:r>
            <a:r>
              <a:rPr lang="en-US" dirty="0" err="1"/>
              <a:t>équipes</a:t>
            </a:r>
            <a:r>
              <a:rPr lang="en-US" dirty="0"/>
              <a:t> </a:t>
            </a:r>
            <a:r>
              <a:rPr lang="en-US" dirty="0" err="1"/>
              <a:t>produits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Des </a:t>
            </a:r>
            <a:r>
              <a:rPr lang="en-US" dirty="0" err="1"/>
              <a:t>plateformes</a:t>
            </a:r>
            <a:r>
              <a:rPr lang="en-US" dirty="0"/>
              <a:t> techniques communes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F80960-FEAF-ACDA-60A1-DE6FCD5B3C7D}"/>
              </a:ext>
            </a:extLst>
          </p:cNvPr>
          <p:cNvSpPr txBox="1"/>
          <p:nvPr/>
        </p:nvSpPr>
        <p:spPr>
          <a:xfrm>
            <a:off x="439704" y="609616"/>
            <a:ext cx="646772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Mesurer</a:t>
            </a:r>
            <a:r>
              <a:rPr lang="en-US" dirty="0"/>
              <a:t> la </a:t>
            </a:r>
            <a:r>
              <a:rPr lang="en-US" dirty="0" err="1"/>
              <a:t>valeur</a:t>
            </a:r>
            <a:r>
              <a:rPr lang="en-US" dirty="0"/>
              <a:t> </a:t>
            </a:r>
            <a:r>
              <a:rPr lang="en-US" dirty="0" err="1"/>
              <a:t>créé</a:t>
            </a:r>
            <a:r>
              <a:rPr lang="en-US" dirty="0"/>
              <a:t> et </a:t>
            </a:r>
            <a:r>
              <a:rPr lang="en-US" dirty="0" err="1"/>
              <a:t>l’usage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Expliquer</a:t>
            </a:r>
            <a:r>
              <a:rPr lang="en-US" dirty="0"/>
              <a:t> le why du data driven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 </a:t>
            </a:r>
            <a:r>
              <a:rPr lang="en-US" dirty="0" err="1"/>
              <a:t>datalake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par nature transverse </a:t>
            </a:r>
            <a:r>
              <a:rPr lang="en-US" dirty="0" err="1"/>
              <a:t>est</a:t>
            </a:r>
            <a:r>
              <a:rPr lang="en-US" dirty="0"/>
              <a:t> utile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bcps</a:t>
            </a:r>
            <a:r>
              <a:rPr lang="en-US" dirty="0"/>
              <a:t> de silos -&gt; </a:t>
            </a:r>
            <a:r>
              <a:rPr lang="en-US" dirty="0" err="1"/>
              <a:t>permet</a:t>
            </a:r>
            <a:r>
              <a:rPr lang="en-US" dirty="0"/>
              <a:t> des use cases transverse </a:t>
            </a:r>
            <a:r>
              <a:rPr lang="en-US" dirty="0" err="1"/>
              <a:t>jusque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impossible. </a:t>
            </a:r>
            <a:r>
              <a:rPr lang="en-US" dirty="0" err="1"/>
              <a:t>Mais</a:t>
            </a:r>
            <a:r>
              <a:rPr lang="en-US" dirty="0"/>
              <a:t> on ne met pas tout dans le lake </a:t>
            </a:r>
            <a:r>
              <a:rPr lang="en-US" dirty="0" err="1"/>
              <a:t>seulement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on a un usage y </a:t>
            </a:r>
            <a:r>
              <a:rPr lang="en-US" dirty="0" err="1"/>
              <a:t>compris</a:t>
            </a:r>
            <a:r>
              <a:rPr lang="en-US" dirty="0"/>
              <a:t> le </a:t>
            </a:r>
            <a:r>
              <a:rPr lang="en-US" dirty="0" err="1"/>
              <a:t>cas</a:t>
            </a:r>
            <a:r>
              <a:rPr lang="en-US" dirty="0"/>
              <a:t> Michel de la </a:t>
            </a:r>
            <a:r>
              <a:rPr lang="en-US" dirty="0" err="1"/>
              <a:t>compta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 lake </a:t>
            </a:r>
            <a:r>
              <a:rPr lang="en-US" dirty="0" err="1"/>
              <a:t>n’est</a:t>
            </a:r>
            <a:r>
              <a:rPr lang="en-US" dirty="0"/>
              <a:t> ”jamais le source </a:t>
            </a:r>
            <a:r>
              <a:rPr lang="en-US" dirty="0" err="1"/>
              <a:t>d’autres</a:t>
            </a:r>
            <a:r>
              <a:rPr lang="en-US" dirty="0"/>
              <a:t> </a:t>
            </a:r>
            <a:r>
              <a:rPr lang="en-US" dirty="0" err="1"/>
              <a:t>applis</a:t>
            </a:r>
            <a:r>
              <a:rPr lang="en-US" dirty="0"/>
              <a:t>” </a:t>
            </a:r>
            <a:r>
              <a:rPr lang="en-US" dirty="0" err="1"/>
              <a:t>sauf</a:t>
            </a:r>
            <a:r>
              <a:rPr lang="en-US" dirty="0"/>
              <a:t> dans le cadre </a:t>
            </a:r>
            <a:r>
              <a:rPr lang="en-US" dirty="0" err="1"/>
              <a:t>d’explo</a:t>
            </a:r>
            <a:r>
              <a:rPr lang="en-US" dirty="0"/>
              <a:t> </a:t>
            </a:r>
            <a:r>
              <a:rPr lang="en-US" dirty="0" err="1"/>
              <a:t>controllée</a:t>
            </a:r>
            <a:r>
              <a:rPr lang="en-US" dirty="0"/>
              <a:t>, un aggregated data product. Les data sets exposes </a:t>
            </a:r>
            <a:r>
              <a:rPr lang="en-US" dirty="0" err="1"/>
              <a:t>sont</a:t>
            </a:r>
            <a:r>
              <a:rPr lang="en-US" dirty="0"/>
              <a:t> pour un usage </a:t>
            </a:r>
            <a:r>
              <a:rPr lang="en-US" dirty="0" err="1"/>
              <a:t>connu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4A0BF52-002A-F0CF-1DD0-0ACA2738FAD3}"/>
              </a:ext>
            </a:extLst>
          </p:cNvPr>
          <p:cNvSpPr txBox="1"/>
          <p:nvPr/>
        </p:nvSpPr>
        <p:spPr>
          <a:xfrm>
            <a:off x="6825048" y="486350"/>
            <a:ext cx="492724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Documenter les patterns </a:t>
            </a:r>
            <a:r>
              <a:rPr lang="en-US" dirty="0" err="1"/>
              <a:t>archi</a:t>
            </a:r>
            <a:r>
              <a:rPr lang="en-US" dirty="0"/>
              <a:t> pour exposer la </a:t>
            </a:r>
            <a:r>
              <a:rPr lang="en-US" dirty="0" err="1"/>
              <a:t>donnée</a:t>
            </a:r>
            <a:r>
              <a:rPr lang="en-US" dirty="0"/>
              <a:t> (dans un lake </a:t>
            </a:r>
            <a:r>
              <a:rPr lang="en-US" dirty="0" err="1"/>
              <a:t>ou</a:t>
            </a:r>
            <a:r>
              <a:rPr lang="en-US" dirty="0"/>
              <a:t> pas).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Systématiquement</a:t>
            </a:r>
            <a:r>
              <a:rPr lang="en-US" dirty="0"/>
              <a:t> </a:t>
            </a:r>
            <a:r>
              <a:rPr lang="en-US" dirty="0" err="1"/>
              <a:t>décrire</a:t>
            </a:r>
            <a:r>
              <a:rPr lang="en-US" dirty="0"/>
              <a:t> la </a:t>
            </a:r>
            <a:r>
              <a:rPr lang="en-US" dirty="0" err="1"/>
              <a:t>données</a:t>
            </a:r>
            <a:r>
              <a:rPr lang="en-US" dirty="0"/>
              <a:t> (</a:t>
            </a:r>
            <a:r>
              <a:rPr lang="en-US" dirty="0" err="1"/>
              <a:t>notamment</a:t>
            </a:r>
            <a:r>
              <a:rPr lang="en-US" dirty="0"/>
              <a:t> pour le catalog)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Avoir</a:t>
            </a:r>
            <a:r>
              <a:rPr lang="en-US" dirty="0"/>
              <a:t> un data lab (</a:t>
            </a:r>
            <a:r>
              <a:rPr lang="en-US" dirty="0" err="1"/>
              <a:t>explo</a:t>
            </a:r>
            <a:r>
              <a:rPr lang="en-US" dirty="0"/>
              <a:t>/ </a:t>
            </a:r>
            <a:r>
              <a:rPr lang="en-US" dirty="0" err="1"/>
              <a:t>inno</a:t>
            </a:r>
            <a:r>
              <a:rPr lang="en-US" dirty="0"/>
              <a:t>) </a:t>
            </a:r>
            <a:r>
              <a:rPr lang="en-US" dirty="0" err="1"/>
              <a:t>sourcé</a:t>
            </a:r>
            <a:r>
              <a:rPr lang="en-US" dirty="0"/>
              <a:t> sur les lakes et </a:t>
            </a:r>
            <a:r>
              <a:rPr lang="en-US" dirty="0" err="1"/>
              <a:t>controllés</a:t>
            </a:r>
            <a:r>
              <a:rPr lang="en-US" dirty="0"/>
              <a:t>. Pas </a:t>
            </a:r>
            <a:r>
              <a:rPr lang="en-US" dirty="0" err="1"/>
              <a:t>directement</a:t>
            </a:r>
            <a:r>
              <a:rPr lang="en-US" dirty="0"/>
              <a:t> sur les sources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market place </a:t>
            </a:r>
            <a:r>
              <a:rPr lang="en-US" dirty="0" err="1"/>
              <a:t>est</a:t>
            </a:r>
            <a:r>
              <a:rPr lang="en-US" dirty="0"/>
              <a:t> un canal (</a:t>
            </a:r>
            <a:r>
              <a:rPr lang="en-US" dirty="0" err="1"/>
              <a:t>comme</a:t>
            </a:r>
            <a:r>
              <a:rPr lang="en-US" dirty="0"/>
              <a:t> API/Topics)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Design authority </a:t>
            </a:r>
            <a:r>
              <a:rPr lang="en-US" dirty="0" err="1"/>
              <a:t>globale</a:t>
            </a:r>
            <a:r>
              <a:rPr lang="en-US" dirty="0"/>
              <a:t> inter </a:t>
            </a:r>
            <a:r>
              <a:rPr lang="en-US" dirty="0" err="1"/>
              <a:t>domaines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5418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410201B3-9C82-6B5C-2702-BE6B43928D84}"/>
              </a:ext>
            </a:extLst>
          </p:cNvPr>
          <p:cNvSpPr/>
          <p:nvPr/>
        </p:nvSpPr>
        <p:spPr>
          <a:xfrm>
            <a:off x="838200" y="358345"/>
            <a:ext cx="5760308" cy="4256216"/>
          </a:xfrm>
          <a:prstGeom prst="roundRect">
            <a:avLst>
              <a:gd name="adj" fmla="val 6003"/>
            </a:avLst>
          </a:prstGeom>
          <a:noFill/>
          <a:ln w="28575">
            <a:solidFill>
              <a:srgbClr val="FF85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49CEF0-9135-2979-1BE7-AFB1CD0477C2}"/>
              </a:ext>
            </a:extLst>
          </p:cNvPr>
          <p:cNvSpPr txBox="1"/>
          <p:nvPr/>
        </p:nvSpPr>
        <p:spPr>
          <a:xfrm>
            <a:off x="2958658" y="173679"/>
            <a:ext cx="188096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rgbClr val="FF85FF"/>
                </a:solidFill>
              </a:rPr>
              <a:t>ROLES - MISSIONS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B66DFA6-0EC6-11C7-336E-930415E45FCF}"/>
              </a:ext>
            </a:extLst>
          </p:cNvPr>
          <p:cNvSpPr txBox="1"/>
          <p:nvPr/>
        </p:nvSpPr>
        <p:spPr>
          <a:xfrm>
            <a:off x="1332223" y="5167177"/>
            <a:ext cx="476377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Catalogue de </a:t>
            </a:r>
            <a:r>
              <a:rPr lang="en-US" dirty="0" err="1"/>
              <a:t>donnée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</a:t>
            </a:r>
            <a:r>
              <a:rPr lang="en-US" dirty="0" err="1"/>
              <a:t>plateform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Continuous </a:t>
            </a:r>
            <a:r>
              <a:rPr lang="en-US" dirty="0" err="1"/>
              <a:t>archi</a:t>
            </a:r>
            <a:r>
              <a:rPr lang="en-US" dirty="0"/>
              <a:t> </a:t>
            </a:r>
            <a:r>
              <a:rPr lang="en-US" dirty="0" err="1"/>
              <a:t>fonctionne</a:t>
            </a:r>
            <a:r>
              <a:rPr lang="en-US" dirty="0"/>
              <a:t> </a:t>
            </a:r>
            <a:r>
              <a:rPr lang="en-US" dirty="0" err="1"/>
              <a:t>quasiment</a:t>
            </a:r>
            <a:r>
              <a:rPr lang="en-US" dirty="0"/>
              <a:t> </a:t>
            </a:r>
            <a:r>
              <a:rPr lang="en-US" dirty="0" err="1"/>
              <a:t>tel</a:t>
            </a:r>
            <a:r>
              <a:rPr lang="en-US" dirty="0"/>
              <a:t> </a:t>
            </a:r>
            <a:r>
              <a:rPr lang="en-US" dirty="0" err="1"/>
              <a:t>quel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on applique </a:t>
            </a:r>
            <a:r>
              <a:rPr lang="en-US" dirty="0" err="1"/>
              <a:t>l’approche</a:t>
            </a:r>
            <a:r>
              <a:rPr lang="en-US" dirty="0"/>
              <a:t> </a:t>
            </a:r>
            <a:r>
              <a:rPr lang="en-US" dirty="0" err="1"/>
              <a:t>produit</a:t>
            </a:r>
            <a:r>
              <a:rPr lang="en-US" dirty="0"/>
              <a:t> sur la data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F80960-FEAF-ACDA-60A1-DE6FCD5B3C7D}"/>
              </a:ext>
            </a:extLst>
          </p:cNvPr>
          <p:cNvSpPr txBox="1"/>
          <p:nvPr/>
        </p:nvSpPr>
        <p:spPr>
          <a:xfrm>
            <a:off x="1332223" y="713950"/>
            <a:ext cx="503124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Chief data office (attention </a:t>
            </a:r>
            <a:r>
              <a:rPr lang="en-US" dirty="0" err="1"/>
              <a:t>gouvernance</a:t>
            </a:r>
            <a:r>
              <a:rPr lang="en-US" dirty="0"/>
              <a:t> </a:t>
            </a:r>
            <a:r>
              <a:rPr lang="en-US" dirty="0" err="1"/>
              <a:t>centralisée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/ Domain owner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Architecte</a:t>
            </a:r>
            <a:r>
              <a:rPr lang="en-US" dirty="0"/>
              <a:t> </a:t>
            </a:r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à</a:t>
            </a:r>
            <a:r>
              <a:rPr lang="en-US" dirty="0"/>
              <a:t> priori pas </a:t>
            </a:r>
            <a:r>
              <a:rPr lang="en-US" dirty="0" err="1"/>
              <a:t>besoin</a:t>
            </a:r>
            <a:r>
              <a:rPr lang="en-US" dirty="0"/>
              <a:t> de </a:t>
            </a:r>
            <a:r>
              <a:rPr lang="en-US" dirty="0" err="1"/>
              <a:t>spécialiser</a:t>
            </a:r>
            <a:r>
              <a:rPr lang="en-US" dirty="0"/>
              <a:t> pour la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engineer (</a:t>
            </a:r>
            <a:r>
              <a:rPr lang="en-US" dirty="0" err="1"/>
              <a:t>maturité</a:t>
            </a:r>
            <a:r>
              <a:rPr lang="en-US" dirty="0"/>
              <a:t> </a:t>
            </a:r>
            <a:r>
              <a:rPr lang="en-US" dirty="0" err="1"/>
              <a:t>différente</a:t>
            </a:r>
            <a:r>
              <a:rPr lang="en-US" dirty="0"/>
              <a:t> par rapport au soft </a:t>
            </a:r>
            <a:r>
              <a:rPr lang="en-US" dirty="0" err="1"/>
              <a:t>eng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steward &amp; custodian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Urgent de </a:t>
            </a:r>
            <a:r>
              <a:rPr lang="en-US" dirty="0" err="1"/>
              <a:t>remettre</a:t>
            </a:r>
            <a:r>
              <a:rPr lang="en-US" dirty="0"/>
              <a:t> </a:t>
            </a:r>
            <a:r>
              <a:rPr lang="en-US" dirty="0" err="1"/>
              <a:t>à</a:t>
            </a:r>
            <a:r>
              <a:rPr lang="en-US" dirty="0"/>
              <a:t> plat les </a:t>
            </a:r>
            <a:r>
              <a:rPr lang="en-US" dirty="0" err="1"/>
              <a:t>rôles</a:t>
            </a:r>
            <a:r>
              <a:rPr lang="en-US" dirty="0"/>
              <a:t> data car il y </a:t>
            </a:r>
            <a:r>
              <a:rPr lang="en-US" dirty="0" err="1"/>
              <a:t>en</a:t>
            </a:r>
            <a:r>
              <a:rPr lang="en-US" dirty="0"/>
              <a:t> a trop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Et </a:t>
            </a:r>
            <a:r>
              <a:rPr lang="en-US" dirty="0" err="1"/>
              <a:t>si</a:t>
            </a:r>
            <a:r>
              <a:rPr lang="en-US" dirty="0"/>
              <a:t> on appliquer </a:t>
            </a:r>
            <a:r>
              <a:rPr lang="en-US" dirty="0" err="1"/>
              <a:t>une</a:t>
            </a:r>
            <a:r>
              <a:rPr lang="en-US" dirty="0"/>
              <a:t> </a:t>
            </a:r>
            <a:r>
              <a:rPr lang="en-US" dirty="0" err="1"/>
              <a:t>approche</a:t>
            </a:r>
            <a:r>
              <a:rPr lang="en-US" dirty="0"/>
              <a:t> </a:t>
            </a:r>
            <a:r>
              <a:rPr lang="en-US" dirty="0" err="1"/>
              <a:t>produit</a:t>
            </a:r>
            <a:r>
              <a:rPr lang="en-US" dirty="0"/>
              <a:t>, les Product Owner / Product </a:t>
            </a:r>
            <a:r>
              <a:rPr lang="en-US" dirty="0" err="1"/>
              <a:t>mgr</a:t>
            </a:r>
            <a:r>
              <a:rPr lang="en-US" dirty="0"/>
              <a:t> </a:t>
            </a:r>
            <a:r>
              <a:rPr lang="en-US" dirty="0" err="1"/>
              <a:t>remplaceraient</a:t>
            </a:r>
            <a:r>
              <a:rPr lang="en-US" dirty="0"/>
              <a:t> </a:t>
            </a:r>
            <a:r>
              <a:rPr lang="en-US" dirty="0" err="1"/>
              <a:t>une</a:t>
            </a:r>
            <a:r>
              <a:rPr lang="en-US" dirty="0"/>
              <a:t> bonne </a:t>
            </a:r>
            <a:r>
              <a:rPr lang="en-US" dirty="0" err="1"/>
              <a:t>partie</a:t>
            </a:r>
            <a:r>
              <a:rPr lang="en-US" dirty="0"/>
              <a:t> de role (data owner déjà)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F45DE747-E0AE-BD99-857B-C73DDE167D3E}"/>
              </a:ext>
            </a:extLst>
          </p:cNvPr>
          <p:cNvSpPr/>
          <p:nvPr/>
        </p:nvSpPr>
        <p:spPr>
          <a:xfrm>
            <a:off x="838200" y="4930343"/>
            <a:ext cx="5760308" cy="1714161"/>
          </a:xfrm>
          <a:prstGeom prst="roundRect">
            <a:avLst>
              <a:gd name="adj" fmla="val 6003"/>
            </a:avLst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3C7DFC-1B7F-911B-31E0-533012A930EF}"/>
              </a:ext>
            </a:extLst>
          </p:cNvPr>
          <p:cNvSpPr txBox="1"/>
          <p:nvPr/>
        </p:nvSpPr>
        <p:spPr>
          <a:xfrm>
            <a:off x="2856067" y="4742250"/>
            <a:ext cx="198355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PRACTICES - TOOLS</a:t>
            </a:r>
          </a:p>
        </p:txBody>
      </p:sp>
    </p:spTree>
    <p:extLst>
      <p:ext uri="{BB962C8B-B14F-4D97-AF65-F5344CB8AC3E}">
        <p14:creationId xmlns:p14="http://schemas.microsoft.com/office/powerpoint/2010/main" val="365060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" descr="Signe d'abeille signe d'abeille en métal signe de - Etsy France">
            <a:extLst>
              <a:ext uri="{FF2B5EF4-FFF2-40B4-BE49-F238E27FC236}">
                <a16:creationId xmlns:a16="http://schemas.microsoft.com/office/drawing/2014/main" id="{1A89F509-3DB3-B95E-5C03-CE3839029B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54" t="5385" r="9865" b="12126"/>
          <a:stretch/>
        </p:blipFill>
        <p:spPr bwMode="auto">
          <a:xfrm>
            <a:off x="63959" y="6241936"/>
            <a:ext cx="324726" cy="329345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0F19410E-7E3D-E53D-EB9F-DF546A02251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8951" r="81492"/>
          <a:stretch/>
        </p:blipFill>
        <p:spPr>
          <a:xfrm>
            <a:off x="46828" y="6612515"/>
            <a:ext cx="829891" cy="199440"/>
          </a:xfrm>
          <a:prstGeom prst="rect">
            <a:avLst/>
          </a:prstGeom>
        </p:spPr>
      </p:pic>
      <p:sp>
        <p:nvSpPr>
          <p:cNvPr id="58" name="ZoneTexte 57">
            <a:extLst>
              <a:ext uri="{FF2B5EF4-FFF2-40B4-BE49-F238E27FC236}">
                <a16:creationId xmlns:a16="http://schemas.microsoft.com/office/drawing/2014/main" id="{AA0236F8-32A7-BD98-3F9F-B4C2C75403AB}"/>
              </a:ext>
            </a:extLst>
          </p:cNvPr>
          <p:cNvSpPr txBox="1">
            <a:spLocks/>
          </p:cNvSpPr>
          <p:nvPr/>
        </p:nvSpPr>
        <p:spPr>
          <a:xfrm>
            <a:off x="10857423" y="6666570"/>
            <a:ext cx="154913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800" b="1" dirty="0">
                <a:solidFill>
                  <a:schemeClr val="bg2">
                    <a:lumMod val="10000"/>
                  </a:schemeClr>
                </a:solidFill>
                <a:latin typeface="Montserrat" panose="02000505000000020004" pitchFamily="2" charset="77"/>
              </a:rPr>
              <a:t>9 OCTOBRE 2023</a:t>
            </a:r>
          </a:p>
        </p:txBody>
      </p:sp>
      <p:pic>
        <p:nvPicPr>
          <p:cNvPr id="64" name="Picture 2">
            <a:extLst>
              <a:ext uri="{FF2B5EF4-FFF2-40B4-BE49-F238E27FC236}">
                <a16:creationId xmlns:a16="http://schemas.microsoft.com/office/drawing/2014/main" id="{04F66AA3-187D-ED6D-1515-2FD087D443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322" y="46045"/>
            <a:ext cx="7496361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" name="Picture 4">
            <a:extLst>
              <a:ext uri="{FF2B5EF4-FFF2-40B4-BE49-F238E27FC236}">
                <a16:creationId xmlns:a16="http://schemas.microsoft.com/office/drawing/2014/main" id="{43B2706C-CD46-55AB-CE28-30AC831996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17" r="13205"/>
          <a:stretch/>
        </p:blipFill>
        <p:spPr bwMode="auto">
          <a:xfrm>
            <a:off x="5782031" y="3039762"/>
            <a:ext cx="6183647" cy="3531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0375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>
            <a:extLst>
              <a:ext uri="{FF2B5EF4-FFF2-40B4-BE49-F238E27FC236}">
                <a16:creationId xmlns:a16="http://schemas.microsoft.com/office/drawing/2014/main" id="{347C336F-BB0D-6291-D177-FC971093CD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6199" y="4309765"/>
            <a:ext cx="6198973" cy="2502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>
            <a:extLst>
              <a:ext uri="{FF2B5EF4-FFF2-40B4-BE49-F238E27FC236}">
                <a16:creationId xmlns:a16="http://schemas.microsoft.com/office/drawing/2014/main" id="{AD467B2F-11C3-6950-A087-7C20A6C55D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8727" y="2536016"/>
            <a:ext cx="5756873" cy="2502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Signe d'abeille signe d'abeille en métal signe de - Etsy France">
            <a:extLst>
              <a:ext uri="{FF2B5EF4-FFF2-40B4-BE49-F238E27FC236}">
                <a16:creationId xmlns:a16="http://schemas.microsoft.com/office/drawing/2014/main" id="{1A89F509-3DB3-B95E-5C03-CE3839029B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54" t="5385" r="9865" b="12126"/>
          <a:stretch/>
        </p:blipFill>
        <p:spPr bwMode="auto">
          <a:xfrm>
            <a:off x="63959" y="6241936"/>
            <a:ext cx="324726" cy="329345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0F19410E-7E3D-E53D-EB9F-DF546A02251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48951" r="81492"/>
          <a:stretch/>
        </p:blipFill>
        <p:spPr>
          <a:xfrm>
            <a:off x="46828" y="6612515"/>
            <a:ext cx="829891" cy="199440"/>
          </a:xfrm>
          <a:prstGeom prst="rect">
            <a:avLst/>
          </a:prstGeom>
        </p:spPr>
      </p:pic>
      <p:sp>
        <p:nvSpPr>
          <p:cNvPr id="58" name="ZoneTexte 57">
            <a:extLst>
              <a:ext uri="{FF2B5EF4-FFF2-40B4-BE49-F238E27FC236}">
                <a16:creationId xmlns:a16="http://schemas.microsoft.com/office/drawing/2014/main" id="{AA0236F8-32A7-BD98-3F9F-B4C2C75403AB}"/>
              </a:ext>
            </a:extLst>
          </p:cNvPr>
          <p:cNvSpPr txBox="1">
            <a:spLocks/>
          </p:cNvSpPr>
          <p:nvPr/>
        </p:nvSpPr>
        <p:spPr>
          <a:xfrm>
            <a:off x="10857423" y="6666570"/>
            <a:ext cx="154913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800" b="1" dirty="0">
                <a:solidFill>
                  <a:schemeClr val="bg2">
                    <a:lumMod val="10000"/>
                  </a:schemeClr>
                </a:solidFill>
                <a:latin typeface="Montserrat" panose="02000505000000020004" pitchFamily="2" charset="77"/>
              </a:rPr>
              <a:t>9 OCTOBRE 2023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1E404654-0FC8-6301-D28A-3DD13A4888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8042"/>
            <a:ext cx="5609968" cy="263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39757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" descr="Signe d'abeille signe d'abeille en métal signe de - Etsy France">
            <a:extLst>
              <a:ext uri="{FF2B5EF4-FFF2-40B4-BE49-F238E27FC236}">
                <a16:creationId xmlns:a16="http://schemas.microsoft.com/office/drawing/2014/main" id="{1A89F509-3DB3-B95E-5C03-CE3839029B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54" t="5385" r="9865" b="12126"/>
          <a:stretch/>
        </p:blipFill>
        <p:spPr bwMode="auto">
          <a:xfrm>
            <a:off x="63959" y="6241936"/>
            <a:ext cx="324726" cy="329345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0F19410E-7E3D-E53D-EB9F-DF546A02251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8951" r="81492"/>
          <a:stretch/>
        </p:blipFill>
        <p:spPr>
          <a:xfrm>
            <a:off x="46828" y="6612515"/>
            <a:ext cx="829891" cy="199440"/>
          </a:xfrm>
          <a:prstGeom prst="rect">
            <a:avLst/>
          </a:prstGeom>
        </p:spPr>
      </p:pic>
      <p:sp>
        <p:nvSpPr>
          <p:cNvPr id="58" name="ZoneTexte 57">
            <a:extLst>
              <a:ext uri="{FF2B5EF4-FFF2-40B4-BE49-F238E27FC236}">
                <a16:creationId xmlns:a16="http://schemas.microsoft.com/office/drawing/2014/main" id="{AA0236F8-32A7-BD98-3F9F-B4C2C75403AB}"/>
              </a:ext>
            </a:extLst>
          </p:cNvPr>
          <p:cNvSpPr txBox="1">
            <a:spLocks/>
          </p:cNvSpPr>
          <p:nvPr/>
        </p:nvSpPr>
        <p:spPr>
          <a:xfrm>
            <a:off x="10857423" y="6666570"/>
            <a:ext cx="154913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800" b="1" dirty="0">
                <a:solidFill>
                  <a:schemeClr val="bg2">
                    <a:lumMod val="10000"/>
                  </a:schemeClr>
                </a:solidFill>
                <a:latin typeface="Montserrat" panose="02000505000000020004" pitchFamily="2" charset="77"/>
              </a:rPr>
              <a:t>9 OCTOBRE 2023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3C78F7C1-487F-7F4D-9214-CBE4C5160F5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90"/>
          <a:stretch/>
        </p:blipFill>
        <p:spPr bwMode="auto">
          <a:xfrm>
            <a:off x="12700" y="-12361"/>
            <a:ext cx="12166600" cy="3023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80369010-0E6D-F70A-6D98-75E4E37E30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16"/>
          <a:stretch/>
        </p:blipFill>
        <p:spPr bwMode="auto">
          <a:xfrm>
            <a:off x="1897150" y="3010754"/>
            <a:ext cx="8620520" cy="3871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55777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ZoneTexte 218">
            <a:extLst>
              <a:ext uri="{FF2B5EF4-FFF2-40B4-BE49-F238E27FC236}">
                <a16:creationId xmlns:a16="http://schemas.microsoft.com/office/drawing/2014/main" id="{76B1DE54-2CC0-4542-8D50-1B1473BCCD3A}"/>
              </a:ext>
            </a:extLst>
          </p:cNvPr>
          <p:cNvSpPr txBox="1"/>
          <p:nvPr/>
        </p:nvSpPr>
        <p:spPr>
          <a:xfrm>
            <a:off x="1343822" y="1821465"/>
            <a:ext cx="5726700" cy="135158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defTabSz="914377">
              <a:lnSpc>
                <a:spcPct val="150000"/>
              </a:lnSpc>
            </a:pPr>
            <a:r>
              <a:rPr lang="en-US" sz="1400">
                <a:solidFill>
                  <a:srgbClr val="4A4A4A"/>
                </a:solidFill>
                <a:latin typeface="BlinkMacSystemFont"/>
              </a:rPr>
              <a:t>Published data set that can be accessed by others</a:t>
            </a:r>
          </a:p>
          <a:p>
            <a:pPr defTabSz="914377">
              <a:lnSpc>
                <a:spcPct val="150000"/>
              </a:lnSpc>
            </a:pPr>
            <a:r>
              <a:rPr lang="en-US" sz="1400">
                <a:solidFill>
                  <a:srgbClr val="4A4A4A"/>
                </a:solidFill>
                <a:latin typeface="BlinkMacSystemFont"/>
              </a:rPr>
              <a:t>Enables consumers to perform cross-domain data analysis</a:t>
            </a:r>
          </a:p>
          <a:p>
            <a:pPr defTabSz="914377">
              <a:lnSpc>
                <a:spcPct val="150000"/>
              </a:lnSpc>
            </a:pPr>
            <a:r>
              <a:rPr lang="en-US" sz="1400">
                <a:solidFill>
                  <a:srgbClr val="4A4A4A"/>
                </a:solidFill>
                <a:latin typeface="BlinkMacSystemFont"/>
              </a:rPr>
              <a:t>Preferred format are files, tables or views but also all kind of API</a:t>
            </a:r>
          </a:p>
          <a:p>
            <a:pPr defTabSz="914377">
              <a:lnSpc>
                <a:spcPct val="150000"/>
              </a:lnSpc>
            </a:pPr>
            <a:r>
              <a:rPr lang="en-US" sz="1400">
                <a:solidFill>
                  <a:srgbClr val="4A4A4A"/>
                </a:solidFill>
                <a:latin typeface="BlinkMacSystemFont"/>
              </a:rPr>
              <a:t>Data quality expectations / SLA are described and monitored</a:t>
            </a:r>
          </a:p>
        </p:txBody>
      </p:sp>
      <p:pic>
        <p:nvPicPr>
          <p:cNvPr id="10" name="Graphique 9" descr="Création de récits avec un remplissage uni">
            <a:extLst>
              <a:ext uri="{FF2B5EF4-FFF2-40B4-BE49-F238E27FC236}">
                <a16:creationId xmlns:a16="http://schemas.microsoft.com/office/drawing/2014/main" id="{B84BD7EC-B975-254E-ABDA-AC61C86073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70533" y="1315680"/>
            <a:ext cx="635455" cy="778427"/>
          </a:xfrm>
          <a:prstGeom prst="rect">
            <a:avLst/>
          </a:prstGeom>
        </p:spPr>
      </p:pic>
      <p:sp>
        <p:nvSpPr>
          <p:cNvPr id="223" name="ZoneTexte 222">
            <a:extLst>
              <a:ext uri="{FF2B5EF4-FFF2-40B4-BE49-F238E27FC236}">
                <a16:creationId xmlns:a16="http://schemas.microsoft.com/office/drawing/2014/main" id="{2DFC22F0-53B1-824A-93E8-CBF766481343}"/>
              </a:ext>
            </a:extLst>
          </p:cNvPr>
          <p:cNvSpPr txBox="1"/>
          <p:nvPr/>
        </p:nvSpPr>
        <p:spPr>
          <a:xfrm>
            <a:off x="6896855" y="1416089"/>
            <a:ext cx="42664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7"/>
            <a:r>
              <a:rPr lang="en-US" sz="1400" b="1">
                <a:solidFill>
                  <a:srgbClr val="27509B"/>
                </a:solidFill>
                <a:latin typeface="Michelin SemiBold" panose="02000000000000000000" pitchFamily="50" charset="0"/>
              </a:rPr>
              <a:t>Documented in a Data catalog</a:t>
            </a:r>
          </a:p>
        </p:txBody>
      </p:sp>
      <p:sp>
        <p:nvSpPr>
          <p:cNvPr id="224" name="ZoneTexte 223">
            <a:extLst>
              <a:ext uri="{FF2B5EF4-FFF2-40B4-BE49-F238E27FC236}">
                <a16:creationId xmlns:a16="http://schemas.microsoft.com/office/drawing/2014/main" id="{FB0C927E-F7DA-CA47-AD4B-F12F615716C3}"/>
              </a:ext>
            </a:extLst>
          </p:cNvPr>
          <p:cNvSpPr txBox="1"/>
          <p:nvPr/>
        </p:nvSpPr>
        <p:spPr>
          <a:xfrm>
            <a:off x="6918927" y="1629049"/>
            <a:ext cx="4402158" cy="70525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defTabSz="914377">
              <a:lnSpc>
                <a:spcPct val="150000"/>
              </a:lnSpc>
            </a:pPr>
            <a:r>
              <a:rPr lang="en-US" sz="1400">
                <a:solidFill>
                  <a:srgbClr val="4A4A4A"/>
                </a:solidFill>
                <a:latin typeface="BlinkMacSystemFont"/>
              </a:rPr>
              <a:t>Metadata describing the product and the business terms</a:t>
            </a:r>
          </a:p>
          <a:p>
            <a:pPr defTabSz="914377">
              <a:lnSpc>
                <a:spcPct val="150000"/>
              </a:lnSpc>
            </a:pPr>
            <a:r>
              <a:rPr lang="en-US" sz="1400">
                <a:solidFill>
                  <a:srgbClr val="4A4A4A"/>
                </a:solidFill>
                <a:latin typeface="BlinkMacSystemFont"/>
              </a:rPr>
              <a:t>Access management process compliant with security rules</a:t>
            </a:r>
          </a:p>
        </p:txBody>
      </p:sp>
      <p:sp>
        <p:nvSpPr>
          <p:cNvPr id="226" name="ZoneTexte 225">
            <a:extLst>
              <a:ext uri="{FF2B5EF4-FFF2-40B4-BE49-F238E27FC236}">
                <a16:creationId xmlns:a16="http://schemas.microsoft.com/office/drawing/2014/main" id="{7B5DB62E-0E38-3449-9F76-8E0AB1334F5B}"/>
              </a:ext>
            </a:extLst>
          </p:cNvPr>
          <p:cNvSpPr txBox="1"/>
          <p:nvPr/>
        </p:nvSpPr>
        <p:spPr>
          <a:xfrm>
            <a:off x="6896854" y="2460231"/>
            <a:ext cx="4424231" cy="92070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defTabSz="914377"/>
            <a:r>
              <a:rPr lang="en-US" sz="1400" b="1">
                <a:solidFill>
                  <a:srgbClr val="27509B"/>
                </a:solidFill>
                <a:latin typeface="Michelin SemiBold" panose="02000000000000000000" pitchFamily="50" charset="0"/>
              </a:rPr>
              <a:t>Addressable in a Data platform</a:t>
            </a:r>
          </a:p>
          <a:p>
            <a:pPr defTabSz="914377">
              <a:lnSpc>
                <a:spcPct val="150000"/>
              </a:lnSpc>
            </a:pPr>
            <a:r>
              <a:rPr lang="en-US" sz="1400">
                <a:solidFill>
                  <a:srgbClr val="4A4A4A"/>
                </a:solidFill>
                <a:latin typeface="BlinkMacSystemFont"/>
              </a:rPr>
              <a:t>Through a query engine with examples and best practices</a:t>
            </a:r>
          </a:p>
          <a:p>
            <a:pPr defTabSz="914377">
              <a:lnSpc>
                <a:spcPct val="150000"/>
              </a:lnSpc>
            </a:pPr>
            <a:r>
              <a:rPr lang="en-US" sz="1400">
                <a:solidFill>
                  <a:srgbClr val="4A4A4A"/>
                </a:solidFill>
                <a:latin typeface="BlinkMacSystemFont"/>
              </a:rPr>
              <a:t>With usage and access monitoring</a:t>
            </a:r>
          </a:p>
        </p:txBody>
      </p:sp>
      <p:pic>
        <p:nvPicPr>
          <p:cNvPr id="15" name="Graphique 14" descr="Œil avec un remplissage uni">
            <a:extLst>
              <a:ext uri="{FF2B5EF4-FFF2-40B4-BE49-F238E27FC236}">
                <a16:creationId xmlns:a16="http://schemas.microsoft.com/office/drawing/2014/main" id="{DDEBCF31-B5DA-C04E-919F-547B7451D35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070533" y="2467279"/>
            <a:ext cx="673275" cy="824753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82325CED-B1FB-B549-AA91-92717D3D75E8}"/>
              </a:ext>
            </a:extLst>
          </p:cNvPr>
          <p:cNvSpPr/>
          <p:nvPr/>
        </p:nvSpPr>
        <p:spPr>
          <a:xfrm>
            <a:off x="1118854" y="1087955"/>
            <a:ext cx="10202231" cy="2370769"/>
          </a:xfrm>
          <a:prstGeom prst="rect">
            <a:avLst/>
          </a:prstGeom>
          <a:noFill/>
          <a:ln w="38100">
            <a:solidFill>
              <a:srgbClr val="EC0D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19" name="Rectangle 318">
            <a:extLst>
              <a:ext uri="{FF2B5EF4-FFF2-40B4-BE49-F238E27FC236}">
                <a16:creationId xmlns:a16="http://schemas.microsoft.com/office/drawing/2014/main" id="{B54A1693-60EC-CA49-A4DB-0C3B2E30D05A}"/>
              </a:ext>
            </a:extLst>
          </p:cNvPr>
          <p:cNvSpPr/>
          <p:nvPr/>
        </p:nvSpPr>
        <p:spPr>
          <a:xfrm>
            <a:off x="552038" y="283958"/>
            <a:ext cx="11472517" cy="5909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377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>
                <a:solidFill>
                  <a:prstClr val="black"/>
                </a:solidFill>
                <a:latin typeface="Calibri" panose="020F0502020204030204"/>
              </a:rPr>
              <a:t>What is a data product ? </a:t>
            </a:r>
          </a:p>
        </p:txBody>
      </p:sp>
      <p:sp>
        <p:nvSpPr>
          <p:cNvPr id="320" name="Forme libre 319">
            <a:extLst>
              <a:ext uri="{FF2B5EF4-FFF2-40B4-BE49-F238E27FC236}">
                <a16:creationId xmlns:a16="http://schemas.microsoft.com/office/drawing/2014/main" id="{C7FFEC78-E2CB-6441-BD95-7C256889E553}"/>
              </a:ext>
            </a:extLst>
          </p:cNvPr>
          <p:cNvSpPr/>
          <p:nvPr/>
        </p:nvSpPr>
        <p:spPr>
          <a:xfrm>
            <a:off x="326089" y="3043351"/>
            <a:ext cx="11658795" cy="2673485"/>
          </a:xfrm>
          <a:custGeom>
            <a:avLst/>
            <a:gdLst>
              <a:gd name="connsiteX0" fmla="*/ 8563133 w 9111619"/>
              <a:gd name="connsiteY0" fmla="*/ 99129 h 2897560"/>
              <a:gd name="connsiteX1" fmla="*/ 4241855 w 9111619"/>
              <a:gd name="connsiteY1" fmla="*/ 556329 h 2897560"/>
              <a:gd name="connsiteX2" fmla="*/ 952965 w 9111619"/>
              <a:gd name="connsiteY2" fmla="*/ 467839 h 2897560"/>
              <a:gd name="connsiteX3" fmla="*/ 200797 w 9111619"/>
              <a:gd name="connsiteY3" fmla="*/ 2635852 h 2897560"/>
              <a:gd name="connsiteX4" fmla="*/ 4123868 w 9111619"/>
              <a:gd name="connsiteY4" fmla="*/ 2547361 h 2897560"/>
              <a:gd name="connsiteX5" fmla="*/ 8563133 w 9111619"/>
              <a:gd name="connsiteY5" fmla="*/ 2753839 h 2897560"/>
              <a:gd name="connsiteX6" fmla="*/ 8563133 w 9111619"/>
              <a:gd name="connsiteY6" fmla="*/ 99129 h 2897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11619" h="2897560">
                <a:moveTo>
                  <a:pt x="8563133" y="99129"/>
                </a:moveTo>
                <a:cubicBezTo>
                  <a:pt x="7842920" y="-267123"/>
                  <a:pt x="5510216" y="494877"/>
                  <a:pt x="4241855" y="556329"/>
                </a:cubicBezTo>
                <a:cubicBezTo>
                  <a:pt x="2973494" y="617781"/>
                  <a:pt x="1626475" y="121252"/>
                  <a:pt x="952965" y="467839"/>
                </a:cubicBezTo>
                <a:cubicBezTo>
                  <a:pt x="279455" y="814426"/>
                  <a:pt x="-327687" y="2289265"/>
                  <a:pt x="200797" y="2635852"/>
                </a:cubicBezTo>
                <a:cubicBezTo>
                  <a:pt x="729281" y="2982439"/>
                  <a:pt x="2730145" y="2527697"/>
                  <a:pt x="4123868" y="2547361"/>
                </a:cubicBezTo>
                <a:cubicBezTo>
                  <a:pt x="5517591" y="2567026"/>
                  <a:pt x="7820798" y="3164336"/>
                  <a:pt x="8563133" y="2753839"/>
                </a:cubicBezTo>
                <a:cubicBezTo>
                  <a:pt x="9305468" y="2343342"/>
                  <a:pt x="9283346" y="465381"/>
                  <a:pt x="8563133" y="99129"/>
                </a:cubicBezTo>
                <a:close/>
              </a:path>
            </a:pathLst>
          </a:custGeom>
          <a:noFill/>
          <a:ln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21" name="Ellipse 320">
            <a:extLst>
              <a:ext uri="{FF2B5EF4-FFF2-40B4-BE49-F238E27FC236}">
                <a16:creationId xmlns:a16="http://schemas.microsoft.com/office/drawing/2014/main" id="{E62A6517-0078-C14A-865C-9DD9A425445C}"/>
              </a:ext>
            </a:extLst>
          </p:cNvPr>
          <p:cNvSpPr/>
          <p:nvPr/>
        </p:nvSpPr>
        <p:spPr>
          <a:xfrm>
            <a:off x="2230282" y="5396610"/>
            <a:ext cx="2592000" cy="515584"/>
          </a:xfrm>
          <a:prstGeom prst="ellipse">
            <a:avLst/>
          </a:prstGeom>
          <a:solidFill>
            <a:schemeClr val="bg1"/>
          </a:solidFill>
          <a:ln w="603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defTabSz="914377"/>
            <a:r>
              <a:rPr lang="fr-FR" sz="1050" b="1">
                <a:solidFill>
                  <a:prstClr val="white">
                    <a:lumMod val="50000"/>
                  </a:prstClr>
                </a:solidFill>
                <a:latin typeface="Michelin" panose="02000000000000000000" pitchFamily="2" charset="0"/>
              </a:rPr>
              <a:t>Domain team</a:t>
            </a:r>
          </a:p>
        </p:txBody>
      </p:sp>
      <p:sp>
        <p:nvSpPr>
          <p:cNvPr id="322" name="ZoneTexte 321">
            <a:extLst>
              <a:ext uri="{FF2B5EF4-FFF2-40B4-BE49-F238E27FC236}">
                <a16:creationId xmlns:a16="http://schemas.microsoft.com/office/drawing/2014/main" id="{3ED32B19-668F-E844-94B5-287B7BC9788B}"/>
              </a:ext>
            </a:extLst>
          </p:cNvPr>
          <p:cNvSpPr txBox="1"/>
          <p:nvPr/>
        </p:nvSpPr>
        <p:spPr>
          <a:xfrm>
            <a:off x="-45454" y="6158437"/>
            <a:ext cx="12231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77"/>
            <a:r>
              <a:rPr lang="fr-FR" err="1">
                <a:solidFill>
                  <a:prstClr val="black"/>
                </a:solidFill>
                <a:latin typeface="Calibri" panose="020F0502020204030204"/>
              </a:rPr>
              <a:t>We</a:t>
            </a:r>
            <a:r>
              <a:rPr lang="fr-FR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fr-FR" err="1">
                <a:solidFill>
                  <a:prstClr val="black"/>
                </a:solidFill>
                <a:latin typeface="Calibri" panose="020F0502020204030204"/>
              </a:rPr>
              <a:t>measure</a:t>
            </a:r>
            <a:r>
              <a:rPr lang="fr-FR">
                <a:solidFill>
                  <a:prstClr val="black"/>
                </a:solidFill>
                <a:latin typeface="Calibri" panose="020F0502020204030204"/>
              </a:rPr>
              <a:t> the data </a:t>
            </a:r>
            <a:r>
              <a:rPr lang="fr-FR" err="1">
                <a:solidFill>
                  <a:prstClr val="black"/>
                </a:solidFill>
                <a:latin typeface="Calibri" panose="020F0502020204030204"/>
              </a:rPr>
              <a:t>product</a:t>
            </a:r>
            <a:r>
              <a:rPr lang="fr-FR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fr-FR" err="1">
                <a:solidFill>
                  <a:prstClr val="black"/>
                </a:solidFill>
                <a:latin typeface="Calibri" panose="020F0502020204030204"/>
              </a:rPr>
              <a:t>success</a:t>
            </a:r>
            <a:r>
              <a:rPr lang="fr-FR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fr-FR" err="1">
                <a:solidFill>
                  <a:prstClr val="black"/>
                </a:solidFill>
                <a:latin typeface="Calibri" panose="020F0502020204030204"/>
              </a:rPr>
              <a:t>through</a:t>
            </a:r>
            <a:r>
              <a:rPr lang="fr-FR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fr-FR" b="1">
                <a:solidFill>
                  <a:prstClr val="black"/>
                </a:solidFill>
                <a:latin typeface="Calibri" panose="020F0502020204030204"/>
              </a:rPr>
              <a:t>data usage</a:t>
            </a:r>
            <a:r>
              <a:rPr lang="fr-FR">
                <a:solidFill>
                  <a:prstClr val="black"/>
                </a:solidFill>
                <a:latin typeface="Calibri" panose="020F0502020204030204"/>
              </a:rPr>
              <a:t>, </a:t>
            </a:r>
            <a:r>
              <a:rPr lang="fr-FR" b="1" err="1">
                <a:solidFill>
                  <a:prstClr val="black"/>
                </a:solidFill>
                <a:latin typeface="Calibri" panose="020F0502020204030204"/>
              </a:rPr>
              <a:t>number</a:t>
            </a:r>
            <a:r>
              <a:rPr lang="fr-FR" b="1">
                <a:solidFill>
                  <a:prstClr val="black"/>
                </a:solidFill>
                <a:latin typeface="Calibri" panose="020F0502020204030204"/>
              </a:rPr>
              <a:t> of data consumer </a:t>
            </a:r>
            <a:r>
              <a:rPr lang="fr-FR">
                <a:solidFill>
                  <a:prstClr val="black"/>
                </a:solidFill>
                <a:latin typeface="Calibri" panose="020F0502020204030204"/>
              </a:rPr>
              <a:t>and </a:t>
            </a:r>
            <a:r>
              <a:rPr lang="fr-FR" err="1">
                <a:solidFill>
                  <a:prstClr val="black"/>
                </a:solidFill>
                <a:latin typeface="Calibri" panose="020F0502020204030204"/>
              </a:rPr>
              <a:t>their</a:t>
            </a:r>
            <a:r>
              <a:rPr lang="fr-FR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fr-FR" b="1">
                <a:solidFill>
                  <a:prstClr val="black"/>
                </a:solidFill>
                <a:latin typeface="Calibri" panose="020F0502020204030204"/>
              </a:rPr>
              <a:t>satisfaction</a:t>
            </a:r>
            <a:r>
              <a:rPr lang="fr-FR">
                <a:solidFill>
                  <a:prstClr val="black"/>
                </a:solidFill>
                <a:latin typeface="Calibri" panose="020F0502020204030204"/>
              </a:rPr>
              <a:t> !</a:t>
            </a:r>
          </a:p>
        </p:txBody>
      </p:sp>
      <p:sp>
        <p:nvSpPr>
          <p:cNvPr id="323" name="ZoneTexte 322">
            <a:extLst>
              <a:ext uri="{FF2B5EF4-FFF2-40B4-BE49-F238E27FC236}">
                <a16:creationId xmlns:a16="http://schemas.microsoft.com/office/drawing/2014/main" id="{8FAC5504-0CA3-7241-A075-262E7E028687}"/>
              </a:ext>
            </a:extLst>
          </p:cNvPr>
          <p:cNvSpPr txBox="1"/>
          <p:nvPr/>
        </p:nvSpPr>
        <p:spPr>
          <a:xfrm>
            <a:off x="4739999" y="5475961"/>
            <a:ext cx="30709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77"/>
            <a:r>
              <a:rPr lang="fr-FR" sz="1600">
                <a:solidFill>
                  <a:prstClr val="black"/>
                </a:solidFill>
                <a:latin typeface="Calibri" panose="020F0502020204030204"/>
              </a:rPr>
              <a:t>Is </a:t>
            </a:r>
            <a:r>
              <a:rPr lang="fr-FR" sz="1600" err="1">
                <a:solidFill>
                  <a:prstClr val="black"/>
                </a:solidFill>
                <a:latin typeface="Calibri" panose="020F0502020204030204"/>
              </a:rPr>
              <a:t>responsible</a:t>
            </a:r>
            <a:r>
              <a:rPr lang="fr-FR" sz="1600">
                <a:solidFill>
                  <a:prstClr val="black"/>
                </a:solidFill>
                <a:latin typeface="Calibri" panose="020F0502020204030204"/>
              </a:rPr>
              <a:t> of the </a:t>
            </a:r>
            <a:r>
              <a:rPr lang="fr-FR" sz="1600" b="1" err="1">
                <a:solidFill>
                  <a:prstClr val="black"/>
                </a:solidFill>
                <a:latin typeface="Calibri" panose="020F0502020204030204"/>
              </a:rPr>
              <a:t>operations</a:t>
            </a:r>
            <a:endParaRPr lang="fr-FR" sz="1600" b="1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324" name="ZoneTexte 323">
            <a:extLst>
              <a:ext uri="{FF2B5EF4-FFF2-40B4-BE49-F238E27FC236}">
                <a16:creationId xmlns:a16="http://schemas.microsoft.com/office/drawing/2014/main" id="{F54178FB-3CC0-7444-8F14-EC5EA7A6806A}"/>
              </a:ext>
            </a:extLst>
          </p:cNvPr>
          <p:cNvSpPr txBox="1"/>
          <p:nvPr/>
        </p:nvSpPr>
        <p:spPr>
          <a:xfrm>
            <a:off x="5329163" y="3981448"/>
            <a:ext cx="259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7"/>
            <a:r>
              <a:rPr lang="fr-FR" sz="1200" err="1">
                <a:solidFill>
                  <a:prstClr val="black"/>
                </a:solidFill>
                <a:latin typeface="Calibri" panose="020F0502020204030204"/>
              </a:rPr>
              <a:t>Aligned</a:t>
            </a:r>
            <a:r>
              <a:rPr lang="fr-FR" sz="120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fr-FR" sz="1200" err="1">
                <a:solidFill>
                  <a:prstClr val="black"/>
                </a:solidFill>
                <a:latin typeface="Calibri" panose="020F0502020204030204"/>
              </a:rPr>
              <a:t>with</a:t>
            </a:r>
            <a:r>
              <a:rPr lang="fr-FR" sz="1200">
                <a:solidFill>
                  <a:prstClr val="black"/>
                </a:solidFill>
                <a:latin typeface="Calibri" panose="020F0502020204030204"/>
              </a:rPr>
              <a:t> a </a:t>
            </a:r>
            <a:r>
              <a:rPr lang="fr-FR" sz="1200" err="1">
                <a:solidFill>
                  <a:prstClr val="black"/>
                </a:solidFill>
                <a:latin typeface="Calibri" panose="020F0502020204030204"/>
              </a:rPr>
              <a:t>particular</a:t>
            </a:r>
            <a:r>
              <a:rPr lang="fr-FR" sz="1200">
                <a:solidFill>
                  <a:prstClr val="black"/>
                </a:solidFill>
                <a:latin typeface="Calibri" panose="020F0502020204030204"/>
              </a:rPr>
              <a:t> business concept </a:t>
            </a:r>
            <a:r>
              <a:rPr lang="fr-FR" sz="1200" err="1">
                <a:solidFill>
                  <a:prstClr val="black"/>
                </a:solidFill>
                <a:latin typeface="Calibri" panose="020F0502020204030204"/>
              </a:rPr>
              <a:t>aggregated</a:t>
            </a:r>
            <a:r>
              <a:rPr lang="fr-FR" sz="120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fr-FR" sz="1200" err="1">
                <a:solidFill>
                  <a:prstClr val="black"/>
                </a:solidFill>
                <a:latin typeface="Calibri" panose="020F0502020204030204"/>
              </a:rPr>
              <a:t>from</a:t>
            </a:r>
            <a:r>
              <a:rPr lang="fr-FR" sz="1200">
                <a:solidFill>
                  <a:prstClr val="black"/>
                </a:solidFill>
                <a:latin typeface="Calibri" panose="020F0502020204030204"/>
              </a:rPr>
              <a:t> multiple </a:t>
            </a:r>
            <a:r>
              <a:rPr lang="fr-FR" sz="1200" err="1">
                <a:solidFill>
                  <a:prstClr val="black"/>
                </a:solidFill>
                <a:latin typeface="Calibri" panose="020F0502020204030204"/>
              </a:rPr>
              <a:t>domains</a:t>
            </a:r>
            <a:endParaRPr lang="fr-FR" sz="1200">
              <a:solidFill>
                <a:prstClr val="black"/>
              </a:solidFill>
              <a:latin typeface="Calibri" panose="020F0502020204030204"/>
            </a:endParaRPr>
          </a:p>
          <a:p>
            <a:pPr defTabSz="914377"/>
            <a:endParaRPr lang="fr-FR" sz="1200">
              <a:solidFill>
                <a:prstClr val="black"/>
              </a:solidFill>
              <a:latin typeface="Calibri" panose="020F0502020204030204"/>
            </a:endParaRPr>
          </a:p>
          <a:p>
            <a:pPr defTabSz="914377"/>
            <a:r>
              <a:rPr lang="fr-FR" sz="1200" err="1">
                <a:solidFill>
                  <a:prstClr val="black"/>
                </a:solidFill>
                <a:latin typeface="Calibri" panose="020F0502020204030204"/>
              </a:rPr>
              <a:t>Providing</a:t>
            </a:r>
            <a:r>
              <a:rPr lang="fr-FR" sz="1200">
                <a:solidFill>
                  <a:prstClr val="black"/>
                </a:solidFill>
                <a:latin typeface="Calibri" panose="020F0502020204030204"/>
              </a:rPr>
              <a:t> the data as </a:t>
            </a:r>
            <a:r>
              <a:rPr lang="fr-FR" sz="1200" err="1">
                <a:solidFill>
                  <a:prstClr val="black"/>
                </a:solidFill>
                <a:latin typeface="Calibri" panose="020F0502020204030204"/>
              </a:rPr>
              <a:t>much</a:t>
            </a:r>
            <a:r>
              <a:rPr lang="fr-FR" sz="1200">
                <a:solidFill>
                  <a:prstClr val="black"/>
                </a:solidFill>
                <a:latin typeface="Calibri" panose="020F0502020204030204"/>
              </a:rPr>
              <a:t> as possible </a:t>
            </a:r>
            <a:r>
              <a:rPr lang="fr-FR" sz="1200" err="1">
                <a:solidFill>
                  <a:prstClr val="black"/>
                </a:solidFill>
                <a:latin typeface="Calibri" panose="020F0502020204030204"/>
              </a:rPr>
              <a:t>liked</a:t>
            </a:r>
            <a:r>
              <a:rPr lang="fr-FR" sz="120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fr-FR" sz="1200" err="1">
                <a:solidFill>
                  <a:prstClr val="black"/>
                </a:solidFill>
                <a:latin typeface="Calibri" panose="020F0502020204030204"/>
              </a:rPr>
              <a:t>with</a:t>
            </a:r>
            <a:r>
              <a:rPr lang="fr-FR" sz="1200">
                <a:solidFill>
                  <a:prstClr val="black"/>
                </a:solidFill>
                <a:latin typeface="Calibri" panose="020F0502020204030204"/>
              </a:rPr>
              <a:t> the </a:t>
            </a:r>
            <a:r>
              <a:rPr lang="fr-FR" sz="1200" err="1">
                <a:solidFill>
                  <a:prstClr val="black"/>
                </a:solidFill>
                <a:latin typeface="Calibri" panose="020F0502020204030204"/>
              </a:rPr>
              <a:t>different</a:t>
            </a:r>
            <a:r>
              <a:rPr lang="fr-FR" sz="120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fr-FR" sz="1200" err="1">
                <a:solidFill>
                  <a:prstClr val="black"/>
                </a:solidFill>
                <a:latin typeface="Calibri" panose="020F0502020204030204"/>
              </a:rPr>
              <a:t>dimentions</a:t>
            </a:r>
            <a:endParaRPr lang="fr-FR" sz="120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325" name="ZoneTexte 324">
            <a:extLst>
              <a:ext uri="{FF2B5EF4-FFF2-40B4-BE49-F238E27FC236}">
                <a16:creationId xmlns:a16="http://schemas.microsoft.com/office/drawing/2014/main" id="{8C698EE5-4EE6-B54D-A56C-43A38A29751D}"/>
              </a:ext>
            </a:extLst>
          </p:cNvPr>
          <p:cNvSpPr txBox="1"/>
          <p:nvPr/>
        </p:nvSpPr>
        <p:spPr>
          <a:xfrm>
            <a:off x="1673484" y="4038473"/>
            <a:ext cx="2592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7"/>
            <a:r>
              <a:rPr lang="fr-FR" sz="1200" err="1">
                <a:solidFill>
                  <a:prstClr val="black"/>
                </a:solidFill>
                <a:latin typeface="Calibri" panose="020F0502020204030204"/>
              </a:rPr>
              <a:t>Aligned</a:t>
            </a:r>
            <a:r>
              <a:rPr lang="fr-FR" sz="120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fr-FR" sz="1200" err="1">
                <a:solidFill>
                  <a:prstClr val="black"/>
                </a:solidFill>
                <a:latin typeface="Calibri" panose="020F0502020204030204"/>
              </a:rPr>
              <a:t>with</a:t>
            </a:r>
            <a:r>
              <a:rPr lang="fr-FR" sz="1200">
                <a:solidFill>
                  <a:prstClr val="black"/>
                </a:solidFill>
                <a:latin typeface="Calibri" panose="020F0502020204030204"/>
              </a:rPr>
              <a:t> the structure, </a:t>
            </a:r>
            <a:r>
              <a:rPr lang="fr-FR" sz="1200" err="1">
                <a:solidFill>
                  <a:prstClr val="black"/>
                </a:solidFill>
                <a:latin typeface="Calibri" panose="020F0502020204030204"/>
              </a:rPr>
              <a:t>lifecycle</a:t>
            </a:r>
            <a:r>
              <a:rPr lang="fr-FR" sz="1200">
                <a:solidFill>
                  <a:prstClr val="black"/>
                </a:solidFill>
                <a:latin typeface="Calibri" panose="020F0502020204030204"/>
              </a:rPr>
              <a:t> and </a:t>
            </a:r>
            <a:r>
              <a:rPr lang="fr-FR" sz="1200" err="1">
                <a:solidFill>
                  <a:prstClr val="black"/>
                </a:solidFill>
                <a:latin typeface="Calibri" panose="020F0502020204030204"/>
              </a:rPr>
              <a:t>semantic</a:t>
            </a:r>
            <a:r>
              <a:rPr lang="fr-FR" sz="1200">
                <a:solidFill>
                  <a:prstClr val="black"/>
                </a:solidFill>
                <a:latin typeface="Calibri" panose="020F0502020204030204"/>
              </a:rPr>
              <a:t> of the data source. </a:t>
            </a:r>
          </a:p>
          <a:p>
            <a:pPr defTabSz="914377"/>
            <a:endParaRPr lang="fr-FR" sz="1200">
              <a:solidFill>
                <a:prstClr val="black"/>
              </a:solidFill>
              <a:latin typeface="Calibri" panose="020F0502020204030204"/>
            </a:endParaRPr>
          </a:p>
          <a:p>
            <a:pPr defTabSz="914377"/>
            <a:r>
              <a:rPr lang="fr-FR" sz="1200" err="1">
                <a:solidFill>
                  <a:prstClr val="black"/>
                </a:solidFill>
                <a:latin typeface="Calibri" panose="020F0502020204030204"/>
              </a:rPr>
              <a:t>Should</a:t>
            </a:r>
            <a:r>
              <a:rPr lang="fr-FR" sz="120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fr-FR" sz="1200" err="1">
                <a:solidFill>
                  <a:prstClr val="black"/>
                </a:solidFill>
                <a:latin typeface="Calibri" panose="020F0502020204030204"/>
              </a:rPr>
              <a:t>be</a:t>
            </a:r>
            <a:r>
              <a:rPr lang="fr-FR" sz="120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fr-FR" sz="1200" err="1">
                <a:solidFill>
                  <a:prstClr val="black"/>
                </a:solidFill>
                <a:latin typeface="Calibri" panose="020F0502020204030204"/>
              </a:rPr>
              <a:t>developed</a:t>
            </a:r>
            <a:r>
              <a:rPr lang="fr-FR" sz="1200">
                <a:solidFill>
                  <a:prstClr val="black"/>
                </a:solidFill>
                <a:latin typeface="Calibri" panose="020F0502020204030204"/>
              </a:rPr>
              <a:t> by a team </a:t>
            </a:r>
            <a:r>
              <a:rPr lang="fr-FR" sz="1200" err="1">
                <a:solidFill>
                  <a:prstClr val="black"/>
                </a:solidFill>
                <a:latin typeface="Calibri" panose="020F0502020204030204"/>
              </a:rPr>
              <a:t>that</a:t>
            </a:r>
            <a:r>
              <a:rPr lang="fr-FR" sz="120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fr-FR" sz="1200" err="1">
                <a:solidFill>
                  <a:prstClr val="black"/>
                </a:solidFill>
                <a:latin typeface="Calibri" panose="020F0502020204030204"/>
              </a:rPr>
              <a:t>is</a:t>
            </a:r>
            <a:r>
              <a:rPr lang="fr-FR" sz="1200">
                <a:solidFill>
                  <a:prstClr val="black"/>
                </a:solidFill>
                <a:latin typeface="Calibri" panose="020F0502020204030204"/>
              </a:rPr>
              <a:t> as close as possible to </a:t>
            </a:r>
            <a:r>
              <a:rPr lang="fr-FR" sz="1200" err="1">
                <a:solidFill>
                  <a:prstClr val="black"/>
                </a:solidFill>
                <a:latin typeface="Calibri" panose="020F0502020204030204"/>
              </a:rPr>
              <a:t>where</a:t>
            </a:r>
            <a:r>
              <a:rPr lang="fr-FR" sz="1200">
                <a:solidFill>
                  <a:prstClr val="black"/>
                </a:solidFill>
                <a:latin typeface="Calibri" panose="020F0502020204030204"/>
              </a:rPr>
              <a:t> the data </a:t>
            </a:r>
            <a:r>
              <a:rPr lang="fr-FR" sz="1200" err="1">
                <a:solidFill>
                  <a:prstClr val="black"/>
                </a:solidFill>
                <a:latin typeface="Calibri" panose="020F0502020204030204"/>
              </a:rPr>
              <a:t>is</a:t>
            </a:r>
            <a:r>
              <a:rPr lang="fr-FR" sz="120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fr-FR" sz="1200" err="1">
                <a:solidFill>
                  <a:prstClr val="black"/>
                </a:solidFill>
                <a:latin typeface="Calibri" panose="020F0502020204030204"/>
              </a:rPr>
              <a:t>originally</a:t>
            </a:r>
            <a:r>
              <a:rPr lang="fr-FR" sz="120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fr-FR" sz="1200" err="1">
                <a:solidFill>
                  <a:prstClr val="black"/>
                </a:solidFill>
                <a:latin typeface="Calibri" panose="020F0502020204030204"/>
              </a:rPr>
              <a:t>generated</a:t>
            </a:r>
            <a:r>
              <a:rPr lang="fr-FR" sz="1200">
                <a:solidFill>
                  <a:prstClr val="black"/>
                </a:solidFill>
                <a:latin typeface="Calibri" panose="020F0502020204030204"/>
              </a:rPr>
              <a:t>. </a:t>
            </a:r>
          </a:p>
          <a:p>
            <a:pPr defTabSz="914377"/>
            <a:endParaRPr lang="fr-FR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326" name="ZoneTexte 325">
            <a:extLst>
              <a:ext uri="{FF2B5EF4-FFF2-40B4-BE49-F238E27FC236}">
                <a16:creationId xmlns:a16="http://schemas.microsoft.com/office/drawing/2014/main" id="{EBEC5C6D-E6A5-BA40-BF4C-5470B6F0BC7D}"/>
              </a:ext>
            </a:extLst>
          </p:cNvPr>
          <p:cNvSpPr txBox="1"/>
          <p:nvPr/>
        </p:nvSpPr>
        <p:spPr>
          <a:xfrm>
            <a:off x="9014636" y="3607912"/>
            <a:ext cx="2520000" cy="307777"/>
          </a:xfrm>
          <a:prstGeom prst="rect">
            <a:avLst/>
          </a:prstGeom>
          <a:noFill/>
          <a:ln w="15875">
            <a:solidFill>
              <a:srgbClr val="ED0D6E"/>
            </a:solidFill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pPr algn="ctr" defTabSz="914377"/>
            <a:r>
              <a:rPr lang="en-US" b="1">
                <a:solidFill>
                  <a:prstClr val="black"/>
                </a:solidFill>
                <a:latin typeface="Calibri" panose="020F0502020204030204"/>
              </a:rPr>
              <a:t>Fit for purpose data products</a:t>
            </a:r>
          </a:p>
        </p:txBody>
      </p:sp>
      <p:sp>
        <p:nvSpPr>
          <p:cNvPr id="327" name="ZoneTexte 326">
            <a:extLst>
              <a:ext uri="{FF2B5EF4-FFF2-40B4-BE49-F238E27FC236}">
                <a16:creationId xmlns:a16="http://schemas.microsoft.com/office/drawing/2014/main" id="{BD6EDBCA-3FCC-5B4B-A4EE-AE15A5D1AC9B}"/>
              </a:ext>
            </a:extLst>
          </p:cNvPr>
          <p:cNvSpPr txBox="1"/>
          <p:nvPr/>
        </p:nvSpPr>
        <p:spPr>
          <a:xfrm>
            <a:off x="8942636" y="3992431"/>
            <a:ext cx="259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7"/>
            <a:r>
              <a:rPr lang="fr-FR" sz="1200">
                <a:solidFill>
                  <a:prstClr val="black"/>
                </a:solidFill>
                <a:latin typeface="Calibri" panose="020F0502020204030204"/>
              </a:rPr>
              <a:t>Data </a:t>
            </a:r>
            <a:r>
              <a:rPr lang="fr-FR" sz="1200" err="1">
                <a:solidFill>
                  <a:prstClr val="black"/>
                </a:solidFill>
                <a:latin typeface="Calibri" panose="020F0502020204030204"/>
              </a:rPr>
              <a:t>products</a:t>
            </a:r>
            <a:r>
              <a:rPr lang="fr-FR" sz="120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fr-FR" sz="1200" err="1">
                <a:solidFill>
                  <a:prstClr val="black"/>
                </a:solidFill>
                <a:latin typeface="Calibri" panose="020F0502020204030204"/>
              </a:rPr>
              <a:t>that</a:t>
            </a:r>
            <a:r>
              <a:rPr lang="fr-FR" sz="1200">
                <a:solidFill>
                  <a:prstClr val="black"/>
                </a:solidFill>
                <a:latin typeface="Calibri" panose="020F0502020204030204"/>
              </a:rPr>
              <a:t> are </a:t>
            </a:r>
            <a:r>
              <a:rPr lang="fr-FR" sz="1200" err="1">
                <a:solidFill>
                  <a:prstClr val="black"/>
                </a:solidFill>
                <a:latin typeface="Calibri" panose="020F0502020204030204"/>
              </a:rPr>
              <a:t>transformed</a:t>
            </a:r>
            <a:r>
              <a:rPr lang="fr-FR" sz="1200">
                <a:solidFill>
                  <a:prstClr val="black"/>
                </a:solidFill>
                <a:latin typeface="Calibri" panose="020F0502020204030204"/>
              </a:rPr>
              <a:t> and </a:t>
            </a:r>
            <a:r>
              <a:rPr lang="fr-FR" sz="1200" err="1">
                <a:solidFill>
                  <a:prstClr val="black"/>
                </a:solidFill>
                <a:latin typeface="Calibri" panose="020F0502020204030204"/>
              </a:rPr>
              <a:t>modeled</a:t>
            </a:r>
            <a:r>
              <a:rPr lang="fr-FR" sz="1200">
                <a:solidFill>
                  <a:prstClr val="black"/>
                </a:solidFill>
                <a:latin typeface="Calibri" panose="020F0502020204030204"/>
              </a:rPr>
              <a:t> to fit a set of </a:t>
            </a:r>
            <a:r>
              <a:rPr lang="fr-FR" sz="1200" err="1">
                <a:solidFill>
                  <a:prstClr val="black"/>
                </a:solidFill>
                <a:latin typeface="Calibri" panose="020F0502020204030204"/>
              </a:rPr>
              <a:t>specific</a:t>
            </a:r>
            <a:r>
              <a:rPr lang="fr-FR" sz="1200">
                <a:solidFill>
                  <a:prstClr val="black"/>
                </a:solidFill>
                <a:latin typeface="Calibri" panose="020F0502020204030204"/>
              </a:rPr>
              <a:t> use cases</a:t>
            </a:r>
          </a:p>
          <a:p>
            <a:pPr defTabSz="914377"/>
            <a:r>
              <a:rPr lang="fr-FR" sz="1200">
                <a:solidFill>
                  <a:prstClr val="black"/>
                </a:solidFill>
                <a:latin typeface="Calibri" panose="020F0502020204030204"/>
              </a:rPr>
              <a:t> </a:t>
            </a:r>
          </a:p>
          <a:p>
            <a:pPr defTabSz="914377"/>
            <a:r>
              <a:rPr lang="fr-FR" sz="1200" err="1">
                <a:solidFill>
                  <a:prstClr val="black"/>
                </a:solidFill>
                <a:latin typeface="Calibri" panose="020F0502020204030204"/>
              </a:rPr>
              <a:t>Often</a:t>
            </a:r>
            <a:r>
              <a:rPr lang="fr-FR" sz="1200">
                <a:solidFill>
                  <a:prstClr val="black"/>
                </a:solidFill>
                <a:latin typeface="Calibri" panose="020F0502020204030204"/>
              </a:rPr>
              <a:t> the </a:t>
            </a:r>
            <a:r>
              <a:rPr lang="fr-FR" sz="1200" err="1">
                <a:solidFill>
                  <a:prstClr val="black"/>
                </a:solidFill>
                <a:latin typeface="Calibri" panose="020F0502020204030204"/>
              </a:rPr>
              <a:t>result</a:t>
            </a:r>
            <a:r>
              <a:rPr lang="fr-FR" sz="1200">
                <a:solidFill>
                  <a:prstClr val="black"/>
                </a:solidFill>
                <a:latin typeface="Calibri" panose="020F0502020204030204"/>
              </a:rPr>
              <a:t> of a machine </a:t>
            </a:r>
            <a:r>
              <a:rPr lang="fr-FR" sz="1200" err="1">
                <a:solidFill>
                  <a:prstClr val="black"/>
                </a:solidFill>
                <a:latin typeface="Calibri" panose="020F0502020204030204"/>
              </a:rPr>
              <a:t>learning</a:t>
            </a:r>
            <a:r>
              <a:rPr lang="fr-FR" sz="1200">
                <a:solidFill>
                  <a:prstClr val="black"/>
                </a:solidFill>
                <a:latin typeface="Calibri" panose="020F0502020204030204"/>
              </a:rPr>
              <a:t> or </a:t>
            </a:r>
            <a:r>
              <a:rPr lang="fr-FR" sz="1200" err="1">
                <a:solidFill>
                  <a:prstClr val="black"/>
                </a:solidFill>
                <a:latin typeface="Calibri" panose="020F0502020204030204"/>
              </a:rPr>
              <a:t>analytics</a:t>
            </a:r>
            <a:r>
              <a:rPr lang="fr-FR" sz="1200">
                <a:solidFill>
                  <a:prstClr val="black"/>
                </a:solidFill>
                <a:latin typeface="Calibri" panose="020F0502020204030204"/>
              </a:rPr>
              <a:t> computation </a:t>
            </a:r>
          </a:p>
        </p:txBody>
      </p:sp>
      <p:sp>
        <p:nvSpPr>
          <p:cNvPr id="328" name="ZoneTexte 327">
            <a:extLst>
              <a:ext uri="{FF2B5EF4-FFF2-40B4-BE49-F238E27FC236}">
                <a16:creationId xmlns:a16="http://schemas.microsoft.com/office/drawing/2014/main" id="{E7811488-448B-4441-A94C-D01E9F40D5E9}"/>
              </a:ext>
            </a:extLst>
          </p:cNvPr>
          <p:cNvSpPr txBox="1"/>
          <p:nvPr/>
        </p:nvSpPr>
        <p:spPr>
          <a:xfrm>
            <a:off x="1639285" y="3624277"/>
            <a:ext cx="2520000" cy="307777"/>
          </a:xfrm>
          <a:prstGeom prst="rect">
            <a:avLst/>
          </a:prstGeom>
          <a:noFill/>
          <a:ln w="15875">
            <a:solidFill>
              <a:srgbClr val="ED0D6E"/>
            </a:solidFill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pPr algn="ctr" defTabSz="914377"/>
            <a:r>
              <a:rPr lang="en-US" b="1">
                <a:solidFill>
                  <a:prstClr val="black"/>
                </a:solidFill>
                <a:latin typeface="Calibri" panose="020F0502020204030204"/>
              </a:rPr>
              <a:t>Source or native data products</a:t>
            </a:r>
          </a:p>
        </p:txBody>
      </p:sp>
      <p:sp>
        <p:nvSpPr>
          <p:cNvPr id="329" name="ZoneTexte 328">
            <a:extLst>
              <a:ext uri="{FF2B5EF4-FFF2-40B4-BE49-F238E27FC236}">
                <a16:creationId xmlns:a16="http://schemas.microsoft.com/office/drawing/2014/main" id="{2F3E660A-6C21-1248-82A2-C55D6B415D46}"/>
              </a:ext>
            </a:extLst>
          </p:cNvPr>
          <p:cNvSpPr txBox="1"/>
          <p:nvPr/>
        </p:nvSpPr>
        <p:spPr>
          <a:xfrm>
            <a:off x="5290960" y="3624277"/>
            <a:ext cx="2520000" cy="307777"/>
          </a:xfrm>
          <a:prstGeom prst="rect">
            <a:avLst/>
          </a:prstGeom>
          <a:noFill/>
          <a:ln w="15875">
            <a:solidFill>
              <a:srgbClr val="ED0D6E"/>
            </a:solidFill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pPr algn="ctr" defTabSz="914377"/>
            <a:r>
              <a:rPr lang="en-US" b="1">
                <a:solidFill>
                  <a:prstClr val="black"/>
                </a:solidFill>
                <a:latin typeface="Calibri" panose="020F0502020204030204"/>
              </a:rPr>
              <a:t>Aggregated data products</a:t>
            </a:r>
          </a:p>
        </p:txBody>
      </p:sp>
      <p:pic>
        <p:nvPicPr>
          <p:cNvPr id="28" name="Graphique 27" descr="Pièces de puzzle">
            <a:extLst>
              <a:ext uri="{FF2B5EF4-FFF2-40B4-BE49-F238E27FC236}">
                <a16:creationId xmlns:a16="http://schemas.microsoft.com/office/drawing/2014/main" id="{8B3D8D79-F4AF-974A-B3DB-66DFDC36A58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344849" y="1023423"/>
            <a:ext cx="671927" cy="823103"/>
          </a:xfrm>
          <a:prstGeom prst="rect">
            <a:avLst/>
          </a:prstGeom>
        </p:spPr>
      </p:pic>
      <p:sp>
        <p:nvSpPr>
          <p:cNvPr id="27" name="ZoneTexte 26">
            <a:extLst>
              <a:ext uri="{FF2B5EF4-FFF2-40B4-BE49-F238E27FC236}">
                <a16:creationId xmlns:a16="http://schemas.microsoft.com/office/drawing/2014/main" id="{BD3D4667-BE4F-AE43-862A-ED276B905D0D}"/>
              </a:ext>
            </a:extLst>
          </p:cNvPr>
          <p:cNvSpPr txBox="1"/>
          <p:nvPr/>
        </p:nvSpPr>
        <p:spPr>
          <a:xfrm>
            <a:off x="2085083" y="1316760"/>
            <a:ext cx="21836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7"/>
            <a:r>
              <a:rPr lang="en-US" sz="1600" b="1">
                <a:solidFill>
                  <a:srgbClr val="27509B"/>
                </a:solidFill>
                <a:latin typeface="Michelin SemiBold" panose="02000000000000000000" pitchFamily="50" charset="0"/>
              </a:rPr>
              <a:t>Data product</a:t>
            </a:r>
            <a:endParaRPr lang="en-US" sz="1100" b="1">
              <a:solidFill>
                <a:srgbClr val="27509B"/>
              </a:solidFill>
              <a:latin typeface="Michelin SemiBold" panose="020000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23028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 dir="ou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0" grpId="0" animBg="1"/>
      <p:bldP spid="321" grpId="0" animBg="1"/>
      <p:bldP spid="322" grpId="0"/>
      <p:bldP spid="323" grpId="0"/>
      <p:bldP spid="324" grpId="0"/>
      <p:bldP spid="325" grpId="0"/>
      <p:bldP spid="326" grpId="0" animBg="1"/>
      <p:bldP spid="327" grpId="0"/>
      <p:bldP spid="328" grpId="0" animBg="1"/>
      <p:bldP spid="32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CA6A30A7-8C09-45F1-98B2-1D483EFDE7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7437" y="204787"/>
            <a:ext cx="7477125" cy="644842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8D6B029-3683-4A7B-812F-38DADE353D08}"/>
              </a:ext>
            </a:extLst>
          </p:cNvPr>
          <p:cNvSpPr/>
          <p:nvPr/>
        </p:nvSpPr>
        <p:spPr>
          <a:xfrm>
            <a:off x="322661" y="2951945"/>
            <a:ext cx="2687723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/>
              <a:t>Distributed data </a:t>
            </a:r>
          </a:p>
          <a:p>
            <a:pPr algn="ctr"/>
            <a:r>
              <a:rPr lang="en-US" sz="2800" b="1"/>
              <a:t>domains</a:t>
            </a:r>
            <a:endParaRPr lang="fr-FR" sz="2800"/>
          </a:p>
        </p:txBody>
      </p:sp>
      <p:sp>
        <p:nvSpPr>
          <p:cNvPr id="9" name="Retângulo 7">
            <a:extLst>
              <a:ext uri="{FF2B5EF4-FFF2-40B4-BE49-F238E27FC236}">
                <a16:creationId xmlns:a16="http://schemas.microsoft.com/office/drawing/2014/main" id="{DE69528F-AF3F-471A-9FFD-27653DAA4361}"/>
              </a:ext>
            </a:extLst>
          </p:cNvPr>
          <p:cNvSpPr/>
          <p:nvPr/>
        </p:nvSpPr>
        <p:spPr>
          <a:xfrm>
            <a:off x="-1" y="4933536"/>
            <a:ext cx="12192001" cy="1924463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none" lIns="48000" tIns="45711" rIns="91421" bIns="45711" anchor="ctr"/>
          <a:lstStyle/>
          <a:p>
            <a:pPr defTabSz="1219140"/>
            <a:endParaRPr lang="fr-FR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1" name="Retângulo 7">
            <a:extLst>
              <a:ext uri="{FF2B5EF4-FFF2-40B4-BE49-F238E27FC236}">
                <a16:creationId xmlns:a16="http://schemas.microsoft.com/office/drawing/2014/main" id="{0A1C460C-5ED8-4A7C-B8C6-49E2DB8C4B5C}"/>
              </a:ext>
            </a:extLst>
          </p:cNvPr>
          <p:cNvSpPr/>
          <p:nvPr/>
        </p:nvSpPr>
        <p:spPr>
          <a:xfrm>
            <a:off x="-1" y="-82193"/>
            <a:ext cx="12192001" cy="1924462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none" lIns="48000" tIns="45711" rIns="91421" bIns="45711" anchor="ctr"/>
          <a:lstStyle/>
          <a:p>
            <a:pPr marL="0" marR="0" lvl="0" indent="0" defTabSz="12191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Calibri" panose="020F0502020204030204" pitchFamily="34" charset="0"/>
              <a:cs typeface="+mn-cs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29747A2D-3BBF-4EBB-A11B-BA6F5B298C3D}"/>
              </a:ext>
            </a:extLst>
          </p:cNvPr>
          <p:cNvSpPr/>
          <p:nvPr/>
        </p:nvSpPr>
        <p:spPr>
          <a:xfrm>
            <a:off x="143838" y="1924462"/>
            <a:ext cx="11907749" cy="2935214"/>
          </a:xfrm>
          <a:custGeom>
            <a:avLst/>
            <a:gdLst>
              <a:gd name="connsiteX0" fmla="*/ 0 w 11907749"/>
              <a:gd name="connsiteY0" fmla="*/ 0 h 2935214"/>
              <a:gd name="connsiteX1" fmla="*/ 476310 w 11907749"/>
              <a:gd name="connsiteY1" fmla="*/ 0 h 2935214"/>
              <a:gd name="connsiteX2" fmla="*/ 714465 w 11907749"/>
              <a:gd name="connsiteY2" fmla="*/ 0 h 2935214"/>
              <a:gd name="connsiteX3" fmla="*/ 1548007 w 11907749"/>
              <a:gd name="connsiteY3" fmla="*/ 0 h 2935214"/>
              <a:gd name="connsiteX4" fmla="*/ 2024317 w 11907749"/>
              <a:gd name="connsiteY4" fmla="*/ 0 h 2935214"/>
              <a:gd name="connsiteX5" fmla="*/ 2500627 w 11907749"/>
              <a:gd name="connsiteY5" fmla="*/ 0 h 2935214"/>
              <a:gd name="connsiteX6" fmla="*/ 3334170 w 11907749"/>
              <a:gd name="connsiteY6" fmla="*/ 0 h 2935214"/>
              <a:gd name="connsiteX7" fmla="*/ 3691402 w 11907749"/>
              <a:gd name="connsiteY7" fmla="*/ 0 h 2935214"/>
              <a:gd name="connsiteX8" fmla="*/ 4524945 w 11907749"/>
              <a:gd name="connsiteY8" fmla="*/ 0 h 2935214"/>
              <a:gd name="connsiteX9" fmla="*/ 5358487 w 11907749"/>
              <a:gd name="connsiteY9" fmla="*/ 0 h 2935214"/>
              <a:gd name="connsiteX10" fmla="*/ 5953875 w 11907749"/>
              <a:gd name="connsiteY10" fmla="*/ 0 h 2935214"/>
              <a:gd name="connsiteX11" fmla="*/ 6787417 w 11907749"/>
              <a:gd name="connsiteY11" fmla="*/ 0 h 2935214"/>
              <a:gd name="connsiteX12" fmla="*/ 7263727 w 11907749"/>
              <a:gd name="connsiteY12" fmla="*/ 0 h 2935214"/>
              <a:gd name="connsiteX13" fmla="*/ 7740037 w 11907749"/>
              <a:gd name="connsiteY13" fmla="*/ 0 h 2935214"/>
              <a:gd name="connsiteX14" fmla="*/ 8454502 w 11907749"/>
              <a:gd name="connsiteY14" fmla="*/ 0 h 2935214"/>
              <a:gd name="connsiteX15" fmla="*/ 8930812 w 11907749"/>
              <a:gd name="connsiteY15" fmla="*/ 0 h 2935214"/>
              <a:gd name="connsiteX16" fmla="*/ 9764354 w 11907749"/>
              <a:gd name="connsiteY16" fmla="*/ 0 h 2935214"/>
              <a:gd name="connsiteX17" fmla="*/ 10597897 w 11907749"/>
              <a:gd name="connsiteY17" fmla="*/ 0 h 2935214"/>
              <a:gd name="connsiteX18" fmla="*/ 11193284 w 11907749"/>
              <a:gd name="connsiteY18" fmla="*/ 0 h 2935214"/>
              <a:gd name="connsiteX19" fmla="*/ 11907749 w 11907749"/>
              <a:gd name="connsiteY19" fmla="*/ 0 h 2935214"/>
              <a:gd name="connsiteX20" fmla="*/ 11907749 w 11907749"/>
              <a:gd name="connsiteY20" fmla="*/ 498986 h 2935214"/>
              <a:gd name="connsiteX21" fmla="*/ 11907749 w 11907749"/>
              <a:gd name="connsiteY21" fmla="*/ 1027325 h 2935214"/>
              <a:gd name="connsiteX22" fmla="*/ 11907749 w 11907749"/>
              <a:gd name="connsiteY22" fmla="*/ 1643720 h 2935214"/>
              <a:gd name="connsiteX23" fmla="*/ 11907749 w 11907749"/>
              <a:gd name="connsiteY23" fmla="*/ 2201411 h 2935214"/>
              <a:gd name="connsiteX24" fmla="*/ 11907749 w 11907749"/>
              <a:gd name="connsiteY24" fmla="*/ 2935214 h 2935214"/>
              <a:gd name="connsiteX25" fmla="*/ 11193284 w 11907749"/>
              <a:gd name="connsiteY25" fmla="*/ 2935214 h 2935214"/>
              <a:gd name="connsiteX26" fmla="*/ 10955129 w 11907749"/>
              <a:gd name="connsiteY26" fmla="*/ 2935214 h 2935214"/>
              <a:gd name="connsiteX27" fmla="*/ 10359742 w 11907749"/>
              <a:gd name="connsiteY27" fmla="*/ 2935214 h 2935214"/>
              <a:gd name="connsiteX28" fmla="*/ 10002509 w 11907749"/>
              <a:gd name="connsiteY28" fmla="*/ 2935214 h 2935214"/>
              <a:gd name="connsiteX29" fmla="*/ 9288044 w 11907749"/>
              <a:gd name="connsiteY29" fmla="*/ 2935214 h 2935214"/>
              <a:gd name="connsiteX30" fmla="*/ 8930812 w 11907749"/>
              <a:gd name="connsiteY30" fmla="*/ 2935214 h 2935214"/>
              <a:gd name="connsiteX31" fmla="*/ 8216347 w 11907749"/>
              <a:gd name="connsiteY31" fmla="*/ 2935214 h 2935214"/>
              <a:gd name="connsiteX32" fmla="*/ 7978192 w 11907749"/>
              <a:gd name="connsiteY32" fmla="*/ 2935214 h 2935214"/>
              <a:gd name="connsiteX33" fmla="*/ 7263727 w 11907749"/>
              <a:gd name="connsiteY33" fmla="*/ 2935214 h 2935214"/>
              <a:gd name="connsiteX34" fmla="*/ 6906494 w 11907749"/>
              <a:gd name="connsiteY34" fmla="*/ 2935214 h 2935214"/>
              <a:gd name="connsiteX35" fmla="*/ 6668339 w 11907749"/>
              <a:gd name="connsiteY35" fmla="*/ 2935214 h 2935214"/>
              <a:gd name="connsiteX36" fmla="*/ 6311107 w 11907749"/>
              <a:gd name="connsiteY36" fmla="*/ 2935214 h 2935214"/>
              <a:gd name="connsiteX37" fmla="*/ 5596642 w 11907749"/>
              <a:gd name="connsiteY37" fmla="*/ 2935214 h 2935214"/>
              <a:gd name="connsiteX38" fmla="*/ 5239410 w 11907749"/>
              <a:gd name="connsiteY38" fmla="*/ 2935214 h 2935214"/>
              <a:gd name="connsiteX39" fmla="*/ 5001255 w 11907749"/>
              <a:gd name="connsiteY39" fmla="*/ 2935214 h 2935214"/>
              <a:gd name="connsiteX40" fmla="*/ 4644022 w 11907749"/>
              <a:gd name="connsiteY40" fmla="*/ 2935214 h 2935214"/>
              <a:gd name="connsiteX41" fmla="*/ 4167712 w 11907749"/>
              <a:gd name="connsiteY41" fmla="*/ 2935214 h 2935214"/>
              <a:gd name="connsiteX42" fmla="*/ 3572325 w 11907749"/>
              <a:gd name="connsiteY42" fmla="*/ 2935214 h 2935214"/>
              <a:gd name="connsiteX43" fmla="*/ 3215092 w 11907749"/>
              <a:gd name="connsiteY43" fmla="*/ 2935214 h 2935214"/>
              <a:gd name="connsiteX44" fmla="*/ 2381550 w 11907749"/>
              <a:gd name="connsiteY44" fmla="*/ 2935214 h 2935214"/>
              <a:gd name="connsiteX45" fmla="*/ 1786162 w 11907749"/>
              <a:gd name="connsiteY45" fmla="*/ 2935214 h 2935214"/>
              <a:gd name="connsiteX46" fmla="*/ 952620 w 11907749"/>
              <a:gd name="connsiteY46" fmla="*/ 2935214 h 2935214"/>
              <a:gd name="connsiteX47" fmla="*/ 0 w 11907749"/>
              <a:gd name="connsiteY47" fmla="*/ 2935214 h 2935214"/>
              <a:gd name="connsiteX48" fmla="*/ 0 w 11907749"/>
              <a:gd name="connsiteY48" fmla="*/ 2377523 h 2935214"/>
              <a:gd name="connsiteX49" fmla="*/ 0 w 11907749"/>
              <a:gd name="connsiteY49" fmla="*/ 1819833 h 2935214"/>
              <a:gd name="connsiteX50" fmla="*/ 0 w 11907749"/>
              <a:gd name="connsiteY50" fmla="*/ 1203438 h 2935214"/>
              <a:gd name="connsiteX51" fmla="*/ 0 w 11907749"/>
              <a:gd name="connsiteY51" fmla="*/ 616395 h 2935214"/>
              <a:gd name="connsiteX52" fmla="*/ 0 w 11907749"/>
              <a:gd name="connsiteY52" fmla="*/ 0 h 2935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1907749" h="2935214" extrusionOk="0">
                <a:moveTo>
                  <a:pt x="0" y="0"/>
                </a:moveTo>
                <a:cubicBezTo>
                  <a:pt x="236393" y="-16206"/>
                  <a:pt x="309617" y="32869"/>
                  <a:pt x="476310" y="0"/>
                </a:cubicBezTo>
                <a:cubicBezTo>
                  <a:pt x="643003" y="-32869"/>
                  <a:pt x="610931" y="21529"/>
                  <a:pt x="714465" y="0"/>
                </a:cubicBezTo>
                <a:cubicBezTo>
                  <a:pt x="818000" y="-21529"/>
                  <a:pt x="1207340" y="10538"/>
                  <a:pt x="1548007" y="0"/>
                </a:cubicBezTo>
                <a:cubicBezTo>
                  <a:pt x="1888674" y="-10538"/>
                  <a:pt x="1813145" y="1417"/>
                  <a:pt x="2024317" y="0"/>
                </a:cubicBezTo>
                <a:cubicBezTo>
                  <a:pt x="2235489" y="-1417"/>
                  <a:pt x="2376574" y="9101"/>
                  <a:pt x="2500627" y="0"/>
                </a:cubicBezTo>
                <a:cubicBezTo>
                  <a:pt x="2624680" y="-9101"/>
                  <a:pt x="3161514" y="18808"/>
                  <a:pt x="3334170" y="0"/>
                </a:cubicBezTo>
                <a:cubicBezTo>
                  <a:pt x="3506826" y="-18808"/>
                  <a:pt x="3522320" y="26003"/>
                  <a:pt x="3691402" y="0"/>
                </a:cubicBezTo>
                <a:cubicBezTo>
                  <a:pt x="3860484" y="-26003"/>
                  <a:pt x="4259500" y="68871"/>
                  <a:pt x="4524945" y="0"/>
                </a:cubicBezTo>
                <a:cubicBezTo>
                  <a:pt x="4790390" y="-68871"/>
                  <a:pt x="5152725" y="12109"/>
                  <a:pt x="5358487" y="0"/>
                </a:cubicBezTo>
                <a:cubicBezTo>
                  <a:pt x="5564249" y="-12109"/>
                  <a:pt x="5786507" y="29791"/>
                  <a:pt x="5953875" y="0"/>
                </a:cubicBezTo>
                <a:cubicBezTo>
                  <a:pt x="6121243" y="-29791"/>
                  <a:pt x="6585277" y="20623"/>
                  <a:pt x="6787417" y="0"/>
                </a:cubicBezTo>
                <a:cubicBezTo>
                  <a:pt x="6989557" y="-20623"/>
                  <a:pt x="7130551" y="53805"/>
                  <a:pt x="7263727" y="0"/>
                </a:cubicBezTo>
                <a:cubicBezTo>
                  <a:pt x="7396903" y="-53805"/>
                  <a:pt x="7532032" y="40525"/>
                  <a:pt x="7740037" y="0"/>
                </a:cubicBezTo>
                <a:cubicBezTo>
                  <a:pt x="7948042" y="-40525"/>
                  <a:pt x="8215451" y="76232"/>
                  <a:pt x="8454502" y="0"/>
                </a:cubicBezTo>
                <a:cubicBezTo>
                  <a:pt x="8693554" y="-76232"/>
                  <a:pt x="8712740" y="19411"/>
                  <a:pt x="8930812" y="0"/>
                </a:cubicBezTo>
                <a:cubicBezTo>
                  <a:pt x="9148884" y="-19411"/>
                  <a:pt x="9473056" y="37021"/>
                  <a:pt x="9764354" y="0"/>
                </a:cubicBezTo>
                <a:cubicBezTo>
                  <a:pt x="10055652" y="-37021"/>
                  <a:pt x="10370503" y="68234"/>
                  <a:pt x="10597897" y="0"/>
                </a:cubicBezTo>
                <a:cubicBezTo>
                  <a:pt x="10825291" y="-68234"/>
                  <a:pt x="10963938" y="43863"/>
                  <a:pt x="11193284" y="0"/>
                </a:cubicBezTo>
                <a:cubicBezTo>
                  <a:pt x="11422630" y="-43863"/>
                  <a:pt x="11643516" y="60493"/>
                  <a:pt x="11907749" y="0"/>
                </a:cubicBezTo>
                <a:cubicBezTo>
                  <a:pt x="11950343" y="165837"/>
                  <a:pt x="11873018" y="333976"/>
                  <a:pt x="11907749" y="498986"/>
                </a:cubicBezTo>
                <a:cubicBezTo>
                  <a:pt x="11942480" y="663996"/>
                  <a:pt x="11867767" y="915902"/>
                  <a:pt x="11907749" y="1027325"/>
                </a:cubicBezTo>
                <a:cubicBezTo>
                  <a:pt x="11947731" y="1138748"/>
                  <a:pt x="11856012" y="1350812"/>
                  <a:pt x="11907749" y="1643720"/>
                </a:cubicBezTo>
                <a:cubicBezTo>
                  <a:pt x="11959486" y="1936629"/>
                  <a:pt x="11849575" y="2078173"/>
                  <a:pt x="11907749" y="2201411"/>
                </a:cubicBezTo>
                <a:cubicBezTo>
                  <a:pt x="11965923" y="2324649"/>
                  <a:pt x="11865867" y="2739728"/>
                  <a:pt x="11907749" y="2935214"/>
                </a:cubicBezTo>
                <a:cubicBezTo>
                  <a:pt x="11734989" y="2987271"/>
                  <a:pt x="11494014" y="2900065"/>
                  <a:pt x="11193284" y="2935214"/>
                </a:cubicBezTo>
                <a:cubicBezTo>
                  <a:pt x="10892555" y="2970363"/>
                  <a:pt x="11012023" y="2914053"/>
                  <a:pt x="10955129" y="2935214"/>
                </a:cubicBezTo>
                <a:cubicBezTo>
                  <a:pt x="10898236" y="2956375"/>
                  <a:pt x="10479691" y="2910399"/>
                  <a:pt x="10359742" y="2935214"/>
                </a:cubicBezTo>
                <a:cubicBezTo>
                  <a:pt x="10239793" y="2960029"/>
                  <a:pt x="10155115" y="2893910"/>
                  <a:pt x="10002509" y="2935214"/>
                </a:cubicBezTo>
                <a:cubicBezTo>
                  <a:pt x="9849903" y="2976518"/>
                  <a:pt x="9547921" y="2897146"/>
                  <a:pt x="9288044" y="2935214"/>
                </a:cubicBezTo>
                <a:cubicBezTo>
                  <a:pt x="9028167" y="2973282"/>
                  <a:pt x="9077996" y="2917981"/>
                  <a:pt x="8930812" y="2935214"/>
                </a:cubicBezTo>
                <a:cubicBezTo>
                  <a:pt x="8783628" y="2952447"/>
                  <a:pt x="8430755" y="2897306"/>
                  <a:pt x="8216347" y="2935214"/>
                </a:cubicBezTo>
                <a:cubicBezTo>
                  <a:pt x="8001939" y="2973122"/>
                  <a:pt x="8076156" y="2924607"/>
                  <a:pt x="7978192" y="2935214"/>
                </a:cubicBezTo>
                <a:cubicBezTo>
                  <a:pt x="7880228" y="2945821"/>
                  <a:pt x="7552386" y="2874826"/>
                  <a:pt x="7263727" y="2935214"/>
                </a:cubicBezTo>
                <a:cubicBezTo>
                  <a:pt x="6975068" y="2995602"/>
                  <a:pt x="7006781" y="2909173"/>
                  <a:pt x="6906494" y="2935214"/>
                </a:cubicBezTo>
                <a:cubicBezTo>
                  <a:pt x="6806207" y="2961255"/>
                  <a:pt x="6722328" y="2921188"/>
                  <a:pt x="6668339" y="2935214"/>
                </a:cubicBezTo>
                <a:cubicBezTo>
                  <a:pt x="6614351" y="2949240"/>
                  <a:pt x="6447550" y="2905487"/>
                  <a:pt x="6311107" y="2935214"/>
                </a:cubicBezTo>
                <a:cubicBezTo>
                  <a:pt x="6174664" y="2964941"/>
                  <a:pt x="5762028" y="2897238"/>
                  <a:pt x="5596642" y="2935214"/>
                </a:cubicBezTo>
                <a:cubicBezTo>
                  <a:pt x="5431257" y="2973190"/>
                  <a:pt x="5349673" y="2917588"/>
                  <a:pt x="5239410" y="2935214"/>
                </a:cubicBezTo>
                <a:cubicBezTo>
                  <a:pt x="5129147" y="2952840"/>
                  <a:pt x="5073713" y="2934545"/>
                  <a:pt x="5001255" y="2935214"/>
                </a:cubicBezTo>
                <a:cubicBezTo>
                  <a:pt x="4928797" y="2935883"/>
                  <a:pt x="4730636" y="2901980"/>
                  <a:pt x="4644022" y="2935214"/>
                </a:cubicBezTo>
                <a:cubicBezTo>
                  <a:pt x="4557408" y="2968448"/>
                  <a:pt x="4358413" y="2923074"/>
                  <a:pt x="4167712" y="2935214"/>
                </a:cubicBezTo>
                <a:cubicBezTo>
                  <a:pt x="3977011" y="2947354"/>
                  <a:pt x="3853138" y="2890090"/>
                  <a:pt x="3572325" y="2935214"/>
                </a:cubicBezTo>
                <a:cubicBezTo>
                  <a:pt x="3291512" y="2980338"/>
                  <a:pt x="3356504" y="2930252"/>
                  <a:pt x="3215092" y="2935214"/>
                </a:cubicBezTo>
                <a:cubicBezTo>
                  <a:pt x="3073680" y="2940176"/>
                  <a:pt x="2765424" y="2840653"/>
                  <a:pt x="2381550" y="2935214"/>
                </a:cubicBezTo>
                <a:cubicBezTo>
                  <a:pt x="1997676" y="3029775"/>
                  <a:pt x="2012587" y="2925705"/>
                  <a:pt x="1786162" y="2935214"/>
                </a:cubicBezTo>
                <a:cubicBezTo>
                  <a:pt x="1559737" y="2944723"/>
                  <a:pt x="1280097" y="2922214"/>
                  <a:pt x="952620" y="2935214"/>
                </a:cubicBezTo>
                <a:cubicBezTo>
                  <a:pt x="625143" y="2948214"/>
                  <a:pt x="314678" y="2824599"/>
                  <a:pt x="0" y="2935214"/>
                </a:cubicBezTo>
                <a:cubicBezTo>
                  <a:pt x="-48248" y="2700244"/>
                  <a:pt x="39156" y="2585125"/>
                  <a:pt x="0" y="2377523"/>
                </a:cubicBezTo>
                <a:cubicBezTo>
                  <a:pt x="-39156" y="2169921"/>
                  <a:pt x="27319" y="1968117"/>
                  <a:pt x="0" y="1819833"/>
                </a:cubicBezTo>
                <a:cubicBezTo>
                  <a:pt x="-27319" y="1671549"/>
                  <a:pt x="18015" y="1350649"/>
                  <a:pt x="0" y="1203438"/>
                </a:cubicBezTo>
                <a:cubicBezTo>
                  <a:pt x="-18015" y="1056227"/>
                  <a:pt x="41216" y="864066"/>
                  <a:pt x="0" y="616395"/>
                </a:cubicBezTo>
                <a:cubicBezTo>
                  <a:pt x="-41216" y="368724"/>
                  <a:pt x="11594" y="280652"/>
                  <a:pt x="0" y="0"/>
                </a:cubicBezTo>
                <a:close/>
              </a:path>
            </a:pathLst>
          </a:custGeom>
          <a:noFill/>
          <a:ln w="44450" cap="flat" cmpd="sng" algn="ctr">
            <a:solidFill>
              <a:srgbClr val="FFC507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ffectLst/>
        </p:spPr>
        <p:txBody>
          <a:bodyPr wrap="none" lIns="48000" tIns="45711" rIns="91421" bIns="45711" anchor="ctr"/>
          <a:lstStyle/>
          <a:p>
            <a:pPr marL="0" marR="0" lvl="0" indent="0" defTabSz="12191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Calibri" panose="020F0502020204030204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697738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 12" descr="Une image contenant jouet, intérieur, boîte, table&#10;&#10;Description générée automatiquement">
            <a:extLst>
              <a:ext uri="{FF2B5EF4-FFF2-40B4-BE49-F238E27FC236}">
                <a16:creationId xmlns:a16="http://schemas.microsoft.com/office/drawing/2014/main" id="{A2E90E9B-FED9-4644-8E62-306F350E2C4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65894" y="1161835"/>
            <a:ext cx="10156467" cy="5092262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61CE8323-4664-46C2-8947-C71D6861ECCA}"/>
              </a:ext>
            </a:extLst>
          </p:cNvPr>
          <p:cNvSpPr txBox="1"/>
          <p:nvPr/>
        </p:nvSpPr>
        <p:spPr>
          <a:xfrm rot="302391">
            <a:off x="4399753" y="4351832"/>
            <a:ext cx="5508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000" b="1">
                <a:solidFill>
                  <a:schemeClr val="bg1"/>
                </a:solidFill>
              </a:rPr>
              <a:t>SES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13B602A8-F351-4CEA-9CF4-C1DC26A9D5A5}"/>
              </a:ext>
            </a:extLst>
          </p:cNvPr>
          <p:cNvSpPr txBox="1"/>
          <p:nvPr/>
        </p:nvSpPr>
        <p:spPr>
          <a:xfrm rot="21115237">
            <a:off x="9169927" y="1617190"/>
            <a:ext cx="116249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000" b="1">
                <a:solidFill>
                  <a:schemeClr val="bg1"/>
                </a:solidFill>
              </a:rPr>
              <a:t>Business </a:t>
            </a:r>
          </a:p>
          <a:p>
            <a:pPr algn="ctr"/>
            <a:r>
              <a:rPr lang="fr-FR" sz="2000" b="1">
                <a:solidFill>
                  <a:schemeClr val="bg1"/>
                </a:solidFill>
              </a:rPr>
              <a:t>Services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D05AF660-E05D-4204-B048-AF5CF3D94521}"/>
              </a:ext>
            </a:extLst>
          </p:cNvPr>
          <p:cNvSpPr txBox="1"/>
          <p:nvPr/>
        </p:nvSpPr>
        <p:spPr>
          <a:xfrm rot="21019777">
            <a:off x="9297067" y="2574825"/>
            <a:ext cx="7668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b="1" err="1">
                <a:solidFill>
                  <a:schemeClr val="bg1"/>
                </a:solidFill>
              </a:rPr>
              <a:t>Market</a:t>
            </a:r>
            <a:r>
              <a:rPr lang="fr-FR" sz="1400" b="1">
                <a:solidFill>
                  <a:schemeClr val="bg1"/>
                </a:solidFill>
              </a:rPr>
              <a:t> </a:t>
            </a:r>
          </a:p>
          <a:p>
            <a:pPr algn="ctr"/>
            <a:r>
              <a:rPr lang="fr-FR" sz="1400" b="1">
                <a:solidFill>
                  <a:schemeClr val="bg1"/>
                </a:solidFill>
              </a:rPr>
              <a:t>&amp;Sales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A3B4A20C-5CC5-4728-8422-B51D5EC76D3A}"/>
              </a:ext>
            </a:extLst>
          </p:cNvPr>
          <p:cNvSpPr txBox="1"/>
          <p:nvPr/>
        </p:nvSpPr>
        <p:spPr>
          <a:xfrm rot="21349997">
            <a:off x="7262030" y="2772719"/>
            <a:ext cx="1601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 err="1">
                <a:solidFill>
                  <a:schemeClr val="bg1"/>
                </a:solidFill>
              </a:rPr>
              <a:t>Manufacturing</a:t>
            </a:r>
            <a:endParaRPr lang="fr-FR" b="1">
              <a:solidFill>
                <a:schemeClr val="bg1"/>
              </a:solidFill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9BDF1D8E-D8A6-46E0-A23E-1CCE3AA9AFEB}"/>
              </a:ext>
            </a:extLst>
          </p:cNvPr>
          <p:cNvSpPr txBox="1"/>
          <p:nvPr/>
        </p:nvSpPr>
        <p:spPr>
          <a:xfrm rot="21317229">
            <a:off x="7663791" y="4420515"/>
            <a:ext cx="7296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b="1" err="1">
                <a:solidFill>
                  <a:schemeClr val="bg1"/>
                </a:solidFill>
              </a:rPr>
              <a:t>Quality</a:t>
            </a:r>
            <a:endParaRPr lang="fr-FR" sz="1400" b="1">
              <a:solidFill>
                <a:schemeClr val="bg1"/>
              </a:solidFill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559ED5AE-AA86-445F-A7C4-3C6E9285F7E8}"/>
              </a:ext>
            </a:extLst>
          </p:cNvPr>
          <p:cNvSpPr txBox="1"/>
          <p:nvPr/>
        </p:nvSpPr>
        <p:spPr>
          <a:xfrm>
            <a:off x="6050570" y="3552057"/>
            <a:ext cx="6719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000" b="1">
                <a:solidFill>
                  <a:schemeClr val="bg1"/>
                </a:solidFill>
              </a:rPr>
              <a:t>R&amp;D</a:t>
            </a:r>
            <a:endParaRPr lang="fr-FR" b="1">
              <a:solidFill>
                <a:schemeClr val="bg1"/>
              </a:solidFill>
            </a:endParaRP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640919D0-2D35-45B7-8451-1C2A33FCA59A}"/>
              </a:ext>
            </a:extLst>
          </p:cNvPr>
          <p:cNvSpPr txBox="1"/>
          <p:nvPr/>
        </p:nvSpPr>
        <p:spPr>
          <a:xfrm rot="1248276">
            <a:off x="1240865" y="5241393"/>
            <a:ext cx="10502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600" b="1">
                <a:solidFill>
                  <a:schemeClr val="bg1"/>
                </a:solidFill>
              </a:rPr>
              <a:t>Consumer</a:t>
            </a:r>
          </a:p>
          <a:p>
            <a:pPr algn="ctr"/>
            <a:r>
              <a:rPr lang="fr-FR" sz="1600" b="1">
                <a:solidFill>
                  <a:schemeClr val="bg1"/>
                </a:solidFill>
              </a:rPr>
              <a:t>DMP</a:t>
            </a:r>
            <a:endParaRPr lang="fr-FR" sz="1400" b="1">
              <a:solidFill>
                <a:schemeClr val="bg1"/>
              </a:solidFill>
            </a:endParaRP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50B44C91-1D57-46B3-A6FA-6983A55259AD}"/>
              </a:ext>
            </a:extLst>
          </p:cNvPr>
          <p:cNvSpPr txBox="1"/>
          <p:nvPr/>
        </p:nvSpPr>
        <p:spPr>
          <a:xfrm>
            <a:off x="5932020" y="5278591"/>
            <a:ext cx="8204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b="1" err="1">
                <a:solidFill>
                  <a:schemeClr val="bg1"/>
                </a:solidFill>
              </a:rPr>
              <a:t>Material</a:t>
            </a:r>
            <a:endParaRPr lang="fr-FR" sz="1400" b="1">
              <a:solidFill>
                <a:schemeClr val="bg1"/>
              </a:solidFill>
            </a:endParaRP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BF143590-6AAA-4B6F-B5DD-E15BE8F76065}"/>
              </a:ext>
            </a:extLst>
          </p:cNvPr>
          <p:cNvSpPr txBox="1"/>
          <p:nvPr/>
        </p:nvSpPr>
        <p:spPr>
          <a:xfrm rot="21329684">
            <a:off x="7559796" y="3579071"/>
            <a:ext cx="10064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b="1">
                <a:solidFill>
                  <a:schemeClr val="bg1"/>
                </a:solidFill>
              </a:rPr>
              <a:t>Production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1A8CE380-AEE6-4850-B2BA-E1894179CD3F}"/>
              </a:ext>
            </a:extLst>
          </p:cNvPr>
          <p:cNvSpPr txBox="1"/>
          <p:nvPr/>
        </p:nvSpPr>
        <p:spPr>
          <a:xfrm rot="21366235">
            <a:off x="7446104" y="5951082"/>
            <a:ext cx="11650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b="1">
                <a:solidFill>
                  <a:schemeClr val="bg1"/>
                </a:solidFill>
              </a:rPr>
              <a:t>Maintenance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B505168C-8691-430F-A738-5D9A41E5219E}"/>
              </a:ext>
            </a:extLst>
          </p:cNvPr>
          <p:cNvSpPr txBox="1"/>
          <p:nvPr/>
        </p:nvSpPr>
        <p:spPr>
          <a:xfrm rot="302391">
            <a:off x="4289852" y="5201931"/>
            <a:ext cx="7220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b="1" err="1">
                <a:solidFill>
                  <a:schemeClr val="bg1"/>
                </a:solidFill>
              </a:rPr>
              <a:t>Vehicle</a:t>
            </a:r>
            <a:endParaRPr lang="fr-FR" sz="1400" b="1">
              <a:solidFill>
                <a:schemeClr val="bg1"/>
              </a:solidFill>
            </a:endParaRP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92E9ABFA-E777-477B-A604-F7537ED93186}"/>
              </a:ext>
            </a:extLst>
          </p:cNvPr>
          <p:cNvSpPr txBox="1"/>
          <p:nvPr/>
        </p:nvSpPr>
        <p:spPr>
          <a:xfrm rot="302391">
            <a:off x="4093791" y="5794774"/>
            <a:ext cx="11101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b="1">
                <a:solidFill>
                  <a:schemeClr val="bg1"/>
                </a:solidFill>
              </a:rPr>
              <a:t>Tire </a:t>
            </a:r>
            <a:r>
              <a:rPr lang="fr-FR" sz="1400" b="1" err="1">
                <a:solidFill>
                  <a:schemeClr val="bg1"/>
                </a:solidFill>
              </a:rPr>
              <a:t>lifecycle</a:t>
            </a:r>
            <a:endParaRPr lang="fr-FR" sz="1400" b="1">
              <a:solidFill>
                <a:schemeClr val="bg1"/>
              </a:solidFill>
            </a:endParaRPr>
          </a:p>
          <a:p>
            <a:pPr algn="ctr"/>
            <a:r>
              <a:rPr lang="fr-FR" sz="1400" b="1">
                <a:solidFill>
                  <a:schemeClr val="bg1"/>
                </a:solidFill>
              </a:rPr>
              <a:t>&amp; usage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C605CB7D-E7BE-4AFB-AA7E-4C2BA188569D}"/>
              </a:ext>
            </a:extLst>
          </p:cNvPr>
          <p:cNvSpPr txBox="1"/>
          <p:nvPr/>
        </p:nvSpPr>
        <p:spPr>
          <a:xfrm rot="20939309">
            <a:off x="9302003" y="4176620"/>
            <a:ext cx="7569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b="1">
                <a:solidFill>
                  <a:schemeClr val="bg1"/>
                </a:solidFill>
              </a:rPr>
              <a:t>Finance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50539BCC-9E0E-43BA-8BB4-583AA161C923}"/>
              </a:ext>
            </a:extLst>
          </p:cNvPr>
          <p:cNvSpPr txBox="1"/>
          <p:nvPr/>
        </p:nvSpPr>
        <p:spPr>
          <a:xfrm rot="21041690">
            <a:off x="9116055" y="3421745"/>
            <a:ext cx="11288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b="1" err="1">
                <a:solidFill>
                  <a:schemeClr val="bg1"/>
                </a:solidFill>
              </a:rPr>
              <a:t>Supply</a:t>
            </a:r>
            <a:r>
              <a:rPr lang="fr-FR" sz="1400" b="1">
                <a:solidFill>
                  <a:schemeClr val="bg1"/>
                </a:solidFill>
              </a:rPr>
              <a:t> </a:t>
            </a:r>
            <a:r>
              <a:rPr lang="fr-FR" sz="1400" b="1" err="1">
                <a:solidFill>
                  <a:schemeClr val="bg1"/>
                </a:solidFill>
              </a:rPr>
              <a:t>chain</a:t>
            </a:r>
            <a:endParaRPr lang="fr-FR" sz="1400" b="1">
              <a:solidFill>
                <a:schemeClr val="bg1"/>
              </a:solidFill>
            </a:endParaRP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DAE64FC7-652B-49CB-B82C-79BEC88947C9}"/>
              </a:ext>
            </a:extLst>
          </p:cNvPr>
          <p:cNvSpPr txBox="1"/>
          <p:nvPr/>
        </p:nvSpPr>
        <p:spPr>
          <a:xfrm rot="21043733">
            <a:off x="9234740" y="5030749"/>
            <a:ext cx="6989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b="1">
                <a:solidFill>
                  <a:schemeClr val="bg1"/>
                </a:solidFill>
              </a:rPr>
              <a:t>Parties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9FC7D95B-40F4-4263-99F5-0DCEF0A893C7}"/>
              </a:ext>
            </a:extLst>
          </p:cNvPr>
          <p:cNvSpPr txBox="1"/>
          <p:nvPr/>
        </p:nvSpPr>
        <p:spPr>
          <a:xfrm rot="676283">
            <a:off x="2733541" y="4975627"/>
            <a:ext cx="7841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600" b="1">
                <a:solidFill>
                  <a:schemeClr val="bg1"/>
                </a:solidFill>
              </a:rPr>
              <a:t>DMINT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E77F2BCD-FE50-4910-8A63-4904D9127C0A}"/>
              </a:ext>
            </a:extLst>
          </p:cNvPr>
          <p:cNvSpPr txBox="1"/>
          <p:nvPr/>
        </p:nvSpPr>
        <p:spPr>
          <a:xfrm rot="20991231">
            <a:off x="9144206" y="5764905"/>
            <a:ext cx="8413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b="1" err="1">
                <a:solidFill>
                  <a:schemeClr val="bg1"/>
                </a:solidFill>
              </a:rPr>
              <a:t>Products</a:t>
            </a:r>
            <a:endParaRPr lang="fr-FR" sz="1400" b="1">
              <a:solidFill>
                <a:schemeClr val="bg1"/>
              </a:solidFill>
            </a:endParaRP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C3D20C42-76E7-423A-95B3-1672072710C8}"/>
              </a:ext>
            </a:extLst>
          </p:cNvPr>
          <p:cNvSpPr txBox="1"/>
          <p:nvPr/>
        </p:nvSpPr>
        <p:spPr>
          <a:xfrm rot="21338310">
            <a:off x="7470638" y="5093082"/>
            <a:ext cx="11160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b="1" err="1">
                <a:solidFill>
                  <a:schemeClr val="bg1"/>
                </a:solidFill>
              </a:rPr>
              <a:t>Industry</a:t>
            </a:r>
            <a:r>
              <a:rPr lang="fr-FR" sz="1400" b="1">
                <a:solidFill>
                  <a:schemeClr val="bg1"/>
                </a:solidFill>
              </a:rPr>
              <a:t> </a:t>
            </a:r>
          </a:p>
          <a:p>
            <a:pPr algn="ctr"/>
            <a:r>
              <a:rPr lang="fr-FR" sz="1400" b="1" err="1">
                <a:solidFill>
                  <a:schemeClr val="bg1"/>
                </a:solidFill>
              </a:rPr>
              <a:t>supply</a:t>
            </a:r>
            <a:r>
              <a:rPr lang="fr-FR" sz="1400" b="1">
                <a:solidFill>
                  <a:schemeClr val="bg1"/>
                </a:solidFill>
              </a:rPr>
              <a:t> </a:t>
            </a:r>
            <a:r>
              <a:rPr lang="fr-FR" sz="1400" b="1" err="1">
                <a:solidFill>
                  <a:schemeClr val="bg1"/>
                </a:solidFill>
              </a:rPr>
              <a:t>chain</a:t>
            </a:r>
            <a:endParaRPr lang="fr-FR" sz="1400" b="1">
              <a:solidFill>
                <a:schemeClr val="bg1"/>
              </a:solidFill>
            </a:endParaRP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7605C380-0A82-49A2-B9C0-6F417463C279}"/>
              </a:ext>
            </a:extLst>
          </p:cNvPr>
          <p:cNvSpPr txBox="1"/>
          <p:nvPr/>
        </p:nvSpPr>
        <p:spPr>
          <a:xfrm rot="611019">
            <a:off x="2723122" y="5783263"/>
            <a:ext cx="8050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b="1" err="1">
                <a:solidFill>
                  <a:schemeClr val="bg1"/>
                </a:solidFill>
              </a:rPr>
              <a:t>Sell-OUt</a:t>
            </a:r>
            <a:endParaRPr lang="fr-FR" sz="1400" b="1">
              <a:solidFill>
                <a:schemeClr val="bg1"/>
              </a:solidFill>
            </a:endParaRP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887BEB65-6A28-4D15-B017-33D94731BA90}"/>
              </a:ext>
            </a:extLst>
          </p:cNvPr>
          <p:cNvSpPr txBox="1"/>
          <p:nvPr/>
        </p:nvSpPr>
        <p:spPr>
          <a:xfrm>
            <a:off x="6130819" y="4478689"/>
            <a:ext cx="4696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b="1">
                <a:solidFill>
                  <a:schemeClr val="bg1"/>
                </a:solidFill>
              </a:rPr>
              <a:t>Tire</a:t>
            </a: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010A525C-F12A-4BAF-80B9-B902D73254E9}"/>
              </a:ext>
            </a:extLst>
          </p:cNvPr>
          <p:cNvSpPr txBox="1"/>
          <p:nvPr/>
        </p:nvSpPr>
        <p:spPr>
          <a:xfrm>
            <a:off x="5709452" y="6003345"/>
            <a:ext cx="12130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b="1">
                <a:solidFill>
                  <a:schemeClr val="bg1"/>
                </a:solidFill>
              </a:rPr>
              <a:t>Performances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D40C63F8-2676-4BFC-8514-60D750A093A1}"/>
              </a:ext>
            </a:extLst>
          </p:cNvPr>
          <p:cNvSpPr/>
          <p:nvPr/>
        </p:nvSpPr>
        <p:spPr>
          <a:xfrm>
            <a:off x="552038" y="154704"/>
            <a:ext cx="11472517" cy="806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b="1"/>
              <a:t>In 2021, we have identified the data domains and measured their exposition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/>
              <a:t>In 2022, we need to reinforce the link between the domains and their data products and measure their usage</a:t>
            </a:r>
          </a:p>
        </p:txBody>
      </p:sp>
    </p:spTree>
    <p:extLst>
      <p:ext uri="{BB962C8B-B14F-4D97-AF65-F5344CB8AC3E}">
        <p14:creationId xmlns:p14="http://schemas.microsoft.com/office/powerpoint/2010/main" val="110326649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B35D97F9A43E342B388541660A0ABA5" ma:contentTypeVersion="8" ma:contentTypeDescription="Crée un document." ma:contentTypeScope="" ma:versionID="5288aa31c430720886c883d4a8d9d426">
  <xsd:schema xmlns:xsd="http://www.w3.org/2001/XMLSchema" xmlns:xs="http://www.w3.org/2001/XMLSchema" xmlns:p="http://schemas.microsoft.com/office/2006/metadata/properties" xmlns:ns2="8fb18eca-c10d-4354-85c5-c1c2e023e560" xmlns:ns3="3b83ccde-42fa-4c78-889e-14363e677fc8" targetNamespace="http://schemas.microsoft.com/office/2006/metadata/properties" ma:root="true" ma:fieldsID="a5e3edcee3499ba514dce9d646668bb6" ns2:_="" ns3:_="">
    <xsd:import namespace="8fb18eca-c10d-4354-85c5-c1c2e023e560"/>
    <xsd:import namespace="3b83ccde-42fa-4c78-889e-14363e677fc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b18eca-c10d-4354-85c5-c1c2e023e56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b83ccde-42fa-4c78-889e-14363e677fc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096B935-426A-42BC-B520-1CF283BF82DF}">
  <ds:schemaRefs>
    <ds:schemaRef ds:uri="http://purl.org/dc/terms/"/>
    <ds:schemaRef ds:uri="http://www.w3.org/XML/1998/namespace"/>
    <ds:schemaRef ds:uri="http://schemas.microsoft.com/office/2006/documentManagement/types"/>
    <ds:schemaRef ds:uri="http://schemas.microsoft.com/office/2006/metadata/properties"/>
    <ds:schemaRef ds:uri="8fb18eca-c10d-4354-85c5-c1c2e023e560"/>
    <ds:schemaRef ds:uri="http://schemas.microsoft.com/office/infopath/2007/PartnerControls"/>
    <ds:schemaRef ds:uri="http://schemas.openxmlformats.org/package/2006/metadata/core-properties"/>
    <ds:schemaRef ds:uri="3b83ccde-42fa-4c78-889e-14363e677fc8"/>
    <ds:schemaRef ds:uri="http://purl.org/dc/dcmitype/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4739CF47-E888-45EB-871D-CDAECC19AAC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62AB025-89E4-485A-89DB-F24E408CC6C2}">
  <ds:schemaRefs>
    <ds:schemaRef ds:uri="3b83ccde-42fa-4c78-889e-14363e677fc8"/>
    <ds:schemaRef ds:uri="8fb18eca-c10d-4354-85c5-c1c2e023e56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15931</TotalTime>
  <Words>1350</Words>
  <Application>Microsoft Macintosh PowerPoint</Application>
  <PresentationFormat>Widescreen</PresentationFormat>
  <Paragraphs>226</Paragraphs>
  <Slides>13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Arial</vt:lpstr>
      <vt:lpstr>BlinkMacSystemFont</vt:lpstr>
      <vt:lpstr>Calibri</vt:lpstr>
      <vt:lpstr>Calibri Light</vt:lpstr>
      <vt:lpstr>Michelin</vt:lpstr>
      <vt:lpstr>Michelin SemiBold</vt:lpstr>
      <vt:lpstr>Montserrat</vt:lpstr>
      <vt:lpstr>Thème Office</vt:lpstr>
      <vt:lpstr>Diapositive think-cell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Data catalog deployment crystalized data governance Maturation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nicolas chevalier</dc:creator>
  <cp:lastModifiedBy>Olivier Jauze</cp:lastModifiedBy>
  <cp:revision>212</cp:revision>
  <dcterms:created xsi:type="dcterms:W3CDTF">2022-09-08T08:01:03Z</dcterms:created>
  <dcterms:modified xsi:type="dcterms:W3CDTF">2023-10-11T11:31:50Z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09e9a456-2778-4ca9-be06-1190b1e1118a_Enabled">
    <vt:lpwstr>true</vt:lpwstr>
  </property>
  <property fmtid="{D5CDD505-2E9C-101B-9397-08002B2CF9AE}" pid="3" name="MSIP_Label_09e9a456-2778-4ca9-be06-1190b1e1118a_SetDate">
    <vt:lpwstr>2022-09-08T08:19:09Z</vt:lpwstr>
  </property>
  <property fmtid="{D5CDD505-2E9C-101B-9397-08002B2CF9AE}" pid="4" name="MSIP_Label_09e9a456-2778-4ca9-be06-1190b1e1118a_Method">
    <vt:lpwstr>Standard</vt:lpwstr>
  </property>
  <property fmtid="{D5CDD505-2E9C-101B-9397-08002B2CF9AE}" pid="5" name="MSIP_Label_09e9a456-2778-4ca9-be06-1190b1e1118a_Name">
    <vt:lpwstr>D3</vt:lpwstr>
  </property>
  <property fmtid="{D5CDD505-2E9C-101B-9397-08002B2CF9AE}" pid="6" name="MSIP_Label_09e9a456-2778-4ca9-be06-1190b1e1118a_SiteId">
    <vt:lpwstr>658ba197-6c73-4fea-91bd-1c7d8de6bf2c</vt:lpwstr>
  </property>
  <property fmtid="{D5CDD505-2E9C-101B-9397-08002B2CF9AE}" pid="7" name="MSIP_Label_09e9a456-2778-4ca9-be06-1190b1e1118a_ActionId">
    <vt:lpwstr>a106f2d3-78d7-4e98-af35-7ac10ad4c224</vt:lpwstr>
  </property>
  <property fmtid="{D5CDD505-2E9C-101B-9397-08002B2CF9AE}" pid="8" name="MSIP_Label_09e9a456-2778-4ca9-be06-1190b1e1118a_ContentBits">
    <vt:lpwstr>0</vt:lpwstr>
  </property>
  <property fmtid="{D5CDD505-2E9C-101B-9397-08002B2CF9AE}" pid="9" name="ContentTypeId">
    <vt:lpwstr>0x0101004B35D97F9A43E342B388541660A0ABA5</vt:lpwstr>
  </property>
  <property fmtid="{D5CDD505-2E9C-101B-9397-08002B2CF9AE}" pid="10" name="MediaServiceImageTags">
    <vt:lpwstr/>
  </property>
</Properties>
</file>