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7"/>
  </p:notesMasterIdLst>
  <p:sldIdLst>
    <p:sldId id="8992" r:id="rId5"/>
    <p:sldId id="9010" r:id="rId6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41"/>
    <a:srgbClr val="00B0F0"/>
    <a:srgbClr val="EA4995"/>
    <a:srgbClr val="E5E72E"/>
    <a:srgbClr val="FF9832"/>
    <a:srgbClr val="7CC2E0"/>
    <a:srgbClr val="048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CELLER-KEMICHE Celia" userId="8ed64701-e787-43b9-8a90-a885c24c6d45" providerId="ADAL" clId="{E5735ABE-FBCB-46F2-AF6F-506985349DA5}"/>
    <pc:docChg chg="custSel delSld modSld">
      <pc:chgData name="CARCELLER-KEMICHE Celia" userId="8ed64701-e787-43b9-8a90-a885c24c6d45" providerId="ADAL" clId="{E5735ABE-FBCB-46F2-AF6F-506985349DA5}" dt="2024-12-05T13:25:32.233" v="3" actId="47"/>
      <pc:docMkLst>
        <pc:docMk/>
      </pc:docMkLst>
      <pc:sldChg chg="del">
        <pc:chgData name="CARCELLER-KEMICHE Celia" userId="8ed64701-e787-43b9-8a90-a885c24c6d45" providerId="ADAL" clId="{E5735ABE-FBCB-46F2-AF6F-506985349DA5}" dt="2024-12-05T13:25:25.263" v="1" actId="47"/>
        <pc:sldMkLst>
          <pc:docMk/>
          <pc:sldMk cId="928879631" sldId="266"/>
        </pc:sldMkLst>
      </pc:sldChg>
      <pc:sldChg chg="del">
        <pc:chgData name="CARCELLER-KEMICHE Celia" userId="8ed64701-e787-43b9-8a90-a885c24c6d45" providerId="ADAL" clId="{E5735ABE-FBCB-46F2-AF6F-506985349DA5}" dt="2024-12-05T13:25:32.233" v="3" actId="47"/>
        <pc:sldMkLst>
          <pc:docMk/>
          <pc:sldMk cId="2302020202" sldId="8994"/>
        </pc:sldMkLst>
      </pc:sldChg>
      <pc:sldChg chg="del">
        <pc:chgData name="CARCELLER-KEMICHE Celia" userId="8ed64701-e787-43b9-8a90-a885c24c6d45" providerId="ADAL" clId="{E5735ABE-FBCB-46F2-AF6F-506985349DA5}" dt="2024-12-05T13:25:32.233" v="3" actId="47"/>
        <pc:sldMkLst>
          <pc:docMk/>
          <pc:sldMk cId="645414372" sldId="9000"/>
        </pc:sldMkLst>
      </pc:sldChg>
      <pc:sldChg chg="del">
        <pc:chgData name="CARCELLER-KEMICHE Celia" userId="8ed64701-e787-43b9-8a90-a885c24c6d45" providerId="ADAL" clId="{E5735ABE-FBCB-46F2-AF6F-506985349DA5}" dt="2024-12-05T13:25:26.461" v="2" actId="47"/>
        <pc:sldMkLst>
          <pc:docMk/>
          <pc:sldMk cId="161110216" sldId="9002"/>
        </pc:sldMkLst>
      </pc:sldChg>
      <pc:sldChg chg="del">
        <pc:chgData name="CARCELLER-KEMICHE Celia" userId="8ed64701-e787-43b9-8a90-a885c24c6d45" providerId="ADAL" clId="{E5735ABE-FBCB-46F2-AF6F-506985349DA5}" dt="2024-12-05T13:25:32.233" v="3" actId="47"/>
        <pc:sldMkLst>
          <pc:docMk/>
          <pc:sldMk cId="3230439065" sldId="9003"/>
        </pc:sldMkLst>
      </pc:sldChg>
      <pc:sldChg chg="del">
        <pc:chgData name="CARCELLER-KEMICHE Celia" userId="8ed64701-e787-43b9-8a90-a885c24c6d45" providerId="ADAL" clId="{E5735ABE-FBCB-46F2-AF6F-506985349DA5}" dt="2024-12-05T13:25:32.233" v="3" actId="47"/>
        <pc:sldMkLst>
          <pc:docMk/>
          <pc:sldMk cId="1187256842" sldId="9004"/>
        </pc:sldMkLst>
      </pc:sldChg>
      <pc:sldChg chg="del">
        <pc:chgData name="CARCELLER-KEMICHE Celia" userId="8ed64701-e787-43b9-8a90-a885c24c6d45" providerId="ADAL" clId="{E5735ABE-FBCB-46F2-AF6F-506985349DA5}" dt="2024-12-05T13:25:32.233" v="3" actId="47"/>
        <pc:sldMkLst>
          <pc:docMk/>
          <pc:sldMk cId="1895936242" sldId="9005"/>
        </pc:sldMkLst>
      </pc:sldChg>
      <pc:sldChg chg="del">
        <pc:chgData name="CARCELLER-KEMICHE Celia" userId="8ed64701-e787-43b9-8a90-a885c24c6d45" providerId="ADAL" clId="{E5735ABE-FBCB-46F2-AF6F-506985349DA5}" dt="2024-12-05T13:25:32.233" v="3" actId="47"/>
        <pc:sldMkLst>
          <pc:docMk/>
          <pc:sldMk cId="3997700887" sldId="9006"/>
        </pc:sldMkLst>
      </pc:sldChg>
      <pc:sldChg chg="del">
        <pc:chgData name="CARCELLER-KEMICHE Celia" userId="8ed64701-e787-43b9-8a90-a885c24c6d45" providerId="ADAL" clId="{E5735ABE-FBCB-46F2-AF6F-506985349DA5}" dt="2024-12-05T13:25:32.233" v="3" actId="47"/>
        <pc:sldMkLst>
          <pc:docMk/>
          <pc:sldMk cId="465422686" sldId="9007"/>
        </pc:sldMkLst>
      </pc:sldChg>
      <pc:sldChg chg="del">
        <pc:chgData name="CARCELLER-KEMICHE Celia" userId="8ed64701-e787-43b9-8a90-a885c24c6d45" providerId="ADAL" clId="{E5735ABE-FBCB-46F2-AF6F-506985349DA5}" dt="2024-12-05T13:25:32.233" v="3" actId="47"/>
        <pc:sldMkLst>
          <pc:docMk/>
          <pc:sldMk cId="1066892593" sldId="9008"/>
        </pc:sldMkLst>
      </pc:sldChg>
      <pc:sldChg chg="del">
        <pc:chgData name="CARCELLER-KEMICHE Celia" userId="8ed64701-e787-43b9-8a90-a885c24c6d45" providerId="ADAL" clId="{E5735ABE-FBCB-46F2-AF6F-506985349DA5}" dt="2024-12-05T13:25:32.233" v="3" actId="47"/>
        <pc:sldMkLst>
          <pc:docMk/>
          <pc:sldMk cId="3571367900" sldId="9009"/>
        </pc:sldMkLst>
      </pc:sldChg>
      <pc:sldChg chg="delSp mod">
        <pc:chgData name="CARCELLER-KEMICHE Celia" userId="8ed64701-e787-43b9-8a90-a885c24c6d45" providerId="ADAL" clId="{E5735ABE-FBCB-46F2-AF6F-506985349DA5}" dt="2024-12-05T13:25:19.203" v="0" actId="478"/>
        <pc:sldMkLst>
          <pc:docMk/>
          <pc:sldMk cId="3690753444" sldId="9010"/>
        </pc:sldMkLst>
        <pc:spChg chg="del">
          <ac:chgData name="CARCELLER-KEMICHE Celia" userId="8ed64701-e787-43b9-8a90-a885c24c6d45" providerId="ADAL" clId="{E5735ABE-FBCB-46F2-AF6F-506985349DA5}" dt="2024-12-05T13:25:19.203" v="0" actId="478"/>
          <ac:spMkLst>
            <pc:docMk/>
            <pc:sldMk cId="3690753444" sldId="9010"/>
            <ac:spMk id="7" creationId="{854B92A7-E0F9-0DD4-E2F1-D1FA42BED1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3B54F-FC19-4C3F-ACB4-E7D769B14EC2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A4608-CD74-49F0-9241-C9E09EE2B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79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A4608-CD74-49F0-9241-C9E09EE2BF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18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A4608-CD74-49F0-9241-C9E09EE2BF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61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66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4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48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17068800" cy="9601200"/>
          </a:xfrm>
          <a:prstGeom prst="rect">
            <a:avLst/>
          </a:prstGeom>
          <a:solidFill>
            <a:srgbClr val="00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38583" lvl="1"/>
            <a:endParaRPr lang="en-US" sz="2053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78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3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47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01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72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59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35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EF52-728C-4FD3-ADD5-465941038B86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54180-D172-4209-A17F-36370EC3B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0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EEC37ABF-92D1-DB2C-7ADA-0D18C8C502E5}"/>
              </a:ext>
            </a:extLst>
          </p:cNvPr>
          <p:cNvSpPr/>
          <p:nvPr/>
        </p:nvSpPr>
        <p:spPr>
          <a:xfrm>
            <a:off x="3298751" y="2132413"/>
            <a:ext cx="2431479" cy="5429176"/>
          </a:xfrm>
          <a:prstGeom prst="roundRect">
            <a:avLst/>
          </a:prstGeom>
          <a:solidFill>
            <a:schemeClr val="accent1">
              <a:alpha val="274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36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046ABA8-8CBC-AEAC-B218-0D0560F01F8B}"/>
              </a:ext>
            </a:extLst>
          </p:cNvPr>
          <p:cNvSpPr/>
          <p:nvPr/>
        </p:nvSpPr>
        <p:spPr>
          <a:xfrm>
            <a:off x="611515" y="2086012"/>
            <a:ext cx="2431479" cy="5429176"/>
          </a:xfrm>
          <a:prstGeom prst="roundRect">
            <a:avLst/>
          </a:prstGeom>
          <a:solidFill>
            <a:schemeClr val="accent1">
              <a:alpha val="274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36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E30996-279D-CF05-8C81-61C127E5712F}"/>
              </a:ext>
            </a:extLst>
          </p:cNvPr>
          <p:cNvSpPr txBox="1"/>
          <p:nvPr/>
        </p:nvSpPr>
        <p:spPr>
          <a:xfrm>
            <a:off x="1001839" y="144477"/>
            <a:ext cx="16427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chemeClr val="bg1"/>
                </a:solidFill>
                <a:latin typeface="Montserrat ExtraBold" panose="00000900000000000000" pitchFamily="2" charset="0"/>
              </a:rPr>
              <a:t>SUJETS TRAITES LE 1 OCTOBRE  2024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77394FB-5ED8-0A02-C1CF-123A621EAE7E}"/>
              </a:ext>
            </a:extLst>
          </p:cNvPr>
          <p:cNvSpPr txBox="1"/>
          <p:nvPr/>
        </p:nvSpPr>
        <p:spPr>
          <a:xfrm>
            <a:off x="6525615" y="8189965"/>
            <a:ext cx="1149674" cy="5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THIERRY </a:t>
            </a:r>
            <a:br>
              <a:rPr lang="fr-FR" sz="1493" b="1">
                <a:solidFill>
                  <a:schemeClr val="bg1"/>
                </a:solidFill>
                <a:latin typeface="Montserrat" pitchFamily="2" charset="77"/>
              </a:rPr>
            </a:br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FRAUDET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2DCB8113-1466-82C2-E048-D63D260D0CA2}"/>
              </a:ext>
            </a:extLst>
          </p:cNvPr>
          <p:cNvSpPr txBox="1"/>
          <p:nvPr/>
        </p:nvSpPr>
        <p:spPr>
          <a:xfrm>
            <a:off x="4149867" y="2225252"/>
            <a:ext cx="692818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720" b="1">
                <a:solidFill>
                  <a:srgbClr val="CFE841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E5AE0A8E-A3C3-31BF-5F1C-6640F6FC77B8}"/>
              </a:ext>
            </a:extLst>
          </p:cNvPr>
          <p:cNvSpPr txBox="1"/>
          <p:nvPr/>
        </p:nvSpPr>
        <p:spPr>
          <a:xfrm>
            <a:off x="4276306" y="2266293"/>
            <a:ext cx="476369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20" b="1">
                <a:solidFill>
                  <a:schemeClr val="bg1"/>
                </a:solidFill>
                <a:latin typeface="Montserrat" pitchFamily="2" charset="77"/>
              </a:rPr>
              <a:t>SUJET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EA9D253-2168-8920-8944-2691A40A3394}"/>
              </a:ext>
            </a:extLst>
          </p:cNvPr>
          <p:cNvSpPr txBox="1"/>
          <p:nvPr/>
        </p:nvSpPr>
        <p:spPr>
          <a:xfrm>
            <a:off x="611515" y="3291833"/>
            <a:ext cx="243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>
                <a:solidFill>
                  <a:srgbClr val="CFE841"/>
                </a:solidFill>
                <a:latin typeface="Montserrat" pitchFamily="2" charset="77"/>
              </a:rPr>
              <a:t>PLATEFORMISATION  API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87CF38-4E3A-E83A-42F7-BBE2ED182F40}"/>
              </a:ext>
            </a:extLst>
          </p:cNvPr>
          <p:cNvSpPr txBox="1"/>
          <p:nvPr/>
        </p:nvSpPr>
        <p:spPr>
          <a:xfrm>
            <a:off x="558364" y="4119482"/>
            <a:ext cx="2485492" cy="609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50" dirty="0">
                <a:solidFill>
                  <a:schemeClr val="bg1"/>
                </a:solidFill>
                <a:latin typeface="Montserrat"/>
              </a:rPr>
              <a:t>Comment réussir l’API SATION ? 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4181F9F-A8E0-BC5D-ADCC-47267512FD78}"/>
              </a:ext>
            </a:extLst>
          </p:cNvPr>
          <p:cNvSpPr txBox="1"/>
          <p:nvPr/>
        </p:nvSpPr>
        <p:spPr>
          <a:xfrm>
            <a:off x="3301670" y="3300912"/>
            <a:ext cx="243147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60" b="1">
                <a:solidFill>
                  <a:srgbClr val="CFE841"/>
                </a:solidFill>
                <a:latin typeface="Montserrat" pitchFamily="2" charset="77"/>
              </a:rPr>
              <a:t>DATA SPACE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5BE05B57-4E80-8E50-F122-7D2009315FBD}"/>
              </a:ext>
            </a:extLst>
          </p:cNvPr>
          <p:cNvSpPr txBox="1"/>
          <p:nvPr/>
        </p:nvSpPr>
        <p:spPr>
          <a:xfrm>
            <a:off x="3217929" y="4101609"/>
            <a:ext cx="259993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7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algn="ctr"/>
            <a:r>
              <a:rPr lang="fr-FR" sz="1680" b="0"/>
              <a:t>Quelles sont les conditions de réussite d’un data </a:t>
            </a:r>
            <a:r>
              <a:rPr lang="fr-FR" sz="1680" b="0" err="1"/>
              <a:t>space</a:t>
            </a:r>
            <a:r>
              <a:rPr lang="fr-FR" sz="1680" b="0"/>
              <a:t> ?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78428195-2B9D-1F97-52A6-73713AF22A88}"/>
              </a:ext>
            </a:extLst>
          </p:cNvPr>
          <p:cNvSpPr txBox="1"/>
          <p:nvPr/>
        </p:nvSpPr>
        <p:spPr>
          <a:xfrm>
            <a:off x="1565803" y="2239095"/>
            <a:ext cx="522900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720" b="1">
                <a:solidFill>
                  <a:srgbClr val="CFE841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8918C1E7-DD28-6AC0-0A5B-694E01BEDF4E}"/>
              </a:ext>
            </a:extLst>
          </p:cNvPr>
          <p:cNvSpPr txBox="1"/>
          <p:nvPr/>
        </p:nvSpPr>
        <p:spPr>
          <a:xfrm>
            <a:off x="1589070" y="2280135"/>
            <a:ext cx="476369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20" b="1">
                <a:solidFill>
                  <a:schemeClr val="bg1"/>
                </a:solidFill>
                <a:latin typeface="Montserrat" pitchFamily="2" charset="77"/>
              </a:rPr>
              <a:t>SUJET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16DB4A62-E6BA-7618-DDE4-11887237D0C7}"/>
              </a:ext>
            </a:extLst>
          </p:cNvPr>
          <p:cNvSpPr/>
          <p:nvPr/>
        </p:nvSpPr>
        <p:spPr>
          <a:xfrm>
            <a:off x="5930433" y="2138049"/>
            <a:ext cx="2431479" cy="5429176"/>
          </a:xfrm>
          <a:prstGeom prst="roundRect">
            <a:avLst/>
          </a:prstGeom>
          <a:solidFill>
            <a:schemeClr val="accent1">
              <a:alpha val="274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36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7FF07841-76B2-869B-A1F5-A41FE14CB3CA}"/>
              </a:ext>
            </a:extLst>
          </p:cNvPr>
          <p:cNvSpPr txBox="1"/>
          <p:nvPr/>
        </p:nvSpPr>
        <p:spPr>
          <a:xfrm>
            <a:off x="6780746" y="2230887"/>
            <a:ext cx="694421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720" b="1">
                <a:solidFill>
                  <a:srgbClr val="CFE841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60F2C46-F8AE-EFE3-1081-5E53CCDCACA0}"/>
              </a:ext>
            </a:extLst>
          </p:cNvPr>
          <p:cNvSpPr txBox="1"/>
          <p:nvPr/>
        </p:nvSpPr>
        <p:spPr>
          <a:xfrm>
            <a:off x="6907988" y="2271929"/>
            <a:ext cx="476369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20" b="1">
                <a:solidFill>
                  <a:schemeClr val="bg1"/>
                </a:solidFill>
                <a:latin typeface="Montserrat" pitchFamily="2" charset="77"/>
              </a:rPr>
              <a:t>SUJET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EDF1988-0E46-E097-56AA-ADC44841CA09}"/>
              </a:ext>
            </a:extLst>
          </p:cNvPr>
          <p:cNvSpPr txBox="1"/>
          <p:nvPr/>
        </p:nvSpPr>
        <p:spPr>
          <a:xfrm>
            <a:off x="5933350" y="3306548"/>
            <a:ext cx="243147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60" b="1">
                <a:solidFill>
                  <a:srgbClr val="CFE841"/>
                </a:solidFill>
                <a:latin typeface="Montserrat" pitchFamily="2" charset="77"/>
              </a:rPr>
              <a:t>GENERATIVE IA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BA45085-DC31-7096-F88A-2CAA7E554F38}"/>
              </a:ext>
            </a:extLst>
          </p:cNvPr>
          <p:cNvSpPr txBox="1"/>
          <p:nvPr/>
        </p:nvSpPr>
        <p:spPr>
          <a:xfrm>
            <a:off x="5933394" y="4101610"/>
            <a:ext cx="233411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06837">
              <a:defRPr/>
            </a:pPr>
            <a:r>
              <a:rPr lang="fr-FR" sz="1680">
                <a:solidFill>
                  <a:schemeClr val="bg1"/>
                </a:solidFill>
                <a:latin typeface="Montserrat" pitchFamily="2" charset="77"/>
              </a:rPr>
              <a:t>Comment Exploiter l’IA pour faire de l’architecture autrement?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87131847-0B9C-94BC-F579-A3E8C87341C1}"/>
              </a:ext>
            </a:extLst>
          </p:cNvPr>
          <p:cNvSpPr/>
          <p:nvPr/>
        </p:nvSpPr>
        <p:spPr>
          <a:xfrm>
            <a:off x="8543699" y="2132413"/>
            <a:ext cx="2431479" cy="5429176"/>
          </a:xfrm>
          <a:prstGeom prst="roundRect">
            <a:avLst/>
          </a:prstGeom>
          <a:solidFill>
            <a:schemeClr val="accent1">
              <a:alpha val="274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36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3134B98-68E5-3584-9C20-042020C57E23}"/>
              </a:ext>
            </a:extLst>
          </p:cNvPr>
          <p:cNvSpPr txBox="1"/>
          <p:nvPr/>
        </p:nvSpPr>
        <p:spPr>
          <a:xfrm>
            <a:off x="3960985" y="8189965"/>
            <a:ext cx="1207382" cy="5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FREDERIC</a:t>
            </a:r>
          </a:p>
          <a:p>
            <a:pPr algn="ctr"/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LE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0763C402-7254-4FDC-B49F-48EF011EC523}"/>
              </a:ext>
            </a:extLst>
          </p:cNvPr>
          <p:cNvSpPr txBox="1"/>
          <p:nvPr/>
        </p:nvSpPr>
        <p:spPr>
          <a:xfrm>
            <a:off x="9352336" y="2225252"/>
            <a:ext cx="777777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720" b="1">
                <a:solidFill>
                  <a:srgbClr val="CFE841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644FB37B-D375-9EAE-72EF-21EA139FD618}"/>
              </a:ext>
            </a:extLst>
          </p:cNvPr>
          <p:cNvSpPr txBox="1"/>
          <p:nvPr/>
        </p:nvSpPr>
        <p:spPr>
          <a:xfrm>
            <a:off x="9521254" y="2266293"/>
            <a:ext cx="476369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20" b="1">
                <a:solidFill>
                  <a:schemeClr val="bg1"/>
                </a:solidFill>
                <a:latin typeface="Montserrat" pitchFamily="2" charset="77"/>
              </a:rPr>
              <a:t>SUJET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06B66BAF-AA64-A111-59BF-0DB27C30C6B7}"/>
              </a:ext>
            </a:extLst>
          </p:cNvPr>
          <p:cNvSpPr txBox="1"/>
          <p:nvPr/>
        </p:nvSpPr>
        <p:spPr>
          <a:xfrm>
            <a:off x="8399957" y="3336596"/>
            <a:ext cx="271896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60" b="1">
                <a:solidFill>
                  <a:srgbClr val="CFE841"/>
                </a:solidFill>
                <a:latin typeface="Montserrat" pitchFamily="2" charset="77"/>
              </a:rPr>
              <a:t>ARCHI FOR FLOW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733EE7C7-7382-D8A6-B244-13563AE57EB5}"/>
              </a:ext>
            </a:extLst>
          </p:cNvPr>
          <p:cNvSpPr txBox="1"/>
          <p:nvPr/>
        </p:nvSpPr>
        <p:spPr>
          <a:xfrm>
            <a:off x="8503517" y="4165649"/>
            <a:ext cx="243147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06837">
              <a:defRPr/>
            </a:pPr>
            <a:r>
              <a:rPr lang="fr-FR" sz="1680" dirty="0">
                <a:solidFill>
                  <a:schemeClr val="bg1"/>
                </a:solidFill>
                <a:latin typeface="Montserrat" pitchFamily="2" charset="77"/>
              </a:rPr>
              <a:t>Mettre en œuvre des techniques d’architecture for flow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ADD470F4-5201-36C5-820F-FADF78579991}"/>
              </a:ext>
            </a:extLst>
          </p:cNvPr>
          <p:cNvSpPr/>
          <p:nvPr/>
        </p:nvSpPr>
        <p:spPr>
          <a:xfrm>
            <a:off x="11150114" y="2174432"/>
            <a:ext cx="2431479" cy="5429176"/>
          </a:xfrm>
          <a:prstGeom prst="roundRect">
            <a:avLst/>
          </a:prstGeom>
          <a:solidFill>
            <a:schemeClr val="accent1">
              <a:alpha val="274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36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2D0DC2E1-AA98-1440-B88F-C004D68252F5}"/>
              </a:ext>
            </a:extLst>
          </p:cNvPr>
          <p:cNvSpPr txBox="1"/>
          <p:nvPr/>
        </p:nvSpPr>
        <p:spPr>
          <a:xfrm>
            <a:off x="11998825" y="2267271"/>
            <a:ext cx="697627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720" b="1">
                <a:solidFill>
                  <a:srgbClr val="CFE841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EF22BDC-08C2-9534-2D1A-8F94FF77F6C9}"/>
              </a:ext>
            </a:extLst>
          </p:cNvPr>
          <p:cNvSpPr txBox="1"/>
          <p:nvPr/>
        </p:nvSpPr>
        <p:spPr>
          <a:xfrm>
            <a:off x="12127669" y="2308311"/>
            <a:ext cx="476369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20" b="1">
                <a:solidFill>
                  <a:schemeClr val="bg1"/>
                </a:solidFill>
                <a:latin typeface="Montserrat" pitchFamily="2" charset="77"/>
              </a:rPr>
              <a:t>SUJET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4C04895C-2AED-0FD6-C828-FB0C2A7C91EE}"/>
              </a:ext>
            </a:extLst>
          </p:cNvPr>
          <p:cNvSpPr txBox="1"/>
          <p:nvPr/>
        </p:nvSpPr>
        <p:spPr>
          <a:xfrm>
            <a:off x="11153031" y="3342932"/>
            <a:ext cx="2431479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60" b="1">
                <a:solidFill>
                  <a:srgbClr val="CFE841"/>
                </a:solidFill>
                <a:latin typeface="Montserrat" pitchFamily="2" charset="77"/>
              </a:rPr>
              <a:t>FACING COMPLEXITY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5118A34-7899-90E3-8440-E5AF83201C0F}"/>
              </a:ext>
            </a:extLst>
          </p:cNvPr>
          <p:cNvSpPr txBox="1"/>
          <p:nvPr/>
        </p:nvSpPr>
        <p:spPr>
          <a:xfrm>
            <a:off x="10982606" y="4158851"/>
            <a:ext cx="269673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algn="ctr"/>
            <a:r>
              <a:rPr lang="fr-FR" sz="1680" b="0"/>
              <a:t>Comment appréhender la complexité ?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C2E354EA-C7E7-4E69-3735-41AF9FB66B87}"/>
              </a:ext>
            </a:extLst>
          </p:cNvPr>
          <p:cNvSpPr/>
          <p:nvPr/>
        </p:nvSpPr>
        <p:spPr>
          <a:xfrm>
            <a:off x="13767133" y="2174432"/>
            <a:ext cx="2431479" cy="5429176"/>
          </a:xfrm>
          <a:prstGeom prst="roundRect">
            <a:avLst/>
          </a:prstGeom>
          <a:solidFill>
            <a:schemeClr val="accent1">
              <a:alpha val="274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36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CA21DF5-9D58-7539-47A0-206543D828F7}"/>
              </a:ext>
            </a:extLst>
          </p:cNvPr>
          <p:cNvSpPr txBox="1"/>
          <p:nvPr/>
        </p:nvSpPr>
        <p:spPr>
          <a:xfrm>
            <a:off x="14598209" y="2267271"/>
            <a:ext cx="732893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720" b="1">
                <a:solidFill>
                  <a:srgbClr val="CFE841"/>
                </a:solidFill>
                <a:latin typeface="Montserrat" pitchFamily="2" charset="77"/>
              </a:rPr>
              <a:t>6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0332115-EA2D-D781-2E1E-E43278A68747}"/>
              </a:ext>
            </a:extLst>
          </p:cNvPr>
          <p:cNvSpPr txBox="1"/>
          <p:nvPr/>
        </p:nvSpPr>
        <p:spPr>
          <a:xfrm>
            <a:off x="14744688" y="2308311"/>
            <a:ext cx="476369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20" b="1">
                <a:solidFill>
                  <a:schemeClr val="bg1"/>
                </a:solidFill>
                <a:latin typeface="Montserrat" pitchFamily="2" charset="77"/>
              </a:rPr>
              <a:t>SUJET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7AC8872-F076-0BA4-9948-B55F924DD289}"/>
              </a:ext>
            </a:extLst>
          </p:cNvPr>
          <p:cNvSpPr txBox="1"/>
          <p:nvPr/>
        </p:nvSpPr>
        <p:spPr>
          <a:xfrm>
            <a:off x="13770050" y="3342931"/>
            <a:ext cx="2431479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60" b="1">
                <a:solidFill>
                  <a:srgbClr val="CFE841"/>
                </a:solidFill>
                <a:latin typeface="Montserrat" pitchFamily="2" charset="77"/>
              </a:rPr>
              <a:t>SRE - OPS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16CF52C-F521-BBB0-56C7-2428D1BC39B6}"/>
              </a:ext>
            </a:extLst>
          </p:cNvPr>
          <p:cNvSpPr txBox="1"/>
          <p:nvPr/>
        </p:nvSpPr>
        <p:spPr>
          <a:xfrm>
            <a:off x="13737126" y="4173802"/>
            <a:ext cx="261118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r>
              <a:rPr lang="fr-FR" sz="1680"/>
              <a:t>Quel est le rôle des architectes dans le déploiement de SRE 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43C746-2077-65B6-7FE4-3DEE8747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856" y="10751253"/>
            <a:ext cx="1522944" cy="49777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D10BF0B-FD0E-278F-6982-03135D0587B3}"/>
              </a:ext>
            </a:extLst>
          </p:cNvPr>
          <p:cNvSpPr txBox="1"/>
          <p:nvPr/>
        </p:nvSpPr>
        <p:spPr>
          <a:xfrm>
            <a:off x="14323609" y="8189965"/>
            <a:ext cx="1438214" cy="5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GUILLAUME </a:t>
            </a:r>
          </a:p>
          <a:p>
            <a:pPr algn="ctr"/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SERRE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0E1CA-67A2-80A6-0AF0-19E8F258037D}"/>
              </a:ext>
            </a:extLst>
          </p:cNvPr>
          <p:cNvSpPr txBox="1"/>
          <p:nvPr/>
        </p:nvSpPr>
        <p:spPr>
          <a:xfrm>
            <a:off x="1125863" y="8189965"/>
            <a:ext cx="1088760" cy="5518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1450" b="1" dirty="0">
                <a:solidFill>
                  <a:schemeClr val="bg1"/>
                </a:solidFill>
                <a:latin typeface="Montserrat"/>
              </a:rPr>
              <a:t>NICOLAS</a:t>
            </a:r>
          </a:p>
          <a:p>
            <a:pPr algn="ctr"/>
            <a:r>
              <a:rPr lang="fr-FR" sz="1450" b="1" dirty="0">
                <a:solidFill>
                  <a:schemeClr val="bg1"/>
                </a:solidFill>
                <a:latin typeface="Montserrat"/>
              </a:rPr>
              <a:t>CLOUTÉ</a:t>
            </a:r>
            <a:endParaRPr lang="fr-FR" sz="1450" b="1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D2F922-7096-9E30-5903-F4421096BF60}"/>
              </a:ext>
            </a:extLst>
          </p:cNvPr>
          <p:cNvSpPr txBox="1"/>
          <p:nvPr/>
        </p:nvSpPr>
        <p:spPr>
          <a:xfrm>
            <a:off x="11658450" y="8189965"/>
            <a:ext cx="1564851" cy="5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CHRISTOPHE </a:t>
            </a:r>
          </a:p>
          <a:p>
            <a:pPr algn="ctr"/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BAIXAS</a:t>
            </a:r>
          </a:p>
        </p:txBody>
      </p:sp>
      <p:pic>
        <p:nvPicPr>
          <p:cNvPr id="7" name="Image 6" descr="Une image contenant Visage humain, personne, Front, Menton&#10;&#10;Description générée automatiquement">
            <a:extLst>
              <a:ext uri="{FF2B5EF4-FFF2-40B4-BE49-F238E27FC236}">
                <a16:creationId xmlns:a16="http://schemas.microsoft.com/office/drawing/2014/main" id="{B026A2CA-4594-2EC5-8880-F142DFA71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533" y="6700787"/>
            <a:ext cx="1343025" cy="13335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5BC2F91B-A149-35BC-1727-3A98CE3E8D42}"/>
              </a:ext>
            </a:extLst>
          </p:cNvPr>
          <p:cNvSpPr/>
          <p:nvPr/>
        </p:nvSpPr>
        <p:spPr>
          <a:xfrm>
            <a:off x="9164777" y="6700787"/>
            <a:ext cx="1323485" cy="132348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36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E5423E2-CE22-0D44-77F6-7D6E48C0359C}"/>
              </a:ext>
            </a:extLst>
          </p:cNvPr>
          <p:cNvSpPr txBox="1"/>
          <p:nvPr/>
        </p:nvSpPr>
        <p:spPr>
          <a:xfrm>
            <a:off x="9283637" y="8189965"/>
            <a:ext cx="998991" cy="55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OLIVIER</a:t>
            </a:r>
          </a:p>
          <a:p>
            <a:pPr algn="ctr"/>
            <a:r>
              <a:rPr lang="fr-FR" sz="1493" b="1">
                <a:solidFill>
                  <a:schemeClr val="bg1"/>
                </a:solidFill>
                <a:latin typeface="Montserrat" pitchFamily="2" charset="77"/>
              </a:rPr>
              <a:t>JAUZE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A585373-007A-2446-44BB-341514717E42}"/>
              </a:ext>
            </a:extLst>
          </p:cNvPr>
          <p:cNvSpPr/>
          <p:nvPr/>
        </p:nvSpPr>
        <p:spPr>
          <a:xfrm>
            <a:off x="6444115" y="6700787"/>
            <a:ext cx="1323485" cy="132348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360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0115C84F-6492-45DB-22D9-2D9616196E20}"/>
              </a:ext>
            </a:extLst>
          </p:cNvPr>
          <p:cNvSpPr/>
          <p:nvPr/>
        </p:nvSpPr>
        <p:spPr>
          <a:xfrm>
            <a:off x="3843087" y="6700787"/>
            <a:ext cx="1323485" cy="1323485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360"/>
          </a:p>
        </p:txBody>
      </p:sp>
    </p:spTree>
    <p:extLst>
      <p:ext uri="{BB962C8B-B14F-4D97-AF65-F5344CB8AC3E}">
        <p14:creationId xmlns:p14="http://schemas.microsoft.com/office/powerpoint/2010/main" val="23193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 : coins arrondis 1028">
            <a:extLst>
              <a:ext uri="{FF2B5EF4-FFF2-40B4-BE49-F238E27FC236}">
                <a16:creationId xmlns:a16="http://schemas.microsoft.com/office/drawing/2014/main" id="{CB70D09B-554B-E986-9890-5C4A9D5A4F9D}"/>
              </a:ext>
            </a:extLst>
          </p:cNvPr>
          <p:cNvSpPr/>
          <p:nvPr/>
        </p:nvSpPr>
        <p:spPr>
          <a:xfrm>
            <a:off x="323807" y="213290"/>
            <a:ext cx="16441242" cy="1384513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030" name="Rectangle : coins arrondis 1029">
            <a:extLst>
              <a:ext uri="{FF2B5EF4-FFF2-40B4-BE49-F238E27FC236}">
                <a16:creationId xmlns:a16="http://schemas.microsoft.com/office/drawing/2014/main" id="{F9D9EA4B-B8C8-425B-A40B-C8C8E9669BB7}"/>
              </a:ext>
            </a:extLst>
          </p:cNvPr>
          <p:cNvSpPr/>
          <p:nvPr/>
        </p:nvSpPr>
        <p:spPr>
          <a:xfrm>
            <a:off x="887828" y="345475"/>
            <a:ext cx="14747664" cy="1119359"/>
          </a:xfrm>
          <a:prstGeom prst="roundRect">
            <a:avLst/>
          </a:prstGeom>
          <a:solidFill>
            <a:schemeClr val="accent1">
              <a:alpha val="274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67" b="1" dirty="0">
                <a:solidFill>
                  <a:schemeClr val="bg1"/>
                </a:solidFill>
                <a:latin typeface="Montserrat" pitchFamily="2" charset="77"/>
              </a:rPr>
              <a:t>Comment réussir l’API-</a:t>
            </a:r>
            <a:r>
              <a:rPr lang="fr-FR" sz="2667" b="1" dirty="0" err="1">
                <a:solidFill>
                  <a:schemeClr val="bg1"/>
                </a:solidFill>
                <a:latin typeface="Montserrat" pitchFamily="2" charset="77"/>
              </a:rPr>
              <a:t>sation</a:t>
            </a:r>
            <a:r>
              <a:rPr lang="fr-FR" sz="2667" b="1" dirty="0">
                <a:solidFill>
                  <a:schemeClr val="bg1"/>
                </a:solidFill>
                <a:latin typeface="Montserrat" pitchFamily="2" charset="77"/>
              </a:rPr>
              <a:t> ? </a:t>
            </a:r>
          </a:p>
        </p:txBody>
      </p: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81190441-45DA-E346-731C-0D56DEF04D9A}"/>
              </a:ext>
            </a:extLst>
          </p:cNvPr>
          <p:cNvSpPr txBox="1"/>
          <p:nvPr/>
        </p:nvSpPr>
        <p:spPr>
          <a:xfrm>
            <a:off x="1542852" y="334985"/>
            <a:ext cx="426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b="1">
                <a:solidFill>
                  <a:srgbClr val="CFE841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F7FD1B18-E162-CCC5-50BD-6138CA026AC4}"/>
              </a:ext>
            </a:extLst>
          </p:cNvPr>
          <p:cNvSpPr txBox="1"/>
          <p:nvPr/>
        </p:nvSpPr>
        <p:spPr>
          <a:xfrm>
            <a:off x="1586080" y="378060"/>
            <a:ext cx="34026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800" b="1">
                <a:solidFill>
                  <a:schemeClr val="bg1"/>
                </a:solidFill>
                <a:latin typeface="Montserrat" pitchFamily="2" charset="77"/>
              </a:rPr>
              <a:t>DEFI</a:t>
            </a:r>
          </a:p>
        </p:txBody>
      </p:sp>
      <p:sp>
        <p:nvSpPr>
          <p:cNvPr id="1033" name="ZoneTexte 1032">
            <a:extLst>
              <a:ext uri="{FF2B5EF4-FFF2-40B4-BE49-F238E27FC236}">
                <a16:creationId xmlns:a16="http://schemas.microsoft.com/office/drawing/2014/main" id="{A4E3D6A4-E8B7-400F-47EF-D00F90ACD79F}"/>
              </a:ext>
            </a:extLst>
          </p:cNvPr>
          <p:cNvSpPr txBox="1"/>
          <p:nvPr/>
        </p:nvSpPr>
        <p:spPr>
          <a:xfrm>
            <a:off x="829352" y="960785"/>
            <a:ext cx="197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CFE841"/>
                </a:solidFill>
                <a:latin typeface="Montserrat" pitchFamily="2" charset="77"/>
              </a:rPr>
              <a:t>PLATFORISATION</a:t>
            </a:r>
          </a:p>
          <a:p>
            <a:pPr algn="ctr"/>
            <a:r>
              <a:rPr lang="fr-FR" sz="1400" b="1">
                <a:solidFill>
                  <a:srgbClr val="CFE841"/>
                </a:solidFill>
                <a:latin typeface="Montserrat" pitchFamily="2" charset="77"/>
              </a:rPr>
              <a:t>API</a:t>
            </a:r>
          </a:p>
        </p:txBody>
      </p:sp>
      <p:sp>
        <p:nvSpPr>
          <p:cNvPr id="1034" name="Rectangle : coins arrondis 1033">
            <a:extLst>
              <a:ext uri="{FF2B5EF4-FFF2-40B4-BE49-F238E27FC236}">
                <a16:creationId xmlns:a16="http://schemas.microsoft.com/office/drawing/2014/main" id="{58627241-1518-CA28-07DE-7815DF9ED454}"/>
              </a:ext>
            </a:extLst>
          </p:cNvPr>
          <p:cNvSpPr>
            <a:spLocks/>
          </p:cNvSpPr>
          <p:nvPr/>
        </p:nvSpPr>
        <p:spPr>
          <a:xfrm>
            <a:off x="303750" y="1758248"/>
            <a:ext cx="6474007" cy="7629662"/>
          </a:xfrm>
          <a:prstGeom prst="roundRect">
            <a:avLst>
              <a:gd name="adj" fmla="val 3336"/>
            </a:avLst>
          </a:prstGeom>
          <a:solidFill>
            <a:schemeClr val="bg1">
              <a:lumMod val="6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035" name="ZoneTexte 1034">
            <a:extLst>
              <a:ext uri="{FF2B5EF4-FFF2-40B4-BE49-F238E27FC236}">
                <a16:creationId xmlns:a16="http://schemas.microsoft.com/office/drawing/2014/main" id="{56B7D9E0-AB37-30EC-7BE4-27CBBAF9E075}"/>
              </a:ext>
            </a:extLst>
          </p:cNvPr>
          <p:cNvSpPr txBox="1"/>
          <p:nvPr/>
        </p:nvSpPr>
        <p:spPr>
          <a:xfrm>
            <a:off x="2953916" y="1999415"/>
            <a:ext cx="1100238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67">
                <a:solidFill>
                  <a:schemeClr val="tx2"/>
                </a:solidFill>
                <a:latin typeface="Gotham Rounded Bold" panose="02000000000000000000" pitchFamily="50" charset="0"/>
              </a:rPr>
              <a:t>IDEES CLEFS</a:t>
            </a:r>
          </a:p>
        </p:txBody>
      </p:sp>
      <p:cxnSp>
        <p:nvCxnSpPr>
          <p:cNvPr id="1037" name="Connecteur droit 1036">
            <a:extLst>
              <a:ext uri="{FF2B5EF4-FFF2-40B4-BE49-F238E27FC236}">
                <a16:creationId xmlns:a16="http://schemas.microsoft.com/office/drawing/2014/main" id="{AF0C4FB9-7B9C-1E19-A965-564E59AB5EFC}"/>
              </a:ext>
            </a:extLst>
          </p:cNvPr>
          <p:cNvCxnSpPr>
            <a:cxnSpLocks/>
          </p:cNvCxnSpPr>
          <p:nvPr/>
        </p:nvCxnSpPr>
        <p:spPr>
          <a:xfrm>
            <a:off x="2246007" y="2374394"/>
            <a:ext cx="251605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ZoneTexte 1043">
            <a:extLst>
              <a:ext uri="{FF2B5EF4-FFF2-40B4-BE49-F238E27FC236}">
                <a16:creationId xmlns:a16="http://schemas.microsoft.com/office/drawing/2014/main" id="{20B7A409-6B99-D7A5-B02C-FA609D1DFFD9}"/>
              </a:ext>
            </a:extLst>
          </p:cNvPr>
          <p:cNvSpPr txBox="1"/>
          <p:nvPr/>
        </p:nvSpPr>
        <p:spPr>
          <a:xfrm>
            <a:off x="577178" y="6058413"/>
            <a:ext cx="222509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67">
                <a:solidFill>
                  <a:schemeClr val="tx2"/>
                </a:solidFill>
                <a:latin typeface="Gotham Rounded Bold" panose="02000000000000000000" pitchFamily="50" charset="0"/>
              </a:rPr>
              <a:t>LEVIERS – ACCELERATEURS</a:t>
            </a:r>
          </a:p>
        </p:txBody>
      </p:sp>
      <p:cxnSp>
        <p:nvCxnSpPr>
          <p:cNvPr id="1045" name="Connecteur droit 1044">
            <a:extLst>
              <a:ext uri="{FF2B5EF4-FFF2-40B4-BE49-F238E27FC236}">
                <a16:creationId xmlns:a16="http://schemas.microsoft.com/office/drawing/2014/main" id="{A802E666-EE36-03CF-F216-0A48AE83B943}"/>
              </a:ext>
            </a:extLst>
          </p:cNvPr>
          <p:cNvCxnSpPr/>
          <p:nvPr/>
        </p:nvCxnSpPr>
        <p:spPr>
          <a:xfrm>
            <a:off x="803300" y="6407226"/>
            <a:ext cx="251605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867747F6-2508-5553-AE87-041BB36644D8}"/>
              </a:ext>
            </a:extLst>
          </p:cNvPr>
          <p:cNvSpPr txBox="1"/>
          <p:nvPr/>
        </p:nvSpPr>
        <p:spPr>
          <a:xfrm>
            <a:off x="4264362" y="6010914"/>
            <a:ext cx="153183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67">
                <a:solidFill>
                  <a:schemeClr val="tx2"/>
                </a:solidFill>
                <a:latin typeface="Gotham Rounded Bold" panose="02000000000000000000" pitchFamily="50" charset="0"/>
              </a:rPr>
              <a:t>FREINS - PITFALLS</a:t>
            </a:r>
          </a:p>
        </p:txBody>
      </p:sp>
      <p:cxnSp>
        <p:nvCxnSpPr>
          <p:cNvPr id="1047" name="Connecteur droit 1046">
            <a:extLst>
              <a:ext uri="{FF2B5EF4-FFF2-40B4-BE49-F238E27FC236}">
                <a16:creationId xmlns:a16="http://schemas.microsoft.com/office/drawing/2014/main" id="{4AE033FF-2C1A-54A3-4FA0-541FBD7195CA}"/>
              </a:ext>
            </a:extLst>
          </p:cNvPr>
          <p:cNvCxnSpPr>
            <a:cxnSpLocks/>
          </p:cNvCxnSpPr>
          <p:nvPr/>
        </p:nvCxnSpPr>
        <p:spPr>
          <a:xfrm>
            <a:off x="4264362" y="6407226"/>
            <a:ext cx="219010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jaune, clipart&#10;&#10;Description générée automatiquement">
            <a:extLst>
              <a:ext uri="{FF2B5EF4-FFF2-40B4-BE49-F238E27FC236}">
                <a16:creationId xmlns:a16="http://schemas.microsoft.com/office/drawing/2014/main" id="{24868FD6-7989-1F64-A1E3-241DA1EC8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705" y="553051"/>
            <a:ext cx="564169" cy="704205"/>
          </a:xfrm>
          <a:prstGeom prst="round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BA69D65-220B-B13E-4C6F-571683E96623}"/>
              </a:ext>
            </a:extLst>
          </p:cNvPr>
          <p:cNvSpPr txBox="1"/>
          <p:nvPr/>
        </p:nvSpPr>
        <p:spPr>
          <a:xfrm>
            <a:off x="323807" y="2384716"/>
            <a:ext cx="6360457" cy="25284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5000"/>
              </a:lnSpc>
              <a:spcAft>
                <a:spcPts val="1333"/>
              </a:spcAft>
            </a:pPr>
            <a:r>
              <a:rPr lang="fr-FR" sz="1600" dirty="0">
                <a:solidFill>
                  <a:schemeClr val="tx2"/>
                </a:solidFill>
              </a:rPr>
              <a:t>Quelques principes clés ont été évoqués/retenus par France Travail dans la conception d’une API</a:t>
            </a:r>
          </a:p>
          <a:p>
            <a:pPr marL="456565" indent="-456565">
              <a:lnSpc>
                <a:spcPct val="115000"/>
              </a:lnSpc>
              <a:buFont typeface="+mj-lt"/>
              <a:buAutoNum type="arabicPeriod"/>
            </a:pPr>
            <a:r>
              <a:rPr lang="fr-FR" sz="1600" dirty="0">
                <a:solidFill>
                  <a:schemeClr val="tx2"/>
                </a:solidFill>
              </a:rPr>
              <a:t>Conduire une </a:t>
            </a:r>
            <a:r>
              <a:rPr lang="fr-FR" sz="1600" b="1" dirty="0">
                <a:solidFill>
                  <a:schemeClr val="tx2"/>
                </a:solidFill>
              </a:rPr>
              <a:t>analyse métier</a:t>
            </a:r>
            <a:r>
              <a:rPr lang="fr-FR" sz="1600" dirty="0">
                <a:solidFill>
                  <a:schemeClr val="tx2"/>
                </a:solidFill>
              </a:rPr>
              <a:t> par une approche </a:t>
            </a:r>
            <a:r>
              <a:rPr lang="fr-FR" sz="1600" err="1">
                <a:solidFill>
                  <a:schemeClr val="tx2"/>
                </a:solidFill>
              </a:rPr>
              <a:t>event</a:t>
            </a:r>
            <a:r>
              <a:rPr lang="fr-FR" sz="1600" dirty="0">
                <a:solidFill>
                  <a:schemeClr val="tx2"/>
                </a:solidFill>
              </a:rPr>
              <a:t> </a:t>
            </a:r>
            <a:r>
              <a:rPr lang="fr-FR" sz="1600" err="1">
                <a:solidFill>
                  <a:schemeClr val="tx2"/>
                </a:solidFill>
              </a:rPr>
              <a:t>storming</a:t>
            </a:r>
            <a:r>
              <a:rPr lang="fr-FR" sz="1600" dirty="0">
                <a:solidFill>
                  <a:schemeClr val="tx2"/>
                </a:solidFill>
              </a:rPr>
              <a:t> (analyse métier et </a:t>
            </a:r>
            <a:r>
              <a:rPr lang="fr-FR" sz="1600" b="1" dirty="0">
                <a:solidFill>
                  <a:schemeClr val="tx2"/>
                </a:solidFill>
              </a:rPr>
              <a:t>alignement du langage métier</a:t>
            </a:r>
            <a:r>
              <a:rPr lang="fr-FR" sz="1600" dirty="0">
                <a:solidFill>
                  <a:schemeClr val="tx2"/>
                </a:solidFill>
              </a:rPr>
              <a:t>)</a:t>
            </a:r>
            <a:endParaRPr lang="fr-FR" sz="16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456565" indent="-456565">
              <a:lnSpc>
                <a:spcPct val="115000"/>
              </a:lnSpc>
              <a:buFont typeface="+mj-lt"/>
              <a:buAutoNum type="arabicPeriod"/>
            </a:pPr>
            <a:r>
              <a:rPr lang="fr-FR" sz="1600" dirty="0">
                <a:solidFill>
                  <a:schemeClr val="tx2"/>
                </a:solidFill>
              </a:rPr>
              <a:t>Identifier et </a:t>
            </a:r>
            <a:r>
              <a:rPr lang="fr-FR" sz="1600" b="1" dirty="0">
                <a:solidFill>
                  <a:schemeClr val="tx2"/>
                </a:solidFill>
              </a:rPr>
              <a:t>hiérarchiser les concepts métiers</a:t>
            </a:r>
            <a:endParaRPr lang="fr-FR" sz="1600" b="1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456565" indent="-456565">
              <a:lnSpc>
                <a:spcPct val="115000"/>
              </a:lnSpc>
              <a:buFont typeface="+mj-lt"/>
              <a:buAutoNum type="arabicPeriod"/>
            </a:pPr>
            <a:r>
              <a:rPr lang="fr-FR" sz="1600" b="1" dirty="0">
                <a:solidFill>
                  <a:schemeClr val="tx2"/>
                </a:solidFill>
              </a:rPr>
              <a:t>Concevoir l’API métier</a:t>
            </a:r>
            <a:r>
              <a:rPr lang="fr-FR" sz="1600" dirty="0">
                <a:solidFill>
                  <a:schemeClr val="tx2"/>
                </a:solidFill>
              </a:rPr>
              <a:t> au travers d’un modèle métier compréhensible, stable et évolutif </a:t>
            </a:r>
            <a:endParaRPr lang="fr-FR" sz="16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spcAft>
                <a:spcPts val="800"/>
              </a:spcAft>
            </a:pPr>
            <a:endParaRPr lang="fr-FR" sz="1867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E37D41-1618-7854-9C88-9791D1F026D3}"/>
              </a:ext>
            </a:extLst>
          </p:cNvPr>
          <p:cNvSpPr txBox="1"/>
          <p:nvPr/>
        </p:nvSpPr>
        <p:spPr>
          <a:xfrm>
            <a:off x="577178" y="6815159"/>
            <a:ext cx="3341960" cy="22875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lnSpc>
                <a:spcPct val="115000"/>
              </a:lnSpc>
              <a:spcAft>
                <a:spcPts val="1000"/>
              </a:spcAft>
              <a:defRPr sz="1200">
                <a:solidFill>
                  <a:schemeClr val="tx2"/>
                </a:solidFill>
              </a:defRPr>
            </a:lvl1pPr>
          </a:lstStyle>
          <a:p>
            <a:pPr marL="227965" indent="-227965">
              <a:buFont typeface="Arial" panose="020B0604020202020204" pitchFamily="34" charset="0"/>
              <a:buChar char="•"/>
            </a:pPr>
            <a:r>
              <a:rPr lang="fr-FR" sz="1600" dirty="0"/>
              <a:t>Event </a:t>
            </a:r>
            <a:r>
              <a:rPr lang="fr-FR" sz="1600" dirty="0" err="1"/>
              <a:t>storming</a:t>
            </a:r>
            <a:r>
              <a:rPr lang="fr-FR" sz="1600" dirty="0"/>
              <a:t> / alignement du langage métier</a:t>
            </a:r>
            <a:endParaRPr lang="fr-FR" sz="1600" dirty="0">
              <a:ea typeface="Calibri"/>
              <a:cs typeface="Calibri"/>
            </a:endParaRPr>
          </a:p>
          <a:p>
            <a:pPr marL="227965" indent="-227965">
              <a:buFont typeface="Arial" panose="020B0604020202020204" pitchFamily="34" charset="0"/>
              <a:buChar char="•"/>
            </a:pPr>
            <a:r>
              <a:rPr lang="fr-FR" sz="1600" dirty="0"/>
              <a:t>IT standards &amp; guidelines</a:t>
            </a:r>
            <a:endParaRPr lang="fr-FR" sz="1600" dirty="0">
              <a:ea typeface="Calibri"/>
              <a:cs typeface="Calibri"/>
            </a:endParaRPr>
          </a:p>
          <a:p>
            <a:pPr marL="227965" indent="-227965">
              <a:buFont typeface="Arial" panose="020B0604020202020204" pitchFamily="34" charset="0"/>
              <a:buChar char="•"/>
            </a:pPr>
            <a:r>
              <a:rPr lang="fr-FR" sz="1600" dirty="0"/>
              <a:t>Standards d’</a:t>
            </a:r>
            <a:r>
              <a:rPr lang="fr-FR" sz="1600" dirty="0" err="1"/>
              <a:t>APISation</a:t>
            </a:r>
            <a:endParaRPr lang="fr-FR" sz="1600" dirty="0">
              <a:ea typeface="Calibri" panose="020F0502020204030204"/>
              <a:cs typeface="Calibri" panose="020F0502020204030204"/>
            </a:endParaRPr>
          </a:p>
          <a:p>
            <a:pPr marL="227965" indent="-227965">
              <a:buFont typeface="Arial" panose="020B0604020202020204" pitchFamily="34" charset="0"/>
              <a:buChar char="•"/>
            </a:pPr>
            <a:r>
              <a:rPr lang="fr-FR" sz="1600" dirty="0"/>
              <a:t>Développeur </a:t>
            </a:r>
            <a:r>
              <a:rPr lang="fr-FR" sz="1600" dirty="0" err="1"/>
              <a:t>experience</a:t>
            </a:r>
            <a:endParaRPr lang="fr-FR" sz="1600" dirty="0">
              <a:ea typeface="Calibri" panose="020F0502020204030204"/>
              <a:cs typeface="Calibri" panose="020F0502020204030204"/>
            </a:endParaRPr>
          </a:p>
          <a:p>
            <a:pPr marL="227965" indent="-227965">
              <a:buFont typeface="Arial" panose="020B0604020202020204" pitchFamily="34" charset="0"/>
              <a:buChar char="•"/>
            </a:pPr>
            <a:endParaRPr lang="fr-FR" sz="16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7A8096-0E4D-72AA-D61C-BA8E70890DA8}"/>
              </a:ext>
            </a:extLst>
          </p:cNvPr>
          <p:cNvSpPr txBox="1"/>
          <p:nvPr/>
        </p:nvSpPr>
        <p:spPr>
          <a:xfrm>
            <a:off x="3919138" y="6815160"/>
            <a:ext cx="2858619" cy="24691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lnSpc>
                <a:spcPct val="115000"/>
              </a:lnSpc>
              <a:spcAft>
                <a:spcPts val="1000"/>
              </a:spcAft>
              <a:defRPr sz="1200">
                <a:solidFill>
                  <a:schemeClr val="tx2"/>
                </a:solidFill>
              </a:defRPr>
            </a:lvl1pPr>
          </a:lstStyle>
          <a:p>
            <a:pPr marL="227965" indent="-227965">
              <a:buFont typeface="Arial" panose="020B0604020202020204" pitchFamily="34" charset="0"/>
              <a:buChar char="•"/>
            </a:pPr>
            <a:r>
              <a:rPr lang="fr-FR" sz="1600" dirty="0"/>
              <a:t>Changement des pratiques ancrées dans les habitudes des équipes (investissement de temps dans la conception fonctionnelle de l'API)</a:t>
            </a:r>
            <a:endParaRPr lang="fr-FR" sz="1600" dirty="0">
              <a:ea typeface="Calibri"/>
              <a:cs typeface="Calibri"/>
            </a:endParaRPr>
          </a:p>
          <a:p>
            <a:pPr marL="227965" indent="-227965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fr-FR" sz="1600" dirty="0">
                <a:ea typeface="Calibri"/>
                <a:cs typeface="Calibri"/>
              </a:rPr>
              <a:t>Changement de </a:t>
            </a:r>
            <a:r>
              <a:rPr lang="fr-FR" sz="1600" dirty="0" err="1">
                <a:ea typeface="Calibri"/>
                <a:cs typeface="Calibri"/>
              </a:rPr>
              <a:t>mind</a:t>
            </a:r>
            <a:r>
              <a:rPr lang="fr-FR" sz="1600" dirty="0">
                <a:ea typeface="Calibri"/>
                <a:cs typeface="Calibri"/>
              </a:rPr>
              <a:t>-set (l'API métier n'est pas un tuyau technique)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DA45081-406F-9AEC-BC6A-5AEA5848414E}"/>
              </a:ext>
            </a:extLst>
          </p:cNvPr>
          <p:cNvGrpSpPr/>
          <p:nvPr/>
        </p:nvGrpSpPr>
        <p:grpSpPr>
          <a:xfrm>
            <a:off x="7047241" y="1626550"/>
            <a:ext cx="9717808" cy="7807704"/>
            <a:chOff x="7170016" y="179444"/>
            <a:chExt cx="9717808" cy="8893342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13DED8C-7044-5FB5-04AC-7E5B9384186B}"/>
                </a:ext>
              </a:extLst>
            </p:cNvPr>
            <p:cNvSpPr/>
            <p:nvPr/>
          </p:nvSpPr>
          <p:spPr>
            <a:xfrm>
              <a:off x="12342461" y="378382"/>
              <a:ext cx="4545363" cy="4203038"/>
            </a:xfrm>
            <a:prstGeom prst="roundRect">
              <a:avLst>
                <a:gd name="adj" fmla="val 4439"/>
              </a:avLst>
            </a:prstGeom>
            <a:noFill/>
            <a:ln w="19050">
              <a:solidFill>
                <a:srgbClr val="7CC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6C975A38-F292-C9C9-AD40-8EE8C5B44145}"/>
                </a:ext>
              </a:extLst>
            </p:cNvPr>
            <p:cNvSpPr txBox="1"/>
            <p:nvPr/>
          </p:nvSpPr>
          <p:spPr>
            <a:xfrm>
              <a:off x="13520932" y="201548"/>
              <a:ext cx="2188420" cy="37965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67" dirty="0">
                  <a:solidFill>
                    <a:srgbClr val="048BC3"/>
                  </a:solidFill>
                  <a:latin typeface="Montserrat ExtraBold" panose="00000900000000000000" pitchFamily="2" charset="0"/>
                </a:rPr>
                <a:t>EXPERIMENTER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1309B085-4BDF-4852-ACBF-ABF547957FED}"/>
                </a:ext>
              </a:extLst>
            </p:cNvPr>
            <p:cNvSpPr/>
            <p:nvPr/>
          </p:nvSpPr>
          <p:spPr>
            <a:xfrm>
              <a:off x="7180101" y="4667250"/>
              <a:ext cx="4902615" cy="4183833"/>
            </a:xfrm>
            <a:prstGeom prst="roundRect">
              <a:avLst>
                <a:gd name="adj" fmla="val 4439"/>
              </a:avLst>
            </a:prstGeom>
            <a:noFill/>
            <a:ln w="19050">
              <a:solidFill>
                <a:srgbClr val="FF98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DCC8D67-E7BB-CDEF-4664-970CA9FA96AD}"/>
                </a:ext>
              </a:extLst>
            </p:cNvPr>
            <p:cNvSpPr txBox="1"/>
            <p:nvPr/>
          </p:nvSpPr>
          <p:spPr>
            <a:xfrm>
              <a:off x="8614943" y="8640340"/>
              <a:ext cx="2032929" cy="37965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67">
                  <a:solidFill>
                    <a:srgbClr val="FF9832"/>
                  </a:solidFill>
                  <a:latin typeface="Montserrat ExtraBold" panose="00000900000000000000" pitchFamily="2" charset="0"/>
                </a:rPr>
                <a:t>COMPRENDRE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C0EE728-142D-8C0B-E451-D5E131159F32}"/>
                </a:ext>
              </a:extLst>
            </p:cNvPr>
            <p:cNvSpPr/>
            <p:nvPr/>
          </p:nvSpPr>
          <p:spPr>
            <a:xfrm>
              <a:off x="7172915" y="330902"/>
              <a:ext cx="4916987" cy="4250518"/>
            </a:xfrm>
            <a:prstGeom prst="roundRect">
              <a:avLst>
                <a:gd name="adj" fmla="val 7181"/>
              </a:avLst>
            </a:prstGeom>
            <a:noFill/>
            <a:ln w="19050">
              <a:solidFill>
                <a:srgbClr val="EA4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B1EEAF1-805B-A303-2DA9-434254B764B2}"/>
                </a:ext>
              </a:extLst>
            </p:cNvPr>
            <p:cNvSpPr txBox="1"/>
            <p:nvPr/>
          </p:nvSpPr>
          <p:spPr>
            <a:xfrm>
              <a:off x="8951497" y="179444"/>
              <a:ext cx="1867819" cy="37965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67" dirty="0">
                  <a:solidFill>
                    <a:srgbClr val="EA4995"/>
                  </a:solidFill>
                  <a:latin typeface="Montserrat ExtraBold" panose="00000900000000000000" pitchFamily="2" charset="0"/>
                </a:rPr>
                <a:t>CAPITALISER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6C56018-0D97-D6A6-AED0-94D71CDB9552}"/>
                </a:ext>
              </a:extLst>
            </p:cNvPr>
            <p:cNvSpPr txBox="1"/>
            <p:nvPr/>
          </p:nvSpPr>
          <p:spPr>
            <a:xfrm>
              <a:off x="12371480" y="604680"/>
              <a:ext cx="4463652" cy="35201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15000"/>
                </a:lnSpc>
                <a:spcAft>
                  <a:spcPts val="1000"/>
                </a:spcAft>
                <a:defRPr sz="1200">
                  <a:solidFill>
                    <a:schemeClr val="tx2"/>
                  </a:solidFill>
                </a:defRPr>
              </a:lvl1pPr>
            </a:lstStyle>
            <a:p>
              <a:pPr marL="304165" indent="-304165"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fr-FR" sz="1000" b="1" dirty="0"/>
                <a:t>+ Marketer</a:t>
              </a:r>
              <a:r>
                <a:rPr lang="fr-FR" sz="1000" dirty="0"/>
                <a:t> : Changement et marketing interne pour mettre en avant les évolutions, comme l’API 2.0 ou l’API métier, pour marquer le changement et fédérer les équipes autour d’une vision commune</a:t>
              </a:r>
            </a:p>
            <a:p>
              <a:pPr marL="304165" indent="-304165"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fr-FR" sz="1000" b="1" dirty="0"/>
                <a:t>+ Editeur </a:t>
              </a:r>
              <a:r>
                <a:rPr lang="fr-FR" sz="1000" dirty="0"/>
                <a:t>: Posture d'éditeur pour adopter une approche professionnelle en traitant les APIs comme de véritables produits</a:t>
              </a:r>
              <a:endParaRPr lang="fr-FR" sz="1000" dirty="0">
                <a:cs typeface="Calibri"/>
              </a:endParaRPr>
            </a:p>
            <a:p>
              <a:pPr marL="304165" indent="-304165"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fr-FR" sz="1000" b="1" dirty="0"/>
                <a:t>+ </a:t>
              </a:r>
              <a:r>
                <a:rPr lang="fr-FR" sz="1000" b="1" dirty="0" err="1"/>
                <a:t>Auto-portante</a:t>
              </a:r>
              <a:r>
                <a:rPr lang="fr-FR" sz="1000" b="1" dirty="0"/>
                <a:t>  </a:t>
              </a:r>
              <a:r>
                <a:rPr lang="fr-FR" sz="1000" dirty="0"/>
                <a:t>: Concevoir des APIs faciles à explorer (API auto-découvrables) permettant aux utilisateurs de comprendre leur fonctionnement et leur usage sans documentation excessive et surtout sans support de l'éditeur.</a:t>
              </a:r>
              <a:endParaRPr lang="fr-FR" sz="1000" dirty="0">
                <a:cs typeface="Calibri"/>
              </a:endParaRPr>
            </a:p>
            <a:p>
              <a:pPr marL="304165" indent="-304165"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fr-FR" sz="1000" b="1" dirty="0"/>
                <a:t>+ Métier : </a:t>
              </a:r>
              <a:r>
                <a:rPr lang="fr-FR" sz="1000" dirty="0"/>
                <a:t>Utiliser l’</a:t>
              </a:r>
              <a:r>
                <a:rPr lang="fr-FR" sz="1000" dirty="0" err="1"/>
                <a:t>event</a:t>
              </a:r>
              <a:r>
                <a:rPr lang="fr-FR" sz="1000" dirty="0"/>
                <a:t> </a:t>
              </a:r>
              <a:r>
                <a:rPr lang="fr-FR" sz="1000" dirty="0" err="1"/>
                <a:t>storming</a:t>
              </a:r>
              <a:r>
                <a:rPr lang="fr-FR" sz="1000" dirty="0"/>
                <a:t> et une méthode de conception pour traduire le vocabulaire métier dans les </a:t>
              </a:r>
              <a:r>
                <a:rPr lang="fr-FR" sz="1000" dirty="0" err="1"/>
                <a:t>endpoints</a:t>
              </a:r>
              <a:r>
                <a:rPr lang="fr-FR" sz="1000" dirty="0"/>
                <a:t> et les </a:t>
              </a:r>
              <a:r>
                <a:rPr lang="fr-FR" sz="1000" dirty="0" err="1"/>
                <a:t>payloads</a:t>
              </a:r>
              <a:r>
                <a:rPr lang="fr-FR" sz="1000" dirty="0"/>
                <a:t> de l'API </a:t>
              </a:r>
              <a:endParaRPr lang="fr-FR" sz="1000" dirty="0">
                <a:cs typeface="Calibri"/>
              </a:endParaRPr>
            </a:p>
            <a:p>
              <a:pPr marL="304165" indent="-304165">
                <a:spcAft>
                  <a:spcPts val="0"/>
                </a:spcAft>
                <a:buFont typeface="Arial" panose="05000000000000000000" pitchFamily="2" charset="2"/>
                <a:buChar char="•"/>
              </a:pPr>
              <a:r>
                <a:rPr lang="fr-FR" sz="1000" b="1" dirty="0"/>
                <a:t>+ Abstraction fluide : </a:t>
              </a:r>
              <a:r>
                <a:rPr lang="fr-FR" sz="1000" dirty="0"/>
                <a:t>Synergie entre les couches pour favoriser une communication fluide entre les différents profils techniques et les profils métiers</a:t>
              </a:r>
              <a:endParaRPr lang="fr-FR" sz="1000" dirty="0">
                <a:solidFill>
                  <a:srgbClr val="000000"/>
                </a:solidFill>
              </a:endParaRPr>
            </a:p>
            <a:p>
              <a:pPr marL="304165" indent="-304165">
                <a:spcAft>
                  <a:spcPts val="0"/>
                </a:spcAft>
                <a:buFont typeface="Wingdings" panose="05000000000000000000" pitchFamily="2" charset="2"/>
                <a:buChar char="q"/>
              </a:pPr>
              <a:r>
                <a:rPr lang="fr-FR" sz="1000" b="1" dirty="0"/>
                <a:t>+ Data : </a:t>
              </a:r>
              <a:r>
                <a:rPr lang="fr-FR" sz="1000" dirty="0"/>
                <a:t>Avec l’aide du Chief Data </a:t>
              </a:r>
              <a:r>
                <a:rPr lang="fr-FR" sz="1000" dirty="0" err="1"/>
                <a:t>Officer</a:t>
              </a:r>
              <a:r>
                <a:rPr lang="fr-FR" sz="1000" dirty="0"/>
                <a:t> (CDO), travailler sur la modélisation des objets métiers pour structurer les données et les processus de manière cohérente</a:t>
              </a:r>
              <a:endParaRPr lang="fr-FR" sz="1000" dirty="0">
                <a:cs typeface="Calibri"/>
              </a:endParaRP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B14E5964-3D07-67B2-9400-6D6763559DA9}"/>
                </a:ext>
              </a:extLst>
            </p:cNvPr>
            <p:cNvSpPr txBox="1"/>
            <p:nvPr/>
          </p:nvSpPr>
          <p:spPr>
            <a:xfrm>
              <a:off x="7170016" y="485916"/>
              <a:ext cx="4950699" cy="34775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304792" indent="-304792">
                <a:lnSpc>
                  <a:spcPct val="115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  <a:defRPr sz="1600">
                  <a:solidFill>
                    <a:schemeClr val="tx2"/>
                  </a:solidFill>
                </a:defRPr>
              </a:lvl1pPr>
            </a:lstStyle>
            <a:p>
              <a:pPr marL="287655" indent="-304165">
                <a:spcAft>
                  <a:spcPts val="0"/>
                </a:spcAft>
              </a:pPr>
              <a:r>
                <a:rPr lang="fr-FR" sz="1200" b="1" dirty="0"/>
                <a:t>REX – Biais de l’intégration </a:t>
              </a:r>
              <a:r>
                <a:rPr lang="fr-FR" sz="1200" dirty="0"/>
                <a:t>: Les APIs sont souvent pensées pour faciliter les intégrations techniques, sans viser directement un usage produit, mais en supportant les processus internes =&gt; API Techniques</a:t>
              </a:r>
              <a:endParaRPr lang="fr-FR" dirty="0"/>
            </a:p>
            <a:p>
              <a:pPr marL="287655" indent="-304165">
                <a:spcAft>
                  <a:spcPts val="0"/>
                </a:spcAft>
              </a:pPr>
              <a:r>
                <a:rPr lang="fr-FR" sz="1200" b="1" dirty="0"/>
                <a:t>REX – L’importance de l’ouverture native : </a:t>
              </a:r>
              <a:r>
                <a:rPr lang="fr-FR" sz="1200" dirty="0"/>
                <a:t>Les APIs sont initialement prévues pour un usage interne sans prévoir leur ouverture pour des </a:t>
              </a:r>
              <a:r>
                <a:rPr lang="fr-FR" sz="1200"/>
                <a:t>partenaires externes en cas de besoin futur =&gt; API internes (langage, </a:t>
              </a:r>
              <a:endParaRPr lang="fr-FR" sz="1200" dirty="0">
                <a:cs typeface="Calibri"/>
              </a:endParaRPr>
            </a:p>
            <a:p>
              <a:pPr marL="287655" indent="-304165">
                <a:spcAft>
                  <a:spcPts val="0"/>
                </a:spcAft>
              </a:pPr>
              <a:r>
                <a:rPr lang="fr-FR" sz="1200" b="1" dirty="0"/>
                <a:t>REX – L’importance de la gestion patrimoniale </a:t>
              </a:r>
              <a:r>
                <a:rPr lang="fr-FR" sz="1200" dirty="0"/>
                <a:t>: Eviter les redondances en privilégiant la réutilisation d'une API existante =&gt; nécessité de s'orienter vers des API métier</a:t>
              </a:r>
              <a:endParaRPr lang="fr-FR" sz="1200" dirty="0">
                <a:cs typeface="Calibri" panose="020F0502020204030204"/>
              </a:endParaRPr>
            </a:p>
            <a:p>
              <a:pPr marL="287655" indent="-304165">
                <a:spcAft>
                  <a:spcPts val="0"/>
                </a:spcAft>
              </a:pPr>
              <a:r>
                <a:rPr lang="fr-FR" sz="1200" b="1" dirty="0"/>
                <a:t>REX – L’importance de l’écosystème </a:t>
              </a:r>
              <a:r>
                <a:rPr lang="fr-FR" sz="1200" dirty="0"/>
                <a:t>: Les APIs ne doivent pas être conçues pour être totalement indépendantes car elles s'intègrent dans un ensemble cohérent =&gt; cohérence de l'offre d'API</a:t>
              </a:r>
            </a:p>
            <a:p>
              <a:pPr marL="287655" indent="-304165">
                <a:lnSpc>
                  <a:spcPct val="114999"/>
                </a:lnSpc>
                <a:spcAft>
                  <a:spcPts val="0"/>
                </a:spcAft>
              </a:pPr>
              <a:endParaRPr lang="fr-FR" sz="1200" dirty="0">
                <a:ea typeface="Calibri"/>
                <a:cs typeface="Calibri" panose="020F0502020204030204"/>
              </a:endParaRPr>
            </a:p>
            <a:p>
              <a:pPr marL="287655" indent="-304165">
                <a:lnSpc>
                  <a:spcPct val="114999"/>
                </a:lnSpc>
                <a:spcAft>
                  <a:spcPts val="0"/>
                </a:spcAft>
              </a:pPr>
              <a:endParaRPr lang="fr-FR" sz="1200" dirty="0">
                <a:ea typeface="Calibri"/>
                <a:cs typeface="Calibri" panose="020F0502020204030204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61382DB-0CB3-3C49-B3FC-4781317C5AD6}"/>
                </a:ext>
              </a:extLst>
            </p:cNvPr>
            <p:cNvSpPr txBox="1"/>
            <p:nvPr/>
          </p:nvSpPr>
          <p:spPr>
            <a:xfrm>
              <a:off x="7285295" y="4860195"/>
              <a:ext cx="4492451" cy="363995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304792" indent="-304792">
                <a:lnSpc>
                  <a:spcPct val="115000"/>
                </a:lnSpc>
                <a:spcAft>
                  <a:spcPts val="0"/>
                </a:spcAft>
                <a:buFont typeface="Wingdings" panose="05000000000000000000" pitchFamily="2" charset="2"/>
                <a:buChar char="q"/>
                <a:defRPr sz="1100">
                  <a:solidFill>
                    <a:schemeClr val="tx2"/>
                  </a:solidFill>
                </a:defRPr>
              </a:lvl1pPr>
            </a:lstStyle>
            <a:p>
              <a:pPr marL="0" indent="0">
                <a:buNone/>
              </a:pPr>
              <a:r>
                <a:rPr lang="fr-FR" b="1" dirty="0"/>
                <a:t>Un sujet métier</a:t>
              </a:r>
            </a:p>
            <a:p>
              <a:pPr marL="304165" indent="-304165"/>
              <a:r>
                <a:rPr lang="fr-FR" dirty="0"/>
                <a:t>Les métiers au cœur de la conception pour renforcer la collaboration entre les équipes techniques et métiers pour garantir que les APIs répondent précisément aux besoins métiers </a:t>
              </a:r>
            </a:p>
            <a:p>
              <a:pPr marL="304165" indent="-304165"/>
              <a:r>
                <a:rPr lang="fr-FR" dirty="0"/>
                <a:t>Utilisation de Domain-Driven Design (DDD) pour structurer les APIs en fonction des domaines métiers, facilitant ainsi une compréhension partagée et une meilleure pertinence fonctionnelle.</a:t>
              </a:r>
              <a:endParaRPr lang="fr-FR" dirty="0">
                <a:cs typeface="Calibri"/>
              </a:endParaRPr>
            </a:p>
            <a:p>
              <a:pPr marL="0" indent="0">
                <a:buNone/>
              </a:pPr>
              <a:r>
                <a:rPr lang="fr-FR" b="1" dirty="0"/>
                <a:t>Un produit </a:t>
              </a:r>
              <a:endParaRPr lang="fr-FR" dirty="0"/>
            </a:p>
            <a:p>
              <a:pPr marL="304165" indent="-304165"/>
              <a:r>
                <a:rPr lang="fr-FR" dirty="0"/>
                <a:t>Adopter une démarche Lean Startup avec des cycles courts et itératifs pour ajuster les APIs rapidement selon les retours utilisateurs</a:t>
              </a:r>
              <a:endParaRPr lang="fr-FR" dirty="0">
                <a:cs typeface="Calibri"/>
              </a:endParaRPr>
            </a:p>
            <a:p>
              <a:pPr marL="0" indent="0">
                <a:buNone/>
              </a:pPr>
              <a:r>
                <a:rPr lang="fr-FR" b="1" dirty="0"/>
                <a:t>Un sujet complexe et </a:t>
              </a:r>
              <a:r>
                <a:rPr lang="fr-FR" b="1" dirty="0" err="1"/>
                <a:t>et</a:t>
              </a:r>
              <a:r>
                <a:rPr lang="fr-FR" b="1" dirty="0"/>
                <a:t> technique</a:t>
              </a:r>
            </a:p>
            <a:p>
              <a:pPr marL="304165" indent="-304165"/>
              <a:r>
                <a:rPr lang="fr-FR" dirty="0"/>
                <a:t>Intégrer des experts externes lorsque nécessaire afin d’apporter un regard neuf et des compétences spécifiques pour enrichir le développement des APIs</a:t>
              </a:r>
              <a:endParaRPr lang="fr-FR" dirty="0">
                <a:cs typeface="Calibri"/>
              </a:endParaRPr>
            </a:p>
            <a:p>
              <a:pPr marL="304165" indent="-304165"/>
              <a:r>
                <a:rPr lang="fr-FR" dirty="0"/>
                <a:t>Capitaliser sur les situations d'urgence afin d’exploiter les situations critiques pour identifier les points d’amélioration</a:t>
              </a:r>
              <a:endParaRPr lang="fr-FR" dirty="0">
                <a:cs typeface="Calibri"/>
              </a:endParaRP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81D952B-8996-6A03-8414-F3B6F7F2DCD6}"/>
                </a:ext>
              </a:extLst>
            </p:cNvPr>
            <p:cNvSpPr/>
            <p:nvPr/>
          </p:nvSpPr>
          <p:spPr>
            <a:xfrm>
              <a:off x="12342461" y="4646335"/>
              <a:ext cx="4545363" cy="4183833"/>
            </a:xfrm>
            <a:prstGeom prst="roundRect">
              <a:avLst>
                <a:gd name="adj" fmla="val 4439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4EA7E30-AC51-5CA3-D9ED-D9E958069F93}"/>
                </a:ext>
              </a:extLst>
            </p:cNvPr>
            <p:cNvSpPr txBox="1"/>
            <p:nvPr/>
          </p:nvSpPr>
          <p:spPr>
            <a:xfrm>
              <a:off x="13981482" y="8640340"/>
              <a:ext cx="1261884" cy="4324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867" dirty="0">
                  <a:solidFill>
                    <a:srgbClr val="CFE841"/>
                  </a:solidFill>
                  <a:latin typeface="Montserrat ExtraBold" panose="00000900000000000000" pitchFamily="2" charset="0"/>
                </a:rPr>
                <a:t>CADRER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317C5DD-AC86-1AB8-F68F-A041F8AD9A88}"/>
              </a:ext>
            </a:extLst>
          </p:cNvPr>
          <p:cNvSpPr txBox="1"/>
          <p:nvPr/>
        </p:nvSpPr>
        <p:spPr>
          <a:xfrm>
            <a:off x="12343232" y="5898236"/>
            <a:ext cx="4421817" cy="3000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lnSpc>
                <a:spcPct val="115000"/>
              </a:lnSpc>
              <a:spcAft>
                <a:spcPts val="1000"/>
              </a:spcAft>
              <a:defRPr sz="1200">
                <a:solidFill>
                  <a:schemeClr val="tx2"/>
                </a:solidFill>
              </a:defRPr>
            </a:lvl1pPr>
          </a:lstStyle>
          <a:p>
            <a:pPr marL="304165" indent="-304165"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fr-FR" sz="1100" b="1" dirty="0"/>
              <a:t>Considérer l’API comme un produit </a:t>
            </a:r>
            <a:r>
              <a:rPr lang="fr-FR" sz="1100" dirty="0"/>
              <a:t>à part entière avec des cycles de développement, des évolutions et un suivi pour répondre aux besoins internes et externes</a:t>
            </a:r>
            <a:endParaRPr lang="fr-FR" sz="1100" dirty="0">
              <a:solidFill>
                <a:srgbClr val="000000"/>
              </a:solidFill>
              <a:cs typeface="Calibri"/>
            </a:endParaRPr>
          </a:p>
          <a:p>
            <a:pPr marL="304165" indent="-304165">
              <a:lnSpc>
                <a:spcPct val="114999"/>
              </a:lnSpc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fr-FR" sz="1100" b="1" dirty="0"/>
              <a:t>Responsabiliser un Product </a:t>
            </a:r>
            <a:r>
              <a:rPr lang="fr-FR" sz="1100" b="1" dirty="0" err="1"/>
              <a:t>Owner</a:t>
            </a:r>
            <a:r>
              <a:rPr lang="fr-FR" sz="1100" b="1" dirty="0"/>
              <a:t> </a:t>
            </a:r>
            <a:r>
              <a:rPr lang="fr-FR" sz="1100" dirty="0"/>
              <a:t>dédié aux APIs qui collabore avec les équipes métiers pour la modélisation, le design et la gestion du </a:t>
            </a:r>
            <a:r>
              <a:rPr lang="fr-FR" sz="1100" dirty="0" err="1"/>
              <a:t>backlog</a:t>
            </a:r>
            <a:r>
              <a:rPr lang="fr-FR" sz="1100" dirty="0"/>
              <a:t> (cohérence les besoins métier et les APIs)</a:t>
            </a:r>
            <a:endParaRPr lang="fr-FR" sz="1100" dirty="0">
              <a:solidFill>
                <a:srgbClr val="000000"/>
              </a:solidFill>
              <a:cs typeface="Calibri"/>
            </a:endParaRPr>
          </a:p>
          <a:p>
            <a:pPr marL="304165" indent="-304165">
              <a:lnSpc>
                <a:spcPct val="114999"/>
              </a:lnSpc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fr-FR" sz="1100" b="1" dirty="0"/>
              <a:t>Désigner un référent API </a:t>
            </a:r>
            <a:r>
              <a:rPr lang="fr-FR" sz="1100" dirty="0"/>
              <a:t>pour détecter et prioriser les besoins, valoriser les APIs existantes, garantir le respect des normes et optimiser la livraison</a:t>
            </a:r>
            <a:endParaRPr lang="fr-FR" sz="1100" dirty="0">
              <a:solidFill>
                <a:srgbClr val="000000"/>
              </a:solidFill>
              <a:cs typeface="Calibri"/>
            </a:endParaRPr>
          </a:p>
          <a:p>
            <a:pPr marL="304165" indent="-304165">
              <a:lnSpc>
                <a:spcPct val="114999"/>
              </a:lnSpc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fr-FR" sz="1100" b="1" dirty="0"/>
              <a:t>Assurer un accompagnement allant du métier jusqu’au code </a:t>
            </a:r>
            <a:r>
              <a:rPr lang="fr-FR" sz="1100" dirty="0"/>
              <a:t>pour faciliter l'adoption de la phase de conception de l'API dans les équipes produits</a:t>
            </a:r>
            <a:endParaRPr lang="fr-FR" sz="1100" dirty="0">
              <a:solidFill>
                <a:srgbClr val="000000"/>
              </a:solidFill>
            </a:endParaRPr>
          </a:p>
          <a:p>
            <a:pPr marL="304165" indent="-304165">
              <a:lnSpc>
                <a:spcPct val="114999"/>
              </a:lnSpc>
              <a:spcAft>
                <a:spcPts val="0"/>
              </a:spcAft>
              <a:buFont typeface="Wingdings,Sans-Serif" panose="05000000000000000000" pitchFamily="2" charset="2"/>
              <a:buChar char="q"/>
            </a:pPr>
            <a:r>
              <a:rPr lang="fr-FR" sz="1100" b="1" dirty="0"/>
              <a:t>S’intégrer dans l’écosystème DSI </a:t>
            </a:r>
            <a:r>
              <a:rPr lang="fr-FR" sz="1100" dirty="0"/>
              <a:t>afin de positionner l’accompagnement à la conception d'API comme une offre de service intégrée</a:t>
            </a:r>
            <a:endParaRPr lang="fr-FR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753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83ccde-42fa-4c78-889e-14363e677fc8" xsi:nil="true"/>
    <lcf76f155ced4ddcb4097134ff3c332f xmlns="8fb18eca-c10d-4354-85c5-c1c2e023e56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35D97F9A43E342B388541660A0ABA5" ma:contentTypeVersion="16" ma:contentTypeDescription="Crée un document." ma:contentTypeScope="" ma:versionID="ab171b3a8c596c7d5cd94159cff57e21">
  <xsd:schema xmlns:xsd="http://www.w3.org/2001/XMLSchema" xmlns:xs="http://www.w3.org/2001/XMLSchema" xmlns:p="http://schemas.microsoft.com/office/2006/metadata/properties" xmlns:ns2="8fb18eca-c10d-4354-85c5-c1c2e023e560" xmlns:ns3="3b83ccde-42fa-4c78-889e-14363e677fc8" targetNamespace="http://schemas.microsoft.com/office/2006/metadata/properties" ma:root="true" ma:fieldsID="5b84050ec805f6466b26662aec0d08e9" ns2:_="" ns3:_="">
    <xsd:import namespace="8fb18eca-c10d-4354-85c5-c1c2e023e560"/>
    <xsd:import namespace="3b83ccde-42fa-4c78-889e-14363e677f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18eca-c10d-4354-85c5-c1c2e023e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0281f9de-dbd9-438f-9c50-0f15139160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3ccde-42fa-4c78-889e-14363e677fc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3e555c-43de-436b-a4cf-69534786f3a6}" ma:internalName="TaxCatchAll" ma:showField="CatchAllData" ma:web="3b83ccde-42fa-4c78-889e-14363e677f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9D77ED-AB75-4369-9F77-DAFA5798589E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ec2a2716-a3df-4368-be6e-13576cf310c6"/>
    <ds:schemaRef ds:uri="http://schemas.microsoft.com/office/2006/metadata/properties"/>
    <ds:schemaRef ds:uri="3b83ccde-42fa-4c78-889e-14363e677fc8"/>
    <ds:schemaRef ds:uri="8fb18eca-c10d-4354-85c5-c1c2e023e560"/>
  </ds:schemaRefs>
</ds:datastoreItem>
</file>

<file path=customXml/itemProps2.xml><?xml version="1.0" encoding="utf-8"?>
<ds:datastoreItem xmlns:ds="http://schemas.openxmlformats.org/officeDocument/2006/customXml" ds:itemID="{83798BA7-D669-4E79-A18A-B6D4515C22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913A24-796A-4A06-85D6-518D414F13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b18eca-c10d-4354-85c5-c1c2e023e560"/>
    <ds:schemaRef ds:uri="3b83ccde-42fa-4c78-889e-14363e677f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5a8600f-4ee6-4bb5-8f14-53589536b6df}" enabled="0" method="" siteId="{55a8600f-4ee6-4bb5-8f14-53589536b6d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</TotalTime>
  <Words>744</Words>
  <Application>Microsoft Office PowerPoint</Application>
  <PresentationFormat>Personnalisé</PresentationFormat>
  <Paragraphs>83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Gotham Rounded Bold</vt:lpstr>
      <vt:lpstr>Michelin Black</vt:lpstr>
      <vt:lpstr>Montserrat</vt:lpstr>
      <vt:lpstr>Montserrat ExtraBold</vt:lpstr>
      <vt:lpstr>Wingdings</vt:lpstr>
      <vt:lpstr>Wingdings,Sans-Serif</vt:lpstr>
      <vt:lpstr>Thème Office 2013 – 2022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CHEVALIER</dc:creator>
  <cp:lastModifiedBy>CARCELLER-KEMICHE Celia</cp:lastModifiedBy>
  <cp:revision>147</cp:revision>
  <dcterms:created xsi:type="dcterms:W3CDTF">2022-10-06T08:06:08Z</dcterms:created>
  <dcterms:modified xsi:type="dcterms:W3CDTF">2024-12-05T13:25:38Z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2022-10-06T08:36:43Z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bcbe845d-00a7-48f8-8c7a-5fac110885e9</vt:lpwstr>
  </property>
  <property fmtid="{D5CDD505-2E9C-101B-9397-08002B2CF9AE}" pid="8" name="MSIP_Label_09e9a456-2778-4ca9-be06-1190b1e1118a_ContentBits">
    <vt:lpwstr>0</vt:lpwstr>
  </property>
  <property fmtid="{D5CDD505-2E9C-101B-9397-08002B2CF9AE}" pid="9" name="ContentTypeId">
    <vt:lpwstr>0x0101004B35D97F9A43E342B388541660A0ABA5</vt:lpwstr>
  </property>
  <property fmtid="{D5CDD505-2E9C-101B-9397-08002B2CF9AE}" pid="10" name="MediaServiceImageTags">
    <vt:lpwstr/>
  </property>
</Properties>
</file>