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E9D95-603A-4A5D-88A6-D287C217A365}">
  <a:tblStyle styleId="{EE3E9D95-603A-4A5D-88A6-D287C217A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75974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75974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75974d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75974d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75974d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75974d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75974d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75974d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75974d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75974d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75974d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75974d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75974d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75974d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://homer.ucsd.edu/homer/interactions2/HiCtagDirectory.html" TargetMode="External"/><Relationship Id="rId5" Type="http://schemas.openxmlformats.org/officeDocument/2006/relationships/hyperlink" Target="http://homer.ucsd.edu/homer/interactions2/HiCTADsAndLoop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32125" y="180150"/>
            <a:ext cx="793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</a:rPr>
              <a:t>3D Definition -- Hi-C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5" y="999225"/>
            <a:ext cx="8839200" cy="271133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2925" y="4430800"/>
            <a:ext cx="8757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GSE35156_GSM862720_J1_mESC_HindIII_ori_HiC.nodup.hic.summary.txt.gz</a:t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92025" y="7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TADs and Significant Interactions</a:t>
            </a:r>
            <a:endParaRPr b="1"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05575" y="572700"/>
            <a:ext cx="83343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Topologically associating domains: regions of high chromatin interactions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Chromatin interactions/ loops: contacts between regions far from each other on the linear DNA sequence but close in 3D spaces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0" y="16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{EE3E9D95-603A-4A5D-88A6-D287C217A365}</a:tableStyleId>
              </a:tblPr>
              <a:tblGrid>
                <a:gridCol w="4572000"/>
                <a:gridCol w="4572000"/>
              </a:tblGrid>
              <a:tr h="50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TAD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Loop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5108" l="0" r="0" t="0"/>
          <a:stretch/>
        </p:blipFill>
        <p:spPr>
          <a:xfrm>
            <a:off x="539375" y="2542625"/>
            <a:ext cx="3638501" cy="230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425" y="2542625"/>
            <a:ext cx="3078475" cy="19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Research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00" y="1152475"/>
            <a:ext cx="737260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HOMER vs HiCCUPS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9712"/>
            <a:ext cx="8520601" cy="246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07950" y="2549025"/>
            <a:ext cx="65652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Hi-C Summary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Read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Chr for read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Pos for read 1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Strand of read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Chr for read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Pos for read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Stand for read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file is here → /home/jimmy/Bitsstor03/hi-c/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Copy the file to your directory!!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775" y="2549025"/>
            <a:ext cx="1984679" cy="19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11700" y="445475"/>
            <a:ext cx="4921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Homer Flowchart</a:t>
            </a:r>
            <a:endParaRPr sz="2800"/>
          </a:p>
        </p:txBody>
      </p:sp>
      <p:sp>
        <p:nvSpPr>
          <p:cNvPr id="85" name="Google Shape;85;p17"/>
          <p:cNvSpPr/>
          <p:nvPr/>
        </p:nvSpPr>
        <p:spPr>
          <a:xfrm>
            <a:off x="440850" y="1412650"/>
            <a:ext cx="15807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hic.summary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781650" y="1412650"/>
            <a:ext cx="15807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homer-style format tag directory</a:t>
            </a:r>
            <a:endParaRPr/>
          </a:p>
        </p:txBody>
      </p:sp>
      <p:cxnSp>
        <p:nvCxnSpPr>
          <p:cNvPr id="87" name="Google Shape;87;p17"/>
          <p:cNvCxnSpPr>
            <a:stCxn id="85" idx="3"/>
            <a:endCxn id="86" idx="1"/>
          </p:cNvCxnSpPr>
          <p:nvPr/>
        </p:nvCxnSpPr>
        <p:spPr>
          <a:xfrm>
            <a:off x="2021550" y="1784350"/>
            <a:ext cx="176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1970850" y="1633125"/>
            <a:ext cx="1861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rgbClr val="E6913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makeTagDirectory</a:t>
            </a:r>
            <a:r>
              <a:rPr b="1" lang="en-GB" sz="1000">
                <a:solidFill>
                  <a:srgbClr val="E69138"/>
                </a:solidFill>
              </a:rPr>
              <a:t> </a:t>
            </a:r>
            <a:endParaRPr sz="1000">
              <a:solidFill>
                <a:srgbClr val="E69138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122450" y="1394800"/>
            <a:ext cx="1580700" cy="7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TAD and Loops</a:t>
            </a:r>
            <a:endParaRPr/>
          </a:p>
        </p:txBody>
      </p:sp>
      <p:cxnSp>
        <p:nvCxnSpPr>
          <p:cNvPr id="90" name="Google Shape;90;p17"/>
          <p:cNvCxnSpPr>
            <a:stCxn id="86" idx="3"/>
            <a:endCxn id="89" idx="1"/>
          </p:cNvCxnSpPr>
          <p:nvPr/>
        </p:nvCxnSpPr>
        <p:spPr>
          <a:xfrm flipH="1" rot="10800000">
            <a:off x="5362350" y="1766350"/>
            <a:ext cx="17601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5311650" y="1689525"/>
            <a:ext cx="186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rgbClr val="E6913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findTADsAndLoops</a:t>
            </a:r>
            <a:endParaRPr sz="10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Homer Results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900" y="378200"/>
            <a:ext cx="2550850" cy="4387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8"/>
          <p:cNvGraphicFramePr/>
          <p:nvPr/>
        </p:nvGraphicFramePr>
        <p:xfrm>
          <a:off x="311700" y="1402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{EE3E9D95-603A-4A5D-88A6-D287C217A365}</a:tableStyleId>
              </a:tblPr>
              <a:tblGrid>
                <a:gridCol w="1878825"/>
                <a:gridCol w="1806050"/>
                <a:gridCol w="1699125"/>
              </a:tblGrid>
              <a:tr h="31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All Included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M,X,Y Excluded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21838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17142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TADs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6282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5832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TADs Average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1051186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Loop Average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992.636364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902.210526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Loop Minimum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476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Loop Maximum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4391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Loop Median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856.5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Loop Standard Deviation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810.812137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268.819762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intersect with Super Enhancer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025" y="549025"/>
            <a:ext cx="2537575" cy="43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9"/>
          <p:cNvGraphicFramePr/>
          <p:nvPr/>
        </p:nvGraphicFramePr>
        <p:xfrm>
          <a:off x="622350" y="18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{EE3E9D95-603A-4A5D-88A6-D287C217A365}</a:tableStyleId>
              </a:tblPr>
              <a:tblGrid>
                <a:gridCol w="1938625"/>
                <a:gridCol w="3098425"/>
              </a:tblGrid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Amount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Average length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1895.42857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Minimum length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Maximum length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Median length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2450.5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 length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Standard Deviation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1177.97418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