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7"/>
  </p:notesMasterIdLst>
  <p:sldIdLst>
    <p:sldId id="256" r:id="rId2"/>
    <p:sldId id="257" r:id="rId3"/>
    <p:sldId id="258" r:id="rId4"/>
    <p:sldId id="290" r:id="rId5"/>
    <p:sldId id="303" r:id="rId6"/>
    <p:sldId id="293" r:id="rId7"/>
    <p:sldId id="318" r:id="rId8"/>
    <p:sldId id="319" r:id="rId9"/>
    <p:sldId id="322" r:id="rId10"/>
    <p:sldId id="296" r:id="rId11"/>
    <p:sldId id="299" r:id="rId12"/>
    <p:sldId id="301" r:id="rId13"/>
    <p:sldId id="304" r:id="rId14"/>
    <p:sldId id="307" r:id="rId15"/>
    <p:sldId id="326" r:id="rId16"/>
    <p:sldId id="308" r:id="rId17"/>
    <p:sldId id="309" r:id="rId18"/>
    <p:sldId id="310" r:id="rId19"/>
    <p:sldId id="320" r:id="rId20"/>
    <p:sldId id="324" r:id="rId21"/>
    <p:sldId id="315" r:id="rId22"/>
    <p:sldId id="313" r:id="rId23"/>
    <p:sldId id="316" r:id="rId24"/>
    <p:sldId id="327" r:id="rId25"/>
    <p:sldId id="32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75F2D-C263-4B77-8559-6455FED67501}" type="datetimeFigureOut">
              <a:rPr lang="en-US" smtClean="0"/>
              <a:pPr/>
              <a:t>4/23/12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2CFFD-C794-40F0-9484-C49A2A38E6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67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how to make it strictly diagonally dominant matrix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2CFFD-C794-40F0-9484-C49A2A38E65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5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Give an example in the board</a:t>
            </a:r>
            <a:r>
              <a:rPr lang="en-US" baseline="0" dirty="0" smtClean="0"/>
              <a:t> about not </a:t>
            </a:r>
            <a:r>
              <a:rPr lang="en-US" dirty="0" smtClean="0"/>
              <a:t>strictly diagonally dominant matrix and how to exchange the rows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2CFFD-C794-40F0-9484-C49A2A38E65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3FDA-A27B-4660-AB11-9258746F49E7}" type="datetimeFigureOut">
              <a:rPr lang="en-US" smtClean="0"/>
              <a:pPr/>
              <a:t>4/23/12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E0C7-EBE6-49C8-8E4E-6F3DCE536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3FDA-A27B-4660-AB11-9258746F49E7}" type="datetimeFigureOut">
              <a:rPr lang="en-US" smtClean="0"/>
              <a:pPr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E0C7-EBE6-49C8-8E4E-6F3DCE536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3FDA-A27B-4660-AB11-9258746F49E7}" type="datetimeFigureOut">
              <a:rPr lang="en-US" smtClean="0"/>
              <a:pPr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E0C7-EBE6-49C8-8E4E-6F3DCE536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3FDA-A27B-4660-AB11-9258746F49E7}" type="datetimeFigureOut">
              <a:rPr lang="en-US" smtClean="0"/>
              <a:pPr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E0C7-EBE6-49C8-8E4E-6F3DCE536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3FDA-A27B-4660-AB11-9258746F49E7}" type="datetimeFigureOut">
              <a:rPr lang="en-US" smtClean="0"/>
              <a:pPr/>
              <a:t>4/23/12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E0C7-EBE6-49C8-8E4E-6F3DCE536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3FDA-A27B-4660-AB11-9258746F49E7}" type="datetimeFigureOut">
              <a:rPr lang="en-US" smtClean="0"/>
              <a:pPr/>
              <a:t>4/23/12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E0C7-EBE6-49C8-8E4E-6F3DCE536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3FDA-A27B-4660-AB11-9258746F49E7}" type="datetimeFigureOut">
              <a:rPr lang="en-US" smtClean="0"/>
              <a:pPr/>
              <a:t>4/23/12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E0C7-EBE6-49C8-8E4E-6F3DCE536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3FDA-A27B-4660-AB11-9258746F49E7}" type="datetimeFigureOut">
              <a:rPr lang="en-US" smtClean="0"/>
              <a:pPr/>
              <a:t>4/23/12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E0C7-EBE6-49C8-8E4E-6F3DCE536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3FDA-A27B-4660-AB11-9258746F49E7}" type="datetimeFigureOut">
              <a:rPr lang="en-US" smtClean="0"/>
              <a:pPr/>
              <a:t>4/23/12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E0C7-EBE6-49C8-8E4E-6F3DCE536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3FDA-A27B-4660-AB11-9258746F49E7}" type="datetimeFigureOut">
              <a:rPr lang="en-US" smtClean="0"/>
              <a:pPr/>
              <a:t>4/23/12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E0C7-EBE6-49C8-8E4E-6F3DCE5369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D3FDA-A27B-4660-AB11-9258746F49E7}" type="datetimeFigureOut">
              <a:rPr lang="en-US" smtClean="0"/>
              <a:pPr/>
              <a:t>4/23/12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AA6E0C7-EBE6-49C8-8E4E-6F3DCE5369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69D3FDA-A27B-4660-AB11-9258746F49E7}" type="datetimeFigureOut">
              <a:rPr lang="en-US" smtClean="0"/>
              <a:pPr/>
              <a:t>4/23/12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AA6E0C7-EBE6-49C8-8E4E-6F3DCE53694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8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ollege.cengage.com/mathematics/larson/elementary_linear/5e/students/ch08-10/chap_10_2.pdf" TargetMode="External"/><Relationship Id="rId4" Type="http://schemas.openxmlformats.org/officeDocument/2006/relationships/hyperlink" Target="http://www.eee.metu.edu.tr/~skoc/ee443/iterative_methods.pp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mazon.com/Parallel-Programming-Multicore-Cluster-Systems/dp/364204817X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PARALLEL JACOBI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Rayan</a:t>
            </a:r>
            <a:r>
              <a:rPr lang="en-US" dirty="0" smtClean="0"/>
              <a:t> </a:t>
            </a:r>
            <a:r>
              <a:rPr lang="en-US" dirty="0" err="1" smtClean="0"/>
              <a:t>Alsemmeri</a:t>
            </a:r>
            <a:endParaRPr lang="en-US" dirty="0" smtClean="0"/>
          </a:p>
          <a:p>
            <a:r>
              <a:rPr lang="en-US" dirty="0" err="1" smtClean="0"/>
              <a:t>Amseena</a:t>
            </a:r>
            <a:r>
              <a:rPr lang="en-US" dirty="0" smtClean="0"/>
              <a:t> </a:t>
            </a:r>
            <a:r>
              <a:rPr lang="en-US" dirty="0" err="1" smtClean="0"/>
              <a:t>Mansoor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Stopping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between two consecutive approximations component wise is less than some tolerance</a:t>
            </a:r>
          </a:p>
          <a:p>
            <a:r>
              <a:rPr lang="en-US" dirty="0" smtClean="0"/>
              <a:t>There exist other ways of computing distance between two vectors, using norms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Jacobi iteration</a:t>
            </a:r>
            <a:endParaRPr lang="en-US" dirty="0"/>
          </a:p>
        </p:txBody>
      </p:sp>
      <p:graphicFrame>
        <p:nvGraphicFramePr>
          <p:cNvPr id="614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33400" y="2012950"/>
          <a:ext cx="30099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4" name="Equation" r:id="rId3" imgW="1790700" imgH="914400" progId="Equation.3">
                  <p:embed/>
                </p:oleObj>
              </mc:Choice>
              <mc:Fallback>
                <p:oleObj name="Equation" r:id="rId3" imgW="1790700" imgH="914400" progId="Equation.3">
                  <p:embed/>
                  <p:pic>
                    <p:nvPicPr>
                      <p:cNvPr id="0" name="Picture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012950"/>
                        <a:ext cx="3009900" cy="153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4953001" y="1752600"/>
          <a:ext cx="1600200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5" name="Equation" r:id="rId5" imgW="622030" imgH="939392" progId="Equation.3">
                  <p:embed/>
                </p:oleObj>
              </mc:Choice>
              <mc:Fallback>
                <p:oleObj name="Equation" r:id="rId5" imgW="622030" imgH="939392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1752600"/>
                        <a:ext cx="1600200" cy="187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/>
        </p:nvGraphicFramePr>
        <p:xfrm>
          <a:off x="76200" y="3733801"/>
          <a:ext cx="9144000" cy="1371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6" name="Equation" r:id="rId7" imgW="2590800" imgH="431800" progId="Equation.3">
                  <p:embed/>
                </p:oleObj>
              </mc:Choice>
              <mc:Fallback>
                <p:oleObj name="Equation" r:id="rId7" imgW="2590800" imgH="4318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733801"/>
                        <a:ext cx="9144000" cy="13715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SEQUENTIAL JACOBI ALGORITHM</a:t>
            </a:r>
            <a:endParaRPr lang="en-US" dirty="0"/>
          </a:p>
        </p:txBody>
      </p:sp>
      <p:graphicFrame>
        <p:nvGraphicFramePr>
          <p:cNvPr id="102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4757738"/>
          <a:ext cx="640080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0" name="Equation" r:id="rId3" imgW="1587500" imgH="228600" progId="Equation.3">
                  <p:embed/>
                </p:oleObj>
              </mc:Choice>
              <mc:Fallback>
                <p:oleObj name="Equation" r:id="rId3" imgW="1587500" imgH="228600" progId="Equation.3">
                  <p:embed/>
                  <p:pic>
                    <p:nvPicPr>
                      <p:cNvPr id="0" name="Picture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757738"/>
                        <a:ext cx="6400800" cy="92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379560"/>
              </p:ext>
            </p:extLst>
          </p:nvPr>
        </p:nvGraphicFramePr>
        <p:xfrm>
          <a:off x="990600" y="2133600"/>
          <a:ext cx="1828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1" name="Equation" r:id="rId5" imgW="457200" imgH="177480" progId="Equation.3">
                  <p:embed/>
                </p:oleObj>
              </mc:Choice>
              <mc:Fallback>
                <p:oleObj name="Equation" r:id="rId5" imgW="457200" imgH="17748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33600"/>
                        <a:ext cx="18288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446698"/>
              </p:ext>
            </p:extLst>
          </p:nvPr>
        </p:nvGraphicFramePr>
        <p:xfrm>
          <a:off x="990600" y="3200400"/>
          <a:ext cx="2895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2" name="Equation" r:id="rId7" imgW="914003" imgH="177723" progId="Equation.3">
                  <p:embed/>
                </p:oleObj>
              </mc:Choice>
              <mc:Fallback>
                <p:oleObj name="Equation" r:id="rId7" imgW="914003" imgH="177723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00400"/>
                        <a:ext cx="2895600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648200" y="2209800"/>
            <a:ext cx="39624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 is diagonal matrix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 is lower triangular matrix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 is upper triangular matrix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 for Jacobi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/>
              <a:t>X-new //new  approximation</a:t>
            </a:r>
          </a:p>
          <a:p>
            <a:pPr>
              <a:buNone/>
            </a:pPr>
            <a:r>
              <a:rPr lang="en-US" sz="1800" dirty="0" smtClean="0"/>
              <a:t>X-old//previous approximation</a:t>
            </a:r>
          </a:p>
          <a:p>
            <a:pPr>
              <a:buNone/>
            </a:pPr>
            <a:r>
              <a:rPr lang="en-US" sz="1800" dirty="0" err="1" smtClean="0"/>
              <a:t>Tol</a:t>
            </a:r>
            <a:r>
              <a:rPr lang="en-US" sz="1800" dirty="0" smtClean="0"/>
              <a:t>//given(specified by the number)</a:t>
            </a:r>
          </a:p>
          <a:p>
            <a:pPr>
              <a:buNone/>
            </a:pPr>
            <a:r>
              <a:rPr lang="en-US" sz="1800" dirty="0" smtClean="0"/>
              <a:t>Counter=0//counts number of iterations</a:t>
            </a:r>
          </a:p>
          <a:p>
            <a:pPr>
              <a:buNone/>
            </a:pPr>
            <a:r>
              <a:rPr lang="en-US" sz="1800" dirty="0" err="1" smtClean="0"/>
              <a:t>Iter</a:t>
            </a:r>
            <a:r>
              <a:rPr lang="en-US" sz="1800" dirty="0" smtClean="0"/>
              <a:t>-max//maximum number of iterations(specified by problem)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While(diff&gt;</a:t>
            </a:r>
            <a:r>
              <a:rPr lang="en-US" sz="1800" dirty="0" err="1"/>
              <a:t>tol</a:t>
            </a:r>
            <a:r>
              <a:rPr lang="en-US" sz="1800" dirty="0"/>
              <a:t> &amp;&amp;counter&lt;</a:t>
            </a:r>
            <a:r>
              <a:rPr lang="en-US" sz="1800" dirty="0" err="1"/>
              <a:t>iter_max</a:t>
            </a:r>
            <a:r>
              <a:rPr lang="en-US" sz="1800" dirty="0"/>
              <a:t>)</a:t>
            </a:r>
          </a:p>
          <a:p>
            <a:pPr>
              <a:buNone/>
            </a:pPr>
            <a:r>
              <a:rPr lang="en-US" sz="1800" dirty="0"/>
              <a:t>{</a:t>
            </a:r>
          </a:p>
          <a:p>
            <a:pPr>
              <a:buNone/>
            </a:pPr>
            <a:r>
              <a:rPr lang="en-US" sz="1800" dirty="0" err="1" smtClean="0"/>
              <a:t>X_new</a:t>
            </a:r>
            <a:r>
              <a:rPr lang="en-US" sz="1800" dirty="0" smtClean="0"/>
              <a:t>=D</a:t>
            </a:r>
            <a:r>
              <a:rPr lang="en-US" sz="1800" baseline="30000" dirty="0" smtClean="0"/>
              <a:t>-1</a:t>
            </a:r>
            <a:r>
              <a:rPr lang="en-US" sz="1800" dirty="0" smtClean="0"/>
              <a:t>(b-</a:t>
            </a:r>
            <a:r>
              <a:rPr lang="en-US" sz="1800" dirty="0"/>
              <a:t>(</a:t>
            </a:r>
            <a:r>
              <a:rPr lang="en-US" sz="1800" dirty="0" err="1"/>
              <a:t>L+u</a:t>
            </a:r>
            <a:r>
              <a:rPr lang="en-US" sz="1800" dirty="0"/>
              <a:t>)</a:t>
            </a:r>
            <a:r>
              <a:rPr lang="en-US" sz="1800" dirty="0" err="1"/>
              <a:t>X_old</a:t>
            </a:r>
            <a:r>
              <a:rPr lang="en-US" sz="1800" dirty="0"/>
              <a:t>);</a:t>
            </a:r>
          </a:p>
          <a:p>
            <a:pPr>
              <a:buNone/>
            </a:pPr>
            <a:r>
              <a:rPr lang="en-US" sz="1800" dirty="0"/>
              <a:t>Diff=</a:t>
            </a:r>
            <a:r>
              <a:rPr lang="en-US" sz="1800" dirty="0" err="1"/>
              <a:t>X_new-X_old</a:t>
            </a:r>
            <a:r>
              <a:rPr lang="en-US" sz="1800" dirty="0"/>
              <a:t>;</a:t>
            </a:r>
          </a:p>
          <a:p>
            <a:pPr>
              <a:buNone/>
            </a:pPr>
            <a:r>
              <a:rPr lang="en-US" sz="1800" dirty="0" err="1"/>
              <a:t>X_old</a:t>
            </a:r>
            <a:r>
              <a:rPr lang="en-US" sz="1800" dirty="0"/>
              <a:t>=</a:t>
            </a:r>
            <a:r>
              <a:rPr lang="en-US" sz="1800" dirty="0" err="1"/>
              <a:t>X_new</a:t>
            </a:r>
            <a:r>
              <a:rPr lang="en-US" sz="1800" dirty="0"/>
              <a:t>;</a:t>
            </a:r>
          </a:p>
          <a:p>
            <a:pPr>
              <a:buNone/>
            </a:pPr>
            <a:r>
              <a:rPr lang="en-US" sz="1800" dirty="0"/>
              <a:t>Counter=counter+1;</a:t>
            </a:r>
          </a:p>
          <a:p>
            <a:pPr>
              <a:buNone/>
            </a:pPr>
            <a:r>
              <a:rPr lang="en-US" sz="1800" dirty="0"/>
              <a:t>}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 Jacobi Always Converge?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dirty="0" smtClean="0"/>
              <a:t>As k</a:t>
            </a:r>
            <a:r>
              <a:rPr lang="tr-TR" dirty="0" smtClean="0">
                <a:sym typeface="Symbol" pitchFamily="18" charset="2"/>
              </a:rPr>
              <a:t>,</a:t>
            </a:r>
            <a:r>
              <a:rPr lang="en-US" dirty="0" smtClean="0">
                <a:sym typeface="Symbol" pitchFamily="18" charset="2"/>
              </a:rPr>
              <a:t>under what conditions on A</a:t>
            </a:r>
            <a:r>
              <a:rPr lang="tr-TR" dirty="0" smtClean="0">
                <a:sym typeface="Symbol" pitchFamily="18" charset="2"/>
              </a:rPr>
              <a:t> </a:t>
            </a:r>
            <a:r>
              <a:rPr lang="tr-TR" dirty="0" smtClean="0"/>
              <a:t>the sequence {x</a:t>
            </a:r>
            <a:r>
              <a:rPr lang="tr-TR" baseline="30000" dirty="0" smtClean="0"/>
              <a:t>k</a:t>
            </a:r>
            <a:r>
              <a:rPr lang="tr-TR" dirty="0" smtClean="0"/>
              <a:t>} converges to the solution vector 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tr-TR" dirty="0" smtClean="0"/>
              <a:t>For the same A matrix, one method may converge while the other may diverge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Divergence</a:t>
            </a:r>
            <a:endParaRPr lang="en-US" dirty="0"/>
          </a:p>
        </p:txBody>
      </p:sp>
      <p:pic>
        <p:nvPicPr>
          <p:cNvPr id="4" name="Content Placeholder 3" descr="3333333333333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1905000"/>
            <a:ext cx="7543800" cy="4729976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guarantee the 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coefficient matrix of A should be strictly diagonally dominant matrix</a:t>
            </a:r>
          </a:p>
          <a:p>
            <a:r>
              <a:rPr lang="en-US" dirty="0" smtClean="0"/>
              <a:t>If the </a:t>
            </a:r>
            <a:r>
              <a:rPr lang="en-US" dirty="0"/>
              <a:t>coefficient matrix of A </a:t>
            </a:r>
            <a:r>
              <a:rPr lang="en-US" dirty="0" smtClean="0"/>
              <a:t>is not strictly </a:t>
            </a:r>
            <a:r>
              <a:rPr lang="en-US" dirty="0"/>
              <a:t>diagonally dominant </a:t>
            </a:r>
            <a:r>
              <a:rPr lang="en-US" dirty="0" smtClean="0"/>
              <a:t>matrix we can exchange the rows to keep it strictly diagonally dominant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34000" y="4563754"/>
                <a:ext cx="2971800" cy="823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13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21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22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23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31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32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33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563754"/>
                <a:ext cx="2971800" cy="823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43000" y="4495800"/>
                <a:ext cx="373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 xmlns="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12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13</m:t>
                        </m:r>
                      </m:e>
                    </m:d>
                  </m:oMath>
                </a14:m>
                <a:r>
                  <a:rPr lang="en-US" dirty="0" smtClean="0"/>
                  <a:t>+…….  </a:t>
                </a:r>
                <a14:m>
                  <m:oMath xmlns:m="http://schemas.openxmlformats.org/officeDocument/2006/math" xmlns="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495800"/>
                <a:ext cx="3733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175657" y="5017532"/>
                <a:ext cx="373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 xmlns="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22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21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 smtClean="0"/>
                  <a:t>+…….  </a:t>
                </a:r>
                <a14:m>
                  <m:oMath xmlns:m="http://schemas.openxmlformats.org/officeDocument/2006/math" xmlns="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657" y="5017532"/>
                <a:ext cx="3733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97428" y="5486400"/>
                <a:ext cx="373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 xmlns="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31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 smtClean="0"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 smtClean="0"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 smtClean="0"/>
                  <a:t>+…….  </a:t>
                </a:r>
                <a14:m>
                  <m:oMath xmlns:m="http://schemas.openxmlformats.org/officeDocument/2006/math" xmlns="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428" y="5486400"/>
                <a:ext cx="3733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If A is strictly diagonally dominant, then the system of linear equations given by, has a unique solution to which the Jacobi method will converge for any initial approximation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Parallel Implementations of Jacobi Algorithm</a:t>
            </a:r>
            <a:endParaRPr lang="en-US" dirty="0"/>
          </a:p>
        </p:txBody>
      </p:sp>
      <p:graphicFrame>
        <p:nvGraphicFramePr>
          <p:cNvPr id="51202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838200" y="2262188"/>
          <a:ext cx="35052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5" name="Equation" r:id="rId3" imgW="1587500" imgH="228600" progId="Equation.3">
                  <p:embed/>
                </p:oleObj>
              </mc:Choice>
              <mc:Fallback>
                <p:oleObj name="Equation" r:id="rId3" imgW="1587500" imgH="228600" progId="Equation.3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62188"/>
                        <a:ext cx="35052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61415353"/>
              </p:ext>
            </p:extLst>
          </p:nvPr>
        </p:nvGraphicFramePr>
        <p:xfrm>
          <a:off x="381000" y="3124200"/>
          <a:ext cx="8077200" cy="2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6" name="Equation" r:id="rId5" imgW="2044700" imgH="1397000" progId="Equation.3">
                  <p:embed/>
                </p:oleObj>
              </mc:Choice>
              <mc:Fallback>
                <p:oleObj name="Equation" r:id="rId5" imgW="2044700" imgH="1397000" progId="Equation.3">
                  <p:embed/>
                  <p:pic>
                    <p:nvPicPr>
                      <p:cNvPr id="0" name="Picture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124200"/>
                        <a:ext cx="8077200" cy="29368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21B2C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2850884"/>
            <a:ext cx="124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30000" dirty="0" smtClean="0"/>
              <a:t>k+1</a:t>
            </a:r>
            <a:endParaRPr lang="en-US" baseline="30000" dirty="0"/>
          </a:p>
        </p:txBody>
      </p:sp>
      <p:sp>
        <p:nvSpPr>
          <p:cNvPr id="10" name="TextBox 9"/>
          <p:cNvSpPr txBox="1"/>
          <p:nvPr/>
        </p:nvSpPr>
        <p:spPr>
          <a:xfrm>
            <a:off x="2324100" y="286177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30000" dirty="0" smtClean="0"/>
              <a:t>-1</a:t>
            </a:r>
            <a:endParaRPr lang="en-US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282950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43600" y="284038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L+U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15200" y="284038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30000" dirty="0" smtClean="0"/>
              <a:t>K</a:t>
            </a:r>
            <a:endParaRPr lang="en-US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4419600"/>
            <a:ext cx="228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4419600"/>
            <a:ext cx="3048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Parallel Jacobi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Row </a:t>
            </a:r>
            <a:r>
              <a:rPr lang="en-US" sz="2400" dirty="0"/>
              <a:t>wise Matrix Vector </a:t>
            </a:r>
            <a:r>
              <a:rPr lang="en-US" sz="2400" dirty="0" smtClean="0"/>
              <a:t>multiplication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Shared-memory parallelization very straightforward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Consider distributed memory machine using MPI</a:t>
            </a:r>
          </a:p>
          <a:p>
            <a:pPr lvl="1">
              <a:lnSpc>
                <a:spcPct val="90000"/>
              </a:lnSpc>
              <a:buNone/>
            </a:pPr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Jacobi method is used to solve linear systems of the form Ax=b, where A is the square and invertible.</a:t>
            </a:r>
          </a:p>
          <a:p>
            <a:r>
              <a:rPr lang="en-US" dirty="0" smtClean="0"/>
              <a:t>Recall that if A is invertible there is unique solution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 wise with shared memory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8" y="1935163"/>
            <a:ext cx="7803444" cy="4389437"/>
          </a:xfrm>
        </p:spPr>
      </p:pic>
      <p:sp>
        <p:nvSpPr>
          <p:cNvPr id="5" name="TextBox 4"/>
          <p:cNvSpPr txBox="1"/>
          <p:nvPr/>
        </p:nvSpPr>
        <p:spPr>
          <a:xfrm>
            <a:off x="1056925" y="2012684"/>
            <a:ext cx="124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30000" dirty="0" smtClean="0"/>
              <a:t>k+1</a:t>
            </a:r>
            <a:endParaRPr lang="en-US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2590800" y="2057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r>
              <a:rPr lang="en-US" baseline="30000" dirty="0" smtClean="0"/>
              <a:t>-1</a:t>
            </a:r>
            <a:endParaRPr lang="en-US" baseline="30000" dirty="0"/>
          </a:p>
        </p:txBody>
      </p:sp>
      <p:sp>
        <p:nvSpPr>
          <p:cNvPr id="7" name="TextBox 6"/>
          <p:cNvSpPr txBox="1"/>
          <p:nvPr/>
        </p:nvSpPr>
        <p:spPr>
          <a:xfrm>
            <a:off x="4191000" y="1981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2057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L+U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0" y="1981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30000" dirty="0" smtClean="0"/>
              <a:t>K</a:t>
            </a:r>
            <a:endParaRPr lang="en-US" baseline="30000" dirty="0"/>
          </a:p>
        </p:txBody>
      </p:sp>
      <p:sp>
        <p:nvSpPr>
          <p:cNvPr id="10" name="Rectangle 9"/>
          <p:cNvSpPr/>
          <p:nvPr/>
        </p:nvSpPr>
        <p:spPr>
          <a:xfrm>
            <a:off x="4953000" y="3505200"/>
            <a:ext cx="152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14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Pseudo code of Jacobi distributed memory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Distribute D</a:t>
            </a:r>
            <a:r>
              <a:rPr lang="en-US" baseline="30000" dirty="0" smtClean="0"/>
              <a:t>-1</a:t>
            </a:r>
            <a:r>
              <a:rPr lang="en-US" dirty="0" smtClean="0"/>
              <a:t>,b,L+U row wise at each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Distribute initial guess X</a:t>
            </a:r>
            <a:r>
              <a:rPr lang="en-US" baseline="30000" dirty="0" smtClean="0"/>
              <a:t>0</a:t>
            </a:r>
            <a:r>
              <a:rPr lang="en-US" dirty="0" smtClean="0"/>
              <a:t> to all nodes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Perform Jacobi iterative at each node to compute corresponding parts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Broadcast all parts of new approximation to the master process(Let us say p=0)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Distribute new approximation to all nodes row wise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from 3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Complexity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expensive part is matrix vector multiplication which is of order 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But, with p-threads we have the complexity O(n</a:t>
            </a:r>
            <a:r>
              <a:rPr lang="en-US" baseline="30000" dirty="0" smtClean="0"/>
              <a:t>2</a:t>
            </a:r>
            <a:r>
              <a:rPr lang="en-US" dirty="0" smtClean="0"/>
              <a:t>/p)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Easier </a:t>
            </a:r>
            <a:r>
              <a:rPr lang="en-US" dirty="0"/>
              <a:t>implementation in shared memory</a:t>
            </a:r>
          </a:p>
          <a:p>
            <a:r>
              <a:rPr lang="en-US" dirty="0"/>
              <a:t>Various Distribution schemes for distributed system(block-cycle)</a:t>
            </a:r>
          </a:p>
          <a:p>
            <a:r>
              <a:rPr lang="en-US" dirty="0" smtClean="0"/>
              <a:t>Modifications of Jacobi Method</a:t>
            </a:r>
          </a:p>
          <a:p>
            <a:pPr>
              <a:buNone/>
            </a:pPr>
            <a:r>
              <a:rPr lang="en-US" dirty="0" smtClean="0"/>
              <a:t>     -Gauss Seidel &amp; Successive Over Relaxation(SOR)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http://www.amazon.com/Parallel-Programming-Multicore-Cluster-Systems/dp/364204817X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http://college.cengage.com/mathematics/larson/elementary_linear/5e/students/ch08-10/chap_10_2.pdf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www.eee.metu.edu.tr/~skoc/ee443/iterative_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methods</a:t>
            </a:r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.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ppt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Thank You!!!!!!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 SOLVE LINEAR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Direct solvers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Gaussian elimination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LU decomposition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Iterative solvers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Stationary iterative solvers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Jacobi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Gauss-Seidel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Successive over-relaxation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Non-Stationary iterative methods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Generalized minimum residual (GMRES)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Conjugate gradient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</a:t>
            </a:r>
            <a:r>
              <a:rPr lang="en-US" dirty="0" err="1" smtClean="0"/>
              <a:t>vs</a:t>
            </a:r>
            <a:r>
              <a:rPr lang="en-US" dirty="0" smtClean="0"/>
              <a:t> Iterative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Direct Method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     -Dense systems</a:t>
            </a:r>
          </a:p>
          <a:p>
            <a:pPr>
              <a:buNone/>
            </a:pPr>
            <a:r>
              <a:rPr lang="en-US" dirty="0" smtClean="0"/>
              <a:t>                 Gaussian Eliminations</a:t>
            </a:r>
          </a:p>
          <a:p>
            <a:pPr>
              <a:buNone/>
            </a:pPr>
            <a:r>
              <a:rPr lang="en-US" dirty="0" smtClean="0"/>
              <a:t>                 Changes </a:t>
            </a:r>
            <a:r>
              <a:rPr lang="en-US" dirty="0" err="1" smtClean="0">
                <a:solidFill>
                  <a:srgbClr val="FF0000"/>
                </a:solidFill>
              </a:rPr>
              <a:t>sparsity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pattern -introduces non-zero entries which were originally zero</a:t>
            </a:r>
          </a:p>
          <a:p>
            <a:r>
              <a:rPr lang="en-US" dirty="0" smtClean="0"/>
              <a:t>Iterative Method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Sparse systems(usually come in very large size)</a:t>
            </a:r>
          </a:p>
          <a:p>
            <a:pPr>
              <a:buNone/>
            </a:pPr>
            <a:r>
              <a:rPr lang="en-US" dirty="0" smtClean="0"/>
              <a:t>Jacobi method:</a:t>
            </a:r>
          </a:p>
          <a:p>
            <a:pPr>
              <a:buNone/>
            </a:pPr>
            <a:r>
              <a:rPr lang="en-US" dirty="0" smtClean="0"/>
              <a:t>Main source is numerical approximation of PDE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-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tr-TR" dirty="0" smtClean="0"/>
              <a:t>Starts with an initial approximation for the solution vector (x</a:t>
            </a:r>
            <a:r>
              <a:rPr lang="tr-TR" baseline="30000" dirty="0" smtClean="0"/>
              <a:t>0</a:t>
            </a:r>
            <a:r>
              <a:rPr lang="tr-TR" dirty="0" smtClean="0"/>
              <a:t>)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  </a:t>
            </a:r>
            <a:r>
              <a:rPr lang="tr-TR" dirty="0" smtClean="0"/>
              <a:t>At each iteration </a:t>
            </a:r>
            <a:r>
              <a:rPr lang="en-US" dirty="0" smtClean="0"/>
              <a:t> algorithm </a:t>
            </a:r>
            <a:r>
              <a:rPr lang="tr-TR" dirty="0" smtClean="0"/>
              <a:t>updates the x vector by using the sytem Ax=b</a:t>
            </a: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dirty="0" smtClean="0"/>
              <a:t> </a:t>
            </a:r>
            <a:r>
              <a:rPr lang="tr-TR" dirty="0" smtClean="0"/>
              <a:t>During the iterations </a:t>
            </a:r>
            <a:r>
              <a:rPr lang="en-US" dirty="0" smtClean="0"/>
              <a:t> coefficient </a:t>
            </a:r>
            <a:r>
              <a:rPr lang="tr-TR" dirty="0" smtClean="0"/>
              <a:t>A, matrix is not changed so spar</a:t>
            </a:r>
            <a:r>
              <a:rPr lang="en-US" dirty="0" smtClean="0"/>
              <a:t>s</a:t>
            </a:r>
            <a:r>
              <a:rPr lang="tr-TR" dirty="0" smtClean="0"/>
              <a:t>ity is preserved</a:t>
            </a:r>
          </a:p>
          <a:p>
            <a:pPr>
              <a:spcBef>
                <a:spcPct val="50000"/>
              </a:spcBef>
            </a:pPr>
            <a:r>
              <a:rPr lang="tr-TR" dirty="0" smtClean="0"/>
              <a:t>Each iteration involves a matrix-vector product</a:t>
            </a:r>
          </a:p>
          <a:p>
            <a:pPr>
              <a:spcBef>
                <a:spcPct val="50000"/>
              </a:spcBef>
            </a:pPr>
            <a:r>
              <a:rPr lang="tr-TR" dirty="0" smtClean="0"/>
              <a:t>If A is sparse this product is efficiently done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       Jacobi Algorithm</a:t>
            </a:r>
          </a:p>
        </p:txBody>
      </p:sp>
      <p:pic>
        <p:nvPicPr>
          <p:cNvPr id="6" name="Content Placeholder 5" descr="Untitl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971800"/>
            <a:ext cx="6019800" cy="2971800"/>
          </a:xfrm>
        </p:spPr>
      </p:pic>
      <p:sp>
        <p:nvSpPr>
          <p:cNvPr id="4" name="TextBox 3"/>
          <p:cNvSpPr txBox="1"/>
          <p:nvPr/>
        </p:nvSpPr>
        <p:spPr>
          <a:xfrm>
            <a:off x="304800" y="1944410"/>
            <a:ext cx="853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sz="2400" dirty="0" smtClean="0"/>
              <a:t>The first iterative technique is called the Jacobi method. This method makes two assumptions: First, the system given by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29400" y="5334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has a unique solution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391400" cy="990600"/>
          </a:xfrm>
        </p:spPr>
        <p:txBody>
          <a:bodyPr/>
          <a:lstStyle/>
          <a:p>
            <a:r>
              <a:rPr lang="en-US" dirty="0" smtClean="0"/>
              <a:t>         Jacobi Method</a:t>
            </a:r>
            <a:endParaRPr lang="en-US" dirty="0"/>
          </a:p>
        </p:txBody>
      </p:sp>
      <p:pic>
        <p:nvPicPr>
          <p:cNvPr id="6" name="Content Placeholder 5" descr="22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743200"/>
            <a:ext cx="7315200" cy="3352800"/>
          </a:xfrm>
        </p:spPr>
      </p:pic>
      <p:sp>
        <p:nvSpPr>
          <p:cNvPr id="4" name="TextBox 3"/>
          <p:cNvSpPr txBox="1"/>
          <p:nvPr/>
        </p:nvSpPr>
        <p:spPr>
          <a:xfrm>
            <a:off x="0" y="1371599"/>
            <a:ext cx="891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coefficient matrix A has no zeros on its main diagonal. If any of the diagonal entries are zero, then rows or columns must be interchanged to obtain a coefficient matrix that has nonzero entries on the main diagonal.</a:t>
            </a:r>
          </a:p>
          <a:p>
            <a:r>
              <a:rPr lang="en-US" dirty="0" smtClean="0"/>
              <a:t>To begin the Jacobi method, solve the first equation for x1, the second equation for x2</a:t>
            </a:r>
          </a:p>
          <a:p>
            <a:r>
              <a:rPr lang="en-US" dirty="0" smtClean="0"/>
              <a:t>and so on, as follows.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apply the </a:t>
            </a:r>
            <a:r>
              <a:rPr lang="en-US" dirty="0" err="1" smtClean="0"/>
              <a:t>jacobi</a:t>
            </a:r>
            <a:r>
              <a:rPr lang="en-US" dirty="0" smtClean="0"/>
              <a:t> method</a:t>
            </a:r>
            <a:endParaRPr lang="en-US" dirty="0"/>
          </a:p>
        </p:txBody>
      </p:sp>
      <p:pic>
        <p:nvPicPr>
          <p:cNvPr id="4" name="Content Placeholder 3" descr="33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524000"/>
            <a:ext cx="7162800" cy="1752600"/>
          </a:xfrm>
        </p:spPr>
      </p:pic>
      <p:pic>
        <p:nvPicPr>
          <p:cNvPr id="5" name="Picture 4" descr="3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343400"/>
            <a:ext cx="8077200" cy="1905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" y="31242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Continue the iterations until two successive approximations are identical when rounded to</a:t>
            </a:r>
          </a:p>
          <a:p>
            <a:r>
              <a:rPr lang="en-US" dirty="0" smtClean="0"/>
              <a:t>three significant digits.</a:t>
            </a:r>
          </a:p>
          <a:p>
            <a:r>
              <a:rPr lang="en-US" dirty="0" smtClean="0"/>
              <a:t>To begin, write the system in the form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Jacobi</a:t>
            </a:r>
            <a:endParaRPr lang="en-US" dirty="0"/>
          </a:p>
        </p:txBody>
      </p:sp>
      <p:pic>
        <p:nvPicPr>
          <p:cNvPr id="4" name="Content Placeholder 3" descr="22222222222222222222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133599"/>
            <a:ext cx="7239001" cy="4343400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1709</TotalTime>
  <Words>929</Words>
  <Application>Microsoft Macintosh PowerPoint</Application>
  <PresentationFormat>On-screen Show (4:3)</PresentationFormat>
  <Paragraphs>133</Paragraphs>
  <Slides>25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Flow</vt:lpstr>
      <vt:lpstr>Equation</vt:lpstr>
      <vt:lpstr>PARALLEL JACOBI ALGORITHM</vt:lpstr>
      <vt:lpstr>LINEAR SYSTEMS</vt:lpstr>
      <vt:lpstr>METHODS SOLVE LINEAR SYSTEMS</vt:lpstr>
      <vt:lpstr>Direct vs Iterative</vt:lpstr>
      <vt:lpstr>ITERATIVE METHODS</vt:lpstr>
      <vt:lpstr>       Jacobi Algorithm</vt:lpstr>
      <vt:lpstr>         Jacobi Method</vt:lpstr>
      <vt:lpstr>How to apply the jacobi method</vt:lpstr>
      <vt:lpstr>Example of Jacobi</vt:lpstr>
      <vt:lpstr>Stopping Criteria</vt:lpstr>
      <vt:lpstr>Jacobi iteration</vt:lpstr>
      <vt:lpstr>SEQUENTIAL JACOBI ALGORITHM</vt:lpstr>
      <vt:lpstr>Pseudo Code for Jacobi</vt:lpstr>
      <vt:lpstr>Does Jacobi Always Converge?</vt:lpstr>
      <vt:lpstr>Example of Divergence</vt:lpstr>
      <vt:lpstr>How to guarantee the convergence</vt:lpstr>
      <vt:lpstr>Theorem</vt:lpstr>
      <vt:lpstr>Parallel Implementations of Jacobi Algorithm</vt:lpstr>
      <vt:lpstr>Parallel Jacobi Algorithm</vt:lpstr>
      <vt:lpstr>Row wise with shared memory</vt:lpstr>
      <vt:lpstr>Pseudo code of Jacobi distributed memory systems</vt:lpstr>
      <vt:lpstr> Complexity 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GENETIC ALGORITHM</dc:title>
  <dc:creator>Mansoor</dc:creator>
  <cp:lastModifiedBy>Microsoft Office User</cp:lastModifiedBy>
  <cp:revision>124</cp:revision>
  <dcterms:created xsi:type="dcterms:W3CDTF">2012-03-31T00:15:09Z</dcterms:created>
  <dcterms:modified xsi:type="dcterms:W3CDTF">2012-04-24T07:06:42Z</dcterms:modified>
</cp:coreProperties>
</file>