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25" r:id="rId2"/>
    <p:sldId id="376" r:id="rId3"/>
    <p:sldId id="375" r:id="rId4"/>
    <p:sldId id="377" r:id="rId5"/>
    <p:sldId id="378" r:id="rId6"/>
    <p:sldId id="382" r:id="rId7"/>
    <p:sldId id="381" r:id="rId8"/>
    <p:sldId id="511" r:id="rId9"/>
    <p:sldId id="512" r:id="rId10"/>
    <p:sldId id="513" r:id="rId11"/>
    <p:sldId id="517" r:id="rId12"/>
    <p:sldId id="519" r:id="rId13"/>
    <p:sldId id="520" r:id="rId14"/>
    <p:sldId id="524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08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C9D8F-313B-4C0E-A642-9DB8A7C737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ACB01-8BF2-4713-B06A-211A8CE39F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nsolas" pitchFamily="49" charset="0"/>
                <a:cs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nsolas" pitchFamily="49" charset="0"/>
                <a:cs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Dept. CS, UPC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73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i="1" dirty="0">
                <a:solidFill>
                  <a:srgbClr val="0000FF"/>
                </a:solidFill>
              </a:rPr>
              <a:t>Reasoning with invariants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Jordi </a:t>
            </a:r>
            <a:r>
              <a:rPr lang="en-US" sz="2000" dirty="0" err="1">
                <a:solidFill>
                  <a:schemeClr val="tx1"/>
                </a:solidFill>
              </a:rPr>
              <a:t>Cortadella</a:t>
            </a:r>
            <a:endParaRPr lang="en-US" sz="20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Jordi Petit (Python version)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Department of Computer Science</a:t>
            </a:r>
          </a:p>
        </p:txBody>
      </p:sp>
      <p:pic>
        <p:nvPicPr>
          <p:cNvPr id="1026" name="Picture 2" descr="Logo UPC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429000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11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Classify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classify(</a:t>
            </a:r>
            <a:r>
              <a:rPr lang="en-GB" sz="1800" dirty="0"/>
              <a:t>L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], x: </a:t>
            </a:r>
            <a:r>
              <a:rPr lang="en-GB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, y: </a:t>
            </a:r>
            <a:r>
              <a:rPr lang="en-GB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 -&gt; None:</a:t>
            </a:r>
          </a:p>
          <a:p>
            <a:r>
              <a:rPr lang="en-GB" sz="1800" dirty="0">
                <a:solidFill>
                  <a:schemeClr val="accent3"/>
                </a:solidFill>
              </a:rPr>
              <a:t>	    """</a:t>
            </a:r>
            <a:r>
              <a:rPr lang="en-GB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Pre:  x &lt;= y</a:t>
            </a:r>
            <a:br>
              <a:rPr lang="en-GB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      Post: the elements of V have been classified moving those</a:t>
            </a:r>
            <a:br>
              <a:rPr lang="en-GB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      smaller than x to the left, those larger than y to the</a:t>
            </a:r>
            <a:br>
              <a:rPr lang="en-GB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      right and the rest in the middle."""</a:t>
            </a:r>
            <a:endParaRPr lang="en-GB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800" dirty="0">
                <a:latin typeface="Consolas" pitchFamily="49" charset="0"/>
                <a:cs typeface="Consolas" pitchFamily="49" charset="0"/>
              </a:rPr>
              <a:t>    left, mid, right = 0, 0,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(L) - 1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dirty="0">
                <a:solidFill>
                  <a:srgbClr val="C00000"/>
                </a:solidFill>
              </a:rPr>
              <a:t>#</a:t>
            </a:r>
            <a: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Invariant: see the previous slide</a:t>
            </a:r>
            <a:b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mid &lt;= right</a:t>
            </a:r>
            <a:r>
              <a:rPr lang="en-GB" sz="1800" dirty="0"/>
              <a:t>: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/>
              <a:t>L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[mid] &lt; x</a:t>
            </a:r>
            <a:r>
              <a:rPr lang="en-GB" sz="1800" dirty="0"/>
              <a:t>: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GB" sz="1800" dirty="0">
                <a:solidFill>
                  <a:srgbClr val="C00000"/>
                </a:solidFill>
              </a:rPr>
              <a:t>Move to</a:t>
            </a:r>
            <a: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the left  part</a:t>
            </a:r>
            <a:b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800" dirty="0"/>
              <a:t>L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[mid], L[left] = L[left], L[mid]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            left, mid = left + 1, mid + 1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800" dirty="0" err="1">
                <a:solidFill>
                  <a:srgbClr val="0000FF"/>
                </a:solidFill>
              </a:rPr>
              <a:t>eli</a:t>
            </a:r>
            <a:r>
              <a:rPr lang="en-GB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GB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</a:rPr>
              <a:t>L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[mid] &gt; y</a:t>
            </a:r>
            <a:r>
              <a:rPr lang="en-GB" sz="1800" dirty="0"/>
              <a:t>: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1800" dirty="0">
                <a:solidFill>
                  <a:srgbClr val="C00000"/>
                </a:solidFill>
              </a:rPr>
              <a:t>#</a:t>
            </a:r>
            <a: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>
                <a:solidFill>
                  <a:srgbClr val="C00000"/>
                </a:solidFill>
              </a:rPr>
              <a:t>Move to</a:t>
            </a:r>
            <a: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the right part</a:t>
            </a:r>
            <a:b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800" dirty="0"/>
              <a:t>L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[mid], L[right] = L[right], L[mid]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            right = right – 1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:                          </a:t>
            </a:r>
            <a: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GB" sz="1800" dirty="0">
                <a:solidFill>
                  <a:srgbClr val="C00000"/>
                </a:solidFill>
              </a:rPr>
              <a:t>Keep in</a:t>
            </a:r>
            <a:r>
              <a:rPr lang="en-GB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the middle</a:t>
            </a:r>
            <a:endParaRPr lang="en-GB" sz="1800" dirty="0">
              <a:latin typeface="Consolas" pitchFamily="49" charset="0"/>
              <a:cs typeface="Consolas" pitchFamily="49" charset="0"/>
            </a:endParaRPr>
          </a:p>
          <a:p>
            <a:r>
              <a:rPr lang="en-GB" sz="1800" dirty="0">
                <a:latin typeface="Consolas" pitchFamily="49" charset="0"/>
                <a:cs typeface="Consolas" pitchFamily="49" charset="0"/>
              </a:rPr>
              <a:t>	            mid = mid + 1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43000" y="5742693"/>
            <a:ext cx="7239000" cy="750182"/>
            <a:chOff x="1447800" y="5791200"/>
            <a:chExt cx="7239000" cy="750182"/>
          </a:xfrm>
        </p:grpSpPr>
        <p:sp>
          <p:nvSpPr>
            <p:cNvPr id="9" name="Rectangle 8"/>
            <p:cNvSpPr/>
            <p:nvPr/>
          </p:nvSpPr>
          <p:spPr>
            <a:xfrm>
              <a:off x="1447800" y="5791200"/>
              <a:ext cx="1447800" cy="30480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smaller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5791200"/>
              <a:ext cx="17526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inside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5791200"/>
              <a:ext cx="2590800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whatever</a:t>
              </a:r>
              <a:endPara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9000" y="5791200"/>
              <a:ext cx="1447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larger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971800" y="6096000"/>
              <a:ext cx="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35096" y="6172050"/>
              <a:ext cx="49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left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1834" y="6171313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mid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9896" y="6170576"/>
              <a:ext cx="623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right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4724400" y="6096000"/>
              <a:ext cx="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162800" y="6096000"/>
              <a:ext cx="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29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List fusion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95" dirty="0"/>
              <a:t>Design a function that returns the fusion of two ordered lists. The returned list must also be ordered. For example, C is the fusion of A and B: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219199" y="2819400"/>
          <a:ext cx="3124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/>
        </p:nvGraphicFramePr>
        <p:xfrm>
          <a:off x="1219200" y="3733800"/>
          <a:ext cx="36575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/>
        </p:nvGraphicFramePr>
        <p:xfrm>
          <a:off x="1219200" y="4572000"/>
          <a:ext cx="67818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5"/>
          <p:cNvSpPr txBox="1"/>
          <p:nvPr/>
        </p:nvSpPr>
        <p:spPr>
          <a:xfrm>
            <a:off x="761999" y="281940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2400" b="1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761999" y="373380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sz="2400" b="1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761999" y="457200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en-US" sz="2400" b="1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3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Vector fusion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def</a:t>
            </a:r>
            <a:r>
              <a:rPr lang="en-US" sz="1800" b="1" dirty="0">
                <a:latin typeface="Consolas"/>
                <a:cs typeface="Consolas"/>
              </a:rPr>
              <a:t> fusion(A: 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lang="en-US" sz="1800" b="1" dirty="0">
                <a:latin typeface="Consolas"/>
                <a:cs typeface="Consolas"/>
              </a:rPr>
              <a:t>[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800" b="1" dirty="0">
                <a:latin typeface="Consolas"/>
                <a:cs typeface="Consolas"/>
              </a:rPr>
              <a:t>], B: 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lang="en-US" sz="1800" b="1" dirty="0">
                <a:latin typeface="Consolas"/>
                <a:cs typeface="Consolas"/>
              </a:rPr>
              <a:t>[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800" b="1" dirty="0">
                <a:latin typeface="Consolas"/>
                <a:cs typeface="Consolas"/>
              </a:rPr>
              <a:t>]) -&gt; 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lang="en-US" sz="1800" b="1" dirty="0">
                <a:latin typeface="Consolas"/>
                <a:cs typeface="Consolas"/>
              </a:rPr>
              <a:t>[</a:t>
            </a:r>
            <a:r>
              <a:rPr lang="en-US" sz="18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800" b="1" dirty="0">
                <a:latin typeface="Consolas"/>
                <a:cs typeface="Consolas"/>
              </a:rPr>
              <a:t>]:</a:t>
            </a:r>
            <a:br>
              <a:rPr lang="en-US" sz="1800" dirty="0">
                <a:solidFill>
                  <a:srgbClr val="C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C00000"/>
                </a:solidFill>
                <a:latin typeface="Consolas"/>
                <a:cs typeface="Consolas"/>
              </a:rPr>
              <a:t>	   </a:t>
            </a:r>
            <a:r>
              <a:rPr lang="en-US" sz="1800" dirty="0">
                <a:solidFill>
                  <a:schemeClr val="accent3"/>
                </a:solidFill>
                <a:latin typeface="Consolas"/>
                <a:cs typeface="Consolas"/>
              </a:rPr>
              <a:t>’’’ Returns the sorted fusion of A and B.</a:t>
            </a:r>
          </a:p>
          <a:p>
            <a:r>
              <a:rPr lang="en-US" sz="1800" dirty="0">
                <a:solidFill>
                  <a:schemeClr val="accent3"/>
                </a:solidFill>
                <a:latin typeface="Consolas"/>
                <a:cs typeface="Consolas"/>
              </a:rPr>
              <a:t>       Pre: A and B are sorted in ascending order.’’’</a:t>
            </a:r>
            <a:endParaRPr lang="en-US" sz="18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2" name="Straight Arrow Connector 12"/>
          <p:cNvCxnSpPr/>
          <p:nvPr/>
        </p:nvCxnSpPr>
        <p:spPr>
          <a:xfrm rot="5400000" flipH="1" flipV="1">
            <a:off x="2515394" y="4114006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2667000" y="3962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en-US" sz="2400" b="1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457200" y="1981200"/>
            <a:ext cx="2057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95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Invariant: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5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5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457200" y="5484168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lvl="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cs typeface="Consolas"/>
              </a:rPr>
              <a:t>C contains the fusion of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nsolas"/>
              </a:rPr>
              <a:t>A[0:i] and B[0</a:t>
            </a:r>
            <a:r>
              <a:rPr lang="en-US" sz="2000" b="1" dirty="0">
                <a:cs typeface="Consolas"/>
              </a:rPr>
              <a:t>: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nsolas"/>
              </a:rPr>
              <a:t>j]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b="1" dirty="0">
                <a:cs typeface="Consolas"/>
              </a:rPr>
              <a:t>All the blue elements are smaller than or equal to the red ones.</a:t>
            </a:r>
            <a:endParaRPr lang="en-US" sz="2000" b="1" dirty="0">
              <a:cs typeface="Consolas"/>
            </a:endParaRPr>
          </a:p>
          <a:p>
            <a:pPr marL="285750" lvl="0" indent="-2857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nsola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Consola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2972197" y="2438003"/>
            <a:ext cx="304800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/>
          <p:nvPr/>
        </p:nvSpPr>
        <p:spPr>
          <a:xfrm>
            <a:off x="3150616" y="198120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sz="2400" b="1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1968798" y="343739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Table 7"/>
          <p:cNvGraphicFramePr>
            <a:graphicFrameLocks noGrp="1"/>
          </p:cNvGraphicFramePr>
          <p:nvPr/>
        </p:nvGraphicFramePr>
        <p:xfrm>
          <a:off x="1828800" y="2667000"/>
          <a:ext cx="3124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7"/>
          <p:cNvGraphicFramePr>
            <a:graphicFrameLocks noGrp="1"/>
          </p:cNvGraphicFramePr>
          <p:nvPr/>
        </p:nvGraphicFramePr>
        <p:xfrm>
          <a:off x="1828800" y="3429000"/>
          <a:ext cx="36575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93020"/>
              </p:ext>
            </p:extLst>
          </p:nvPr>
        </p:nvGraphicFramePr>
        <p:xfrm>
          <a:off x="1828800" y="4495800"/>
          <a:ext cx="15650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15"/>
          <p:cNvSpPr txBox="1"/>
          <p:nvPr/>
        </p:nvSpPr>
        <p:spPr>
          <a:xfrm>
            <a:off x="1371600" y="266700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2400" b="1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1371599" y="342900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sz="2400" b="1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371599" y="449580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en-US" sz="2400" b="1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4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Vector fusion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def</a:t>
            </a:r>
            <a:r>
              <a:rPr lang="en-US" sz="1600" b="1" dirty="0">
                <a:latin typeface="Consolas"/>
                <a:cs typeface="Consolas"/>
              </a:rPr>
              <a:t> fusion(A: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lang="en-US" sz="1600" b="1" dirty="0">
                <a:latin typeface="Consolas"/>
                <a:cs typeface="Consolas"/>
              </a:rPr>
              <a:t>[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], B: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lang="en-US" sz="1600" b="1" dirty="0">
                <a:latin typeface="Consolas"/>
                <a:cs typeface="Consolas"/>
              </a:rPr>
              <a:t>[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]) -&gt;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lang="en-US" sz="1600" b="1" dirty="0">
                <a:latin typeface="Consolas"/>
                <a:cs typeface="Consolas"/>
              </a:rPr>
              <a:t>[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]:</a:t>
            </a:r>
            <a:b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  <a:t>	   </a:t>
            </a:r>
            <a:r>
              <a:rPr lang="en-US" sz="1600" dirty="0">
                <a:solidFill>
                  <a:schemeClr val="accent3"/>
                </a:solidFill>
                <a:latin typeface="Consolas"/>
                <a:cs typeface="Consolas"/>
              </a:rPr>
              <a:t>"""Returns the sorted fusion of A and B.</a:t>
            </a:r>
          </a:p>
          <a:p>
            <a:r>
              <a:rPr lang="en-US" sz="1600" dirty="0">
                <a:solidFill>
                  <a:schemeClr val="accent3"/>
                </a:solidFill>
                <a:latin typeface="Consolas"/>
                <a:cs typeface="Consolas"/>
              </a:rPr>
              <a:t>      Pre: A and B are sorted in ascending order."""</a:t>
            </a:r>
            <a:endParaRPr lang="en-US" sz="16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  C: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] = []</a:t>
            </a:r>
            <a:b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/>
              <a:t>i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, j = 0, </a:t>
            </a:r>
            <a:r>
              <a:rPr lang="en-US" sz="1500" dirty="0"/>
              <a:t>0</a:t>
            </a:r>
            <a:br>
              <a:rPr lang="en-US" sz="15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500" dirty="0" err="1">
                <a:solidFill>
                  <a:srgbClr val="0000FF"/>
                </a:solidFill>
              </a:rPr>
              <a:t>len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(A)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j &lt; 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(B):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A[i] &lt;= B[j]: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C.</a:t>
            </a:r>
            <a:r>
              <a:rPr lang="en-US" sz="1500" dirty="0" err="1"/>
              <a:t>append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(A[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])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i + 1</a:t>
            </a:r>
            <a:b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else: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C.append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(B[j])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          j = j + 1</a:t>
            </a:r>
          </a:p>
          <a:p>
            <a:r>
              <a:rPr lang="en-US" sz="1500" dirty="0"/>
              <a:t>    </a:t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C.extend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(A[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:])</a:t>
            </a:r>
            <a:b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C.extend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(B[</a:t>
            </a:r>
            <a:r>
              <a:rPr lang="en-US" sz="1500" dirty="0"/>
              <a:t>j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:])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C</a:t>
            </a:r>
          </a:p>
          <a:p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sz="15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648200" y="2438400"/>
            <a:ext cx="3962400" cy="2539743"/>
            <a:chOff x="5105400" y="2184657"/>
            <a:chExt cx="3962400" cy="2539743"/>
          </a:xfrm>
        </p:grpSpPr>
        <p:sp>
          <p:nvSpPr>
            <p:cNvPr id="23" name="Rectangle 22"/>
            <p:cNvSpPr/>
            <p:nvPr/>
          </p:nvSpPr>
          <p:spPr>
            <a:xfrm>
              <a:off x="5105400" y="2184657"/>
              <a:ext cx="3962400" cy="2539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486400" y="2811612"/>
              <a:ext cx="1143000" cy="3048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2811612"/>
              <a:ext cx="16002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3268812"/>
              <a:ext cx="1447800" cy="3048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3268812"/>
              <a:ext cx="20574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703976" y="2506812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008776" y="3573612"/>
              <a:ext cx="1624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48324" y="21846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1496" y="383171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5400" y="282328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A: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23346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B: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6400" y="4335612"/>
              <a:ext cx="2590800" cy="3048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0" y="42788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C: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28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10200"/>
          </a:xfrm>
        </p:spPr>
        <p:txBody>
          <a:bodyPr>
            <a:normAutofit fontScale="92500"/>
          </a:bodyPr>
          <a:lstStyle/>
          <a:p>
            <a:r>
              <a:rPr lang="en-GB" dirty="0"/>
              <a:t>Using invariants is a powerful methodology to derive correct and efficient iterative algorithms.</a:t>
            </a:r>
          </a:p>
          <a:p>
            <a:endParaRPr lang="en-GB" dirty="0"/>
          </a:p>
          <a:p>
            <a:r>
              <a:rPr lang="en-GB" dirty="0"/>
              <a:t>Recommendation to find a good invariant for a loop:</a:t>
            </a:r>
          </a:p>
          <a:p>
            <a:pPr lvl="1"/>
            <a:r>
              <a:rPr lang="en-GB" dirty="0"/>
              <a:t>Consider the iterative progress of the algorithm.</a:t>
            </a:r>
          </a:p>
          <a:p>
            <a:pPr lvl="1"/>
            <a:r>
              <a:rPr lang="en-GB" dirty="0"/>
              <a:t>Try to describe the state of the program at the </a:t>
            </a:r>
            <a:r>
              <a:rPr lang="en-GB"/>
              <a:t>beginning of </a:t>
            </a:r>
            <a:r>
              <a:rPr lang="en-GB" dirty="0"/>
              <a:t>an iteration (this is </a:t>
            </a:r>
            <a:r>
              <a:rPr lang="en-GB"/>
              <a:t>the invariant!).</a:t>
            </a:r>
            <a:endParaRPr lang="en-GB" dirty="0"/>
          </a:p>
          <a:p>
            <a:pPr lvl="1"/>
            <a:r>
              <a:rPr lang="en-GB" dirty="0"/>
              <a:t>Declare the variables required to describe the invariant.</a:t>
            </a:r>
          </a:p>
          <a:p>
            <a:pPr lvl="1"/>
            <a:r>
              <a:rPr lang="en-GB" dirty="0"/>
              <a:t>Derive the condition, loop body and initialization of the variables of the loop (the order is not important)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Invariants help to …</a:t>
            </a:r>
          </a:p>
          <a:p>
            <a:pPr lvl="1"/>
            <a:r>
              <a:rPr lang="en-US" dirty="0"/>
              <a:t>Define how variables must be initialized before a loop</a:t>
            </a:r>
          </a:p>
          <a:p>
            <a:pPr lvl="1"/>
            <a:r>
              <a:rPr lang="en-US" dirty="0"/>
              <a:t>Define the necessary condition to reach the post-condition </a:t>
            </a:r>
          </a:p>
          <a:p>
            <a:pPr lvl="1"/>
            <a:r>
              <a:rPr lang="en-US" dirty="0"/>
              <a:t>Define the body of the loop</a:t>
            </a:r>
          </a:p>
          <a:p>
            <a:pPr lvl="1"/>
            <a:r>
              <a:rPr lang="en-US" dirty="0"/>
              <a:t>Detect whether a loop terminates</a:t>
            </a:r>
          </a:p>
          <a:p>
            <a:pPr lvl="1"/>
            <a:endParaRPr lang="en-US" dirty="0"/>
          </a:p>
          <a:p>
            <a:r>
              <a:rPr lang="en-US" dirty="0"/>
              <a:t>It is crucial, but not always easy, to choose a good invariant.</a:t>
            </a:r>
          </a:p>
          <a:p>
            <a:endParaRPr lang="en-US" dirty="0"/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Use invariant-based reasoning for </a:t>
            </a:r>
            <a:r>
              <a:rPr lang="en-US"/>
              <a:t>all loops</a:t>
            </a:r>
            <a:br>
              <a:rPr lang="en-US"/>
            </a:br>
            <a:r>
              <a:rPr lang="en-US"/>
              <a:t>(possibly </a:t>
            </a:r>
            <a:r>
              <a:rPr lang="en-US" dirty="0"/>
              <a:t>in an informal way)</a:t>
            </a:r>
          </a:p>
          <a:p>
            <a:pPr lvl="1"/>
            <a:r>
              <a:rPr lang="en-US" dirty="0"/>
              <a:t>Use formal invariant-based reasoning for non-trivial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047662"/>
            <a:ext cx="73914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reasoning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675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proposition that holds</a:t>
            </a:r>
            <a:br>
              <a:rPr lang="en-US" b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· at the beginning of the loop</a:t>
            </a:r>
            <a:br>
              <a:rPr lang="en-US" b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· at the beginning of each iteration</a:t>
            </a:r>
            <a:br>
              <a:rPr lang="en-US" b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· at the end of each iteration</a:t>
            </a:r>
          </a:p>
          <a:p>
            <a:endParaRPr lang="en-US" dirty="0"/>
          </a:p>
          <a:p>
            <a:r>
              <a:rPr lang="en-US" dirty="0"/>
              <a:t>Initialization</a:t>
            </a:r>
          </a:p>
          <a:p>
            <a:r>
              <a:rPr lang="en-US" dirty="0">
                <a:solidFill>
                  <a:srgbClr val="C00000"/>
                </a:solidFill>
              </a:rPr>
              <a:t># Invariant</a:t>
            </a:r>
          </a:p>
          <a:p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/>
              <a:t> condition: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# Invariant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olidFill>
                  <a:srgbClr val="C00000"/>
                </a:solidFill>
              </a:rPr>
              <a:t> condition</a:t>
            </a:r>
          </a:p>
          <a:p>
            <a:r>
              <a:rPr lang="en-US" dirty="0"/>
              <a:t>    Body of the loop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# Invariant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Invariant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 </a:t>
            </a:r>
            <a:r>
              <a:rPr lang="en-US" dirty="0">
                <a:solidFill>
                  <a:srgbClr val="C00000"/>
                </a:solidFill>
              </a:rPr>
              <a:t>condition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Woman Taking Picture With Her Black Dslr Camera · Fre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3004" y="4735424"/>
            <a:ext cx="2203096" cy="1538591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3601135" y="5410200"/>
            <a:ext cx="1295400" cy="152400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1800" y="3392398"/>
            <a:ext cx="23491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Stop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 at the end</a:t>
            </a:r>
            <a:br>
              <a:rPr lang="en-US" sz="1600" dirty="0"/>
            </a:br>
            <a:r>
              <a:rPr lang="en-US" sz="1600" dirty="0"/>
              <a:t>of the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what you see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52289" y="4998660"/>
            <a:ext cx="1789272" cy="1536239"/>
            <a:chOff x="7152289" y="4998660"/>
            <a:chExt cx="1789272" cy="1536239"/>
          </a:xfrm>
        </p:grpSpPr>
        <p:sp>
          <p:nvSpPr>
            <p:cNvPr id="12" name="TextBox 11"/>
            <p:cNvSpPr txBox="1"/>
            <p:nvPr/>
          </p:nvSpPr>
          <p:spPr>
            <a:xfrm>
              <a:off x="7152289" y="5611569"/>
              <a:ext cx="17892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Variables and</a:t>
              </a:r>
              <a:br>
                <a:rPr lang="en-US" b="1" i="1" dirty="0"/>
              </a:br>
              <a:r>
                <a:rPr lang="en-US" b="1" i="1" dirty="0"/>
                <a:t>properties about</a:t>
              </a:r>
              <a:br>
                <a:rPr lang="en-US" b="1" i="1" dirty="0"/>
              </a:br>
              <a:r>
                <a:rPr lang="en-US" b="1" i="1" dirty="0"/>
                <a:t>their contents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7848600" y="4998660"/>
              <a:ext cx="216780" cy="563940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with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</a:t>
            </a:r>
            <a:r>
              <a:rPr lang="en-US" i="1" dirty="0"/>
              <a:t>n ≥ 0</a:t>
            </a:r>
            <a:r>
              <a:rPr lang="en-US" dirty="0"/>
              <a:t>, calculate </a:t>
            </a:r>
            <a:r>
              <a:rPr lang="en-US" i="1" dirty="0"/>
              <a:t>n!</a:t>
            </a:r>
          </a:p>
          <a:p>
            <a:endParaRPr lang="en-US" i="1" dirty="0"/>
          </a:p>
          <a:p>
            <a:r>
              <a:rPr lang="en-US" dirty="0"/>
              <a:t>Definition of factorial: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</a:t>
            </a:r>
            <a:r>
              <a:rPr lang="en-US" i="1" dirty="0">
                <a:solidFill>
                  <a:srgbClr val="0000FF"/>
                </a:solidFill>
              </a:rPr>
              <a:t>n! = 1 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</a:t>
            </a:r>
            <a:r>
              <a:rPr lang="en-US" i="1" dirty="0">
                <a:solidFill>
                  <a:srgbClr val="0000FF"/>
                </a:solidFill>
              </a:rPr>
              <a:t> 2 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</a:t>
            </a:r>
            <a:r>
              <a:rPr lang="en-US" i="1" dirty="0">
                <a:solidFill>
                  <a:srgbClr val="0000FF"/>
                </a:solidFill>
              </a:rPr>
              <a:t> 3 </a:t>
            </a:r>
            <a:r>
              <a:rPr lang="en-US" i="1">
                <a:solidFill>
                  <a:srgbClr val="0000FF"/>
                </a:solidFill>
                <a:sym typeface="Symbol"/>
              </a:rPr>
              <a:t></a:t>
            </a:r>
            <a:r>
              <a:rPr lang="en-US" i="1">
                <a:solidFill>
                  <a:srgbClr val="0000FF"/>
                </a:solidFill>
              </a:rPr>
              <a:t> …</a:t>
            </a:r>
            <a:r>
              <a:rPr lang="en-US" i="1">
                <a:solidFill>
                  <a:srgbClr val="0000FF"/>
                </a:solidFill>
                <a:sym typeface="Symbol"/>
              </a:rPr>
              <a:t> </a:t>
            </a:r>
            <a:r>
              <a:rPr lang="en-US" i="1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n-1) 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</a:t>
            </a:r>
            <a:r>
              <a:rPr lang="en-US" i="1" dirty="0">
                <a:solidFill>
                  <a:srgbClr val="0000FF"/>
                </a:solidFill>
              </a:rPr>
              <a:t> n</a:t>
            </a:r>
            <a:br>
              <a:rPr lang="en-US" dirty="0">
                <a:solidFill>
                  <a:srgbClr val="0000FF"/>
                </a:solidFill>
              </a:rPr>
            </a:b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(particular case: 0! = 1)</a:t>
            </a:r>
          </a:p>
          <a:p>
            <a:endParaRPr lang="en-US" dirty="0"/>
          </a:p>
          <a:p>
            <a:r>
              <a:rPr lang="en-US" dirty="0"/>
              <a:t>Let’s pick an invariant:</a:t>
            </a:r>
          </a:p>
          <a:p>
            <a:pPr lvl="1"/>
            <a:r>
              <a:rPr lang="en-US" dirty="0"/>
              <a:t>At each iteration we will calculate </a:t>
            </a:r>
            <a:r>
              <a:rPr lang="en-US" dirty="0">
                <a:solidFill>
                  <a:srgbClr val="0000FF"/>
                </a:solidFill>
              </a:rPr>
              <a:t>f =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!</a:t>
            </a:r>
          </a:p>
          <a:p>
            <a:pPr lvl="1"/>
            <a:r>
              <a:rPr lang="en-US" dirty="0"/>
              <a:t>We also know that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</a:t>
            </a:r>
            <a:r>
              <a:rPr lang="en-US" dirty="0">
                <a:solidFill>
                  <a:srgbClr val="0000FF"/>
                </a:solidFill>
              </a:rPr>
              <a:t> n </a:t>
            </a:r>
            <a:r>
              <a:rPr lang="en-US" dirty="0"/>
              <a:t>at all iterations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n!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33600" y="838200"/>
            <a:ext cx="5105400" cy="54102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def</a:t>
            </a:r>
            <a:r>
              <a:rPr lang="en-US" sz="2000" dirty="0"/>
              <a:t> factorial(n: 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) -&gt; 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:</a:t>
            </a:r>
          </a:p>
          <a:p>
            <a:r>
              <a:rPr lang="en-US" sz="2000" dirty="0"/>
              <a:t>	    </a:t>
            </a:r>
            <a:r>
              <a:rPr lang="en-US" sz="2000" dirty="0">
                <a:solidFill>
                  <a:schemeClr val="accent3"/>
                </a:solidFill>
              </a:rPr>
              <a:t>"""Returns n!. Pre: n ≥ 0"""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</a:t>
            </a:r>
            <a:r>
              <a:rPr lang="en-US" sz="2000" dirty="0" err="1"/>
              <a:t>i</a:t>
            </a:r>
            <a:r>
              <a:rPr lang="en-US" sz="2000" dirty="0"/>
              <a:t> = 0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</a:t>
            </a:r>
            <a:r>
              <a:rPr lang="en-US" sz="2000" dirty="0"/>
              <a:t>f = 1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# Invariant: f =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! and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while</a:t>
            </a:r>
            <a:r>
              <a:rPr lang="en-US" sz="2000" dirty="0"/>
              <a:t>         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C00000"/>
                </a:solidFill>
              </a:rPr>
              <a:t># f =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! and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&lt; n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 + 1</a:t>
            </a:r>
          </a:p>
          <a:p>
            <a:r>
              <a:rPr lang="en-US" sz="2000" dirty="0"/>
              <a:t>        f = f </a:t>
            </a:r>
            <a:r>
              <a:rPr lang="en-US" sz="2000" dirty="0">
                <a:sym typeface="Symbol"/>
              </a:rPr>
              <a:t> </a:t>
            </a:r>
            <a:r>
              <a:rPr lang="en-US" sz="2000" dirty="0" err="1"/>
              <a:t>i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C00000"/>
                </a:solidFill>
              </a:rPr>
              <a:t># f =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! and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n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# f =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! and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n and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==</a:t>
            </a:r>
            <a:r>
              <a:rPr lang="en-US" sz="2000" dirty="0">
                <a:solidFill>
                  <a:srgbClr val="C00000"/>
                </a:solidFill>
              </a:rPr>
              <a:t>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# f = n!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return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6154" y="266700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!=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Reversing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reverses the digits of a number (representation in base 10)</a:t>
            </a:r>
          </a:p>
          <a:p>
            <a:endParaRPr lang="en-US" dirty="0"/>
          </a:p>
          <a:p>
            <a:r>
              <a:rPr lang="en-US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35276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 67253</a:t>
            </a:r>
            <a:b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19    91</a:t>
            </a:r>
            <a:b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3    3</a:t>
            </a:r>
            <a:b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0    0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Reversing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reverse_digits</a:t>
            </a:r>
            <a:r>
              <a:rPr lang="en-US" dirty="0"/>
              <a:t>(n: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) -&gt; int:</a:t>
            </a:r>
          </a:p>
          <a:p>
            <a:r>
              <a:rPr lang="en-US" dirty="0">
                <a:solidFill>
                  <a:srgbClr val="C00000"/>
                </a:solidFill>
              </a:rPr>
              <a:t>	    </a:t>
            </a:r>
            <a:r>
              <a:rPr lang="en-US" dirty="0">
                <a:solidFill>
                  <a:schemeClr val="accent3"/>
                </a:solidFill>
              </a:rPr>
              <a:t>"""Returns m with reversed digits (base 10)</a:t>
            </a:r>
          </a:p>
          <a:p>
            <a:r>
              <a:rPr lang="en-US" dirty="0">
                <a:solidFill>
                  <a:schemeClr val="accent3"/>
                </a:solidFill>
              </a:rPr>
              <a:t>       Pre: m ≥ 0"""</a:t>
            </a:r>
          </a:p>
          <a:p>
            <a:endParaRPr lang="en-US" dirty="0"/>
          </a:p>
          <a:p>
            <a:r>
              <a:rPr lang="en-US" dirty="0"/>
              <a:t>    n, r = m, 0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# Invariant (graphical):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/>
              <a:t>         :</a:t>
            </a:r>
          </a:p>
          <a:p>
            <a:r>
              <a:rPr lang="en-US" dirty="0"/>
              <a:t>        r = 10 </a:t>
            </a:r>
            <a:r>
              <a:rPr lang="en-US" dirty="0">
                <a:sym typeface="Symbol"/>
              </a:rPr>
              <a:t> </a:t>
            </a:r>
            <a:r>
              <a:rPr lang="en-US" dirty="0"/>
              <a:t>r + n % 10</a:t>
            </a:r>
          </a:p>
          <a:p>
            <a:r>
              <a:rPr lang="en-US" dirty="0"/>
              <a:t>        n = n // 10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67400" y="2362200"/>
            <a:ext cx="2286000" cy="2438400"/>
            <a:chOff x="6248400" y="2133600"/>
            <a:chExt cx="2286000" cy="2438400"/>
          </a:xfrm>
        </p:grpSpPr>
        <p:sp>
          <p:nvSpPr>
            <p:cNvPr id="15" name="Rectangle 14"/>
            <p:cNvSpPr/>
            <p:nvPr/>
          </p:nvSpPr>
          <p:spPr>
            <a:xfrm>
              <a:off x="6248400" y="2133600"/>
              <a:ext cx="2286000" cy="24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477000" y="2133600"/>
              <a:ext cx="1752600" cy="2438400"/>
              <a:chOff x="6019800" y="1600200"/>
              <a:chExt cx="1752600" cy="2438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019800" y="2299215"/>
                <a:ext cx="1219200" cy="46166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err="1"/>
                  <a:t>dddddd</a:t>
                </a:r>
                <a:endParaRPr lang="en-US" sz="24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162800" y="2297813"/>
                <a:ext cx="609600" cy="46166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/>
                  <a:t>xyz</a:t>
                </a:r>
              </a:p>
            </p:txBody>
          </p:sp>
          <p:sp>
            <p:nvSpPr>
              <p:cNvPr id="9" name="Left Brace 8"/>
              <p:cNvSpPr/>
              <p:nvPr/>
            </p:nvSpPr>
            <p:spPr>
              <a:xfrm rot="5400000">
                <a:off x="6460166" y="1579780"/>
                <a:ext cx="228600" cy="1066800"/>
              </a:xfrm>
              <a:prstGeom prst="leftBrace">
                <a:avLst>
                  <a:gd name="adj1" fmla="val 30733"/>
                  <a:gd name="adj2" fmla="val 50000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2800" y="2908815"/>
                <a:ext cx="609600" cy="46166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err="1"/>
                  <a:t>zyx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00800" y="160020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  <p:sp>
            <p:nvSpPr>
              <p:cNvPr id="12" name="Left Brace 11"/>
              <p:cNvSpPr/>
              <p:nvPr/>
            </p:nvSpPr>
            <p:spPr>
              <a:xfrm rot="16200000" flipV="1">
                <a:off x="7353300" y="3238500"/>
                <a:ext cx="228600" cy="609600"/>
              </a:xfrm>
              <a:prstGeom prst="leftBrace">
                <a:avLst>
                  <a:gd name="adj1" fmla="val 30733"/>
                  <a:gd name="adj2" fmla="val 50000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8375" y="3576935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188082" y="3493839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n != 0</a:t>
            </a:r>
          </a:p>
        </p:txBody>
      </p:sp>
      <p:sp>
        <p:nvSpPr>
          <p:cNvPr id="20" name="Freeform 19"/>
          <p:cNvSpPr/>
          <p:nvPr/>
        </p:nvSpPr>
        <p:spPr>
          <a:xfrm>
            <a:off x="7124369" y="3474720"/>
            <a:ext cx="938254" cy="469127"/>
          </a:xfrm>
          <a:custGeom>
            <a:avLst/>
            <a:gdLst>
              <a:gd name="connsiteX0" fmla="*/ 0 w 938254"/>
              <a:gd name="connsiteY0" fmla="*/ 0 h 469127"/>
              <a:gd name="connsiteX1" fmla="*/ 0 w 938254"/>
              <a:gd name="connsiteY1" fmla="*/ 119270 h 469127"/>
              <a:gd name="connsiteX2" fmla="*/ 938254 w 938254"/>
              <a:gd name="connsiteY2" fmla="*/ 119270 h 469127"/>
              <a:gd name="connsiteX3" fmla="*/ 938254 w 938254"/>
              <a:gd name="connsiteY3" fmla="*/ 469127 h 469127"/>
              <a:gd name="connsiteX4" fmla="*/ 715617 w 938254"/>
              <a:gd name="connsiteY4" fmla="*/ 469127 h 46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4" h="469127">
                <a:moveTo>
                  <a:pt x="0" y="0"/>
                </a:moveTo>
                <a:lnTo>
                  <a:pt x="0" y="119270"/>
                </a:lnTo>
                <a:lnTo>
                  <a:pt x="938254" y="119270"/>
                </a:lnTo>
                <a:lnTo>
                  <a:pt x="938254" y="469127"/>
                </a:lnTo>
                <a:lnTo>
                  <a:pt x="715617" y="469127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7B4B27-F918-27F3-20D9-7841F7A0BD56}"/>
              </a:ext>
            </a:extLst>
          </p:cNvPr>
          <p:cNvSpPr txBox="1"/>
          <p:nvPr/>
        </p:nvSpPr>
        <p:spPr>
          <a:xfrm>
            <a:off x="7938437" y="299673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Classify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have a list of elements V and an interval [</a:t>
            </a:r>
            <a:r>
              <a:rPr lang="en-GB" sz="2400" dirty="0" err="1"/>
              <a:t>x,y</a:t>
            </a:r>
            <a:r>
              <a:rPr lang="en-GB" sz="2400" dirty="0"/>
              <a:t>] (x ≤ y). Classify the elements of the list by putting those smaller than x in the left part of the list, those larger than y in the right part and those inside the interval in the middle. The elements do not need to be ordered.</a:t>
            </a:r>
          </a:p>
          <a:p>
            <a:endParaRPr lang="en-GB" sz="2400" dirty="0"/>
          </a:p>
          <a:p>
            <a:r>
              <a:rPr lang="en-GB" sz="2400" dirty="0"/>
              <a:t>Example: interval [6,9]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0" y="4191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15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11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13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5410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11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13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15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4343400" y="4800600"/>
            <a:ext cx="304800" cy="4572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Classify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Invariant: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At each iteration, we treat the element in the middle</a:t>
            </a:r>
          </a:p>
          <a:p>
            <a:pPr lvl="1"/>
            <a:r>
              <a:rPr lang="en-GB" sz="2000" dirty="0"/>
              <a:t>If it is smaller, swap the elements in left and the middle (left</a:t>
            </a:r>
            <a:r>
              <a:rPr lang="en-GB" sz="2000" dirty="0">
                <a:sym typeface="Wingdings" pitchFamily="2" charset="2"/>
              </a:rPr>
              <a:t></a:t>
            </a:r>
            <a:r>
              <a:rPr lang="en-GB" sz="2000" dirty="0"/>
              <a:t>, mid</a:t>
            </a:r>
            <a:r>
              <a:rPr lang="en-GB" sz="2000" dirty="0">
                <a:sym typeface="Wingdings" pitchFamily="2" charset="2"/>
              </a:rPr>
              <a:t>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If larger, swap the elements in the middle and the right (</a:t>
            </a:r>
            <a:r>
              <a:rPr lang="en-GB" sz="2000" dirty="0">
                <a:sym typeface="Wingdings" pitchFamily="2" charset="2"/>
              </a:rPr>
              <a:t></a:t>
            </a:r>
            <a:r>
              <a:rPr lang="en-GB" sz="2000" dirty="0"/>
              <a:t>right)</a:t>
            </a:r>
          </a:p>
          <a:p>
            <a:pPr lvl="1"/>
            <a:r>
              <a:rPr lang="en-GB" sz="2000" dirty="0"/>
              <a:t>If inside, do not move the element (mid</a:t>
            </a:r>
            <a:r>
              <a:rPr lang="en-GB" sz="2000" dirty="0">
                <a:sym typeface="Wingdings" pitchFamily="2" charset="2"/>
              </a:rPr>
              <a:t>)</a:t>
            </a:r>
          </a:p>
          <a:p>
            <a:pPr lvl="1"/>
            <a:endParaRPr lang="en-GB" sz="2000" dirty="0">
              <a:sym typeface="Wingdings" pitchFamily="2" charset="2"/>
            </a:endParaRPr>
          </a:p>
          <a:p>
            <a:r>
              <a:rPr lang="en-GB" sz="2400" dirty="0">
                <a:sym typeface="Wingdings" pitchFamily="2" charset="2"/>
              </a:rPr>
              <a:t>End of classification: when mid &gt; right.</a:t>
            </a:r>
            <a:br>
              <a:rPr lang="en-GB" sz="2400" dirty="0">
                <a:sym typeface="Wingdings" pitchFamily="2" charset="2"/>
              </a:rPr>
            </a:br>
            <a:r>
              <a:rPr lang="en-GB" sz="2400" dirty="0">
                <a:sym typeface="Wingdings" pitchFamily="2" charset="2"/>
              </a:rPr>
              <a:t>Termination is guaranteed since mid and right get closer at each iteration.</a:t>
            </a:r>
          </a:p>
          <a:p>
            <a:endParaRPr lang="en-GB" sz="2400" dirty="0">
              <a:sym typeface="Wingdings" pitchFamily="2" charset="2"/>
            </a:endParaRPr>
          </a:p>
          <a:p>
            <a:r>
              <a:rPr lang="en-GB" sz="2400" dirty="0">
                <a:sym typeface="Wingdings" pitchFamily="2" charset="2"/>
              </a:rPr>
              <a:t>Initially: left = mid = 0, right = len-1</a:t>
            </a:r>
            <a:endParaRPr lang="en-GB" sz="2400" dirty="0"/>
          </a:p>
          <a:p>
            <a:pPr lvl="1"/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447800"/>
            <a:ext cx="14478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1447800"/>
            <a:ext cx="1752600" cy="533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0" y="1447800"/>
            <a:ext cx="25908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</a:t>
            </a:r>
            <a:endParaRPr lang="en-US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5600" y="1447800"/>
            <a:ext cx="1447800" cy="533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38400" y="20574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91000" y="20574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29400" y="20574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2515337"/>
            <a:ext cx="60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left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0338" y="251460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mid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2513863"/>
            <a:ext cx="76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001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</TotalTime>
  <Words>1450</Words>
  <Application>Microsoft Macintosh PowerPoint</Application>
  <PresentationFormat>On-screen Show (4:3)</PresentationFormat>
  <Paragraphs>258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Reasoning with invariants</vt:lpstr>
      <vt:lpstr>Invariants</vt:lpstr>
      <vt:lpstr>General reasoning for loops</vt:lpstr>
      <vt:lpstr>Example with invariants</vt:lpstr>
      <vt:lpstr>Computing n!</vt:lpstr>
      <vt:lpstr>Reversing digits</vt:lpstr>
      <vt:lpstr>Reversing digits</vt:lpstr>
      <vt:lpstr>Classify elements</vt:lpstr>
      <vt:lpstr>Classify elements</vt:lpstr>
      <vt:lpstr>Classify elements</vt:lpstr>
      <vt:lpstr>List fusion</vt:lpstr>
      <vt:lpstr>Vector fusion</vt:lpstr>
      <vt:lpstr>Vector fusion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Microsoft Office User</cp:lastModifiedBy>
  <cp:revision>365</cp:revision>
  <dcterms:created xsi:type="dcterms:W3CDTF">2006-08-16T00:00:00Z</dcterms:created>
  <dcterms:modified xsi:type="dcterms:W3CDTF">2023-11-13T12:15:52Z</dcterms:modified>
</cp:coreProperties>
</file>