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3" r:id="rId4"/>
    <p:sldId id="261" r:id="rId5"/>
    <p:sldId id="257" r:id="rId6"/>
    <p:sldId id="262" r:id="rId7"/>
    <p:sldId id="259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2360" y="-10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DD98-3366-1D4C-B4C0-717E2A404DFA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5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DD98-3366-1D4C-B4C0-717E2A404DFA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5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DD98-3366-1D4C-B4C0-717E2A404DFA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DD98-3366-1D4C-B4C0-717E2A404DFA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0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DD98-3366-1D4C-B4C0-717E2A404DFA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8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DD98-3366-1D4C-B4C0-717E2A404DFA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DD98-3366-1D4C-B4C0-717E2A404DFA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0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DD98-3366-1D4C-B4C0-717E2A404DFA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DD98-3366-1D4C-B4C0-717E2A404DFA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3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DD98-3366-1D4C-B4C0-717E2A404DFA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DD98-3366-1D4C-B4C0-717E2A404DFA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0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DDD98-3366-1D4C-B4C0-717E2A404DFA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4857-C09C-5A43-BB67-239BD7C5A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07818" y="8691517"/>
            <a:ext cx="6257636" cy="1162578"/>
          </a:xfrm>
        </p:spPr>
        <p:txBody>
          <a:bodyPr>
            <a:normAutofit/>
          </a:bodyPr>
          <a:lstStyle/>
          <a:p>
            <a:r>
              <a:rPr lang="en-US" sz="1200" b="1" dirty="0" smtClean="0"/>
              <a:t>Supplementary </a:t>
            </a:r>
            <a:r>
              <a:rPr lang="en-US" sz="1200" b="1" smtClean="0"/>
              <a:t>Figure S1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dirty="0" smtClean="0"/>
              <a:t>Additional </a:t>
            </a:r>
            <a:r>
              <a:rPr lang="en-US" sz="1200" dirty="0"/>
              <a:t>metrics for </a:t>
            </a:r>
            <a:r>
              <a:rPr lang="en-US" sz="1200" dirty="0" smtClean="0"/>
              <a:t>prognostic accuracy. a) Brier score. b) </a:t>
            </a:r>
            <a:r>
              <a:rPr lang="en-US" sz="1200" dirty="0" err="1" smtClean="0"/>
              <a:t>Generalised</a:t>
            </a:r>
            <a:r>
              <a:rPr lang="en-US" sz="1200" dirty="0" smtClean="0"/>
              <a:t> R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estimate of explained variation. c) Uno’s concordance estimate. d) Time-dependent area under the receiver operating characteristic curve AUC. Values shows are for 100 random cross-validation splits.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1200727"/>
            <a:ext cx="3074554" cy="30745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372" y="1200727"/>
            <a:ext cx="3074554" cy="30745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18" y="4614719"/>
            <a:ext cx="3074554" cy="30745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372" y="4614719"/>
            <a:ext cx="3074554" cy="30745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7818" y="1056490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34754" y="105649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7818" y="4430053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34754" y="4430053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4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488435"/>
            <a:ext cx="4114800" cy="308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55191"/>
            <a:ext cx="4114800" cy="3086100"/>
          </a:xfrm>
          <a:prstGeom prst="rect">
            <a:avLst/>
          </a:prstGeom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207818" y="8691517"/>
            <a:ext cx="6257636" cy="116257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 smtClean="0"/>
              <a:t>Supplementary Figure S2</a:t>
            </a:r>
            <a:br>
              <a:rPr lang="en-US" sz="1200" b="1" dirty="0" smtClean="0"/>
            </a:br>
            <a:r>
              <a:rPr lang="en-US" sz="1200" dirty="0" smtClean="0"/>
              <a:t>Evaluation of random effects models with additional interaction terms. Main = main effects only. </a:t>
            </a:r>
            <a:r>
              <a:rPr lang="en-US" sz="1200" dirty="0" err="1" smtClean="0"/>
              <a:t>AllInt</a:t>
            </a:r>
            <a:r>
              <a:rPr lang="en-US" sz="1200" dirty="0" smtClean="0"/>
              <a:t> = interaction terms for all variable categories. </a:t>
            </a:r>
            <a:r>
              <a:rPr lang="en-US" sz="1200" dirty="0" err="1" smtClean="0"/>
              <a:t>AllIntCentred</a:t>
            </a:r>
            <a:r>
              <a:rPr lang="en-US" sz="1200" dirty="0" smtClean="0"/>
              <a:t> = interaction terms for all variable types with mean fixed at 0. </a:t>
            </a:r>
            <a:r>
              <a:rPr lang="en-US" sz="1200" dirty="0" err="1" smtClean="0"/>
              <a:t>GeneGene</a:t>
            </a:r>
            <a:r>
              <a:rPr lang="en-US" sz="1200" dirty="0" smtClean="0"/>
              <a:t>: </a:t>
            </a:r>
            <a:r>
              <a:rPr lang="en-US" sz="1200" dirty="0" err="1" smtClean="0"/>
              <a:t>Gene:gene</a:t>
            </a:r>
            <a:r>
              <a:rPr lang="en-US" sz="1200" dirty="0" smtClean="0"/>
              <a:t> interaction terms only. </a:t>
            </a:r>
            <a:r>
              <a:rPr lang="en-US" sz="1200" dirty="0" err="1" smtClean="0"/>
              <a:t>GeneGeneCentred</a:t>
            </a:r>
            <a:r>
              <a:rPr lang="en-US" sz="1200" dirty="0" smtClean="0"/>
              <a:t>: </a:t>
            </a:r>
            <a:r>
              <a:rPr lang="en-US" sz="1200" dirty="0" err="1" smtClean="0"/>
              <a:t>gene:gene</a:t>
            </a:r>
            <a:r>
              <a:rPr lang="en-US" sz="1200" dirty="0" smtClean="0"/>
              <a:t> interaction terms with mean 0. a) Concordance for 100 random cross-validation splits. b) ranks of the different model in each split 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63043" y="499023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043" y="1505393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9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 txBox="1">
            <a:spLocks/>
          </p:cNvSpPr>
          <p:nvPr/>
        </p:nvSpPr>
        <p:spPr>
          <a:xfrm>
            <a:off x="207818" y="8575553"/>
            <a:ext cx="6257636" cy="10564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 smtClean="0"/>
              <a:t>Supplementary Figure S3</a:t>
            </a:r>
            <a:br>
              <a:rPr lang="en-US" sz="1200" b="1" dirty="0" smtClean="0"/>
            </a:br>
            <a:r>
              <a:rPr lang="en-US" sz="1200" dirty="0" smtClean="0"/>
              <a:t>Accuracy of multistage predictions. a) concordance as a function of time (days after diagnosis). b) corresponding AUC. Data shown are for 10 10-fold cross-validation splits, each training splitting the data into 1/10ths, training the model on all possible 9/10 and evaluating on the remaining 1/10.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754" y="576618"/>
            <a:ext cx="3683059" cy="3683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54" y="4465402"/>
            <a:ext cx="3683059" cy="36830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25" y="1067729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718" y="4720488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6899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 txBox="1">
            <a:spLocks/>
          </p:cNvSpPr>
          <p:nvPr/>
        </p:nvSpPr>
        <p:spPr>
          <a:xfrm>
            <a:off x="207818" y="8691517"/>
            <a:ext cx="6257636" cy="11625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 smtClean="0"/>
              <a:t>Supplementary Figure S4</a:t>
            </a:r>
            <a:br>
              <a:rPr lang="en-US" sz="1200" b="1" dirty="0" smtClean="0"/>
            </a:br>
            <a:r>
              <a:rPr lang="en-US" sz="1200" dirty="0" smtClean="0"/>
              <a:t>Predicted outcome in a patient in PD11080, a 32yr old female with mutations in </a:t>
            </a:r>
            <a:r>
              <a:rPr lang="en-US" sz="1200" i="1" dirty="0" smtClean="0"/>
              <a:t>EZH2</a:t>
            </a:r>
            <a:r>
              <a:rPr lang="en-US" sz="1200" dirty="0" smtClean="0"/>
              <a:t> and t(6;9), which would be commonly associated with poor risk.  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34" y="4566556"/>
            <a:ext cx="3725262" cy="3104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34" y="902557"/>
            <a:ext cx="3725262" cy="31043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19649" y="741791"/>
            <a:ext cx="2904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Standard chemo with allograft after relapse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219649" y="4289557"/>
            <a:ext cx="1149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Allograft in CR1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943993" y="902557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993" y="4452309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8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42900" y="8050633"/>
            <a:ext cx="6172200" cy="1651000"/>
          </a:xfrm>
        </p:spPr>
        <p:txBody>
          <a:bodyPr anchor="t">
            <a:normAutofit/>
          </a:bodyPr>
          <a:lstStyle/>
          <a:p>
            <a:pPr algn="l"/>
            <a:r>
              <a:rPr lang="en-US" sz="1200" b="1" dirty="0" smtClean="0"/>
              <a:t>Supplementary Figure </a:t>
            </a:r>
            <a:r>
              <a:rPr lang="en-US" sz="1200" b="1" dirty="0" smtClean="0"/>
              <a:t>S</a:t>
            </a:r>
            <a:r>
              <a:rPr lang="en-US" sz="1200" b="1" dirty="0" smtClean="0"/>
              <a:t>5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dirty="0" smtClean="0"/>
              <a:t>Accuracy of absolute risk predictions</a:t>
            </a:r>
            <a:br>
              <a:rPr lang="en-US" sz="1200" dirty="0" smtClean="0"/>
            </a:br>
            <a:r>
              <a:rPr lang="en-US" sz="1200" dirty="0" smtClean="0"/>
              <a:t>a. In-sample errors for the multistage model</a:t>
            </a:r>
            <a:br>
              <a:rPr lang="en-US" sz="1200" dirty="0" smtClean="0"/>
            </a:br>
            <a:r>
              <a:rPr lang="en-US" sz="1200" dirty="0" smtClean="0"/>
              <a:t>b</a:t>
            </a:r>
            <a:r>
              <a:rPr lang="en-US" sz="1200" dirty="0" smtClean="0"/>
              <a:t>. </a:t>
            </a:r>
            <a:r>
              <a:rPr lang="en-US" sz="1200" dirty="0" smtClean="0"/>
              <a:t>Training errors for different stages. CIR: Relapses; PRS: Pos</a:t>
            </a:r>
            <a:r>
              <a:rPr lang="en-US" sz="1200" dirty="0" smtClean="0"/>
              <a:t>t-relapse survival; NRM: Non-relapse mortality; compared to OS: </a:t>
            </a:r>
            <a:r>
              <a:rPr lang="en-US" sz="1200" dirty="0" err="1" smtClean="0"/>
              <a:t>rfx</a:t>
            </a:r>
            <a:r>
              <a:rPr lang="en-US" sz="1200" dirty="0" smtClean="0"/>
              <a:t> regression on survival ;OS365: multistage prediction at 365 days; OS1000 multistage prediction at 1000 days. Distributions are shown for 100 random test/training splits 20:80.</a:t>
            </a:r>
            <a:br>
              <a:rPr lang="en-US" sz="1200" dirty="0" smtClean="0"/>
            </a:br>
            <a:r>
              <a:rPr lang="en-US" sz="1200" dirty="0" smtClean="0"/>
              <a:t>c. Test errors, labels as in part b.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173" y="4270819"/>
            <a:ext cx="3199273" cy="3199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270819"/>
            <a:ext cx="3199273" cy="31992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3609"/>
          <a:stretch/>
        </p:blipFill>
        <p:spPr>
          <a:xfrm>
            <a:off x="1421750" y="640638"/>
            <a:ext cx="3392283" cy="326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4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342900" y="8766620"/>
            <a:ext cx="6172200" cy="715987"/>
          </a:xfrm>
        </p:spPr>
        <p:txBody>
          <a:bodyPr anchor="t">
            <a:normAutofit/>
          </a:bodyPr>
          <a:lstStyle/>
          <a:p>
            <a:pPr algn="l"/>
            <a:r>
              <a:rPr lang="en-US" sz="1200" b="1" dirty="0" smtClean="0"/>
              <a:t>Supplementary Figure </a:t>
            </a:r>
            <a:r>
              <a:rPr lang="en-US" sz="1200" b="1" dirty="0" smtClean="0"/>
              <a:t>S6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dirty="0" smtClean="0"/>
              <a:t>Screenshot of the webserver, available at http://mg14-aml.sandbox.sanger.ac.uk/multisite</a:t>
            </a:r>
            <a:endParaRPr lang="en-US" sz="1200" dirty="0"/>
          </a:p>
        </p:txBody>
      </p:sp>
      <p:pic>
        <p:nvPicPr>
          <p:cNvPr id="5" name="Picture 4" descr="Screen Shot 2015-05-26 at 14.52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4" y="1978109"/>
            <a:ext cx="6858000" cy="55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0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342900" y="8050633"/>
            <a:ext cx="6172200" cy="1651000"/>
          </a:xfrm>
        </p:spPr>
        <p:txBody>
          <a:bodyPr anchor="b">
            <a:normAutofit/>
          </a:bodyPr>
          <a:lstStyle/>
          <a:p>
            <a:pPr algn="l"/>
            <a:r>
              <a:rPr lang="en-US" sz="1200" b="1" dirty="0" smtClean="0"/>
              <a:t>Supplementary Figure </a:t>
            </a:r>
            <a:r>
              <a:rPr lang="en-US" sz="1200" b="1" dirty="0" smtClean="0"/>
              <a:t>S7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dirty="0" smtClean="0"/>
              <a:t>Distribution of P-values (y-axis) in comprehensive simulations using 100 (+), 1000 (</a:t>
            </a:r>
            <a:r>
              <a:rPr lang="en-US" sz="1200" dirty="0" err="1" smtClean="0"/>
              <a:t>Δ</a:t>
            </a:r>
            <a:r>
              <a:rPr lang="en-US" sz="1200" dirty="0" smtClean="0"/>
              <a:t>), and 10000 simulated patients (o), respectively. P-values are shown as a function of the product of N (sample size) </a:t>
            </a:r>
            <a:r>
              <a:rPr lang="en-US" sz="1200" dirty="0" err="1" smtClean="0"/>
              <a:t>ψ</a:t>
            </a:r>
            <a:r>
              <a:rPr lang="en-US" sz="1200" dirty="0" smtClean="0"/>
              <a:t> (uncensored fraction) p (mutation frequency) and β</a:t>
            </a:r>
            <a:r>
              <a:rPr lang="en-US" sz="1200" baseline="30000" dirty="0" smtClean="0"/>
              <a:t>2 </a:t>
            </a:r>
            <a:r>
              <a:rPr lang="en-US" sz="1200" dirty="0" smtClean="0"/>
              <a:t>(squared log hazard) as indicated </a:t>
            </a:r>
            <a:r>
              <a:rPr lang="en-US" sz="1200" dirty="0" smtClean="0"/>
              <a:t>on the x-axis.</a:t>
            </a:r>
            <a:br>
              <a:rPr lang="en-US" sz="1200" dirty="0" smtClean="0"/>
            </a:br>
            <a:r>
              <a:rPr lang="en-US" sz="1200" dirty="0" smtClean="0"/>
              <a:t>The solid lined indicates an analytical approximation by </a:t>
            </a:r>
            <a:r>
              <a:rPr lang="en-US" sz="1200" dirty="0" err="1" smtClean="0"/>
              <a:t>Schoenfeld</a:t>
            </a:r>
            <a:r>
              <a:rPr lang="en-US" sz="1200" dirty="0" smtClean="0"/>
              <a:t>, described in </a:t>
            </a:r>
            <a:r>
              <a:rPr lang="en-US" sz="1200" dirty="0" err="1" smtClean="0"/>
              <a:t>Schmoor</a:t>
            </a:r>
            <a:r>
              <a:rPr lang="en-US" sz="1200" dirty="0" smtClean="0"/>
              <a:t> (2000).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077" y="2457269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9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40</Words>
  <Application>Microsoft Macintosh PowerPoint</Application>
  <PresentationFormat>A4 Paper (210x297 mm)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Supplementary Figure S5 Accuracy of absolute risk predictions a. In-sample errors for the multistage model b. Training errors for different stages. CIR: Relapses; PRS: Post-relapse survival; NRM: Non-relapse mortality; compared to OS: rfx regression on survival ;OS365: multistage prediction at 365 days; OS1000 multistage prediction at 1000 days. Distributions are shown for 100 random test/training splits 20:80. c. Test errors, labels as in part b.</vt:lpstr>
      <vt:lpstr>Supplementary Figure S6 Screenshot of the webserver, available at http://mg14-aml.sandbox.sanger.ac.uk/multisite</vt:lpstr>
      <vt:lpstr>Supplementary Figure S7 Distribution of P-values (y-axis) in comprehensive simulations using 100 (+), 1000 (Δ), and 10000 simulated patients (o), respectively. P-values are shown as a function of the product of N (sample size) ψ (uncensored fraction) p (mutation frequency) and β2 (squared log hazard) as indicated on the x-axis. The solid lined indicates an analytical approximation by Schoenfeld, described in Schmoor (2000).</vt:lpstr>
    </vt:vector>
  </TitlesOfParts>
  <Company>WTSI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Gerstung</dc:creator>
  <cp:lastModifiedBy>Moritz Gerstung</cp:lastModifiedBy>
  <cp:revision>10</cp:revision>
  <dcterms:created xsi:type="dcterms:W3CDTF">2015-03-07T13:00:32Z</dcterms:created>
  <dcterms:modified xsi:type="dcterms:W3CDTF">2015-05-26T14:08:08Z</dcterms:modified>
</cp:coreProperties>
</file>