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11"/>
  </p:notesMasterIdLst>
  <p:sldIdLst>
    <p:sldId id="256" r:id="rId2"/>
    <p:sldId id="257" r:id="rId3"/>
    <p:sldId id="263" r:id="rId4"/>
    <p:sldId id="303" r:id="rId5"/>
    <p:sldId id="305" r:id="rId6"/>
    <p:sldId id="302" r:id="rId7"/>
    <p:sldId id="306" r:id="rId8"/>
    <p:sldId id="307" r:id="rId9"/>
    <p:sldId id="30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6FF"/>
    <a:srgbClr val="C00000"/>
    <a:srgbClr val="9BD8F2"/>
    <a:srgbClr val="94DEE6"/>
    <a:srgbClr val="DCF3FD"/>
    <a:srgbClr val="A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Stile scuro 2 - Colore 1/Color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74" autoAdjust="0"/>
    <p:restoredTop sz="96341" autoAdjust="0"/>
  </p:normalViewPr>
  <p:slideViewPr>
    <p:cSldViewPr snapToGrid="0" snapToObjects="1">
      <p:cViewPr varScale="1">
        <p:scale>
          <a:sx n="116" d="100"/>
          <a:sy n="116" d="100"/>
        </p:scale>
        <p:origin x="728"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4" d="100"/>
          <a:sy n="84" d="100"/>
        </p:scale>
        <p:origin x="396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BC865-497A-C04D-9C39-911DF4512971}" type="datetimeFigureOut">
              <a:rPr lang="it-IT" smtClean="0"/>
              <a:t>17/05/21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79BD7-C671-314D-A79A-0D930234AEEA}" type="slidenum">
              <a:rPr lang="it-IT" smtClean="0"/>
              <a:t>‹#›</a:t>
            </a:fld>
            <a:endParaRPr lang="it-IT"/>
          </a:p>
        </p:txBody>
      </p:sp>
    </p:spTree>
    <p:extLst>
      <p:ext uri="{BB962C8B-B14F-4D97-AF65-F5344CB8AC3E}">
        <p14:creationId xmlns:p14="http://schemas.microsoft.com/office/powerpoint/2010/main" val="185718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331226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124402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6635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1364366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709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2846059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3749992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210631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195955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E274F3-0890-624A-9C30-70DD1BCCCDC5}" type="datetimeFigureOut">
              <a:rPr lang="it-IT" smtClean="0"/>
              <a:t>17/05/21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31572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5E274F3-0890-624A-9C30-70DD1BCCCDC5}" type="datetimeFigureOut">
              <a:rPr lang="it-IT" smtClean="0"/>
              <a:t>17/05/21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130286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5E274F3-0890-624A-9C30-70DD1BCCCDC5}" type="datetimeFigureOut">
              <a:rPr lang="it-IT" smtClean="0"/>
              <a:t>17/05/21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3265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5E274F3-0890-624A-9C30-70DD1BCCCDC5}" type="datetimeFigureOut">
              <a:rPr lang="it-IT" smtClean="0"/>
              <a:t>17/05/21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408778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274F3-0890-624A-9C30-70DD1BCCCDC5}" type="datetimeFigureOut">
              <a:rPr lang="it-IT" smtClean="0"/>
              <a:t>17/05/21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308180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5E274F3-0890-624A-9C30-70DD1BCCCDC5}" type="datetimeFigureOut">
              <a:rPr lang="it-IT" smtClean="0"/>
              <a:t>17/05/21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DD9536C-0823-C447-B339-74DDDEACE4CD}" type="slidenum">
              <a:rPr lang="it-IT" smtClean="0"/>
              <a:t>‹#›</a:t>
            </a:fld>
            <a:endParaRPr lang="it-IT"/>
          </a:p>
        </p:txBody>
      </p:sp>
    </p:spTree>
    <p:extLst>
      <p:ext uri="{BB962C8B-B14F-4D97-AF65-F5344CB8AC3E}">
        <p14:creationId xmlns:p14="http://schemas.microsoft.com/office/powerpoint/2010/main" val="401435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DD9536C-0823-C447-B339-74DDDEACE4CD}" type="slidenum">
              <a:rPr lang="it-IT" smtClean="0"/>
              <a:t>‹#›</a:t>
            </a:fld>
            <a:endParaRPr lang="it-IT"/>
          </a:p>
        </p:txBody>
      </p:sp>
      <p:sp>
        <p:nvSpPr>
          <p:cNvPr id="5" name="Date Placeholder 4"/>
          <p:cNvSpPr>
            <a:spLocks noGrp="1"/>
          </p:cNvSpPr>
          <p:nvPr>
            <p:ph type="dt" sz="half" idx="10"/>
          </p:nvPr>
        </p:nvSpPr>
        <p:spPr/>
        <p:txBody>
          <a:bodyPr/>
          <a:lstStyle/>
          <a:p>
            <a:fld id="{F5E274F3-0890-624A-9C30-70DD1BCCCDC5}" type="datetimeFigureOut">
              <a:rPr lang="it-IT" smtClean="0"/>
              <a:t>17/05/21</a:t>
            </a:fld>
            <a:endParaRPr lang="it-IT"/>
          </a:p>
        </p:txBody>
      </p:sp>
    </p:spTree>
    <p:extLst>
      <p:ext uri="{BB962C8B-B14F-4D97-AF65-F5344CB8AC3E}">
        <p14:creationId xmlns:p14="http://schemas.microsoft.com/office/powerpoint/2010/main" val="291497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E274F3-0890-624A-9C30-70DD1BCCCDC5}" type="datetimeFigureOut">
              <a:rPr lang="it-IT" smtClean="0"/>
              <a:t>17/05/21</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9536C-0823-C447-B339-74DDDEACE4CD}" type="slidenum">
              <a:rPr lang="it-IT" smtClean="0"/>
              <a:t>‹#›</a:t>
            </a:fld>
            <a:endParaRPr lang="it-IT"/>
          </a:p>
        </p:txBody>
      </p:sp>
    </p:spTree>
    <p:extLst>
      <p:ext uri="{BB962C8B-B14F-4D97-AF65-F5344CB8AC3E}">
        <p14:creationId xmlns:p14="http://schemas.microsoft.com/office/powerpoint/2010/main" val="690567072"/>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microsoft.com/office/2007/relationships/hdphoto" Target="../media/hdphoto1.wdp"/><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3631BE15-910F-FA49-8420-B9B7C131022C}"/>
              </a:ext>
            </a:extLst>
          </p:cNvPr>
          <p:cNvSpPr>
            <a:spLocks noGrp="1"/>
          </p:cNvSpPr>
          <p:nvPr>
            <p:ph type="ctrTitle"/>
          </p:nvPr>
        </p:nvSpPr>
        <p:spPr>
          <a:xfrm>
            <a:off x="4419136" y="1020871"/>
            <a:ext cx="6960759" cy="2849671"/>
          </a:xfrm>
        </p:spPr>
        <p:txBody>
          <a:bodyPr>
            <a:normAutofit/>
          </a:bodyPr>
          <a:lstStyle/>
          <a:p>
            <a:pPr algn="l"/>
            <a:r>
              <a:rPr lang="it-IT" sz="7200" b="1" dirty="0">
                <a:solidFill>
                  <a:schemeClr val="tx1"/>
                </a:solidFill>
                <a:latin typeface="Avenir Next" panose="020B0503020202020204" pitchFamily="34" charset="0"/>
              </a:rPr>
              <a:t>UNINOTE</a:t>
            </a:r>
            <a:r>
              <a:rPr lang="it-IT" sz="7200" b="1" dirty="0">
                <a:solidFill>
                  <a:schemeClr val="tx1"/>
                </a:solidFill>
              </a:rPr>
              <a:t> </a:t>
            </a:r>
          </a:p>
        </p:txBody>
      </p:sp>
      <p:sp>
        <p:nvSpPr>
          <p:cNvPr id="3" name="Sottotitolo 2">
            <a:extLst>
              <a:ext uri="{FF2B5EF4-FFF2-40B4-BE49-F238E27FC236}">
                <a16:creationId xmlns:a16="http://schemas.microsoft.com/office/drawing/2014/main" id="{70767334-95CD-3147-AD38-D42067C203C7}"/>
              </a:ext>
            </a:extLst>
          </p:cNvPr>
          <p:cNvSpPr>
            <a:spLocks noGrp="1"/>
          </p:cNvSpPr>
          <p:nvPr>
            <p:ph type="subTitle" idx="1"/>
          </p:nvPr>
        </p:nvSpPr>
        <p:spPr>
          <a:xfrm>
            <a:off x="4456386" y="3962087"/>
            <a:ext cx="6203795" cy="1510025"/>
          </a:xfrm>
        </p:spPr>
        <p:txBody>
          <a:bodyPr>
            <a:noAutofit/>
          </a:bodyPr>
          <a:lstStyle/>
          <a:p>
            <a:pPr algn="l"/>
            <a:r>
              <a:rPr lang="it-IT" sz="2400" dirty="0">
                <a:solidFill>
                  <a:schemeClr val="tx1">
                    <a:alpha val="70000"/>
                  </a:schemeClr>
                </a:solidFill>
                <a:latin typeface="Avenir Next" panose="020B0503020202020204" pitchFamily="34" charset="0"/>
              </a:rPr>
              <a:t>Francesco Bovi</a:t>
            </a:r>
          </a:p>
          <a:p>
            <a:pPr algn="l"/>
            <a:r>
              <a:rPr lang="it-IT" sz="2400" dirty="0">
                <a:solidFill>
                  <a:schemeClr val="tx1">
                    <a:alpha val="70000"/>
                  </a:schemeClr>
                </a:solidFill>
                <a:latin typeface="Avenir Next" panose="020B0503020202020204" pitchFamily="34" charset="0"/>
              </a:rPr>
              <a:t>Francesca Davidde</a:t>
            </a:r>
          </a:p>
          <a:p>
            <a:pPr algn="l"/>
            <a:r>
              <a:rPr lang="it-IT" sz="2400" dirty="0">
                <a:solidFill>
                  <a:schemeClr val="tx1">
                    <a:alpha val="70000"/>
                  </a:schemeClr>
                </a:solidFill>
                <a:latin typeface="Avenir Next" panose="020B0503020202020204" pitchFamily="34" charset="0"/>
              </a:rPr>
              <a:t>Valentina Ferrazzi</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lemento grafico 4" descr="Cappello di laurea con riempimento a tinta unita">
            <a:extLst>
              <a:ext uri="{FF2B5EF4-FFF2-40B4-BE49-F238E27FC236}">
                <a16:creationId xmlns:a16="http://schemas.microsoft.com/office/drawing/2014/main" id="{6625A8EF-6DF8-A140-9D30-0261BA4E1A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57706" y="2266572"/>
            <a:ext cx="1086133" cy="1086133"/>
          </a:xfrm>
          <a:prstGeom prst="rect">
            <a:avLst/>
          </a:prstGeom>
        </p:spPr>
      </p:pic>
    </p:spTree>
    <p:extLst>
      <p:ext uri="{BB962C8B-B14F-4D97-AF65-F5344CB8AC3E}">
        <p14:creationId xmlns:p14="http://schemas.microsoft.com/office/powerpoint/2010/main" val="31516903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5"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BADCABEA-B3F7-644A-931D-7039FF5AD25F}"/>
              </a:ext>
            </a:extLst>
          </p:cNvPr>
          <p:cNvSpPr>
            <a:spLocks noGrp="1"/>
          </p:cNvSpPr>
          <p:nvPr>
            <p:ph type="title"/>
          </p:nvPr>
        </p:nvSpPr>
        <p:spPr>
          <a:xfrm>
            <a:off x="313212" y="241900"/>
            <a:ext cx="1885928" cy="741076"/>
          </a:xfrm>
        </p:spPr>
        <p:txBody>
          <a:bodyPr vert="horz" lIns="91440" tIns="45720" rIns="91440" bIns="45720" rtlCol="0" anchor="b">
            <a:noAutofit/>
          </a:bodyPr>
          <a:lstStyle/>
          <a:p>
            <a:pPr algn="ctr"/>
            <a:r>
              <a:rPr lang="en-US" sz="4000" b="1" dirty="0">
                <a:ln w="0"/>
                <a:solidFill>
                  <a:srgbClr val="005493"/>
                </a:solidFill>
                <a:effectLst>
                  <a:outerShdw blurRad="38100" dist="25400" dir="5400000" algn="ctr" rotWithShape="0">
                    <a:srgbClr val="6E747A">
                      <a:alpha val="43000"/>
                    </a:srgbClr>
                  </a:outerShdw>
                </a:effectLst>
                <a:latin typeface="Avenir Next" panose="020B0503020202020204" pitchFamily="34" charset="0"/>
                <a:ea typeface="Palatino" pitchFamily="2" charset="77"/>
                <a:cs typeface="+mn-cs"/>
              </a:rPr>
              <a:t>Idea</a:t>
            </a:r>
            <a:r>
              <a:rPr lang="en-US" sz="7200" b="1" i="1" dirty="0">
                <a:solidFill>
                  <a:schemeClr val="accent2"/>
                </a:solidFill>
                <a:latin typeface="Avenir Next" panose="020B0503020202020204" pitchFamily="34" charset="0"/>
              </a:rPr>
              <a:t> </a:t>
            </a:r>
            <a:r>
              <a:rPr lang="en-US" sz="7200" b="1" i="1" dirty="0">
                <a:latin typeface="Avenir Next" panose="020B0503020202020204" pitchFamily="34" charset="0"/>
              </a:rPr>
              <a:t> </a:t>
            </a:r>
          </a:p>
        </p:txBody>
      </p:sp>
      <p:pic>
        <p:nvPicPr>
          <p:cNvPr id="11" name="Graphic 10" descr="Group Brainstorm">
            <a:extLst>
              <a:ext uri="{FF2B5EF4-FFF2-40B4-BE49-F238E27FC236}">
                <a16:creationId xmlns:a16="http://schemas.microsoft.com/office/drawing/2014/main" id="{BEE4B6B2-8875-4C4B-A34B-D2AF4D9B3D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8679" y="5180164"/>
            <a:ext cx="1798786" cy="1798786"/>
          </a:xfrm>
          <a:prstGeom prst="rect">
            <a:avLst/>
          </a:prstGeom>
        </p:spPr>
      </p:pic>
      <p:sp>
        <p:nvSpPr>
          <p:cNvPr id="8" name="Rettangolo 7">
            <a:extLst>
              <a:ext uri="{FF2B5EF4-FFF2-40B4-BE49-F238E27FC236}">
                <a16:creationId xmlns:a16="http://schemas.microsoft.com/office/drawing/2014/main" id="{CAA4E6F0-7CB8-A944-8B5B-8DCBDB09E36C}"/>
              </a:ext>
            </a:extLst>
          </p:cNvPr>
          <p:cNvSpPr/>
          <p:nvPr/>
        </p:nvSpPr>
        <p:spPr>
          <a:xfrm>
            <a:off x="605897" y="800909"/>
            <a:ext cx="10329927" cy="5632311"/>
          </a:xfrm>
          <a:prstGeom prst="rect">
            <a:avLst/>
          </a:prstGeom>
        </p:spPr>
        <p:txBody>
          <a:bodyPr wrap="square">
            <a:spAutoFit/>
          </a:bodyPr>
          <a:lstStyle/>
          <a:p>
            <a:pPr>
              <a:tabLst>
                <a:tab pos="1612265" algn="l"/>
              </a:tabLst>
            </a:pPr>
            <a:r>
              <a:rPr lang="en-US" sz="1500" i="1" dirty="0">
                <a:latin typeface="Avenir Next" panose="020B0503020202020204" pitchFamily="34" charset="0"/>
                <a:ea typeface="Calibri" panose="020F0502020204030204" pitchFamily="34" charset="0"/>
                <a:cs typeface="Calibri" panose="020F0502020204030204" pitchFamily="34" charset="0"/>
              </a:rPr>
              <a:t>UNINOTE</a:t>
            </a:r>
            <a:r>
              <a:rPr lang="en-US" sz="1500" dirty="0">
                <a:latin typeface="Avenir Next" panose="020B0503020202020204" pitchFamily="34" charset="0"/>
                <a:ea typeface="Calibri" panose="020F0502020204030204" pitchFamily="34" charset="0"/>
                <a:cs typeface="Calibri" panose="020F0502020204030204" pitchFamily="34" charset="0"/>
              </a:rPr>
              <a:t> aims to help university students to have a good organization of courses and information related to them (such as info about the exam modes, homework, ..). Since professors do not all use the same platform (some use Piazza, others Classroom and others e-learning), students often do not remember if a professor uses one platform rather than another.  Therefore, in order to provide a clear organization, </a:t>
            </a:r>
            <a:r>
              <a:rPr lang="en-US" sz="1500" i="1" dirty="0">
                <a:latin typeface="Avenir Next" panose="020B0503020202020204" pitchFamily="34" charset="0"/>
                <a:ea typeface="Calibri" panose="020F0502020204030204" pitchFamily="34" charset="0"/>
                <a:cs typeface="Calibri" panose="020F0502020204030204" pitchFamily="34" charset="0"/>
              </a:rPr>
              <a:t>UNINOTE</a:t>
            </a:r>
            <a:r>
              <a:rPr lang="en-US" sz="1500" dirty="0">
                <a:latin typeface="Avenir Next" panose="020B0503020202020204" pitchFamily="34" charset="0"/>
                <a:ea typeface="Calibri" panose="020F0502020204030204" pitchFamily="34" charset="0"/>
                <a:cs typeface="Calibri" panose="020F0502020204030204" pitchFamily="34" charset="0"/>
              </a:rPr>
              <a:t> will offer students:</a:t>
            </a:r>
          </a:p>
          <a:p>
            <a:pPr>
              <a:tabLst>
                <a:tab pos="1612265" algn="l"/>
              </a:tabLst>
            </a:pPr>
            <a:endParaRPr lang="en-US" sz="1500" dirty="0">
              <a:latin typeface="Avenir Next" panose="020B0503020202020204" pitchFamily="34" charset="0"/>
              <a:ea typeface="Calibri" panose="020F0502020204030204" pitchFamily="34" charset="0"/>
              <a:cs typeface="Calibri" panose="020F0502020204030204" pitchFamily="34" charset="0"/>
            </a:endParaRPr>
          </a:p>
          <a:p>
            <a:pPr algn="just"/>
            <a:r>
              <a:rPr lang="en-US" sz="1500" dirty="0">
                <a:latin typeface="Avenir Next" panose="020B0503020202020204" pitchFamily="34" charset="0"/>
                <a:ea typeface="Calibri" panose="020F0502020204030204" pitchFamily="34" charset="0"/>
                <a:cs typeface="Calibri" panose="020F0502020204030204" pitchFamily="34" charset="0"/>
              </a:rPr>
              <a:t>• A </a:t>
            </a:r>
            <a:r>
              <a:rPr lang="en-US" sz="1500" b="1" dirty="0">
                <a:latin typeface="Avenir Next" panose="020B0503020202020204" pitchFamily="34" charset="0"/>
                <a:ea typeface="Calibri" panose="020F0502020204030204" pitchFamily="34" charset="0"/>
                <a:cs typeface="Calibri" panose="020F0502020204030204" pitchFamily="34" charset="0"/>
              </a:rPr>
              <a:t>board</a:t>
            </a:r>
            <a:r>
              <a:rPr lang="en-US" sz="1500" dirty="0">
                <a:latin typeface="Avenir Next" panose="020B0503020202020204" pitchFamily="34" charset="0"/>
                <a:ea typeface="Calibri" panose="020F0502020204030204" pitchFamily="34" charset="0"/>
                <a:cs typeface="Calibri" panose="020F0502020204030204" pitchFamily="34" charset="0"/>
              </a:rPr>
              <a:t> in which they can see the courses’ list with the respective links that refer to the platform chosen by the professor (e.g.: Piazza, Classroom, ..), the platform chosen by him for distance learning (e.g.: Google Meet, Zoom, </a:t>
            </a:r>
            <a:r>
              <a:rPr lang="en-US" sz="1500" dirty="0">
                <a:latin typeface="Avenir Next" panose="020B0503020202020204" pitchFamily="34" charset="0"/>
                <a:cs typeface="Calibri" panose="020F0502020204030204" pitchFamily="34" charset="0"/>
              </a:rPr>
              <a:t>..) and social channels dedicated to the course (e.g.: WhatsApp, Telegram, Discord, ..);</a:t>
            </a:r>
            <a:endParaRPr lang="it-IT" sz="1500" dirty="0">
              <a:latin typeface="Avenir Next" panose="020B0503020202020204" pitchFamily="34" charset="0"/>
              <a:cs typeface="Calibri" panose="020F0502020204030204" pitchFamily="34" charset="0"/>
            </a:endParaRPr>
          </a:p>
          <a:p>
            <a:pPr algn="just"/>
            <a:endParaRPr lang="en-US" sz="1500" dirty="0">
              <a:latin typeface="Avenir Next" panose="020B0503020202020204" pitchFamily="34" charset="0"/>
              <a:ea typeface="Calibri" panose="020F0502020204030204" pitchFamily="34" charset="0"/>
              <a:cs typeface="Calibri" panose="020F0502020204030204" pitchFamily="34" charset="0"/>
            </a:endParaRPr>
          </a:p>
          <a:p>
            <a:pPr algn="just"/>
            <a:r>
              <a:rPr lang="en-US" sz="1500" dirty="0">
                <a:latin typeface="Avenir Next" panose="020B0503020202020204" pitchFamily="34" charset="0"/>
                <a:ea typeface="Calibri" panose="020F0502020204030204" pitchFamily="34" charset="0"/>
                <a:cs typeface="Calibri" panose="020F0502020204030204" pitchFamily="34" charset="0"/>
              </a:rPr>
              <a:t>• </a:t>
            </a:r>
            <a:r>
              <a:rPr lang="en-US" sz="1500" b="1" dirty="0">
                <a:latin typeface="Avenir Next" panose="020B0503020202020204" pitchFamily="34" charset="0"/>
                <a:ea typeface="Calibri" panose="020F0502020204030204" pitchFamily="34" charset="0"/>
                <a:cs typeface="Calibri" panose="020F0502020204030204" pitchFamily="34" charset="0"/>
              </a:rPr>
              <a:t>Weekly timetable </a:t>
            </a:r>
            <a:r>
              <a:rPr lang="en-US" sz="1500" dirty="0">
                <a:latin typeface="Avenir Next" panose="020B0503020202020204" pitchFamily="34" charset="0"/>
                <a:ea typeface="Calibri" panose="020F0502020204030204" pitchFamily="34" charset="0"/>
                <a:cs typeface="Calibri" panose="020F0502020204030204" pitchFamily="34" charset="0"/>
              </a:rPr>
              <a:t>which represents courses’ schedule;</a:t>
            </a:r>
          </a:p>
          <a:p>
            <a:pPr algn="just"/>
            <a:endParaRPr lang="en-US" sz="1500" dirty="0">
              <a:latin typeface="Avenir Next" panose="020B0503020202020204" pitchFamily="34" charset="0"/>
              <a:ea typeface="Calibri" panose="020F0502020204030204" pitchFamily="34" charset="0"/>
              <a:cs typeface="Calibri" panose="020F0502020204030204" pitchFamily="34" charset="0"/>
            </a:endParaRPr>
          </a:p>
          <a:p>
            <a:pPr algn="just"/>
            <a:r>
              <a:rPr lang="en-US" sz="1500" dirty="0">
                <a:latin typeface="Avenir Next" panose="020B0503020202020204" pitchFamily="34" charset="0"/>
                <a:ea typeface="Calibri" panose="020F0502020204030204" pitchFamily="34" charset="0"/>
                <a:cs typeface="Calibri" panose="020F0502020204030204" pitchFamily="34" charset="0"/>
              </a:rPr>
              <a:t>•  </a:t>
            </a:r>
            <a:r>
              <a:rPr lang="en-US" sz="1500" b="1" dirty="0">
                <a:latin typeface="Avenir Next" panose="020B0503020202020204" pitchFamily="34" charset="0"/>
                <a:ea typeface="Calibri" panose="020F0502020204030204" pitchFamily="34" charset="0"/>
                <a:cs typeface="Calibri" panose="020F0502020204030204" pitchFamily="34" charset="0"/>
              </a:rPr>
              <a:t>Map</a:t>
            </a:r>
            <a:r>
              <a:rPr lang="en-US" sz="1500" dirty="0">
                <a:latin typeface="Avenir Next" panose="020B0503020202020204" pitchFamily="34" charset="0"/>
                <a:ea typeface="Calibri" panose="020F0502020204030204" pitchFamily="34" charset="0"/>
                <a:cs typeface="Calibri" panose="020F0502020204030204" pitchFamily="34" charset="0"/>
              </a:rPr>
              <a:t> which worries about where the lecture is going to take place;</a:t>
            </a:r>
          </a:p>
          <a:p>
            <a:pPr algn="just"/>
            <a:endParaRPr lang="en-US" sz="1500" dirty="0">
              <a:latin typeface="Avenir Next" panose="020B0503020202020204" pitchFamily="34" charset="0"/>
              <a:ea typeface="Calibri" panose="020F0502020204030204" pitchFamily="34" charset="0"/>
              <a:cs typeface="Calibri" panose="020F0502020204030204" pitchFamily="34" charset="0"/>
            </a:endParaRPr>
          </a:p>
          <a:p>
            <a:pPr algn="just"/>
            <a:r>
              <a:rPr lang="en-US" sz="1500" dirty="0">
                <a:latin typeface="Avenir Next" panose="020B0503020202020204" pitchFamily="34" charset="0"/>
                <a:ea typeface="Calibri" panose="020F0502020204030204" pitchFamily="34" charset="0"/>
                <a:cs typeface="Calibri" panose="020F0502020204030204" pitchFamily="34" charset="0"/>
              </a:rPr>
              <a:t>• The possibility of receiving </a:t>
            </a:r>
            <a:r>
              <a:rPr lang="en-US" sz="1500" b="1" dirty="0">
                <a:latin typeface="Avenir Next" panose="020B0503020202020204" pitchFamily="34" charset="0"/>
                <a:ea typeface="Calibri" panose="020F0502020204030204" pitchFamily="34" charset="0"/>
                <a:cs typeface="Calibri" panose="020F0502020204030204" pitchFamily="34" charset="0"/>
              </a:rPr>
              <a:t>notification</a:t>
            </a:r>
            <a:r>
              <a:rPr lang="en-US" sz="1500" dirty="0">
                <a:latin typeface="Avenir Next" panose="020B0503020202020204" pitchFamily="34" charset="0"/>
                <a:ea typeface="Calibri" panose="020F0502020204030204" pitchFamily="34" charset="0"/>
                <a:cs typeface="Calibri" panose="020F0502020204030204" pitchFamily="34" charset="0"/>
              </a:rPr>
              <a:t> few minutes before a lecture starts;</a:t>
            </a:r>
          </a:p>
          <a:p>
            <a:pPr algn="just"/>
            <a:endParaRPr lang="it-IT" sz="1500" dirty="0">
              <a:latin typeface="Avenir Next" panose="020B0503020202020204" pitchFamily="34" charset="0"/>
              <a:ea typeface="Calibri" panose="020F0502020204030204" pitchFamily="34" charset="0"/>
              <a:cs typeface="Times New Roman" panose="02020603050405020304" pitchFamily="18" charset="0"/>
            </a:endParaRPr>
          </a:p>
          <a:p>
            <a:pPr>
              <a:tabLst>
                <a:tab pos="1612265" algn="l"/>
              </a:tabLst>
            </a:pPr>
            <a:r>
              <a:rPr lang="en-US" sz="1500" dirty="0">
                <a:latin typeface="Avenir Next" panose="020B0503020202020204" pitchFamily="34" charset="0"/>
                <a:ea typeface="Calibri" panose="020F0502020204030204" pitchFamily="34" charset="0"/>
                <a:cs typeface="Calibri" panose="020F0502020204030204" pitchFamily="34" charset="0"/>
              </a:rPr>
              <a:t>• The "</a:t>
            </a:r>
            <a:r>
              <a:rPr lang="en-US" sz="1500" b="1" dirty="0">
                <a:latin typeface="Avenir Next" panose="020B0503020202020204" pitchFamily="34" charset="0"/>
                <a:ea typeface="Calibri" panose="020F0502020204030204" pitchFamily="34" charset="0"/>
                <a:cs typeface="Calibri" panose="020F0502020204030204" pitchFamily="34" charset="0"/>
              </a:rPr>
              <a:t>student diary</a:t>
            </a:r>
            <a:r>
              <a:rPr lang="en-US" sz="1500" dirty="0">
                <a:latin typeface="Avenir Next" panose="020B0503020202020204" pitchFamily="34" charset="0"/>
                <a:ea typeface="Calibri" panose="020F0502020204030204" pitchFamily="34" charset="0"/>
                <a:cs typeface="Calibri" panose="020F0502020204030204" pitchFamily="34" charset="0"/>
              </a:rPr>
              <a:t>”: it is customized according to the courses that the student follows. This “student diary” contains folders (named with the respective course name) in which the student can save his notes (so to have them always available wherever he is);</a:t>
            </a:r>
          </a:p>
          <a:p>
            <a:pPr>
              <a:tabLst>
                <a:tab pos="1612265" algn="l"/>
              </a:tabLst>
            </a:pPr>
            <a:endParaRPr lang="it-IT" sz="1500" dirty="0">
              <a:latin typeface="Avenir Next" panose="020B0503020202020204" pitchFamily="34" charset="0"/>
              <a:ea typeface="Calibri" panose="020F0502020204030204" pitchFamily="34" charset="0"/>
              <a:cs typeface="Times New Roman" panose="02020603050405020304" pitchFamily="18" charset="0"/>
            </a:endParaRPr>
          </a:p>
          <a:p>
            <a:pPr>
              <a:tabLst>
                <a:tab pos="1612265" algn="l"/>
              </a:tabLst>
            </a:pPr>
            <a:r>
              <a:rPr lang="en-US" sz="1500" dirty="0">
                <a:latin typeface="Avenir Next" panose="020B0503020202020204" pitchFamily="34" charset="0"/>
                <a:ea typeface="Calibri" panose="020F0502020204030204" pitchFamily="34" charset="0"/>
                <a:cs typeface="Calibri" panose="020F0502020204030204" pitchFamily="34" charset="0"/>
              </a:rPr>
              <a:t>• The opportunity to </a:t>
            </a:r>
            <a:r>
              <a:rPr lang="en-US" sz="1500" b="1" dirty="0">
                <a:latin typeface="Avenir Next" panose="020B0503020202020204" pitchFamily="34" charset="0"/>
                <a:ea typeface="Calibri" panose="020F0502020204030204" pitchFamily="34" charset="0"/>
                <a:cs typeface="Calibri" panose="020F0502020204030204" pitchFamily="34" charset="0"/>
              </a:rPr>
              <a:t>take notes </a:t>
            </a:r>
            <a:r>
              <a:rPr lang="en-US" sz="1500" dirty="0">
                <a:latin typeface="Avenir Next" panose="020B0503020202020204" pitchFamily="34" charset="0"/>
                <a:ea typeface="Calibri" panose="020F0502020204030204" pitchFamily="34" charset="0"/>
                <a:cs typeface="Calibri" panose="020F0502020204030204" pitchFamily="34" charset="0"/>
              </a:rPr>
              <a:t>on the app by providing a "notepad". Then, notes can be saved in the private course folder or can be </a:t>
            </a:r>
            <a:r>
              <a:rPr lang="en-US" sz="1500" b="1" dirty="0">
                <a:latin typeface="Avenir Next" panose="020B0503020202020204" pitchFamily="34" charset="0"/>
                <a:ea typeface="Calibri" panose="020F0502020204030204" pitchFamily="34" charset="0"/>
                <a:cs typeface="Calibri" panose="020F0502020204030204" pitchFamily="34" charset="0"/>
              </a:rPr>
              <a:t>shared</a:t>
            </a:r>
            <a:r>
              <a:rPr lang="en-US" sz="1500" dirty="0">
                <a:latin typeface="Avenir Next" panose="020B0503020202020204" pitchFamily="34" charset="0"/>
                <a:ea typeface="Calibri" panose="020F0502020204030204" pitchFamily="34" charset="0"/>
                <a:cs typeface="Calibri" panose="020F0502020204030204" pitchFamily="34" charset="0"/>
              </a:rPr>
              <a:t> with other students;</a:t>
            </a:r>
          </a:p>
          <a:p>
            <a:pPr>
              <a:tabLst>
                <a:tab pos="1612265" algn="l"/>
              </a:tabLst>
            </a:pPr>
            <a:endParaRPr lang="it-IT" sz="1500" dirty="0">
              <a:latin typeface="Avenir Next" panose="020B0503020202020204" pitchFamily="34" charset="0"/>
              <a:ea typeface="Calibri" panose="020F0502020204030204" pitchFamily="34" charset="0"/>
              <a:cs typeface="Times New Roman" panose="02020603050405020304" pitchFamily="18" charset="0"/>
            </a:endParaRPr>
          </a:p>
          <a:p>
            <a:pPr>
              <a:tabLst>
                <a:tab pos="1612265" algn="l"/>
              </a:tabLst>
            </a:pPr>
            <a:r>
              <a:rPr lang="en-US" sz="1500" dirty="0">
                <a:latin typeface="Avenir Next" panose="020B0503020202020204" pitchFamily="34" charset="0"/>
                <a:ea typeface="Calibri" panose="020F0502020204030204" pitchFamily="34" charset="0"/>
                <a:cs typeface="Calibri" panose="020F0502020204030204" pitchFamily="34" charset="0"/>
              </a:rPr>
              <a:t>• The possibility of </a:t>
            </a:r>
            <a:r>
              <a:rPr lang="en-US" sz="1500" b="1" dirty="0">
                <a:latin typeface="Avenir Next" panose="020B0503020202020204" pitchFamily="34" charset="0"/>
                <a:ea typeface="Calibri" panose="020F0502020204030204" pitchFamily="34" charset="0"/>
                <a:cs typeface="Calibri" panose="020F0502020204030204" pitchFamily="34" charset="0"/>
              </a:rPr>
              <a:t>making reviews </a:t>
            </a:r>
            <a:r>
              <a:rPr lang="en-US" sz="1500" dirty="0">
                <a:latin typeface="Avenir Next" panose="020B0503020202020204" pitchFamily="34" charset="0"/>
                <a:ea typeface="Calibri" panose="020F0502020204030204" pitchFamily="34" charset="0"/>
                <a:cs typeface="Calibri" panose="020F0502020204030204" pitchFamily="34" charset="0"/>
              </a:rPr>
              <a:t>(expressed with a number of stars ranging from 1 to 5) to the notes shared by another colleague, so that students can share with other users how useful they are.</a:t>
            </a:r>
            <a:endParaRPr lang="it-IT" sz="1500" dirty="0">
              <a:latin typeface="Avenir Next"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624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Connettore diritto 78">
            <a:extLst>
              <a:ext uri="{FF2B5EF4-FFF2-40B4-BE49-F238E27FC236}">
                <a16:creationId xmlns:a16="http://schemas.microsoft.com/office/drawing/2014/main" id="{7F92D664-9E35-4472-AC4B-D0E065273EDD}"/>
              </a:ext>
            </a:extLst>
          </p:cNvPr>
          <p:cNvCxnSpPr>
            <a:cxnSpLocks/>
          </p:cNvCxnSpPr>
          <p:nvPr/>
        </p:nvCxnSpPr>
        <p:spPr>
          <a:xfrm>
            <a:off x="3729872" y="2350194"/>
            <a:ext cx="1115585" cy="0"/>
          </a:xfrm>
          <a:prstGeom prst="line">
            <a:avLst/>
          </a:prstGeom>
          <a:ln w="25400" cap="flat" cmpd="sng" algn="ctr">
            <a:solidFill>
              <a:srgbClr val="0096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6" name="Ovale 85">
            <a:extLst>
              <a:ext uri="{FF2B5EF4-FFF2-40B4-BE49-F238E27FC236}">
                <a16:creationId xmlns:a16="http://schemas.microsoft.com/office/drawing/2014/main" id="{A587AC43-F86D-4841-AAA4-DD541D1C880A}"/>
              </a:ext>
            </a:extLst>
          </p:cNvPr>
          <p:cNvSpPr/>
          <p:nvPr/>
        </p:nvSpPr>
        <p:spPr>
          <a:xfrm>
            <a:off x="8242200" y="3344691"/>
            <a:ext cx="900000" cy="900000"/>
          </a:xfrm>
          <a:prstGeom prst="ellipse">
            <a:avLst/>
          </a:prstGeom>
          <a:ln>
            <a:solidFill>
              <a:srgbClr val="76D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84" name="Ovale 83">
            <a:extLst>
              <a:ext uri="{FF2B5EF4-FFF2-40B4-BE49-F238E27FC236}">
                <a16:creationId xmlns:a16="http://schemas.microsoft.com/office/drawing/2014/main" id="{2109B356-D2EE-4A21-92F7-1D08FE494F32}"/>
              </a:ext>
            </a:extLst>
          </p:cNvPr>
          <p:cNvSpPr/>
          <p:nvPr/>
        </p:nvSpPr>
        <p:spPr>
          <a:xfrm>
            <a:off x="8242200" y="1850698"/>
            <a:ext cx="900000" cy="900000"/>
          </a:xfrm>
          <a:prstGeom prst="ellipse">
            <a:avLst/>
          </a:prstGeom>
          <a:ln>
            <a:solidFill>
              <a:srgbClr val="76D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61" name="Connettore diritto 60">
            <a:extLst>
              <a:ext uri="{FF2B5EF4-FFF2-40B4-BE49-F238E27FC236}">
                <a16:creationId xmlns:a16="http://schemas.microsoft.com/office/drawing/2014/main" id="{56A5CE48-A57D-474C-976E-4F9705854B0C}"/>
              </a:ext>
            </a:extLst>
          </p:cNvPr>
          <p:cNvCxnSpPr>
            <a:cxnSpLocks/>
          </p:cNvCxnSpPr>
          <p:nvPr/>
        </p:nvCxnSpPr>
        <p:spPr>
          <a:xfrm>
            <a:off x="7230907" y="2367673"/>
            <a:ext cx="1008119" cy="0"/>
          </a:xfrm>
          <a:prstGeom prst="line">
            <a:avLst/>
          </a:prstGeom>
          <a:ln w="25400" cap="flat" cmpd="sng" algn="ctr">
            <a:solidFill>
              <a:srgbClr val="0096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9" name="Immagine 58">
            <a:extLst>
              <a:ext uri="{FF2B5EF4-FFF2-40B4-BE49-F238E27FC236}">
                <a16:creationId xmlns:a16="http://schemas.microsoft.com/office/drawing/2014/main" id="{3A1C96DE-96A2-43C4-8885-53B6668ECD7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487"/>
                    </a14:imgEffect>
                  </a14:imgLayer>
                </a14:imgProps>
              </a:ext>
            </a:extLst>
          </a:blip>
          <a:srcRect t="-2907" b="2907"/>
          <a:stretch/>
        </p:blipFill>
        <p:spPr>
          <a:xfrm>
            <a:off x="4860407" y="1906998"/>
            <a:ext cx="2335516" cy="2476914"/>
          </a:xfrm>
          <a:prstGeom prst="rect">
            <a:avLst/>
          </a:prstGeom>
          <a:ln w="38100" cap="sq">
            <a:solidFill>
              <a:srgbClr val="76D6FF">
                <a:alpha val="65000"/>
              </a:srgbClr>
            </a:solidFill>
            <a:prstDash val="solid"/>
            <a:miter lim="800000"/>
          </a:ln>
          <a:effectLst>
            <a:outerShdw blurRad="50800" dist="38100" dir="2700000" algn="tl" rotWithShape="0">
              <a:schemeClr val="tx1">
                <a:alpha val="43000"/>
              </a:schemeClr>
            </a:outerShdw>
          </a:effectLst>
        </p:spPr>
      </p:pic>
      <p:pic>
        <p:nvPicPr>
          <p:cNvPr id="63" name="Elemento grafico 62" descr="Maschio contorno">
            <a:extLst>
              <a:ext uri="{FF2B5EF4-FFF2-40B4-BE49-F238E27FC236}">
                <a16:creationId xmlns:a16="http://schemas.microsoft.com/office/drawing/2014/main" id="{58FEEE05-3C36-4A30-A8D1-601BEED314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53169" y="1876702"/>
            <a:ext cx="612000" cy="612000"/>
          </a:xfrm>
          <a:prstGeom prst="rect">
            <a:avLst/>
          </a:prstGeom>
        </p:spPr>
      </p:pic>
      <p:pic>
        <p:nvPicPr>
          <p:cNvPr id="65" name="Elemento grafico 64" descr="Femmina contorno">
            <a:extLst>
              <a:ext uri="{FF2B5EF4-FFF2-40B4-BE49-F238E27FC236}">
                <a16:creationId xmlns:a16="http://schemas.microsoft.com/office/drawing/2014/main" id="{F802E006-42AC-4CEB-901D-09F2771342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42985" y="2087360"/>
            <a:ext cx="612000" cy="612000"/>
          </a:xfrm>
          <a:prstGeom prst="rect">
            <a:avLst/>
          </a:prstGeom>
        </p:spPr>
      </p:pic>
      <p:sp>
        <p:nvSpPr>
          <p:cNvPr id="68" name="CasellaDiTesto 67">
            <a:extLst>
              <a:ext uri="{FF2B5EF4-FFF2-40B4-BE49-F238E27FC236}">
                <a16:creationId xmlns:a16="http://schemas.microsoft.com/office/drawing/2014/main" id="{D8846365-2161-431E-9658-21FC01B5FC65}"/>
              </a:ext>
            </a:extLst>
          </p:cNvPr>
          <p:cNvSpPr txBox="1"/>
          <p:nvPr/>
        </p:nvSpPr>
        <p:spPr>
          <a:xfrm>
            <a:off x="9097529" y="2008310"/>
            <a:ext cx="2058823" cy="584775"/>
          </a:xfrm>
          <a:prstGeom prst="rect">
            <a:avLst/>
          </a:prstGeom>
          <a:noFill/>
        </p:spPr>
        <p:txBody>
          <a:bodyPr wrap="square" rtlCol="0">
            <a:spAutoFit/>
          </a:bodyPr>
          <a:lstStyle/>
          <a:p>
            <a:r>
              <a:rPr lang="it-IT" sz="1600" dirty="0">
                <a:latin typeface="Avenir Next" panose="020B0503020202020204" pitchFamily="34" charset="0"/>
              </a:rPr>
              <a:t>GENDER:</a:t>
            </a:r>
          </a:p>
          <a:p>
            <a:r>
              <a:rPr lang="en-US" sz="1600" dirty="0">
                <a:latin typeface="Avenir Next" panose="020B0503020202020204" pitchFamily="34" charset="0"/>
              </a:rPr>
              <a:t>Male/Female</a:t>
            </a:r>
          </a:p>
        </p:txBody>
      </p:sp>
      <p:cxnSp>
        <p:nvCxnSpPr>
          <p:cNvPr id="69" name="Connettore diritto 68">
            <a:extLst>
              <a:ext uri="{FF2B5EF4-FFF2-40B4-BE49-F238E27FC236}">
                <a16:creationId xmlns:a16="http://schemas.microsoft.com/office/drawing/2014/main" id="{D7D8ACA7-C67F-403E-8140-ACC31DBD6066}"/>
              </a:ext>
            </a:extLst>
          </p:cNvPr>
          <p:cNvCxnSpPr>
            <a:cxnSpLocks/>
          </p:cNvCxnSpPr>
          <p:nvPr/>
        </p:nvCxnSpPr>
        <p:spPr>
          <a:xfrm>
            <a:off x="7217962" y="3814057"/>
            <a:ext cx="1021064" cy="0"/>
          </a:xfrm>
          <a:prstGeom prst="line">
            <a:avLst/>
          </a:prstGeom>
          <a:ln w="25400" cap="flat" cmpd="sng" algn="ctr">
            <a:solidFill>
              <a:srgbClr val="009A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1" name="CasellaDiTesto 70">
            <a:extLst>
              <a:ext uri="{FF2B5EF4-FFF2-40B4-BE49-F238E27FC236}">
                <a16:creationId xmlns:a16="http://schemas.microsoft.com/office/drawing/2014/main" id="{FCD3BF72-1DB5-4145-AC92-73792A198788}"/>
              </a:ext>
            </a:extLst>
          </p:cNvPr>
          <p:cNvSpPr txBox="1"/>
          <p:nvPr/>
        </p:nvSpPr>
        <p:spPr>
          <a:xfrm>
            <a:off x="9097529" y="3502303"/>
            <a:ext cx="2216606" cy="584775"/>
          </a:xfrm>
          <a:prstGeom prst="rect">
            <a:avLst/>
          </a:prstGeom>
          <a:noFill/>
        </p:spPr>
        <p:txBody>
          <a:bodyPr wrap="square" rtlCol="0">
            <a:spAutoFit/>
          </a:bodyPr>
          <a:lstStyle/>
          <a:p>
            <a:r>
              <a:rPr lang="it-IT" sz="1600" dirty="0">
                <a:latin typeface="Avenir Next" panose="020B0503020202020204" pitchFamily="34" charset="0"/>
              </a:rPr>
              <a:t>AGE:</a:t>
            </a:r>
          </a:p>
          <a:p>
            <a:r>
              <a:rPr lang="en-US" sz="1600" dirty="0">
                <a:latin typeface="Avenir Next" panose="020B0503020202020204" pitchFamily="34" charset="0"/>
              </a:rPr>
              <a:t>18-35 (average 27)</a:t>
            </a:r>
          </a:p>
        </p:txBody>
      </p:sp>
      <p:pic>
        <p:nvPicPr>
          <p:cNvPr id="73" name="Elemento grafico 72" descr="Orologio contorno">
            <a:extLst>
              <a:ext uri="{FF2B5EF4-FFF2-40B4-BE49-F238E27FC236}">
                <a16:creationId xmlns:a16="http://schemas.microsoft.com/office/drawing/2014/main" id="{72C1DC87-961B-4891-B82C-3CEB8C15E1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34459" y="3448572"/>
            <a:ext cx="720000" cy="720000"/>
          </a:xfrm>
          <a:prstGeom prst="rect">
            <a:avLst/>
          </a:prstGeom>
        </p:spPr>
      </p:pic>
      <p:sp>
        <p:nvSpPr>
          <p:cNvPr id="88" name="Ovale 87">
            <a:extLst>
              <a:ext uri="{FF2B5EF4-FFF2-40B4-BE49-F238E27FC236}">
                <a16:creationId xmlns:a16="http://schemas.microsoft.com/office/drawing/2014/main" id="{EC6DA2D8-0541-4896-A7B9-3CF4228E543A}"/>
              </a:ext>
            </a:extLst>
          </p:cNvPr>
          <p:cNvSpPr/>
          <p:nvPr/>
        </p:nvSpPr>
        <p:spPr>
          <a:xfrm>
            <a:off x="2791203" y="1850698"/>
            <a:ext cx="900000" cy="900000"/>
          </a:xfrm>
          <a:prstGeom prst="ellipse">
            <a:avLst/>
          </a:prstGeom>
          <a:ln>
            <a:solidFill>
              <a:srgbClr val="76D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89" name="CasellaDiTesto 88">
            <a:extLst>
              <a:ext uri="{FF2B5EF4-FFF2-40B4-BE49-F238E27FC236}">
                <a16:creationId xmlns:a16="http://schemas.microsoft.com/office/drawing/2014/main" id="{EFB615F0-15F8-4EB1-B58F-EFD8CD0FCDD6}"/>
              </a:ext>
            </a:extLst>
          </p:cNvPr>
          <p:cNvSpPr txBox="1"/>
          <p:nvPr/>
        </p:nvSpPr>
        <p:spPr>
          <a:xfrm>
            <a:off x="226264" y="2008310"/>
            <a:ext cx="2536037" cy="584775"/>
          </a:xfrm>
          <a:prstGeom prst="rect">
            <a:avLst/>
          </a:prstGeom>
          <a:noFill/>
        </p:spPr>
        <p:txBody>
          <a:bodyPr wrap="square" rtlCol="0">
            <a:spAutoFit/>
          </a:bodyPr>
          <a:lstStyle/>
          <a:p>
            <a:pPr algn="r"/>
            <a:r>
              <a:rPr lang="it-IT" sz="1600" dirty="0">
                <a:latin typeface="Avenir Next" panose="020B0503020202020204" pitchFamily="34" charset="0"/>
              </a:rPr>
              <a:t>PROFESSION:</a:t>
            </a:r>
          </a:p>
          <a:p>
            <a:pPr algn="r"/>
            <a:r>
              <a:rPr lang="en-US" sz="1600" dirty="0">
                <a:latin typeface="Avenir Next" panose="020B0503020202020204" pitchFamily="34" charset="0"/>
              </a:rPr>
              <a:t>Student/Working student</a:t>
            </a:r>
          </a:p>
        </p:txBody>
      </p:sp>
      <p:pic>
        <p:nvPicPr>
          <p:cNvPr id="92" name="Elemento grafico 91" descr="Valigetta contorno">
            <a:extLst>
              <a:ext uri="{FF2B5EF4-FFF2-40B4-BE49-F238E27FC236}">
                <a16:creationId xmlns:a16="http://schemas.microsoft.com/office/drawing/2014/main" id="{03384DC6-1590-4CD3-B4CC-34F12D083AB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49007" y="1922696"/>
            <a:ext cx="756000" cy="756000"/>
          </a:xfrm>
          <a:prstGeom prst="rect">
            <a:avLst/>
          </a:prstGeom>
        </p:spPr>
      </p:pic>
      <p:cxnSp>
        <p:nvCxnSpPr>
          <p:cNvPr id="93" name="Connettore diritto 92">
            <a:extLst>
              <a:ext uri="{FF2B5EF4-FFF2-40B4-BE49-F238E27FC236}">
                <a16:creationId xmlns:a16="http://schemas.microsoft.com/office/drawing/2014/main" id="{80DA9232-167A-456B-827F-9BFC32ED2F25}"/>
              </a:ext>
            </a:extLst>
          </p:cNvPr>
          <p:cNvCxnSpPr>
            <a:cxnSpLocks/>
          </p:cNvCxnSpPr>
          <p:nvPr/>
        </p:nvCxnSpPr>
        <p:spPr>
          <a:xfrm>
            <a:off x="3722471" y="3798740"/>
            <a:ext cx="1115585" cy="0"/>
          </a:xfrm>
          <a:prstGeom prst="line">
            <a:avLst/>
          </a:prstGeom>
          <a:ln w="25400" cap="flat" cmpd="sng" algn="ctr">
            <a:solidFill>
              <a:srgbClr val="0096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4" name="Ovale 93">
            <a:extLst>
              <a:ext uri="{FF2B5EF4-FFF2-40B4-BE49-F238E27FC236}">
                <a16:creationId xmlns:a16="http://schemas.microsoft.com/office/drawing/2014/main" id="{2B8219EA-295B-4A36-98C3-75FD59F56928}"/>
              </a:ext>
            </a:extLst>
          </p:cNvPr>
          <p:cNvSpPr/>
          <p:nvPr/>
        </p:nvSpPr>
        <p:spPr>
          <a:xfrm>
            <a:off x="2783802" y="3317000"/>
            <a:ext cx="900000" cy="900000"/>
          </a:xfrm>
          <a:prstGeom prst="ellipse">
            <a:avLst/>
          </a:prstGeom>
          <a:ln>
            <a:solidFill>
              <a:srgbClr val="76D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95" name="CasellaDiTesto 94">
            <a:extLst>
              <a:ext uri="{FF2B5EF4-FFF2-40B4-BE49-F238E27FC236}">
                <a16:creationId xmlns:a16="http://schemas.microsoft.com/office/drawing/2014/main" id="{3CD14C95-AA7F-45B3-8CC5-E00B1FC0AEA6}"/>
              </a:ext>
            </a:extLst>
          </p:cNvPr>
          <p:cNvSpPr txBox="1"/>
          <p:nvPr/>
        </p:nvSpPr>
        <p:spPr>
          <a:xfrm>
            <a:off x="671641" y="3516184"/>
            <a:ext cx="2058823" cy="584775"/>
          </a:xfrm>
          <a:prstGeom prst="rect">
            <a:avLst/>
          </a:prstGeom>
          <a:noFill/>
        </p:spPr>
        <p:txBody>
          <a:bodyPr wrap="square" rtlCol="0">
            <a:spAutoFit/>
          </a:bodyPr>
          <a:lstStyle/>
          <a:p>
            <a:pPr algn="r"/>
            <a:r>
              <a:rPr lang="it-IT" sz="1600" dirty="0">
                <a:latin typeface="Avenir Next" panose="020B0503020202020204" pitchFamily="34" charset="0"/>
              </a:rPr>
              <a:t>LOCATION:</a:t>
            </a:r>
          </a:p>
          <a:p>
            <a:pPr algn="r"/>
            <a:r>
              <a:rPr lang="en-US" sz="1600" dirty="0">
                <a:latin typeface="Avenir Next" panose="020B0503020202020204" pitchFamily="34" charset="0"/>
              </a:rPr>
              <a:t>Everywhere</a:t>
            </a:r>
          </a:p>
        </p:txBody>
      </p:sp>
      <p:pic>
        <p:nvPicPr>
          <p:cNvPr id="97" name="Elemento grafico 96" descr="Globo terrestre: Africa ed Europa con riempimento a tinta unita">
            <a:extLst>
              <a:ext uri="{FF2B5EF4-FFF2-40B4-BE49-F238E27FC236}">
                <a16:creationId xmlns:a16="http://schemas.microsoft.com/office/drawing/2014/main" id="{EA153ADA-9AA1-470B-9A49-A9E7171040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80628" y="3309800"/>
            <a:ext cx="914400" cy="914400"/>
          </a:xfrm>
          <a:prstGeom prst="rect">
            <a:avLst/>
          </a:prstGeom>
        </p:spPr>
      </p:pic>
      <p:cxnSp>
        <p:nvCxnSpPr>
          <p:cNvPr id="98" name="Connettore diritto 97">
            <a:extLst>
              <a:ext uri="{FF2B5EF4-FFF2-40B4-BE49-F238E27FC236}">
                <a16:creationId xmlns:a16="http://schemas.microsoft.com/office/drawing/2014/main" id="{87315D91-C8CE-4F37-81E4-8918BCB1F6F5}"/>
              </a:ext>
            </a:extLst>
          </p:cNvPr>
          <p:cNvCxnSpPr>
            <a:cxnSpLocks/>
          </p:cNvCxnSpPr>
          <p:nvPr/>
        </p:nvCxnSpPr>
        <p:spPr>
          <a:xfrm>
            <a:off x="5171012" y="4424123"/>
            <a:ext cx="0" cy="862618"/>
          </a:xfrm>
          <a:prstGeom prst="line">
            <a:avLst/>
          </a:prstGeom>
          <a:ln w="25400" cap="flat" cmpd="sng" algn="ctr">
            <a:solidFill>
              <a:srgbClr val="0096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0" name="Connettore diritto 99">
            <a:extLst>
              <a:ext uri="{FF2B5EF4-FFF2-40B4-BE49-F238E27FC236}">
                <a16:creationId xmlns:a16="http://schemas.microsoft.com/office/drawing/2014/main" id="{ACB9D869-0043-4C4C-9140-7F621C7FD4DA}"/>
              </a:ext>
            </a:extLst>
          </p:cNvPr>
          <p:cNvCxnSpPr>
            <a:cxnSpLocks/>
          </p:cNvCxnSpPr>
          <p:nvPr/>
        </p:nvCxnSpPr>
        <p:spPr>
          <a:xfrm>
            <a:off x="6885882" y="4424123"/>
            <a:ext cx="0" cy="862618"/>
          </a:xfrm>
          <a:prstGeom prst="line">
            <a:avLst/>
          </a:prstGeom>
          <a:ln w="25400" cap="flat" cmpd="sng" algn="ctr">
            <a:solidFill>
              <a:srgbClr val="0096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Ovale 101">
            <a:extLst>
              <a:ext uri="{FF2B5EF4-FFF2-40B4-BE49-F238E27FC236}">
                <a16:creationId xmlns:a16="http://schemas.microsoft.com/office/drawing/2014/main" id="{99D53EB7-0B6D-44EF-B142-BAFE7A81C092}"/>
              </a:ext>
            </a:extLst>
          </p:cNvPr>
          <p:cNvSpPr/>
          <p:nvPr/>
        </p:nvSpPr>
        <p:spPr>
          <a:xfrm>
            <a:off x="4720526" y="5124510"/>
            <a:ext cx="900000" cy="900000"/>
          </a:xfrm>
          <a:prstGeom prst="ellipse">
            <a:avLst/>
          </a:prstGeom>
          <a:ln>
            <a:solidFill>
              <a:srgbClr val="76D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Ovale 102">
            <a:extLst>
              <a:ext uri="{FF2B5EF4-FFF2-40B4-BE49-F238E27FC236}">
                <a16:creationId xmlns:a16="http://schemas.microsoft.com/office/drawing/2014/main" id="{8E11AEB5-13F7-47C3-AFC6-6E59ABE3DB35}"/>
              </a:ext>
            </a:extLst>
          </p:cNvPr>
          <p:cNvSpPr/>
          <p:nvPr/>
        </p:nvSpPr>
        <p:spPr>
          <a:xfrm>
            <a:off x="6435882" y="5124510"/>
            <a:ext cx="900000" cy="900000"/>
          </a:xfrm>
          <a:prstGeom prst="ellipse">
            <a:avLst/>
          </a:prstGeom>
          <a:ln>
            <a:solidFill>
              <a:srgbClr val="76D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4" name="CasellaDiTesto 103">
            <a:extLst>
              <a:ext uri="{FF2B5EF4-FFF2-40B4-BE49-F238E27FC236}">
                <a16:creationId xmlns:a16="http://schemas.microsoft.com/office/drawing/2014/main" id="{6B6D7DF6-E056-414C-A751-9009B1CC2C97}"/>
              </a:ext>
            </a:extLst>
          </p:cNvPr>
          <p:cNvSpPr txBox="1"/>
          <p:nvPr/>
        </p:nvSpPr>
        <p:spPr>
          <a:xfrm>
            <a:off x="2569959" y="5290309"/>
            <a:ext cx="2216942" cy="584775"/>
          </a:xfrm>
          <a:prstGeom prst="rect">
            <a:avLst/>
          </a:prstGeom>
          <a:noFill/>
        </p:spPr>
        <p:txBody>
          <a:bodyPr wrap="square" rtlCol="0">
            <a:spAutoFit/>
          </a:bodyPr>
          <a:lstStyle/>
          <a:p>
            <a:pPr algn="r"/>
            <a:r>
              <a:rPr lang="it-IT" sz="1600" dirty="0">
                <a:latin typeface="Avenir Next" panose="020B0503020202020204" pitchFamily="34" charset="0"/>
              </a:rPr>
              <a:t>DISABILITIES:</a:t>
            </a:r>
          </a:p>
          <a:p>
            <a:pPr algn="r"/>
            <a:r>
              <a:rPr lang="en-US" sz="1600" dirty="0">
                <a:latin typeface="Avenir Next" panose="020B0503020202020204" pitchFamily="34" charset="0"/>
              </a:rPr>
              <a:t>No specific limitation</a:t>
            </a:r>
          </a:p>
        </p:txBody>
      </p:sp>
      <p:sp>
        <p:nvSpPr>
          <p:cNvPr id="105" name="CasellaDiTesto 104">
            <a:extLst>
              <a:ext uri="{FF2B5EF4-FFF2-40B4-BE49-F238E27FC236}">
                <a16:creationId xmlns:a16="http://schemas.microsoft.com/office/drawing/2014/main" id="{48EA3FFC-A26D-4678-A92B-F6F500285BBE}"/>
              </a:ext>
            </a:extLst>
          </p:cNvPr>
          <p:cNvSpPr txBox="1"/>
          <p:nvPr/>
        </p:nvSpPr>
        <p:spPr>
          <a:xfrm>
            <a:off x="7321279" y="5044087"/>
            <a:ext cx="2588553" cy="1077218"/>
          </a:xfrm>
          <a:prstGeom prst="rect">
            <a:avLst/>
          </a:prstGeom>
          <a:noFill/>
        </p:spPr>
        <p:txBody>
          <a:bodyPr wrap="square" rtlCol="0">
            <a:spAutoFit/>
          </a:bodyPr>
          <a:lstStyle/>
          <a:p>
            <a:r>
              <a:rPr lang="it-IT" sz="1600" dirty="0">
                <a:latin typeface="Avenir Next" panose="020B0503020202020204" pitchFamily="34" charset="0"/>
              </a:rPr>
              <a:t>TECHNOLOGY:</a:t>
            </a:r>
          </a:p>
          <a:p>
            <a:r>
              <a:rPr lang="en-US" sz="1600" dirty="0">
                <a:latin typeface="Avenir Next" panose="020B0503020202020204" pitchFamily="34" charset="0"/>
              </a:rPr>
              <a:t>Familiarity with smartphone and desktop application</a:t>
            </a:r>
          </a:p>
        </p:txBody>
      </p:sp>
      <p:pic>
        <p:nvPicPr>
          <p:cNvPr id="107" name="Elemento grafico 106" descr="Persona su sedia a rotelle contorno">
            <a:extLst>
              <a:ext uri="{FF2B5EF4-FFF2-40B4-BE49-F238E27FC236}">
                <a16:creationId xmlns:a16="http://schemas.microsoft.com/office/drawing/2014/main" id="{911A057A-179A-4191-8DBB-4E1500EEF44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46514" y="5125496"/>
            <a:ext cx="914400" cy="914400"/>
          </a:xfrm>
          <a:prstGeom prst="rect">
            <a:avLst/>
          </a:prstGeom>
        </p:spPr>
      </p:pic>
      <p:pic>
        <p:nvPicPr>
          <p:cNvPr id="109" name="Elemento grafico 108" descr="Smartphone contorno">
            <a:extLst>
              <a:ext uri="{FF2B5EF4-FFF2-40B4-BE49-F238E27FC236}">
                <a16:creationId xmlns:a16="http://schemas.microsoft.com/office/drawing/2014/main" id="{9C86B330-12E2-40DB-A2C3-89FEFA2880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507840" y="5191472"/>
            <a:ext cx="756311" cy="756311"/>
          </a:xfrm>
          <a:prstGeom prst="rect">
            <a:avLst/>
          </a:prstGeom>
        </p:spPr>
      </p:pic>
      <p:sp>
        <p:nvSpPr>
          <p:cNvPr id="39" name="CasellaDiTesto 38">
            <a:extLst>
              <a:ext uri="{FF2B5EF4-FFF2-40B4-BE49-F238E27FC236}">
                <a16:creationId xmlns:a16="http://schemas.microsoft.com/office/drawing/2014/main" id="{359A97BB-DFBA-6E4E-86C8-69416624D91C}"/>
              </a:ext>
            </a:extLst>
          </p:cNvPr>
          <p:cNvSpPr txBox="1"/>
          <p:nvPr/>
        </p:nvSpPr>
        <p:spPr>
          <a:xfrm>
            <a:off x="4495950" y="480114"/>
            <a:ext cx="3064429" cy="707886"/>
          </a:xfrm>
          <a:prstGeom prst="rect">
            <a:avLst/>
          </a:prstGeom>
          <a:noFill/>
        </p:spPr>
        <p:txBody>
          <a:bodyPr wrap="none" rtlCol="0">
            <a:spAutoFit/>
          </a:bodyPr>
          <a:lstStyle/>
          <a:p>
            <a:r>
              <a:rPr lang="it-IT" sz="4000" b="1" dirty="0">
                <a:ln w="0"/>
                <a:solidFill>
                  <a:srgbClr val="005493"/>
                </a:solidFill>
                <a:effectLst>
                  <a:outerShdw blurRad="38100" dist="25400" dir="5400000" algn="ctr" rotWithShape="0">
                    <a:srgbClr val="6E747A">
                      <a:alpha val="43000"/>
                    </a:srgbClr>
                  </a:outerShdw>
                </a:effectLst>
                <a:latin typeface="Avenir Next" panose="020B0503020202020204" pitchFamily="34" charset="0"/>
                <a:ea typeface="Palatino" pitchFamily="2" charset="77"/>
              </a:rPr>
              <a:t>User Profile</a:t>
            </a:r>
          </a:p>
        </p:txBody>
      </p:sp>
    </p:spTree>
    <p:extLst>
      <p:ext uri="{BB962C8B-B14F-4D97-AF65-F5344CB8AC3E}">
        <p14:creationId xmlns:p14="http://schemas.microsoft.com/office/powerpoint/2010/main" val="93858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40">
            <a:extLst>
              <a:ext uri="{FF2B5EF4-FFF2-40B4-BE49-F238E27FC236}">
                <a16:creationId xmlns:a16="http://schemas.microsoft.com/office/drawing/2014/main" id="{EFF46A26-D0F2-E240-AFAC-43135AC77BA1}"/>
              </a:ext>
            </a:extLst>
          </p:cNvPr>
          <p:cNvSpPr txBox="1"/>
          <p:nvPr/>
        </p:nvSpPr>
        <p:spPr>
          <a:xfrm>
            <a:off x="265259" y="193380"/>
            <a:ext cx="8917581" cy="830997"/>
          </a:xfrm>
          <a:prstGeom prst="rect">
            <a:avLst/>
          </a:prstGeom>
          <a:noFill/>
        </p:spPr>
        <p:txBody>
          <a:bodyPr wrap="square" rtlCol="0">
            <a:spAutoFit/>
          </a:bodyPr>
          <a:lstStyle/>
          <a:p>
            <a:r>
              <a:rPr lang="it-IT" sz="2400" b="1" dirty="0">
                <a:solidFill>
                  <a:srgbClr val="0070C0"/>
                </a:solidFill>
                <a:latin typeface="Avenir Next" panose="020B0503020202020204" pitchFamily="34" charset="0"/>
              </a:rPr>
              <a:t>Cognitive </a:t>
            </a:r>
            <a:r>
              <a:rPr lang="it-IT" sz="2400" b="1" dirty="0" err="1">
                <a:solidFill>
                  <a:srgbClr val="0070C0"/>
                </a:solidFill>
                <a:latin typeface="Avenir Next" panose="020B0503020202020204" pitchFamily="34" charset="0"/>
              </a:rPr>
              <a:t>Walkthrough</a:t>
            </a:r>
            <a:r>
              <a:rPr lang="it-IT" sz="2400" b="1" dirty="0">
                <a:solidFill>
                  <a:srgbClr val="0070C0"/>
                </a:solidFill>
                <a:latin typeface="Avenir Next" panose="020B0503020202020204" pitchFamily="34" charset="0"/>
              </a:rPr>
              <a:t>: Select </a:t>
            </a:r>
            <a:r>
              <a:rPr lang="it-IT" sz="2400" b="1" dirty="0" err="1">
                <a:solidFill>
                  <a:srgbClr val="0070C0"/>
                </a:solidFill>
                <a:latin typeface="Avenir Next" panose="020B0503020202020204" pitchFamily="34" charset="0"/>
              </a:rPr>
              <a:t>course</a:t>
            </a:r>
            <a:r>
              <a:rPr lang="it-IT" sz="2400" b="1" dirty="0">
                <a:solidFill>
                  <a:srgbClr val="0070C0"/>
                </a:solidFill>
                <a:latin typeface="Avenir Next" panose="020B0503020202020204" pitchFamily="34" charset="0"/>
              </a:rPr>
              <a:t> to join (</a:t>
            </a:r>
            <a:r>
              <a:rPr lang="it-IT" sz="2400" b="1" dirty="0" err="1">
                <a:solidFill>
                  <a:srgbClr val="0070C0"/>
                </a:solidFill>
                <a:latin typeface="Avenir Next" panose="020B0503020202020204" pitchFamily="34" charset="0"/>
              </a:rPr>
              <a:t>present</a:t>
            </a:r>
            <a:r>
              <a:rPr lang="it-IT" sz="2400" b="1" dirty="0">
                <a:solidFill>
                  <a:srgbClr val="0070C0"/>
                </a:solidFill>
                <a:latin typeface="Avenir Next" panose="020B0503020202020204" pitchFamily="34" charset="0"/>
              </a:rPr>
              <a:t> in the </a:t>
            </a:r>
            <a:r>
              <a:rPr lang="it-IT" sz="2400" b="1" dirty="0" err="1">
                <a:solidFill>
                  <a:srgbClr val="0070C0"/>
                </a:solidFill>
                <a:latin typeface="Avenir Next" panose="020B0503020202020204" pitchFamily="34" charset="0"/>
              </a:rPr>
              <a:t>courses</a:t>
            </a:r>
            <a:r>
              <a:rPr lang="it-IT" sz="2400" b="1" dirty="0">
                <a:solidFill>
                  <a:srgbClr val="0070C0"/>
                </a:solidFill>
                <a:latin typeface="Avenir Next" panose="020B0503020202020204" pitchFamily="34" charset="0"/>
              </a:rPr>
              <a:t> list)</a:t>
            </a:r>
          </a:p>
        </p:txBody>
      </p:sp>
      <p:sp>
        <p:nvSpPr>
          <p:cNvPr id="3" name="TextBox 2">
            <a:extLst>
              <a:ext uri="{FF2B5EF4-FFF2-40B4-BE49-F238E27FC236}">
                <a16:creationId xmlns:a16="http://schemas.microsoft.com/office/drawing/2014/main" id="{78A92568-4D42-6A48-A829-2670B8E71644}"/>
              </a:ext>
            </a:extLst>
          </p:cNvPr>
          <p:cNvSpPr txBox="1"/>
          <p:nvPr/>
        </p:nvSpPr>
        <p:spPr>
          <a:xfrm>
            <a:off x="304962" y="2526149"/>
            <a:ext cx="5868658" cy="4805162"/>
          </a:xfrm>
          <a:prstGeom prst="rect">
            <a:avLst/>
          </a:prstGeom>
          <a:noFill/>
        </p:spPr>
        <p:txBody>
          <a:bodyPr wrap="square" rtlCol="0">
            <a:spAutoFit/>
          </a:bodyPr>
          <a:lstStyle/>
          <a:p>
            <a:r>
              <a:rPr lang="en-IT" sz="1400" b="1" dirty="0">
                <a:latin typeface="Avenir Next" panose="020B0503020202020204" pitchFamily="34" charset="0"/>
              </a:rPr>
              <a:t>Action 1:  </a:t>
            </a:r>
            <a:r>
              <a:rPr lang="en-IT" sz="1400" dirty="0">
                <a:latin typeface="Avenir Next" panose="020B0503020202020204" pitchFamily="34" charset="0"/>
              </a:rPr>
              <a:t>press the button</a:t>
            </a:r>
            <a:r>
              <a:rPr lang="en-IT" sz="1400" i="1" dirty="0">
                <a:latin typeface="Avenir Next" panose="020B0503020202020204" pitchFamily="34" charset="0"/>
              </a:rPr>
              <a:t> “Join a new course” </a:t>
            </a:r>
            <a:r>
              <a:rPr lang="en-IT" sz="1400" dirty="0">
                <a:latin typeface="Avenir Next" panose="020B0503020202020204" pitchFamily="34" charset="0"/>
              </a:rPr>
              <a:t>in the</a:t>
            </a:r>
            <a:r>
              <a:rPr lang="en-IT" sz="1400" i="1" dirty="0">
                <a:latin typeface="Avenir Next" panose="020B0503020202020204" pitchFamily="34" charset="0"/>
              </a:rPr>
              <a:t> “My Courses”</a:t>
            </a:r>
            <a:r>
              <a:rPr lang="en-IT" sz="1400" dirty="0">
                <a:latin typeface="Avenir Next" panose="020B0503020202020204" pitchFamily="34" charset="0"/>
              </a:rPr>
              <a:t> page.</a:t>
            </a:r>
          </a:p>
          <a:p>
            <a:r>
              <a:rPr lang="en-IT" sz="1400" b="1" dirty="0">
                <a:latin typeface="Avenir Next" panose="020B0503020202020204" pitchFamily="34" charset="0"/>
              </a:rPr>
              <a:t>Response 1:</a:t>
            </a:r>
            <a:r>
              <a:rPr lang="en-IT" sz="1400" dirty="0">
                <a:latin typeface="Avenir Next" panose="020B0503020202020204" pitchFamily="34" charset="0"/>
              </a:rPr>
              <a:t> the system shows you the courses list in the “</a:t>
            </a:r>
            <a:r>
              <a:rPr lang="en-IT" sz="1400" i="1" dirty="0">
                <a:latin typeface="Avenir Next" panose="020B0503020202020204" pitchFamily="34" charset="0"/>
              </a:rPr>
              <a:t>Courses list” </a:t>
            </a:r>
            <a:r>
              <a:rPr lang="en-IT" sz="1400" dirty="0">
                <a:latin typeface="Avenir Next" panose="020B0503020202020204" pitchFamily="34" charset="0"/>
              </a:rPr>
              <a:t>page</a:t>
            </a:r>
            <a:r>
              <a:rPr lang="en-IT" sz="1400" i="1" dirty="0">
                <a:latin typeface="Avenir Next" panose="020B0503020202020204" pitchFamily="34" charset="0"/>
              </a:rPr>
              <a:t>.</a:t>
            </a:r>
          </a:p>
          <a:p>
            <a:pPr>
              <a:lnSpc>
                <a:spcPct val="150000"/>
              </a:lnSpc>
            </a:pPr>
            <a:endParaRPr lang="en-IT" sz="1400" dirty="0">
              <a:latin typeface="Avenir Next" panose="020B0503020202020204" pitchFamily="34" charset="0"/>
            </a:endParaRPr>
          </a:p>
          <a:p>
            <a:r>
              <a:rPr lang="en-IT" sz="1400" b="1" dirty="0">
                <a:latin typeface="Avenir Next" panose="020B0503020202020204" pitchFamily="34" charset="0"/>
              </a:rPr>
              <a:t>Action 2: </a:t>
            </a:r>
            <a:r>
              <a:rPr lang="en-IT" sz="1400" dirty="0">
                <a:latin typeface="Avenir Next" panose="020B0503020202020204" pitchFamily="34" charset="0"/>
              </a:rPr>
              <a:t>scroll the courses list in the page </a:t>
            </a:r>
            <a:r>
              <a:rPr lang="en-IT" sz="1400" i="1" dirty="0">
                <a:latin typeface="Avenir Next" panose="020B0503020202020204" pitchFamily="34" charset="0"/>
              </a:rPr>
              <a:t>“Courses list” </a:t>
            </a:r>
            <a:r>
              <a:rPr lang="en-IT" sz="1400" dirty="0">
                <a:latin typeface="Avenir Next" panose="020B0503020202020204" pitchFamily="34" charset="0"/>
              </a:rPr>
              <a:t>until you find the </a:t>
            </a:r>
            <a:r>
              <a:rPr lang="en-IT" sz="1400" i="1" dirty="0">
                <a:latin typeface="Avenir Next" panose="020B0503020202020204" pitchFamily="34" charset="0"/>
              </a:rPr>
              <a:t>Human-Computer Interaction </a:t>
            </a:r>
            <a:r>
              <a:rPr lang="en-IT" sz="1400" dirty="0">
                <a:latin typeface="Avenir Next" panose="020B0503020202020204" pitchFamily="34" charset="0"/>
              </a:rPr>
              <a:t>course. </a:t>
            </a:r>
            <a:r>
              <a:rPr lang="en-GB" sz="1400" dirty="0">
                <a:latin typeface="Avenir Next" panose="020B0503020202020204" pitchFamily="34" charset="0"/>
              </a:rPr>
              <a:t>You can also search by typing the name/code of the course in the input text area.</a:t>
            </a:r>
            <a:endParaRPr lang="en-IT" sz="1400" dirty="0">
              <a:latin typeface="Avenir Next" panose="020B0503020202020204" pitchFamily="34" charset="0"/>
            </a:endParaRPr>
          </a:p>
          <a:p>
            <a:r>
              <a:rPr lang="en-IT" sz="1400" b="1" dirty="0">
                <a:latin typeface="Avenir Next" panose="020B0503020202020204" pitchFamily="34" charset="0"/>
              </a:rPr>
              <a:t>Response 2: </a:t>
            </a:r>
            <a:r>
              <a:rPr lang="it-IT" sz="1400" dirty="0">
                <a:latin typeface="Avenir Next" panose="020B0503020202020204" pitchFamily="34" charset="0"/>
              </a:rPr>
              <a:t>the </a:t>
            </a:r>
            <a:r>
              <a:rPr lang="it-IT" sz="1400" dirty="0" err="1">
                <a:latin typeface="Avenir Next" panose="020B0503020202020204" pitchFamily="34" charset="0"/>
              </a:rPr>
              <a:t>system</a:t>
            </a:r>
            <a:r>
              <a:rPr lang="it-IT" sz="1400" dirty="0">
                <a:latin typeface="Avenir Next" panose="020B0503020202020204" pitchFamily="34" charset="0"/>
              </a:rPr>
              <a:t> shows </a:t>
            </a:r>
            <a:r>
              <a:rPr lang="it-IT" sz="1400" dirty="0" err="1">
                <a:latin typeface="Avenir Next" panose="020B0503020202020204" pitchFamily="34" charset="0"/>
              </a:rPr>
              <a:t>you</a:t>
            </a:r>
            <a:r>
              <a:rPr lang="it-IT" sz="1400" dirty="0">
                <a:latin typeface="Avenir Next" panose="020B0503020202020204" pitchFamily="34" charset="0"/>
              </a:rPr>
              <a:t> the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dirty="0" err="1">
                <a:latin typeface="Avenir Next" panose="020B0503020202020204" pitchFamily="34" charset="0"/>
              </a:rPr>
              <a:t>’s</a:t>
            </a:r>
            <a:r>
              <a:rPr lang="it-IT" sz="1400" i="1" dirty="0">
                <a:latin typeface="Avenir Next" panose="020B0503020202020204" pitchFamily="34" charset="0"/>
              </a:rPr>
              <a:t> </a:t>
            </a:r>
            <a:r>
              <a:rPr lang="it-IT" sz="1400" dirty="0">
                <a:latin typeface="Avenir Next" panose="020B0503020202020204" pitchFamily="34" charset="0"/>
              </a:rPr>
              <a:t>box.</a:t>
            </a:r>
          </a:p>
          <a:p>
            <a:pPr>
              <a:lnSpc>
                <a:spcPct val="150000"/>
              </a:lnSpc>
            </a:pPr>
            <a:endParaRPr lang="en-IT" sz="1400" b="1" dirty="0">
              <a:latin typeface="Avenir Next" panose="020B0503020202020204" pitchFamily="34" charset="0"/>
            </a:endParaRPr>
          </a:p>
          <a:p>
            <a:r>
              <a:rPr lang="en-IT" sz="1400" b="1" dirty="0">
                <a:latin typeface="Avenir Next" panose="020B0503020202020204" pitchFamily="34" charset="0"/>
              </a:rPr>
              <a:t>Action 3: </a:t>
            </a:r>
            <a:r>
              <a:rPr lang="en-IT" sz="1400" dirty="0">
                <a:latin typeface="Avenir Next" panose="020B0503020202020204" pitchFamily="34" charset="0"/>
              </a:rPr>
              <a:t>click on the </a:t>
            </a:r>
            <a:r>
              <a:rPr lang="en-IT" sz="1400" i="1" dirty="0">
                <a:latin typeface="Avenir Next" panose="020B0503020202020204" pitchFamily="34" charset="0"/>
              </a:rPr>
              <a:t>“+” </a:t>
            </a:r>
            <a:r>
              <a:rPr lang="en-IT" sz="1400" dirty="0">
                <a:latin typeface="Avenir Next" panose="020B0503020202020204" pitchFamily="34" charset="0"/>
              </a:rPr>
              <a:t>symbol near the name of the course in order to add this course to your courses list.</a:t>
            </a:r>
          </a:p>
          <a:p>
            <a:r>
              <a:rPr lang="en-IT" sz="1400" b="1" dirty="0">
                <a:latin typeface="Avenir Next" panose="020B0503020202020204" pitchFamily="34" charset="0"/>
              </a:rPr>
              <a:t>Response 3</a:t>
            </a:r>
            <a:r>
              <a:rPr lang="en-IT" sz="1400" dirty="0">
                <a:latin typeface="Avenir Next" panose="020B0503020202020204" pitchFamily="34" charset="0"/>
              </a:rPr>
              <a:t>: the systems adds the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i="1"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 in </a:t>
            </a:r>
            <a:r>
              <a:rPr lang="it-IT" sz="1400" dirty="0" err="1">
                <a:latin typeface="Avenir Next" panose="020B0503020202020204" pitchFamily="34" charset="0"/>
              </a:rPr>
              <a:t>your</a:t>
            </a:r>
            <a:r>
              <a:rPr lang="it-IT" sz="1400" dirty="0">
                <a:latin typeface="Avenir Next" panose="020B0503020202020204" pitchFamily="34" charset="0"/>
              </a:rPr>
              <a:t> </a:t>
            </a:r>
            <a:r>
              <a:rPr lang="it-IT" sz="1400" dirty="0" err="1">
                <a:latin typeface="Avenir Next" panose="020B0503020202020204" pitchFamily="34" charset="0"/>
              </a:rPr>
              <a:t>courses</a:t>
            </a:r>
            <a:r>
              <a:rPr lang="it-IT" sz="1400" dirty="0">
                <a:latin typeface="Avenir Next" panose="020B0503020202020204" pitchFamily="34" charset="0"/>
              </a:rPr>
              <a:t> list.</a:t>
            </a:r>
            <a:endParaRPr lang="en-IT" sz="1400" b="1" dirty="0">
              <a:latin typeface="Avenir Next" panose="020B0503020202020204" pitchFamily="34" charset="0"/>
            </a:endParaRPr>
          </a:p>
          <a:p>
            <a:pPr>
              <a:lnSpc>
                <a:spcPct val="150000"/>
              </a:lnSpc>
            </a:pPr>
            <a:endParaRPr lang="en-IT" sz="1400" b="1" dirty="0">
              <a:latin typeface="Avenir Next" panose="020B0503020202020204" pitchFamily="34" charset="0"/>
            </a:endParaRPr>
          </a:p>
          <a:p>
            <a:pPr>
              <a:lnSpc>
                <a:spcPct val="150000"/>
              </a:lnSpc>
            </a:pPr>
            <a:endParaRPr lang="en-IT" sz="1400" b="1" dirty="0">
              <a:latin typeface="Avenir Next" panose="020B0503020202020204" pitchFamily="34" charset="0"/>
            </a:endParaRPr>
          </a:p>
          <a:p>
            <a:pPr>
              <a:lnSpc>
                <a:spcPct val="150000"/>
              </a:lnSpc>
            </a:pPr>
            <a:r>
              <a:rPr lang="en-IT" sz="1400" dirty="0">
                <a:latin typeface="Avenir Next" panose="020B0503020202020204" pitchFamily="34" charset="0"/>
              </a:rPr>
              <a:t> </a:t>
            </a:r>
          </a:p>
          <a:p>
            <a:pPr>
              <a:lnSpc>
                <a:spcPct val="150000"/>
              </a:lnSpc>
            </a:pPr>
            <a:endParaRPr lang="en-IT" sz="1400" dirty="0">
              <a:latin typeface="Avenir Next" panose="020B0503020202020204" pitchFamily="34" charset="0"/>
            </a:endParaRPr>
          </a:p>
        </p:txBody>
      </p:sp>
      <p:sp>
        <p:nvSpPr>
          <p:cNvPr id="10" name="TextBox 9">
            <a:extLst>
              <a:ext uri="{FF2B5EF4-FFF2-40B4-BE49-F238E27FC236}">
                <a16:creationId xmlns:a16="http://schemas.microsoft.com/office/drawing/2014/main" id="{01748374-970E-3141-95CE-CF8629249783}"/>
              </a:ext>
            </a:extLst>
          </p:cNvPr>
          <p:cNvSpPr txBox="1"/>
          <p:nvPr/>
        </p:nvSpPr>
        <p:spPr>
          <a:xfrm>
            <a:off x="304962" y="1141154"/>
            <a:ext cx="6467478" cy="1384995"/>
          </a:xfrm>
          <a:prstGeom prst="rect">
            <a:avLst/>
          </a:prstGeom>
          <a:noFill/>
        </p:spPr>
        <p:txBody>
          <a:bodyPr wrap="square" rtlCol="0">
            <a:spAutoFit/>
          </a:bodyPr>
          <a:lstStyle/>
          <a:p>
            <a:r>
              <a:rPr lang="en-IT" sz="1400" b="1" dirty="0">
                <a:solidFill>
                  <a:srgbClr val="00B0F0"/>
                </a:solidFill>
                <a:latin typeface="Avenir Next" panose="020B0503020202020204" pitchFamily="34" charset="0"/>
              </a:rPr>
              <a:t>Task: </a:t>
            </a:r>
            <a:r>
              <a:rPr lang="en-IT" sz="1400" dirty="0">
                <a:latin typeface="Avenir Next" panose="020B0503020202020204" pitchFamily="34" charset="0"/>
              </a:rPr>
              <a:t>Add the course </a:t>
            </a:r>
            <a:r>
              <a:rPr lang="en-IT" sz="1400" i="1" dirty="0">
                <a:latin typeface="Avenir Next" panose="020B0503020202020204" pitchFamily="34" charset="0"/>
              </a:rPr>
              <a:t>Human-Computer Interaction </a:t>
            </a:r>
            <a:r>
              <a:rPr lang="en-IT" sz="1400" dirty="0">
                <a:latin typeface="Avenir Next" panose="020B0503020202020204" pitchFamily="34" charset="0"/>
              </a:rPr>
              <a:t>to your couses list.</a:t>
            </a:r>
          </a:p>
          <a:p>
            <a:r>
              <a:rPr lang="en-GB" sz="1400" b="1" dirty="0" err="1">
                <a:solidFill>
                  <a:srgbClr val="00B0F0"/>
                </a:solidFill>
                <a:latin typeface="Avenir Next" panose="020B0503020202020204" pitchFamily="34" charset="0"/>
              </a:rPr>
              <a:t>Hypotesis</a:t>
            </a:r>
            <a:r>
              <a:rPr lang="it-IT" sz="1400" b="1" dirty="0">
                <a:solidFill>
                  <a:srgbClr val="00B0F0"/>
                </a:solidFill>
                <a:latin typeface="Avenir Next" panose="020B0503020202020204" pitchFamily="34" charset="0"/>
              </a:rPr>
              <a:t>:</a:t>
            </a:r>
            <a:r>
              <a:rPr lang="it-IT" sz="1400" dirty="0">
                <a:latin typeface="Avenir Next" panose="020B0503020202020204" pitchFamily="34" charset="0"/>
              </a:rPr>
              <a:t> the </a:t>
            </a:r>
            <a:r>
              <a:rPr lang="it-IT" sz="1400" dirty="0" err="1">
                <a:latin typeface="Avenir Next" panose="020B0503020202020204" pitchFamily="34" charset="0"/>
              </a:rPr>
              <a:t>student</a:t>
            </a:r>
            <a:r>
              <a:rPr lang="it-IT" sz="1400" dirty="0">
                <a:latin typeface="Avenir Next" panose="020B0503020202020204" pitchFamily="34" charset="0"/>
              </a:rPr>
              <a:t> </a:t>
            </a:r>
            <a:r>
              <a:rPr lang="it-IT" sz="1400" dirty="0" err="1">
                <a:latin typeface="Avenir Next" panose="020B0503020202020204" pitchFamily="34" charset="0"/>
              </a:rPr>
              <a:t>is</a:t>
            </a:r>
            <a:r>
              <a:rPr lang="it-IT" sz="1400" dirty="0">
                <a:latin typeface="Avenir Next" panose="020B0503020202020204" pitchFamily="34" charset="0"/>
              </a:rPr>
              <a:t> </a:t>
            </a:r>
            <a:r>
              <a:rPr lang="it-IT" sz="1400" dirty="0" err="1">
                <a:latin typeface="Avenir Next" panose="020B0503020202020204" pitchFamily="34" charset="0"/>
              </a:rPr>
              <a:t>already</a:t>
            </a:r>
            <a:r>
              <a:rPr lang="it-IT" sz="1400" dirty="0">
                <a:latin typeface="Avenir Next" panose="020B0503020202020204" pitchFamily="34" charset="0"/>
              </a:rPr>
              <a:t> </a:t>
            </a:r>
            <a:r>
              <a:rPr lang="it-IT" sz="1400" dirty="0" err="1">
                <a:latin typeface="Avenir Next" panose="020B0503020202020204" pitchFamily="34" charset="0"/>
              </a:rPr>
              <a:t>logged</a:t>
            </a:r>
            <a:r>
              <a:rPr lang="it-IT" sz="1400" dirty="0">
                <a:latin typeface="Avenir Next" panose="020B0503020202020204" pitchFamily="34" charset="0"/>
              </a:rPr>
              <a:t> and he </a:t>
            </a:r>
            <a:r>
              <a:rPr lang="it-IT" sz="1400" dirty="0" err="1">
                <a:latin typeface="Avenir Next" panose="020B0503020202020204" pitchFamily="34" charset="0"/>
              </a:rPr>
              <a:t>wants</a:t>
            </a:r>
            <a:r>
              <a:rPr lang="it-IT" sz="1400" dirty="0">
                <a:latin typeface="Avenir Next" panose="020B0503020202020204" pitchFamily="34" charset="0"/>
              </a:rPr>
              <a:t> to join the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 to </a:t>
            </a:r>
            <a:r>
              <a:rPr lang="it-IT" sz="1400" dirty="0" err="1">
                <a:latin typeface="Avenir Next" panose="020B0503020202020204" pitchFamily="34" charset="0"/>
              </a:rPr>
              <a:t>his</a:t>
            </a:r>
            <a:r>
              <a:rPr lang="it-IT" sz="1400" dirty="0">
                <a:latin typeface="Avenir Next" panose="020B0503020202020204" pitchFamily="34" charset="0"/>
              </a:rPr>
              <a:t> </a:t>
            </a:r>
            <a:r>
              <a:rPr lang="it-IT" sz="1400" dirty="0" err="1">
                <a:latin typeface="Avenir Next" panose="020B0503020202020204" pitchFamily="34" charset="0"/>
              </a:rPr>
              <a:t>courses</a:t>
            </a:r>
            <a:r>
              <a:rPr lang="it-IT" sz="1400" dirty="0">
                <a:latin typeface="Avenir Next" panose="020B0503020202020204" pitchFamily="34" charset="0"/>
              </a:rPr>
              <a:t> list. </a:t>
            </a:r>
            <a:r>
              <a:rPr lang="it-IT" sz="1400" dirty="0" err="1">
                <a:latin typeface="Avenir Next" panose="020B0503020202020204" pitchFamily="34" charset="0"/>
              </a:rPr>
              <a:t>Let’s</a:t>
            </a:r>
            <a:r>
              <a:rPr lang="it-IT" sz="1400" dirty="0">
                <a:latin typeface="Avenir Next" panose="020B0503020202020204" pitchFamily="34" charset="0"/>
              </a:rPr>
              <a:t> </a:t>
            </a:r>
            <a:r>
              <a:rPr lang="it-IT" sz="1400" dirty="0" err="1">
                <a:latin typeface="Avenir Next" panose="020B0503020202020204" pitchFamily="34" charset="0"/>
              </a:rPr>
              <a:t>also</a:t>
            </a:r>
            <a:r>
              <a:rPr lang="it-IT" sz="1400" dirty="0">
                <a:latin typeface="Avenir Next" panose="020B0503020202020204" pitchFamily="34" charset="0"/>
              </a:rPr>
              <a:t> suppose </a:t>
            </a:r>
            <a:r>
              <a:rPr lang="it-IT" sz="1400" dirty="0" err="1">
                <a:latin typeface="Avenir Next" panose="020B0503020202020204" pitchFamily="34" charset="0"/>
              </a:rPr>
              <a:t>that</a:t>
            </a:r>
            <a:r>
              <a:rPr lang="it-IT" sz="1400" dirty="0">
                <a:latin typeface="Avenir Next" panose="020B0503020202020204" pitchFamily="34" charset="0"/>
              </a:rPr>
              <a:t> the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 </a:t>
            </a:r>
            <a:r>
              <a:rPr lang="it-IT" sz="1400" dirty="0" err="1">
                <a:latin typeface="Avenir Next" panose="020B0503020202020204" pitchFamily="34" charset="0"/>
              </a:rPr>
              <a:t>is</a:t>
            </a:r>
            <a:r>
              <a:rPr lang="it-IT" sz="1400" dirty="0">
                <a:latin typeface="Avenir Next" panose="020B0503020202020204" pitchFamily="34" charset="0"/>
              </a:rPr>
              <a:t> </a:t>
            </a:r>
            <a:r>
              <a:rPr lang="it-IT" sz="1400" dirty="0" err="1">
                <a:latin typeface="Avenir Next" panose="020B0503020202020204" pitchFamily="34" charset="0"/>
              </a:rPr>
              <a:t>present</a:t>
            </a:r>
            <a:r>
              <a:rPr lang="it-IT" sz="1400" dirty="0">
                <a:latin typeface="Avenir Next" panose="020B0503020202020204" pitchFamily="34" charset="0"/>
              </a:rPr>
              <a:t> in the </a:t>
            </a:r>
            <a:r>
              <a:rPr lang="it-IT" sz="1400" dirty="0" err="1">
                <a:latin typeface="Avenir Next" panose="020B0503020202020204" pitchFamily="34" charset="0"/>
              </a:rPr>
              <a:t>courses</a:t>
            </a:r>
            <a:r>
              <a:rPr lang="it-IT" sz="1400" dirty="0">
                <a:latin typeface="Avenir Next" panose="020B0503020202020204" pitchFamily="34" charset="0"/>
              </a:rPr>
              <a:t> list from </a:t>
            </a:r>
            <a:r>
              <a:rPr lang="it-IT" sz="1400" dirty="0" err="1">
                <a:latin typeface="Avenir Next" panose="020B0503020202020204" pitchFamily="34" charset="0"/>
              </a:rPr>
              <a:t>which</a:t>
            </a:r>
            <a:r>
              <a:rPr lang="it-IT" sz="1400" dirty="0">
                <a:latin typeface="Avenir Next" panose="020B0503020202020204" pitchFamily="34" charset="0"/>
              </a:rPr>
              <a:t> the </a:t>
            </a:r>
            <a:r>
              <a:rPr lang="it-IT" sz="1400" dirty="0" err="1">
                <a:latin typeface="Avenir Next" panose="020B0503020202020204" pitchFamily="34" charset="0"/>
              </a:rPr>
              <a:t>user</a:t>
            </a:r>
            <a:r>
              <a:rPr lang="it-IT" sz="1400" dirty="0">
                <a:latin typeface="Avenir Next" panose="020B0503020202020204" pitchFamily="34" charset="0"/>
              </a:rPr>
              <a:t> can </a:t>
            </a:r>
            <a:r>
              <a:rPr lang="it-IT" sz="1400" dirty="0" err="1">
                <a:latin typeface="Avenir Next" panose="020B0503020202020204" pitchFamily="34" charset="0"/>
              </a:rPr>
              <a:t>choose</a:t>
            </a:r>
            <a:r>
              <a:rPr lang="it-IT" sz="1400" dirty="0">
                <a:latin typeface="Avenir Next" panose="020B0503020202020204" pitchFamily="34" charset="0"/>
              </a:rPr>
              <a:t> from.</a:t>
            </a:r>
          </a:p>
          <a:p>
            <a:endParaRPr lang="en-IT" sz="1400" dirty="0">
              <a:latin typeface="Avenir Next" panose="020B0503020202020204" pitchFamily="34" charset="0"/>
            </a:endParaRPr>
          </a:p>
        </p:txBody>
      </p:sp>
      <p:pic>
        <p:nvPicPr>
          <p:cNvPr id="8" name="Picture 7">
            <a:extLst>
              <a:ext uri="{FF2B5EF4-FFF2-40B4-BE49-F238E27FC236}">
                <a16:creationId xmlns:a16="http://schemas.microsoft.com/office/drawing/2014/main" id="{7FD53F6B-9547-FE47-813B-C85F619617E1}"/>
              </a:ext>
            </a:extLst>
          </p:cNvPr>
          <p:cNvPicPr>
            <a:picLocks noChangeAspect="1"/>
          </p:cNvPicPr>
          <p:nvPr/>
        </p:nvPicPr>
        <p:blipFill>
          <a:blip r:embed="rId2"/>
          <a:stretch>
            <a:fillRect/>
          </a:stretch>
        </p:blipFill>
        <p:spPr>
          <a:xfrm>
            <a:off x="9059151" y="1212310"/>
            <a:ext cx="3132849" cy="4433377"/>
          </a:xfrm>
          <a:prstGeom prst="rect">
            <a:avLst/>
          </a:prstGeom>
        </p:spPr>
      </p:pic>
      <p:pic>
        <p:nvPicPr>
          <p:cNvPr id="21" name="Picture 20">
            <a:extLst>
              <a:ext uri="{FF2B5EF4-FFF2-40B4-BE49-F238E27FC236}">
                <a16:creationId xmlns:a16="http://schemas.microsoft.com/office/drawing/2014/main" id="{B2C27A9E-16D1-3F49-95CC-3854F09D5873}"/>
              </a:ext>
            </a:extLst>
          </p:cNvPr>
          <p:cNvPicPr>
            <a:picLocks noChangeAspect="1"/>
          </p:cNvPicPr>
          <p:nvPr/>
        </p:nvPicPr>
        <p:blipFill>
          <a:blip r:embed="rId3"/>
          <a:stretch>
            <a:fillRect/>
          </a:stretch>
        </p:blipFill>
        <p:spPr>
          <a:xfrm>
            <a:off x="6173620" y="1646604"/>
            <a:ext cx="3132849" cy="4433377"/>
          </a:xfrm>
          <a:prstGeom prst="rect">
            <a:avLst/>
          </a:prstGeom>
        </p:spPr>
      </p:pic>
    </p:spTree>
    <p:extLst>
      <p:ext uri="{BB962C8B-B14F-4D97-AF65-F5344CB8AC3E}">
        <p14:creationId xmlns:p14="http://schemas.microsoft.com/office/powerpoint/2010/main" val="395793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8A7B441-9E3C-7246-889D-C63CDDFE3724}"/>
              </a:ext>
            </a:extLst>
          </p:cNvPr>
          <p:cNvPicPr>
            <a:picLocks noChangeAspect="1"/>
          </p:cNvPicPr>
          <p:nvPr/>
        </p:nvPicPr>
        <p:blipFill>
          <a:blip r:embed="rId2"/>
          <a:stretch>
            <a:fillRect/>
          </a:stretch>
        </p:blipFill>
        <p:spPr>
          <a:xfrm>
            <a:off x="5972537" y="525519"/>
            <a:ext cx="3132850" cy="4433378"/>
          </a:xfrm>
          <a:prstGeom prst="rect">
            <a:avLst/>
          </a:prstGeom>
        </p:spPr>
      </p:pic>
      <p:sp>
        <p:nvSpPr>
          <p:cNvPr id="3" name="TextBox 2">
            <a:extLst>
              <a:ext uri="{FF2B5EF4-FFF2-40B4-BE49-F238E27FC236}">
                <a16:creationId xmlns:a16="http://schemas.microsoft.com/office/drawing/2014/main" id="{78A92568-4D42-6A48-A829-2670B8E71644}"/>
              </a:ext>
            </a:extLst>
          </p:cNvPr>
          <p:cNvSpPr txBox="1"/>
          <p:nvPr/>
        </p:nvSpPr>
        <p:spPr>
          <a:xfrm>
            <a:off x="280563" y="1655644"/>
            <a:ext cx="6317007" cy="5716950"/>
          </a:xfrm>
          <a:prstGeom prst="rect">
            <a:avLst/>
          </a:prstGeom>
          <a:noFill/>
        </p:spPr>
        <p:txBody>
          <a:bodyPr wrap="square" rtlCol="0">
            <a:spAutoFit/>
          </a:bodyPr>
          <a:lstStyle/>
          <a:p>
            <a:r>
              <a:rPr lang="en-IT" sz="1250" b="1" dirty="0">
                <a:latin typeface="Avenir Next" panose="020B0503020202020204" pitchFamily="34" charset="0"/>
              </a:rPr>
              <a:t>Action 1:  </a:t>
            </a:r>
            <a:r>
              <a:rPr lang="en-IT" sz="1250" dirty="0">
                <a:latin typeface="Avenir Next" panose="020B0503020202020204" pitchFamily="34" charset="0"/>
              </a:rPr>
              <a:t>press the button</a:t>
            </a:r>
            <a:r>
              <a:rPr lang="en-IT" sz="1250" i="1" dirty="0">
                <a:latin typeface="Avenir Next" panose="020B0503020202020204" pitchFamily="34" charset="0"/>
              </a:rPr>
              <a:t> “Join a new course” </a:t>
            </a:r>
            <a:r>
              <a:rPr lang="en-IT" sz="1250" dirty="0">
                <a:latin typeface="Avenir Next" panose="020B0503020202020204" pitchFamily="34" charset="0"/>
              </a:rPr>
              <a:t>in the</a:t>
            </a:r>
            <a:r>
              <a:rPr lang="en-IT" sz="1250" i="1" dirty="0">
                <a:latin typeface="Avenir Next" panose="020B0503020202020204" pitchFamily="34" charset="0"/>
              </a:rPr>
              <a:t> “My Courses”</a:t>
            </a:r>
            <a:r>
              <a:rPr lang="en-IT" sz="1250" dirty="0">
                <a:latin typeface="Avenir Next" panose="020B0503020202020204" pitchFamily="34" charset="0"/>
              </a:rPr>
              <a:t> page.</a:t>
            </a:r>
          </a:p>
          <a:p>
            <a:r>
              <a:rPr lang="en-IT" sz="1250" b="1" dirty="0">
                <a:latin typeface="Avenir Next" panose="020B0503020202020204" pitchFamily="34" charset="0"/>
              </a:rPr>
              <a:t>Response 1:</a:t>
            </a:r>
            <a:r>
              <a:rPr lang="en-IT" sz="1250" dirty="0">
                <a:latin typeface="Avenir Next" panose="020B0503020202020204" pitchFamily="34" charset="0"/>
              </a:rPr>
              <a:t> the system shows you the courses list in the “</a:t>
            </a:r>
            <a:r>
              <a:rPr lang="en-IT" sz="1250" i="1" dirty="0">
                <a:latin typeface="Avenir Next" panose="020B0503020202020204" pitchFamily="34" charset="0"/>
              </a:rPr>
              <a:t>Courses list” </a:t>
            </a:r>
            <a:r>
              <a:rPr lang="en-IT" sz="1250" dirty="0">
                <a:latin typeface="Avenir Next" panose="020B0503020202020204" pitchFamily="34" charset="0"/>
              </a:rPr>
              <a:t>page</a:t>
            </a:r>
            <a:r>
              <a:rPr lang="en-IT" sz="1250" i="1" dirty="0">
                <a:latin typeface="Avenir Next" panose="020B0503020202020204" pitchFamily="34" charset="0"/>
              </a:rPr>
              <a:t>.</a:t>
            </a:r>
            <a:endParaRPr lang="en-IT" sz="1250" dirty="0">
              <a:latin typeface="Avenir Next" panose="020B0503020202020204" pitchFamily="34" charset="0"/>
            </a:endParaRPr>
          </a:p>
          <a:p>
            <a:endParaRPr lang="en-IT" sz="1250" dirty="0">
              <a:latin typeface="Avenir Next" panose="020B0503020202020204" pitchFamily="34" charset="0"/>
            </a:endParaRPr>
          </a:p>
          <a:p>
            <a:r>
              <a:rPr lang="en-IT" sz="1250" b="1" dirty="0">
                <a:latin typeface="Avenir Next" panose="020B0503020202020204" pitchFamily="34" charset="0"/>
              </a:rPr>
              <a:t>Action 2: </a:t>
            </a:r>
            <a:r>
              <a:rPr lang="en-IT" sz="1250" dirty="0">
                <a:latin typeface="Avenir Next" panose="020B0503020202020204" pitchFamily="34" charset="0"/>
              </a:rPr>
              <a:t>scroll the courses list in the page </a:t>
            </a:r>
            <a:r>
              <a:rPr lang="en-IT" sz="1250" i="1" dirty="0">
                <a:latin typeface="Avenir Next" panose="020B0503020202020204" pitchFamily="34" charset="0"/>
              </a:rPr>
              <a:t>“Courses list” </a:t>
            </a:r>
            <a:r>
              <a:rPr lang="en-IT" sz="1250" dirty="0">
                <a:latin typeface="Avenir Next" panose="020B0503020202020204" pitchFamily="34" charset="0"/>
              </a:rPr>
              <a:t>until you find the </a:t>
            </a:r>
            <a:r>
              <a:rPr lang="en-IT" sz="1250" i="1" dirty="0">
                <a:latin typeface="Avenir Next" panose="020B0503020202020204" pitchFamily="34" charset="0"/>
              </a:rPr>
              <a:t>Human-Computer Interaction </a:t>
            </a:r>
            <a:r>
              <a:rPr lang="en-IT" sz="1250" dirty="0">
                <a:latin typeface="Avenir Next" panose="020B0503020202020204" pitchFamily="34" charset="0"/>
              </a:rPr>
              <a:t>course. </a:t>
            </a:r>
            <a:r>
              <a:rPr lang="en-GB" sz="1250" dirty="0">
                <a:latin typeface="Avenir Next" panose="020B0503020202020204" pitchFamily="34" charset="0"/>
              </a:rPr>
              <a:t>You can also search by typing the name/code of the course in the input text area. </a:t>
            </a:r>
          </a:p>
          <a:p>
            <a:r>
              <a:rPr lang="en-IT" sz="1250" b="1" dirty="0">
                <a:latin typeface="Avenir Next" panose="020B0503020202020204" pitchFamily="34" charset="0"/>
              </a:rPr>
              <a:t>Response 2: </a:t>
            </a:r>
            <a:r>
              <a:rPr lang="it-IT" sz="1250" dirty="0">
                <a:latin typeface="Avenir Next" panose="020B0503020202020204" pitchFamily="34" charset="0"/>
              </a:rPr>
              <a:t>the </a:t>
            </a:r>
            <a:r>
              <a:rPr lang="it-IT" sz="1250" dirty="0" err="1">
                <a:latin typeface="Avenir Next" panose="020B0503020202020204" pitchFamily="34" charset="0"/>
              </a:rPr>
              <a:t>system</a:t>
            </a:r>
            <a:r>
              <a:rPr lang="it-IT" sz="1250" dirty="0">
                <a:latin typeface="Avenir Next" panose="020B0503020202020204" pitchFamily="34" charset="0"/>
              </a:rPr>
              <a:t> </a:t>
            </a:r>
            <a:r>
              <a:rPr lang="it-IT" sz="1250" dirty="0" err="1">
                <a:latin typeface="Avenir Next" panose="020B0503020202020204" pitchFamily="34" charset="0"/>
              </a:rPr>
              <a:t>does</a:t>
            </a:r>
            <a:r>
              <a:rPr lang="it-IT" sz="1250" dirty="0">
                <a:latin typeface="Avenir Next" panose="020B0503020202020204" pitchFamily="34" charset="0"/>
              </a:rPr>
              <a:t> </a:t>
            </a:r>
            <a:r>
              <a:rPr lang="it-IT" sz="1250" dirty="0" err="1">
                <a:latin typeface="Avenir Next" panose="020B0503020202020204" pitchFamily="34" charset="0"/>
              </a:rPr>
              <a:t>not</a:t>
            </a:r>
            <a:r>
              <a:rPr lang="it-IT" sz="1250" dirty="0">
                <a:latin typeface="Avenir Next" panose="020B0503020202020204" pitchFamily="34" charset="0"/>
              </a:rPr>
              <a:t> show </a:t>
            </a:r>
            <a:r>
              <a:rPr lang="it-IT" sz="1250" dirty="0" err="1">
                <a:latin typeface="Avenir Next" panose="020B0503020202020204" pitchFamily="34" charset="0"/>
              </a:rPr>
              <a:t>you</a:t>
            </a:r>
            <a:r>
              <a:rPr lang="it-IT" sz="1250" dirty="0">
                <a:latin typeface="Avenir Next" panose="020B0503020202020204" pitchFamily="34" charset="0"/>
              </a:rPr>
              <a:t> the </a:t>
            </a:r>
            <a:r>
              <a:rPr lang="it-IT" sz="1250" dirty="0" err="1">
                <a:latin typeface="Avenir Next" panose="020B0503020202020204" pitchFamily="34" charset="0"/>
              </a:rPr>
              <a:t>course</a:t>
            </a:r>
            <a:r>
              <a:rPr lang="it-IT" sz="1250" dirty="0">
                <a:latin typeface="Avenir Next" panose="020B0503020202020204" pitchFamily="34" charset="0"/>
              </a:rPr>
              <a:t> of </a:t>
            </a:r>
            <a:r>
              <a:rPr lang="it-IT" sz="1250" dirty="0" err="1">
                <a:latin typeface="Avenir Next" panose="020B0503020202020204" pitchFamily="34" charset="0"/>
              </a:rPr>
              <a:t>your</a:t>
            </a:r>
            <a:r>
              <a:rPr lang="it-IT" sz="1250" dirty="0">
                <a:latin typeface="Avenir Next" panose="020B0503020202020204" pitchFamily="34" charset="0"/>
              </a:rPr>
              <a:t> </a:t>
            </a:r>
            <a:r>
              <a:rPr lang="it-IT" sz="1250" dirty="0" err="1">
                <a:latin typeface="Avenir Next" panose="020B0503020202020204" pitchFamily="34" charset="0"/>
              </a:rPr>
              <a:t>interest</a:t>
            </a:r>
            <a:r>
              <a:rPr lang="it-IT" sz="1250" dirty="0">
                <a:latin typeface="Avenir Next" panose="020B0503020202020204" pitchFamily="34" charset="0"/>
              </a:rPr>
              <a:t> </a:t>
            </a:r>
            <a:r>
              <a:rPr lang="it-IT" sz="1250" dirty="0" err="1">
                <a:latin typeface="Avenir Next" panose="020B0503020202020204" pitchFamily="34" charset="0"/>
              </a:rPr>
              <a:t>because</a:t>
            </a:r>
            <a:r>
              <a:rPr lang="it-IT" sz="1250" dirty="0">
                <a:latin typeface="Avenir Next" panose="020B0503020202020204" pitchFamily="34" charset="0"/>
              </a:rPr>
              <a:t> </a:t>
            </a:r>
            <a:r>
              <a:rPr lang="it-IT" sz="1250" dirty="0" err="1">
                <a:latin typeface="Avenir Next" panose="020B0503020202020204" pitchFamily="34" charset="0"/>
              </a:rPr>
              <a:t>it</a:t>
            </a:r>
            <a:r>
              <a:rPr lang="it-IT" sz="1250" dirty="0">
                <a:latin typeface="Avenir Next" panose="020B0503020202020204" pitchFamily="34" charset="0"/>
              </a:rPr>
              <a:t> </a:t>
            </a:r>
            <a:r>
              <a:rPr lang="it-IT" sz="1250" dirty="0" err="1">
                <a:latin typeface="Avenir Next" panose="020B0503020202020204" pitchFamily="34" charset="0"/>
              </a:rPr>
              <a:t>is</a:t>
            </a:r>
            <a:r>
              <a:rPr lang="it-IT" sz="1250" dirty="0">
                <a:latin typeface="Avenir Next" panose="020B0503020202020204" pitchFamily="34" charset="0"/>
              </a:rPr>
              <a:t> </a:t>
            </a:r>
            <a:r>
              <a:rPr lang="it-IT" sz="1250" dirty="0" err="1">
                <a:latin typeface="Avenir Next" panose="020B0503020202020204" pitchFamily="34" charset="0"/>
              </a:rPr>
              <a:t>not</a:t>
            </a:r>
            <a:r>
              <a:rPr lang="it-IT" sz="1250" dirty="0">
                <a:latin typeface="Avenir Next" panose="020B0503020202020204" pitchFamily="34" charset="0"/>
              </a:rPr>
              <a:t> </a:t>
            </a:r>
            <a:r>
              <a:rPr lang="it-IT" sz="1250" dirty="0" err="1">
                <a:latin typeface="Avenir Next" panose="020B0503020202020204" pitchFamily="34" charset="0"/>
              </a:rPr>
              <a:t>present</a:t>
            </a:r>
            <a:r>
              <a:rPr lang="it-IT" sz="1250" dirty="0">
                <a:latin typeface="Avenir Next" panose="020B0503020202020204" pitchFamily="34" charset="0"/>
              </a:rPr>
              <a:t> in the </a:t>
            </a:r>
            <a:r>
              <a:rPr lang="it-IT" sz="1250" dirty="0" err="1">
                <a:latin typeface="Avenir Next" panose="020B0503020202020204" pitchFamily="34" charset="0"/>
              </a:rPr>
              <a:t>courses</a:t>
            </a:r>
            <a:r>
              <a:rPr lang="it-IT" sz="1250" dirty="0">
                <a:latin typeface="Avenir Next" panose="020B0503020202020204" pitchFamily="34" charset="0"/>
              </a:rPr>
              <a:t> list.</a:t>
            </a:r>
          </a:p>
          <a:p>
            <a:endParaRPr lang="en-IT" sz="1250" b="1" dirty="0">
              <a:latin typeface="Avenir Next" panose="020B0503020202020204" pitchFamily="34" charset="0"/>
            </a:endParaRPr>
          </a:p>
          <a:p>
            <a:r>
              <a:rPr lang="en-IT" sz="1250" b="1" dirty="0">
                <a:latin typeface="Avenir Next" panose="020B0503020202020204" pitchFamily="34" charset="0"/>
              </a:rPr>
              <a:t>Action 3: </a:t>
            </a:r>
            <a:r>
              <a:rPr lang="en-IT" sz="1250" dirty="0">
                <a:latin typeface="Avenir Next" panose="020B0503020202020204" pitchFamily="34" charset="0"/>
              </a:rPr>
              <a:t>since you do not find the course of your interest, click on </a:t>
            </a:r>
            <a:r>
              <a:rPr lang="en-IT" sz="1250" i="1" dirty="0">
                <a:latin typeface="Avenir Next" panose="020B0503020202020204" pitchFamily="34" charset="0"/>
              </a:rPr>
              <a:t>“Add new course” </a:t>
            </a:r>
            <a:r>
              <a:rPr lang="en-IT" sz="1250" dirty="0">
                <a:latin typeface="Avenir Next" panose="020B0503020202020204" pitchFamily="34" charset="0"/>
              </a:rPr>
              <a:t>button.</a:t>
            </a:r>
          </a:p>
          <a:p>
            <a:r>
              <a:rPr lang="en-IT" sz="1250" b="1" dirty="0">
                <a:latin typeface="Avenir Next" panose="020B0503020202020204" pitchFamily="34" charset="0"/>
              </a:rPr>
              <a:t>Response 3: </a:t>
            </a:r>
            <a:r>
              <a:rPr lang="en-IT" sz="1250" dirty="0">
                <a:latin typeface="Avenir Next" panose="020B0503020202020204" pitchFamily="34" charset="0"/>
              </a:rPr>
              <a:t>the system shows you the </a:t>
            </a:r>
            <a:r>
              <a:rPr lang="en-IT" sz="1250" i="1" dirty="0">
                <a:latin typeface="Avenir Next" panose="020B0503020202020204" pitchFamily="34" charset="0"/>
              </a:rPr>
              <a:t>“Add new course” </a:t>
            </a:r>
            <a:r>
              <a:rPr lang="en-IT" sz="1250" dirty="0">
                <a:latin typeface="Avenir Next" panose="020B0503020202020204" pitchFamily="34" charset="0"/>
              </a:rPr>
              <a:t>page.</a:t>
            </a:r>
          </a:p>
          <a:p>
            <a:endParaRPr lang="en-IT" sz="1250" b="1" dirty="0">
              <a:latin typeface="Avenir Next" panose="020B0503020202020204" pitchFamily="34" charset="0"/>
            </a:endParaRPr>
          </a:p>
          <a:p>
            <a:r>
              <a:rPr lang="en-IT" sz="1250" b="1" dirty="0">
                <a:latin typeface="Avenir Next" panose="020B0503020202020204" pitchFamily="34" charset="0"/>
              </a:rPr>
              <a:t>Action 4: </a:t>
            </a:r>
            <a:r>
              <a:rPr lang="en-IT" sz="1250" dirty="0">
                <a:latin typeface="Avenir Next" panose="020B0503020202020204" pitchFamily="34" charset="0"/>
              </a:rPr>
              <a:t>fill the form with all the infos about the course of </a:t>
            </a:r>
            <a:r>
              <a:rPr lang="en-IT" sz="1250" i="1" dirty="0">
                <a:latin typeface="Avenir Next" panose="020B0503020202020204" pitchFamily="34" charset="0"/>
              </a:rPr>
              <a:t>Human-Computer Interaction</a:t>
            </a:r>
            <a:r>
              <a:rPr lang="en-IT" sz="1250" dirty="0">
                <a:latin typeface="Avenir Next" panose="020B0503020202020204" pitchFamily="34" charset="0"/>
              </a:rPr>
              <a:t>.</a:t>
            </a:r>
          </a:p>
          <a:p>
            <a:r>
              <a:rPr lang="en-IT" sz="1250" b="1" dirty="0">
                <a:latin typeface="Avenir Next" panose="020B0503020202020204" pitchFamily="34" charset="0"/>
              </a:rPr>
              <a:t>Response 4: </a:t>
            </a:r>
            <a:r>
              <a:rPr lang="en-IT" sz="1250" dirty="0">
                <a:latin typeface="Avenir Next" panose="020B0503020202020204" pitchFamily="34" charset="0"/>
              </a:rPr>
              <a:t>the system shows you the filled form.</a:t>
            </a:r>
          </a:p>
          <a:p>
            <a:endParaRPr lang="en-IT" sz="1250" b="1" dirty="0">
              <a:latin typeface="Avenir Next" panose="020B0503020202020204" pitchFamily="34" charset="0"/>
            </a:endParaRPr>
          </a:p>
          <a:p>
            <a:r>
              <a:rPr lang="en-IT" sz="1250" b="1" dirty="0">
                <a:latin typeface="Avenir Next" panose="020B0503020202020204" pitchFamily="34" charset="0"/>
              </a:rPr>
              <a:t>Action 5: </a:t>
            </a:r>
            <a:r>
              <a:rPr lang="en-IT" sz="1250" dirty="0">
                <a:latin typeface="Avenir Next" panose="020B0503020202020204" pitchFamily="34" charset="0"/>
              </a:rPr>
              <a:t>click the </a:t>
            </a:r>
            <a:r>
              <a:rPr lang="en-IT" sz="1250" i="1" dirty="0">
                <a:latin typeface="Avenir Next" panose="020B0503020202020204" pitchFamily="34" charset="0"/>
              </a:rPr>
              <a:t>“Add” </a:t>
            </a:r>
            <a:r>
              <a:rPr lang="en-IT" sz="1250" dirty="0">
                <a:latin typeface="Avenir Next" panose="020B0503020202020204" pitchFamily="34" charset="0"/>
              </a:rPr>
              <a:t>button in order to save changes.</a:t>
            </a:r>
          </a:p>
          <a:p>
            <a:r>
              <a:rPr lang="en-IT" sz="1250" b="1" dirty="0">
                <a:latin typeface="Avenir Next" panose="020B0503020202020204" pitchFamily="34" charset="0"/>
              </a:rPr>
              <a:t>Response 5: </a:t>
            </a:r>
            <a:r>
              <a:rPr lang="en-IT" sz="1250" dirty="0">
                <a:latin typeface="Avenir Next" panose="020B0503020202020204" pitchFamily="34" charset="0"/>
              </a:rPr>
              <a:t>the systems adds the new course in the courses list. </a:t>
            </a:r>
          </a:p>
          <a:p>
            <a:endParaRPr lang="en-IT" sz="1250" b="1" dirty="0">
              <a:latin typeface="Avenir Next" panose="020B0503020202020204" pitchFamily="34" charset="0"/>
            </a:endParaRPr>
          </a:p>
          <a:p>
            <a:r>
              <a:rPr lang="en-IT" sz="1250" b="1" dirty="0">
                <a:latin typeface="Avenir Next" panose="020B0503020202020204" pitchFamily="34" charset="0"/>
              </a:rPr>
              <a:t>Action 6: </a:t>
            </a:r>
            <a:r>
              <a:rPr lang="en-IT" sz="1250" dirty="0">
                <a:latin typeface="Avenir Next" panose="020B0503020202020204" pitchFamily="34" charset="0"/>
              </a:rPr>
              <a:t>scroll the courses list in the page </a:t>
            </a:r>
            <a:r>
              <a:rPr lang="en-IT" sz="1250" i="1" dirty="0">
                <a:latin typeface="Avenir Next" panose="020B0503020202020204" pitchFamily="34" charset="0"/>
              </a:rPr>
              <a:t>“Courses list” </a:t>
            </a:r>
            <a:r>
              <a:rPr lang="en-IT" sz="1250" dirty="0">
                <a:latin typeface="Avenir Next" panose="020B0503020202020204" pitchFamily="34" charset="0"/>
              </a:rPr>
              <a:t>and search the </a:t>
            </a:r>
            <a:r>
              <a:rPr lang="en-IT" sz="1250" i="1" dirty="0">
                <a:latin typeface="Avenir Next" panose="020B0503020202020204" pitchFamily="34" charset="0"/>
              </a:rPr>
              <a:t>Human-Computer Interaction </a:t>
            </a:r>
            <a:r>
              <a:rPr lang="en-IT" sz="1250" dirty="0">
                <a:latin typeface="Avenir Next" panose="020B0503020202020204" pitchFamily="34" charset="0"/>
              </a:rPr>
              <a:t>course, which you have already added.</a:t>
            </a:r>
          </a:p>
          <a:p>
            <a:r>
              <a:rPr lang="en-IT" sz="1250" b="1" dirty="0">
                <a:latin typeface="Avenir Next" panose="020B0503020202020204" pitchFamily="34" charset="0"/>
              </a:rPr>
              <a:t>Response 6: </a:t>
            </a:r>
            <a:r>
              <a:rPr lang="en-IT" sz="1250" dirty="0">
                <a:latin typeface="Avenir Next" panose="020B0503020202020204" pitchFamily="34" charset="0"/>
              </a:rPr>
              <a:t>the systems shows you the </a:t>
            </a:r>
            <a:r>
              <a:rPr lang="en-IT" sz="1250" i="1" dirty="0">
                <a:latin typeface="Avenir Next" panose="020B0503020202020204" pitchFamily="34" charset="0"/>
              </a:rPr>
              <a:t>Human-Computer Interaction </a:t>
            </a:r>
            <a:r>
              <a:rPr lang="en-IT" sz="1250" dirty="0">
                <a:latin typeface="Avenir Next" panose="020B0503020202020204" pitchFamily="34" charset="0"/>
              </a:rPr>
              <a:t>box.</a:t>
            </a:r>
          </a:p>
          <a:p>
            <a:endParaRPr lang="en-IT" sz="1250" b="1" dirty="0">
              <a:latin typeface="Avenir Next" panose="020B0503020202020204" pitchFamily="34" charset="0"/>
            </a:endParaRPr>
          </a:p>
          <a:p>
            <a:r>
              <a:rPr lang="en-IT" sz="1250" b="1" dirty="0">
                <a:latin typeface="Avenir Next" panose="020B0503020202020204" pitchFamily="34" charset="0"/>
              </a:rPr>
              <a:t>Action 7: </a:t>
            </a:r>
            <a:r>
              <a:rPr lang="en-IT" sz="1200" dirty="0">
                <a:latin typeface="Avenir Next" panose="020B0503020202020204" pitchFamily="34" charset="0"/>
              </a:rPr>
              <a:t>click on the </a:t>
            </a:r>
            <a:r>
              <a:rPr lang="en-IT" sz="1200" i="1" dirty="0">
                <a:latin typeface="Avenir Next" panose="020B0503020202020204" pitchFamily="34" charset="0"/>
              </a:rPr>
              <a:t>“+” </a:t>
            </a:r>
            <a:r>
              <a:rPr lang="en-IT" sz="1200" dirty="0">
                <a:latin typeface="Avenir Next" panose="020B0503020202020204" pitchFamily="34" charset="0"/>
              </a:rPr>
              <a:t>symbol near the name of the course in order to add this course to your courses list.</a:t>
            </a:r>
          </a:p>
          <a:p>
            <a:r>
              <a:rPr lang="en-IT" sz="1250" b="1" dirty="0">
                <a:latin typeface="Avenir Next" panose="020B0503020202020204" pitchFamily="34" charset="0"/>
              </a:rPr>
              <a:t>Response 7: </a:t>
            </a:r>
            <a:r>
              <a:rPr lang="en-IT" sz="1250" dirty="0">
                <a:latin typeface="Avenir Next" panose="020B0503020202020204" pitchFamily="34" charset="0"/>
              </a:rPr>
              <a:t>the systems adds the </a:t>
            </a:r>
            <a:r>
              <a:rPr lang="en-IT" sz="1250" i="1" dirty="0">
                <a:latin typeface="Avenir Next" panose="020B0503020202020204" pitchFamily="34" charset="0"/>
              </a:rPr>
              <a:t>Human-Computer Interaction </a:t>
            </a:r>
            <a:r>
              <a:rPr lang="en-IT" sz="1250" dirty="0">
                <a:latin typeface="Avenir Next" panose="020B0503020202020204" pitchFamily="34" charset="0"/>
              </a:rPr>
              <a:t>to your courses list.</a:t>
            </a:r>
          </a:p>
          <a:p>
            <a:endParaRPr lang="en-IT" sz="1250" b="1" dirty="0">
              <a:latin typeface="Avenir Next" panose="020B0503020202020204" pitchFamily="34" charset="0"/>
            </a:endParaRPr>
          </a:p>
          <a:p>
            <a:endParaRPr lang="en-IT" sz="1250" dirty="0">
              <a:latin typeface="Avenir Next" panose="020B0503020202020204" pitchFamily="34" charset="0"/>
            </a:endParaRPr>
          </a:p>
        </p:txBody>
      </p:sp>
      <p:sp>
        <p:nvSpPr>
          <p:cNvPr id="10" name="TextBox 9">
            <a:extLst>
              <a:ext uri="{FF2B5EF4-FFF2-40B4-BE49-F238E27FC236}">
                <a16:creationId xmlns:a16="http://schemas.microsoft.com/office/drawing/2014/main" id="{01748374-970E-3141-95CE-CF8629249783}"/>
              </a:ext>
            </a:extLst>
          </p:cNvPr>
          <p:cNvSpPr txBox="1"/>
          <p:nvPr/>
        </p:nvSpPr>
        <p:spPr>
          <a:xfrm>
            <a:off x="280563" y="563500"/>
            <a:ext cx="5691974" cy="1246495"/>
          </a:xfrm>
          <a:prstGeom prst="rect">
            <a:avLst/>
          </a:prstGeom>
          <a:noFill/>
        </p:spPr>
        <p:txBody>
          <a:bodyPr wrap="square" rtlCol="0">
            <a:spAutoFit/>
          </a:bodyPr>
          <a:lstStyle/>
          <a:p>
            <a:r>
              <a:rPr lang="en-IT" sz="1250" b="1" dirty="0">
                <a:solidFill>
                  <a:srgbClr val="00B0F0"/>
                </a:solidFill>
                <a:latin typeface="Avenir Next" panose="020B0503020202020204" pitchFamily="34" charset="0"/>
              </a:rPr>
              <a:t>Task: </a:t>
            </a:r>
            <a:r>
              <a:rPr lang="en-IT" sz="1250" dirty="0">
                <a:latin typeface="Avenir Next" panose="020B0503020202020204" pitchFamily="34" charset="0"/>
              </a:rPr>
              <a:t>Add the </a:t>
            </a:r>
            <a:r>
              <a:rPr lang="en-IT" sz="1250" i="1" dirty="0">
                <a:latin typeface="Avenir Next" panose="020B0503020202020204" pitchFamily="34" charset="0"/>
              </a:rPr>
              <a:t>Human-Computer Interaction </a:t>
            </a:r>
            <a:r>
              <a:rPr lang="en-IT" sz="1250" dirty="0">
                <a:latin typeface="Avenir Next" panose="020B0503020202020204" pitchFamily="34" charset="0"/>
              </a:rPr>
              <a:t>course to your couses list. </a:t>
            </a:r>
          </a:p>
          <a:p>
            <a:r>
              <a:rPr lang="en-GB" sz="1250" b="1" dirty="0" err="1">
                <a:solidFill>
                  <a:srgbClr val="00B0F0"/>
                </a:solidFill>
                <a:latin typeface="Avenir Next" panose="020B0503020202020204" pitchFamily="34" charset="0"/>
              </a:rPr>
              <a:t>Hypotesis</a:t>
            </a:r>
            <a:r>
              <a:rPr lang="it-IT" sz="1250" b="1" dirty="0">
                <a:solidFill>
                  <a:srgbClr val="00B0F0"/>
                </a:solidFill>
                <a:latin typeface="Avenir Next" panose="020B0503020202020204" pitchFamily="34" charset="0"/>
              </a:rPr>
              <a:t>:</a:t>
            </a:r>
            <a:r>
              <a:rPr lang="it-IT" sz="1250" dirty="0">
                <a:latin typeface="Avenir Next" panose="020B0503020202020204" pitchFamily="34" charset="0"/>
              </a:rPr>
              <a:t> the </a:t>
            </a:r>
            <a:r>
              <a:rPr lang="it-IT" sz="1250" dirty="0" err="1">
                <a:latin typeface="Avenir Next" panose="020B0503020202020204" pitchFamily="34" charset="0"/>
              </a:rPr>
              <a:t>student</a:t>
            </a:r>
            <a:r>
              <a:rPr lang="it-IT" sz="1250" dirty="0">
                <a:latin typeface="Avenir Next" panose="020B0503020202020204" pitchFamily="34" charset="0"/>
              </a:rPr>
              <a:t> </a:t>
            </a:r>
            <a:r>
              <a:rPr lang="it-IT" sz="1250" dirty="0" err="1">
                <a:latin typeface="Avenir Next" panose="020B0503020202020204" pitchFamily="34" charset="0"/>
              </a:rPr>
              <a:t>is</a:t>
            </a:r>
            <a:r>
              <a:rPr lang="it-IT" sz="1250" dirty="0">
                <a:latin typeface="Avenir Next" panose="020B0503020202020204" pitchFamily="34" charset="0"/>
              </a:rPr>
              <a:t> </a:t>
            </a:r>
            <a:r>
              <a:rPr lang="it-IT" sz="1250" dirty="0" err="1">
                <a:latin typeface="Avenir Next" panose="020B0503020202020204" pitchFamily="34" charset="0"/>
              </a:rPr>
              <a:t>already</a:t>
            </a:r>
            <a:r>
              <a:rPr lang="it-IT" sz="1250" dirty="0">
                <a:latin typeface="Avenir Next" panose="020B0503020202020204" pitchFamily="34" charset="0"/>
              </a:rPr>
              <a:t> </a:t>
            </a:r>
            <a:r>
              <a:rPr lang="it-IT" sz="1250" dirty="0" err="1">
                <a:latin typeface="Avenir Next" panose="020B0503020202020204" pitchFamily="34" charset="0"/>
              </a:rPr>
              <a:t>logged</a:t>
            </a:r>
            <a:r>
              <a:rPr lang="it-IT" sz="1250" dirty="0">
                <a:latin typeface="Avenir Next" panose="020B0503020202020204" pitchFamily="34" charset="0"/>
              </a:rPr>
              <a:t> and he </a:t>
            </a:r>
            <a:r>
              <a:rPr lang="it-IT" sz="1250" dirty="0" err="1">
                <a:latin typeface="Avenir Next" panose="020B0503020202020204" pitchFamily="34" charset="0"/>
              </a:rPr>
              <a:t>wants</a:t>
            </a:r>
            <a:r>
              <a:rPr lang="it-IT" sz="1250" dirty="0">
                <a:latin typeface="Avenir Next" panose="020B0503020202020204" pitchFamily="34" charset="0"/>
              </a:rPr>
              <a:t> to join the </a:t>
            </a:r>
            <a:r>
              <a:rPr lang="it-IT" sz="1250" i="1" dirty="0">
                <a:latin typeface="Avenir Next" panose="020B0503020202020204" pitchFamily="34" charset="0"/>
              </a:rPr>
              <a:t>Human-Computer </a:t>
            </a:r>
            <a:r>
              <a:rPr lang="it-IT" sz="1250" i="1" dirty="0" err="1">
                <a:latin typeface="Avenir Next" panose="020B0503020202020204" pitchFamily="34" charset="0"/>
              </a:rPr>
              <a:t>Interaction</a:t>
            </a:r>
            <a:r>
              <a:rPr lang="it-IT" sz="1250" dirty="0">
                <a:latin typeface="Avenir Next" panose="020B0503020202020204" pitchFamily="34" charset="0"/>
              </a:rPr>
              <a:t> </a:t>
            </a:r>
            <a:r>
              <a:rPr lang="it-IT" sz="1250" dirty="0" err="1">
                <a:latin typeface="Avenir Next" panose="020B0503020202020204" pitchFamily="34" charset="0"/>
              </a:rPr>
              <a:t>course</a:t>
            </a:r>
            <a:r>
              <a:rPr lang="it-IT" sz="1250" dirty="0">
                <a:latin typeface="Avenir Next" panose="020B0503020202020204" pitchFamily="34" charset="0"/>
              </a:rPr>
              <a:t> to </a:t>
            </a:r>
            <a:r>
              <a:rPr lang="it-IT" sz="1250" dirty="0" err="1">
                <a:latin typeface="Avenir Next" panose="020B0503020202020204" pitchFamily="34" charset="0"/>
              </a:rPr>
              <a:t>his</a:t>
            </a:r>
            <a:r>
              <a:rPr lang="it-IT" sz="1250" dirty="0">
                <a:latin typeface="Avenir Next" panose="020B0503020202020204" pitchFamily="34" charset="0"/>
              </a:rPr>
              <a:t> </a:t>
            </a:r>
            <a:r>
              <a:rPr lang="it-IT" sz="1250" dirty="0" err="1">
                <a:latin typeface="Avenir Next" panose="020B0503020202020204" pitchFamily="34" charset="0"/>
              </a:rPr>
              <a:t>courses</a:t>
            </a:r>
            <a:r>
              <a:rPr lang="it-IT" sz="1250" dirty="0">
                <a:latin typeface="Avenir Next" panose="020B0503020202020204" pitchFamily="34" charset="0"/>
              </a:rPr>
              <a:t> list. </a:t>
            </a:r>
            <a:r>
              <a:rPr lang="it-IT" sz="1250" dirty="0" err="1">
                <a:latin typeface="Avenir Next" panose="020B0503020202020204" pitchFamily="34" charset="0"/>
              </a:rPr>
              <a:t>Let’s</a:t>
            </a:r>
            <a:r>
              <a:rPr lang="it-IT" sz="1250" dirty="0">
                <a:latin typeface="Avenir Next" panose="020B0503020202020204" pitchFamily="34" charset="0"/>
              </a:rPr>
              <a:t> </a:t>
            </a:r>
            <a:r>
              <a:rPr lang="it-IT" sz="1250" dirty="0" err="1">
                <a:latin typeface="Avenir Next" panose="020B0503020202020204" pitchFamily="34" charset="0"/>
              </a:rPr>
              <a:t>also</a:t>
            </a:r>
            <a:r>
              <a:rPr lang="it-IT" sz="1250" dirty="0">
                <a:latin typeface="Avenir Next" panose="020B0503020202020204" pitchFamily="34" charset="0"/>
              </a:rPr>
              <a:t> suppose </a:t>
            </a:r>
            <a:r>
              <a:rPr lang="it-IT" sz="1250" dirty="0" err="1">
                <a:latin typeface="Avenir Next" panose="020B0503020202020204" pitchFamily="34" charset="0"/>
              </a:rPr>
              <a:t>that</a:t>
            </a:r>
            <a:r>
              <a:rPr lang="it-IT" sz="1250" dirty="0">
                <a:latin typeface="Avenir Next" panose="020B0503020202020204" pitchFamily="34" charset="0"/>
              </a:rPr>
              <a:t> the </a:t>
            </a:r>
            <a:r>
              <a:rPr lang="it-IT" sz="1250" i="1" dirty="0">
                <a:latin typeface="Avenir Next" panose="020B0503020202020204" pitchFamily="34" charset="0"/>
              </a:rPr>
              <a:t>Human-Computer </a:t>
            </a:r>
            <a:r>
              <a:rPr lang="it-IT" sz="1250" i="1" dirty="0" err="1">
                <a:latin typeface="Avenir Next" panose="020B0503020202020204" pitchFamily="34" charset="0"/>
              </a:rPr>
              <a:t>Interaction</a:t>
            </a:r>
            <a:r>
              <a:rPr lang="it-IT" sz="1250" dirty="0">
                <a:latin typeface="Avenir Next" panose="020B0503020202020204" pitchFamily="34" charset="0"/>
              </a:rPr>
              <a:t> </a:t>
            </a:r>
            <a:r>
              <a:rPr lang="it-IT" sz="1250" dirty="0" err="1">
                <a:latin typeface="Avenir Next" panose="020B0503020202020204" pitchFamily="34" charset="0"/>
              </a:rPr>
              <a:t>course</a:t>
            </a:r>
            <a:r>
              <a:rPr lang="it-IT" sz="1250" dirty="0">
                <a:latin typeface="Avenir Next" panose="020B0503020202020204" pitchFamily="34" charset="0"/>
              </a:rPr>
              <a:t> </a:t>
            </a:r>
            <a:r>
              <a:rPr lang="it-IT" sz="1250" dirty="0" err="1">
                <a:latin typeface="Avenir Next" panose="020B0503020202020204" pitchFamily="34" charset="0"/>
              </a:rPr>
              <a:t>is</a:t>
            </a:r>
            <a:r>
              <a:rPr lang="it-IT" sz="1250" dirty="0">
                <a:latin typeface="Avenir Next" panose="020B0503020202020204" pitchFamily="34" charset="0"/>
              </a:rPr>
              <a:t> </a:t>
            </a:r>
            <a:r>
              <a:rPr lang="it-IT" sz="1250" dirty="0" err="1">
                <a:latin typeface="Avenir Next" panose="020B0503020202020204" pitchFamily="34" charset="0"/>
              </a:rPr>
              <a:t>not</a:t>
            </a:r>
            <a:r>
              <a:rPr lang="it-IT" sz="1250" dirty="0">
                <a:latin typeface="Avenir Next" panose="020B0503020202020204" pitchFamily="34" charset="0"/>
              </a:rPr>
              <a:t> </a:t>
            </a:r>
            <a:r>
              <a:rPr lang="it-IT" sz="1250" dirty="0" err="1">
                <a:latin typeface="Avenir Next" panose="020B0503020202020204" pitchFamily="34" charset="0"/>
              </a:rPr>
              <a:t>present</a:t>
            </a:r>
            <a:r>
              <a:rPr lang="it-IT" sz="1250" dirty="0">
                <a:latin typeface="Avenir Next" panose="020B0503020202020204" pitchFamily="34" charset="0"/>
              </a:rPr>
              <a:t> in the </a:t>
            </a:r>
            <a:r>
              <a:rPr lang="it-IT" sz="1250" dirty="0" err="1">
                <a:latin typeface="Avenir Next" panose="020B0503020202020204" pitchFamily="34" charset="0"/>
              </a:rPr>
              <a:t>courses</a:t>
            </a:r>
            <a:r>
              <a:rPr lang="it-IT" sz="1250" dirty="0">
                <a:latin typeface="Avenir Next" panose="020B0503020202020204" pitchFamily="34" charset="0"/>
              </a:rPr>
              <a:t> list from </a:t>
            </a:r>
            <a:r>
              <a:rPr lang="it-IT" sz="1250" dirty="0" err="1">
                <a:latin typeface="Avenir Next" panose="020B0503020202020204" pitchFamily="34" charset="0"/>
              </a:rPr>
              <a:t>which</a:t>
            </a:r>
            <a:r>
              <a:rPr lang="it-IT" sz="1250" dirty="0">
                <a:latin typeface="Avenir Next" panose="020B0503020202020204" pitchFamily="34" charset="0"/>
              </a:rPr>
              <a:t> the </a:t>
            </a:r>
            <a:r>
              <a:rPr lang="it-IT" sz="1250" dirty="0" err="1">
                <a:latin typeface="Avenir Next" panose="020B0503020202020204" pitchFamily="34" charset="0"/>
              </a:rPr>
              <a:t>user</a:t>
            </a:r>
            <a:r>
              <a:rPr lang="it-IT" sz="1250" dirty="0">
                <a:latin typeface="Avenir Next" panose="020B0503020202020204" pitchFamily="34" charset="0"/>
              </a:rPr>
              <a:t> can </a:t>
            </a:r>
            <a:r>
              <a:rPr lang="it-IT" sz="1250" dirty="0" err="1">
                <a:latin typeface="Avenir Next" panose="020B0503020202020204" pitchFamily="34" charset="0"/>
              </a:rPr>
              <a:t>choose</a:t>
            </a:r>
            <a:r>
              <a:rPr lang="it-IT" sz="1250" dirty="0">
                <a:latin typeface="Avenir Next" panose="020B0503020202020204" pitchFamily="34" charset="0"/>
              </a:rPr>
              <a:t> from.</a:t>
            </a:r>
          </a:p>
          <a:p>
            <a:endParaRPr lang="en-IT" sz="1250" dirty="0">
              <a:latin typeface="Avenir Next" panose="020B0503020202020204" pitchFamily="34" charset="0"/>
            </a:endParaRPr>
          </a:p>
        </p:txBody>
      </p:sp>
      <p:pic>
        <p:nvPicPr>
          <p:cNvPr id="20" name="Picture 19">
            <a:extLst>
              <a:ext uri="{FF2B5EF4-FFF2-40B4-BE49-F238E27FC236}">
                <a16:creationId xmlns:a16="http://schemas.microsoft.com/office/drawing/2014/main" id="{6B6C7C23-4EB7-0045-91AB-285A98E2E36A}"/>
              </a:ext>
            </a:extLst>
          </p:cNvPr>
          <p:cNvPicPr>
            <a:picLocks noChangeAspect="1"/>
          </p:cNvPicPr>
          <p:nvPr/>
        </p:nvPicPr>
        <p:blipFill>
          <a:blip r:embed="rId3"/>
          <a:stretch>
            <a:fillRect/>
          </a:stretch>
        </p:blipFill>
        <p:spPr>
          <a:xfrm>
            <a:off x="9094078" y="525518"/>
            <a:ext cx="3132851" cy="4433379"/>
          </a:xfrm>
          <a:prstGeom prst="rect">
            <a:avLst/>
          </a:prstGeom>
        </p:spPr>
      </p:pic>
      <p:sp>
        <p:nvSpPr>
          <p:cNvPr id="23" name="CasellaDiTesto 40">
            <a:extLst>
              <a:ext uri="{FF2B5EF4-FFF2-40B4-BE49-F238E27FC236}">
                <a16:creationId xmlns:a16="http://schemas.microsoft.com/office/drawing/2014/main" id="{D3666E63-D98F-A447-9197-A07743DD74FF}"/>
              </a:ext>
            </a:extLst>
          </p:cNvPr>
          <p:cNvSpPr txBox="1"/>
          <p:nvPr/>
        </p:nvSpPr>
        <p:spPr>
          <a:xfrm>
            <a:off x="280563" y="63854"/>
            <a:ext cx="11630874" cy="430887"/>
          </a:xfrm>
          <a:prstGeom prst="rect">
            <a:avLst/>
          </a:prstGeom>
          <a:noFill/>
        </p:spPr>
        <p:txBody>
          <a:bodyPr wrap="square" rtlCol="0">
            <a:spAutoFit/>
          </a:bodyPr>
          <a:lstStyle/>
          <a:p>
            <a:r>
              <a:rPr lang="it-IT" sz="2200" b="1" dirty="0">
                <a:solidFill>
                  <a:srgbClr val="0070C0"/>
                </a:solidFill>
                <a:latin typeface="Avenir Next" panose="020B0503020202020204" pitchFamily="34" charset="0"/>
              </a:rPr>
              <a:t>Cognitive </a:t>
            </a:r>
            <a:r>
              <a:rPr lang="it-IT" sz="2200" b="1" dirty="0" err="1">
                <a:solidFill>
                  <a:srgbClr val="0070C0"/>
                </a:solidFill>
                <a:latin typeface="Avenir Next" panose="020B0503020202020204" pitchFamily="34" charset="0"/>
              </a:rPr>
              <a:t>Walkthrough</a:t>
            </a:r>
            <a:r>
              <a:rPr lang="it-IT" sz="2200" b="1" dirty="0">
                <a:solidFill>
                  <a:srgbClr val="0070C0"/>
                </a:solidFill>
                <a:latin typeface="Avenir Next" panose="020B0503020202020204" pitchFamily="34" charset="0"/>
              </a:rPr>
              <a:t>: Select </a:t>
            </a:r>
            <a:r>
              <a:rPr lang="it-IT" sz="2200" b="1" dirty="0" err="1">
                <a:solidFill>
                  <a:srgbClr val="0070C0"/>
                </a:solidFill>
                <a:latin typeface="Avenir Next" panose="020B0503020202020204" pitchFamily="34" charset="0"/>
              </a:rPr>
              <a:t>course</a:t>
            </a:r>
            <a:r>
              <a:rPr lang="it-IT" sz="2200" b="1" dirty="0">
                <a:solidFill>
                  <a:srgbClr val="0070C0"/>
                </a:solidFill>
                <a:latin typeface="Avenir Next" panose="020B0503020202020204" pitchFamily="34" charset="0"/>
              </a:rPr>
              <a:t> to join (</a:t>
            </a:r>
            <a:r>
              <a:rPr lang="it-IT" sz="2200" b="1" dirty="0" err="1">
                <a:solidFill>
                  <a:srgbClr val="0070C0"/>
                </a:solidFill>
                <a:latin typeface="Avenir Next" panose="020B0503020202020204" pitchFamily="34" charset="0"/>
              </a:rPr>
              <a:t>not</a:t>
            </a:r>
            <a:r>
              <a:rPr lang="it-IT" sz="2200" b="1" dirty="0">
                <a:solidFill>
                  <a:srgbClr val="0070C0"/>
                </a:solidFill>
                <a:latin typeface="Avenir Next" panose="020B0503020202020204" pitchFamily="34" charset="0"/>
              </a:rPr>
              <a:t> </a:t>
            </a:r>
            <a:r>
              <a:rPr lang="it-IT" sz="2200" b="1" dirty="0" err="1">
                <a:solidFill>
                  <a:srgbClr val="0070C0"/>
                </a:solidFill>
                <a:latin typeface="Avenir Next" panose="020B0503020202020204" pitchFamily="34" charset="0"/>
              </a:rPr>
              <a:t>present</a:t>
            </a:r>
            <a:r>
              <a:rPr lang="it-IT" sz="2200" b="1" dirty="0">
                <a:solidFill>
                  <a:srgbClr val="0070C0"/>
                </a:solidFill>
                <a:latin typeface="Avenir Next" panose="020B0503020202020204" pitchFamily="34" charset="0"/>
              </a:rPr>
              <a:t> in the </a:t>
            </a:r>
            <a:r>
              <a:rPr lang="it-IT" sz="2200" b="1" dirty="0" err="1">
                <a:solidFill>
                  <a:srgbClr val="0070C0"/>
                </a:solidFill>
                <a:latin typeface="Avenir Next" panose="020B0503020202020204" pitchFamily="34" charset="0"/>
              </a:rPr>
              <a:t>courses</a:t>
            </a:r>
            <a:r>
              <a:rPr lang="it-IT" sz="2200" b="1" dirty="0">
                <a:solidFill>
                  <a:srgbClr val="0070C0"/>
                </a:solidFill>
                <a:latin typeface="Avenir Next" panose="020B0503020202020204" pitchFamily="34" charset="0"/>
              </a:rPr>
              <a:t> list)</a:t>
            </a:r>
          </a:p>
        </p:txBody>
      </p:sp>
      <p:pic>
        <p:nvPicPr>
          <p:cNvPr id="7" name="Picture 6">
            <a:extLst>
              <a:ext uri="{FF2B5EF4-FFF2-40B4-BE49-F238E27FC236}">
                <a16:creationId xmlns:a16="http://schemas.microsoft.com/office/drawing/2014/main" id="{D032C541-287B-AD43-A4F9-E13324CF2670}"/>
              </a:ext>
            </a:extLst>
          </p:cNvPr>
          <p:cNvPicPr>
            <a:picLocks noChangeAspect="1"/>
          </p:cNvPicPr>
          <p:nvPr/>
        </p:nvPicPr>
        <p:blipFill>
          <a:blip r:embed="rId4"/>
          <a:stretch>
            <a:fillRect/>
          </a:stretch>
        </p:blipFill>
        <p:spPr>
          <a:xfrm>
            <a:off x="7226777" y="2424621"/>
            <a:ext cx="3132851" cy="4433379"/>
          </a:xfrm>
          <a:prstGeom prst="rect">
            <a:avLst/>
          </a:prstGeom>
        </p:spPr>
      </p:pic>
    </p:spTree>
    <p:extLst>
      <p:ext uri="{BB962C8B-B14F-4D97-AF65-F5344CB8AC3E}">
        <p14:creationId xmlns:p14="http://schemas.microsoft.com/office/powerpoint/2010/main" val="401420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C5FBED5A-31F2-DB4E-8512-F9E3F6E55E5A}"/>
              </a:ext>
            </a:extLst>
          </p:cNvPr>
          <p:cNvSpPr/>
          <p:nvPr/>
        </p:nvSpPr>
        <p:spPr>
          <a:xfrm>
            <a:off x="233229" y="211839"/>
            <a:ext cx="9689192" cy="523220"/>
          </a:xfrm>
          <a:prstGeom prst="rect">
            <a:avLst/>
          </a:prstGeom>
        </p:spPr>
        <p:txBody>
          <a:bodyPr wrap="none">
            <a:spAutoFit/>
          </a:bodyPr>
          <a:lstStyle/>
          <a:p>
            <a:pPr algn="ctr"/>
            <a:r>
              <a:rPr lang="it-IT" sz="2800" b="1" dirty="0">
                <a:solidFill>
                  <a:srgbClr val="0070C0"/>
                </a:solidFill>
                <a:latin typeface="Avenir Next" panose="020B0503020202020204" pitchFamily="34" charset="0"/>
              </a:rPr>
              <a:t>Cognitive </a:t>
            </a:r>
            <a:r>
              <a:rPr lang="it-IT" sz="2800" b="1" dirty="0" err="1">
                <a:solidFill>
                  <a:srgbClr val="0070C0"/>
                </a:solidFill>
                <a:latin typeface="Avenir Next" panose="020B0503020202020204" pitchFamily="34" charset="0"/>
              </a:rPr>
              <a:t>Walkthrough</a:t>
            </a:r>
            <a:r>
              <a:rPr lang="it-IT" sz="2800" b="1" dirty="0">
                <a:solidFill>
                  <a:srgbClr val="0070C0"/>
                </a:solidFill>
                <a:latin typeface="Avenir Next" panose="020B0503020202020204" pitchFamily="34" charset="0"/>
              </a:rPr>
              <a:t>: </a:t>
            </a:r>
            <a:r>
              <a:rPr lang="it-IT" sz="2800" b="1" dirty="0" err="1">
                <a:solidFill>
                  <a:srgbClr val="0070C0"/>
                </a:solidFill>
                <a:latin typeface="Avenir Next" panose="020B0503020202020204" pitchFamily="34" charset="0"/>
                <a:ea typeface="Palatino" pitchFamily="2" charset="77"/>
              </a:rPr>
              <a:t>Manage</a:t>
            </a:r>
            <a:r>
              <a:rPr lang="it-IT" sz="2800" b="1" dirty="0">
                <a:solidFill>
                  <a:srgbClr val="0070C0"/>
                </a:solidFill>
                <a:latin typeface="Avenir Next" panose="020B0503020202020204" pitchFamily="34" charset="0"/>
                <a:ea typeface="Palatino" pitchFamily="2" charset="77"/>
              </a:rPr>
              <a:t> </a:t>
            </a:r>
            <a:r>
              <a:rPr lang="it-IT" sz="2800" b="1" dirty="0" err="1">
                <a:solidFill>
                  <a:srgbClr val="0070C0"/>
                </a:solidFill>
                <a:latin typeface="Avenir Next" panose="020B0503020202020204" pitchFamily="34" charset="0"/>
                <a:ea typeface="Palatino" pitchFamily="2" charset="77"/>
              </a:rPr>
              <a:t>course’s</a:t>
            </a:r>
            <a:r>
              <a:rPr lang="it-IT" sz="2800" b="1" dirty="0">
                <a:solidFill>
                  <a:srgbClr val="0070C0"/>
                </a:solidFill>
                <a:latin typeface="Avenir Next" panose="020B0503020202020204" pitchFamily="34" charset="0"/>
                <a:ea typeface="Palatino" pitchFamily="2" charset="77"/>
              </a:rPr>
              <a:t> </a:t>
            </a:r>
            <a:r>
              <a:rPr lang="it-IT" sz="2800" b="1" dirty="0" err="1">
                <a:solidFill>
                  <a:srgbClr val="0070C0"/>
                </a:solidFill>
                <a:latin typeface="Avenir Next" panose="020B0503020202020204" pitchFamily="34" charset="0"/>
                <a:ea typeface="Palatino" pitchFamily="2" charset="77"/>
              </a:rPr>
              <a:t>notifications</a:t>
            </a:r>
            <a:r>
              <a:rPr lang="it-IT" sz="2800" b="1" dirty="0">
                <a:solidFill>
                  <a:srgbClr val="0070C0"/>
                </a:solidFill>
                <a:latin typeface="Avenir Next" panose="020B0503020202020204" pitchFamily="34" charset="0"/>
              </a:rPr>
              <a:t> </a:t>
            </a:r>
          </a:p>
        </p:txBody>
      </p:sp>
      <p:sp>
        <p:nvSpPr>
          <p:cNvPr id="4" name="CasellaDiTesto 3">
            <a:extLst>
              <a:ext uri="{FF2B5EF4-FFF2-40B4-BE49-F238E27FC236}">
                <a16:creationId xmlns:a16="http://schemas.microsoft.com/office/drawing/2014/main" id="{19B71441-4F70-6045-A6C1-42237DFE07A3}"/>
              </a:ext>
            </a:extLst>
          </p:cNvPr>
          <p:cNvSpPr txBox="1"/>
          <p:nvPr/>
        </p:nvSpPr>
        <p:spPr>
          <a:xfrm>
            <a:off x="343836" y="935887"/>
            <a:ext cx="8034850" cy="984885"/>
          </a:xfrm>
          <a:prstGeom prst="rect">
            <a:avLst/>
          </a:prstGeom>
          <a:noFill/>
        </p:spPr>
        <p:txBody>
          <a:bodyPr wrap="square" rtlCol="0">
            <a:spAutoFit/>
          </a:bodyPr>
          <a:lstStyle/>
          <a:p>
            <a:pPr algn="just"/>
            <a:r>
              <a:rPr lang="it-IT" sz="1400" b="1" dirty="0">
                <a:solidFill>
                  <a:srgbClr val="00B0F0"/>
                </a:solidFill>
                <a:latin typeface="Avenir Next" panose="020B0503020202020204" pitchFamily="34" charset="0"/>
              </a:rPr>
              <a:t>Task:</a:t>
            </a:r>
            <a:r>
              <a:rPr lang="it-IT" sz="1400" dirty="0">
                <a:latin typeface="Avenir Next" panose="020B0503020202020204" pitchFamily="34" charset="0"/>
              </a:rPr>
              <a:t> Switch on </a:t>
            </a:r>
            <a:r>
              <a:rPr lang="en-GB" sz="1400" dirty="0">
                <a:latin typeface="Avenir Next" panose="020B0503020202020204" pitchFamily="34" charset="0"/>
              </a:rPr>
              <a:t>lessons</a:t>
            </a:r>
            <a:r>
              <a:rPr lang="it-IT" sz="1400" dirty="0">
                <a:latin typeface="Avenir Next" panose="020B0503020202020204" pitchFamily="34" charset="0"/>
              </a:rPr>
              <a:t>’ </a:t>
            </a:r>
            <a:r>
              <a:rPr lang="it-IT" sz="1400" dirty="0" err="1">
                <a:latin typeface="Avenir Next" panose="020B0503020202020204" pitchFamily="34" charset="0"/>
              </a:rPr>
              <a:t>notifications</a:t>
            </a:r>
            <a:r>
              <a:rPr lang="it-IT" sz="1400" dirty="0">
                <a:latin typeface="Avenir Next" panose="020B0503020202020204" pitchFamily="34" charset="0"/>
              </a:rPr>
              <a:t> for the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i="1"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a:t>
            </a:r>
          </a:p>
          <a:p>
            <a:pPr algn="just"/>
            <a:r>
              <a:rPr lang="en-GB" sz="1400" b="1" dirty="0" err="1">
                <a:solidFill>
                  <a:srgbClr val="00B0F0"/>
                </a:solidFill>
                <a:latin typeface="Avenir Next" panose="020B0503020202020204" pitchFamily="34" charset="0"/>
              </a:rPr>
              <a:t>Hypotesis</a:t>
            </a:r>
            <a:r>
              <a:rPr lang="it-IT" sz="1400" b="1" dirty="0">
                <a:solidFill>
                  <a:srgbClr val="00B0F0"/>
                </a:solidFill>
                <a:latin typeface="Avenir Next" panose="020B0503020202020204" pitchFamily="34" charset="0"/>
              </a:rPr>
              <a:t>:</a:t>
            </a:r>
            <a:r>
              <a:rPr lang="it-IT" sz="1400" dirty="0">
                <a:latin typeface="Avenir Next" panose="020B0503020202020204" pitchFamily="34" charset="0"/>
              </a:rPr>
              <a:t> the </a:t>
            </a:r>
            <a:r>
              <a:rPr lang="it-IT" sz="1400" dirty="0" err="1">
                <a:latin typeface="Avenir Next" panose="020B0503020202020204" pitchFamily="34" charset="0"/>
              </a:rPr>
              <a:t>student</a:t>
            </a:r>
            <a:r>
              <a:rPr lang="it-IT" sz="1400" dirty="0">
                <a:latin typeface="Avenir Next" panose="020B0503020202020204" pitchFamily="34" charset="0"/>
              </a:rPr>
              <a:t> </a:t>
            </a:r>
            <a:r>
              <a:rPr lang="it-IT" sz="1400" dirty="0" err="1">
                <a:latin typeface="Avenir Next" panose="020B0503020202020204" pitchFamily="34" charset="0"/>
              </a:rPr>
              <a:t>is</a:t>
            </a:r>
            <a:r>
              <a:rPr lang="it-IT" sz="1400" dirty="0">
                <a:latin typeface="Avenir Next" panose="020B0503020202020204" pitchFamily="34" charset="0"/>
              </a:rPr>
              <a:t> </a:t>
            </a:r>
            <a:r>
              <a:rPr lang="it-IT" sz="1400" dirty="0" err="1">
                <a:latin typeface="Avenir Next" panose="020B0503020202020204" pitchFamily="34" charset="0"/>
              </a:rPr>
              <a:t>already</a:t>
            </a:r>
            <a:r>
              <a:rPr lang="it-IT" sz="1400" dirty="0">
                <a:latin typeface="Avenir Next" panose="020B0503020202020204" pitchFamily="34" charset="0"/>
              </a:rPr>
              <a:t> </a:t>
            </a:r>
            <a:r>
              <a:rPr lang="it-IT" sz="1400" dirty="0" err="1">
                <a:latin typeface="Avenir Next" panose="020B0503020202020204" pitchFamily="34" charset="0"/>
              </a:rPr>
              <a:t>logged</a:t>
            </a:r>
            <a:r>
              <a:rPr lang="it-IT" sz="1400" dirty="0">
                <a:latin typeface="Avenir Next" panose="020B0503020202020204" pitchFamily="34" charset="0"/>
              </a:rPr>
              <a:t> and he </a:t>
            </a:r>
            <a:r>
              <a:rPr lang="it-IT" sz="1400" dirty="0" err="1">
                <a:latin typeface="Avenir Next" panose="020B0503020202020204" pitchFamily="34" charset="0"/>
              </a:rPr>
              <a:t>has</a:t>
            </a:r>
            <a:r>
              <a:rPr lang="it-IT" sz="1400" dirty="0">
                <a:latin typeface="Avenir Next" panose="020B0503020202020204" pitchFamily="34" charset="0"/>
              </a:rPr>
              <a:t> the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i="1"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 </a:t>
            </a:r>
            <a:r>
              <a:rPr lang="it-IT" sz="1400" dirty="0" err="1">
                <a:latin typeface="Avenir Next" panose="020B0503020202020204" pitchFamily="34" charset="0"/>
              </a:rPr>
              <a:t>among</a:t>
            </a:r>
            <a:r>
              <a:rPr lang="it-IT" sz="1400" dirty="0">
                <a:latin typeface="Avenir Next" panose="020B0503020202020204" pitchFamily="34" charset="0"/>
              </a:rPr>
              <a:t> </a:t>
            </a:r>
            <a:r>
              <a:rPr lang="it-IT" sz="1400" dirty="0" err="1">
                <a:latin typeface="Avenir Next" panose="020B0503020202020204" pitchFamily="34" charset="0"/>
              </a:rPr>
              <a:t>his</a:t>
            </a:r>
            <a:r>
              <a:rPr lang="it-IT" sz="1400" dirty="0">
                <a:latin typeface="Avenir Next" panose="020B0503020202020204" pitchFamily="34" charset="0"/>
              </a:rPr>
              <a:t> </a:t>
            </a:r>
            <a:r>
              <a:rPr lang="it-IT" sz="1400" dirty="0" err="1">
                <a:latin typeface="Avenir Next" panose="020B0503020202020204" pitchFamily="34" charset="0"/>
              </a:rPr>
              <a:t>course’s</a:t>
            </a:r>
            <a:r>
              <a:rPr lang="it-IT" sz="1400" dirty="0">
                <a:latin typeface="Avenir Next" panose="020B0503020202020204" pitchFamily="34" charset="0"/>
              </a:rPr>
              <a:t> list. </a:t>
            </a:r>
            <a:r>
              <a:rPr lang="it-IT" sz="1400" dirty="0" err="1">
                <a:latin typeface="Avenir Next" panose="020B0503020202020204" pitchFamily="34" charset="0"/>
              </a:rPr>
              <a:t>Let’s</a:t>
            </a:r>
            <a:r>
              <a:rPr lang="it-IT" sz="1400" dirty="0">
                <a:latin typeface="Avenir Next" panose="020B0503020202020204" pitchFamily="34" charset="0"/>
              </a:rPr>
              <a:t> </a:t>
            </a:r>
            <a:r>
              <a:rPr lang="it-IT" sz="1400" dirty="0" err="1">
                <a:latin typeface="Avenir Next" panose="020B0503020202020204" pitchFamily="34" charset="0"/>
              </a:rPr>
              <a:t>also</a:t>
            </a:r>
            <a:r>
              <a:rPr lang="it-IT" sz="1400" dirty="0">
                <a:latin typeface="Avenir Next" panose="020B0503020202020204" pitchFamily="34" charset="0"/>
              </a:rPr>
              <a:t> suppose the </a:t>
            </a:r>
            <a:r>
              <a:rPr lang="it-IT" sz="1400" dirty="0" err="1">
                <a:latin typeface="Avenir Next" panose="020B0503020202020204" pitchFamily="34" charset="0"/>
              </a:rPr>
              <a:t>course</a:t>
            </a:r>
            <a:r>
              <a:rPr lang="it-IT" sz="1400" dirty="0">
                <a:latin typeface="Avenir Next" panose="020B0503020202020204" pitchFamily="34" charset="0"/>
              </a:rPr>
              <a:t> </a:t>
            </a:r>
            <a:r>
              <a:rPr lang="it-IT" sz="1400" dirty="0" err="1">
                <a:latin typeface="Avenir Next" panose="020B0503020202020204" pitchFamily="34" charset="0"/>
              </a:rPr>
              <a:t>is</a:t>
            </a:r>
            <a:r>
              <a:rPr lang="it-IT" sz="1400" dirty="0">
                <a:latin typeface="Avenir Next" panose="020B0503020202020204" pitchFamily="34" charset="0"/>
              </a:rPr>
              <a:t> </a:t>
            </a:r>
            <a:r>
              <a:rPr lang="it-IT" sz="1400" dirty="0" err="1">
                <a:latin typeface="Avenir Next" panose="020B0503020202020204" pitchFamily="34" charset="0"/>
              </a:rPr>
              <a:t>not</a:t>
            </a:r>
            <a:r>
              <a:rPr lang="it-IT" sz="1400" dirty="0">
                <a:latin typeface="Avenir Next" panose="020B0503020202020204" pitchFamily="34" charset="0"/>
              </a:rPr>
              <a:t> </a:t>
            </a:r>
            <a:r>
              <a:rPr lang="it-IT" sz="1400" dirty="0" err="1">
                <a:latin typeface="Avenir Next" panose="020B0503020202020204" pitchFamily="34" charset="0"/>
              </a:rPr>
              <a:t>directly</a:t>
            </a:r>
            <a:r>
              <a:rPr lang="it-IT" sz="1400" dirty="0">
                <a:latin typeface="Avenir Next" panose="020B0503020202020204" pitchFamily="34" charset="0"/>
              </a:rPr>
              <a:t> </a:t>
            </a:r>
            <a:r>
              <a:rPr lang="it-IT" sz="1400" dirty="0" err="1">
                <a:latin typeface="Avenir Next" panose="020B0503020202020204" pitchFamily="34" charset="0"/>
              </a:rPr>
              <a:t>visible</a:t>
            </a:r>
            <a:r>
              <a:rPr lang="it-IT" sz="1400" dirty="0">
                <a:latin typeface="Avenir Next" panose="020B0503020202020204" pitchFamily="34" charset="0"/>
              </a:rPr>
              <a:t> </a:t>
            </a:r>
            <a:r>
              <a:rPr lang="it-IT" sz="1400" dirty="0" err="1">
                <a:latin typeface="Avenir Next" panose="020B0503020202020204" pitchFamily="34" charset="0"/>
              </a:rPr>
              <a:t>but</a:t>
            </a:r>
            <a:r>
              <a:rPr lang="it-IT" sz="1400" dirty="0">
                <a:latin typeface="Avenir Next" panose="020B0503020202020204" pitchFamily="34" charset="0"/>
              </a:rPr>
              <a:t> the user </a:t>
            </a:r>
            <a:r>
              <a:rPr lang="it-IT" sz="1400" dirty="0" err="1">
                <a:latin typeface="Avenir Next" panose="020B0503020202020204" pitchFamily="34" charset="0"/>
              </a:rPr>
              <a:t>has</a:t>
            </a:r>
            <a:r>
              <a:rPr lang="it-IT" sz="1400" dirty="0">
                <a:latin typeface="Avenir Next" panose="020B0503020202020204" pitchFamily="34" charset="0"/>
              </a:rPr>
              <a:t> to </a:t>
            </a:r>
            <a:r>
              <a:rPr lang="it-IT" sz="1400" dirty="0" err="1">
                <a:latin typeface="Avenir Next" panose="020B0503020202020204" pitchFamily="34" charset="0"/>
              </a:rPr>
              <a:t>search</a:t>
            </a:r>
            <a:r>
              <a:rPr lang="it-IT" sz="1400" dirty="0">
                <a:latin typeface="Avenir Next" panose="020B0503020202020204" pitchFamily="34" charset="0"/>
              </a:rPr>
              <a:t> </a:t>
            </a:r>
            <a:r>
              <a:rPr lang="it-IT" sz="1400" dirty="0" err="1">
                <a:latin typeface="Avenir Next" panose="020B0503020202020204" pitchFamily="34" charset="0"/>
              </a:rPr>
              <a:t>it</a:t>
            </a:r>
            <a:r>
              <a:rPr lang="it-IT" sz="1400" dirty="0">
                <a:latin typeface="Avenir Next" panose="020B0503020202020204" pitchFamily="34" charset="0"/>
              </a:rPr>
              <a:t>. The </a:t>
            </a:r>
            <a:r>
              <a:rPr lang="it-IT" sz="1400" dirty="0" err="1">
                <a:latin typeface="Avenir Next" panose="020B0503020202020204" pitchFamily="34" charset="0"/>
              </a:rPr>
              <a:t>lessons</a:t>
            </a:r>
            <a:r>
              <a:rPr lang="it-IT" sz="1400" i="1" dirty="0" err="1">
                <a:latin typeface="Avenir Next" panose="020B0503020202020204" pitchFamily="34" charset="0"/>
              </a:rPr>
              <a:t>Human</a:t>
            </a:r>
            <a:r>
              <a:rPr lang="it-IT" sz="1400" i="1" dirty="0">
                <a:latin typeface="Avenir Next" panose="020B0503020202020204" pitchFamily="34" charset="0"/>
              </a:rPr>
              <a:t>-Computer </a:t>
            </a:r>
            <a:r>
              <a:rPr lang="it-IT" sz="1400" i="1" dirty="0" err="1">
                <a:latin typeface="Avenir Next" panose="020B0503020202020204" pitchFamily="34" charset="0"/>
              </a:rPr>
              <a:t>Interaction</a:t>
            </a:r>
            <a:r>
              <a:rPr lang="it-IT" sz="1400" i="1" dirty="0">
                <a:latin typeface="Avenir Next" panose="020B0503020202020204" pitchFamily="34" charset="0"/>
              </a:rPr>
              <a:t> </a:t>
            </a:r>
            <a:r>
              <a:rPr lang="it-IT" sz="1400" dirty="0">
                <a:latin typeface="Avenir Next" panose="020B0503020202020204" pitchFamily="34" charset="0"/>
              </a:rPr>
              <a:t>’ </a:t>
            </a:r>
            <a:r>
              <a:rPr lang="it-IT" sz="1400" dirty="0" err="1">
                <a:latin typeface="Avenir Next" panose="020B0503020202020204" pitchFamily="34" charset="0"/>
              </a:rPr>
              <a:t>notifications</a:t>
            </a:r>
            <a:r>
              <a:rPr lang="it-IT" sz="1400" dirty="0">
                <a:latin typeface="Avenir Next" panose="020B0503020202020204" pitchFamily="34" charset="0"/>
              </a:rPr>
              <a:t> for </a:t>
            </a:r>
            <a:r>
              <a:rPr lang="it-IT" sz="1400" dirty="0" err="1">
                <a:latin typeface="Avenir Next" panose="020B0503020202020204" pitchFamily="34" charset="0"/>
              </a:rPr>
              <a:t>this</a:t>
            </a:r>
            <a:r>
              <a:rPr lang="it-IT" sz="1400"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 are </a:t>
            </a:r>
            <a:r>
              <a:rPr lang="it-IT" sz="1400" dirty="0" err="1">
                <a:latin typeface="Avenir Next" panose="020B0503020202020204" pitchFamily="34" charset="0"/>
              </a:rPr>
              <a:t>not</a:t>
            </a:r>
            <a:r>
              <a:rPr lang="it-IT" sz="1400" dirty="0">
                <a:latin typeface="Avenir Next" panose="020B0503020202020204" pitchFamily="34" charset="0"/>
              </a:rPr>
              <a:t> </a:t>
            </a:r>
            <a:r>
              <a:rPr lang="it-IT" sz="1400" dirty="0" err="1">
                <a:latin typeface="Avenir Next" panose="020B0503020202020204" pitchFamily="34" charset="0"/>
              </a:rPr>
              <a:t>active</a:t>
            </a:r>
            <a:r>
              <a:rPr lang="it-IT" sz="1400" dirty="0">
                <a:latin typeface="Avenir Next" panose="020B0503020202020204" pitchFamily="34" charset="0"/>
              </a:rPr>
              <a:t>.  </a:t>
            </a:r>
          </a:p>
        </p:txBody>
      </p:sp>
      <p:sp>
        <p:nvSpPr>
          <p:cNvPr id="5" name="CasellaDiTesto 4">
            <a:extLst>
              <a:ext uri="{FF2B5EF4-FFF2-40B4-BE49-F238E27FC236}">
                <a16:creationId xmlns:a16="http://schemas.microsoft.com/office/drawing/2014/main" id="{A2B8851F-420B-F44E-A737-B28BC0DE13B7}"/>
              </a:ext>
            </a:extLst>
          </p:cNvPr>
          <p:cNvSpPr txBox="1"/>
          <p:nvPr/>
        </p:nvSpPr>
        <p:spPr>
          <a:xfrm>
            <a:off x="343836" y="2180852"/>
            <a:ext cx="4452416" cy="4508927"/>
          </a:xfrm>
          <a:prstGeom prst="rect">
            <a:avLst/>
          </a:prstGeom>
          <a:noFill/>
        </p:spPr>
        <p:txBody>
          <a:bodyPr wrap="square" rtlCol="0">
            <a:spAutoFit/>
          </a:bodyPr>
          <a:lstStyle/>
          <a:p>
            <a:r>
              <a:rPr lang="it-IT" sz="1400" b="1" dirty="0">
                <a:latin typeface="Avenir Next" panose="020B0503020202020204" pitchFamily="34" charset="0"/>
              </a:rPr>
              <a:t>Action1: </a:t>
            </a:r>
            <a:r>
              <a:rPr lang="it-IT" sz="1400" dirty="0">
                <a:latin typeface="Avenir Next" panose="020B0503020202020204" pitchFamily="34" charset="0"/>
              </a:rPr>
              <a:t>press </a:t>
            </a:r>
            <a:r>
              <a:rPr lang="it-IT" sz="1400" i="1" dirty="0">
                <a:latin typeface="Avenir Next" panose="020B0503020202020204" pitchFamily="34" charset="0"/>
              </a:rPr>
              <a:t>‘’My </a:t>
            </a:r>
            <a:r>
              <a:rPr lang="it-IT" sz="1400" i="1" dirty="0" err="1">
                <a:latin typeface="Avenir Next" panose="020B0503020202020204" pitchFamily="34" charset="0"/>
              </a:rPr>
              <a:t>courses</a:t>
            </a:r>
            <a:r>
              <a:rPr lang="it-IT" sz="1400" i="1" dirty="0">
                <a:latin typeface="Avenir Next" panose="020B0503020202020204" pitchFamily="34" charset="0"/>
              </a:rPr>
              <a:t>’’ </a:t>
            </a:r>
            <a:r>
              <a:rPr lang="it-IT" sz="1400" dirty="0" err="1">
                <a:latin typeface="Avenir Next" panose="020B0503020202020204" pitchFamily="34" charset="0"/>
              </a:rPr>
              <a:t>button</a:t>
            </a:r>
            <a:r>
              <a:rPr lang="it-IT" sz="1400" dirty="0">
                <a:latin typeface="Avenir Next" panose="020B0503020202020204" pitchFamily="34" charset="0"/>
              </a:rPr>
              <a:t> from the </a:t>
            </a:r>
            <a:r>
              <a:rPr lang="it-IT" sz="1400" dirty="0" err="1">
                <a:latin typeface="Avenir Next" panose="020B0503020202020204" pitchFamily="34" charset="0"/>
              </a:rPr>
              <a:t>navigation</a:t>
            </a:r>
            <a:r>
              <a:rPr lang="it-IT" sz="1400" dirty="0">
                <a:latin typeface="Avenir Next" panose="020B0503020202020204" pitchFamily="34" charset="0"/>
              </a:rPr>
              <a:t> bar.</a:t>
            </a:r>
          </a:p>
          <a:p>
            <a:r>
              <a:rPr lang="it-IT" sz="1400" b="1" dirty="0" err="1">
                <a:latin typeface="Avenir Next" panose="020B0503020202020204" pitchFamily="34" charset="0"/>
              </a:rPr>
              <a:t>Response</a:t>
            </a:r>
            <a:r>
              <a:rPr lang="it-IT" sz="1400" b="1" dirty="0">
                <a:latin typeface="Avenir Next" panose="020B0503020202020204" pitchFamily="34" charset="0"/>
              </a:rPr>
              <a:t> 1: </a:t>
            </a:r>
            <a:r>
              <a:rPr lang="it-IT" sz="1400" dirty="0">
                <a:latin typeface="Avenir Next" panose="020B0503020202020204" pitchFamily="34" charset="0"/>
              </a:rPr>
              <a:t>the </a:t>
            </a:r>
            <a:r>
              <a:rPr lang="it-IT" sz="1400" dirty="0" err="1">
                <a:latin typeface="Avenir Next" panose="020B0503020202020204" pitchFamily="34" charset="0"/>
              </a:rPr>
              <a:t>system</a:t>
            </a:r>
            <a:r>
              <a:rPr lang="it-IT" sz="1400" dirty="0">
                <a:latin typeface="Avenir Next" panose="020B0503020202020204" pitchFamily="34" charset="0"/>
              </a:rPr>
              <a:t> shows </a:t>
            </a:r>
            <a:r>
              <a:rPr lang="it-IT" sz="1400" dirty="0" err="1">
                <a:latin typeface="Avenir Next" panose="020B0503020202020204" pitchFamily="34" charset="0"/>
              </a:rPr>
              <a:t>your</a:t>
            </a:r>
            <a:r>
              <a:rPr lang="it-IT" sz="1400" dirty="0">
                <a:latin typeface="Avenir Next" panose="020B0503020202020204" pitchFamily="34" charset="0"/>
              </a:rPr>
              <a:t> </a:t>
            </a:r>
            <a:r>
              <a:rPr lang="it-IT" sz="1400" dirty="0" err="1">
                <a:latin typeface="Avenir Next" panose="020B0503020202020204" pitchFamily="34" charset="0"/>
              </a:rPr>
              <a:t>courses</a:t>
            </a:r>
            <a:r>
              <a:rPr lang="it-IT" sz="1400" dirty="0">
                <a:latin typeface="Avenir Next" panose="020B0503020202020204" pitchFamily="34" charset="0"/>
              </a:rPr>
              <a:t>’ list. </a:t>
            </a:r>
          </a:p>
          <a:p>
            <a:endParaRPr lang="it-IT" sz="1400" dirty="0">
              <a:latin typeface="Avenir Next" panose="020B0503020202020204" pitchFamily="34" charset="0"/>
            </a:endParaRPr>
          </a:p>
          <a:p>
            <a:r>
              <a:rPr lang="it-IT" sz="1400" b="1" dirty="0">
                <a:latin typeface="Avenir Next" panose="020B0503020202020204" pitchFamily="34" charset="0"/>
              </a:rPr>
              <a:t>Action 2: </a:t>
            </a:r>
            <a:r>
              <a:rPr lang="it-IT" sz="1400" dirty="0">
                <a:latin typeface="Avenir Next" panose="020B0503020202020204" pitchFamily="34" charset="0"/>
              </a:rPr>
              <a:t>scroll the </a:t>
            </a:r>
            <a:r>
              <a:rPr lang="it-IT" sz="1400" dirty="0" err="1">
                <a:latin typeface="Avenir Next" panose="020B0503020202020204" pitchFamily="34" charset="0"/>
              </a:rPr>
              <a:t>courses</a:t>
            </a:r>
            <a:r>
              <a:rPr lang="it-IT" sz="1400" dirty="0">
                <a:latin typeface="Avenir Next" panose="020B0503020202020204" pitchFamily="34" charset="0"/>
              </a:rPr>
              <a:t> list or click on the </a:t>
            </a:r>
            <a:r>
              <a:rPr lang="it-IT" sz="1400" dirty="0" err="1">
                <a:latin typeface="Avenir Next" panose="020B0503020202020204" pitchFamily="34" charset="0"/>
              </a:rPr>
              <a:t>search</a:t>
            </a:r>
            <a:r>
              <a:rPr lang="it-IT" sz="1400" dirty="0">
                <a:latin typeface="Avenir Next" panose="020B0503020202020204" pitchFamily="34" charset="0"/>
              </a:rPr>
              <a:t> </a:t>
            </a:r>
            <a:r>
              <a:rPr lang="it-IT" sz="1400" dirty="0" err="1">
                <a:latin typeface="Avenir Next" panose="020B0503020202020204" pitchFamily="34" charset="0"/>
              </a:rPr>
              <a:t>field</a:t>
            </a:r>
            <a:r>
              <a:rPr lang="it-IT" sz="1400" dirty="0">
                <a:latin typeface="Avenir Next" panose="020B0503020202020204" pitchFamily="34" charset="0"/>
              </a:rPr>
              <a:t> and </a:t>
            </a:r>
            <a:r>
              <a:rPr lang="it-IT" sz="1400" dirty="0" err="1">
                <a:latin typeface="Avenir Next" panose="020B0503020202020204" pitchFamily="34" charset="0"/>
              </a:rPr>
              <a:t>type</a:t>
            </a:r>
            <a:r>
              <a:rPr lang="it-IT" sz="1400" dirty="0">
                <a:latin typeface="Avenir Next" panose="020B0503020202020204" pitchFamily="34" charset="0"/>
              </a:rPr>
              <a:t> the </a:t>
            </a:r>
            <a:r>
              <a:rPr lang="it-IT" sz="1400" dirty="0" err="1">
                <a:latin typeface="Avenir Next" panose="020B0503020202020204" pitchFamily="34" charset="0"/>
              </a:rPr>
              <a:t>name</a:t>
            </a:r>
            <a:r>
              <a:rPr lang="it-IT" sz="1400" dirty="0">
                <a:latin typeface="Avenir Next" panose="020B0503020202020204" pitchFamily="34" charset="0"/>
              </a:rPr>
              <a:t> of the </a:t>
            </a:r>
            <a:r>
              <a:rPr lang="it-IT" sz="1400" dirty="0" err="1">
                <a:latin typeface="Avenir Next" panose="020B0503020202020204" pitchFamily="34" charset="0"/>
              </a:rPr>
              <a:t>course</a:t>
            </a:r>
            <a:r>
              <a:rPr lang="it-IT" sz="1400" dirty="0">
                <a:latin typeface="Avenir Next" panose="020B0503020202020204" pitchFamily="34" charset="0"/>
              </a:rPr>
              <a:t>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i="1" dirty="0">
                <a:latin typeface="Avenir Next" panose="020B0503020202020204" pitchFamily="34" charset="0"/>
              </a:rPr>
              <a:t>. </a:t>
            </a:r>
          </a:p>
          <a:p>
            <a:r>
              <a:rPr lang="it-IT" sz="1400" b="1" dirty="0" err="1">
                <a:latin typeface="Avenir Next" panose="020B0503020202020204" pitchFamily="34" charset="0"/>
              </a:rPr>
              <a:t>Response</a:t>
            </a:r>
            <a:r>
              <a:rPr lang="it-IT" sz="1400" b="1" dirty="0">
                <a:latin typeface="Avenir Next" panose="020B0503020202020204" pitchFamily="34" charset="0"/>
              </a:rPr>
              <a:t> 2: </a:t>
            </a:r>
            <a:r>
              <a:rPr lang="it-IT" sz="1400" dirty="0">
                <a:latin typeface="Avenir Next" panose="020B0503020202020204" pitchFamily="34" charset="0"/>
              </a:rPr>
              <a:t>the </a:t>
            </a:r>
            <a:r>
              <a:rPr lang="it-IT" sz="1400" dirty="0" err="1">
                <a:latin typeface="Avenir Next" panose="020B0503020202020204" pitchFamily="34" charset="0"/>
              </a:rPr>
              <a:t>system</a:t>
            </a:r>
            <a:r>
              <a:rPr lang="it-IT" sz="1400" dirty="0">
                <a:latin typeface="Avenir Next" panose="020B0503020202020204" pitchFamily="34" charset="0"/>
              </a:rPr>
              <a:t> shows </a:t>
            </a:r>
            <a:r>
              <a:rPr lang="it-IT" sz="1400" dirty="0" err="1">
                <a:latin typeface="Avenir Next" panose="020B0503020202020204" pitchFamily="34" charset="0"/>
              </a:rPr>
              <a:t>you</a:t>
            </a:r>
            <a:r>
              <a:rPr lang="it-IT" sz="1400" dirty="0">
                <a:latin typeface="Avenir Next" panose="020B0503020202020204" pitchFamily="34" charset="0"/>
              </a:rPr>
              <a:t> the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dirty="0">
                <a:latin typeface="Avenir Next" panose="020B0503020202020204" pitchFamily="34" charset="0"/>
              </a:rPr>
              <a:t> </a:t>
            </a:r>
            <a:r>
              <a:rPr lang="it-IT" sz="1400" dirty="0" err="1">
                <a:latin typeface="Avenir Next" panose="020B0503020202020204" pitchFamily="34" charset="0"/>
              </a:rPr>
              <a:t>course’s</a:t>
            </a:r>
            <a:r>
              <a:rPr lang="it-IT" sz="1400" dirty="0">
                <a:latin typeface="Avenir Next" panose="020B0503020202020204" pitchFamily="34" charset="0"/>
              </a:rPr>
              <a:t> box.</a:t>
            </a:r>
          </a:p>
          <a:p>
            <a:endParaRPr lang="it-IT" sz="1400" dirty="0">
              <a:latin typeface="Avenir Next" panose="020B0503020202020204" pitchFamily="34" charset="0"/>
            </a:endParaRPr>
          </a:p>
          <a:p>
            <a:r>
              <a:rPr lang="it-IT" sz="1400" b="1" dirty="0">
                <a:latin typeface="Avenir Next" panose="020B0503020202020204" pitchFamily="34" charset="0"/>
              </a:rPr>
              <a:t>Action 3: </a:t>
            </a:r>
            <a:r>
              <a:rPr lang="it-IT" sz="1400" dirty="0">
                <a:latin typeface="Avenir Next" panose="020B0503020202020204" pitchFamily="34" charset="0"/>
              </a:rPr>
              <a:t>click on the </a:t>
            </a:r>
            <a:r>
              <a:rPr lang="it-IT" sz="1400" dirty="0" err="1">
                <a:latin typeface="Avenir Next" panose="020B0503020202020204" pitchFamily="34" charset="0"/>
              </a:rPr>
              <a:t>bell</a:t>
            </a:r>
            <a:r>
              <a:rPr lang="it-IT" sz="1400" dirty="0">
                <a:latin typeface="Avenir Next" panose="020B0503020202020204" pitchFamily="34" charset="0"/>
              </a:rPr>
              <a:t> </a:t>
            </a:r>
            <a:r>
              <a:rPr lang="it-IT" sz="1400" dirty="0" err="1">
                <a:latin typeface="Avenir Next" panose="020B0503020202020204" pitchFamily="34" charset="0"/>
              </a:rPr>
              <a:t>button</a:t>
            </a:r>
            <a:r>
              <a:rPr lang="it-IT" sz="1400" dirty="0">
                <a:latin typeface="Avenir Next" panose="020B0503020202020204" pitchFamily="34" charset="0"/>
              </a:rPr>
              <a:t> inside  the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dirty="0">
                <a:latin typeface="Avenir Next" panose="020B0503020202020204" pitchFamily="34" charset="0"/>
              </a:rPr>
              <a:t> </a:t>
            </a:r>
            <a:r>
              <a:rPr lang="it-IT" sz="1400" dirty="0" err="1">
                <a:latin typeface="Avenir Next" panose="020B0503020202020204" pitchFamily="34" charset="0"/>
              </a:rPr>
              <a:t>course’s</a:t>
            </a:r>
            <a:r>
              <a:rPr lang="it-IT" sz="1400" dirty="0">
                <a:latin typeface="Avenir Next" panose="020B0503020202020204" pitchFamily="34" charset="0"/>
              </a:rPr>
              <a:t> box.</a:t>
            </a:r>
          </a:p>
          <a:p>
            <a:r>
              <a:rPr lang="it-IT" sz="1400" b="1" dirty="0" err="1">
                <a:latin typeface="Avenir Next" panose="020B0503020202020204" pitchFamily="34" charset="0"/>
              </a:rPr>
              <a:t>Response</a:t>
            </a:r>
            <a:r>
              <a:rPr lang="it-IT" sz="1400" b="1" dirty="0">
                <a:latin typeface="Avenir Next" panose="020B0503020202020204" pitchFamily="34" charset="0"/>
              </a:rPr>
              <a:t> 3: </a:t>
            </a:r>
            <a:r>
              <a:rPr lang="it-IT" sz="1400" dirty="0">
                <a:latin typeface="Avenir Next" panose="020B0503020202020204" pitchFamily="34" charset="0"/>
              </a:rPr>
              <a:t>the </a:t>
            </a:r>
            <a:r>
              <a:rPr lang="it-IT" sz="1400" dirty="0" err="1">
                <a:latin typeface="Avenir Next" panose="020B0503020202020204" pitchFamily="34" charset="0"/>
              </a:rPr>
              <a:t>system</a:t>
            </a:r>
            <a:r>
              <a:rPr lang="it-IT" sz="1400" dirty="0">
                <a:latin typeface="Avenir Next" panose="020B0503020202020204" pitchFamily="34" charset="0"/>
              </a:rPr>
              <a:t> shows </a:t>
            </a:r>
            <a:r>
              <a:rPr lang="it-IT" sz="1400" dirty="0" err="1">
                <a:latin typeface="Avenir Next" panose="020B0503020202020204" pitchFamily="34" charset="0"/>
              </a:rPr>
              <a:t>you</a:t>
            </a:r>
            <a:r>
              <a:rPr lang="it-IT" sz="1400" dirty="0">
                <a:latin typeface="Avenir Next" panose="020B0503020202020204" pitchFamily="34" charset="0"/>
              </a:rPr>
              <a:t> the </a:t>
            </a:r>
            <a:r>
              <a:rPr lang="it-IT" sz="1400" dirty="0" err="1">
                <a:latin typeface="Avenir Next" panose="020B0503020202020204" pitchFamily="34" charset="0"/>
              </a:rPr>
              <a:t>notifications</a:t>
            </a:r>
            <a:r>
              <a:rPr lang="it-IT" sz="1400" dirty="0">
                <a:latin typeface="Avenir Next" panose="020B0503020202020204" pitchFamily="34" charset="0"/>
              </a:rPr>
              <a:t> menu.</a:t>
            </a:r>
          </a:p>
          <a:p>
            <a:endParaRPr lang="it-IT" sz="1400" i="1" dirty="0">
              <a:latin typeface="Avenir Next" panose="020B0503020202020204" pitchFamily="34" charset="0"/>
            </a:endParaRPr>
          </a:p>
          <a:p>
            <a:r>
              <a:rPr lang="it-IT" sz="1400" b="1" dirty="0">
                <a:latin typeface="Avenir Next" panose="020B0503020202020204" pitchFamily="34" charset="0"/>
              </a:rPr>
              <a:t>Action 4: </a:t>
            </a:r>
            <a:r>
              <a:rPr lang="it-IT" sz="1400" dirty="0">
                <a:latin typeface="Avenir Next" panose="020B0503020202020204" pitchFamily="34" charset="0"/>
              </a:rPr>
              <a:t>click on the on/off </a:t>
            </a:r>
            <a:r>
              <a:rPr lang="it-IT" sz="1400" dirty="0" err="1">
                <a:latin typeface="Avenir Next" panose="020B0503020202020204" pitchFamily="34" charset="0"/>
              </a:rPr>
              <a:t>button</a:t>
            </a:r>
            <a:r>
              <a:rPr lang="it-IT" sz="1400" dirty="0">
                <a:latin typeface="Avenir Next" panose="020B0503020202020204" pitchFamily="34" charset="0"/>
              </a:rPr>
              <a:t> for the </a:t>
            </a:r>
            <a:r>
              <a:rPr lang="it-IT" sz="1400" dirty="0" err="1">
                <a:latin typeface="Avenir Next" panose="020B0503020202020204" pitchFamily="34" charset="0"/>
              </a:rPr>
              <a:t>lessons</a:t>
            </a:r>
            <a:r>
              <a:rPr lang="it-IT" sz="1400" dirty="0">
                <a:latin typeface="Avenir Next" panose="020B0503020202020204" pitchFamily="34" charset="0"/>
              </a:rPr>
              <a:t>’ </a:t>
            </a:r>
            <a:r>
              <a:rPr lang="it-IT" sz="1400" dirty="0" err="1">
                <a:latin typeface="Avenir Next" panose="020B0503020202020204" pitchFamily="34" charset="0"/>
              </a:rPr>
              <a:t>notifications</a:t>
            </a:r>
            <a:r>
              <a:rPr lang="it-IT" sz="1400" dirty="0">
                <a:latin typeface="Avenir Next" panose="020B0503020202020204" pitchFamily="34" charset="0"/>
              </a:rPr>
              <a:t>.</a:t>
            </a:r>
          </a:p>
          <a:p>
            <a:r>
              <a:rPr lang="it-IT" sz="1400" b="1" dirty="0" err="1">
                <a:latin typeface="Avenir Next" panose="020B0503020202020204" pitchFamily="34" charset="0"/>
              </a:rPr>
              <a:t>Response</a:t>
            </a:r>
            <a:r>
              <a:rPr lang="it-IT" sz="1400" b="1" dirty="0">
                <a:latin typeface="Avenir Next" panose="020B0503020202020204" pitchFamily="34" charset="0"/>
              </a:rPr>
              <a:t> 4: </a:t>
            </a:r>
            <a:r>
              <a:rPr lang="it-IT" sz="1400" dirty="0">
                <a:latin typeface="Avenir Next" panose="020B0503020202020204" pitchFamily="34" charset="0"/>
              </a:rPr>
              <a:t>the </a:t>
            </a:r>
            <a:r>
              <a:rPr lang="it-IT" sz="1400" dirty="0" err="1">
                <a:latin typeface="Avenir Next" panose="020B0503020202020204" pitchFamily="34" charset="0"/>
              </a:rPr>
              <a:t>system</a:t>
            </a:r>
            <a:r>
              <a:rPr lang="it-IT" sz="1400" dirty="0">
                <a:latin typeface="Avenir Next" panose="020B0503020202020204" pitchFamily="34" charset="0"/>
              </a:rPr>
              <a:t> </a:t>
            </a:r>
            <a:r>
              <a:rPr lang="it-IT" sz="1400" dirty="0" err="1">
                <a:latin typeface="Avenir Next" panose="020B0503020202020204" pitchFamily="34" charset="0"/>
              </a:rPr>
              <a:t>activates</a:t>
            </a:r>
            <a:r>
              <a:rPr lang="it-IT" sz="1400" dirty="0">
                <a:latin typeface="Avenir Next" panose="020B0503020202020204" pitchFamily="34" charset="0"/>
              </a:rPr>
              <a:t> the </a:t>
            </a:r>
            <a:r>
              <a:rPr lang="it-IT" sz="1400" dirty="0" err="1">
                <a:latin typeface="Avenir Next" panose="020B0503020202020204" pitchFamily="34" charset="0"/>
              </a:rPr>
              <a:t>lessons</a:t>
            </a:r>
            <a:r>
              <a:rPr lang="it-IT" sz="1400" dirty="0">
                <a:latin typeface="Avenir Next" panose="020B0503020202020204" pitchFamily="34" charset="0"/>
              </a:rPr>
              <a:t>’ </a:t>
            </a:r>
            <a:r>
              <a:rPr lang="it-IT" sz="1400" dirty="0" err="1">
                <a:latin typeface="Avenir Next" panose="020B0503020202020204" pitchFamily="34" charset="0"/>
              </a:rPr>
              <a:t>notitifactions</a:t>
            </a:r>
            <a:r>
              <a:rPr lang="it-IT" sz="1400" dirty="0">
                <a:latin typeface="Avenir Next" panose="020B0503020202020204" pitchFamily="34" charset="0"/>
              </a:rPr>
              <a:t> for the </a:t>
            </a:r>
            <a:r>
              <a:rPr lang="it-IT" sz="1400" i="1" dirty="0">
                <a:latin typeface="Avenir Next" panose="020B0503020202020204" pitchFamily="34" charset="0"/>
              </a:rPr>
              <a:t>Human-Computer </a:t>
            </a:r>
            <a:r>
              <a:rPr lang="it-IT" sz="1400" i="1" dirty="0" err="1">
                <a:latin typeface="Avenir Next" panose="020B0503020202020204" pitchFamily="34" charset="0"/>
              </a:rPr>
              <a:t>Interaction</a:t>
            </a:r>
            <a:r>
              <a:rPr lang="it-IT" sz="1400" i="1"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 </a:t>
            </a:r>
          </a:p>
        </p:txBody>
      </p:sp>
      <p:pic>
        <p:nvPicPr>
          <p:cNvPr id="12" name="Picture 11">
            <a:extLst>
              <a:ext uri="{FF2B5EF4-FFF2-40B4-BE49-F238E27FC236}">
                <a16:creationId xmlns:a16="http://schemas.microsoft.com/office/drawing/2014/main" id="{4A929831-475D-904C-9AD7-8F5F51B2BAE2}"/>
              </a:ext>
            </a:extLst>
          </p:cNvPr>
          <p:cNvPicPr>
            <a:picLocks noChangeAspect="1"/>
          </p:cNvPicPr>
          <p:nvPr/>
        </p:nvPicPr>
        <p:blipFill>
          <a:blip r:embed="rId2"/>
          <a:stretch>
            <a:fillRect/>
          </a:stretch>
        </p:blipFill>
        <p:spPr>
          <a:xfrm>
            <a:off x="4733099" y="2454863"/>
            <a:ext cx="2936080" cy="4154923"/>
          </a:xfrm>
          <a:prstGeom prst="rect">
            <a:avLst/>
          </a:prstGeom>
        </p:spPr>
      </p:pic>
      <p:pic>
        <p:nvPicPr>
          <p:cNvPr id="15" name="Picture 14">
            <a:extLst>
              <a:ext uri="{FF2B5EF4-FFF2-40B4-BE49-F238E27FC236}">
                <a16:creationId xmlns:a16="http://schemas.microsoft.com/office/drawing/2014/main" id="{D35B796A-EF5A-DA44-90E4-C2BECA1DA0AD}"/>
              </a:ext>
            </a:extLst>
          </p:cNvPr>
          <p:cNvPicPr>
            <a:picLocks noChangeAspect="1"/>
          </p:cNvPicPr>
          <p:nvPr/>
        </p:nvPicPr>
        <p:blipFill>
          <a:blip r:embed="rId3"/>
          <a:stretch>
            <a:fillRect/>
          </a:stretch>
        </p:blipFill>
        <p:spPr>
          <a:xfrm>
            <a:off x="7206704" y="2053207"/>
            <a:ext cx="2936080" cy="4154924"/>
          </a:xfrm>
          <a:prstGeom prst="rect">
            <a:avLst/>
          </a:prstGeom>
        </p:spPr>
      </p:pic>
      <p:pic>
        <p:nvPicPr>
          <p:cNvPr id="19" name="Picture 18">
            <a:extLst>
              <a:ext uri="{FF2B5EF4-FFF2-40B4-BE49-F238E27FC236}">
                <a16:creationId xmlns:a16="http://schemas.microsoft.com/office/drawing/2014/main" id="{13B58405-C967-D944-8130-DC2E1C89C52F}"/>
              </a:ext>
            </a:extLst>
          </p:cNvPr>
          <p:cNvPicPr>
            <a:picLocks noChangeAspect="1"/>
          </p:cNvPicPr>
          <p:nvPr/>
        </p:nvPicPr>
        <p:blipFill>
          <a:blip r:embed="rId4"/>
          <a:stretch>
            <a:fillRect/>
          </a:stretch>
        </p:blipFill>
        <p:spPr>
          <a:xfrm>
            <a:off x="9321098" y="360675"/>
            <a:ext cx="2936080" cy="4154923"/>
          </a:xfrm>
          <a:prstGeom prst="rect">
            <a:avLst/>
          </a:prstGeom>
        </p:spPr>
      </p:pic>
    </p:spTree>
    <p:extLst>
      <p:ext uri="{BB962C8B-B14F-4D97-AF65-F5344CB8AC3E}">
        <p14:creationId xmlns:p14="http://schemas.microsoft.com/office/powerpoint/2010/main" val="428488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40">
            <a:extLst>
              <a:ext uri="{FF2B5EF4-FFF2-40B4-BE49-F238E27FC236}">
                <a16:creationId xmlns:a16="http://schemas.microsoft.com/office/drawing/2014/main" id="{EFF46A26-D0F2-E240-AFAC-43135AC77BA1}"/>
              </a:ext>
            </a:extLst>
          </p:cNvPr>
          <p:cNvSpPr txBox="1"/>
          <p:nvPr/>
        </p:nvSpPr>
        <p:spPr>
          <a:xfrm>
            <a:off x="265259" y="193380"/>
            <a:ext cx="8917581" cy="461665"/>
          </a:xfrm>
          <a:prstGeom prst="rect">
            <a:avLst/>
          </a:prstGeom>
          <a:noFill/>
        </p:spPr>
        <p:txBody>
          <a:bodyPr wrap="square" rtlCol="0">
            <a:spAutoFit/>
          </a:bodyPr>
          <a:lstStyle/>
          <a:p>
            <a:r>
              <a:rPr lang="it-IT" sz="2400" b="1" dirty="0">
                <a:solidFill>
                  <a:srgbClr val="0070C0"/>
                </a:solidFill>
                <a:latin typeface="Avenir Next" panose="020B0503020202020204" pitchFamily="34" charset="0"/>
              </a:rPr>
              <a:t>Cognitive </a:t>
            </a:r>
            <a:r>
              <a:rPr lang="it-IT" sz="2400" b="1" dirty="0" err="1">
                <a:solidFill>
                  <a:srgbClr val="0070C0"/>
                </a:solidFill>
                <a:latin typeface="Avenir Next" panose="020B0503020202020204" pitchFamily="34" charset="0"/>
              </a:rPr>
              <a:t>Walkthrough</a:t>
            </a:r>
            <a:r>
              <a:rPr lang="it-IT" sz="2400" b="1" dirty="0">
                <a:solidFill>
                  <a:srgbClr val="0070C0"/>
                </a:solidFill>
                <a:latin typeface="Avenir Next" panose="020B0503020202020204" pitchFamily="34" charset="0"/>
              </a:rPr>
              <a:t>: Share notes (on mobile)</a:t>
            </a:r>
          </a:p>
        </p:txBody>
      </p:sp>
      <p:sp>
        <p:nvSpPr>
          <p:cNvPr id="3" name="TextBox 2">
            <a:extLst>
              <a:ext uri="{FF2B5EF4-FFF2-40B4-BE49-F238E27FC236}">
                <a16:creationId xmlns:a16="http://schemas.microsoft.com/office/drawing/2014/main" id="{78A92568-4D42-6A48-A829-2670B8E71644}"/>
              </a:ext>
            </a:extLst>
          </p:cNvPr>
          <p:cNvSpPr txBox="1"/>
          <p:nvPr/>
        </p:nvSpPr>
        <p:spPr>
          <a:xfrm>
            <a:off x="304962" y="2526149"/>
            <a:ext cx="5868658" cy="4481996"/>
          </a:xfrm>
          <a:prstGeom prst="rect">
            <a:avLst/>
          </a:prstGeom>
          <a:noFill/>
        </p:spPr>
        <p:txBody>
          <a:bodyPr wrap="square" rtlCol="0">
            <a:spAutoFit/>
          </a:bodyPr>
          <a:lstStyle/>
          <a:p>
            <a:r>
              <a:rPr lang="en-IT" sz="1400" b="1" dirty="0">
                <a:latin typeface="Avenir Next" panose="020B0503020202020204" pitchFamily="34" charset="0"/>
              </a:rPr>
              <a:t>Action 1:  </a:t>
            </a:r>
            <a:r>
              <a:rPr lang="it-IT" sz="1400" dirty="0">
                <a:latin typeface="Avenir Next" panose="020B0503020202020204" pitchFamily="34" charset="0"/>
              </a:rPr>
              <a:t>Select the </a:t>
            </a:r>
            <a:r>
              <a:rPr lang="it-IT" sz="1400" i="1" dirty="0">
                <a:latin typeface="Avenir Next" panose="020B0503020202020204" pitchFamily="34" charset="0"/>
              </a:rPr>
              <a:t>Human-Computer Interaction </a:t>
            </a:r>
            <a:r>
              <a:rPr lang="it-IT" sz="1400" dirty="0">
                <a:latin typeface="Avenir Next" panose="020B0503020202020204" pitchFamily="34" charset="0"/>
              </a:rPr>
              <a:t>folder on</a:t>
            </a:r>
            <a:r>
              <a:rPr lang="en-IT" sz="1400" i="1" dirty="0">
                <a:latin typeface="Avenir Next" panose="020B0503020202020204" pitchFamily="34" charset="0"/>
              </a:rPr>
              <a:t>  “My </a:t>
            </a:r>
            <a:r>
              <a:rPr lang="it-IT" sz="1400" i="1" dirty="0">
                <a:latin typeface="Avenir Next" panose="020B0503020202020204" pitchFamily="34" charset="0"/>
              </a:rPr>
              <a:t>Notes</a:t>
            </a:r>
            <a:r>
              <a:rPr lang="en-IT" sz="1400" i="1" dirty="0">
                <a:latin typeface="Avenir Next" panose="020B0503020202020204" pitchFamily="34" charset="0"/>
              </a:rPr>
              <a:t>”</a:t>
            </a:r>
            <a:r>
              <a:rPr lang="en-IT" sz="1400" dirty="0">
                <a:latin typeface="Avenir Next" panose="020B0503020202020204" pitchFamily="34" charset="0"/>
              </a:rPr>
              <a:t> page.</a:t>
            </a:r>
          </a:p>
          <a:p>
            <a:r>
              <a:rPr lang="en-IT" sz="1400" b="1" dirty="0">
                <a:latin typeface="Avenir Next" panose="020B0503020202020204" pitchFamily="34" charset="0"/>
              </a:rPr>
              <a:t>Response 1:</a:t>
            </a:r>
            <a:r>
              <a:rPr lang="en-IT" sz="1400" dirty="0">
                <a:latin typeface="Avenir Next" panose="020B0503020202020204" pitchFamily="34" charset="0"/>
              </a:rPr>
              <a:t> the system shows you the </a:t>
            </a:r>
            <a:r>
              <a:rPr lang="it-IT" sz="1400" dirty="0">
                <a:latin typeface="Avenir Next" panose="020B0503020202020204" pitchFamily="34" charset="0"/>
              </a:rPr>
              <a:t>notes</a:t>
            </a:r>
            <a:r>
              <a:rPr lang="en-IT" sz="1400" dirty="0">
                <a:latin typeface="Avenir Next" panose="020B0503020202020204" pitchFamily="34" charset="0"/>
              </a:rPr>
              <a:t> list in the </a:t>
            </a:r>
            <a:r>
              <a:rPr lang="it-IT" sz="1400" i="1" dirty="0">
                <a:latin typeface="Avenir Next" panose="020B0503020202020204" pitchFamily="34" charset="0"/>
              </a:rPr>
              <a:t>Human-Computer Interaction </a:t>
            </a:r>
            <a:r>
              <a:rPr lang="it-IT" sz="1400" dirty="0">
                <a:latin typeface="Avenir Next" panose="020B0503020202020204" pitchFamily="34" charset="0"/>
              </a:rPr>
              <a:t>notes</a:t>
            </a:r>
            <a:r>
              <a:rPr lang="en-IT" sz="1400" i="1" dirty="0">
                <a:latin typeface="Avenir Next" panose="020B0503020202020204" pitchFamily="34" charset="0"/>
              </a:rPr>
              <a:t> </a:t>
            </a:r>
            <a:r>
              <a:rPr lang="en-IT" sz="1400" dirty="0">
                <a:latin typeface="Avenir Next" panose="020B0503020202020204" pitchFamily="34" charset="0"/>
              </a:rPr>
              <a:t>page</a:t>
            </a:r>
            <a:r>
              <a:rPr lang="en-IT" sz="1400" i="1" dirty="0">
                <a:latin typeface="Avenir Next" panose="020B0503020202020204" pitchFamily="34" charset="0"/>
              </a:rPr>
              <a:t>.</a:t>
            </a:r>
          </a:p>
          <a:p>
            <a:pPr>
              <a:lnSpc>
                <a:spcPct val="150000"/>
              </a:lnSpc>
            </a:pPr>
            <a:endParaRPr lang="en-IT" sz="1400" dirty="0">
              <a:latin typeface="Avenir Next" panose="020B0503020202020204" pitchFamily="34" charset="0"/>
            </a:endParaRPr>
          </a:p>
          <a:p>
            <a:r>
              <a:rPr lang="en-IT" sz="1400" b="1" dirty="0">
                <a:latin typeface="Avenir Next" panose="020B0503020202020204" pitchFamily="34" charset="0"/>
              </a:rPr>
              <a:t>Action 2: </a:t>
            </a:r>
            <a:r>
              <a:rPr lang="en-IT" sz="1400" dirty="0">
                <a:latin typeface="Avenir Next" panose="020B0503020202020204" pitchFamily="34" charset="0"/>
              </a:rPr>
              <a:t>s</a:t>
            </a:r>
            <a:r>
              <a:rPr lang="it-IT" sz="1400" dirty="0" err="1">
                <a:latin typeface="Avenir Next" panose="020B0503020202020204" pitchFamily="34" charset="0"/>
              </a:rPr>
              <a:t>earch</a:t>
            </a:r>
            <a:r>
              <a:rPr lang="it-IT" sz="1400" dirty="0">
                <a:latin typeface="Avenir Next" panose="020B0503020202020204" pitchFamily="34" charset="0"/>
              </a:rPr>
              <a:t> and </a:t>
            </a:r>
            <a:r>
              <a:rPr lang="it-IT" sz="1400" dirty="0" err="1">
                <a:latin typeface="Avenir Next" panose="020B0503020202020204" pitchFamily="34" charset="0"/>
              </a:rPr>
              <a:t>select</a:t>
            </a:r>
            <a:r>
              <a:rPr lang="en-IT" sz="1400" dirty="0">
                <a:latin typeface="Avenir Next" panose="020B0503020202020204" pitchFamily="34" charset="0"/>
              </a:rPr>
              <a:t> the </a:t>
            </a:r>
            <a:r>
              <a:rPr lang="it-IT" sz="1400" dirty="0">
                <a:latin typeface="Avenir Next" panose="020B0503020202020204" pitchFamily="34" charset="0"/>
              </a:rPr>
              <a:t>note</a:t>
            </a:r>
            <a:r>
              <a:rPr lang="en-IT" sz="1400" dirty="0">
                <a:latin typeface="Avenir Next" panose="020B0503020202020204" pitchFamily="34" charset="0"/>
              </a:rPr>
              <a:t> in the page </a:t>
            </a:r>
            <a:r>
              <a:rPr lang="it-IT" sz="1400" i="1" dirty="0">
                <a:latin typeface="Avenir Next" panose="020B0503020202020204" pitchFamily="34" charset="0"/>
              </a:rPr>
              <a:t>Human-Computer Interaction page </a:t>
            </a:r>
            <a:r>
              <a:rPr lang="it-IT" sz="1400" dirty="0" err="1">
                <a:latin typeface="Avenir Next" panose="020B0503020202020204" pitchFamily="34" charset="0"/>
              </a:rPr>
              <a:t>that</a:t>
            </a:r>
            <a:r>
              <a:rPr lang="it-IT" sz="1400" dirty="0">
                <a:latin typeface="Avenir Next" panose="020B0503020202020204" pitchFamily="34" charset="0"/>
              </a:rPr>
              <a:t> </a:t>
            </a:r>
            <a:r>
              <a:rPr lang="it-IT" sz="1400" dirty="0" err="1">
                <a:latin typeface="Avenir Next" panose="020B0503020202020204" pitchFamily="34" charset="0"/>
              </a:rPr>
              <a:t>you</a:t>
            </a:r>
            <a:r>
              <a:rPr lang="it-IT" sz="1400" dirty="0">
                <a:latin typeface="Avenir Next" panose="020B0503020202020204" pitchFamily="34" charset="0"/>
              </a:rPr>
              <a:t> </a:t>
            </a:r>
            <a:r>
              <a:rPr lang="it-IT" sz="1400" dirty="0" err="1">
                <a:latin typeface="Avenir Next" panose="020B0503020202020204" pitchFamily="34" charset="0"/>
              </a:rPr>
              <a:t>want</a:t>
            </a:r>
            <a:r>
              <a:rPr lang="it-IT" sz="1400" dirty="0">
                <a:latin typeface="Avenir Next" panose="020B0503020202020204" pitchFamily="34" charset="0"/>
              </a:rPr>
              <a:t> to share, </a:t>
            </a:r>
            <a:r>
              <a:rPr lang="it-IT" sz="1400" dirty="0" err="1">
                <a:latin typeface="Avenir Next" panose="020B0503020202020204" pitchFamily="34" charset="0"/>
              </a:rPr>
              <a:t>you</a:t>
            </a:r>
            <a:r>
              <a:rPr lang="it-IT" sz="1400" dirty="0">
                <a:latin typeface="Avenir Next" panose="020B0503020202020204" pitchFamily="34" charset="0"/>
              </a:rPr>
              <a:t> can </a:t>
            </a:r>
            <a:r>
              <a:rPr lang="it-IT" sz="1400" dirty="0" err="1">
                <a:latin typeface="Avenir Next" panose="020B0503020202020204" pitchFamily="34" charset="0"/>
              </a:rPr>
              <a:t>also</a:t>
            </a:r>
            <a:r>
              <a:rPr lang="it-IT" sz="1400" dirty="0">
                <a:latin typeface="Avenir Next" panose="020B0503020202020204" pitchFamily="34" charset="0"/>
              </a:rPr>
              <a:t> </a:t>
            </a:r>
            <a:r>
              <a:rPr lang="it-IT" sz="1400" dirty="0" err="1">
                <a:latin typeface="Avenir Next" panose="020B0503020202020204" pitchFamily="34" charset="0"/>
              </a:rPr>
              <a:t>search</a:t>
            </a:r>
            <a:r>
              <a:rPr lang="it-IT" sz="1400" dirty="0">
                <a:latin typeface="Avenir Next" panose="020B0503020202020204" pitchFamily="34" charset="0"/>
              </a:rPr>
              <a:t> </a:t>
            </a:r>
            <a:r>
              <a:rPr lang="it-IT" sz="1400" dirty="0" err="1">
                <a:latin typeface="Avenir Next" panose="020B0503020202020204" pitchFamily="34" charset="0"/>
              </a:rPr>
              <a:t>applying</a:t>
            </a:r>
            <a:r>
              <a:rPr lang="it-IT" sz="1400" dirty="0">
                <a:latin typeface="Avenir Next" panose="020B0503020202020204" pitchFamily="34" charset="0"/>
              </a:rPr>
              <a:t> filters or by </a:t>
            </a:r>
            <a:r>
              <a:rPr lang="it-IT" sz="1400" dirty="0" err="1">
                <a:latin typeface="Avenir Next" panose="020B0503020202020204" pitchFamily="34" charset="0"/>
              </a:rPr>
              <a:t>typing</a:t>
            </a:r>
            <a:r>
              <a:rPr lang="it-IT" sz="1400" dirty="0">
                <a:latin typeface="Avenir Next" panose="020B0503020202020204" pitchFamily="34" charset="0"/>
              </a:rPr>
              <a:t> in the text area.</a:t>
            </a:r>
            <a:endParaRPr lang="en-IT" sz="1400" dirty="0">
              <a:latin typeface="Avenir Next" panose="020B0503020202020204" pitchFamily="34" charset="0"/>
            </a:endParaRPr>
          </a:p>
          <a:p>
            <a:r>
              <a:rPr lang="en-IT" sz="1400" b="1" dirty="0">
                <a:latin typeface="Avenir Next" panose="020B0503020202020204" pitchFamily="34" charset="0"/>
              </a:rPr>
              <a:t>Response 2: </a:t>
            </a:r>
            <a:r>
              <a:rPr lang="it-IT" sz="1400" dirty="0">
                <a:latin typeface="Avenir Next" panose="020B0503020202020204" pitchFamily="34" charset="0"/>
              </a:rPr>
              <a:t>the system shows </a:t>
            </a:r>
            <a:r>
              <a:rPr lang="it-IT" sz="1400" dirty="0" err="1">
                <a:latin typeface="Avenir Next" panose="020B0503020202020204" pitchFamily="34" charset="0"/>
              </a:rPr>
              <a:t>you</a:t>
            </a:r>
            <a:r>
              <a:rPr lang="it-IT" sz="1400" dirty="0">
                <a:latin typeface="Avenir Next" panose="020B0503020202020204" pitchFamily="34" charset="0"/>
              </a:rPr>
              <a:t> the page of the note </a:t>
            </a:r>
            <a:r>
              <a:rPr lang="it-IT" sz="1400" dirty="0" err="1">
                <a:latin typeface="Avenir Next" panose="020B0503020202020204" pitchFamily="34" charset="0"/>
              </a:rPr>
              <a:t>you</a:t>
            </a:r>
            <a:r>
              <a:rPr lang="it-IT" sz="1400" dirty="0">
                <a:latin typeface="Avenir Next" panose="020B0503020202020204" pitchFamily="34" charset="0"/>
              </a:rPr>
              <a:t> </a:t>
            </a:r>
            <a:r>
              <a:rPr lang="it-IT" sz="1400" dirty="0" err="1">
                <a:latin typeface="Avenir Next" panose="020B0503020202020204" pitchFamily="34" charset="0"/>
              </a:rPr>
              <a:t>selected</a:t>
            </a:r>
            <a:r>
              <a:rPr lang="it-IT" sz="1400" dirty="0">
                <a:latin typeface="Avenir Next" panose="020B0503020202020204" pitchFamily="34" charset="0"/>
              </a:rPr>
              <a:t>.</a:t>
            </a:r>
          </a:p>
          <a:p>
            <a:pPr>
              <a:lnSpc>
                <a:spcPct val="150000"/>
              </a:lnSpc>
            </a:pPr>
            <a:endParaRPr lang="en-IT" sz="1400" b="1" dirty="0">
              <a:latin typeface="Avenir Next" panose="020B0503020202020204" pitchFamily="34" charset="0"/>
            </a:endParaRPr>
          </a:p>
          <a:p>
            <a:r>
              <a:rPr lang="en-IT" sz="1400" b="1" dirty="0">
                <a:latin typeface="Avenir Next" panose="020B0503020202020204" pitchFamily="34" charset="0"/>
              </a:rPr>
              <a:t>Action 3: </a:t>
            </a:r>
            <a:r>
              <a:rPr lang="en-IT" sz="1400" dirty="0">
                <a:latin typeface="Avenir Next" panose="020B0503020202020204" pitchFamily="34" charset="0"/>
              </a:rPr>
              <a:t>click on the </a:t>
            </a:r>
            <a:r>
              <a:rPr lang="en-IT" sz="1400" i="1" dirty="0">
                <a:latin typeface="Avenir Next" panose="020B0503020202020204" pitchFamily="34" charset="0"/>
              </a:rPr>
              <a:t>“</a:t>
            </a:r>
            <a:r>
              <a:rPr lang="it-IT" sz="1400" i="1" dirty="0">
                <a:latin typeface="Avenir Next" panose="020B0503020202020204" pitchFamily="34" charset="0"/>
              </a:rPr>
              <a:t>Share</a:t>
            </a:r>
            <a:r>
              <a:rPr lang="en-IT" sz="1400" i="1" dirty="0">
                <a:latin typeface="Avenir Next" panose="020B0503020202020204" pitchFamily="34" charset="0"/>
              </a:rPr>
              <a:t>” </a:t>
            </a:r>
            <a:r>
              <a:rPr lang="it-IT" sz="1400" dirty="0" err="1">
                <a:latin typeface="Avenir Next" panose="020B0503020202020204" pitchFamily="34" charset="0"/>
              </a:rPr>
              <a:t>button</a:t>
            </a:r>
            <a:r>
              <a:rPr lang="en-IT" sz="1400" dirty="0">
                <a:latin typeface="Avenir Next" panose="020B0503020202020204" pitchFamily="34" charset="0"/>
              </a:rPr>
              <a:t> </a:t>
            </a:r>
            <a:r>
              <a:rPr lang="it-IT" sz="1400" dirty="0">
                <a:latin typeface="Avenir Next" panose="020B0503020202020204" pitchFamily="34" charset="0"/>
              </a:rPr>
              <a:t>on the bottom of the page in </a:t>
            </a:r>
            <a:r>
              <a:rPr lang="it-IT" sz="1400" dirty="0" err="1">
                <a:latin typeface="Avenir Next" panose="020B0503020202020204" pitchFamily="34" charset="0"/>
              </a:rPr>
              <a:t>order</a:t>
            </a:r>
            <a:r>
              <a:rPr lang="it-IT" sz="1400" dirty="0">
                <a:latin typeface="Avenir Next" panose="020B0503020202020204" pitchFamily="34" charset="0"/>
              </a:rPr>
              <a:t> to share the note with the </a:t>
            </a:r>
            <a:r>
              <a:rPr lang="it-IT" sz="1400" dirty="0" err="1">
                <a:latin typeface="Avenir Next" panose="020B0503020202020204" pitchFamily="34" charset="0"/>
              </a:rPr>
              <a:t>other</a:t>
            </a:r>
            <a:r>
              <a:rPr lang="it-IT" sz="1400" dirty="0">
                <a:latin typeface="Avenir Next" panose="020B0503020202020204" pitchFamily="34" charset="0"/>
              </a:rPr>
              <a:t> </a:t>
            </a:r>
            <a:r>
              <a:rPr lang="it-IT" sz="1400" dirty="0" err="1">
                <a:latin typeface="Avenir Next" panose="020B0503020202020204" pitchFamily="34" charset="0"/>
              </a:rPr>
              <a:t>classmates</a:t>
            </a:r>
            <a:r>
              <a:rPr lang="it-IT" sz="1400" dirty="0">
                <a:latin typeface="Avenir Next" panose="020B0503020202020204" pitchFamily="34" charset="0"/>
              </a:rPr>
              <a:t> in the </a:t>
            </a:r>
            <a:r>
              <a:rPr lang="en-IT" sz="1400" i="1" dirty="0">
                <a:latin typeface="Avenir Next" panose="020B0503020202020204" pitchFamily="34" charset="0"/>
              </a:rPr>
              <a:t>“</a:t>
            </a:r>
            <a:r>
              <a:rPr lang="it-IT" sz="1400" i="1" dirty="0" err="1">
                <a:latin typeface="Avenir Next" panose="020B0503020202020204" pitchFamily="34" charset="0"/>
              </a:rPr>
              <a:t>Shared</a:t>
            </a:r>
            <a:r>
              <a:rPr lang="it-IT" sz="1400" i="1" dirty="0">
                <a:latin typeface="Avenir Next" panose="020B0503020202020204" pitchFamily="34" charset="0"/>
              </a:rPr>
              <a:t> notes</a:t>
            </a:r>
            <a:r>
              <a:rPr lang="en-IT" sz="1400" i="1" dirty="0">
                <a:latin typeface="Avenir Next" panose="020B0503020202020204" pitchFamily="34" charset="0"/>
              </a:rPr>
              <a:t>”</a:t>
            </a:r>
            <a:r>
              <a:rPr lang="it-IT" sz="1400" i="1" dirty="0">
                <a:latin typeface="Avenir Next" panose="020B0503020202020204" pitchFamily="34" charset="0"/>
              </a:rPr>
              <a:t> </a:t>
            </a:r>
            <a:r>
              <a:rPr lang="it-IT" sz="1400" dirty="0" err="1">
                <a:latin typeface="Avenir Next" panose="020B0503020202020204" pitchFamily="34" charset="0"/>
              </a:rPr>
              <a:t>section</a:t>
            </a:r>
            <a:r>
              <a:rPr lang="it-IT" sz="1400" dirty="0">
                <a:latin typeface="Avenir Next" panose="020B0503020202020204" pitchFamily="34" charset="0"/>
              </a:rPr>
              <a:t>.</a:t>
            </a:r>
            <a:endParaRPr lang="en-IT" sz="1400" dirty="0">
              <a:latin typeface="Avenir Next" panose="020B0503020202020204" pitchFamily="34" charset="0"/>
            </a:endParaRPr>
          </a:p>
          <a:p>
            <a:r>
              <a:rPr lang="en-IT" sz="1400" b="1" dirty="0">
                <a:latin typeface="Avenir Next" panose="020B0503020202020204" pitchFamily="34" charset="0"/>
              </a:rPr>
              <a:t>Response 3</a:t>
            </a:r>
            <a:r>
              <a:rPr lang="en-IT" sz="1400" dirty="0">
                <a:latin typeface="Avenir Next" panose="020B0503020202020204" pitchFamily="34" charset="0"/>
              </a:rPr>
              <a:t>: the systems adds th</a:t>
            </a:r>
            <a:r>
              <a:rPr lang="it-IT" sz="1400" dirty="0">
                <a:latin typeface="Avenir Next" panose="020B0503020202020204" pitchFamily="34" charset="0"/>
              </a:rPr>
              <a:t>e note in the </a:t>
            </a:r>
            <a:r>
              <a:rPr lang="it-IT" sz="1400" dirty="0" err="1">
                <a:latin typeface="Avenir Next" panose="020B0503020202020204" pitchFamily="34" charset="0"/>
              </a:rPr>
              <a:t>proper</a:t>
            </a:r>
            <a:r>
              <a:rPr lang="it-IT" sz="1400" dirty="0">
                <a:latin typeface="Avenir Next" panose="020B0503020202020204" pitchFamily="34" charset="0"/>
              </a:rPr>
              <a:t> folder in the  </a:t>
            </a:r>
            <a:r>
              <a:rPr lang="en-IT" sz="1400" i="1" dirty="0">
                <a:latin typeface="Avenir Next" panose="020B0503020202020204" pitchFamily="34" charset="0"/>
              </a:rPr>
              <a:t>“</a:t>
            </a:r>
            <a:r>
              <a:rPr lang="it-IT" sz="1400" i="1" dirty="0" err="1">
                <a:latin typeface="Avenir Next" panose="020B0503020202020204" pitchFamily="34" charset="0"/>
              </a:rPr>
              <a:t>Shared</a:t>
            </a:r>
            <a:r>
              <a:rPr lang="it-IT" sz="1400" i="1" dirty="0">
                <a:latin typeface="Avenir Next" panose="020B0503020202020204" pitchFamily="34" charset="0"/>
              </a:rPr>
              <a:t> notes</a:t>
            </a:r>
            <a:r>
              <a:rPr lang="en-IT" sz="1400" i="1" dirty="0">
                <a:latin typeface="Avenir Next" panose="020B0503020202020204" pitchFamily="34" charset="0"/>
              </a:rPr>
              <a:t>”</a:t>
            </a:r>
            <a:r>
              <a:rPr lang="it-IT" sz="1400" i="1" dirty="0">
                <a:latin typeface="Avenir Next" panose="020B0503020202020204" pitchFamily="34" charset="0"/>
              </a:rPr>
              <a:t> </a:t>
            </a:r>
            <a:r>
              <a:rPr lang="it-IT" sz="1400" dirty="0">
                <a:latin typeface="Avenir Next" panose="020B0503020202020204" pitchFamily="34" charset="0"/>
              </a:rPr>
              <a:t>and the botton </a:t>
            </a:r>
            <a:r>
              <a:rPr lang="en-IT" sz="1400" i="1" dirty="0">
                <a:latin typeface="Avenir Next" panose="020B0503020202020204" pitchFamily="34" charset="0"/>
              </a:rPr>
              <a:t>“</a:t>
            </a:r>
            <a:r>
              <a:rPr lang="it-IT" sz="1400" i="1" dirty="0">
                <a:latin typeface="Avenir Next" panose="020B0503020202020204" pitchFamily="34" charset="0"/>
              </a:rPr>
              <a:t>Share</a:t>
            </a:r>
            <a:r>
              <a:rPr lang="en-IT" sz="1400" i="1" dirty="0">
                <a:latin typeface="Avenir Next" panose="020B0503020202020204" pitchFamily="34" charset="0"/>
              </a:rPr>
              <a:t>”</a:t>
            </a:r>
            <a:r>
              <a:rPr lang="it-IT" sz="1400" dirty="0">
                <a:latin typeface="Avenir Next" panose="020B0503020202020204" pitchFamily="34" charset="0"/>
              </a:rPr>
              <a:t> </a:t>
            </a:r>
            <a:r>
              <a:rPr lang="it-IT" sz="1400" dirty="0" err="1">
                <a:latin typeface="Avenir Next" panose="020B0503020202020204" pitchFamily="34" charset="0"/>
              </a:rPr>
              <a:t>is</a:t>
            </a:r>
            <a:r>
              <a:rPr lang="it-IT" sz="1400" dirty="0">
                <a:latin typeface="Avenir Next" panose="020B0503020202020204" pitchFamily="34" charset="0"/>
              </a:rPr>
              <a:t> </a:t>
            </a:r>
            <a:r>
              <a:rPr lang="it-IT" sz="1400" dirty="0" err="1">
                <a:latin typeface="Avenir Next" panose="020B0503020202020204" pitchFamily="34" charset="0"/>
              </a:rPr>
              <a:t>disabled</a:t>
            </a:r>
            <a:r>
              <a:rPr lang="it-IT" sz="1400" dirty="0">
                <a:latin typeface="Avenir Next" panose="020B0503020202020204" pitchFamily="34" charset="0"/>
              </a:rPr>
              <a:t>.</a:t>
            </a:r>
            <a:endParaRPr lang="en-IT" sz="1400" b="1" dirty="0">
              <a:latin typeface="Avenir Next" panose="020B0503020202020204" pitchFamily="34" charset="0"/>
            </a:endParaRPr>
          </a:p>
          <a:p>
            <a:pPr>
              <a:lnSpc>
                <a:spcPct val="150000"/>
              </a:lnSpc>
            </a:pPr>
            <a:endParaRPr lang="en-IT" sz="1400" b="1" dirty="0">
              <a:latin typeface="Avenir Next" panose="020B0503020202020204" pitchFamily="34" charset="0"/>
            </a:endParaRPr>
          </a:p>
          <a:p>
            <a:pPr>
              <a:lnSpc>
                <a:spcPct val="150000"/>
              </a:lnSpc>
            </a:pPr>
            <a:r>
              <a:rPr lang="en-IT" sz="1400" dirty="0">
                <a:latin typeface="Avenir Next" panose="020B0503020202020204" pitchFamily="34" charset="0"/>
              </a:rPr>
              <a:t> </a:t>
            </a:r>
          </a:p>
          <a:p>
            <a:pPr>
              <a:lnSpc>
                <a:spcPct val="150000"/>
              </a:lnSpc>
            </a:pPr>
            <a:endParaRPr lang="en-IT" sz="1400" dirty="0">
              <a:latin typeface="Avenir Next" panose="020B0503020202020204" pitchFamily="34" charset="0"/>
            </a:endParaRPr>
          </a:p>
        </p:txBody>
      </p:sp>
      <p:sp>
        <p:nvSpPr>
          <p:cNvPr id="10" name="TextBox 9">
            <a:extLst>
              <a:ext uri="{FF2B5EF4-FFF2-40B4-BE49-F238E27FC236}">
                <a16:creationId xmlns:a16="http://schemas.microsoft.com/office/drawing/2014/main" id="{01748374-970E-3141-95CE-CF8629249783}"/>
              </a:ext>
            </a:extLst>
          </p:cNvPr>
          <p:cNvSpPr txBox="1"/>
          <p:nvPr/>
        </p:nvSpPr>
        <p:spPr>
          <a:xfrm>
            <a:off x="304962" y="1141154"/>
            <a:ext cx="6467478" cy="1384995"/>
          </a:xfrm>
          <a:prstGeom prst="rect">
            <a:avLst/>
          </a:prstGeom>
          <a:noFill/>
        </p:spPr>
        <p:txBody>
          <a:bodyPr wrap="square" rtlCol="0">
            <a:spAutoFit/>
          </a:bodyPr>
          <a:lstStyle/>
          <a:p>
            <a:r>
              <a:rPr lang="en-IT" sz="1400" b="1" dirty="0">
                <a:solidFill>
                  <a:srgbClr val="00B0F0"/>
                </a:solidFill>
                <a:latin typeface="Avenir Next" panose="020B0503020202020204" pitchFamily="34" charset="0"/>
              </a:rPr>
              <a:t>Task: </a:t>
            </a:r>
            <a:r>
              <a:rPr lang="it-IT" sz="1400" dirty="0">
                <a:latin typeface="Avenir Next" panose="020B0503020202020204" pitchFamily="34" charset="0"/>
              </a:rPr>
              <a:t>Share a note </a:t>
            </a:r>
            <a:r>
              <a:rPr lang="it-IT" sz="1400" dirty="0" err="1">
                <a:latin typeface="Avenir Next" panose="020B0503020202020204" pitchFamily="34" charset="0"/>
              </a:rPr>
              <a:t>regarding</a:t>
            </a:r>
            <a:r>
              <a:rPr lang="it-IT" sz="1400" dirty="0">
                <a:latin typeface="Avenir Next" panose="020B0503020202020204" pitchFamily="34" charset="0"/>
              </a:rPr>
              <a:t> the </a:t>
            </a:r>
            <a:r>
              <a:rPr lang="it-IT" sz="1400" dirty="0" err="1">
                <a:latin typeface="Avenir Next" panose="020B0503020202020204" pitchFamily="34" charset="0"/>
              </a:rPr>
              <a:t>course</a:t>
            </a:r>
            <a:r>
              <a:rPr lang="it-IT" sz="1400" dirty="0">
                <a:latin typeface="Avenir Next" panose="020B0503020202020204" pitchFamily="34" charset="0"/>
              </a:rPr>
              <a:t> of</a:t>
            </a:r>
            <a:r>
              <a:rPr lang="en-IT" sz="1400" dirty="0">
                <a:latin typeface="Avenir Next" panose="020B0503020202020204" pitchFamily="34" charset="0"/>
              </a:rPr>
              <a:t> </a:t>
            </a:r>
            <a:r>
              <a:rPr lang="en-IT" sz="1400" i="1" dirty="0">
                <a:latin typeface="Avenir Next" panose="020B0503020202020204" pitchFamily="34" charset="0"/>
              </a:rPr>
              <a:t>Human-Computer Interaction </a:t>
            </a:r>
            <a:r>
              <a:rPr lang="en-IT" sz="1400" dirty="0">
                <a:latin typeface="Avenir Next" panose="020B0503020202020204" pitchFamily="34" charset="0"/>
              </a:rPr>
              <a:t>to </a:t>
            </a:r>
            <a:r>
              <a:rPr lang="it-IT" sz="1400" dirty="0" err="1">
                <a:latin typeface="Avenir Next" panose="020B0503020202020204" pitchFamily="34" charset="0"/>
              </a:rPr>
              <a:t>everyone</a:t>
            </a:r>
            <a:r>
              <a:rPr lang="it-IT" sz="1400" dirty="0">
                <a:latin typeface="Avenir Next" panose="020B0503020202020204" pitchFamily="34" charset="0"/>
              </a:rPr>
              <a:t> following the </a:t>
            </a:r>
            <a:r>
              <a:rPr lang="it-IT" sz="1400" dirty="0" err="1">
                <a:latin typeface="Avenir Next" panose="020B0503020202020204" pitchFamily="34" charset="0"/>
              </a:rPr>
              <a:t>course</a:t>
            </a:r>
            <a:r>
              <a:rPr lang="it-IT" sz="1400" dirty="0">
                <a:latin typeface="Avenir Next" panose="020B0503020202020204" pitchFamily="34" charset="0"/>
              </a:rPr>
              <a:t>.</a:t>
            </a:r>
            <a:endParaRPr lang="en-IT" sz="1400" dirty="0">
              <a:latin typeface="Avenir Next" panose="020B0503020202020204" pitchFamily="34" charset="0"/>
            </a:endParaRPr>
          </a:p>
          <a:p>
            <a:r>
              <a:rPr lang="en-GB" sz="1400" b="1" dirty="0" err="1">
                <a:solidFill>
                  <a:srgbClr val="00B0F0"/>
                </a:solidFill>
                <a:latin typeface="Avenir Next" panose="020B0503020202020204" pitchFamily="34" charset="0"/>
              </a:rPr>
              <a:t>Hypotesis</a:t>
            </a:r>
            <a:r>
              <a:rPr lang="it-IT" sz="1400" b="1" dirty="0">
                <a:solidFill>
                  <a:srgbClr val="00B0F0"/>
                </a:solidFill>
                <a:latin typeface="Avenir Next" panose="020B0503020202020204" pitchFamily="34" charset="0"/>
              </a:rPr>
              <a:t>:</a:t>
            </a:r>
            <a:r>
              <a:rPr lang="it-IT" sz="1400" dirty="0">
                <a:latin typeface="Avenir Next" panose="020B0503020202020204" pitchFamily="34" charset="0"/>
              </a:rPr>
              <a:t> the </a:t>
            </a:r>
            <a:r>
              <a:rPr lang="it-IT" sz="1400" dirty="0" err="1">
                <a:latin typeface="Avenir Next" panose="020B0503020202020204" pitchFamily="34" charset="0"/>
              </a:rPr>
              <a:t>student</a:t>
            </a:r>
            <a:r>
              <a:rPr lang="it-IT" sz="1400" dirty="0">
                <a:latin typeface="Avenir Next" panose="020B0503020202020204" pitchFamily="34" charset="0"/>
              </a:rPr>
              <a:t> </a:t>
            </a:r>
            <a:r>
              <a:rPr lang="it-IT" sz="1400" dirty="0" err="1">
                <a:latin typeface="Avenir Next" panose="020B0503020202020204" pitchFamily="34" charset="0"/>
              </a:rPr>
              <a:t>is</a:t>
            </a:r>
            <a:r>
              <a:rPr lang="it-IT" sz="1400" dirty="0">
                <a:latin typeface="Avenir Next" panose="020B0503020202020204" pitchFamily="34" charset="0"/>
              </a:rPr>
              <a:t> </a:t>
            </a:r>
            <a:r>
              <a:rPr lang="it-IT" sz="1400" dirty="0" err="1">
                <a:latin typeface="Avenir Next" panose="020B0503020202020204" pitchFamily="34" charset="0"/>
              </a:rPr>
              <a:t>already</a:t>
            </a:r>
            <a:r>
              <a:rPr lang="it-IT" sz="1400" dirty="0">
                <a:latin typeface="Avenir Next" panose="020B0503020202020204" pitchFamily="34" charset="0"/>
              </a:rPr>
              <a:t> </a:t>
            </a:r>
            <a:r>
              <a:rPr lang="it-IT" sz="1400" dirty="0" err="1">
                <a:latin typeface="Avenir Next" panose="020B0503020202020204" pitchFamily="34" charset="0"/>
              </a:rPr>
              <a:t>logged</a:t>
            </a:r>
            <a:r>
              <a:rPr lang="it-IT" sz="1400" dirty="0">
                <a:latin typeface="Avenir Next" panose="020B0503020202020204" pitchFamily="34" charset="0"/>
              </a:rPr>
              <a:t> and he </a:t>
            </a:r>
            <a:r>
              <a:rPr lang="it-IT" sz="1400" dirty="0" err="1">
                <a:latin typeface="Avenir Next" panose="020B0503020202020204" pitchFamily="34" charset="0"/>
              </a:rPr>
              <a:t>wants</a:t>
            </a:r>
            <a:r>
              <a:rPr lang="it-IT" sz="1400" dirty="0">
                <a:latin typeface="Avenir Next" panose="020B0503020202020204" pitchFamily="34" charset="0"/>
              </a:rPr>
              <a:t> to share a note of the </a:t>
            </a:r>
            <a:r>
              <a:rPr lang="it-IT" sz="1400" i="1" dirty="0">
                <a:latin typeface="Avenir Next" panose="020B0503020202020204" pitchFamily="34" charset="0"/>
              </a:rPr>
              <a:t>Human-Computer Interaction</a:t>
            </a:r>
            <a:r>
              <a:rPr lang="it-IT" sz="1400"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 to </a:t>
            </a:r>
            <a:r>
              <a:rPr lang="it-IT" sz="1400" dirty="0" err="1">
                <a:latin typeface="Avenir Next" panose="020B0503020202020204" pitchFamily="34" charset="0"/>
              </a:rPr>
              <a:t>his</a:t>
            </a:r>
            <a:r>
              <a:rPr lang="it-IT" sz="1400" dirty="0">
                <a:latin typeface="Avenir Next" panose="020B0503020202020204" pitchFamily="34" charset="0"/>
              </a:rPr>
              <a:t> </a:t>
            </a:r>
            <a:r>
              <a:rPr lang="it-IT" sz="1400" dirty="0" err="1">
                <a:latin typeface="Avenir Next" panose="020B0503020202020204" pitchFamily="34" charset="0"/>
              </a:rPr>
              <a:t>classmates</a:t>
            </a:r>
            <a:r>
              <a:rPr lang="it-IT" sz="1400" dirty="0">
                <a:latin typeface="Avenir Next" panose="020B0503020202020204" pitchFamily="34" charset="0"/>
              </a:rPr>
              <a:t>. </a:t>
            </a:r>
            <a:r>
              <a:rPr lang="it-IT" sz="1400" dirty="0" err="1">
                <a:latin typeface="Avenir Next" panose="020B0503020202020204" pitchFamily="34" charset="0"/>
              </a:rPr>
              <a:t>Let’s</a:t>
            </a:r>
            <a:r>
              <a:rPr lang="it-IT" sz="1400" dirty="0">
                <a:latin typeface="Avenir Next" panose="020B0503020202020204" pitchFamily="34" charset="0"/>
              </a:rPr>
              <a:t> </a:t>
            </a:r>
            <a:r>
              <a:rPr lang="it-IT" sz="1400" dirty="0" err="1">
                <a:latin typeface="Avenir Next" panose="020B0503020202020204" pitchFamily="34" charset="0"/>
              </a:rPr>
              <a:t>also</a:t>
            </a:r>
            <a:r>
              <a:rPr lang="it-IT" sz="1400" dirty="0">
                <a:latin typeface="Avenir Next" panose="020B0503020202020204" pitchFamily="34" charset="0"/>
              </a:rPr>
              <a:t> suppose </a:t>
            </a:r>
            <a:r>
              <a:rPr lang="it-IT" sz="1400" dirty="0" err="1">
                <a:latin typeface="Avenir Next" panose="020B0503020202020204" pitchFamily="34" charset="0"/>
              </a:rPr>
              <a:t>that</a:t>
            </a:r>
            <a:r>
              <a:rPr lang="it-IT" sz="1400" dirty="0">
                <a:latin typeface="Avenir Next" panose="020B0503020202020204" pitchFamily="34" charset="0"/>
              </a:rPr>
              <a:t> the note </a:t>
            </a:r>
            <a:r>
              <a:rPr lang="it-IT" sz="1400" dirty="0" err="1">
                <a:latin typeface="Avenir Next" panose="020B0503020202020204" pitchFamily="34" charset="0"/>
              </a:rPr>
              <a:t>doesn’t</a:t>
            </a:r>
            <a:r>
              <a:rPr lang="it-IT" sz="1400" dirty="0">
                <a:latin typeface="Avenir Next" panose="020B0503020202020204" pitchFamily="34" charset="0"/>
              </a:rPr>
              <a:t> </a:t>
            </a:r>
            <a:r>
              <a:rPr lang="it-IT" sz="1400" dirty="0" err="1">
                <a:latin typeface="Avenir Next" panose="020B0503020202020204" pitchFamily="34" charset="0"/>
              </a:rPr>
              <a:t>need</a:t>
            </a:r>
            <a:r>
              <a:rPr lang="it-IT" sz="1400" dirty="0">
                <a:latin typeface="Avenir Next" panose="020B0503020202020204" pitchFamily="34" charset="0"/>
              </a:rPr>
              <a:t> to be </a:t>
            </a:r>
            <a:r>
              <a:rPr lang="it-IT" sz="1400" dirty="0" err="1">
                <a:latin typeface="Avenir Next" panose="020B0503020202020204" pitchFamily="34" charset="0"/>
              </a:rPr>
              <a:t>modified</a:t>
            </a:r>
            <a:r>
              <a:rPr lang="it-IT" sz="1400" dirty="0">
                <a:latin typeface="Avenir Next" panose="020B0503020202020204" pitchFamily="34" charset="0"/>
              </a:rPr>
              <a:t> </a:t>
            </a:r>
            <a:r>
              <a:rPr lang="it-IT" sz="1400" dirty="0" err="1">
                <a:latin typeface="Avenir Next" panose="020B0503020202020204" pitchFamily="34" charset="0"/>
              </a:rPr>
              <a:t>but</a:t>
            </a:r>
            <a:r>
              <a:rPr lang="it-IT" sz="1400" dirty="0">
                <a:latin typeface="Avenir Next" panose="020B0503020202020204" pitchFamily="34" charset="0"/>
              </a:rPr>
              <a:t> </a:t>
            </a:r>
            <a:r>
              <a:rPr lang="it-IT" sz="1400" dirty="0" err="1">
                <a:latin typeface="Avenir Next" panose="020B0503020202020204" pitchFamily="34" charset="0"/>
              </a:rPr>
              <a:t>it</a:t>
            </a:r>
            <a:r>
              <a:rPr lang="it-IT" sz="1400" dirty="0">
                <a:latin typeface="Avenir Next" panose="020B0503020202020204" pitchFamily="34" charset="0"/>
              </a:rPr>
              <a:t> </a:t>
            </a:r>
            <a:r>
              <a:rPr lang="it-IT" sz="1400" dirty="0" err="1">
                <a:latin typeface="Avenir Next" panose="020B0503020202020204" pitchFamily="34" charset="0"/>
              </a:rPr>
              <a:t>was</a:t>
            </a:r>
            <a:r>
              <a:rPr lang="it-IT" sz="1400" dirty="0">
                <a:latin typeface="Avenir Next" panose="020B0503020202020204" pitchFamily="34" charset="0"/>
              </a:rPr>
              <a:t> </a:t>
            </a:r>
            <a:r>
              <a:rPr lang="it-IT" sz="1400" dirty="0" err="1">
                <a:latin typeface="Avenir Next" panose="020B0503020202020204" pitchFamily="34" charset="0"/>
              </a:rPr>
              <a:t>already</a:t>
            </a:r>
            <a:r>
              <a:rPr lang="it-IT" sz="1400" dirty="0">
                <a:latin typeface="Avenir Next" panose="020B0503020202020204" pitchFamily="34" charset="0"/>
              </a:rPr>
              <a:t> </a:t>
            </a:r>
            <a:r>
              <a:rPr lang="it-IT" sz="1400" dirty="0" err="1">
                <a:latin typeface="Avenir Next" panose="020B0503020202020204" pitchFamily="34" charset="0"/>
              </a:rPr>
              <a:t>uploaded</a:t>
            </a:r>
            <a:r>
              <a:rPr lang="it-IT" sz="1400" dirty="0">
                <a:latin typeface="Avenir Next" panose="020B0503020202020204" pitchFamily="34" charset="0"/>
              </a:rPr>
              <a:t> </a:t>
            </a:r>
            <a:r>
              <a:rPr lang="it-IT" sz="1400" dirty="0" err="1">
                <a:latin typeface="Avenir Next" panose="020B0503020202020204" pitchFamily="34" charset="0"/>
              </a:rPr>
              <a:t>previously</a:t>
            </a:r>
            <a:r>
              <a:rPr lang="it-IT" sz="1400" dirty="0">
                <a:latin typeface="Avenir Next" panose="020B0503020202020204" pitchFamily="34" charset="0"/>
              </a:rPr>
              <a:t>.</a:t>
            </a:r>
          </a:p>
          <a:p>
            <a:endParaRPr lang="en-IT" sz="1400" dirty="0">
              <a:latin typeface="Avenir Next" panose="020B0503020202020204" pitchFamily="34" charset="0"/>
            </a:endParaRPr>
          </a:p>
        </p:txBody>
      </p:sp>
      <p:pic>
        <p:nvPicPr>
          <p:cNvPr id="4" name="Immagine 3">
            <a:extLst>
              <a:ext uri="{FF2B5EF4-FFF2-40B4-BE49-F238E27FC236}">
                <a16:creationId xmlns:a16="http://schemas.microsoft.com/office/drawing/2014/main" id="{54147D16-6DCB-E744-9F30-81C65CAD7BBB}"/>
              </a:ext>
            </a:extLst>
          </p:cNvPr>
          <p:cNvPicPr>
            <a:picLocks noChangeAspect="1"/>
          </p:cNvPicPr>
          <p:nvPr/>
        </p:nvPicPr>
        <p:blipFill>
          <a:blip r:embed="rId2"/>
          <a:stretch>
            <a:fillRect/>
          </a:stretch>
        </p:blipFill>
        <p:spPr>
          <a:xfrm>
            <a:off x="5628543" y="2291043"/>
            <a:ext cx="2568215" cy="3747591"/>
          </a:xfrm>
          <a:prstGeom prst="rect">
            <a:avLst/>
          </a:prstGeom>
        </p:spPr>
      </p:pic>
      <p:pic>
        <p:nvPicPr>
          <p:cNvPr id="5" name="Immagine 4">
            <a:extLst>
              <a:ext uri="{FF2B5EF4-FFF2-40B4-BE49-F238E27FC236}">
                <a16:creationId xmlns:a16="http://schemas.microsoft.com/office/drawing/2014/main" id="{3D1D39E8-30F4-D146-9528-D54CABF91680}"/>
              </a:ext>
            </a:extLst>
          </p:cNvPr>
          <p:cNvPicPr>
            <a:picLocks noChangeAspect="1"/>
          </p:cNvPicPr>
          <p:nvPr/>
        </p:nvPicPr>
        <p:blipFill>
          <a:blip r:embed="rId3"/>
          <a:stretch>
            <a:fillRect/>
          </a:stretch>
        </p:blipFill>
        <p:spPr>
          <a:xfrm>
            <a:off x="7530455" y="378342"/>
            <a:ext cx="2663954" cy="3825401"/>
          </a:xfrm>
          <a:prstGeom prst="rect">
            <a:avLst/>
          </a:prstGeom>
        </p:spPr>
      </p:pic>
      <p:pic>
        <p:nvPicPr>
          <p:cNvPr id="6" name="Immagine 5">
            <a:extLst>
              <a:ext uri="{FF2B5EF4-FFF2-40B4-BE49-F238E27FC236}">
                <a16:creationId xmlns:a16="http://schemas.microsoft.com/office/drawing/2014/main" id="{84262344-973D-FC4B-B917-FF385DA69D11}"/>
              </a:ext>
            </a:extLst>
          </p:cNvPr>
          <p:cNvPicPr>
            <a:picLocks noChangeAspect="1"/>
          </p:cNvPicPr>
          <p:nvPr/>
        </p:nvPicPr>
        <p:blipFill>
          <a:blip r:embed="rId4"/>
          <a:stretch>
            <a:fillRect/>
          </a:stretch>
        </p:blipFill>
        <p:spPr>
          <a:xfrm>
            <a:off x="9279858" y="1902552"/>
            <a:ext cx="2816163" cy="3973229"/>
          </a:xfrm>
          <a:prstGeom prst="rect">
            <a:avLst/>
          </a:prstGeom>
        </p:spPr>
      </p:pic>
    </p:spTree>
    <p:extLst>
      <p:ext uri="{BB962C8B-B14F-4D97-AF65-F5344CB8AC3E}">
        <p14:creationId xmlns:p14="http://schemas.microsoft.com/office/powerpoint/2010/main" val="112647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40">
            <a:extLst>
              <a:ext uri="{FF2B5EF4-FFF2-40B4-BE49-F238E27FC236}">
                <a16:creationId xmlns:a16="http://schemas.microsoft.com/office/drawing/2014/main" id="{EFF46A26-D0F2-E240-AFAC-43135AC77BA1}"/>
              </a:ext>
            </a:extLst>
          </p:cNvPr>
          <p:cNvSpPr txBox="1"/>
          <p:nvPr/>
        </p:nvSpPr>
        <p:spPr>
          <a:xfrm>
            <a:off x="265259" y="193380"/>
            <a:ext cx="8917581" cy="461665"/>
          </a:xfrm>
          <a:prstGeom prst="rect">
            <a:avLst/>
          </a:prstGeom>
          <a:noFill/>
        </p:spPr>
        <p:txBody>
          <a:bodyPr wrap="square" rtlCol="0">
            <a:spAutoFit/>
          </a:bodyPr>
          <a:lstStyle/>
          <a:p>
            <a:r>
              <a:rPr lang="it-IT" sz="2400" b="1" dirty="0">
                <a:solidFill>
                  <a:srgbClr val="0070C0"/>
                </a:solidFill>
                <a:latin typeface="Avenir Next" panose="020B0503020202020204" pitchFamily="34" charset="0"/>
              </a:rPr>
              <a:t>Cognitive </a:t>
            </a:r>
            <a:r>
              <a:rPr lang="it-IT" sz="2400" b="1" dirty="0" err="1">
                <a:solidFill>
                  <a:srgbClr val="0070C0"/>
                </a:solidFill>
                <a:latin typeface="Avenir Next" panose="020B0503020202020204" pitchFamily="34" charset="0"/>
              </a:rPr>
              <a:t>Walkthrough</a:t>
            </a:r>
            <a:r>
              <a:rPr lang="it-IT" sz="2400" b="1" dirty="0">
                <a:solidFill>
                  <a:srgbClr val="0070C0"/>
                </a:solidFill>
                <a:latin typeface="Avenir Next" panose="020B0503020202020204" pitchFamily="34" charset="0"/>
              </a:rPr>
              <a:t>: Take note (on desktop)</a:t>
            </a:r>
          </a:p>
        </p:txBody>
      </p:sp>
      <p:sp>
        <p:nvSpPr>
          <p:cNvPr id="3" name="TextBox 2">
            <a:extLst>
              <a:ext uri="{FF2B5EF4-FFF2-40B4-BE49-F238E27FC236}">
                <a16:creationId xmlns:a16="http://schemas.microsoft.com/office/drawing/2014/main" id="{78A92568-4D42-6A48-A829-2670B8E71644}"/>
              </a:ext>
            </a:extLst>
          </p:cNvPr>
          <p:cNvSpPr txBox="1"/>
          <p:nvPr/>
        </p:nvSpPr>
        <p:spPr>
          <a:xfrm>
            <a:off x="304962" y="2160389"/>
            <a:ext cx="6304560" cy="4906408"/>
          </a:xfrm>
          <a:prstGeom prst="rect">
            <a:avLst/>
          </a:prstGeom>
          <a:noFill/>
        </p:spPr>
        <p:txBody>
          <a:bodyPr wrap="square" rtlCol="0">
            <a:spAutoFit/>
          </a:bodyPr>
          <a:lstStyle/>
          <a:p>
            <a:r>
              <a:rPr lang="en-IT" sz="1400" b="1" dirty="0">
                <a:latin typeface="Avenir Next" panose="020B0503020202020204" pitchFamily="34" charset="0"/>
              </a:rPr>
              <a:t>Action 1:</a:t>
            </a:r>
            <a:r>
              <a:rPr lang="it-IT" sz="1400" b="1" dirty="0">
                <a:latin typeface="Avenir Next" panose="020B0503020202020204" pitchFamily="34" charset="0"/>
              </a:rPr>
              <a:t> </a:t>
            </a:r>
            <a:r>
              <a:rPr lang="it-IT" sz="1400" dirty="0">
                <a:latin typeface="Avenir Next" panose="020B0503020202020204" pitchFamily="34" charset="0"/>
              </a:rPr>
              <a:t>Press the </a:t>
            </a:r>
            <a:r>
              <a:rPr lang="en-IT" sz="1400" i="1" dirty="0">
                <a:latin typeface="Avenir Next" panose="020B0503020202020204" pitchFamily="34" charset="0"/>
              </a:rPr>
              <a:t>“</a:t>
            </a:r>
            <a:r>
              <a:rPr lang="it-IT" sz="1400" i="1" dirty="0">
                <a:latin typeface="Avenir Next" panose="020B0503020202020204" pitchFamily="34" charset="0"/>
              </a:rPr>
              <a:t>Take note</a:t>
            </a:r>
            <a:r>
              <a:rPr lang="en-IT" sz="1400" i="1" dirty="0">
                <a:latin typeface="Avenir Next" panose="020B0503020202020204" pitchFamily="34" charset="0"/>
              </a:rPr>
              <a:t>”</a:t>
            </a:r>
            <a:r>
              <a:rPr lang="it-IT" sz="1400" i="1" dirty="0">
                <a:latin typeface="Avenir Next" panose="020B0503020202020204" pitchFamily="34" charset="0"/>
              </a:rPr>
              <a:t> </a:t>
            </a:r>
            <a:r>
              <a:rPr lang="it-IT" sz="1400" dirty="0" err="1">
                <a:latin typeface="Avenir Next" panose="020B0503020202020204" pitchFamily="34" charset="0"/>
              </a:rPr>
              <a:t>button</a:t>
            </a:r>
            <a:r>
              <a:rPr lang="it-IT" sz="1400" dirty="0">
                <a:latin typeface="Avenir Next" panose="020B0503020202020204" pitchFamily="34" charset="0"/>
              </a:rPr>
              <a:t> on the </a:t>
            </a:r>
            <a:r>
              <a:rPr lang="it-IT" sz="1400" dirty="0" err="1">
                <a:latin typeface="Avenir Next" panose="020B0503020202020204" pitchFamily="34" charset="0"/>
              </a:rPr>
              <a:t>navigation</a:t>
            </a:r>
            <a:r>
              <a:rPr lang="it-IT" sz="1400" dirty="0">
                <a:latin typeface="Avenir Next" panose="020B0503020202020204" pitchFamily="34" charset="0"/>
              </a:rPr>
              <a:t> bar.</a:t>
            </a:r>
            <a:endParaRPr lang="en-IT" sz="1400" dirty="0">
              <a:latin typeface="Avenir Next" panose="020B0503020202020204" pitchFamily="34" charset="0"/>
            </a:endParaRPr>
          </a:p>
          <a:p>
            <a:r>
              <a:rPr lang="en-IT" sz="1400" b="1" dirty="0">
                <a:latin typeface="Avenir Next" panose="020B0503020202020204" pitchFamily="34" charset="0"/>
              </a:rPr>
              <a:t>Response 1:</a:t>
            </a:r>
            <a:r>
              <a:rPr lang="en-IT" sz="1400" dirty="0">
                <a:latin typeface="Avenir Next" panose="020B0503020202020204" pitchFamily="34" charset="0"/>
              </a:rPr>
              <a:t> the system shows you the </a:t>
            </a:r>
            <a:r>
              <a:rPr lang="en-IT" sz="1400" i="1" dirty="0">
                <a:latin typeface="Avenir Next" panose="020B0503020202020204" pitchFamily="34" charset="0"/>
              </a:rPr>
              <a:t>“</a:t>
            </a:r>
            <a:r>
              <a:rPr lang="it-IT" sz="1400" i="1" dirty="0">
                <a:latin typeface="Avenir Next" panose="020B0503020202020204" pitchFamily="34" charset="0"/>
              </a:rPr>
              <a:t>Take note</a:t>
            </a:r>
            <a:r>
              <a:rPr lang="en-IT" sz="1400" i="1" dirty="0">
                <a:latin typeface="Avenir Next" panose="020B0503020202020204" pitchFamily="34" charset="0"/>
              </a:rPr>
              <a:t>”</a:t>
            </a:r>
            <a:r>
              <a:rPr lang="it-IT" sz="1400" i="1" dirty="0">
                <a:latin typeface="Avenir Next" panose="020B0503020202020204" pitchFamily="34" charset="0"/>
              </a:rPr>
              <a:t> </a:t>
            </a:r>
            <a:r>
              <a:rPr lang="it-IT" sz="1400" dirty="0">
                <a:latin typeface="Avenir Next" panose="020B0503020202020204" pitchFamily="34" charset="0"/>
              </a:rPr>
              <a:t>page</a:t>
            </a:r>
            <a:r>
              <a:rPr lang="en-IT" sz="1400" dirty="0">
                <a:latin typeface="Avenir Next" panose="020B0503020202020204" pitchFamily="34" charset="0"/>
              </a:rPr>
              <a:t> </a:t>
            </a:r>
            <a:r>
              <a:rPr lang="it-IT" sz="1400" dirty="0">
                <a:latin typeface="Avenir Next" panose="020B0503020202020204" pitchFamily="34" charset="0"/>
              </a:rPr>
              <a:t>in </a:t>
            </a:r>
            <a:r>
              <a:rPr lang="it-IT" sz="1400" dirty="0" err="1">
                <a:latin typeface="Avenir Next" panose="020B0503020202020204" pitchFamily="34" charset="0"/>
              </a:rPr>
              <a:t>which</a:t>
            </a:r>
            <a:r>
              <a:rPr lang="it-IT" sz="1400" dirty="0">
                <a:latin typeface="Avenir Next" panose="020B0503020202020204" pitchFamily="34" charset="0"/>
              </a:rPr>
              <a:t> the user can take </a:t>
            </a:r>
            <a:r>
              <a:rPr lang="it-IT" sz="1400" dirty="0" err="1">
                <a:latin typeface="Avenir Next" panose="020B0503020202020204" pitchFamily="34" charset="0"/>
              </a:rPr>
              <a:t>his</a:t>
            </a:r>
            <a:r>
              <a:rPr lang="it-IT" sz="1400" dirty="0">
                <a:latin typeface="Avenir Next" panose="020B0503020202020204" pitchFamily="34" charset="0"/>
              </a:rPr>
              <a:t> notes (with </a:t>
            </a:r>
            <a:r>
              <a:rPr lang="it-IT" sz="1400" dirty="0" err="1">
                <a:latin typeface="Avenir Next" panose="020B0503020202020204" pitchFamily="34" charset="0"/>
              </a:rPr>
              <a:t>pre-configured</a:t>
            </a:r>
            <a:r>
              <a:rPr lang="it-IT" sz="1400" dirty="0">
                <a:latin typeface="Avenir Next" panose="020B0503020202020204" pitchFamily="34" charset="0"/>
              </a:rPr>
              <a:t> data).</a:t>
            </a:r>
            <a:endParaRPr lang="en-IT" sz="1400" i="1" dirty="0">
              <a:latin typeface="Avenir Next" panose="020B0503020202020204" pitchFamily="34" charset="0"/>
            </a:endParaRPr>
          </a:p>
          <a:p>
            <a:pPr>
              <a:lnSpc>
                <a:spcPct val="150000"/>
              </a:lnSpc>
            </a:pPr>
            <a:endParaRPr lang="en-IT" sz="1400" dirty="0">
              <a:latin typeface="Avenir Next" panose="020B0503020202020204" pitchFamily="34" charset="0"/>
            </a:endParaRPr>
          </a:p>
          <a:p>
            <a:r>
              <a:rPr lang="en-IT" sz="1400" b="1" dirty="0">
                <a:latin typeface="Avenir Next" panose="020B0503020202020204" pitchFamily="34" charset="0"/>
              </a:rPr>
              <a:t>Action 2:</a:t>
            </a:r>
            <a:r>
              <a:rPr lang="it-IT" sz="1400" b="1" dirty="0">
                <a:latin typeface="Avenir Next" panose="020B0503020202020204" pitchFamily="34" charset="0"/>
              </a:rPr>
              <a:t> </a:t>
            </a:r>
            <a:r>
              <a:rPr lang="it-IT" sz="1400" dirty="0" err="1">
                <a:latin typeface="Avenir Next" panose="020B0503020202020204" pitchFamily="34" charset="0"/>
              </a:rPr>
              <a:t>Type</a:t>
            </a:r>
            <a:r>
              <a:rPr lang="it-IT" sz="1400" dirty="0">
                <a:latin typeface="Avenir Next" panose="020B0503020202020204" pitchFamily="34" charset="0"/>
              </a:rPr>
              <a:t> the notes in the </a:t>
            </a:r>
            <a:r>
              <a:rPr lang="it-IT" sz="1400" dirty="0" err="1">
                <a:latin typeface="Avenir Next" panose="020B0503020202020204" pitchFamily="34" charset="0"/>
              </a:rPr>
              <a:t>proper</a:t>
            </a:r>
            <a:r>
              <a:rPr lang="it-IT" sz="1400" dirty="0">
                <a:latin typeface="Avenir Next" panose="020B0503020202020204" pitchFamily="34" charset="0"/>
              </a:rPr>
              <a:t> </a:t>
            </a:r>
            <a:r>
              <a:rPr lang="it-IT" sz="1400" dirty="0" err="1">
                <a:latin typeface="Avenir Next" panose="020B0503020202020204" pitchFamily="34" charset="0"/>
              </a:rPr>
              <a:t>section</a:t>
            </a:r>
            <a:r>
              <a:rPr lang="it-IT" sz="1400" dirty="0">
                <a:latin typeface="Avenir Next" panose="020B0503020202020204" pitchFamily="34" charset="0"/>
              </a:rPr>
              <a:t>.</a:t>
            </a:r>
            <a:endParaRPr lang="en-IT" sz="1400" dirty="0">
              <a:latin typeface="Avenir Next" panose="020B0503020202020204" pitchFamily="34" charset="0"/>
            </a:endParaRPr>
          </a:p>
          <a:p>
            <a:r>
              <a:rPr lang="en-IT" sz="1400" b="1" dirty="0">
                <a:latin typeface="Avenir Next" panose="020B0503020202020204" pitchFamily="34" charset="0"/>
              </a:rPr>
              <a:t>Response 2: </a:t>
            </a:r>
            <a:r>
              <a:rPr lang="it-IT" sz="1400" dirty="0">
                <a:latin typeface="Avenir Next" panose="020B0503020202020204" pitchFamily="34" charset="0"/>
              </a:rPr>
              <a:t>the system </a:t>
            </a:r>
            <a:r>
              <a:rPr lang="it-IT" sz="1400" dirty="0" err="1">
                <a:latin typeface="Avenir Next" panose="020B0503020202020204" pitchFamily="34" charset="0"/>
              </a:rPr>
              <a:t>will</a:t>
            </a:r>
            <a:r>
              <a:rPr lang="it-IT" sz="1400" dirty="0">
                <a:latin typeface="Avenir Next" panose="020B0503020202020204" pitchFamily="34" charset="0"/>
              </a:rPr>
              <a:t> update the </a:t>
            </a:r>
            <a:r>
              <a:rPr lang="it-IT" sz="1400" dirty="0" err="1">
                <a:latin typeface="Avenir Next" panose="020B0503020202020204" pitchFamily="34" charset="0"/>
              </a:rPr>
              <a:t>section</a:t>
            </a:r>
            <a:r>
              <a:rPr lang="it-IT" sz="1400" dirty="0">
                <a:latin typeface="Avenir Next" panose="020B0503020202020204" pitchFamily="34" charset="0"/>
              </a:rPr>
              <a:t> with the </a:t>
            </a:r>
            <a:r>
              <a:rPr lang="it-IT" sz="1400" dirty="0" err="1">
                <a:latin typeface="Avenir Next" panose="020B0503020202020204" pitchFamily="34" charset="0"/>
              </a:rPr>
              <a:t>digits</a:t>
            </a:r>
            <a:r>
              <a:rPr lang="it-IT" sz="1400" dirty="0">
                <a:latin typeface="Avenir Next" panose="020B0503020202020204" pitchFamily="34" charset="0"/>
              </a:rPr>
              <a:t> </a:t>
            </a:r>
            <a:r>
              <a:rPr lang="it-IT" sz="1400" dirty="0" err="1">
                <a:latin typeface="Avenir Next" panose="020B0503020202020204" pitchFamily="34" charset="0"/>
              </a:rPr>
              <a:t>typed</a:t>
            </a:r>
            <a:r>
              <a:rPr lang="it-IT" sz="1400" dirty="0">
                <a:latin typeface="Avenir Next" panose="020B0503020202020204" pitchFamily="34" charset="0"/>
              </a:rPr>
              <a:t> by the user.</a:t>
            </a:r>
          </a:p>
          <a:p>
            <a:endParaRPr lang="en-IT" sz="1400" b="1" dirty="0">
              <a:latin typeface="Avenir Next" panose="020B0503020202020204" pitchFamily="34" charset="0"/>
            </a:endParaRPr>
          </a:p>
          <a:p>
            <a:r>
              <a:rPr lang="en-IT" sz="1400" b="1" dirty="0">
                <a:latin typeface="Avenir Next" panose="020B0503020202020204" pitchFamily="34" charset="0"/>
              </a:rPr>
              <a:t>Action 3:</a:t>
            </a:r>
            <a:r>
              <a:rPr lang="it-IT" sz="1400" b="1" dirty="0">
                <a:latin typeface="Avenir Next" panose="020B0503020202020204" pitchFamily="34" charset="0"/>
              </a:rPr>
              <a:t> </a:t>
            </a:r>
            <a:r>
              <a:rPr lang="it-IT" sz="1400" dirty="0">
                <a:latin typeface="Avenir Next" panose="020B0503020202020204" pitchFamily="34" charset="0"/>
              </a:rPr>
              <a:t>Click on the </a:t>
            </a:r>
            <a:r>
              <a:rPr lang="it-IT" sz="1400" dirty="0" err="1">
                <a:latin typeface="Avenir Next" panose="020B0503020202020204" pitchFamily="34" charset="0"/>
              </a:rPr>
              <a:t>graph</a:t>
            </a:r>
            <a:r>
              <a:rPr lang="it-IT" sz="1400" dirty="0">
                <a:latin typeface="Avenir Next" panose="020B0503020202020204" pitchFamily="34" charset="0"/>
              </a:rPr>
              <a:t> </a:t>
            </a:r>
            <a:r>
              <a:rPr lang="it-IT" sz="1400" dirty="0" err="1">
                <a:latin typeface="Avenir Next" panose="020B0503020202020204" pitchFamily="34" charset="0"/>
              </a:rPr>
              <a:t>icon</a:t>
            </a:r>
            <a:r>
              <a:rPr lang="it-IT" sz="1400" dirty="0">
                <a:latin typeface="Avenir Next" panose="020B0503020202020204" pitchFamily="34" charset="0"/>
              </a:rPr>
              <a:t> in </a:t>
            </a:r>
            <a:r>
              <a:rPr lang="it-IT" sz="1400" dirty="0" err="1">
                <a:latin typeface="Avenir Next" panose="020B0503020202020204" pitchFamily="34" charset="0"/>
              </a:rPr>
              <a:t>order</a:t>
            </a:r>
            <a:r>
              <a:rPr lang="it-IT" sz="1400" dirty="0">
                <a:latin typeface="Avenir Next" panose="020B0503020202020204" pitchFamily="34" charset="0"/>
              </a:rPr>
              <a:t> to </a:t>
            </a:r>
            <a:r>
              <a:rPr lang="it-IT" sz="1400" dirty="0" err="1">
                <a:latin typeface="Avenir Next" panose="020B0503020202020204" pitchFamily="34" charset="0"/>
              </a:rPr>
              <a:t>insert</a:t>
            </a:r>
            <a:r>
              <a:rPr lang="it-IT" sz="1400" dirty="0">
                <a:latin typeface="Avenir Next" panose="020B0503020202020204" pitchFamily="34" charset="0"/>
              </a:rPr>
              <a:t> a </a:t>
            </a:r>
            <a:r>
              <a:rPr lang="it-IT" sz="1400" dirty="0" err="1">
                <a:latin typeface="Avenir Next" panose="020B0503020202020204" pitchFamily="34" charset="0"/>
              </a:rPr>
              <a:t>graph</a:t>
            </a:r>
            <a:r>
              <a:rPr lang="it-IT" sz="1400" dirty="0">
                <a:latin typeface="Avenir Next" panose="020B0503020202020204" pitchFamily="34" charset="0"/>
              </a:rPr>
              <a:t> in the note </a:t>
            </a:r>
            <a:r>
              <a:rPr lang="it-IT" sz="1400" dirty="0" err="1">
                <a:latin typeface="Avenir Next" panose="020B0503020202020204" pitchFamily="34" charset="0"/>
              </a:rPr>
              <a:t>section</a:t>
            </a:r>
            <a:r>
              <a:rPr lang="it-IT" sz="1400" dirty="0">
                <a:latin typeface="Avenir Next" panose="020B0503020202020204" pitchFamily="34" charset="0"/>
              </a:rPr>
              <a:t>.</a:t>
            </a:r>
            <a:endParaRPr lang="it-IT" sz="1400" b="1" dirty="0">
              <a:latin typeface="Avenir Next" panose="020B0503020202020204" pitchFamily="34" charset="0"/>
            </a:endParaRPr>
          </a:p>
          <a:p>
            <a:r>
              <a:rPr lang="en-IT" sz="1400" b="1" dirty="0">
                <a:latin typeface="Avenir Next" panose="020B0503020202020204" pitchFamily="34" charset="0"/>
              </a:rPr>
              <a:t>Response 3</a:t>
            </a:r>
            <a:r>
              <a:rPr lang="en-IT" sz="1400" dirty="0">
                <a:latin typeface="Avenir Next" panose="020B0503020202020204" pitchFamily="34" charset="0"/>
              </a:rPr>
              <a:t>: the system</a:t>
            </a:r>
            <a:r>
              <a:rPr lang="it-IT" sz="1400" dirty="0">
                <a:latin typeface="Avenir Next" panose="020B0503020202020204" pitchFamily="34" charset="0"/>
              </a:rPr>
              <a:t> </a:t>
            </a:r>
            <a:r>
              <a:rPr lang="it-IT" sz="1400" dirty="0" err="1">
                <a:latin typeface="Avenir Next" panose="020B0503020202020204" pitchFamily="34" charset="0"/>
              </a:rPr>
              <a:t>will</a:t>
            </a:r>
            <a:r>
              <a:rPr lang="it-IT" sz="1400" dirty="0">
                <a:latin typeface="Avenir Next" panose="020B0503020202020204" pitchFamily="34" charset="0"/>
              </a:rPr>
              <a:t> </a:t>
            </a:r>
            <a:r>
              <a:rPr lang="it-IT" sz="1400" dirty="0" err="1">
                <a:latin typeface="Avenir Next" panose="020B0503020202020204" pitchFamily="34" charset="0"/>
              </a:rPr>
              <a:t>insert</a:t>
            </a:r>
            <a:r>
              <a:rPr lang="it-IT" sz="1400" dirty="0">
                <a:latin typeface="Avenir Next" panose="020B0503020202020204" pitchFamily="34" charset="0"/>
              </a:rPr>
              <a:t> the </a:t>
            </a:r>
            <a:r>
              <a:rPr lang="it-IT" sz="1400" dirty="0" err="1">
                <a:latin typeface="Avenir Next" panose="020B0503020202020204" pitchFamily="34" charset="0"/>
              </a:rPr>
              <a:t>selected</a:t>
            </a:r>
            <a:r>
              <a:rPr lang="it-IT" sz="1400" dirty="0">
                <a:latin typeface="Avenir Next" panose="020B0503020202020204" pitchFamily="34" charset="0"/>
              </a:rPr>
              <a:t> </a:t>
            </a:r>
            <a:r>
              <a:rPr lang="it-IT" sz="1400" dirty="0" err="1">
                <a:latin typeface="Avenir Next" panose="020B0503020202020204" pitchFamily="34" charset="0"/>
              </a:rPr>
              <a:t>element</a:t>
            </a:r>
            <a:r>
              <a:rPr lang="it-IT" sz="1400" dirty="0">
                <a:latin typeface="Avenir Next" panose="020B0503020202020204" pitchFamily="34" charset="0"/>
              </a:rPr>
              <a:t> in the note </a:t>
            </a:r>
            <a:r>
              <a:rPr lang="it-IT" sz="1400" dirty="0" err="1">
                <a:latin typeface="Avenir Next" panose="020B0503020202020204" pitchFamily="34" charset="0"/>
              </a:rPr>
              <a:t>section</a:t>
            </a:r>
            <a:r>
              <a:rPr lang="it-IT" sz="1400" dirty="0">
                <a:latin typeface="Avenir Next" panose="020B0503020202020204" pitchFamily="34" charset="0"/>
              </a:rPr>
              <a:t> on the </a:t>
            </a:r>
            <a:r>
              <a:rPr lang="it-IT" sz="1400" dirty="0" err="1">
                <a:latin typeface="Avenir Next" panose="020B0503020202020204" pitchFamily="34" charset="0"/>
              </a:rPr>
              <a:t>right</a:t>
            </a:r>
            <a:r>
              <a:rPr lang="it-IT" sz="1400" dirty="0">
                <a:latin typeface="Avenir Next" panose="020B0503020202020204" pitchFamily="34" charset="0"/>
              </a:rPr>
              <a:t>.</a:t>
            </a:r>
          </a:p>
          <a:p>
            <a:endParaRPr lang="it-IT" sz="1400" b="1" dirty="0">
              <a:latin typeface="Avenir Next" panose="020B0503020202020204" pitchFamily="34" charset="0"/>
            </a:endParaRPr>
          </a:p>
          <a:p>
            <a:r>
              <a:rPr lang="it-IT" sz="1400" b="1" dirty="0">
                <a:latin typeface="Avenir Next" panose="020B0503020202020204" pitchFamily="34" charset="0"/>
              </a:rPr>
              <a:t>Action 4: </a:t>
            </a:r>
            <a:r>
              <a:rPr lang="it-IT" sz="1400" dirty="0">
                <a:latin typeface="Avenir Next" panose="020B0503020202020204" pitchFamily="34" charset="0"/>
              </a:rPr>
              <a:t>Once </a:t>
            </a:r>
            <a:r>
              <a:rPr lang="it-IT" sz="1400" dirty="0" err="1">
                <a:latin typeface="Avenir Next" panose="020B0503020202020204" pitchFamily="34" charset="0"/>
              </a:rPr>
              <a:t>finished</a:t>
            </a:r>
            <a:r>
              <a:rPr lang="it-IT" sz="1400" dirty="0">
                <a:latin typeface="Avenir Next" panose="020B0503020202020204" pitchFamily="34" charset="0"/>
              </a:rPr>
              <a:t> to </a:t>
            </a:r>
            <a:r>
              <a:rPr lang="it-IT" sz="1400" dirty="0" err="1">
                <a:latin typeface="Avenir Next" panose="020B0503020202020204" pitchFamily="34" charset="0"/>
              </a:rPr>
              <a:t>write</a:t>
            </a:r>
            <a:r>
              <a:rPr lang="it-IT" sz="1400" dirty="0">
                <a:latin typeface="Avenir Next" panose="020B0503020202020204" pitchFamily="34" charset="0"/>
              </a:rPr>
              <a:t> the note click on the </a:t>
            </a:r>
            <a:r>
              <a:rPr lang="en-IT" sz="1400" i="1" dirty="0">
                <a:latin typeface="Avenir Next" panose="020B0503020202020204" pitchFamily="34" charset="0"/>
              </a:rPr>
              <a:t>“</a:t>
            </a:r>
            <a:r>
              <a:rPr lang="it-IT" sz="1400" i="1" dirty="0">
                <a:latin typeface="Avenir Next" panose="020B0503020202020204" pitchFamily="34" charset="0"/>
              </a:rPr>
              <a:t>Check</a:t>
            </a:r>
            <a:r>
              <a:rPr lang="en-IT" sz="1400" i="1" dirty="0">
                <a:latin typeface="Avenir Next" panose="020B0503020202020204" pitchFamily="34" charset="0"/>
              </a:rPr>
              <a:t>”</a:t>
            </a:r>
            <a:r>
              <a:rPr lang="it-IT" sz="1400" i="1" dirty="0">
                <a:latin typeface="Avenir Next" panose="020B0503020202020204" pitchFamily="34" charset="0"/>
              </a:rPr>
              <a:t> </a:t>
            </a:r>
            <a:r>
              <a:rPr lang="it-IT" sz="1400" dirty="0">
                <a:latin typeface="Avenir Next" panose="020B0503020202020204" pitchFamily="34" charset="0"/>
              </a:rPr>
              <a:t>symbol to </a:t>
            </a:r>
            <a:r>
              <a:rPr lang="it-IT" sz="1400" dirty="0" err="1">
                <a:latin typeface="Avenir Next" panose="020B0503020202020204" pitchFamily="34" charset="0"/>
              </a:rPr>
              <a:t>save</a:t>
            </a:r>
            <a:r>
              <a:rPr lang="it-IT" sz="1400" dirty="0">
                <a:latin typeface="Avenir Next" panose="020B0503020202020204" pitchFamily="34" charset="0"/>
              </a:rPr>
              <a:t> the note.</a:t>
            </a:r>
          </a:p>
          <a:p>
            <a:r>
              <a:rPr lang="it-IT" sz="1400" b="1" dirty="0" err="1">
                <a:latin typeface="Avenir Next" panose="020B0503020202020204" pitchFamily="34" charset="0"/>
              </a:rPr>
              <a:t>Response</a:t>
            </a:r>
            <a:r>
              <a:rPr lang="it-IT" sz="1400" b="1" dirty="0">
                <a:latin typeface="Avenir Next" panose="020B0503020202020204" pitchFamily="34" charset="0"/>
              </a:rPr>
              <a:t> 4: </a:t>
            </a:r>
            <a:r>
              <a:rPr lang="it-IT" sz="1400" dirty="0">
                <a:latin typeface="Avenir Next" panose="020B0503020202020204" pitchFamily="34" charset="0"/>
              </a:rPr>
              <a:t>The system </a:t>
            </a:r>
            <a:r>
              <a:rPr lang="it-IT" sz="1400" dirty="0" err="1">
                <a:latin typeface="Avenir Next" panose="020B0503020202020204" pitchFamily="34" charset="0"/>
              </a:rPr>
              <a:t>will</a:t>
            </a:r>
            <a:r>
              <a:rPr lang="it-IT" sz="1400" dirty="0">
                <a:latin typeface="Avenir Next" panose="020B0503020202020204" pitchFamily="34" charset="0"/>
              </a:rPr>
              <a:t> show a </a:t>
            </a:r>
            <a:r>
              <a:rPr lang="it-IT" sz="1400" dirty="0" err="1">
                <a:latin typeface="Avenir Next" panose="020B0503020202020204" pitchFamily="34" charset="0"/>
              </a:rPr>
              <a:t>message</a:t>
            </a:r>
            <a:r>
              <a:rPr lang="it-IT" sz="1400" dirty="0">
                <a:latin typeface="Avenir Next" panose="020B0503020202020204" pitchFamily="34" charset="0"/>
              </a:rPr>
              <a:t> in </a:t>
            </a:r>
            <a:r>
              <a:rPr lang="it-IT" sz="1400" dirty="0" err="1">
                <a:latin typeface="Avenir Next" panose="020B0503020202020204" pitchFamily="34" charset="0"/>
              </a:rPr>
              <a:t>which</a:t>
            </a:r>
            <a:r>
              <a:rPr lang="it-IT" sz="1400" dirty="0">
                <a:latin typeface="Avenir Next" panose="020B0503020202020204" pitchFamily="34" charset="0"/>
              </a:rPr>
              <a:t> </a:t>
            </a:r>
            <a:r>
              <a:rPr lang="it-IT" sz="1400" dirty="0" err="1">
                <a:latin typeface="Avenir Next" panose="020B0503020202020204" pitchFamily="34" charset="0"/>
              </a:rPr>
              <a:t>asks</a:t>
            </a:r>
            <a:r>
              <a:rPr lang="it-IT" sz="1400" dirty="0">
                <a:latin typeface="Avenir Next" panose="020B0503020202020204" pitchFamily="34" charset="0"/>
              </a:rPr>
              <a:t> </a:t>
            </a:r>
            <a:r>
              <a:rPr lang="it-IT" sz="1400" dirty="0" err="1">
                <a:latin typeface="Avenir Next" panose="020B0503020202020204" pitchFamily="34" charset="0"/>
              </a:rPr>
              <a:t>if</a:t>
            </a:r>
            <a:r>
              <a:rPr lang="it-IT" sz="1400" dirty="0">
                <a:latin typeface="Avenir Next" panose="020B0503020202020204" pitchFamily="34" charset="0"/>
              </a:rPr>
              <a:t> the note must be </a:t>
            </a:r>
            <a:r>
              <a:rPr lang="it-IT" sz="1400" dirty="0" err="1">
                <a:latin typeface="Avenir Next" panose="020B0503020202020204" pitchFamily="34" charset="0"/>
              </a:rPr>
              <a:t>shared</a:t>
            </a:r>
            <a:r>
              <a:rPr lang="it-IT" sz="1400" dirty="0">
                <a:latin typeface="Avenir Next" panose="020B0503020202020204" pitchFamily="34" charset="0"/>
              </a:rPr>
              <a:t> or </a:t>
            </a:r>
            <a:r>
              <a:rPr lang="it-IT" sz="1400" dirty="0" err="1">
                <a:latin typeface="Avenir Next" panose="020B0503020202020204" pitchFamily="34" charset="0"/>
              </a:rPr>
              <a:t>not</a:t>
            </a:r>
            <a:r>
              <a:rPr lang="it-IT" sz="1400" dirty="0">
                <a:latin typeface="Avenir Next" panose="020B0503020202020204" pitchFamily="34" charset="0"/>
              </a:rPr>
              <a:t>.</a:t>
            </a:r>
          </a:p>
          <a:p>
            <a:endParaRPr lang="it-IT" sz="1400" b="1" dirty="0">
              <a:latin typeface="Avenir Next" panose="020B0503020202020204" pitchFamily="34" charset="0"/>
            </a:endParaRPr>
          </a:p>
          <a:p>
            <a:r>
              <a:rPr lang="it-IT" sz="1400" b="1" dirty="0">
                <a:latin typeface="Avenir Next" panose="020B0503020202020204" pitchFamily="34" charset="0"/>
              </a:rPr>
              <a:t>Action 5: </a:t>
            </a:r>
            <a:r>
              <a:rPr lang="it-IT" sz="1400" dirty="0">
                <a:latin typeface="Avenir Next" panose="020B0503020202020204" pitchFamily="34" charset="0"/>
              </a:rPr>
              <a:t>Click on </a:t>
            </a:r>
            <a:r>
              <a:rPr lang="en-IT" sz="1400" i="1" dirty="0">
                <a:latin typeface="Avenir Next" panose="020B0503020202020204" pitchFamily="34" charset="0"/>
              </a:rPr>
              <a:t>“</a:t>
            </a:r>
            <a:r>
              <a:rPr lang="it-IT" sz="1400" i="1" dirty="0">
                <a:latin typeface="Avenir Next" panose="020B0503020202020204" pitchFamily="34" charset="0"/>
              </a:rPr>
              <a:t>No </a:t>
            </a:r>
            <a:r>
              <a:rPr lang="it-IT" sz="1400" i="1" dirty="0" err="1">
                <a:latin typeface="Avenir Next" panose="020B0503020202020204" pitchFamily="34" charset="0"/>
              </a:rPr>
              <a:t>keep</a:t>
            </a:r>
            <a:r>
              <a:rPr lang="it-IT" sz="1400" i="1" dirty="0">
                <a:latin typeface="Avenir Next" panose="020B0503020202020204" pitchFamily="34" charset="0"/>
              </a:rPr>
              <a:t> </a:t>
            </a:r>
            <a:r>
              <a:rPr lang="it-IT" sz="1400" i="1" dirty="0" err="1">
                <a:latin typeface="Avenir Next" panose="020B0503020202020204" pitchFamily="34" charset="0"/>
              </a:rPr>
              <a:t>it</a:t>
            </a:r>
            <a:r>
              <a:rPr lang="it-IT" sz="1400" i="1" dirty="0">
                <a:latin typeface="Avenir Next" panose="020B0503020202020204" pitchFamily="34" charset="0"/>
              </a:rPr>
              <a:t> private</a:t>
            </a:r>
            <a:r>
              <a:rPr lang="en-IT" sz="1400" i="1" dirty="0">
                <a:latin typeface="Avenir Next" panose="020B0503020202020204" pitchFamily="34" charset="0"/>
              </a:rPr>
              <a:t>”</a:t>
            </a:r>
            <a:r>
              <a:rPr lang="it-IT" sz="1400" i="1" dirty="0">
                <a:latin typeface="Avenir Next" panose="020B0503020202020204" pitchFamily="34" charset="0"/>
              </a:rPr>
              <a:t> </a:t>
            </a:r>
            <a:r>
              <a:rPr lang="it-IT" sz="1400" dirty="0">
                <a:latin typeface="Avenir Next" panose="020B0503020202020204" pitchFamily="34" charset="0"/>
              </a:rPr>
              <a:t>box.</a:t>
            </a:r>
            <a:endParaRPr lang="it-IT" sz="1400" i="1" dirty="0">
              <a:latin typeface="Avenir Next" panose="020B0503020202020204" pitchFamily="34" charset="0"/>
            </a:endParaRPr>
          </a:p>
          <a:p>
            <a:r>
              <a:rPr lang="it-IT" sz="1400" b="1" dirty="0" err="1">
                <a:latin typeface="Avenir Next" panose="020B0503020202020204" pitchFamily="34" charset="0"/>
              </a:rPr>
              <a:t>Response</a:t>
            </a:r>
            <a:r>
              <a:rPr lang="it-IT" sz="1400" b="1" dirty="0">
                <a:latin typeface="Avenir Next" panose="020B0503020202020204" pitchFamily="34" charset="0"/>
              </a:rPr>
              <a:t> 5: </a:t>
            </a:r>
            <a:r>
              <a:rPr lang="it-IT" sz="1400" dirty="0">
                <a:latin typeface="Avenir Next" panose="020B0503020202020204" pitchFamily="34" charset="0"/>
              </a:rPr>
              <a:t>The system </a:t>
            </a:r>
            <a:r>
              <a:rPr lang="it-IT" sz="1400" dirty="0" err="1">
                <a:latin typeface="Avenir Next" panose="020B0503020202020204" pitchFamily="34" charset="0"/>
              </a:rPr>
              <a:t>will</a:t>
            </a:r>
            <a:r>
              <a:rPr lang="it-IT" sz="1400" dirty="0">
                <a:latin typeface="Avenir Next" panose="020B0503020202020204" pitchFamily="34" charset="0"/>
              </a:rPr>
              <a:t> </a:t>
            </a:r>
            <a:r>
              <a:rPr lang="it-IT" sz="1400" dirty="0" err="1">
                <a:latin typeface="Avenir Next" panose="020B0503020202020204" pitchFamily="34" charset="0"/>
              </a:rPr>
              <a:t>save</a:t>
            </a:r>
            <a:r>
              <a:rPr lang="it-IT" sz="1400" dirty="0">
                <a:latin typeface="Avenir Next" panose="020B0503020202020204" pitchFamily="34" charset="0"/>
              </a:rPr>
              <a:t> the note and put in </a:t>
            </a:r>
            <a:r>
              <a:rPr lang="en-IT" sz="1400" i="1" dirty="0">
                <a:latin typeface="Avenir Next" panose="020B0503020202020204" pitchFamily="34" charset="0"/>
              </a:rPr>
              <a:t>“</a:t>
            </a:r>
            <a:r>
              <a:rPr lang="it-IT" sz="1400" i="1" dirty="0">
                <a:latin typeface="Avenir Next" panose="020B0503020202020204" pitchFamily="34" charset="0"/>
              </a:rPr>
              <a:t>My notes</a:t>
            </a:r>
            <a:r>
              <a:rPr lang="en-IT" sz="1400" i="1" dirty="0">
                <a:latin typeface="Avenir Next" panose="020B0503020202020204" pitchFamily="34" charset="0"/>
              </a:rPr>
              <a:t>”</a:t>
            </a:r>
            <a:r>
              <a:rPr lang="it-IT" sz="1400" i="1" dirty="0">
                <a:latin typeface="Avenir Next" panose="020B0503020202020204" pitchFamily="34" charset="0"/>
              </a:rPr>
              <a:t> </a:t>
            </a:r>
            <a:r>
              <a:rPr lang="it-IT" sz="1400" dirty="0" err="1">
                <a:latin typeface="Avenir Next" panose="020B0503020202020204" pitchFamily="34" charset="0"/>
              </a:rPr>
              <a:t>section</a:t>
            </a:r>
            <a:r>
              <a:rPr lang="it-IT" sz="1400" dirty="0">
                <a:latin typeface="Avenir Next" panose="020B0503020202020204" pitchFamily="34" charset="0"/>
              </a:rPr>
              <a:t> in the </a:t>
            </a:r>
            <a:r>
              <a:rPr lang="en-IT" sz="1400" i="1" dirty="0">
                <a:latin typeface="Avenir Next" panose="020B0503020202020204" pitchFamily="34" charset="0"/>
              </a:rPr>
              <a:t>Human-Computer Interaction </a:t>
            </a:r>
            <a:r>
              <a:rPr lang="it-IT" sz="1400" dirty="0">
                <a:latin typeface="Avenir Next" panose="020B0503020202020204" pitchFamily="34" charset="0"/>
              </a:rPr>
              <a:t>folder.</a:t>
            </a:r>
            <a:endParaRPr lang="en-IT" sz="1400" dirty="0">
              <a:latin typeface="Avenir Next" panose="020B0503020202020204" pitchFamily="34" charset="0"/>
            </a:endParaRPr>
          </a:p>
          <a:p>
            <a:pPr>
              <a:lnSpc>
                <a:spcPct val="150000"/>
              </a:lnSpc>
            </a:pPr>
            <a:r>
              <a:rPr lang="en-IT" sz="1400" dirty="0">
                <a:latin typeface="Avenir Next" panose="020B0503020202020204" pitchFamily="34" charset="0"/>
              </a:rPr>
              <a:t> </a:t>
            </a:r>
          </a:p>
          <a:p>
            <a:pPr>
              <a:lnSpc>
                <a:spcPct val="150000"/>
              </a:lnSpc>
            </a:pPr>
            <a:endParaRPr lang="en-IT" sz="1400" dirty="0">
              <a:latin typeface="Avenir Next" panose="020B0503020202020204" pitchFamily="34" charset="0"/>
            </a:endParaRPr>
          </a:p>
        </p:txBody>
      </p:sp>
      <p:sp>
        <p:nvSpPr>
          <p:cNvPr id="10" name="TextBox 9">
            <a:extLst>
              <a:ext uri="{FF2B5EF4-FFF2-40B4-BE49-F238E27FC236}">
                <a16:creationId xmlns:a16="http://schemas.microsoft.com/office/drawing/2014/main" id="{01748374-970E-3141-95CE-CF8629249783}"/>
              </a:ext>
            </a:extLst>
          </p:cNvPr>
          <p:cNvSpPr txBox="1"/>
          <p:nvPr/>
        </p:nvSpPr>
        <p:spPr>
          <a:xfrm>
            <a:off x="304962" y="688392"/>
            <a:ext cx="6467478" cy="1384995"/>
          </a:xfrm>
          <a:prstGeom prst="rect">
            <a:avLst/>
          </a:prstGeom>
          <a:noFill/>
        </p:spPr>
        <p:txBody>
          <a:bodyPr wrap="square" rtlCol="0">
            <a:spAutoFit/>
          </a:bodyPr>
          <a:lstStyle/>
          <a:p>
            <a:r>
              <a:rPr lang="en-IT" sz="1400" b="1" dirty="0">
                <a:solidFill>
                  <a:srgbClr val="00B0F0"/>
                </a:solidFill>
                <a:latin typeface="Avenir Next" panose="020B0503020202020204" pitchFamily="34" charset="0"/>
              </a:rPr>
              <a:t>Task: </a:t>
            </a:r>
            <a:r>
              <a:rPr lang="it-IT" sz="1400" dirty="0">
                <a:latin typeface="Avenir Next" panose="020B0503020202020204" pitchFamily="34" charset="0"/>
              </a:rPr>
              <a:t>Take a new note </a:t>
            </a:r>
            <a:r>
              <a:rPr lang="it-IT" sz="1400" dirty="0" err="1">
                <a:latin typeface="Avenir Next" panose="020B0503020202020204" pitchFamily="34" charset="0"/>
              </a:rPr>
              <a:t>regarding</a:t>
            </a:r>
            <a:r>
              <a:rPr lang="it-IT" sz="1400" dirty="0">
                <a:latin typeface="Avenir Next" panose="020B0503020202020204" pitchFamily="34" charset="0"/>
              </a:rPr>
              <a:t> the </a:t>
            </a:r>
            <a:r>
              <a:rPr lang="it-IT" sz="1400" dirty="0" err="1">
                <a:latin typeface="Avenir Next" panose="020B0503020202020204" pitchFamily="34" charset="0"/>
              </a:rPr>
              <a:t>course</a:t>
            </a:r>
            <a:r>
              <a:rPr lang="it-IT" sz="1400" dirty="0">
                <a:latin typeface="Avenir Next" panose="020B0503020202020204" pitchFamily="34" charset="0"/>
              </a:rPr>
              <a:t> of</a:t>
            </a:r>
            <a:r>
              <a:rPr lang="en-IT" sz="1400" dirty="0">
                <a:latin typeface="Avenir Next" panose="020B0503020202020204" pitchFamily="34" charset="0"/>
              </a:rPr>
              <a:t> </a:t>
            </a:r>
            <a:r>
              <a:rPr lang="en-IT" sz="1400" i="1" dirty="0">
                <a:latin typeface="Avenir Next" panose="020B0503020202020204" pitchFamily="34" charset="0"/>
              </a:rPr>
              <a:t>Human-Computer Interaction </a:t>
            </a:r>
            <a:r>
              <a:rPr lang="it-IT" sz="1400" dirty="0" err="1">
                <a:latin typeface="Avenir Next" panose="020B0503020202020204" pitchFamily="34" charset="0"/>
              </a:rPr>
              <a:t>directly</a:t>
            </a:r>
            <a:r>
              <a:rPr lang="it-IT" sz="1400" dirty="0">
                <a:latin typeface="Avenir Next" panose="020B0503020202020204" pitchFamily="34" charset="0"/>
              </a:rPr>
              <a:t> </a:t>
            </a:r>
            <a:r>
              <a:rPr lang="it-IT" sz="1400" dirty="0" err="1">
                <a:latin typeface="Avenir Next" panose="020B0503020202020204" pitchFamily="34" charset="0"/>
              </a:rPr>
              <a:t>using</a:t>
            </a:r>
            <a:r>
              <a:rPr lang="it-IT" sz="1400" dirty="0">
                <a:latin typeface="Avenir Next" panose="020B0503020202020204" pitchFamily="34" charset="0"/>
              </a:rPr>
              <a:t> the desktop </a:t>
            </a:r>
            <a:r>
              <a:rPr lang="it-IT" sz="1400" dirty="0" err="1">
                <a:latin typeface="Avenir Next" panose="020B0503020202020204" pitchFamily="34" charset="0"/>
              </a:rPr>
              <a:t>application</a:t>
            </a:r>
            <a:r>
              <a:rPr lang="it-IT" sz="1400" dirty="0">
                <a:latin typeface="Avenir Next" panose="020B0503020202020204" pitchFamily="34" charset="0"/>
              </a:rPr>
              <a:t>.</a:t>
            </a:r>
            <a:endParaRPr lang="en-IT" sz="1400" dirty="0">
              <a:latin typeface="Avenir Next" panose="020B0503020202020204" pitchFamily="34" charset="0"/>
            </a:endParaRPr>
          </a:p>
          <a:p>
            <a:r>
              <a:rPr lang="en-GB" sz="1400" b="1" dirty="0" err="1">
                <a:solidFill>
                  <a:srgbClr val="00B0F0"/>
                </a:solidFill>
                <a:latin typeface="Avenir Next" panose="020B0503020202020204" pitchFamily="34" charset="0"/>
              </a:rPr>
              <a:t>Hypotesis</a:t>
            </a:r>
            <a:r>
              <a:rPr lang="it-IT" sz="1400" b="1" dirty="0">
                <a:solidFill>
                  <a:srgbClr val="00B0F0"/>
                </a:solidFill>
                <a:latin typeface="Avenir Next" panose="020B0503020202020204" pitchFamily="34" charset="0"/>
              </a:rPr>
              <a:t>:</a:t>
            </a:r>
            <a:r>
              <a:rPr lang="it-IT" sz="1400" dirty="0">
                <a:latin typeface="Avenir Next" panose="020B0503020202020204" pitchFamily="34" charset="0"/>
              </a:rPr>
              <a:t> the </a:t>
            </a:r>
            <a:r>
              <a:rPr lang="it-IT" sz="1400" dirty="0" err="1">
                <a:latin typeface="Avenir Next" panose="020B0503020202020204" pitchFamily="34" charset="0"/>
              </a:rPr>
              <a:t>student</a:t>
            </a:r>
            <a:r>
              <a:rPr lang="it-IT" sz="1400" dirty="0">
                <a:latin typeface="Avenir Next" panose="020B0503020202020204" pitchFamily="34" charset="0"/>
              </a:rPr>
              <a:t> </a:t>
            </a:r>
            <a:r>
              <a:rPr lang="it-IT" sz="1400" dirty="0" err="1">
                <a:latin typeface="Avenir Next" panose="020B0503020202020204" pitchFamily="34" charset="0"/>
              </a:rPr>
              <a:t>is</a:t>
            </a:r>
            <a:r>
              <a:rPr lang="it-IT" sz="1400" dirty="0">
                <a:latin typeface="Avenir Next" panose="020B0503020202020204" pitchFamily="34" charset="0"/>
              </a:rPr>
              <a:t> </a:t>
            </a:r>
            <a:r>
              <a:rPr lang="it-IT" sz="1400" dirty="0" err="1">
                <a:latin typeface="Avenir Next" panose="020B0503020202020204" pitchFamily="34" charset="0"/>
              </a:rPr>
              <a:t>already</a:t>
            </a:r>
            <a:r>
              <a:rPr lang="it-IT" sz="1400" dirty="0">
                <a:latin typeface="Avenir Next" panose="020B0503020202020204" pitchFamily="34" charset="0"/>
              </a:rPr>
              <a:t> </a:t>
            </a:r>
            <a:r>
              <a:rPr lang="it-IT" sz="1400" dirty="0" err="1">
                <a:latin typeface="Avenir Next" panose="020B0503020202020204" pitchFamily="34" charset="0"/>
              </a:rPr>
              <a:t>logged</a:t>
            </a:r>
            <a:r>
              <a:rPr lang="it-IT" sz="1400" dirty="0">
                <a:latin typeface="Avenir Next" panose="020B0503020202020204" pitchFamily="34" charset="0"/>
              </a:rPr>
              <a:t> and he </a:t>
            </a:r>
            <a:r>
              <a:rPr lang="it-IT" sz="1400" dirty="0" err="1">
                <a:latin typeface="Avenir Next" panose="020B0503020202020204" pitchFamily="34" charset="0"/>
              </a:rPr>
              <a:t>wants</a:t>
            </a:r>
            <a:r>
              <a:rPr lang="it-IT" sz="1400" dirty="0">
                <a:latin typeface="Avenir Next" panose="020B0503020202020204" pitchFamily="34" charset="0"/>
              </a:rPr>
              <a:t> to create a new note of the </a:t>
            </a:r>
            <a:r>
              <a:rPr lang="it-IT" sz="1400" i="1" dirty="0">
                <a:latin typeface="Avenir Next" panose="020B0503020202020204" pitchFamily="34" charset="0"/>
              </a:rPr>
              <a:t>Human-Computer Interaction</a:t>
            </a:r>
            <a:r>
              <a:rPr lang="it-IT" sz="1400"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 </a:t>
            </a:r>
            <a:r>
              <a:rPr lang="it-IT" sz="1400" dirty="0" err="1">
                <a:latin typeface="Avenir Next" panose="020B0503020202020204" pitchFamily="34" charset="0"/>
              </a:rPr>
              <a:t>Let’s</a:t>
            </a:r>
            <a:r>
              <a:rPr lang="it-IT" sz="1400" dirty="0">
                <a:latin typeface="Avenir Next" panose="020B0503020202020204" pitchFamily="34" charset="0"/>
              </a:rPr>
              <a:t> suppose the user </a:t>
            </a:r>
            <a:r>
              <a:rPr lang="it-IT" sz="1400" dirty="0" err="1">
                <a:latin typeface="Avenir Next" panose="020B0503020202020204" pitchFamily="34" charset="0"/>
              </a:rPr>
              <a:t>wants</a:t>
            </a:r>
            <a:r>
              <a:rPr lang="it-IT" sz="1400" dirty="0">
                <a:latin typeface="Avenir Next" panose="020B0503020202020204" pitchFamily="34" charset="0"/>
              </a:rPr>
              <a:t> to </a:t>
            </a:r>
            <a:r>
              <a:rPr lang="it-IT" sz="1400" dirty="0" err="1">
                <a:latin typeface="Avenir Next" panose="020B0503020202020204" pitchFamily="34" charset="0"/>
              </a:rPr>
              <a:t>add</a:t>
            </a:r>
            <a:r>
              <a:rPr lang="it-IT" sz="1400" dirty="0">
                <a:latin typeface="Avenir Next" panose="020B0503020202020204" pitchFamily="34" charset="0"/>
              </a:rPr>
              <a:t> </a:t>
            </a:r>
            <a:r>
              <a:rPr lang="it-IT" sz="1400" dirty="0" err="1">
                <a:latin typeface="Avenir Next" panose="020B0503020202020204" pitchFamily="34" charset="0"/>
              </a:rPr>
              <a:t>also</a:t>
            </a:r>
            <a:r>
              <a:rPr lang="it-IT" sz="1400" dirty="0">
                <a:latin typeface="Avenir Next" panose="020B0503020202020204" pitchFamily="34" charset="0"/>
              </a:rPr>
              <a:t> a </a:t>
            </a:r>
            <a:r>
              <a:rPr lang="it-IT" sz="1400" dirty="0" err="1">
                <a:latin typeface="Avenir Next" panose="020B0503020202020204" pitchFamily="34" charset="0"/>
              </a:rPr>
              <a:t>graph</a:t>
            </a:r>
            <a:r>
              <a:rPr lang="it-IT" sz="1400" dirty="0">
                <a:latin typeface="Avenir Next" panose="020B0503020202020204" pitchFamily="34" charset="0"/>
              </a:rPr>
              <a:t>, </a:t>
            </a:r>
            <a:r>
              <a:rPr lang="it-IT" sz="1400" dirty="0" err="1">
                <a:latin typeface="Avenir Next" panose="020B0503020202020204" pitchFamily="34" charset="0"/>
              </a:rPr>
              <a:t>we</a:t>
            </a:r>
            <a:r>
              <a:rPr lang="it-IT" sz="1400" dirty="0">
                <a:latin typeface="Avenir Next" panose="020B0503020202020204" pitchFamily="34" charset="0"/>
              </a:rPr>
              <a:t> suppose </a:t>
            </a:r>
            <a:r>
              <a:rPr lang="it-IT" sz="1400" dirty="0" err="1">
                <a:latin typeface="Avenir Next" panose="020B0503020202020204" pitchFamily="34" charset="0"/>
              </a:rPr>
              <a:t>also</a:t>
            </a:r>
            <a:r>
              <a:rPr lang="it-IT" sz="1400" dirty="0">
                <a:latin typeface="Avenir Next" panose="020B0503020202020204" pitchFamily="34" charset="0"/>
              </a:rPr>
              <a:t> </a:t>
            </a:r>
            <a:r>
              <a:rPr lang="it-IT" sz="1400" dirty="0" err="1">
                <a:latin typeface="Avenir Next" panose="020B0503020202020204" pitchFamily="34" charset="0"/>
              </a:rPr>
              <a:t>that</a:t>
            </a:r>
            <a:r>
              <a:rPr lang="it-IT" sz="1400" dirty="0">
                <a:latin typeface="Avenir Next" panose="020B0503020202020204" pitchFamily="34" charset="0"/>
              </a:rPr>
              <a:t> the user </a:t>
            </a:r>
            <a:r>
              <a:rPr lang="it-IT" sz="1400" dirty="0" err="1">
                <a:latin typeface="Avenir Next" panose="020B0503020202020204" pitchFamily="34" charset="0"/>
              </a:rPr>
              <a:t>wants</a:t>
            </a:r>
            <a:r>
              <a:rPr lang="it-IT" sz="1400" dirty="0">
                <a:latin typeface="Avenir Next" panose="020B0503020202020204" pitchFamily="34" charset="0"/>
              </a:rPr>
              <a:t> to </a:t>
            </a:r>
            <a:r>
              <a:rPr lang="it-IT" sz="1400" dirty="0" err="1">
                <a:latin typeface="Avenir Next" panose="020B0503020202020204" pitchFamily="34" charset="0"/>
              </a:rPr>
              <a:t>keep</a:t>
            </a:r>
            <a:r>
              <a:rPr lang="it-IT" sz="1400" dirty="0">
                <a:latin typeface="Avenir Next" panose="020B0503020202020204" pitchFamily="34" charset="0"/>
              </a:rPr>
              <a:t> the note private.</a:t>
            </a:r>
          </a:p>
          <a:p>
            <a:endParaRPr lang="en-IT" sz="1400" dirty="0">
              <a:latin typeface="Avenir Next" panose="020B0503020202020204" pitchFamily="34" charset="0"/>
            </a:endParaRPr>
          </a:p>
        </p:txBody>
      </p:sp>
      <p:pic>
        <p:nvPicPr>
          <p:cNvPr id="4" name="Immagine 3">
            <a:extLst>
              <a:ext uri="{FF2B5EF4-FFF2-40B4-BE49-F238E27FC236}">
                <a16:creationId xmlns:a16="http://schemas.microsoft.com/office/drawing/2014/main" id="{CCBCF474-1BC0-0A4A-8384-B3C8EB576C6F}"/>
              </a:ext>
            </a:extLst>
          </p:cNvPr>
          <p:cNvPicPr>
            <a:picLocks noChangeAspect="1"/>
          </p:cNvPicPr>
          <p:nvPr/>
        </p:nvPicPr>
        <p:blipFill>
          <a:blip r:embed="rId2"/>
          <a:stretch>
            <a:fillRect/>
          </a:stretch>
        </p:blipFill>
        <p:spPr>
          <a:xfrm>
            <a:off x="6883837" y="602268"/>
            <a:ext cx="4760925" cy="3116241"/>
          </a:xfrm>
          <a:prstGeom prst="rect">
            <a:avLst/>
          </a:prstGeom>
        </p:spPr>
      </p:pic>
      <p:pic>
        <p:nvPicPr>
          <p:cNvPr id="5" name="Immagine 4">
            <a:extLst>
              <a:ext uri="{FF2B5EF4-FFF2-40B4-BE49-F238E27FC236}">
                <a16:creationId xmlns:a16="http://schemas.microsoft.com/office/drawing/2014/main" id="{12F0A687-A1D9-2042-9046-AF3FBFACEE78}"/>
              </a:ext>
            </a:extLst>
          </p:cNvPr>
          <p:cNvPicPr>
            <a:picLocks noChangeAspect="1"/>
          </p:cNvPicPr>
          <p:nvPr/>
        </p:nvPicPr>
        <p:blipFill>
          <a:blip r:embed="rId3"/>
          <a:stretch>
            <a:fillRect/>
          </a:stretch>
        </p:blipFill>
        <p:spPr>
          <a:xfrm>
            <a:off x="6999544" y="3718509"/>
            <a:ext cx="4366591" cy="2858704"/>
          </a:xfrm>
          <a:prstGeom prst="rect">
            <a:avLst/>
          </a:prstGeom>
        </p:spPr>
      </p:pic>
    </p:spTree>
    <p:extLst>
      <p:ext uri="{BB962C8B-B14F-4D97-AF65-F5344CB8AC3E}">
        <p14:creationId xmlns:p14="http://schemas.microsoft.com/office/powerpoint/2010/main" val="427072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40">
            <a:extLst>
              <a:ext uri="{FF2B5EF4-FFF2-40B4-BE49-F238E27FC236}">
                <a16:creationId xmlns:a16="http://schemas.microsoft.com/office/drawing/2014/main" id="{EFF46A26-D0F2-E240-AFAC-43135AC77BA1}"/>
              </a:ext>
            </a:extLst>
          </p:cNvPr>
          <p:cNvSpPr txBox="1"/>
          <p:nvPr/>
        </p:nvSpPr>
        <p:spPr>
          <a:xfrm>
            <a:off x="265259" y="193380"/>
            <a:ext cx="8917581" cy="461665"/>
          </a:xfrm>
          <a:prstGeom prst="rect">
            <a:avLst/>
          </a:prstGeom>
          <a:noFill/>
        </p:spPr>
        <p:txBody>
          <a:bodyPr wrap="square" rtlCol="0">
            <a:spAutoFit/>
          </a:bodyPr>
          <a:lstStyle/>
          <a:p>
            <a:r>
              <a:rPr lang="it-IT" sz="2400" b="1" dirty="0">
                <a:solidFill>
                  <a:srgbClr val="0070C0"/>
                </a:solidFill>
                <a:latin typeface="Avenir Next" panose="020B0503020202020204" pitchFamily="34" charset="0"/>
              </a:rPr>
              <a:t>Cognitive </a:t>
            </a:r>
            <a:r>
              <a:rPr lang="it-IT" sz="2400" b="1" dirty="0" err="1">
                <a:solidFill>
                  <a:srgbClr val="0070C0"/>
                </a:solidFill>
                <a:latin typeface="Avenir Next" panose="020B0503020202020204" pitchFamily="34" charset="0"/>
              </a:rPr>
              <a:t>Walkthrough</a:t>
            </a:r>
            <a:r>
              <a:rPr lang="it-IT" sz="2400" b="1" dirty="0">
                <a:solidFill>
                  <a:srgbClr val="0070C0"/>
                </a:solidFill>
                <a:latin typeface="Avenir Next" panose="020B0503020202020204" pitchFamily="34" charset="0"/>
              </a:rPr>
              <a:t>: </a:t>
            </a:r>
            <a:r>
              <a:rPr lang="it-IT" sz="2400" b="1" dirty="0" err="1">
                <a:solidFill>
                  <a:srgbClr val="0070C0"/>
                </a:solidFill>
                <a:latin typeface="Avenir Next" panose="020B0503020202020204" pitchFamily="34" charset="0"/>
              </a:rPr>
              <a:t>Find</a:t>
            </a:r>
            <a:r>
              <a:rPr lang="it-IT" sz="2400" b="1" dirty="0">
                <a:solidFill>
                  <a:srgbClr val="0070C0"/>
                </a:solidFill>
                <a:latin typeface="Avenir Next" panose="020B0503020202020204" pitchFamily="34" charset="0"/>
              </a:rPr>
              <a:t>-Rank note (on mobile)</a:t>
            </a:r>
          </a:p>
        </p:txBody>
      </p:sp>
      <p:sp>
        <p:nvSpPr>
          <p:cNvPr id="3" name="TextBox 2">
            <a:extLst>
              <a:ext uri="{FF2B5EF4-FFF2-40B4-BE49-F238E27FC236}">
                <a16:creationId xmlns:a16="http://schemas.microsoft.com/office/drawing/2014/main" id="{78A92568-4D42-6A48-A829-2670B8E71644}"/>
              </a:ext>
            </a:extLst>
          </p:cNvPr>
          <p:cNvSpPr txBox="1"/>
          <p:nvPr/>
        </p:nvSpPr>
        <p:spPr>
          <a:xfrm>
            <a:off x="304962" y="2526149"/>
            <a:ext cx="5868658" cy="4152355"/>
          </a:xfrm>
          <a:prstGeom prst="rect">
            <a:avLst/>
          </a:prstGeom>
          <a:noFill/>
        </p:spPr>
        <p:txBody>
          <a:bodyPr wrap="square" rtlCol="0">
            <a:spAutoFit/>
          </a:bodyPr>
          <a:lstStyle/>
          <a:p>
            <a:r>
              <a:rPr lang="en-IT" sz="1400" b="1" dirty="0">
                <a:latin typeface="Avenir Next" panose="020B0503020202020204" pitchFamily="34" charset="0"/>
              </a:rPr>
              <a:t>Action 1:  </a:t>
            </a:r>
            <a:r>
              <a:rPr lang="it-IT" sz="1400" dirty="0">
                <a:latin typeface="Avenir Next" panose="020B0503020202020204" pitchFamily="34" charset="0"/>
              </a:rPr>
              <a:t>Select the </a:t>
            </a:r>
            <a:r>
              <a:rPr lang="it-IT" sz="1400" i="1" dirty="0">
                <a:latin typeface="Avenir Next" panose="020B0503020202020204" pitchFamily="34" charset="0"/>
              </a:rPr>
              <a:t>Human-Computer Interaction </a:t>
            </a:r>
            <a:r>
              <a:rPr lang="it-IT" sz="1400" dirty="0">
                <a:latin typeface="Avenir Next" panose="020B0503020202020204" pitchFamily="34" charset="0"/>
              </a:rPr>
              <a:t>folder on</a:t>
            </a:r>
            <a:r>
              <a:rPr lang="en-IT" sz="1400" i="1" dirty="0">
                <a:latin typeface="Avenir Next" panose="020B0503020202020204" pitchFamily="34" charset="0"/>
              </a:rPr>
              <a:t>  “</a:t>
            </a:r>
            <a:r>
              <a:rPr lang="it-IT" sz="1400" i="1" dirty="0">
                <a:latin typeface="Avenir Next" panose="020B0503020202020204" pitchFamily="34" charset="0"/>
              </a:rPr>
              <a:t>Share Notes</a:t>
            </a:r>
            <a:r>
              <a:rPr lang="en-IT" sz="1400" i="1" dirty="0">
                <a:latin typeface="Avenir Next" panose="020B0503020202020204" pitchFamily="34" charset="0"/>
              </a:rPr>
              <a:t>”</a:t>
            </a:r>
            <a:r>
              <a:rPr lang="en-IT" sz="1400" dirty="0">
                <a:latin typeface="Avenir Next" panose="020B0503020202020204" pitchFamily="34" charset="0"/>
              </a:rPr>
              <a:t> page.</a:t>
            </a:r>
          </a:p>
          <a:p>
            <a:r>
              <a:rPr lang="en-IT" sz="1400" b="1" dirty="0">
                <a:latin typeface="Avenir Next" panose="020B0503020202020204" pitchFamily="34" charset="0"/>
              </a:rPr>
              <a:t>Response 1:</a:t>
            </a:r>
            <a:r>
              <a:rPr lang="en-IT" sz="1400" dirty="0">
                <a:latin typeface="Avenir Next" panose="020B0503020202020204" pitchFamily="34" charset="0"/>
              </a:rPr>
              <a:t> the system shows you the </a:t>
            </a:r>
            <a:r>
              <a:rPr lang="it-IT" sz="1400" dirty="0" err="1">
                <a:latin typeface="Avenir Next" panose="020B0503020202020204" pitchFamily="34" charset="0"/>
              </a:rPr>
              <a:t>shared</a:t>
            </a:r>
            <a:r>
              <a:rPr lang="it-IT" sz="1400" dirty="0">
                <a:latin typeface="Avenir Next" panose="020B0503020202020204" pitchFamily="34" charset="0"/>
              </a:rPr>
              <a:t> notes</a:t>
            </a:r>
            <a:r>
              <a:rPr lang="en-IT" sz="1400" dirty="0">
                <a:latin typeface="Avenir Next" panose="020B0503020202020204" pitchFamily="34" charset="0"/>
              </a:rPr>
              <a:t> list in the </a:t>
            </a:r>
            <a:r>
              <a:rPr lang="it-IT" sz="1400" i="1" dirty="0">
                <a:latin typeface="Avenir Next" panose="020B0503020202020204" pitchFamily="34" charset="0"/>
              </a:rPr>
              <a:t>Human-Computer Interaction </a:t>
            </a:r>
            <a:r>
              <a:rPr lang="it-IT" sz="1400" dirty="0">
                <a:latin typeface="Avenir Next" panose="020B0503020202020204" pitchFamily="34" charset="0"/>
              </a:rPr>
              <a:t>notes</a:t>
            </a:r>
            <a:r>
              <a:rPr lang="en-IT" sz="1400" i="1" dirty="0">
                <a:latin typeface="Avenir Next" panose="020B0503020202020204" pitchFamily="34" charset="0"/>
              </a:rPr>
              <a:t> </a:t>
            </a:r>
            <a:r>
              <a:rPr lang="en-IT" sz="1400" dirty="0">
                <a:latin typeface="Avenir Next" panose="020B0503020202020204" pitchFamily="34" charset="0"/>
              </a:rPr>
              <a:t>page</a:t>
            </a:r>
            <a:r>
              <a:rPr lang="en-IT" sz="1400" i="1" dirty="0">
                <a:latin typeface="Avenir Next" panose="020B0503020202020204" pitchFamily="34" charset="0"/>
              </a:rPr>
              <a:t>.</a:t>
            </a:r>
          </a:p>
          <a:p>
            <a:pPr>
              <a:lnSpc>
                <a:spcPct val="150000"/>
              </a:lnSpc>
            </a:pPr>
            <a:endParaRPr lang="en-IT" sz="1400" dirty="0">
              <a:latin typeface="Avenir Next" panose="020B0503020202020204" pitchFamily="34" charset="0"/>
            </a:endParaRPr>
          </a:p>
          <a:p>
            <a:r>
              <a:rPr lang="en-IT" sz="1400" b="1" dirty="0">
                <a:latin typeface="Avenir Next" panose="020B0503020202020204" pitchFamily="34" charset="0"/>
              </a:rPr>
              <a:t>Action 2: </a:t>
            </a:r>
            <a:r>
              <a:rPr lang="en-IT" sz="1400" dirty="0">
                <a:latin typeface="Avenir Next" panose="020B0503020202020204" pitchFamily="34" charset="0"/>
              </a:rPr>
              <a:t>s</a:t>
            </a:r>
            <a:r>
              <a:rPr lang="it-IT" sz="1400" dirty="0" err="1">
                <a:latin typeface="Avenir Next" panose="020B0503020202020204" pitchFamily="34" charset="0"/>
              </a:rPr>
              <a:t>earch</a:t>
            </a:r>
            <a:r>
              <a:rPr lang="it-IT" sz="1400" dirty="0">
                <a:latin typeface="Avenir Next" panose="020B0503020202020204" pitchFamily="34" charset="0"/>
              </a:rPr>
              <a:t> and </a:t>
            </a:r>
            <a:r>
              <a:rPr lang="it-IT" sz="1400" dirty="0" err="1">
                <a:latin typeface="Avenir Next" panose="020B0503020202020204" pitchFamily="34" charset="0"/>
              </a:rPr>
              <a:t>select</a:t>
            </a:r>
            <a:r>
              <a:rPr lang="en-IT" sz="1400" dirty="0">
                <a:latin typeface="Avenir Next" panose="020B0503020202020204" pitchFamily="34" charset="0"/>
              </a:rPr>
              <a:t> the</a:t>
            </a:r>
            <a:r>
              <a:rPr lang="it-IT" sz="1400" dirty="0">
                <a:latin typeface="Avenir Next" panose="020B0503020202020204" pitchFamily="34" charset="0"/>
              </a:rPr>
              <a:t> </a:t>
            </a:r>
            <a:r>
              <a:rPr lang="it-IT" sz="1400" dirty="0" err="1">
                <a:latin typeface="Avenir Next" panose="020B0503020202020204" pitchFamily="34" charset="0"/>
              </a:rPr>
              <a:t>shared</a:t>
            </a:r>
            <a:r>
              <a:rPr lang="en-IT" sz="1400" dirty="0">
                <a:latin typeface="Avenir Next" panose="020B0503020202020204" pitchFamily="34" charset="0"/>
              </a:rPr>
              <a:t> </a:t>
            </a:r>
            <a:r>
              <a:rPr lang="it-IT" sz="1400" dirty="0">
                <a:latin typeface="Avenir Next" panose="020B0503020202020204" pitchFamily="34" charset="0"/>
              </a:rPr>
              <a:t>note</a:t>
            </a:r>
            <a:r>
              <a:rPr lang="en-IT" sz="1400" dirty="0">
                <a:latin typeface="Avenir Next" panose="020B0503020202020204" pitchFamily="34" charset="0"/>
              </a:rPr>
              <a:t> in the page </a:t>
            </a:r>
            <a:r>
              <a:rPr lang="it-IT" sz="1400" i="1" dirty="0">
                <a:latin typeface="Avenir Next" panose="020B0503020202020204" pitchFamily="34" charset="0"/>
              </a:rPr>
              <a:t>Human-Computer Interaction page </a:t>
            </a:r>
            <a:r>
              <a:rPr lang="it-IT" sz="1400" dirty="0" err="1">
                <a:latin typeface="Avenir Next" panose="020B0503020202020204" pitchFamily="34" charset="0"/>
              </a:rPr>
              <a:t>that</a:t>
            </a:r>
            <a:r>
              <a:rPr lang="it-IT" sz="1400" dirty="0">
                <a:latin typeface="Avenir Next" panose="020B0503020202020204" pitchFamily="34" charset="0"/>
              </a:rPr>
              <a:t> </a:t>
            </a:r>
            <a:r>
              <a:rPr lang="it-IT" sz="1400" dirty="0" err="1">
                <a:latin typeface="Avenir Next" panose="020B0503020202020204" pitchFamily="34" charset="0"/>
              </a:rPr>
              <a:t>you</a:t>
            </a:r>
            <a:r>
              <a:rPr lang="it-IT" sz="1400" dirty="0">
                <a:latin typeface="Avenir Next" panose="020B0503020202020204" pitchFamily="34" charset="0"/>
              </a:rPr>
              <a:t> </a:t>
            </a:r>
            <a:r>
              <a:rPr lang="it-IT" sz="1400" dirty="0" err="1">
                <a:latin typeface="Avenir Next" panose="020B0503020202020204" pitchFamily="34" charset="0"/>
              </a:rPr>
              <a:t>want</a:t>
            </a:r>
            <a:r>
              <a:rPr lang="it-IT" sz="1400" dirty="0">
                <a:latin typeface="Avenir Next" panose="020B0503020202020204" pitchFamily="34" charset="0"/>
              </a:rPr>
              <a:t> to share, </a:t>
            </a:r>
            <a:r>
              <a:rPr lang="it-IT" sz="1400" dirty="0" err="1">
                <a:latin typeface="Avenir Next" panose="020B0503020202020204" pitchFamily="34" charset="0"/>
              </a:rPr>
              <a:t>you</a:t>
            </a:r>
            <a:r>
              <a:rPr lang="it-IT" sz="1400" dirty="0">
                <a:latin typeface="Avenir Next" panose="020B0503020202020204" pitchFamily="34" charset="0"/>
              </a:rPr>
              <a:t> can </a:t>
            </a:r>
            <a:r>
              <a:rPr lang="it-IT" sz="1400" dirty="0" err="1">
                <a:latin typeface="Avenir Next" panose="020B0503020202020204" pitchFamily="34" charset="0"/>
              </a:rPr>
              <a:t>also</a:t>
            </a:r>
            <a:r>
              <a:rPr lang="it-IT" sz="1400" dirty="0">
                <a:latin typeface="Avenir Next" panose="020B0503020202020204" pitchFamily="34" charset="0"/>
              </a:rPr>
              <a:t> </a:t>
            </a:r>
            <a:r>
              <a:rPr lang="it-IT" sz="1400" dirty="0" err="1">
                <a:latin typeface="Avenir Next" panose="020B0503020202020204" pitchFamily="34" charset="0"/>
              </a:rPr>
              <a:t>search</a:t>
            </a:r>
            <a:r>
              <a:rPr lang="it-IT" sz="1400" dirty="0">
                <a:latin typeface="Avenir Next" panose="020B0503020202020204" pitchFamily="34" charset="0"/>
              </a:rPr>
              <a:t> </a:t>
            </a:r>
            <a:r>
              <a:rPr lang="it-IT" sz="1400" dirty="0" err="1">
                <a:latin typeface="Avenir Next" panose="020B0503020202020204" pitchFamily="34" charset="0"/>
              </a:rPr>
              <a:t>applying</a:t>
            </a:r>
            <a:r>
              <a:rPr lang="it-IT" sz="1400" dirty="0">
                <a:latin typeface="Avenir Next" panose="020B0503020202020204" pitchFamily="34" charset="0"/>
              </a:rPr>
              <a:t> filters or </a:t>
            </a:r>
            <a:r>
              <a:rPr lang="en-IT" sz="1400" i="1" dirty="0">
                <a:latin typeface="Avenir Next" panose="020B0503020202020204" pitchFamily="34" charset="0"/>
              </a:rPr>
              <a:t> </a:t>
            </a:r>
            <a:r>
              <a:rPr lang="it-IT" sz="1400" dirty="0">
                <a:latin typeface="Avenir Next" panose="020B0503020202020204" pitchFamily="34" charset="0"/>
              </a:rPr>
              <a:t>by </a:t>
            </a:r>
            <a:r>
              <a:rPr lang="it-IT" sz="1400" dirty="0" err="1">
                <a:latin typeface="Avenir Next" panose="020B0503020202020204" pitchFamily="34" charset="0"/>
              </a:rPr>
              <a:t>typing</a:t>
            </a:r>
            <a:r>
              <a:rPr lang="it-IT" sz="1400" dirty="0">
                <a:latin typeface="Avenir Next" panose="020B0503020202020204" pitchFamily="34" charset="0"/>
              </a:rPr>
              <a:t> in the text area.</a:t>
            </a:r>
            <a:endParaRPr lang="en-IT" sz="1400" dirty="0">
              <a:latin typeface="Avenir Next" panose="020B0503020202020204" pitchFamily="34" charset="0"/>
            </a:endParaRPr>
          </a:p>
          <a:p>
            <a:r>
              <a:rPr lang="en-IT" sz="1400" b="1" dirty="0">
                <a:latin typeface="Avenir Next" panose="020B0503020202020204" pitchFamily="34" charset="0"/>
              </a:rPr>
              <a:t>Response 2: </a:t>
            </a:r>
            <a:r>
              <a:rPr lang="it-IT" sz="1400" dirty="0">
                <a:latin typeface="Avenir Next" panose="020B0503020202020204" pitchFamily="34" charset="0"/>
              </a:rPr>
              <a:t>the system shows </a:t>
            </a:r>
            <a:r>
              <a:rPr lang="it-IT" sz="1400" dirty="0" err="1">
                <a:latin typeface="Avenir Next" panose="020B0503020202020204" pitchFamily="34" charset="0"/>
              </a:rPr>
              <a:t>you</a:t>
            </a:r>
            <a:r>
              <a:rPr lang="it-IT" sz="1400" dirty="0">
                <a:latin typeface="Avenir Next" panose="020B0503020202020204" pitchFamily="34" charset="0"/>
              </a:rPr>
              <a:t> the page of the note </a:t>
            </a:r>
            <a:r>
              <a:rPr lang="it-IT" sz="1400" dirty="0" err="1">
                <a:latin typeface="Avenir Next" panose="020B0503020202020204" pitchFamily="34" charset="0"/>
              </a:rPr>
              <a:t>you</a:t>
            </a:r>
            <a:r>
              <a:rPr lang="it-IT" sz="1400" dirty="0">
                <a:latin typeface="Avenir Next" panose="020B0503020202020204" pitchFamily="34" charset="0"/>
              </a:rPr>
              <a:t> </a:t>
            </a:r>
            <a:r>
              <a:rPr lang="it-IT" sz="1400" dirty="0" err="1">
                <a:latin typeface="Avenir Next" panose="020B0503020202020204" pitchFamily="34" charset="0"/>
              </a:rPr>
              <a:t>selected</a:t>
            </a:r>
            <a:r>
              <a:rPr lang="it-IT" sz="1400" dirty="0">
                <a:latin typeface="Avenir Next" panose="020B0503020202020204" pitchFamily="34" charset="0"/>
              </a:rPr>
              <a:t>.</a:t>
            </a:r>
          </a:p>
          <a:p>
            <a:pPr>
              <a:lnSpc>
                <a:spcPct val="150000"/>
              </a:lnSpc>
            </a:pPr>
            <a:endParaRPr lang="en-IT" sz="1400" b="1" dirty="0">
              <a:latin typeface="Avenir Next" panose="020B0503020202020204" pitchFamily="34" charset="0"/>
            </a:endParaRPr>
          </a:p>
          <a:p>
            <a:r>
              <a:rPr lang="en-IT" sz="1400" b="1" dirty="0">
                <a:latin typeface="Avenir Next" panose="020B0503020202020204" pitchFamily="34" charset="0"/>
              </a:rPr>
              <a:t>Action 3: </a:t>
            </a:r>
            <a:r>
              <a:rPr lang="en-IT" sz="1400" dirty="0">
                <a:latin typeface="Avenir Next" panose="020B0503020202020204" pitchFamily="34" charset="0"/>
              </a:rPr>
              <a:t>click on </a:t>
            </a:r>
            <a:r>
              <a:rPr lang="it-IT" sz="1400" dirty="0">
                <a:latin typeface="Avenir Next" panose="020B0503020202020204" pitchFamily="34" charset="0"/>
              </a:rPr>
              <a:t>one of the </a:t>
            </a:r>
            <a:r>
              <a:rPr lang="en-IT" sz="1400" i="1" dirty="0">
                <a:latin typeface="Avenir Next" panose="020B0503020202020204" pitchFamily="34" charset="0"/>
              </a:rPr>
              <a:t>“</a:t>
            </a:r>
            <a:r>
              <a:rPr lang="it-IT" sz="1400" i="1" dirty="0">
                <a:latin typeface="Avenir Next" panose="020B0503020202020204" pitchFamily="34" charset="0"/>
              </a:rPr>
              <a:t>second star</a:t>
            </a:r>
            <a:r>
              <a:rPr lang="en-IT" sz="1400" i="1" dirty="0">
                <a:latin typeface="Avenir Next" panose="020B0503020202020204" pitchFamily="34" charset="0"/>
              </a:rPr>
              <a:t>“</a:t>
            </a:r>
            <a:r>
              <a:rPr lang="it-IT" sz="1400" i="1" dirty="0">
                <a:latin typeface="Avenir Next" panose="020B0503020202020204" pitchFamily="34" charset="0"/>
              </a:rPr>
              <a:t> </a:t>
            </a:r>
            <a:r>
              <a:rPr lang="en-IT" sz="1400" dirty="0">
                <a:latin typeface="Avenir Next" panose="020B0503020202020204" pitchFamily="34" charset="0"/>
              </a:rPr>
              <a:t> </a:t>
            </a:r>
            <a:r>
              <a:rPr lang="en-IT" sz="1400" i="1" dirty="0">
                <a:latin typeface="Avenir Next" panose="020B0503020202020204" pitchFamily="34" charset="0"/>
              </a:rPr>
              <a:t> </a:t>
            </a:r>
            <a:r>
              <a:rPr lang="it-IT" sz="1400" dirty="0" err="1">
                <a:latin typeface="Avenir Next" panose="020B0503020202020204" pitchFamily="34" charset="0"/>
              </a:rPr>
              <a:t>buttons</a:t>
            </a:r>
            <a:r>
              <a:rPr lang="en-IT" sz="1400" dirty="0">
                <a:latin typeface="Avenir Next" panose="020B0503020202020204" pitchFamily="34" charset="0"/>
              </a:rPr>
              <a:t> </a:t>
            </a:r>
            <a:r>
              <a:rPr lang="it-IT" sz="1400" dirty="0">
                <a:latin typeface="Avenir Next" panose="020B0503020202020204" pitchFamily="34" charset="0"/>
              </a:rPr>
              <a:t>on the bottom of the page in </a:t>
            </a:r>
            <a:r>
              <a:rPr lang="it-IT" sz="1400" dirty="0" err="1">
                <a:latin typeface="Avenir Next" panose="020B0503020202020204" pitchFamily="34" charset="0"/>
              </a:rPr>
              <a:t>order</a:t>
            </a:r>
            <a:r>
              <a:rPr lang="it-IT" sz="1400" dirty="0">
                <a:latin typeface="Avenir Next" panose="020B0503020202020204" pitchFamily="34" charset="0"/>
              </a:rPr>
              <a:t> to </a:t>
            </a:r>
            <a:r>
              <a:rPr lang="it-IT" sz="1400" dirty="0" err="1">
                <a:latin typeface="Avenir Next" panose="020B0503020202020204" pitchFamily="34" charset="0"/>
              </a:rPr>
              <a:t>give</a:t>
            </a:r>
            <a:r>
              <a:rPr lang="it-IT" sz="1400" dirty="0">
                <a:latin typeface="Avenir Next" panose="020B0503020202020204" pitchFamily="34" charset="0"/>
              </a:rPr>
              <a:t> a </a:t>
            </a:r>
            <a:r>
              <a:rPr lang="it-IT" sz="1400" dirty="0" err="1">
                <a:latin typeface="Avenir Next" panose="020B0503020202020204" pitchFamily="34" charset="0"/>
              </a:rPr>
              <a:t>rank</a:t>
            </a:r>
            <a:r>
              <a:rPr lang="it-IT" sz="1400" dirty="0">
                <a:latin typeface="Avenir Next" panose="020B0503020202020204" pitchFamily="34" charset="0"/>
              </a:rPr>
              <a:t> of the </a:t>
            </a:r>
            <a:r>
              <a:rPr lang="it-IT" sz="1400" dirty="0" err="1">
                <a:latin typeface="Avenir Next" panose="020B0503020202020204" pitchFamily="34" charset="0"/>
              </a:rPr>
              <a:t>shared</a:t>
            </a:r>
            <a:r>
              <a:rPr lang="it-IT" sz="1400" dirty="0">
                <a:latin typeface="Avenir Next" panose="020B0503020202020204" pitchFamily="34" charset="0"/>
              </a:rPr>
              <a:t> note.</a:t>
            </a:r>
            <a:endParaRPr lang="en-IT" sz="1400" dirty="0">
              <a:latin typeface="Avenir Next" panose="020B0503020202020204" pitchFamily="34" charset="0"/>
            </a:endParaRPr>
          </a:p>
          <a:p>
            <a:r>
              <a:rPr lang="en-IT" sz="1400" b="1" dirty="0">
                <a:latin typeface="Avenir Next" panose="020B0503020202020204" pitchFamily="34" charset="0"/>
              </a:rPr>
              <a:t>Response 3</a:t>
            </a:r>
            <a:r>
              <a:rPr lang="en-IT" sz="1400" dirty="0">
                <a:latin typeface="Avenir Next" panose="020B0503020202020204" pitchFamily="34" charset="0"/>
              </a:rPr>
              <a:t>: the systems</a:t>
            </a:r>
            <a:r>
              <a:rPr lang="it-IT" sz="1400" dirty="0">
                <a:latin typeface="Avenir Next" panose="020B0503020202020204" pitchFamily="34" charset="0"/>
              </a:rPr>
              <a:t> </a:t>
            </a:r>
            <a:r>
              <a:rPr lang="it-IT" sz="1400" dirty="0" err="1">
                <a:latin typeface="Avenir Next" panose="020B0503020202020204" pitchFamily="34" charset="0"/>
              </a:rPr>
              <a:t>fills</a:t>
            </a:r>
            <a:r>
              <a:rPr lang="it-IT" sz="1400" dirty="0">
                <a:latin typeface="Avenir Next" panose="020B0503020202020204" pitchFamily="34" charset="0"/>
              </a:rPr>
              <a:t> 2 stars and</a:t>
            </a:r>
            <a:r>
              <a:rPr lang="en-IT" sz="1400" dirty="0">
                <a:latin typeface="Avenir Next" panose="020B0503020202020204" pitchFamily="34" charset="0"/>
              </a:rPr>
              <a:t> </a:t>
            </a:r>
            <a:r>
              <a:rPr lang="it-IT" sz="1400" dirty="0" err="1">
                <a:latin typeface="Avenir Next" panose="020B0503020202020204" pitchFamily="34" charset="0"/>
              </a:rPr>
              <a:t>will</a:t>
            </a:r>
            <a:r>
              <a:rPr lang="it-IT" sz="1400" dirty="0">
                <a:latin typeface="Avenir Next" panose="020B0503020202020204" pitchFamily="34" charset="0"/>
              </a:rPr>
              <a:t> </a:t>
            </a:r>
            <a:r>
              <a:rPr lang="it-IT" sz="1400" dirty="0" err="1">
                <a:latin typeface="Avenir Next" panose="020B0503020202020204" pitchFamily="34" charset="0"/>
              </a:rPr>
              <a:t>add</a:t>
            </a:r>
            <a:r>
              <a:rPr lang="it-IT" sz="1400" dirty="0">
                <a:latin typeface="Avenir Next" panose="020B0503020202020204" pitchFamily="34" charset="0"/>
              </a:rPr>
              <a:t> the </a:t>
            </a:r>
            <a:r>
              <a:rPr lang="it-IT" sz="1400" dirty="0" err="1">
                <a:latin typeface="Avenir Next" panose="020B0503020202020204" pitchFamily="34" charset="0"/>
              </a:rPr>
              <a:t>user’s</a:t>
            </a:r>
            <a:r>
              <a:rPr lang="it-IT" sz="1400" dirty="0">
                <a:latin typeface="Avenir Next" panose="020B0503020202020204" pitchFamily="34" charset="0"/>
              </a:rPr>
              <a:t> </a:t>
            </a:r>
            <a:r>
              <a:rPr lang="it-IT" sz="1400" dirty="0" err="1">
                <a:latin typeface="Avenir Next" panose="020B0503020202020204" pitchFamily="34" charset="0"/>
              </a:rPr>
              <a:t>rank</a:t>
            </a:r>
            <a:r>
              <a:rPr lang="en-IT" sz="1400" dirty="0">
                <a:latin typeface="Avenir Next" panose="020B0503020202020204" pitchFamily="34" charset="0"/>
              </a:rPr>
              <a:t> </a:t>
            </a:r>
            <a:r>
              <a:rPr lang="it-IT" sz="1400" dirty="0">
                <a:latin typeface="Avenir Next" panose="020B0503020202020204" pitchFamily="34" charset="0"/>
              </a:rPr>
              <a:t>in </a:t>
            </a:r>
            <a:r>
              <a:rPr lang="it-IT" sz="1400" dirty="0" err="1">
                <a:latin typeface="Avenir Next" panose="020B0503020202020204" pitchFamily="34" charset="0"/>
              </a:rPr>
              <a:t>order</a:t>
            </a:r>
            <a:r>
              <a:rPr lang="it-IT" sz="1400" dirty="0">
                <a:latin typeface="Avenir Next" panose="020B0503020202020204" pitchFamily="34" charset="0"/>
              </a:rPr>
              <a:t> to update the </a:t>
            </a:r>
            <a:r>
              <a:rPr lang="it-IT" sz="1400" dirty="0" err="1">
                <a:latin typeface="Avenir Next" panose="020B0503020202020204" pitchFamily="34" charset="0"/>
              </a:rPr>
              <a:t>average</a:t>
            </a:r>
            <a:r>
              <a:rPr lang="it-IT" sz="1400" dirty="0">
                <a:latin typeface="Avenir Next" panose="020B0503020202020204" pitchFamily="34" charset="0"/>
              </a:rPr>
              <a:t> </a:t>
            </a:r>
            <a:r>
              <a:rPr lang="it-IT" sz="1400" dirty="0" err="1">
                <a:latin typeface="Avenir Next" panose="020B0503020202020204" pitchFamily="34" charset="0"/>
              </a:rPr>
              <a:t>rank</a:t>
            </a:r>
            <a:r>
              <a:rPr lang="it-IT" sz="1400" dirty="0">
                <a:latin typeface="Avenir Next" panose="020B0503020202020204" pitchFamily="34" charset="0"/>
              </a:rPr>
              <a:t> of the note in the page of the </a:t>
            </a:r>
            <a:r>
              <a:rPr lang="it-IT" sz="1400" dirty="0" err="1">
                <a:latin typeface="Avenir Next" panose="020B0503020202020204" pitchFamily="34" charset="0"/>
              </a:rPr>
              <a:t>shared</a:t>
            </a:r>
            <a:r>
              <a:rPr lang="it-IT" sz="1400" dirty="0">
                <a:latin typeface="Avenir Next" panose="020B0503020202020204" pitchFamily="34" charset="0"/>
              </a:rPr>
              <a:t> notes of the </a:t>
            </a:r>
            <a:r>
              <a:rPr lang="it-IT" sz="1400" i="1" dirty="0">
                <a:latin typeface="Avenir Next" panose="020B0503020202020204" pitchFamily="34" charset="0"/>
              </a:rPr>
              <a:t>Human-Computer Interaction </a:t>
            </a:r>
            <a:r>
              <a:rPr lang="it-IT" sz="1400" dirty="0">
                <a:latin typeface="Avenir Next" panose="020B0503020202020204" pitchFamily="34" charset="0"/>
              </a:rPr>
              <a:t>folder.</a:t>
            </a:r>
            <a:endParaRPr lang="en-IT" sz="1400" b="1" dirty="0">
              <a:latin typeface="Avenir Next" panose="020B0503020202020204" pitchFamily="34" charset="0"/>
            </a:endParaRPr>
          </a:p>
          <a:p>
            <a:pPr>
              <a:lnSpc>
                <a:spcPct val="150000"/>
              </a:lnSpc>
            </a:pPr>
            <a:r>
              <a:rPr lang="en-IT" sz="1400" dirty="0">
                <a:latin typeface="Avenir Next" panose="020B0503020202020204" pitchFamily="34" charset="0"/>
              </a:rPr>
              <a:t> </a:t>
            </a:r>
          </a:p>
          <a:p>
            <a:pPr>
              <a:lnSpc>
                <a:spcPct val="150000"/>
              </a:lnSpc>
            </a:pPr>
            <a:endParaRPr lang="en-IT" sz="1400" dirty="0">
              <a:latin typeface="Avenir Next" panose="020B0503020202020204" pitchFamily="34" charset="0"/>
            </a:endParaRPr>
          </a:p>
        </p:txBody>
      </p:sp>
      <p:sp>
        <p:nvSpPr>
          <p:cNvPr id="10" name="TextBox 9">
            <a:extLst>
              <a:ext uri="{FF2B5EF4-FFF2-40B4-BE49-F238E27FC236}">
                <a16:creationId xmlns:a16="http://schemas.microsoft.com/office/drawing/2014/main" id="{01748374-970E-3141-95CE-CF8629249783}"/>
              </a:ext>
            </a:extLst>
          </p:cNvPr>
          <p:cNvSpPr txBox="1"/>
          <p:nvPr/>
        </p:nvSpPr>
        <p:spPr>
          <a:xfrm>
            <a:off x="304962" y="1141154"/>
            <a:ext cx="6467478" cy="1600438"/>
          </a:xfrm>
          <a:prstGeom prst="rect">
            <a:avLst/>
          </a:prstGeom>
          <a:noFill/>
        </p:spPr>
        <p:txBody>
          <a:bodyPr wrap="square" rtlCol="0">
            <a:spAutoFit/>
          </a:bodyPr>
          <a:lstStyle/>
          <a:p>
            <a:r>
              <a:rPr lang="en-IT" sz="1400" b="1" dirty="0">
                <a:solidFill>
                  <a:srgbClr val="00B0F0"/>
                </a:solidFill>
                <a:latin typeface="Avenir Next" panose="020B0503020202020204" pitchFamily="34" charset="0"/>
              </a:rPr>
              <a:t>Task: </a:t>
            </a:r>
            <a:r>
              <a:rPr lang="it-IT" sz="1400" dirty="0" err="1">
                <a:latin typeface="Avenir Next" panose="020B0503020202020204" pitchFamily="34" charset="0"/>
              </a:rPr>
              <a:t>Find</a:t>
            </a:r>
            <a:r>
              <a:rPr lang="it-IT" sz="1400" dirty="0">
                <a:latin typeface="Avenir Next" panose="020B0503020202020204" pitchFamily="34" charset="0"/>
              </a:rPr>
              <a:t> a </a:t>
            </a:r>
            <a:r>
              <a:rPr lang="it-IT" sz="1400" dirty="0" err="1">
                <a:latin typeface="Avenir Next" panose="020B0503020202020204" pitchFamily="34" charset="0"/>
              </a:rPr>
              <a:t>shared</a:t>
            </a:r>
            <a:r>
              <a:rPr lang="it-IT" sz="1400" dirty="0">
                <a:latin typeface="Avenir Next" panose="020B0503020202020204" pitchFamily="34" charset="0"/>
              </a:rPr>
              <a:t> note </a:t>
            </a:r>
            <a:r>
              <a:rPr lang="it-IT" sz="1400" dirty="0" err="1">
                <a:latin typeface="Avenir Next" panose="020B0503020202020204" pitchFamily="34" charset="0"/>
              </a:rPr>
              <a:t>regarding</a:t>
            </a:r>
            <a:r>
              <a:rPr lang="it-IT" sz="1400" dirty="0">
                <a:latin typeface="Avenir Next" panose="020B0503020202020204" pitchFamily="34" charset="0"/>
              </a:rPr>
              <a:t> the </a:t>
            </a:r>
            <a:r>
              <a:rPr lang="it-IT" sz="1400" dirty="0" err="1">
                <a:latin typeface="Avenir Next" panose="020B0503020202020204" pitchFamily="34" charset="0"/>
              </a:rPr>
              <a:t>course</a:t>
            </a:r>
            <a:r>
              <a:rPr lang="it-IT" sz="1400" dirty="0">
                <a:latin typeface="Avenir Next" panose="020B0503020202020204" pitchFamily="34" charset="0"/>
              </a:rPr>
              <a:t> of</a:t>
            </a:r>
            <a:r>
              <a:rPr lang="en-IT" sz="1400" dirty="0">
                <a:latin typeface="Avenir Next" panose="020B0503020202020204" pitchFamily="34" charset="0"/>
              </a:rPr>
              <a:t> </a:t>
            </a:r>
            <a:r>
              <a:rPr lang="en-IT" sz="1400" i="1" dirty="0">
                <a:latin typeface="Avenir Next" panose="020B0503020202020204" pitchFamily="34" charset="0"/>
              </a:rPr>
              <a:t>Human-Computer Interaction </a:t>
            </a:r>
            <a:r>
              <a:rPr lang="it-IT" sz="1400" dirty="0">
                <a:latin typeface="Avenir Next" panose="020B0503020202020204" pitchFamily="34" charset="0"/>
              </a:rPr>
              <a:t>and </a:t>
            </a:r>
            <a:r>
              <a:rPr lang="it-IT" sz="1400" dirty="0" err="1">
                <a:latin typeface="Avenir Next" panose="020B0503020202020204" pitchFamily="34" charset="0"/>
              </a:rPr>
              <a:t>rank</a:t>
            </a:r>
            <a:r>
              <a:rPr lang="it-IT" sz="1400" dirty="0">
                <a:latin typeface="Avenir Next" panose="020B0503020202020204" pitchFamily="34" charset="0"/>
              </a:rPr>
              <a:t> </a:t>
            </a:r>
            <a:r>
              <a:rPr lang="it-IT" sz="1400" dirty="0" err="1">
                <a:latin typeface="Avenir Next" panose="020B0503020202020204" pitchFamily="34" charset="0"/>
              </a:rPr>
              <a:t>it</a:t>
            </a:r>
            <a:r>
              <a:rPr lang="it-IT" sz="1400" dirty="0">
                <a:latin typeface="Avenir Next" panose="020B0503020202020204" pitchFamily="34" charset="0"/>
              </a:rPr>
              <a:t>.</a:t>
            </a:r>
            <a:endParaRPr lang="en-IT" sz="1400" dirty="0">
              <a:latin typeface="Avenir Next" panose="020B0503020202020204" pitchFamily="34" charset="0"/>
            </a:endParaRPr>
          </a:p>
          <a:p>
            <a:r>
              <a:rPr lang="en-GB" sz="1400" b="1" dirty="0" err="1">
                <a:solidFill>
                  <a:srgbClr val="00B0F0"/>
                </a:solidFill>
                <a:latin typeface="Avenir Next" panose="020B0503020202020204" pitchFamily="34" charset="0"/>
              </a:rPr>
              <a:t>Hypotesis</a:t>
            </a:r>
            <a:r>
              <a:rPr lang="it-IT" sz="1400" b="1" dirty="0">
                <a:solidFill>
                  <a:srgbClr val="00B0F0"/>
                </a:solidFill>
                <a:latin typeface="Avenir Next" panose="020B0503020202020204" pitchFamily="34" charset="0"/>
              </a:rPr>
              <a:t>:</a:t>
            </a:r>
            <a:r>
              <a:rPr lang="it-IT" sz="1400" dirty="0">
                <a:latin typeface="Avenir Next" panose="020B0503020202020204" pitchFamily="34" charset="0"/>
              </a:rPr>
              <a:t> the </a:t>
            </a:r>
            <a:r>
              <a:rPr lang="it-IT" sz="1400" dirty="0" err="1">
                <a:latin typeface="Avenir Next" panose="020B0503020202020204" pitchFamily="34" charset="0"/>
              </a:rPr>
              <a:t>student</a:t>
            </a:r>
            <a:r>
              <a:rPr lang="it-IT" sz="1400" dirty="0">
                <a:latin typeface="Avenir Next" panose="020B0503020202020204" pitchFamily="34" charset="0"/>
              </a:rPr>
              <a:t> </a:t>
            </a:r>
            <a:r>
              <a:rPr lang="it-IT" sz="1400" dirty="0" err="1">
                <a:latin typeface="Avenir Next" panose="020B0503020202020204" pitchFamily="34" charset="0"/>
              </a:rPr>
              <a:t>is</a:t>
            </a:r>
            <a:r>
              <a:rPr lang="it-IT" sz="1400" dirty="0">
                <a:latin typeface="Avenir Next" panose="020B0503020202020204" pitchFamily="34" charset="0"/>
              </a:rPr>
              <a:t> </a:t>
            </a:r>
            <a:r>
              <a:rPr lang="it-IT" sz="1400" dirty="0" err="1">
                <a:latin typeface="Avenir Next" panose="020B0503020202020204" pitchFamily="34" charset="0"/>
              </a:rPr>
              <a:t>already</a:t>
            </a:r>
            <a:r>
              <a:rPr lang="it-IT" sz="1400" dirty="0">
                <a:latin typeface="Avenir Next" panose="020B0503020202020204" pitchFamily="34" charset="0"/>
              </a:rPr>
              <a:t> </a:t>
            </a:r>
            <a:r>
              <a:rPr lang="it-IT" sz="1400" dirty="0" err="1">
                <a:latin typeface="Avenir Next" panose="020B0503020202020204" pitchFamily="34" charset="0"/>
              </a:rPr>
              <a:t>logged</a:t>
            </a:r>
            <a:r>
              <a:rPr lang="it-IT" sz="1400" dirty="0">
                <a:latin typeface="Avenir Next" panose="020B0503020202020204" pitchFamily="34" charset="0"/>
              </a:rPr>
              <a:t> and he </a:t>
            </a:r>
            <a:r>
              <a:rPr lang="it-IT" sz="1400" dirty="0" err="1">
                <a:latin typeface="Avenir Next" panose="020B0503020202020204" pitchFamily="34" charset="0"/>
              </a:rPr>
              <a:t>wants</a:t>
            </a:r>
            <a:r>
              <a:rPr lang="it-IT" sz="1400" dirty="0">
                <a:latin typeface="Avenir Next" panose="020B0503020202020204" pitchFamily="34" charset="0"/>
              </a:rPr>
              <a:t> to </a:t>
            </a:r>
            <a:r>
              <a:rPr lang="it-IT" sz="1400" dirty="0" err="1">
                <a:latin typeface="Avenir Next" panose="020B0503020202020204" pitchFamily="34" charset="0"/>
              </a:rPr>
              <a:t>find</a:t>
            </a:r>
            <a:r>
              <a:rPr lang="it-IT" sz="1400" dirty="0">
                <a:latin typeface="Avenir Next" panose="020B0503020202020204" pitchFamily="34" charset="0"/>
              </a:rPr>
              <a:t> a note of the </a:t>
            </a:r>
            <a:r>
              <a:rPr lang="it-IT" sz="1400" i="1" dirty="0">
                <a:latin typeface="Avenir Next" panose="020B0503020202020204" pitchFamily="34" charset="0"/>
              </a:rPr>
              <a:t>Human-Computer Interaction</a:t>
            </a:r>
            <a:r>
              <a:rPr lang="it-IT" sz="1400" dirty="0">
                <a:latin typeface="Avenir Next" panose="020B0503020202020204" pitchFamily="34" charset="0"/>
              </a:rPr>
              <a:t> </a:t>
            </a:r>
            <a:r>
              <a:rPr lang="it-IT" sz="1400" dirty="0" err="1">
                <a:latin typeface="Avenir Next" panose="020B0503020202020204" pitchFamily="34" charset="0"/>
              </a:rPr>
              <a:t>course</a:t>
            </a:r>
            <a:r>
              <a:rPr lang="it-IT" sz="1400" dirty="0">
                <a:latin typeface="Avenir Next" panose="020B0503020202020204" pitchFamily="34" charset="0"/>
              </a:rPr>
              <a:t>. </a:t>
            </a:r>
            <a:r>
              <a:rPr lang="it-IT" sz="1400" dirty="0" err="1">
                <a:latin typeface="Avenir Next" panose="020B0503020202020204" pitchFamily="34" charset="0"/>
              </a:rPr>
              <a:t>Let’s</a:t>
            </a:r>
            <a:r>
              <a:rPr lang="it-IT" sz="1400" dirty="0">
                <a:latin typeface="Avenir Next" panose="020B0503020202020204" pitchFamily="34" charset="0"/>
              </a:rPr>
              <a:t> </a:t>
            </a:r>
            <a:r>
              <a:rPr lang="it-IT" sz="1400" dirty="0" err="1">
                <a:latin typeface="Avenir Next" panose="020B0503020202020204" pitchFamily="34" charset="0"/>
              </a:rPr>
              <a:t>also</a:t>
            </a:r>
            <a:r>
              <a:rPr lang="it-IT" sz="1400" dirty="0">
                <a:latin typeface="Avenir Next" panose="020B0503020202020204" pitchFamily="34" charset="0"/>
              </a:rPr>
              <a:t> suppose </a:t>
            </a:r>
            <a:r>
              <a:rPr lang="it-IT" sz="1400" dirty="0" err="1">
                <a:latin typeface="Avenir Next" panose="020B0503020202020204" pitchFamily="34" charset="0"/>
              </a:rPr>
              <a:t>that</a:t>
            </a:r>
            <a:r>
              <a:rPr lang="it-IT" sz="1400" dirty="0">
                <a:latin typeface="Avenir Next" panose="020B0503020202020204" pitchFamily="34" charset="0"/>
              </a:rPr>
              <a:t> the user </a:t>
            </a:r>
            <a:r>
              <a:rPr lang="it-IT" sz="1400" dirty="0" err="1">
                <a:latin typeface="Avenir Next" panose="020B0503020202020204" pitchFamily="34" charset="0"/>
              </a:rPr>
              <a:t>already</a:t>
            </a:r>
            <a:r>
              <a:rPr lang="it-IT" sz="1400" dirty="0">
                <a:latin typeface="Avenir Next" panose="020B0503020202020204" pitchFamily="34" charset="0"/>
              </a:rPr>
              <a:t> </a:t>
            </a:r>
            <a:r>
              <a:rPr lang="it-IT" sz="1400" dirty="0" err="1">
                <a:latin typeface="Avenir Next" panose="020B0503020202020204" pitchFamily="34" charset="0"/>
              </a:rPr>
              <a:t>knows</a:t>
            </a:r>
            <a:r>
              <a:rPr lang="it-IT" sz="1400" dirty="0">
                <a:latin typeface="Avenir Next" panose="020B0503020202020204" pitchFamily="34" charset="0"/>
              </a:rPr>
              <a:t> </a:t>
            </a:r>
            <a:r>
              <a:rPr lang="it-IT" sz="1400" dirty="0" err="1">
                <a:latin typeface="Avenir Next" panose="020B0503020202020204" pitchFamily="34" charset="0"/>
              </a:rPr>
              <a:t>about</a:t>
            </a:r>
            <a:r>
              <a:rPr lang="it-IT" sz="1400" dirty="0">
                <a:latin typeface="Avenir Next" panose="020B0503020202020204" pitchFamily="34" charset="0"/>
              </a:rPr>
              <a:t> the </a:t>
            </a:r>
            <a:r>
              <a:rPr lang="it-IT" sz="1400" dirty="0" err="1">
                <a:latin typeface="Avenir Next" panose="020B0503020202020204" pitchFamily="34" charset="0"/>
              </a:rPr>
              <a:t>existence</a:t>
            </a:r>
            <a:r>
              <a:rPr lang="it-IT" sz="1400" dirty="0">
                <a:latin typeface="Avenir Next" panose="020B0503020202020204" pitchFamily="34" charset="0"/>
              </a:rPr>
              <a:t> of </a:t>
            </a:r>
            <a:r>
              <a:rPr lang="it-IT" sz="1400" dirty="0" err="1">
                <a:latin typeface="Avenir Next" panose="020B0503020202020204" pitchFamily="34" charset="0"/>
              </a:rPr>
              <a:t>shared</a:t>
            </a:r>
            <a:r>
              <a:rPr lang="it-IT" sz="1400" dirty="0">
                <a:latin typeface="Avenir Next" panose="020B0503020202020204" pitchFamily="34" charset="0"/>
              </a:rPr>
              <a:t> notes of the </a:t>
            </a:r>
            <a:r>
              <a:rPr lang="it-IT" sz="1400" dirty="0" err="1">
                <a:latin typeface="Avenir Next" panose="020B0503020202020204" pitchFamily="34" charset="0"/>
              </a:rPr>
              <a:t>course</a:t>
            </a:r>
            <a:r>
              <a:rPr lang="it-IT" sz="1400" dirty="0">
                <a:latin typeface="Avenir Next" panose="020B0503020202020204" pitchFamily="34" charset="0"/>
              </a:rPr>
              <a:t> and </a:t>
            </a:r>
            <a:r>
              <a:rPr lang="it-IT" sz="1400" dirty="0" err="1">
                <a:latin typeface="Avenir Next" panose="020B0503020202020204" pitchFamily="34" charset="0"/>
              </a:rPr>
              <a:t>also</a:t>
            </a:r>
            <a:r>
              <a:rPr lang="it-IT" sz="1400" dirty="0">
                <a:latin typeface="Avenir Next" panose="020B0503020202020204" pitchFamily="34" charset="0"/>
              </a:rPr>
              <a:t> the </a:t>
            </a:r>
            <a:r>
              <a:rPr lang="it-IT" sz="1400" dirty="0" err="1">
                <a:latin typeface="Avenir Next" panose="020B0503020202020204" pitchFamily="34" charset="0"/>
              </a:rPr>
              <a:t>fact</a:t>
            </a:r>
            <a:r>
              <a:rPr lang="it-IT" sz="1400" dirty="0">
                <a:latin typeface="Avenir Next" panose="020B0503020202020204" pitchFamily="34" charset="0"/>
              </a:rPr>
              <a:t> </a:t>
            </a:r>
            <a:r>
              <a:rPr lang="it-IT" sz="1400" dirty="0" err="1">
                <a:latin typeface="Avenir Next" panose="020B0503020202020204" pitchFamily="34" charset="0"/>
              </a:rPr>
              <a:t>that</a:t>
            </a:r>
            <a:r>
              <a:rPr lang="it-IT" sz="1400" dirty="0">
                <a:latin typeface="Avenir Next" panose="020B0503020202020204" pitchFamily="34" charset="0"/>
              </a:rPr>
              <a:t> the user </a:t>
            </a:r>
            <a:r>
              <a:rPr lang="it-IT" sz="1400" dirty="0" err="1">
                <a:latin typeface="Avenir Next" panose="020B0503020202020204" pitchFamily="34" charset="0"/>
              </a:rPr>
              <a:t>will</a:t>
            </a:r>
            <a:r>
              <a:rPr lang="it-IT" sz="1400" dirty="0">
                <a:latin typeface="Avenir Next" panose="020B0503020202020204" pitchFamily="34" charset="0"/>
              </a:rPr>
              <a:t> </a:t>
            </a:r>
            <a:r>
              <a:rPr lang="it-IT" sz="1400" dirty="0" err="1">
                <a:latin typeface="Avenir Next" panose="020B0503020202020204" pitchFamily="34" charset="0"/>
              </a:rPr>
              <a:t>give</a:t>
            </a:r>
            <a:r>
              <a:rPr lang="it-IT" sz="1400" dirty="0">
                <a:latin typeface="Avenir Next" panose="020B0503020202020204" pitchFamily="34" charset="0"/>
              </a:rPr>
              <a:t> 2/3 </a:t>
            </a:r>
            <a:r>
              <a:rPr lang="it-IT" sz="1400" dirty="0" err="1">
                <a:latin typeface="Avenir Next" panose="020B0503020202020204" pitchFamily="34" charset="0"/>
              </a:rPr>
              <a:t>as</a:t>
            </a:r>
            <a:r>
              <a:rPr lang="it-IT" sz="1400" dirty="0">
                <a:latin typeface="Avenir Next" panose="020B0503020202020204" pitchFamily="34" charset="0"/>
              </a:rPr>
              <a:t> feedback of the note.</a:t>
            </a:r>
          </a:p>
          <a:p>
            <a:endParaRPr lang="en-IT" sz="1400" dirty="0">
              <a:latin typeface="Avenir Next" panose="020B0503020202020204" pitchFamily="34" charset="0"/>
            </a:endParaRPr>
          </a:p>
        </p:txBody>
      </p:sp>
      <p:pic>
        <p:nvPicPr>
          <p:cNvPr id="4" name="Immagine 3">
            <a:extLst>
              <a:ext uri="{FF2B5EF4-FFF2-40B4-BE49-F238E27FC236}">
                <a16:creationId xmlns:a16="http://schemas.microsoft.com/office/drawing/2014/main" id="{05DCA127-2E3B-CB44-83B7-7636AA6C19DD}"/>
              </a:ext>
            </a:extLst>
          </p:cNvPr>
          <p:cNvPicPr>
            <a:picLocks noChangeAspect="1"/>
          </p:cNvPicPr>
          <p:nvPr/>
        </p:nvPicPr>
        <p:blipFill>
          <a:blip r:embed="rId2"/>
          <a:stretch>
            <a:fillRect/>
          </a:stretch>
        </p:blipFill>
        <p:spPr>
          <a:xfrm>
            <a:off x="5917675" y="2215610"/>
            <a:ext cx="2966312" cy="4232483"/>
          </a:xfrm>
          <a:prstGeom prst="rect">
            <a:avLst/>
          </a:prstGeom>
        </p:spPr>
      </p:pic>
      <p:pic>
        <p:nvPicPr>
          <p:cNvPr id="5" name="Immagine 4">
            <a:extLst>
              <a:ext uri="{FF2B5EF4-FFF2-40B4-BE49-F238E27FC236}">
                <a16:creationId xmlns:a16="http://schemas.microsoft.com/office/drawing/2014/main" id="{59CA92FC-B88C-5B43-84A0-27B91A775B74}"/>
              </a:ext>
            </a:extLst>
          </p:cNvPr>
          <p:cNvPicPr>
            <a:picLocks noChangeAspect="1"/>
          </p:cNvPicPr>
          <p:nvPr/>
        </p:nvPicPr>
        <p:blipFill>
          <a:blip r:embed="rId3"/>
          <a:stretch>
            <a:fillRect/>
          </a:stretch>
        </p:blipFill>
        <p:spPr>
          <a:xfrm>
            <a:off x="7706116" y="585988"/>
            <a:ext cx="2831908" cy="4016338"/>
          </a:xfrm>
          <a:prstGeom prst="rect">
            <a:avLst/>
          </a:prstGeom>
        </p:spPr>
      </p:pic>
      <p:pic>
        <p:nvPicPr>
          <p:cNvPr id="7" name="Immagine 6">
            <a:extLst>
              <a:ext uri="{FF2B5EF4-FFF2-40B4-BE49-F238E27FC236}">
                <a16:creationId xmlns:a16="http://schemas.microsoft.com/office/drawing/2014/main" id="{3605AB2A-2852-C94B-96E2-EE8C887A5D73}"/>
              </a:ext>
            </a:extLst>
          </p:cNvPr>
          <p:cNvPicPr>
            <a:picLocks noChangeAspect="1"/>
          </p:cNvPicPr>
          <p:nvPr/>
        </p:nvPicPr>
        <p:blipFill>
          <a:blip r:embed="rId4"/>
          <a:stretch>
            <a:fillRect/>
          </a:stretch>
        </p:blipFill>
        <p:spPr>
          <a:xfrm>
            <a:off x="8982609" y="2455784"/>
            <a:ext cx="3110829" cy="4402216"/>
          </a:xfrm>
          <a:prstGeom prst="rect">
            <a:avLst/>
          </a:prstGeom>
        </p:spPr>
      </p:pic>
    </p:spTree>
    <p:extLst>
      <p:ext uri="{BB962C8B-B14F-4D97-AF65-F5344CB8AC3E}">
        <p14:creationId xmlns:p14="http://schemas.microsoft.com/office/powerpoint/2010/main" val="3485784764"/>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{24473231-FA76-5E4F-BEC7-0743F5E063A8}tf10001060</Template>
  <TotalTime>3272</TotalTime>
  <Words>1791</Words>
  <Application>Microsoft Macintosh PowerPoint</Application>
  <PresentationFormat>Widescreen</PresentationFormat>
  <Paragraphs>127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vt:lpstr>
      <vt:lpstr>Calibri</vt:lpstr>
      <vt:lpstr>Trebuchet MS</vt:lpstr>
      <vt:lpstr>Wingdings 3</vt:lpstr>
      <vt:lpstr>Sfaccettatura</vt:lpstr>
      <vt:lpstr>UNINOTE </vt:lpstr>
      <vt:lpstr>Idea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UNINOTE </dc:title>
  <dc:creator>Francesca Davidde</dc:creator>
  <cp:lastModifiedBy>Francesca Davidde</cp:lastModifiedBy>
  <cp:revision>486</cp:revision>
  <dcterms:created xsi:type="dcterms:W3CDTF">2021-03-18T13:25:15Z</dcterms:created>
  <dcterms:modified xsi:type="dcterms:W3CDTF">2021-05-17T17:19:35Z</dcterms:modified>
</cp:coreProperties>
</file>