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339" r:id="rId3"/>
    <p:sldId id="340" r:id="rId4"/>
    <p:sldId id="341" r:id="rId5"/>
    <p:sldId id="342" r:id="rId6"/>
    <p:sldId id="343" r:id="rId7"/>
    <p:sldId id="346" r:id="rId8"/>
    <p:sldId id="347" r:id="rId9"/>
    <p:sldId id="348" r:id="rId10"/>
    <p:sldId id="349" r:id="rId11"/>
    <p:sldId id="350" r:id="rId12"/>
    <p:sldId id="351" r:id="rId13"/>
    <p:sldId id="353" r:id="rId14"/>
    <p:sldId id="336" r:id="rId15"/>
    <p:sldId id="352" r:id="rId16"/>
    <p:sldId id="354" r:id="rId17"/>
    <p:sldId id="356" r:id="rId18"/>
    <p:sldId id="359" r:id="rId19"/>
    <p:sldId id="357" r:id="rId20"/>
    <p:sldId id="358" r:id="rId21"/>
    <p:sldId id="355" r:id="rId22"/>
    <p:sldId id="337" r:id="rId23"/>
    <p:sldId id="338"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94660"/>
  </p:normalViewPr>
  <p:slideViewPr>
    <p:cSldViewPr snapToGrid="0">
      <p:cViewPr varScale="1">
        <p:scale>
          <a:sx n="60" d="100"/>
          <a:sy n="60" d="100"/>
        </p:scale>
        <p:origin x="10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6A729-6C2E-4F27-A4E3-40D736D0C99F}" type="datetimeFigureOut">
              <a:rPr lang="it-IT" smtClean="0"/>
              <a:t>14/07/2022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CB5B77-FEDC-4B0C-AE19-E844E3064A60}" type="slidenum">
              <a:rPr lang="it-IT" smtClean="0"/>
              <a:t>‹N›</a:t>
            </a:fld>
            <a:endParaRPr lang="it-IT"/>
          </a:p>
        </p:txBody>
      </p:sp>
    </p:spTree>
    <p:extLst>
      <p:ext uri="{BB962C8B-B14F-4D97-AF65-F5344CB8AC3E}">
        <p14:creationId xmlns:p14="http://schemas.microsoft.com/office/powerpoint/2010/main" val="261568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CB5B77-FEDC-4B0C-AE19-E844E3064A60}"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5588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BA7700-E943-4309-A9FC-B9A72C68365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BEBC258-0485-47D0-91CE-701E08BFD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63BD145-0BF5-4FE1-BE21-2C371717286C}"/>
              </a:ext>
            </a:extLst>
          </p:cNvPr>
          <p:cNvSpPr>
            <a:spLocks noGrp="1"/>
          </p:cNvSpPr>
          <p:nvPr>
            <p:ph type="dt" sz="half" idx="10"/>
          </p:nvPr>
        </p:nvSpPr>
        <p:spPr/>
        <p:txBody>
          <a:bodyPr/>
          <a:lstStyle/>
          <a:p>
            <a:fld id="{547AE43D-F810-491C-86DF-3DC82F896653}" type="datetimeFigureOut">
              <a:rPr lang="it-IT" smtClean="0"/>
              <a:t>14/07/2022</a:t>
            </a:fld>
            <a:endParaRPr lang="it-IT"/>
          </a:p>
        </p:txBody>
      </p:sp>
      <p:sp>
        <p:nvSpPr>
          <p:cNvPr id="5" name="Segnaposto piè di pagina 4">
            <a:extLst>
              <a:ext uri="{FF2B5EF4-FFF2-40B4-BE49-F238E27FC236}">
                <a16:creationId xmlns:a16="http://schemas.microsoft.com/office/drawing/2014/main" id="{BBFBACB5-BBE1-486B-AEEA-FA62FABCE2A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A6CEE89-2804-499F-ABB4-324788E2E659}"/>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1174102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754F5B-BF0E-47EC-8C40-45016B6CA9C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7D6A5C2-33DF-4E52-AD13-DC0FEEE69F9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5CE94A-8AF8-491D-A1C0-8445BD016029}"/>
              </a:ext>
            </a:extLst>
          </p:cNvPr>
          <p:cNvSpPr>
            <a:spLocks noGrp="1"/>
          </p:cNvSpPr>
          <p:nvPr>
            <p:ph type="dt" sz="half" idx="10"/>
          </p:nvPr>
        </p:nvSpPr>
        <p:spPr/>
        <p:txBody>
          <a:bodyPr/>
          <a:lstStyle/>
          <a:p>
            <a:fld id="{547AE43D-F810-491C-86DF-3DC82F896653}" type="datetimeFigureOut">
              <a:rPr lang="it-IT" smtClean="0"/>
              <a:t>14/07/2022</a:t>
            </a:fld>
            <a:endParaRPr lang="it-IT"/>
          </a:p>
        </p:txBody>
      </p:sp>
      <p:sp>
        <p:nvSpPr>
          <p:cNvPr id="5" name="Segnaposto piè di pagina 4">
            <a:extLst>
              <a:ext uri="{FF2B5EF4-FFF2-40B4-BE49-F238E27FC236}">
                <a16:creationId xmlns:a16="http://schemas.microsoft.com/office/drawing/2014/main" id="{38CB20BC-560D-43F1-8844-2DDB830D724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83193DE-8FAA-4868-8F05-BA0055B1C301}"/>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8679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70A7E79-337A-4AD9-AF3D-B151578D9DB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8D89677-D2AC-46CC-8354-B4BE0EA96EC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D5B4828-98DC-4831-A32F-D0601524B529}"/>
              </a:ext>
            </a:extLst>
          </p:cNvPr>
          <p:cNvSpPr>
            <a:spLocks noGrp="1"/>
          </p:cNvSpPr>
          <p:nvPr>
            <p:ph type="dt" sz="half" idx="10"/>
          </p:nvPr>
        </p:nvSpPr>
        <p:spPr/>
        <p:txBody>
          <a:bodyPr/>
          <a:lstStyle/>
          <a:p>
            <a:fld id="{547AE43D-F810-491C-86DF-3DC82F896653}" type="datetimeFigureOut">
              <a:rPr lang="it-IT" smtClean="0"/>
              <a:t>14/07/2022</a:t>
            </a:fld>
            <a:endParaRPr lang="it-IT"/>
          </a:p>
        </p:txBody>
      </p:sp>
      <p:sp>
        <p:nvSpPr>
          <p:cNvPr id="5" name="Segnaposto piè di pagina 4">
            <a:extLst>
              <a:ext uri="{FF2B5EF4-FFF2-40B4-BE49-F238E27FC236}">
                <a16:creationId xmlns:a16="http://schemas.microsoft.com/office/drawing/2014/main" id="{295886DE-5720-444D-BABB-D06FC5D2683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6EAFB41-C578-4A82-9712-0F3A19A46677}"/>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3681401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233640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420281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337075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163982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74171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696878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8249927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18066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7C237C-79F2-4D75-8BEE-7DBE35CB1A3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B078372-136E-4FC8-ACE7-CF15DC63F84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9E663B1-E03A-4637-B68B-F0E88317AD74}"/>
              </a:ext>
            </a:extLst>
          </p:cNvPr>
          <p:cNvSpPr>
            <a:spLocks noGrp="1"/>
          </p:cNvSpPr>
          <p:nvPr>
            <p:ph type="dt" sz="half" idx="10"/>
          </p:nvPr>
        </p:nvSpPr>
        <p:spPr/>
        <p:txBody>
          <a:bodyPr/>
          <a:lstStyle/>
          <a:p>
            <a:fld id="{547AE43D-F810-491C-86DF-3DC82F896653}" type="datetimeFigureOut">
              <a:rPr lang="it-IT" smtClean="0"/>
              <a:t>14/07/2022</a:t>
            </a:fld>
            <a:endParaRPr lang="it-IT"/>
          </a:p>
        </p:txBody>
      </p:sp>
      <p:sp>
        <p:nvSpPr>
          <p:cNvPr id="5" name="Segnaposto piè di pagina 4">
            <a:extLst>
              <a:ext uri="{FF2B5EF4-FFF2-40B4-BE49-F238E27FC236}">
                <a16:creationId xmlns:a16="http://schemas.microsoft.com/office/drawing/2014/main" id="{ACD21C89-C5BA-41ED-96E2-806DD7A8134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5472876-680C-47EB-B49C-12AC993EBC86}"/>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554508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3090328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953617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4756838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3467" y="366714"/>
            <a:ext cx="2893484" cy="396875"/>
          </a:xfrm>
        </p:spPr>
        <p:txBody>
          <a:bodyPr/>
          <a:lstStyle/>
          <a:p>
            <a:r>
              <a:rPr lang="en-US"/>
              <a:t>Click to edit Master title style</a:t>
            </a:r>
            <a:endParaRPr lang="it-IT"/>
          </a:p>
        </p:txBody>
      </p:sp>
      <p:sp>
        <p:nvSpPr>
          <p:cNvPr id="3" name="Text Placeholder 2"/>
          <p:cNvSpPr>
            <a:spLocks noGrp="1"/>
          </p:cNvSpPr>
          <p:nvPr>
            <p:ph type="body" sz="half" idx="1"/>
          </p:nvPr>
        </p:nvSpPr>
        <p:spPr>
          <a:xfrm>
            <a:off x="571500" y="133032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p:cNvSpPr>
            <a:spLocks noGrp="1"/>
          </p:cNvSpPr>
          <p:nvPr>
            <p:ph sz="half" idx="2"/>
          </p:nvPr>
        </p:nvSpPr>
        <p:spPr>
          <a:xfrm>
            <a:off x="6159500" y="133032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357091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FF2C9-382F-4A4E-AF4A-BBDA15114FC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FBAE1C9-242C-4B34-A80F-B0BED21E42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64CD09D-EB9F-4B13-8C1B-048B66523C18}"/>
              </a:ext>
            </a:extLst>
          </p:cNvPr>
          <p:cNvSpPr>
            <a:spLocks noGrp="1"/>
          </p:cNvSpPr>
          <p:nvPr>
            <p:ph type="dt" sz="half" idx="10"/>
          </p:nvPr>
        </p:nvSpPr>
        <p:spPr/>
        <p:txBody>
          <a:bodyPr/>
          <a:lstStyle/>
          <a:p>
            <a:fld id="{547AE43D-F810-491C-86DF-3DC82F896653}" type="datetimeFigureOut">
              <a:rPr lang="it-IT" smtClean="0"/>
              <a:t>14/07/2022</a:t>
            </a:fld>
            <a:endParaRPr lang="it-IT"/>
          </a:p>
        </p:txBody>
      </p:sp>
      <p:sp>
        <p:nvSpPr>
          <p:cNvPr id="5" name="Segnaposto piè di pagina 4">
            <a:extLst>
              <a:ext uri="{FF2B5EF4-FFF2-40B4-BE49-F238E27FC236}">
                <a16:creationId xmlns:a16="http://schemas.microsoft.com/office/drawing/2014/main" id="{E0913F49-0697-4F0E-89CC-AE00AF6BDDF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63EA98E-655E-40BC-8D50-B3061D64F4AD}"/>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72473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D304AD-13E6-4E5D-B5E9-9D0B7FF8E4F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9E24BC-BF71-44ED-A8E5-6142DF52D32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FA613C0-B72A-4D87-86F4-004F81B5F89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7AD08C6-3F61-40B6-9FDD-7C730CBAD2DD}"/>
              </a:ext>
            </a:extLst>
          </p:cNvPr>
          <p:cNvSpPr>
            <a:spLocks noGrp="1"/>
          </p:cNvSpPr>
          <p:nvPr>
            <p:ph type="dt" sz="half" idx="10"/>
          </p:nvPr>
        </p:nvSpPr>
        <p:spPr/>
        <p:txBody>
          <a:bodyPr/>
          <a:lstStyle/>
          <a:p>
            <a:fld id="{547AE43D-F810-491C-86DF-3DC82F896653}" type="datetimeFigureOut">
              <a:rPr lang="it-IT" smtClean="0"/>
              <a:t>14/07/2022</a:t>
            </a:fld>
            <a:endParaRPr lang="it-IT"/>
          </a:p>
        </p:txBody>
      </p:sp>
      <p:sp>
        <p:nvSpPr>
          <p:cNvPr id="6" name="Segnaposto piè di pagina 5">
            <a:extLst>
              <a:ext uri="{FF2B5EF4-FFF2-40B4-BE49-F238E27FC236}">
                <a16:creationId xmlns:a16="http://schemas.microsoft.com/office/drawing/2014/main" id="{87E0CA51-8EEE-446E-BF50-C61A360E2ED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00FE1A3-48B9-46BD-B582-A1E09181C985}"/>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91050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4CF3C3-8334-441F-9B3E-BFF9FBE061F6}"/>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D00EA6B-8FD2-43C7-9983-21C8AD75F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960FACE-FE32-4BEC-A121-634A2BB33AF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38EBD33-0E12-4D53-A4C7-D8DC101DD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0BF90B6-BB0F-4066-9557-4BA37193E25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61C61AA-A00B-4C75-9C62-6B820E60B732}"/>
              </a:ext>
            </a:extLst>
          </p:cNvPr>
          <p:cNvSpPr>
            <a:spLocks noGrp="1"/>
          </p:cNvSpPr>
          <p:nvPr>
            <p:ph type="dt" sz="half" idx="10"/>
          </p:nvPr>
        </p:nvSpPr>
        <p:spPr/>
        <p:txBody>
          <a:bodyPr/>
          <a:lstStyle/>
          <a:p>
            <a:fld id="{547AE43D-F810-491C-86DF-3DC82F896653}" type="datetimeFigureOut">
              <a:rPr lang="it-IT" smtClean="0"/>
              <a:t>14/07/2022</a:t>
            </a:fld>
            <a:endParaRPr lang="it-IT"/>
          </a:p>
        </p:txBody>
      </p:sp>
      <p:sp>
        <p:nvSpPr>
          <p:cNvPr id="8" name="Segnaposto piè di pagina 7">
            <a:extLst>
              <a:ext uri="{FF2B5EF4-FFF2-40B4-BE49-F238E27FC236}">
                <a16:creationId xmlns:a16="http://schemas.microsoft.com/office/drawing/2014/main" id="{13C4EA5E-1C4D-456C-9EC3-0604501B877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FBB5DC7-A579-4B60-9EE0-952B6DA713A6}"/>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51132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29710-8406-4E3E-8E04-F2610E12955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F3B1182-9AF6-430B-A6F7-3FBCEA18FC64}"/>
              </a:ext>
            </a:extLst>
          </p:cNvPr>
          <p:cNvSpPr>
            <a:spLocks noGrp="1"/>
          </p:cNvSpPr>
          <p:nvPr>
            <p:ph type="dt" sz="half" idx="10"/>
          </p:nvPr>
        </p:nvSpPr>
        <p:spPr/>
        <p:txBody>
          <a:bodyPr/>
          <a:lstStyle/>
          <a:p>
            <a:fld id="{547AE43D-F810-491C-86DF-3DC82F896653}" type="datetimeFigureOut">
              <a:rPr lang="it-IT" smtClean="0"/>
              <a:t>14/07/2022</a:t>
            </a:fld>
            <a:endParaRPr lang="it-IT"/>
          </a:p>
        </p:txBody>
      </p:sp>
      <p:sp>
        <p:nvSpPr>
          <p:cNvPr id="4" name="Segnaposto piè di pagina 3">
            <a:extLst>
              <a:ext uri="{FF2B5EF4-FFF2-40B4-BE49-F238E27FC236}">
                <a16:creationId xmlns:a16="http://schemas.microsoft.com/office/drawing/2014/main" id="{CD3D4B76-0662-425A-8970-AF538531C23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D460DBC-8216-451F-B242-642A9FFC65A0}"/>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77826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61A83CE-EAE2-4B5E-AF61-1F6A74FCD2C5}"/>
              </a:ext>
            </a:extLst>
          </p:cNvPr>
          <p:cNvSpPr>
            <a:spLocks noGrp="1"/>
          </p:cNvSpPr>
          <p:nvPr>
            <p:ph type="dt" sz="half" idx="10"/>
          </p:nvPr>
        </p:nvSpPr>
        <p:spPr/>
        <p:txBody>
          <a:bodyPr/>
          <a:lstStyle/>
          <a:p>
            <a:fld id="{547AE43D-F810-491C-86DF-3DC82F896653}" type="datetimeFigureOut">
              <a:rPr lang="it-IT" smtClean="0"/>
              <a:t>14/07/2022</a:t>
            </a:fld>
            <a:endParaRPr lang="it-IT"/>
          </a:p>
        </p:txBody>
      </p:sp>
      <p:sp>
        <p:nvSpPr>
          <p:cNvPr id="3" name="Segnaposto piè di pagina 2">
            <a:extLst>
              <a:ext uri="{FF2B5EF4-FFF2-40B4-BE49-F238E27FC236}">
                <a16:creationId xmlns:a16="http://schemas.microsoft.com/office/drawing/2014/main" id="{A5CD3680-FF90-4034-9B1F-EE5EA8C24D2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77E1CCA-3B23-4856-B30C-622BAE740D8E}"/>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6206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9B5BDA-5DA4-4D8C-9E66-34D16709A14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D58D560-F390-4193-AB2B-CC1198CB2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41F82F5-AE1B-4362-ADAF-9FDFE28D7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5E5D9B4-548C-4567-AC7D-C38415EE8F67}"/>
              </a:ext>
            </a:extLst>
          </p:cNvPr>
          <p:cNvSpPr>
            <a:spLocks noGrp="1"/>
          </p:cNvSpPr>
          <p:nvPr>
            <p:ph type="dt" sz="half" idx="10"/>
          </p:nvPr>
        </p:nvSpPr>
        <p:spPr/>
        <p:txBody>
          <a:bodyPr/>
          <a:lstStyle/>
          <a:p>
            <a:fld id="{547AE43D-F810-491C-86DF-3DC82F896653}" type="datetimeFigureOut">
              <a:rPr lang="it-IT" smtClean="0"/>
              <a:t>14/07/2022</a:t>
            </a:fld>
            <a:endParaRPr lang="it-IT"/>
          </a:p>
        </p:txBody>
      </p:sp>
      <p:sp>
        <p:nvSpPr>
          <p:cNvPr id="6" name="Segnaposto piè di pagina 5">
            <a:extLst>
              <a:ext uri="{FF2B5EF4-FFF2-40B4-BE49-F238E27FC236}">
                <a16:creationId xmlns:a16="http://schemas.microsoft.com/office/drawing/2014/main" id="{13B8EFE2-FF04-4534-9ECE-E55A26F62D9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947CBF4-4CA2-4ADA-AC1A-C3898D77494A}"/>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93976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343BC1-E3E3-4BA1-BC5C-930EA505A38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0FD93D9-6E7B-4A45-A3DE-E70F66D77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0FD612E-9A44-43C6-8240-D1A4E1676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CEB289D-5F19-4BAB-A448-31B2D4CAA01B}"/>
              </a:ext>
            </a:extLst>
          </p:cNvPr>
          <p:cNvSpPr>
            <a:spLocks noGrp="1"/>
          </p:cNvSpPr>
          <p:nvPr>
            <p:ph type="dt" sz="half" idx="10"/>
          </p:nvPr>
        </p:nvSpPr>
        <p:spPr/>
        <p:txBody>
          <a:bodyPr/>
          <a:lstStyle/>
          <a:p>
            <a:fld id="{547AE43D-F810-491C-86DF-3DC82F896653}" type="datetimeFigureOut">
              <a:rPr lang="it-IT" smtClean="0"/>
              <a:t>14/07/2022</a:t>
            </a:fld>
            <a:endParaRPr lang="it-IT"/>
          </a:p>
        </p:txBody>
      </p:sp>
      <p:sp>
        <p:nvSpPr>
          <p:cNvPr id="6" name="Segnaposto piè di pagina 5">
            <a:extLst>
              <a:ext uri="{FF2B5EF4-FFF2-40B4-BE49-F238E27FC236}">
                <a16:creationId xmlns:a16="http://schemas.microsoft.com/office/drawing/2014/main" id="{C4BA6657-EE03-4AED-B2B0-3A160647D50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6076357-0E92-4D7E-A7F5-D37720A7B46C}"/>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55190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493D288-07E8-4A90-9621-D45CE87E2D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CC29F04-9795-4098-A7BB-C775B5438A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6C0C65-CB33-4CEB-AA34-4796752F0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AE43D-F810-491C-86DF-3DC82F896653}" type="datetimeFigureOut">
              <a:rPr lang="it-IT" smtClean="0"/>
              <a:t>14/07/2022</a:t>
            </a:fld>
            <a:endParaRPr lang="it-IT"/>
          </a:p>
        </p:txBody>
      </p:sp>
      <p:sp>
        <p:nvSpPr>
          <p:cNvPr id="5" name="Segnaposto piè di pagina 4">
            <a:extLst>
              <a:ext uri="{FF2B5EF4-FFF2-40B4-BE49-F238E27FC236}">
                <a16:creationId xmlns:a16="http://schemas.microsoft.com/office/drawing/2014/main" id="{677531CF-5341-4D3D-9D9C-4D3117948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B88A88E-60A0-42DE-99C4-AEFC33D59C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9D557-A9EB-45DD-937C-9C770165EC94}" type="slidenum">
              <a:rPr lang="it-IT" smtClean="0"/>
              <a:t>‹N›</a:t>
            </a:fld>
            <a:endParaRPr lang="it-IT"/>
          </a:p>
        </p:txBody>
      </p:sp>
    </p:spTree>
    <p:extLst>
      <p:ext uri="{BB962C8B-B14F-4D97-AF65-F5344CB8AC3E}">
        <p14:creationId xmlns:p14="http://schemas.microsoft.com/office/powerpoint/2010/main" val="2652748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extLst>
      <p:ext uri="{BB962C8B-B14F-4D97-AF65-F5344CB8AC3E}">
        <p14:creationId xmlns:p14="http://schemas.microsoft.com/office/powerpoint/2010/main" val="118085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06C193-002F-4852-B870-E231DF04A73B}"/>
              </a:ext>
            </a:extLst>
          </p:cNvPr>
          <p:cNvSpPr>
            <a:spLocks noGrp="1"/>
          </p:cNvSpPr>
          <p:nvPr>
            <p:ph type="ctrTitle"/>
          </p:nvPr>
        </p:nvSpPr>
        <p:spPr/>
        <p:txBody>
          <a:bodyPr>
            <a:normAutofit/>
          </a:bodyPr>
          <a:lstStyle/>
          <a:p>
            <a:r>
              <a:rPr lang="it-IT" sz="5400" dirty="0"/>
              <a:t>Esercizio 5: RIUNIONI ONLINE</a:t>
            </a:r>
          </a:p>
        </p:txBody>
      </p:sp>
      <p:sp>
        <p:nvSpPr>
          <p:cNvPr id="3" name="Sottotitolo 2">
            <a:extLst>
              <a:ext uri="{FF2B5EF4-FFF2-40B4-BE49-F238E27FC236}">
                <a16:creationId xmlns:a16="http://schemas.microsoft.com/office/drawing/2014/main" id="{F5BD8863-5E97-4323-8ADC-581FB5051046}"/>
              </a:ext>
            </a:extLst>
          </p:cNvPr>
          <p:cNvSpPr>
            <a:spLocks noGrp="1"/>
          </p:cNvSpPr>
          <p:nvPr>
            <p:ph type="subTitle" idx="1"/>
          </p:nvPr>
        </p:nvSpPr>
        <p:spPr>
          <a:xfrm>
            <a:off x="1524000" y="3429000"/>
            <a:ext cx="9144000" cy="505047"/>
          </a:xfrm>
        </p:spPr>
        <p:txBody>
          <a:bodyPr/>
          <a:lstStyle/>
          <a:p>
            <a:r>
              <a:rPr lang="it-IT" dirty="0"/>
              <a:t>Tecnologie Informatiche per il Web – 2021/2022</a:t>
            </a:r>
          </a:p>
        </p:txBody>
      </p:sp>
    </p:spTree>
    <p:extLst>
      <p:ext uri="{BB962C8B-B14F-4D97-AF65-F5344CB8AC3E}">
        <p14:creationId xmlns:p14="http://schemas.microsoft.com/office/powerpoint/2010/main" val="194112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9CDDEB-F997-438B-977B-CBDBD5921712}"/>
              </a:ext>
            </a:extLst>
          </p:cNvPr>
          <p:cNvSpPr>
            <a:spLocks noGrp="1"/>
          </p:cNvSpPr>
          <p:nvPr>
            <p:ph type="title"/>
          </p:nvPr>
        </p:nvSpPr>
        <p:spPr>
          <a:xfrm>
            <a:off x="479743" y="0"/>
            <a:ext cx="10515600" cy="1325563"/>
          </a:xfrm>
        </p:spPr>
        <p:txBody>
          <a:bodyPr/>
          <a:lstStyle/>
          <a:p>
            <a:r>
              <a:rPr lang="it-IT" dirty="0">
                <a:latin typeface="Calibri(Titoli)"/>
              </a:rPr>
              <a:t>Application design</a:t>
            </a:r>
          </a:p>
        </p:txBody>
      </p:sp>
      <p:pic>
        <p:nvPicPr>
          <p:cNvPr id="7" name="Segnaposto contenuto 6">
            <a:extLst>
              <a:ext uri="{FF2B5EF4-FFF2-40B4-BE49-F238E27FC236}">
                <a16:creationId xmlns:a16="http://schemas.microsoft.com/office/drawing/2014/main" id="{BEE4ED46-2957-63C8-C7C4-0D89D83792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132" y="95693"/>
            <a:ext cx="13610264" cy="7314647"/>
          </a:xfrm>
        </p:spPr>
      </p:pic>
    </p:spTree>
    <p:extLst>
      <p:ext uri="{BB962C8B-B14F-4D97-AF65-F5344CB8AC3E}">
        <p14:creationId xmlns:p14="http://schemas.microsoft.com/office/powerpoint/2010/main" val="983202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that I thought of</a:t>
            </a:r>
          </a:p>
        </p:txBody>
      </p:sp>
      <p:sp>
        <p:nvSpPr>
          <p:cNvPr id="3" name="Content Placeholder 2"/>
          <p:cNvSpPr>
            <a:spLocks noGrp="1"/>
          </p:cNvSpPr>
          <p:nvPr>
            <p:ph sz="half" idx="1"/>
          </p:nvPr>
        </p:nvSpPr>
        <p:spPr>
          <a:xfrm>
            <a:off x="212651" y="1600201"/>
            <a:ext cx="5781749" cy="4983161"/>
          </a:xfrm>
        </p:spPr>
        <p:txBody>
          <a:bodyPr>
            <a:normAutofit fontScale="70000" lnSpcReduction="20000"/>
          </a:bodyPr>
          <a:lstStyle/>
          <a:p>
            <a:r>
              <a:rPr lang="en-US" dirty="0"/>
              <a:t>Model objects (Beans)</a:t>
            </a:r>
          </a:p>
          <a:p>
            <a:pPr lvl="1"/>
            <a:r>
              <a:rPr lang="en-US" dirty="0">
                <a:solidFill>
                  <a:srgbClr val="00B050"/>
                </a:solidFill>
              </a:rPr>
              <a:t>Meeting</a:t>
            </a:r>
          </a:p>
          <a:p>
            <a:pPr lvl="1"/>
            <a:r>
              <a:rPr lang="en-US" dirty="0">
                <a:solidFill>
                  <a:srgbClr val="00B050"/>
                </a:solidFill>
              </a:rPr>
              <a:t>User</a:t>
            </a:r>
          </a:p>
          <a:p>
            <a:pPr lvl="1"/>
            <a:r>
              <a:rPr lang="en-US" dirty="0" err="1">
                <a:solidFill>
                  <a:srgbClr val="00B0F0"/>
                </a:solidFill>
              </a:rPr>
              <a:t>MeetingForm</a:t>
            </a:r>
            <a:r>
              <a:rPr lang="en-US" dirty="0">
                <a:solidFill>
                  <a:srgbClr val="00B0F0"/>
                </a:solidFill>
              </a:rPr>
              <a:t> (for support)</a:t>
            </a:r>
          </a:p>
          <a:p>
            <a:pPr lvl="1"/>
            <a:r>
              <a:rPr lang="en-US" dirty="0" err="1">
                <a:solidFill>
                  <a:srgbClr val="00B050"/>
                </a:solidFill>
              </a:rPr>
              <a:t>UserForm</a:t>
            </a:r>
            <a:r>
              <a:rPr lang="en-US" dirty="0">
                <a:solidFill>
                  <a:srgbClr val="00B050"/>
                </a:solidFill>
              </a:rPr>
              <a:t> (for support)</a:t>
            </a:r>
          </a:p>
          <a:p>
            <a:pPr lvl="1"/>
            <a:r>
              <a:rPr lang="en-US" dirty="0" err="1">
                <a:solidFill>
                  <a:srgbClr val="FF0000"/>
                </a:solidFill>
              </a:rPr>
              <a:t>ConnectionHandler</a:t>
            </a:r>
            <a:r>
              <a:rPr lang="en-US" dirty="0">
                <a:solidFill>
                  <a:srgbClr val="FF0000"/>
                </a:solidFill>
              </a:rPr>
              <a:t>(for support) maybe doesn’t work</a:t>
            </a:r>
          </a:p>
          <a:p>
            <a:r>
              <a:rPr lang="en-US" dirty="0"/>
              <a:t>Data Access Objects (Classes)</a:t>
            </a:r>
          </a:p>
          <a:p>
            <a:pPr lvl="1"/>
            <a:r>
              <a:rPr lang="en-US" dirty="0" err="1"/>
              <a:t>UserDAO</a:t>
            </a:r>
            <a:endParaRPr lang="en-US" dirty="0"/>
          </a:p>
          <a:p>
            <a:pPr lvl="2"/>
            <a:r>
              <a:rPr lang="en-US" dirty="0" err="1">
                <a:solidFill>
                  <a:srgbClr val="00B0F0"/>
                </a:solidFill>
              </a:rPr>
              <a:t>findAllUsers</a:t>
            </a:r>
            <a:endParaRPr lang="en-US" dirty="0">
              <a:solidFill>
                <a:srgbClr val="00B0F0"/>
              </a:solidFill>
            </a:endParaRPr>
          </a:p>
          <a:p>
            <a:pPr lvl="2"/>
            <a:r>
              <a:rPr lang="en-US" dirty="0" err="1">
                <a:solidFill>
                  <a:srgbClr val="00B0F0"/>
                </a:solidFill>
              </a:rPr>
              <a:t>findIDByNick</a:t>
            </a:r>
            <a:endParaRPr lang="en-US" dirty="0">
              <a:solidFill>
                <a:srgbClr val="00B0F0"/>
              </a:solidFill>
            </a:endParaRPr>
          </a:p>
          <a:p>
            <a:pPr lvl="2"/>
            <a:r>
              <a:rPr lang="en-US" dirty="0" err="1">
                <a:solidFill>
                  <a:srgbClr val="00B050"/>
                </a:solidFill>
              </a:rPr>
              <a:t>createUser</a:t>
            </a:r>
            <a:endParaRPr lang="en-US" dirty="0">
              <a:solidFill>
                <a:srgbClr val="00B050"/>
              </a:solidFill>
            </a:endParaRPr>
          </a:p>
          <a:p>
            <a:pPr lvl="2"/>
            <a:r>
              <a:rPr lang="en-US" dirty="0" err="1">
                <a:solidFill>
                  <a:srgbClr val="00B050"/>
                </a:solidFill>
              </a:rPr>
              <a:t>checkCredentials</a:t>
            </a:r>
            <a:endParaRPr lang="en-US" dirty="0">
              <a:solidFill>
                <a:srgbClr val="00B050"/>
              </a:solidFill>
            </a:endParaRPr>
          </a:p>
          <a:p>
            <a:pPr lvl="2"/>
            <a:r>
              <a:rPr lang="en-US" dirty="0" err="1">
                <a:solidFill>
                  <a:srgbClr val="00B050"/>
                </a:solidFill>
              </a:rPr>
              <a:t>checkExistence</a:t>
            </a:r>
            <a:endParaRPr lang="en-US" dirty="0">
              <a:solidFill>
                <a:srgbClr val="00B050"/>
              </a:solidFill>
            </a:endParaRPr>
          </a:p>
          <a:p>
            <a:pPr lvl="1"/>
            <a:r>
              <a:rPr lang="en-US" dirty="0" err="1"/>
              <a:t>MeetingDAO</a:t>
            </a:r>
            <a:endParaRPr lang="en-US" dirty="0"/>
          </a:p>
          <a:p>
            <a:pPr lvl="2"/>
            <a:r>
              <a:rPr lang="en-US" dirty="0" err="1">
                <a:solidFill>
                  <a:srgbClr val="00B0F0"/>
                </a:solidFill>
              </a:rPr>
              <a:t>findCreatedMeetings</a:t>
            </a:r>
            <a:endParaRPr lang="en-US" dirty="0">
              <a:solidFill>
                <a:srgbClr val="00B0F0"/>
              </a:solidFill>
            </a:endParaRPr>
          </a:p>
          <a:p>
            <a:pPr lvl="2"/>
            <a:r>
              <a:rPr lang="en-US" dirty="0" err="1">
                <a:solidFill>
                  <a:srgbClr val="00B0F0"/>
                </a:solidFill>
              </a:rPr>
              <a:t>findInvitedMeetings</a:t>
            </a:r>
            <a:endParaRPr lang="en-US" dirty="0">
              <a:solidFill>
                <a:srgbClr val="00B0F0"/>
              </a:solidFill>
            </a:endParaRPr>
          </a:p>
          <a:p>
            <a:pPr lvl="2"/>
            <a:r>
              <a:rPr lang="en-US" dirty="0" err="1">
                <a:solidFill>
                  <a:srgbClr val="00B0F0"/>
                </a:solidFill>
              </a:rPr>
              <a:t>createMeeting</a:t>
            </a:r>
            <a:endParaRPr lang="en-US" dirty="0">
              <a:solidFill>
                <a:srgbClr val="00B0F0"/>
              </a:solidFill>
            </a:endParaRPr>
          </a:p>
          <a:p>
            <a:pPr lvl="2"/>
            <a:r>
              <a:rPr lang="en-US" dirty="0" err="1"/>
              <a:t>sendInvitation</a:t>
            </a:r>
            <a:endParaRPr lang="en-US" dirty="0"/>
          </a:p>
        </p:txBody>
      </p:sp>
      <p:sp>
        <p:nvSpPr>
          <p:cNvPr id="4" name="Content Placeholder 3"/>
          <p:cNvSpPr>
            <a:spLocks noGrp="1"/>
          </p:cNvSpPr>
          <p:nvPr>
            <p:ph sz="half" idx="2"/>
          </p:nvPr>
        </p:nvSpPr>
        <p:spPr>
          <a:xfrm>
            <a:off x="6197599" y="1600201"/>
            <a:ext cx="5562009" cy="5089357"/>
          </a:xfrm>
        </p:spPr>
        <p:txBody>
          <a:bodyPr>
            <a:normAutofit fontScale="70000" lnSpcReduction="20000"/>
          </a:bodyPr>
          <a:lstStyle/>
          <a:p>
            <a:r>
              <a:rPr lang="en-US" dirty="0"/>
              <a:t>Controllers (servlets)</a:t>
            </a:r>
          </a:p>
          <a:p>
            <a:pPr lvl="1"/>
            <a:r>
              <a:rPr lang="en-US" dirty="0" err="1">
                <a:solidFill>
                  <a:srgbClr val="00B050"/>
                </a:solidFill>
              </a:rPr>
              <a:t>CreateUser</a:t>
            </a:r>
            <a:endParaRPr lang="en-US" dirty="0">
              <a:solidFill>
                <a:srgbClr val="00B050"/>
              </a:solidFill>
            </a:endParaRPr>
          </a:p>
          <a:p>
            <a:pPr lvl="1"/>
            <a:r>
              <a:rPr lang="en-US" dirty="0" err="1">
                <a:solidFill>
                  <a:srgbClr val="00B0F0"/>
                </a:solidFill>
              </a:rPr>
              <a:t>CreateMeeting</a:t>
            </a:r>
            <a:endParaRPr lang="en-US" dirty="0">
              <a:solidFill>
                <a:srgbClr val="00B0F0"/>
              </a:solidFill>
            </a:endParaRPr>
          </a:p>
          <a:p>
            <a:pPr lvl="1"/>
            <a:r>
              <a:rPr lang="en-US" dirty="0" err="1"/>
              <a:t>InvitePeople</a:t>
            </a:r>
            <a:endParaRPr lang="en-US" dirty="0"/>
          </a:p>
          <a:p>
            <a:pPr lvl="1"/>
            <a:r>
              <a:rPr lang="en-US" dirty="0" err="1">
                <a:solidFill>
                  <a:srgbClr val="00B050"/>
                </a:solidFill>
              </a:rPr>
              <a:t>CheckLogin</a:t>
            </a:r>
            <a:endParaRPr lang="en-US" dirty="0">
              <a:solidFill>
                <a:srgbClr val="00B050"/>
              </a:solidFill>
            </a:endParaRPr>
          </a:p>
          <a:p>
            <a:pPr lvl="1"/>
            <a:r>
              <a:rPr lang="en-US" dirty="0" err="1"/>
              <a:t>GetUsers</a:t>
            </a:r>
            <a:endParaRPr lang="en-US" dirty="0"/>
          </a:p>
          <a:p>
            <a:pPr lvl="1"/>
            <a:r>
              <a:rPr lang="en-US" dirty="0" err="1">
                <a:solidFill>
                  <a:srgbClr val="00B050"/>
                </a:solidFill>
              </a:rPr>
              <a:t>GoToHomepage</a:t>
            </a:r>
            <a:endParaRPr lang="en-US" dirty="0">
              <a:solidFill>
                <a:srgbClr val="00B050"/>
              </a:solidFill>
            </a:endParaRPr>
          </a:p>
          <a:p>
            <a:pPr lvl="1"/>
            <a:r>
              <a:rPr lang="en-US" dirty="0">
                <a:solidFill>
                  <a:srgbClr val="00B050"/>
                </a:solidFill>
              </a:rPr>
              <a:t>Logout</a:t>
            </a:r>
          </a:p>
          <a:p>
            <a:r>
              <a:rPr lang="en-US" dirty="0"/>
              <a:t>Views (Templates)</a:t>
            </a:r>
          </a:p>
          <a:p>
            <a:pPr lvl="1"/>
            <a:r>
              <a:rPr lang="en-US" dirty="0">
                <a:solidFill>
                  <a:srgbClr val="00B050"/>
                </a:solidFill>
              </a:rPr>
              <a:t>Homepage.html </a:t>
            </a:r>
            <a:r>
              <a:rPr lang="en-US" dirty="0"/>
              <a:t>(</a:t>
            </a:r>
            <a:r>
              <a:rPr lang="en-US" dirty="0" err="1"/>
              <a:t>c’è</a:t>
            </a:r>
            <a:r>
              <a:rPr lang="en-US" dirty="0"/>
              <a:t> e </a:t>
            </a:r>
            <a:r>
              <a:rPr lang="en-US" dirty="0" err="1"/>
              <a:t>sembra</a:t>
            </a:r>
            <a:r>
              <a:rPr lang="en-US" dirty="0"/>
              <a:t> </a:t>
            </a:r>
            <a:r>
              <a:rPr lang="en-US" dirty="0" err="1"/>
              <a:t>funzionare</a:t>
            </a:r>
            <a:r>
              <a:rPr lang="en-US" dirty="0"/>
              <a:t> ma è molto </a:t>
            </a:r>
            <a:r>
              <a:rPr lang="en-US" dirty="0" err="1"/>
              <a:t>brutta</a:t>
            </a:r>
            <a:r>
              <a:rPr lang="en-US" dirty="0"/>
              <a:t>)</a:t>
            </a:r>
            <a:endParaRPr lang="en-US" dirty="0">
              <a:solidFill>
                <a:srgbClr val="00B050"/>
              </a:solidFill>
            </a:endParaRPr>
          </a:p>
          <a:p>
            <a:pPr lvl="1"/>
            <a:r>
              <a:rPr lang="en-US" dirty="0">
                <a:solidFill>
                  <a:srgbClr val="00B050"/>
                </a:solidFill>
              </a:rPr>
              <a:t>SignUp.html</a:t>
            </a:r>
            <a:r>
              <a:rPr lang="en-US" dirty="0">
                <a:solidFill>
                  <a:srgbClr val="00B0F0"/>
                </a:solidFill>
              </a:rPr>
              <a:t> </a:t>
            </a:r>
            <a:r>
              <a:rPr lang="en-US" dirty="0"/>
              <a:t>(form </a:t>
            </a:r>
            <a:r>
              <a:rPr lang="en-US" dirty="0" err="1"/>
              <a:t>registrazione</a:t>
            </a:r>
            <a:r>
              <a:rPr lang="en-US" dirty="0"/>
              <a:t>) </a:t>
            </a:r>
          </a:p>
          <a:p>
            <a:pPr lvl="1"/>
            <a:r>
              <a:rPr lang="en-US" dirty="0"/>
              <a:t>RecordsPage.html (</a:t>
            </a:r>
            <a:r>
              <a:rPr lang="en-US" dirty="0" err="1"/>
              <a:t>pagina</a:t>
            </a:r>
            <a:r>
              <a:rPr lang="en-US" dirty="0"/>
              <a:t> </a:t>
            </a:r>
            <a:r>
              <a:rPr lang="en-US" dirty="0" err="1"/>
              <a:t>anagrafica</a:t>
            </a:r>
            <a:r>
              <a:rPr lang="en-US" dirty="0"/>
              <a:t> da cui </a:t>
            </a:r>
            <a:r>
              <a:rPr lang="en-US" dirty="0" err="1"/>
              <a:t>selezionare</a:t>
            </a:r>
            <a:r>
              <a:rPr lang="en-US" dirty="0"/>
              <a:t>(?)) </a:t>
            </a:r>
          </a:p>
          <a:p>
            <a:pPr lvl="1"/>
            <a:r>
              <a:rPr lang="en-US" dirty="0">
                <a:solidFill>
                  <a:srgbClr val="00B050"/>
                </a:solidFill>
              </a:rPr>
              <a:t>index.html </a:t>
            </a:r>
            <a:r>
              <a:rPr lang="en-US" dirty="0"/>
              <a:t>(Benvenuto etc..)</a:t>
            </a:r>
          </a:p>
          <a:p>
            <a:pPr lvl="1"/>
            <a:r>
              <a:rPr lang="en-US" dirty="0" err="1"/>
              <a:t>Pagina</a:t>
            </a:r>
            <a:r>
              <a:rPr lang="en-US" dirty="0"/>
              <a:t> CANCELLAZIONE</a:t>
            </a:r>
          </a:p>
          <a:p>
            <a:r>
              <a:rPr lang="en-US" dirty="0"/>
              <a:t>The database connection is created by controllers in the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a:t>
            </a:r>
            <a:r>
              <a:rPr lang="en-US" dirty="0"/>
              <a:t> method and passed to the DAO</a:t>
            </a:r>
          </a:p>
        </p:txBody>
      </p:sp>
    </p:spTree>
    <p:extLst>
      <p:ext uri="{BB962C8B-B14F-4D97-AF65-F5344CB8AC3E}">
        <p14:creationId xmlns:p14="http://schemas.microsoft.com/office/powerpoint/2010/main" val="388345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49EBC-8FE0-8A64-9635-67B55596542F}"/>
              </a:ext>
            </a:extLst>
          </p:cNvPr>
          <p:cNvSpPr>
            <a:spLocks noGrp="1"/>
          </p:cNvSpPr>
          <p:nvPr>
            <p:ph type="title"/>
          </p:nvPr>
        </p:nvSpPr>
        <p:spPr>
          <a:xfrm>
            <a:off x="609600" y="222908"/>
            <a:ext cx="10972800" cy="1143000"/>
          </a:xfrm>
        </p:spPr>
        <p:txBody>
          <a:bodyPr/>
          <a:lstStyle/>
          <a:p>
            <a:r>
              <a:rPr lang="it-IT" dirty="0"/>
              <a:t>Event: </a:t>
            </a:r>
            <a:r>
              <a:rPr lang="it-IT" dirty="0" err="1"/>
              <a:t>register</a:t>
            </a:r>
            <a:r>
              <a:rPr lang="it-IT" dirty="0"/>
              <a:t> a user</a:t>
            </a:r>
          </a:p>
        </p:txBody>
      </p:sp>
      <p:sp>
        <p:nvSpPr>
          <p:cNvPr id="5" name="Google Shape;273;p37">
            <a:extLst>
              <a:ext uri="{FF2B5EF4-FFF2-40B4-BE49-F238E27FC236}">
                <a16:creationId xmlns:a16="http://schemas.microsoft.com/office/drawing/2014/main" id="{85CB0563-CB55-91A5-36F6-0E6EB2064524}"/>
              </a:ext>
            </a:extLst>
          </p:cNvPr>
          <p:cNvSpPr/>
          <p:nvPr/>
        </p:nvSpPr>
        <p:spPr>
          <a:xfrm>
            <a:off x="1052961" y="1175769"/>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CreateUser</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365EF981-8776-4380-7961-AB1346344AB7}"/>
              </a:ext>
            </a:extLst>
          </p:cNvPr>
          <p:cNvCxnSpPr>
            <a:cxnSpLocks/>
          </p:cNvCxnSpPr>
          <p:nvPr/>
        </p:nvCxnSpPr>
        <p:spPr>
          <a:xfrm>
            <a:off x="1782823" y="1655057"/>
            <a:ext cx="0" cy="490449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C99CDEF1-396B-F86D-6C41-C97BDA8EF0DE}"/>
              </a:ext>
            </a:extLst>
          </p:cNvPr>
          <p:cNvSpPr/>
          <p:nvPr/>
        </p:nvSpPr>
        <p:spPr>
          <a:xfrm>
            <a:off x="1671123" y="1970972"/>
            <a:ext cx="291823" cy="440320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328BB7C9-CEFD-06CD-D3C2-66CB5DF850BB}"/>
              </a:ext>
            </a:extLst>
          </p:cNvPr>
          <p:cNvCxnSpPr>
            <a:cxnSpLocks/>
          </p:cNvCxnSpPr>
          <p:nvPr/>
        </p:nvCxnSpPr>
        <p:spPr>
          <a:xfrm>
            <a:off x="477338" y="2672133"/>
            <a:ext cx="11512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CasellaDiTesto 8">
            <a:extLst>
              <a:ext uri="{FF2B5EF4-FFF2-40B4-BE49-F238E27FC236}">
                <a16:creationId xmlns:a16="http://schemas.microsoft.com/office/drawing/2014/main" id="{6312112B-BEA7-3FEC-1367-111AB4C024ED}"/>
              </a:ext>
            </a:extLst>
          </p:cNvPr>
          <p:cNvSpPr txBox="1"/>
          <p:nvPr/>
        </p:nvSpPr>
        <p:spPr>
          <a:xfrm>
            <a:off x="452196" y="2182015"/>
            <a:ext cx="1284898" cy="523220"/>
          </a:xfrm>
          <a:prstGeom prst="rect">
            <a:avLst/>
          </a:prstGeom>
          <a:noFill/>
        </p:spPr>
        <p:txBody>
          <a:bodyPr wrap="square" rtlCol="0">
            <a:spAutoFit/>
          </a:bodyPr>
          <a:lstStyle/>
          <a:p>
            <a:r>
              <a:rPr lang="it-IT" sz="2800" dirty="0" err="1"/>
              <a:t>doPost</a:t>
            </a:r>
            <a:endParaRPr lang="it-IT" sz="2800" dirty="0"/>
          </a:p>
        </p:txBody>
      </p:sp>
      <p:sp>
        <p:nvSpPr>
          <p:cNvPr id="10" name="CasellaDiTesto 9">
            <a:extLst>
              <a:ext uri="{FF2B5EF4-FFF2-40B4-BE49-F238E27FC236}">
                <a16:creationId xmlns:a16="http://schemas.microsoft.com/office/drawing/2014/main" id="{02AB49A3-305F-370D-5C8F-5DDE8E59CE99}"/>
              </a:ext>
            </a:extLst>
          </p:cNvPr>
          <p:cNvSpPr txBox="1"/>
          <p:nvPr/>
        </p:nvSpPr>
        <p:spPr>
          <a:xfrm>
            <a:off x="41275" y="3354163"/>
            <a:ext cx="1810285" cy="3020022"/>
          </a:xfrm>
          <a:prstGeom prst="rect">
            <a:avLst/>
          </a:prstGeom>
          <a:noFill/>
        </p:spPr>
        <p:txBody>
          <a:bodyPr wrap="square" rtlCol="0">
            <a:spAutoFit/>
          </a:bodyPr>
          <a:lstStyle/>
          <a:p>
            <a:r>
              <a:rPr lang="it-IT" sz="1600" dirty="0"/>
              <a:t>In </a:t>
            </a:r>
            <a:r>
              <a:rPr lang="it-IT" sz="1600" u="sng" dirty="0"/>
              <a:t>SignUp.html</a:t>
            </a:r>
            <a:r>
              <a:rPr lang="it-IT" sz="1600" dirty="0"/>
              <a:t>:</a:t>
            </a:r>
          </a:p>
          <a:p>
            <a:endParaRPr lang="it-IT" sz="1600" dirty="0"/>
          </a:p>
          <a:p>
            <a:r>
              <a:rPr lang="it-IT" sz="1600" dirty="0"/>
              <a:t>POST</a:t>
            </a:r>
          </a:p>
          <a:p>
            <a:r>
              <a:rPr lang="it-IT" sz="1600" dirty="0"/>
              <a:t>/</a:t>
            </a:r>
            <a:r>
              <a:rPr lang="it-IT" sz="1600" dirty="0" err="1"/>
              <a:t>CreateUser</a:t>
            </a:r>
            <a:endParaRPr lang="it-IT" sz="1600" dirty="0"/>
          </a:p>
          <a:p>
            <a:r>
              <a:rPr lang="it-IT" sz="1600" dirty="0"/>
              <a:t>username</a:t>
            </a:r>
          </a:p>
          <a:p>
            <a:r>
              <a:rPr lang="it-IT" sz="1600" dirty="0"/>
              <a:t>email</a:t>
            </a:r>
          </a:p>
          <a:p>
            <a:r>
              <a:rPr lang="it-IT" sz="1600" dirty="0"/>
              <a:t>password</a:t>
            </a:r>
          </a:p>
          <a:p>
            <a:r>
              <a:rPr lang="it-IT" sz="1600" dirty="0" err="1"/>
              <a:t>confirm</a:t>
            </a:r>
            <a:r>
              <a:rPr lang="it-IT" sz="1600" dirty="0"/>
              <a:t> password</a:t>
            </a:r>
          </a:p>
          <a:p>
            <a:r>
              <a:rPr lang="it-IT" sz="1600" dirty="0"/>
              <a:t>name</a:t>
            </a:r>
          </a:p>
          <a:p>
            <a:r>
              <a:rPr lang="it-IT" sz="1600" dirty="0" err="1"/>
              <a:t>surname</a:t>
            </a:r>
            <a:endParaRPr lang="it-IT" sz="1600" dirty="0"/>
          </a:p>
          <a:p>
            <a:r>
              <a:rPr lang="it-IT" sz="1600" dirty="0"/>
              <a:t>age</a:t>
            </a:r>
          </a:p>
          <a:p>
            <a:r>
              <a:rPr lang="it-IT" sz="1600" dirty="0"/>
              <a:t>city</a:t>
            </a:r>
            <a:endParaRPr lang="it-IT" sz="2800" dirty="0"/>
          </a:p>
        </p:txBody>
      </p:sp>
      <p:sp>
        <p:nvSpPr>
          <p:cNvPr id="11" name="Google Shape;273;p37">
            <a:extLst>
              <a:ext uri="{FF2B5EF4-FFF2-40B4-BE49-F238E27FC236}">
                <a16:creationId xmlns:a16="http://schemas.microsoft.com/office/drawing/2014/main" id="{2C55A172-039E-4F7F-CEE0-AE0A1A93EEE6}"/>
              </a:ext>
            </a:extLst>
          </p:cNvPr>
          <p:cNvSpPr/>
          <p:nvPr/>
        </p:nvSpPr>
        <p:spPr>
          <a:xfrm>
            <a:off x="3333893" y="1175769"/>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UserForm</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2" name="Google Shape;273;p37">
            <a:extLst>
              <a:ext uri="{FF2B5EF4-FFF2-40B4-BE49-F238E27FC236}">
                <a16:creationId xmlns:a16="http://schemas.microsoft.com/office/drawing/2014/main" id="{4CF437EE-3154-E145-F5F4-C6D10CB59598}"/>
              </a:ext>
            </a:extLst>
          </p:cNvPr>
          <p:cNvSpPr/>
          <p:nvPr/>
        </p:nvSpPr>
        <p:spPr>
          <a:xfrm>
            <a:off x="5429866" y="1175769"/>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err="1">
                <a:solidFill>
                  <a:srgbClr val="000000"/>
                </a:solidFill>
                <a:ea typeface="Calibri"/>
                <a:cs typeface="Calibri"/>
                <a:sym typeface="Calibri"/>
              </a:rPr>
              <a:t>UserDAO</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3" name="Google Shape;273;p37">
            <a:extLst>
              <a:ext uri="{FF2B5EF4-FFF2-40B4-BE49-F238E27FC236}">
                <a16:creationId xmlns:a16="http://schemas.microsoft.com/office/drawing/2014/main" id="{E190702B-3328-5CD1-8CE1-AF7D38647150}"/>
              </a:ext>
            </a:extLst>
          </p:cNvPr>
          <p:cNvSpPr/>
          <p:nvPr/>
        </p:nvSpPr>
        <p:spPr>
          <a:xfrm>
            <a:off x="7670196" y="1175769"/>
            <a:ext cx="1302251"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kern="0" dirty="0">
                <a:solidFill>
                  <a:srgbClr val="000000"/>
                </a:solidFill>
                <a:ea typeface="Calibri"/>
                <a:cs typeface="Calibri"/>
                <a:sym typeface="Calibri"/>
              </a:rPr>
              <a:t>i</a:t>
            </a:r>
            <a:r>
              <a:rPr kumimoji="0" lang="it-IT" b="0" i="0" u="none" strike="noStrike" kern="0" cap="none" spc="0" normalizeH="0" baseline="0" noProof="0" dirty="0">
                <a:ln>
                  <a:noFill/>
                </a:ln>
                <a:solidFill>
                  <a:srgbClr val="000000"/>
                </a:solidFill>
                <a:effectLst/>
                <a:uLnTx/>
                <a:uFillTx/>
                <a:ea typeface="Calibri"/>
                <a:cs typeface="Calibri"/>
                <a:sym typeface="Calibri"/>
              </a:rPr>
              <a:t>ndex.html</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4" name="Google Shape;274;p37">
            <a:extLst>
              <a:ext uri="{FF2B5EF4-FFF2-40B4-BE49-F238E27FC236}">
                <a16:creationId xmlns:a16="http://schemas.microsoft.com/office/drawing/2014/main" id="{B315C357-3F2E-BDA8-D318-E93AB1EE8004}"/>
              </a:ext>
            </a:extLst>
          </p:cNvPr>
          <p:cNvCxnSpPr>
            <a:cxnSpLocks/>
          </p:cNvCxnSpPr>
          <p:nvPr/>
        </p:nvCxnSpPr>
        <p:spPr>
          <a:xfrm>
            <a:off x="4055114" y="1706650"/>
            <a:ext cx="0" cy="48529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5" name="Google Shape;274;p37">
            <a:extLst>
              <a:ext uri="{FF2B5EF4-FFF2-40B4-BE49-F238E27FC236}">
                <a16:creationId xmlns:a16="http://schemas.microsoft.com/office/drawing/2014/main" id="{CA7B6DBD-5A1A-6A44-95B0-C2E814CAB37A}"/>
              </a:ext>
            </a:extLst>
          </p:cNvPr>
          <p:cNvCxnSpPr>
            <a:cxnSpLocks/>
          </p:cNvCxnSpPr>
          <p:nvPr/>
        </p:nvCxnSpPr>
        <p:spPr>
          <a:xfrm>
            <a:off x="6155253" y="1654386"/>
            <a:ext cx="0" cy="490516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Google Shape;274;p37">
            <a:extLst>
              <a:ext uri="{FF2B5EF4-FFF2-40B4-BE49-F238E27FC236}">
                <a16:creationId xmlns:a16="http://schemas.microsoft.com/office/drawing/2014/main" id="{2CAD3FAC-7D07-44B3-2D4D-66868EF286C6}"/>
              </a:ext>
            </a:extLst>
          </p:cNvPr>
          <p:cNvCxnSpPr>
            <a:cxnSpLocks/>
          </p:cNvCxnSpPr>
          <p:nvPr/>
        </p:nvCxnSpPr>
        <p:spPr>
          <a:xfrm>
            <a:off x="8252323" y="1654385"/>
            <a:ext cx="0" cy="490516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7" name="Google Shape;275;p37">
            <a:extLst>
              <a:ext uri="{FF2B5EF4-FFF2-40B4-BE49-F238E27FC236}">
                <a16:creationId xmlns:a16="http://schemas.microsoft.com/office/drawing/2014/main" id="{F41612E8-7EE4-EE12-827F-20E5A62B05C3}"/>
              </a:ext>
            </a:extLst>
          </p:cNvPr>
          <p:cNvCxnSpPr>
            <a:cxnSpLocks/>
          </p:cNvCxnSpPr>
          <p:nvPr/>
        </p:nvCxnSpPr>
        <p:spPr>
          <a:xfrm>
            <a:off x="1971851" y="2244284"/>
            <a:ext cx="19353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 name="Google Shape;277;p37">
            <a:extLst>
              <a:ext uri="{FF2B5EF4-FFF2-40B4-BE49-F238E27FC236}">
                <a16:creationId xmlns:a16="http://schemas.microsoft.com/office/drawing/2014/main" id="{21222D55-BD23-392C-9BE6-DC0C2FDFB0B9}"/>
              </a:ext>
            </a:extLst>
          </p:cNvPr>
          <p:cNvSpPr/>
          <p:nvPr/>
        </p:nvSpPr>
        <p:spPr>
          <a:xfrm>
            <a:off x="3902350" y="1949453"/>
            <a:ext cx="334346" cy="9652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 name="CasellaDiTesto 23">
            <a:extLst>
              <a:ext uri="{FF2B5EF4-FFF2-40B4-BE49-F238E27FC236}">
                <a16:creationId xmlns:a16="http://schemas.microsoft.com/office/drawing/2014/main" id="{88D33AB4-193E-C1FF-CDB5-4803E29F9CFF}"/>
              </a:ext>
            </a:extLst>
          </p:cNvPr>
          <p:cNvSpPr txBox="1"/>
          <p:nvPr/>
        </p:nvSpPr>
        <p:spPr>
          <a:xfrm>
            <a:off x="2200557" y="1937056"/>
            <a:ext cx="1774075" cy="338554"/>
          </a:xfrm>
          <a:prstGeom prst="rect">
            <a:avLst/>
          </a:prstGeom>
          <a:noFill/>
        </p:spPr>
        <p:txBody>
          <a:bodyPr wrap="square" rtlCol="0">
            <a:spAutoFit/>
          </a:bodyPr>
          <a:lstStyle/>
          <a:p>
            <a:r>
              <a:rPr lang="it-IT" sz="1600" dirty="0"/>
              <a:t>new </a:t>
            </a:r>
            <a:r>
              <a:rPr lang="it-IT" sz="1600" dirty="0" err="1"/>
              <a:t>UserForm</a:t>
            </a:r>
            <a:r>
              <a:rPr lang="it-IT" sz="1600" dirty="0"/>
              <a:t>(*)</a:t>
            </a:r>
          </a:p>
        </p:txBody>
      </p:sp>
      <p:cxnSp>
        <p:nvCxnSpPr>
          <p:cNvPr id="25" name="Google Shape;275;p37">
            <a:extLst>
              <a:ext uri="{FF2B5EF4-FFF2-40B4-BE49-F238E27FC236}">
                <a16:creationId xmlns:a16="http://schemas.microsoft.com/office/drawing/2014/main" id="{B8C38224-9EA5-8525-94EE-F87538BC02AB}"/>
              </a:ext>
            </a:extLst>
          </p:cNvPr>
          <p:cNvCxnSpPr>
            <a:cxnSpLocks/>
          </p:cNvCxnSpPr>
          <p:nvPr/>
        </p:nvCxnSpPr>
        <p:spPr>
          <a:xfrm>
            <a:off x="1971851" y="2545234"/>
            <a:ext cx="19353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6" name="CasellaDiTesto 25">
            <a:extLst>
              <a:ext uri="{FF2B5EF4-FFF2-40B4-BE49-F238E27FC236}">
                <a16:creationId xmlns:a16="http://schemas.microsoft.com/office/drawing/2014/main" id="{E99FFD3A-63FA-DD6B-A032-24D7E5EEA9F8}"/>
              </a:ext>
            </a:extLst>
          </p:cNvPr>
          <p:cNvSpPr txBox="1"/>
          <p:nvPr/>
        </p:nvSpPr>
        <p:spPr>
          <a:xfrm>
            <a:off x="2598844" y="2244284"/>
            <a:ext cx="849871" cy="338554"/>
          </a:xfrm>
          <a:prstGeom prst="rect">
            <a:avLst/>
          </a:prstGeom>
          <a:noFill/>
        </p:spPr>
        <p:txBody>
          <a:bodyPr wrap="square" rtlCol="0">
            <a:spAutoFit/>
          </a:bodyPr>
          <a:lstStyle/>
          <a:p>
            <a:r>
              <a:rPr lang="it-IT" sz="1600" dirty="0" err="1"/>
              <a:t>isValid</a:t>
            </a:r>
            <a:r>
              <a:rPr lang="it-IT" sz="1600" dirty="0"/>
              <a:t>()</a:t>
            </a:r>
          </a:p>
        </p:txBody>
      </p:sp>
      <p:cxnSp>
        <p:nvCxnSpPr>
          <p:cNvPr id="27" name="Google Shape;275;p37">
            <a:extLst>
              <a:ext uri="{FF2B5EF4-FFF2-40B4-BE49-F238E27FC236}">
                <a16:creationId xmlns:a16="http://schemas.microsoft.com/office/drawing/2014/main" id="{931EC2A5-7DE2-10DE-6C14-2FC58A8AB30B}"/>
              </a:ext>
            </a:extLst>
          </p:cNvPr>
          <p:cNvCxnSpPr>
            <a:cxnSpLocks/>
          </p:cNvCxnSpPr>
          <p:nvPr/>
        </p:nvCxnSpPr>
        <p:spPr>
          <a:xfrm flipH="1">
            <a:off x="1952559" y="2817839"/>
            <a:ext cx="19353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0" name="CasellaDiTesto 29">
            <a:extLst>
              <a:ext uri="{FF2B5EF4-FFF2-40B4-BE49-F238E27FC236}">
                <a16:creationId xmlns:a16="http://schemas.microsoft.com/office/drawing/2014/main" id="{F6C66599-5DCF-FA29-2C35-D51E7B9AE848}"/>
              </a:ext>
            </a:extLst>
          </p:cNvPr>
          <p:cNvSpPr txBox="1"/>
          <p:nvPr/>
        </p:nvSpPr>
        <p:spPr>
          <a:xfrm>
            <a:off x="2709003" y="2541079"/>
            <a:ext cx="617906" cy="338554"/>
          </a:xfrm>
          <a:prstGeom prst="rect">
            <a:avLst/>
          </a:prstGeom>
          <a:noFill/>
        </p:spPr>
        <p:txBody>
          <a:bodyPr wrap="square" rtlCol="0">
            <a:spAutoFit/>
          </a:bodyPr>
          <a:lstStyle/>
          <a:p>
            <a:r>
              <a:rPr lang="it-IT" sz="1600" dirty="0" err="1"/>
              <a:t>valid</a:t>
            </a:r>
            <a:endParaRPr lang="it-IT" sz="1600" dirty="0"/>
          </a:p>
        </p:txBody>
      </p:sp>
      <p:cxnSp>
        <p:nvCxnSpPr>
          <p:cNvPr id="31" name="Google Shape;275;p37">
            <a:extLst>
              <a:ext uri="{FF2B5EF4-FFF2-40B4-BE49-F238E27FC236}">
                <a16:creationId xmlns:a16="http://schemas.microsoft.com/office/drawing/2014/main" id="{CC1CE485-76AE-3450-DC4C-B45A6BB4BC7D}"/>
              </a:ext>
            </a:extLst>
          </p:cNvPr>
          <p:cNvCxnSpPr>
            <a:cxnSpLocks/>
            <a:endCxn id="37" idx="1"/>
          </p:cNvCxnSpPr>
          <p:nvPr/>
        </p:nvCxnSpPr>
        <p:spPr>
          <a:xfrm>
            <a:off x="1952559" y="6134869"/>
            <a:ext cx="836875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5" name="Google Shape;273;p37">
            <a:extLst>
              <a:ext uri="{FF2B5EF4-FFF2-40B4-BE49-F238E27FC236}">
                <a16:creationId xmlns:a16="http://schemas.microsoft.com/office/drawing/2014/main" id="{1A5D1519-4443-B87A-A609-0D3F3429403C}"/>
              </a:ext>
            </a:extLst>
          </p:cNvPr>
          <p:cNvSpPr/>
          <p:nvPr/>
        </p:nvSpPr>
        <p:spPr>
          <a:xfrm>
            <a:off x="9767266" y="1175767"/>
            <a:ext cx="1513155"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a:solidFill>
                  <a:srgbClr val="000000"/>
                </a:solidFill>
                <a:ea typeface="Calibri"/>
                <a:cs typeface="Calibri"/>
                <a:sym typeface="Calibri"/>
              </a:rPr>
              <a:t>SignUp.html</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6" name="Google Shape;274;p37">
            <a:extLst>
              <a:ext uri="{FF2B5EF4-FFF2-40B4-BE49-F238E27FC236}">
                <a16:creationId xmlns:a16="http://schemas.microsoft.com/office/drawing/2014/main" id="{14FA7AC3-8780-CF50-A20E-63A8112D27BC}"/>
              </a:ext>
            </a:extLst>
          </p:cNvPr>
          <p:cNvCxnSpPr>
            <a:cxnSpLocks/>
          </p:cNvCxnSpPr>
          <p:nvPr/>
        </p:nvCxnSpPr>
        <p:spPr>
          <a:xfrm>
            <a:off x="10488487" y="1654384"/>
            <a:ext cx="0" cy="490516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7" name="Google Shape;277;p37">
            <a:extLst>
              <a:ext uri="{FF2B5EF4-FFF2-40B4-BE49-F238E27FC236}">
                <a16:creationId xmlns:a16="http://schemas.microsoft.com/office/drawing/2014/main" id="{8C7472D4-FCF4-B2CF-B4FF-767DFD5FE59B}"/>
              </a:ext>
            </a:extLst>
          </p:cNvPr>
          <p:cNvSpPr/>
          <p:nvPr/>
        </p:nvSpPr>
        <p:spPr>
          <a:xfrm>
            <a:off x="10321314" y="5895561"/>
            <a:ext cx="334346" cy="4786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 name="CasellaDiTesto 38">
            <a:extLst>
              <a:ext uri="{FF2B5EF4-FFF2-40B4-BE49-F238E27FC236}">
                <a16:creationId xmlns:a16="http://schemas.microsoft.com/office/drawing/2014/main" id="{E63151C3-6365-CAD8-8ED2-B17AD2EAE37C}"/>
              </a:ext>
            </a:extLst>
          </p:cNvPr>
          <p:cNvSpPr txBox="1"/>
          <p:nvPr/>
        </p:nvSpPr>
        <p:spPr>
          <a:xfrm>
            <a:off x="4058343" y="5829506"/>
            <a:ext cx="4428648" cy="338554"/>
          </a:xfrm>
          <a:prstGeom prst="rect">
            <a:avLst/>
          </a:prstGeom>
          <a:noFill/>
        </p:spPr>
        <p:txBody>
          <a:bodyPr wrap="square" rtlCol="0">
            <a:spAutoFit/>
          </a:bodyPr>
          <a:lstStyle/>
          <a:p>
            <a:r>
              <a:rPr lang="it-IT" sz="1600" dirty="0"/>
              <a:t>[ </a:t>
            </a:r>
            <a:r>
              <a:rPr lang="it-IT" sz="1400" dirty="0"/>
              <a:t>!</a:t>
            </a:r>
            <a:r>
              <a:rPr lang="it-IT" sz="1400" dirty="0" err="1"/>
              <a:t>validity</a:t>
            </a:r>
            <a:r>
              <a:rPr lang="it-IT" sz="1400" dirty="0"/>
              <a:t> || !</a:t>
            </a:r>
            <a:r>
              <a:rPr lang="it-IT" sz="1400" dirty="0" err="1"/>
              <a:t>available</a:t>
            </a:r>
            <a:r>
              <a:rPr lang="it-IT" sz="1400" dirty="0"/>
              <a:t> </a:t>
            </a:r>
            <a:r>
              <a:rPr lang="it-IT" sz="1600" dirty="0"/>
              <a:t>] </a:t>
            </a:r>
            <a:r>
              <a:rPr lang="it-IT" sz="1600" dirty="0" err="1"/>
              <a:t>redirect</a:t>
            </a:r>
            <a:endParaRPr lang="it-IT" sz="1600" dirty="0"/>
          </a:p>
        </p:txBody>
      </p:sp>
      <p:cxnSp>
        <p:nvCxnSpPr>
          <p:cNvPr id="42" name="Google Shape;275;p37">
            <a:extLst>
              <a:ext uri="{FF2B5EF4-FFF2-40B4-BE49-F238E27FC236}">
                <a16:creationId xmlns:a16="http://schemas.microsoft.com/office/drawing/2014/main" id="{DC94FB48-3CFC-6692-538B-8AAB321BFADD}"/>
              </a:ext>
            </a:extLst>
          </p:cNvPr>
          <p:cNvCxnSpPr>
            <a:cxnSpLocks/>
          </p:cNvCxnSpPr>
          <p:nvPr/>
        </p:nvCxnSpPr>
        <p:spPr>
          <a:xfrm>
            <a:off x="1971851" y="3351882"/>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4" name="Google Shape;277;p37">
            <a:extLst>
              <a:ext uri="{FF2B5EF4-FFF2-40B4-BE49-F238E27FC236}">
                <a16:creationId xmlns:a16="http://schemas.microsoft.com/office/drawing/2014/main" id="{730070AF-3F0E-4FF6-8B73-A9A6C1A52CC6}"/>
              </a:ext>
            </a:extLst>
          </p:cNvPr>
          <p:cNvSpPr/>
          <p:nvPr/>
        </p:nvSpPr>
        <p:spPr>
          <a:xfrm>
            <a:off x="6018991" y="3154526"/>
            <a:ext cx="334346" cy="84875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5" name="CasellaDiTesto 44">
            <a:extLst>
              <a:ext uri="{FF2B5EF4-FFF2-40B4-BE49-F238E27FC236}">
                <a16:creationId xmlns:a16="http://schemas.microsoft.com/office/drawing/2014/main" id="{23378821-1D09-6741-8468-EAA99E9F8498}"/>
              </a:ext>
            </a:extLst>
          </p:cNvPr>
          <p:cNvSpPr txBox="1"/>
          <p:nvPr/>
        </p:nvSpPr>
        <p:spPr>
          <a:xfrm>
            <a:off x="2316348" y="3050329"/>
            <a:ext cx="3765521" cy="338554"/>
          </a:xfrm>
          <a:prstGeom prst="rect">
            <a:avLst/>
          </a:prstGeom>
          <a:noFill/>
        </p:spPr>
        <p:txBody>
          <a:bodyPr wrap="square" rtlCol="0">
            <a:spAutoFit/>
          </a:bodyPr>
          <a:lstStyle/>
          <a:p>
            <a:r>
              <a:rPr lang="it-IT" sz="1600" dirty="0"/>
              <a:t>[ </a:t>
            </a:r>
            <a:r>
              <a:rPr lang="it-IT" sz="1400" dirty="0" err="1"/>
              <a:t>valid</a:t>
            </a:r>
            <a:r>
              <a:rPr lang="it-IT" sz="1400" dirty="0"/>
              <a:t> == </a:t>
            </a:r>
            <a:r>
              <a:rPr lang="it-IT" sz="1400" dirty="0" err="1"/>
              <a:t>true</a:t>
            </a:r>
            <a:r>
              <a:rPr lang="it-IT" sz="1400" dirty="0"/>
              <a:t> </a:t>
            </a:r>
            <a:r>
              <a:rPr lang="it-IT" sz="1600" dirty="0"/>
              <a:t>] new </a:t>
            </a:r>
            <a:r>
              <a:rPr lang="it-IT" sz="1600" dirty="0" err="1"/>
              <a:t>UserDAO</a:t>
            </a:r>
            <a:r>
              <a:rPr lang="it-IT" sz="1600" dirty="0"/>
              <a:t>(connection)</a:t>
            </a:r>
          </a:p>
        </p:txBody>
      </p:sp>
      <p:cxnSp>
        <p:nvCxnSpPr>
          <p:cNvPr id="47" name="Google Shape;275;p37">
            <a:extLst>
              <a:ext uri="{FF2B5EF4-FFF2-40B4-BE49-F238E27FC236}">
                <a16:creationId xmlns:a16="http://schemas.microsoft.com/office/drawing/2014/main" id="{72BB5F7B-6BE8-F39D-F9B3-5D27741EB481}"/>
              </a:ext>
            </a:extLst>
          </p:cNvPr>
          <p:cNvCxnSpPr>
            <a:cxnSpLocks/>
          </p:cNvCxnSpPr>
          <p:nvPr/>
        </p:nvCxnSpPr>
        <p:spPr>
          <a:xfrm>
            <a:off x="1971851" y="3637654"/>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0" name="CasellaDiTesto 49">
            <a:extLst>
              <a:ext uri="{FF2B5EF4-FFF2-40B4-BE49-F238E27FC236}">
                <a16:creationId xmlns:a16="http://schemas.microsoft.com/office/drawing/2014/main" id="{B8503B93-F6A1-A4F2-979F-883747468B77}"/>
              </a:ext>
            </a:extLst>
          </p:cNvPr>
          <p:cNvSpPr txBox="1"/>
          <p:nvPr/>
        </p:nvSpPr>
        <p:spPr>
          <a:xfrm>
            <a:off x="2229983" y="3351361"/>
            <a:ext cx="3715624" cy="338554"/>
          </a:xfrm>
          <a:prstGeom prst="rect">
            <a:avLst/>
          </a:prstGeom>
          <a:noFill/>
        </p:spPr>
        <p:txBody>
          <a:bodyPr wrap="square" rtlCol="0">
            <a:spAutoFit/>
          </a:bodyPr>
          <a:lstStyle/>
          <a:p>
            <a:r>
              <a:rPr lang="it-IT" sz="1600" dirty="0"/>
              <a:t>[ </a:t>
            </a:r>
            <a:r>
              <a:rPr lang="it-IT" sz="1400" dirty="0" err="1"/>
              <a:t>valid</a:t>
            </a:r>
            <a:r>
              <a:rPr lang="it-IT" sz="1400" dirty="0"/>
              <a:t> == </a:t>
            </a:r>
            <a:r>
              <a:rPr lang="it-IT" sz="1400" dirty="0" err="1"/>
              <a:t>true</a:t>
            </a:r>
            <a:r>
              <a:rPr lang="it-IT" sz="1400" dirty="0"/>
              <a:t> </a:t>
            </a:r>
            <a:r>
              <a:rPr lang="it-IT" sz="1600" dirty="0"/>
              <a:t>] </a:t>
            </a:r>
            <a:r>
              <a:rPr lang="it-IT" sz="1600" dirty="0" err="1"/>
              <a:t>checkAvailability</a:t>
            </a:r>
            <a:r>
              <a:rPr lang="it-IT" sz="1600" dirty="0"/>
              <a:t>(username)</a:t>
            </a:r>
          </a:p>
        </p:txBody>
      </p:sp>
      <p:cxnSp>
        <p:nvCxnSpPr>
          <p:cNvPr id="51" name="Google Shape;275;p37">
            <a:extLst>
              <a:ext uri="{FF2B5EF4-FFF2-40B4-BE49-F238E27FC236}">
                <a16:creationId xmlns:a16="http://schemas.microsoft.com/office/drawing/2014/main" id="{8F6BA971-7C6A-6EDC-29EC-5B3C29118580}"/>
              </a:ext>
            </a:extLst>
          </p:cNvPr>
          <p:cNvCxnSpPr>
            <a:cxnSpLocks/>
          </p:cNvCxnSpPr>
          <p:nvPr/>
        </p:nvCxnSpPr>
        <p:spPr>
          <a:xfrm flipH="1">
            <a:off x="1971851" y="3932121"/>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CasellaDiTesto 53">
            <a:extLst>
              <a:ext uri="{FF2B5EF4-FFF2-40B4-BE49-F238E27FC236}">
                <a16:creationId xmlns:a16="http://schemas.microsoft.com/office/drawing/2014/main" id="{D6FDEA1C-92F9-A7F4-CB7A-E7F297D2EBAF}"/>
              </a:ext>
            </a:extLst>
          </p:cNvPr>
          <p:cNvSpPr txBox="1"/>
          <p:nvPr/>
        </p:nvSpPr>
        <p:spPr>
          <a:xfrm>
            <a:off x="3589084" y="3632338"/>
            <a:ext cx="913777" cy="338554"/>
          </a:xfrm>
          <a:prstGeom prst="rect">
            <a:avLst/>
          </a:prstGeom>
          <a:noFill/>
        </p:spPr>
        <p:txBody>
          <a:bodyPr wrap="square" rtlCol="0">
            <a:spAutoFit/>
          </a:bodyPr>
          <a:lstStyle/>
          <a:p>
            <a:r>
              <a:rPr lang="it-IT" sz="1600" dirty="0" err="1"/>
              <a:t>available</a:t>
            </a:r>
            <a:endParaRPr lang="it-IT" sz="1600" dirty="0"/>
          </a:p>
        </p:txBody>
      </p:sp>
      <p:sp>
        <p:nvSpPr>
          <p:cNvPr id="57" name="Google Shape;277;p37">
            <a:extLst>
              <a:ext uri="{FF2B5EF4-FFF2-40B4-BE49-F238E27FC236}">
                <a16:creationId xmlns:a16="http://schemas.microsoft.com/office/drawing/2014/main" id="{C0BE49F8-6940-D8E8-3BC4-E3C6924AD858}"/>
              </a:ext>
            </a:extLst>
          </p:cNvPr>
          <p:cNvSpPr/>
          <p:nvPr/>
        </p:nvSpPr>
        <p:spPr>
          <a:xfrm>
            <a:off x="5993059" y="4277753"/>
            <a:ext cx="334346" cy="7514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9" name="Google Shape;275;p37">
            <a:extLst>
              <a:ext uri="{FF2B5EF4-FFF2-40B4-BE49-F238E27FC236}">
                <a16:creationId xmlns:a16="http://schemas.microsoft.com/office/drawing/2014/main" id="{7DE364C1-81C7-C24A-65D5-FADC73EC6FF4}"/>
              </a:ext>
            </a:extLst>
          </p:cNvPr>
          <p:cNvCxnSpPr>
            <a:cxnSpLocks/>
          </p:cNvCxnSpPr>
          <p:nvPr/>
        </p:nvCxnSpPr>
        <p:spPr>
          <a:xfrm>
            <a:off x="1962945" y="4493664"/>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CasellaDiTesto 59">
            <a:extLst>
              <a:ext uri="{FF2B5EF4-FFF2-40B4-BE49-F238E27FC236}">
                <a16:creationId xmlns:a16="http://schemas.microsoft.com/office/drawing/2014/main" id="{9411C6BF-A66A-86F1-BAEE-19F3AD5814D0}"/>
              </a:ext>
            </a:extLst>
          </p:cNvPr>
          <p:cNvSpPr txBox="1"/>
          <p:nvPr/>
        </p:nvSpPr>
        <p:spPr>
          <a:xfrm>
            <a:off x="2048870" y="4210199"/>
            <a:ext cx="4102217" cy="338554"/>
          </a:xfrm>
          <a:prstGeom prst="rect">
            <a:avLst/>
          </a:prstGeom>
          <a:noFill/>
        </p:spPr>
        <p:txBody>
          <a:bodyPr wrap="square" rtlCol="0">
            <a:spAutoFit/>
          </a:bodyPr>
          <a:lstStyle/>
          <a:p>
            <a:r>
              <a:rPr lang="it-IT" sz="1600" dirty="0"/>
              <a:t>[ </a:t>
            </a:r>
            <a:r>
              <a:rPr lang="it-IT" sz="1400" dirty="0" err="1"/>
              <a:t>valid</a:t>
            </a:r>
            <a:r>
              <a:rPr lang="it-IT" sz="1400" dirty="0"/>
              <a:t> &amp;&amp; </a:t>
            </a:r>
            <a:r>
              <a:rPr lang="it-IT" sz="1400" dirty="0" err="1"/>
              <a:t>available</a:t>
            </a:r>
            <a:r>
              <a:rPr lang="it-IT" sz="1400" dirty="0"/>
              <a:t> </a:t>
            </a:r>
            <a:r>
              <a:rPr lang="it-IT" sz="1600" dirty="0"/>
              <a:t>] new </a:t>
            </a:r>
            <a:r>
              <a:rPr lang="it-IT" sz="1600" dirty="0" err="1"/>
              <a:t>UserDAO</a:t>
            </a:r>
            <a:r>
              <a:rPr lang="it-IT" sz="1600" dirty="0"/>
              <a:t>(connection)</a:t>
            </a:r>
          </a:p>
        </p:txBody>
      </p:sp>
      <p:cxnSp>
        <p:nvCxnSpPr>
          <p:cNvPr id="61" name="Google Shape;275;p37">
            <a:extLst>
              <a:ext uri="{FF2B5EF4-FFF2-40B4-BE49-F238E27FC236}">
                <a16:creationId xmlns:a16="http://schemas.microsoft.com/office/drawing/2014/main" id="{0E36D9AD-3806-58C1-F315-4A258EB9FCA6}"/>
              </a:ext>
            </a:extLst>
          </p:cNvPr>
          <p:cNvCxnSpPr>
            <a:cxnSpLocks/>
          </p:cNvCxnSpPr>
          <p:nvPr/>
        </p:nvCxnSpPr>
        <p:spPr>
          <a:xfrm>
            <a:off x="1962946" y="4896877"/>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2" name="CasellaDiTesto 61">
            <a:extLst>
              <a:ext uri="{FF2B5EF4-FFF2-40B4-BE49-F238E27FC236}">
                <a16:creationId xmlns:a16="http://schemas.microsoft.com/office/drawing/2014/main" id="{34AC2D61-B29D-45B0-A6A3-C3E2475D8FA3}"/>
              </a:ext>
            </a:extLst>
          </p:cNvPr>
          <p:cNvSpPr txBox="1"/>
          <p:nvPr/>
        </p:nvSpPr>
        <p:spPr>
          <a:xfrm>
            <a:off x="1894378" y="4586396"/>
            <a:ext cx="4347525" cy="338554"/>
          </a:xfrm>
          <a:prstGeom prst="rect">
            <a:avLst/>
          </a:prstGeom>
          <a:noFill/>
        </p:spPr>
        <p:txBody>
          <a:bodyPr wrap="square" rtlCol="0">
            <a:spAutoFit/>
          </a:bodyPr>
          <a:lstStyle/>
          <a:p>
            <a:r>
              <a:rPr lang="it-IT" sz="1200" dirty="0"/>
              <a:t>[ … ] </a:t>
            </a:r>
            <a:r>
              <a:rPr lang="it-IT" sz="1600" dirty="0" err="1"/>
              <a:t>createUser</a:t>
            </a:r>
            <a:r>
              <a:rPr lang="it-IT" sz="1600" dirty="0"/>
              <a:t>(</a:t>
            </a:r>
            <a:r>
              <a:rPr lang="it-IT" sz="1200" dirty="0"/>
              <a:t>email, username, name, </a:t>
            </a:r>
            <a:r>
              <a:rPr lang="it-IT" sz="1200" dirty="0" err="1"/>
              <a:t>surname</a:t>
            </a:r>
            <a:r>
              <a:rPr lang="it-IT" sz="1200" dirty="0"/>
              <a:t>, age, city</a:t>
            </a:r>
            <a:r>
              <a:rPr lang="it-IT" sz="1600" dirty="0"/>
              <a:t>)</a:t>
            </a:r>
            <a:endParaRPr lang="it-IT" dirty="0"/>
          </a:p>
        </p:txBody>
      </p:sp>
      <p:cxnSp>
        <p:nvCxnSpPr>
          <p:cNvPr id="63" name="Google Shape;275;p37">
            <a:extLst>
              <a:ext uri="{FF2B5EF4-FFF2-40B4-BE49-F238E27FC236}">
                <a16:creationId xmlns:a16="http://schemas.microsoft.com/office/drawing/2014/main" id="{3870F176-04B0-3D47-F6E0-B9D7745CEA88}"/>
              </a:ext>
            </a:extLst>
          </p:cNvPr>
          <p:cNvCxnSpPr>
            <a:cxnSpLocks/>
            <a:endCxn id="65" idx="1"/>
          </p:cNvCxnSpPr>
          <p:nvPr/>
        </p:nvCxnSpPr>
        <p:spPr>
          <a:xfrm>
            <a:off x="1966263" y="5503572"/>
            <a:ext cx="611872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5" name="Google Shape;277;p37">
            <a:extLst>
              <a:ext uri="{FF2B5EF4-FFF2-40B4-BE49-F238E27FC236}">
                <a16:creationId xmlns:a16="http://schemas.microsoft.com/office/drawing/2014/main" id="{090DC0CC-6A82-5ECB-1B3A-891B6425FBBD}"/>
              </a:ext>
            </a:extLst>
          </p:cNvPr>
          <p:cNvSpPr/>
          <p:nvPr/>
        </p:nvSpPr>
        <p:spPr>
          <a:xfrm>
            <a:off x="8084991" y="5264264"/>
            <a:ext cx="334346" cy="4786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67" name="CasellaDiTesto 66">
            <a:extLst>
              <a:ext uri="{FF2B5EF4-FFF2-40B4-BE49-F238E27FC236}">
                <a16:creationId xmlns:a16="http://schemas.microsoft.com/office/drawing/2014/main" id="{EBDC3468-94E1-9483-919D-45773313F2B1}"/>
              </a:ext>
            </a:extLst>
          </p:cNvPr>
          <p:cNvSpPr txBox="1"/>
          <p:nvPr/>
        </p:nvSpPr>
        <p:spPr>
          <a:xfrm>
            <a:off x="3295733" y="5203613"/>
            <a:ext cx="4428648" cy="338554"/>
          </a:xfrm>
          <a:prstGeom prst="rect">
            <a:avLst/>
          </a:prstGeom>
          <a:noFill/>
        </p:spPr>
        <p:txBody>
          <a:bodyPr wrap="square" rtlCol="0">
            <a:spAutoFit/>
          </a:bodyPr>
          <a:lstStyle/>
          <a:p>
            <a:r>
              <a:rPr lang="it-IT" sz="1600" dirty="0"/>
              <a:t>[ </a:t>
            </a:r>
            <a:r>
              <a:rPr lang="it-IT" sz="1400" dirty="0" err="1"/>
              <a:t>valid</a:t>
            </a:r>
            <a:r>
              <a:rPr lang="it-IT" sz="1400" dirty="0"/>
              <a:t> &amp;&amp; </a:t>
            </a:r>
            <a:r>
              <a:rPr lang="it-IT" sz="1400" dirty="0" err="1"/>
              <a:t>available</a:t>
            </a:r>
            <a:r>
              <a:rPr lang="it-IT" sz="1400" dirty="0"/>
              <a:t> </a:t>
            </a:r>
            <a:r>
              <a:rPr lang="it-IT" sz="1600" dirty="0"/>
              <a:t>] </a:t>
            </a:r>
            <a:r>
              <a:rPr lang="it-IT" sz="1600" dirty="0" err="1"/>
              <a:t>redirect</a:t>
            </a:r>
            <a:endParaRPr lang="it-IT" sz="1600" dirty="0"/>
          </a:p>
        </p:txBody>
      </p:sp>
    </p:spTree>
    <p:extLst>
      <p:ext uri="{BB962C8B-B14F-4D97-AF65-F5344CB8AC3E}">
        <p14:creationId xmlns:p14="http://schemas.microsoft.com/office/powerpoint/2010/main" val="282431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67CF3B-75A4-4C92-A43D-E837C4C888A3}"/>
              </a:ext>
            </a:extLst>
          </p:cNvPr>
          <p:cNvSpPr>
            <a:spLocks noGrp="1"/>
          </p:cNvSpPr>
          <p:nvPr>
            <p:ph type="title"/>
          </p:nvPr>
        </p:nvSpPr>
        <p:spPr>
          <a:xfrm>
            <a:off x="664073" y="274611"/>
            <a:ext cx="10972800" cy="1143000"/>
          </a:xfrm>
        </p:spPr>
        <p:txBody>
          <a:bodyPr/>
          <a:lstStyle/>
          <a:p>
            <a:r>
              <a:rPr lang="it-IT" dirty="0"/>
              <a:t>Event: login</a:t>
            </a:r>
          </a:p>
        </p:txBody>
      </p:sp>
      <p:sp>
        <p:nvSpPr>
          <p:cNvPr id="36" name="Google Shape;273;p37">
            <a:extLst>
              <a:ext uri="{FF2B5EF4-FFF2-40B4-BE49-F238E27FC236}">
                <a16:creationId xmlns:a16="http://schemas.microsoft.com/office/drawing/2014/main" id="{BF8702B0-540A-F1B4-910D-1536D6E2AB75}"/>
              </a:ext>
            </a:extLst>
          </p:cNvPr>
          <p:cNvSpPr/>
          <p:nvPr/>
        </p:nvSpPr>
        <p:spPr>
          <a:xfrm>
            <a:off x="1235154" y="1407801"/>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CheckLogin</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7" name="Google Shape;274;p37">
            <a:extLst>
              <a:ext uri="{FF2B5EF4-FFF2-40B4-BE49-F238E27FC236}">
                <a16:creationId xmlns:a16="http://schemas.microsoft.com/office/drawing/2014/main" id="{CFA9822F-5845-D4B8-0F2C-868EAD1C83F4}"/>
              </a:ext>
            </a:extLst>
          </p:cNvPr>
          <p:cNvCxnSpPr>
            <a:cxnSpLocks/>
          </p:cNvCxnSpPr>
          <p:nvPr/>
        </p:nvCxnSpPr>
        <p:spPr>
          <a:xfrm>
            <a:off x="1956376" y="1928824"/>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73529116-7850-6CE0-8E9E-4F4DCA446B38}"/>
              </a:ext>
            </a:extLst>
          </p:cNvPr>
          <p:cNvSpPr/>
          <p:nvPr/>
        </p:nvSpPr>
        <p:spPr>
          <a:xfrm>
            <a:off x="1802715" y="2154565"/>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40" name="Google Shape;275;p37">
            <a:extLst>
              <a:ext uri="{FF2B5EF4-FFF2-40B4-BE49-F238E27FC236}">
                <a16:creationId xmlns:a16="http://schemas.microsoft.com/office/drawing/2014/main" id="{ABBA8FCF-CAD2-A076-4003-9C07F0EEE380}"/>
              </a:ext>
            </a:extLst>
          </p:cNvPr>
          <p:cNvCxnSpPr>
            <a:cxnSpLocks/>
          </p:cNvCxnSpPr>
          <p:nvPr/>
        </p:nvCxnSpPr>
        <p:spPr>
          <a:xfrm>
            <a:off x="558360" y="3061885"/>
            <a:ext cx="12526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1" name="CasellaDiTesto 80">
            <a:extLst>
              <a:ext uri="{FF2B5EF4-FFF2-40B4-BE49-F238E27FC236}">
                <a16:creationId xmlns:a16="http://schemas.microsoft.com/office/drawing/2014/main" id="{FF9F00BC-7FB4-E00E-6D57-624EABD52EFE}"/>
              </a:ext>
            </a:extLst>
          </p:cNvPr>
          <p:cNvSpPr txBox="1"/>
          <p:nvPr/>
        </p:nvSpPr>
        <p:spPr>
          <a:xfrm>
            <a:off x="604144" y="2578408"/>
            <a:ext cx="1181604" cy="523220"/>
          </a:xfrm>
          <a:prstGeom prst="rect">
            <a:avLst/>
          </a:prstGeom>
          <a:noFill/>
        </p:spPr>
        <p:txBody>
          <a:bodyPr wrap="square" rtlCol="0">
            <a:spAutoFit/>
          </a:bodyPr>
          <a:lstStyle/>
          <a:p>
            <a:r>
              <a:rPr lang="it-IT" sz="2800" dirty="0" err="1"/>
              <a:t>doPost</a:t>
            </a:r>
            <a:endParaRPr lang="it-IT" sz="2800" dirty="0"/>
          </a:p>
        </p:txBody>
      </p:sp>
      <p:sp>
        <p:nvSpPr>
          <p:cNvPr id="83" name="Google Shape;294;p37">
            <a:extLst>
              <a:ext uri="{FF2B5EF4-FFF2-40B4-BE49-F238E27FC236}">
                <a16:creationId xmlns:a16="http://schemas.microsoft.com/office/drawing/2014/main" id="{FDF9CC1A-62F7-0F1B-084A-15DFBC874F76}"/>
              </a:ext>
            </a:extLst>
          </p:cNvPr>
          <p:cNvSpPr txBox="1"/>
          <p:nvPr/>
        </p:nvSpPr>
        <p:spPr>
          <a:xfrm>
            <a:off x="310394" y="4236982"/>
            <a:ext cx="1769104" cy="17609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In </a:t>
            </a:r>
            <a:r>
              <a:rPr lang="es-419" u="sng" dirty="0">
                <a:solidFill>
                  <a:schemeClr val="dk1"/>
                </a:solidFill>
                <a:latin typeface="Calibri"/>
                <a:ea typeface="Calibri"/>
                <a:cs typeface="Calibri"/>
                <a:sym typeface="Calibri"/>
              </a:rPr>
              <a:t>index.html</a:t>
            </a:r>
            <a:r>
              <a:rPr lang="es-419" dirty="0">
                <a:solidFill>
                  <a:schemeClr val="dk1"/>
                </a:solidFill>
                <a:latin typeface="Calibri"/>
                <a:ea typeface="Calibri"/>
                <a:cs typeface="Calibri"/>
                <a:sym typeface="Calibri"/>
              </a:rPr>
              <a:t>:</a:t>
            </a:r>
          </a:p>
          <a:p>
            <a:pPr marL="0" marR="0" lvl="0" indent="0" algn="l" rtl="0">
              <a:spcBef>
                <a:spcPts val="0"/>
              </a:spcBef>
              <a:spcAft>
                <a:spcPts val="0"/>
              </a:spcAft>
              <a:buNone/>
            </a:pPr>
            <a:endParaRPr lang="es-419"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dirty="0">
                <a:solidFill>
                  <a:schemeClr val="dk1"/>
                </a:solidFill>
                <a:latin typeface="Calibri"/>
                <a:ea typeface="Calibri"/>
                <a:cs typeface="Calibri"/>
                <a:sym typeface="Calibri"/>
              </a:rPr>
              <a:t>POST</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dirty="0">
                <a:solidFill>
                  <a:schemeClr val="dk1"/>
                </a:solidFill>
                <a:latin typeface="Calibri"/>
                <a:ea typeface="Calibri"/>
                <a:cs typeface="Calibri"/>
                <a:sym typeface="Calibri"/>
              </a:rPr>
              <a:t>/</a:t>
            </a:r>
            <a:r>
              <a:rPr lang="es-419" dirty="0" err="1">
                <a:solidFill>
                  <a:schemeClr val="dk1"/>
                </a:solidFill>
                <a:latin typeface="Calibri"/>
                <a:ea typeface="Calibri"/>
                <a:cs typeface="Calibri"/>
                <a:sym typeface="Calibri"/>
              </a:rPr>
              <a:t>CheckLogin</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endParaRPr sz="2000" dirty="0"/>
          </a:p>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password</a:t>
            </a:r>
            <a:endParaRPr sz="2000" dirty="0"/>
          </a:p>
        </p:txBody>
      </p:sp>
      <p:sp>
        <p:nvSpPr>
          <p:cNvPr id="84" name="Google Shape;273;p37">
            <a:extLst>
              <a:ext uri="{FF2B5EF4-FFF2-40B4-BE49-F238E27FC236}">
                <a16:creationId xmlns:a16="http://schemas.microsoft.com/office/drawing/2014/main" id="{64E2F7C8-941A-73B0-E4EA-721985198E21}"/>
              </a:ext>
            </a:extLst>
          </p:cNvPr>
          <p:cNvSpPr/>
          <p:nvPr/>
        </p:nvSpPr>
        <p:spPr>
          <a:xfrm>
            <a:off x="4218293" y="1417638"/>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UserDAO</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85" name="Google Shape;274;p37">
            <a:extLst>
              <a:ext uri="{FF2B5EF4-FFF2-40B4-BE49-F238E27FC236}">
                <a16:creationId xmlns:a16="http://schemas.microsoft.com/office/drawing/2014/main" id="{EC09C6AC-8644-0EBE-1E94-4BEC39ABF8D9}"/>
              </a:ext>
            </a:extLst>
          </p:cNvPr>
          <p:cNvCxnSpPr>
            <a:cxnSpLocks/>
          </p:cNvCxnSpPr>
          <p:nvPr/>
        </p:nvCxnSpPr>
        <p:spPr>
          <a:xfrm>
            <a:off x="4939514" y="1896255"/>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6" name="Google Shape;277;p37">
            <a:extLst>
              <a:ext uri="{FF2B5EF4-FFF2-40B4-BE49-F238E27FC236}">
                <a16:creationId xmlns:a16="http://schemas.microsoft.com/office/drawing/2014/main" id="{E128D1CB-A9DC-10CF-4C32-E9C65A687126}"/>
              </a:ext>
            </a:extLst>
          </p:cNvPr>
          <p:cNvSpPr/>
          <p:nvPr/>
        </p:nvSpPr>
        <p:spPr>
          <a:xfrm>
            <a:off x="4785742" y="2248586"/>
            <a:ext cx="306630" cy="147406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7" name="Google Shape;275;p37">
            <a:extLst>
              <a:ext uri="{FF2B5EF4-FFF2-40B4-BE49-F238E27FC236}">
                <a16:creationId xmlns:a16="http://schemas.microsoft.com/office/drawing/2014/main" id="{98F543EF-9230-4F19-1EF3-028D6F56F9F7}"/>
              </a:ext>
            </a:extLst>
          </p:cNvPr>
          <p:cNvCxnSpPr>
            <a:cxnSpLocks/>
          </p:cNvCxnSpPr>
          <p:nvPr/>
        </p:nvCxnSpPr>
        <p:spPr>
          <a:xfrm>
            <a:off x="2079498" y="2655029"/>
            <a:ext cx="2706701" cy="795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9" name="CasellaDiTesto 88">
            <a:extLst>
              <a:ext uri="{FF2B5EF4-FFF2-40B4-BE49-F238E27FC236}">
                <a16:creationId xmlns:a16="http://schemas.microsoft.com/office/drawing/2014/main" id="{E8ECC787-CF20-DDBB-3F0C-8BB5A170839B}"/>
              </a:ext>
            </a:extLst>
          </p:cNvPr>
          <p:cNvSpPr txBox="1"/>
          <p:nvPr/>
        </p:nvSpPr>
        <p:spPr>
          <a:xfrm>
            <a:off x="2115280" y="2348938"/>
            <a:ext cx="2727208" cy="369332"/>
          </a:xfrm>
          <a:prstGeom prst="rect">
            <a:avLst/>
          </a:prstGeom>
          <a:noFill/>
        </p:spPr>
        <p:txBody>
          <a:bodyPr wrap="square" rtlCol="0">
            <a:spAutoFit/>
          </a:bodyPr>
          <a:lstStyle/>
          <a:p>
            <a:r>
              <a:rPr lang="it-IT" dirty="0"/>
              <a:t>new </a:t>
            </a:r>
            <a:r>
              <a:rPr lang="it-IT" dirty="0" err="1"/>
              <a:t>UserDAO</a:t>
            </a:r>
            <a:r>
              <a:rPr lang="it-IT" dirty="0"/>
              <a:t>(connection)</a:t>
            </a:r>
          </a:p>
        </p:txBody>
      </p:sp>
      <p:cxnSp>
        <p:nvCxnSpPr>
          <p:cNvPr id="90" name="Google Shape;275;p37">
            <a:extLst>
              <a:ext uri="{FF2B5EF4-FFF2-40B4-BE49-F238E27FC236}">
                <a16:creationId xmlns:a16="http://schemas.microsoft.com/office/drawing/2014/main" id="{4ABCDF37-2840-E56D-4EE7-713693C364D2}"/>
              </a:ext>
            </a:extLst>
          </p:cNvPr>
          <p:cNvCxnSpPr>
            <a:cxnSpLocks/>
          </p:cNvCxnSpPr>
          <p:nvPr/>
        </p:nvCxnSpPr>
        <p:spPr>
          <a:xfrm>
            <a:off x="2110038" y="3101628"/>
            <a:ext cx="267616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5" name="CasellaDiTesto 94">
            <a:extLst>
              <a:ext uri="{FF2B5EF4-FFF2-40B4-BE49-F238E27FC236}">
                <a16:creationId xmlns:a16="http://schemas.microsoft.com/office/drawing/2014/main" id="{4EC6F555-FC1F-D9FF-D4DC-5F47A69AA671}"/>
              </a:ext>
            </a:extLst>
          </p:cNvPr>
          <p:cNvSpPr txBox="1"/>
          <p:nvPr/>
        </p:nvSpPr>
        <p:spPr>
          <a:xfrm>
            <a:off x="2052356" y="2778338"/>
            <a:ext cx="2831442" cy="369332"/>
          </a:xfrm>
          <a:prstGeom prst="rect">
            <a:avLst/>
          </a:prstGeom>
          <a:noFill/>
        </p:spPr>
        <p:txBody>
          <a:bodyPr wrap="square" rtlCol="0">
            <a:spAutoFit/>
          </a:bodyPr>
          <a:lstStyle/>
          <a:p>
            <a:r>
              <a:rPr lang="it-IT" dirty="0" err="1"/>
              <a:t>CheckCredentials</a:t>
            </a:r>
            <a:r>
              <a:rPr lang="it-IT" dirty="0"/>
              <a:t>(</a:t>
            </a:r>
            <a:r>
              <a:rPr lang="it-IT" dirty="0" err="1"/>
              <a:t>usrn,pwd</a:t>
            </a:r>
            <a:r>
              <a:rPr lang="it-IT" dirty="0"/>
              <a:t>)</a:t>
            </a:r>
          </a:p>
        </p:txBody>
      </p:sp>
      <p:cxnSp>
        <p:nvCxnSpPr>
          <p:cNvPr id="96" name="Google Shape;275;p37">
            <a:extLst>
              <a:ext uri="{FF2B5EF4-FFF2-40B4-BE49-F238E27FC236}">
                <a16:creationId xmlns:a16="http://schemas.microsoft.com/office/drawing/2014/main" id="{1C453A81-78B9-BFB5-A6E7-FD58B02CF8EF}"/>
              </a:ext>
            </a:extLst>
          </p:cNvPr>
          <p:cNvCxnSpPr>
            <a:cxnSpLocks/>
          </p:cNvCxnSpPr>
          <p:nvPr/>
        </p:nvCxnSpPr>
        <p:spPr>
          <a:xfrm flipH="1">
            <a:off x="2079498" y="3611714"/>
            <a:ext cx="269143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9" name="CasellaDiTesto 98">
            <a:extLst>
              <a:ext uri="{FF2B5EF4-FFF2-40B4-BE49-F238E27FC236}">
                <a16:creationId xmlns:a16="http://schemas.microsoft.com/office/drawing/2014/main" id="{2DF0FA53-55C4-A52B-8319-7B82D6F4259D}"/>
              </a:ext>
            </a:extLst>
          </p:cNvPr>
          <p:cNvSpPr txBox="1"/>
          <p:nvPr/>
        </p:nvSpPr>
        <p:spPr>
          <a:xfrm>
            <a:off x="2712151" y="3280979"/>
            <a:ext cx="1533582" cy="369332"/>
          </a:xfrm>
          <a:prstGeom prst="rect">
            <a:avLst/>
          </a:prstGeom>
          <a:noFill/>
        </p:spPr>
        <p:txBody>
          <a:bodyPr wrap="square" rtlCol="0">
            <a:spAutoFit/>
          </a:bodyPr>
          <a:lstStyle/>
          <a:p>
            <a:r>
              <a:rPr lang="it-IT" dirty="0"/>
              <a:t>User u || </a:t>
            </a:r>
            <a:r>
              <a:rPr lang="it-IT" dirty="0" err="1"/>
              <a:t>null</a:t>
            </a:r>
            <a:endParaRPr lang="it-IT" dirty="0"/>
          </a:p>
        </p:txBody>
      </p:sp>
      <p:sp>
        <p:nvSpPr>
          <p:cNvPr id="100" name="Google Shape;273;p37">
            <a:extLst>
              <a:ext uri="{FF2B5EF4-FFF2-40B4-BE49-F238E27FC236}">
                <a16:creationId xmlns:a16="http://schemas.microsoft.com/office/drawing/2014/main" id="{0D505465-C3BF-A17C-351F-D2DCF0D1ECFD}"/>
              </a:ext>
            </a:extLst>
          </p:cNvPr>
          <p:cNvSpPr/>
          <p:nvPr/>
        </p:nvSpPr>
        <p:spPr>
          <a:xfrm>
            <a:off x="6150473" y="1417638"/>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a:solidFill>
                  <a:srgbClr val="000000"/>
                </a:solidFill>
                <a:ea typeface="Calibri"/>
                <a:cs typeface="Calibri"/>
                <a:sym typeface="Calibri"/>
              </a:rPr>
              <a:t>index.html</a:t>
            </a:r>
            <a:endParaRPr kumimoji="0" sz="20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01" name="Google Shape;273;p37">
            <a:extLst>
              <a:ext uri="{FF2B5EF4-FFF2-40B4-BE49-F238E27FC236}">
                <a16:creationId xmlns:a16="http://schemas.microsoft.com/office/drawing/2014/main" id="{ECF0B925-542E-5963-B9CA-00C6244817CC}"/>
              </a:ext>
            </a:extLst>
          </p:cNvPr>
          <p:cNvSpPr/>
          <p:nvPr/>
        </p:nvSpPr>
        <p:spPr>
          <a:xfrm>
            <a:off x="8082653" y="1417638"/>
            <a:ext cx="1306045"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Session</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02" name="Google Shape;273;p37">
            <a:extLst>
              <a:ext uri="{FF2B5EF4-FFF2-40B4-BE49-F238E27FC236}">
                <a16:creationId xmlns:a16="http://schemas.microsoft.com/office/drawing/2014/main" id="{5D4C8974-CA10-1406-79D4-2A882DB0DE74}"/>
              </a:ext>
            </a:extLst>
          </p:cNvPr>
          <p:cNvSpPr/>
          <p:nvPr/>
        </p:nvSpPr>
        <p:spPr>
          <a:xfrm>
            <a:off x="9872872" y="1407801"/>
            <a:ext cx="1884612"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2000" b="0" i="0" u="none" strike="noStrike" kern="0" cap="none" spc="0" normalizeH="0" baseline="0" noProof="0" dirty="0" err="1">
                <a:ln>
                  <a:noFill/>
                </a:ln>
                <a:solidFill>
                  <a:srgbClr val="000000"/>
                </a:solidFill>
                <a:effectLst/>
                <a:uLnTx/>
                <a:uFillTx/>
                <a:ea typeface="Calibri"/>
                <a:cs typeface="Calibri"/>
                <a:sym typeface="Calibri"/>
              </a:rPr>
              <a:t>GoToHomepage</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03" name="Google Shape;274;p37">
            <a:extLst>
              <a:ext uri="{FF2B5EF4-FFF2-40B4-BE49-F238E27FC236}">
                <a16:creationId xmlns:a16="http://schemas.microsoft.com/office/drawing/2014/main" id="{007E6CC3-96FF-805B-981D-8779A4E9137E}"/>
              </a:ext>
            </a:extLst>
          </p:cNvPr>
          <p:cNvCxnSpPr>
            <a:cxnSpLocks/>
          </p:cNvCxnSpPr>
          <p:nvPr/>
        </p:nvCxnSpPr>
        <p:spPr>
          <a:xfrm>
            <a:off x="6864079" y="1886418"/>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4" name="Google Shape;274;p37">
            <a:extLst>
              <a:ext uri="{FF2B5EF4-FFF2-40B4-BE49-F238E27FC236}">
                <a16:creationId xmlns:a16="http://schemas.microsoft.com/office/drawing/2014/main" id="{55FD0F9B-8E16-50FD-26A0-8CECDEB3F2C5}"/>
              </a:ext>
            </a:extLst>
          </p:cNvPr>
          <p:cNvCxnSpPr>
            <a:cxnSpLocks/>
          </p:cNvCxnSpPr>
          <p:nvPr/>
        </p:nvCxnSpPr>
        <p:spPr>
          <a:xfrm>
            <a:off x="8735675" y="1928825"/>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5" name="Google Shape;274;p37">
            <a:extLst>
              <a:ext uri="{FF2B5EF4-FFF2-40B4-BE49-F238E27FC236}">
                <a16:creationId xmlns:a16="http://schemas.microsoft.com/office/drawing/2014/main" id="{C7C5FE21-DF2E-4AD9-512F-316BA22A87D0}"/>
              </a:ext>
            </a:extLst>
          </p:cNvPr>
          <p:cNvCxnSpPr>
            <a:cxnSpLocks/>
          </p:cNvCxnSpPr>
          <p:nvPr/>
        </p:nvCxnSpPr>
        <p:spPr>
          <a:xfrm>
            <a:off x="10809268" y="1871429"/>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6" name="Google Shape;275;p37">
            <a:extLst>
              <a:ext uri="{FF2B5EF4-FFF2-40B4-BE49-F238E27FC236}">
                <a16:creationId xmlns:a16="http://schemas.microsoft.com/office/drawing/2014/main" id="{E3268CE2-45C2-0322-BEF3-0A82320AC8DE}"/>
              </a:ext>
            </a:extLst>
          </p:cNvPr>
          <p:cNvCxnSpPr>
            <a:cxnSpLocks/>
            <a:endCxn id="108" idx="1"/>
          </p:cNvCxnSpPr>
          <p:nvPr/>
        </p:nvCxnSpPr>
        <p:spPr>
          <a:xfrm>
            <a:off x="2094538" y="4363863"/>
            <a:ext cx="45763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8" name="Google Shape;277;p37">
            <a:extLst>
              <a:ext uri="{FF2B5EF4-FFF2-40B4-BE49-F238E27FC236}">
                <a16:creationId xmlns:a16="http://schemas.microsoft.com/office/drawing/2014/main" id="{69E66B54-0E67-3034-1948-EFA93ACCE110}"/>
              </a:ext>
            </a:extLst>
          </p:cNvPr>
          <p:cNvSpPr/>
          <p:nvPr/>
        </p:nvSpPr>
        <p:spPr>
          <a:xfrm>
            <a:off x="6670869" y="4124554"/>
            <a:ext cx="386421" cy="4786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4" name="CasellaDiTesto 113">
            <a:extLst>
              <a:ext uri="{FF2B5EF4-FFF2-40B4-BE49-F238E27FC236}">
                <a16:creationId xmlns:a16="http://schemas.microsoft.com/office/drawing/2014/main" id="{E2C1259F-5A3F-8180-4D36-99A61447502C}"/>
              </a:ext>
            </a:extLst>
          </p:cNvPr>
          <p:cNvSpPr txBox="1"/>
          <p:nvPr/>
        </p:nvSpPr>
        <p:spPr>
          <a:xfrm>
            <a:off x="3513696" y="4006988"/>
            <a:ext cx="2526030" cy="400110"/>
          </a:xfrm>
          <a:prstGeom prst="rect">
            <a:avLst/>
          </a:prstGeom>
          <a:noFill/>
        </p:spPr>
        <p:txBody>
          <a:bodyPr wrap="square" rtlCol="0">
            <a:spAutoFit/>
          </a:bodyPr>
          <a:lstStyle/>
          <a:p>
            <a:r>
              <a:rPr lang="it-IT" sz="2000" dirty="0"/>
              <a:t>[ u == </a:t>
            </a:r>
            <a:r>
              <a:rPr lang="it-IT" sz="2000" dirty="0" err="1"/>
              <a:t>null</a:t>
            </a:r>
            <a:r>
              <a:rPr lang="it-IT" sz="2000" dirty="0"/>
              <a:t> ] </a:t>
            </a:r>
            <a:r>
              <a:rPr lang="it-IT" sz="2000" dirty="0" err="1"/>
              <a:t>redirect</a:t>
            </a:r>
            <a:endParaRPr lang="it-IT" sz="2000" dirty="0"/>
          </a:p>
        </p:txBody>
      </p:sp>
      <p:cxnSp>
        <p:nvCxnSpPr>
          <p:cNvPr id="118" name="Google Shape;275;p37">
            <a:extLst>
              <a:ext uri="{FF2B5EF4-FFF2-40B4-BE49-F238E27FC236}">
                <a16:creationId xmlns:a16="http://schemas.microsoft.com/office/drawing/2014/main" id="{C9A6750F-A8BD-B97B-1482-FA1A9136B8DF}"/>
              </a:ext>
            </a:extLst>
          </p:cNvPr>
          <p:cNvCxnSpPr>
            <a:cxnSpLocks/>
          </p:cNvCxnSpPr>
          <p:nvPr/>
        </p:nvCxnSpPr>
        <p:spPr>
          <a:xfrm flipV="1">
            <a:off x="2079498" y="5190966"/>
            <a:ext cx="6462966" cy="3372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20" name="Google Shape;277;p37">
            <a:extLst>
              <a:ext uri="{FF2B5EF4-FFF2-40B4-BE49-F238E27FC236}">
                <a16:creationId xmlns:a16="http://schemas.microsoft.com/office/drawing/2014/main" id="{05213847-7A4B-1A15-E137-B60719B1810D}"/>
              </a:ext>
            </a:extLst>
          </p:cNvPr>
          <p:cNvSpPr/>
          <p:nvPr/>
        </p:nvSpPr>
        <p:spPr>
          <a:xfrm>
            <a:off x="8541623" y="4951657"/>
            <a:ext cx="386421" cy="4786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CasellaDiTesto 122">
            <a:extLst>
              <a:ext uri="{FF2B5EF4-FFF2-40B4-BE49-F238E27FC236}">
                <a16:creationId xmlns:a16="http://schemas.microsoft.com/office/drawing/2014/main" id="{5551BD67-CA76-74EC-B8DC-CAF602A24473}"/>
              </a:ext>
            </a:extLst>
          </p:cNvPr>
          <p:cNvSpPr txBox="1"/>
          <p:nvPr/>
        </p:nvSpPr>
        <p:spPr>
          <a:xfrm>
            <a:off x="3322361" y="4816604"/>
            <a:ext cx="4364197" cy="400110"/>
          </a:xfrm>
          <a:prstGeom prst="rect">
            <a:avLst/>
          </a:prstGeom>
          <a:noFill/>
        </p:spPr>
        <p:txBody>
          <a:bodyPr wrap="square" rtlCol="0">
            <a:spAutoFit/>
          </a:bodyPr>
          <a:lstStyle/>
          <a:p>
            <a:r>
              <a:rPr lang="it-IT" sz="2000" dirty="0"/>
              <a:t>[ u != </a:t>
            </a:r>
            <a:r>
              <a:rPr lang="it-IT" sz="2000" dirty="0" err="1"/>
              <a:t>null</a:t>
            </a:r>
            <a:r>
              <a:rPr lang="it-IT" sz="2000" dirty="0"/>
              <a:t> ] </a:t>
            </a:r>
            <a:r>
              <a:rPr lang="it-IT" sz="2000" dirty="0" err="1"/>
              <a:t>setAttribute</a:t>
            </a:r>
            <a:r>
              <a:rPr lang="it-IT" sz="2000" dirty="0"/>
              <a:t>(‘’user’’, u)</a:t>
            </a:r>
          </a:p>
        </p:txBody>
      </p:sp>
      <p:sp>
        <p:nvSpPr>
          <p:cNvPr id="125" name="CasellaDiTesto 124">
            <a:extLst>
              <a:ext uri="{FF2B5EF4-FFF2-40B4-BE49-F238E27FC236}">
                <a16:creationId xmlns:a16="http://schemas.microsoft.com/office/drawing/2014/main" id="{96CB7A70-D1C6-64C5-A98D-6CDC4CD469B8}"/>
              </a:ext>
            </a:extLst>
          </p:cNvPr>
          <p:cNvSpPr txBox="1"/>
          <p:nvPr/>
        </p:nvSpPr>
        <p:spPr>
          <a:xfrm>
            <a:off x="4939057" y="5512408"/>
            <a:ext cx="2480265" cy="400110"/>
          </a:xfrm>
          <a:prstGeom prst="rect">
            <a:avLst/>
          </a:prstGeom>
          <a:noFill/>
        </p:spPr>
        <p:txBody>
          <a:bodyPr wrap="square">
            <a:spAutoFit/>
          </a:bodyPr>
          <a:lstStyle/>
          <a:p>
            <a:r>
              <a:rPr lang="it-IT" sz="2000" dirty="0"/>
              <a:t>[ u != </a:t>
            </a:r>
            <a:r>
              <a:rPr lang="it-IT" sz="2000" dirty="0" err="1"/>
              <a:t>null</a:t>
            </a:r>
            <a:r>
              <a:rPr lang="it-IT" sz="2000" dirty="0"/>
              <a:t> ] </a:t>
            </a:r>
            <a:r>
              <a:rPr lang="it-IT" sz="2000" dirty="0" err="1"/>
              <a:t>redirect</a:t>
            </a:r>
            <a:endParaRPr lang="it-IT" sz="2000" dirty="0"/>
          </a:p>
        </p:txBody>
      </p:sp>
      <p:cxnSp>
        <p:nvCxnSpPr>
          <p:cNvPr id="126" name="Google Shape;275;p37">
            <a:extLst>
              <a:ext uri="{FF2B5EF4-FFF2-40B4-BE49-F238E27FC236}">
                <a16:creationId xmlns:a16="http://schemas.microsoft.com/office/drawing/2014/main" id="{4395D629-BB6D-7C28-9903-A1F6C264379D}"/>
              </a:ext>
            </a:extLst>
          </p:cNvPr>
          <p:cNvCxnSpPr>
            <a:cxnSpLocks/>
            <a:endCxn id="129" idx="1"/>
          </p:cNvCxnSpPr>
          <p:nvPr/>
        </p:nvCxnSpPr>
        <p:spPr>
          <a:xfrm flipV="1">
            <a:off x="2146042" y="5883014"/>
            <a:ext cx="8481460" cy="2830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29" name="Google Shape;277;p37">
            <a:extLst>
              <a:ext uri="{FF2B5EF4-FFF2-40B4-BE49-F238E27FC236}">
                <a16:creationId xmlns:a16="http://schemas.microsoft.com/office/drawing/2014/main" id="{D5A0B37A-F2C5-DCF8-97D1-262D4D11DC98}"/>
              </a:ext>
            </a:extLst>
          </p:cNvPr>
          <p:cNvSpPr/>
          <p:nvPr/>
        </p:nvSpPr>
        <p:spPr>
          <a:xfrm>
            <a:off x="10627502" y="5643705"/>
            <a:ext cx="386421" cy="4786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39" name="Google Shape;275;p37">
            <a:extLst>
              <a:ext uri="{FF2B5EF4-FFF2-40B4-BE49-F238E27FC236}">
                <a16:creationId xmlns:a16="http://schemas.microsoft.com/office/drawing/2014/main" id="{AECB21AB-7DDC-4968-CCB0-54ECE1BDD7FD}"/>
              </a:ext>
            </a:extLst>
          </p:cNvPr>
          <p:cNvCxnSpPr>
            <a:cxnSpLocks/>
          </p:cNvCxnSpPr>
          <p:nvPr/>
        </p:nvCxnSpPr>
        <p:spPr>
          <a:xfrm>
            <a:off x="11013923" y="5897166"/>
            <a:ext cx="79040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1" name="CasellaDiTesto 140">
            <a:extLst>
              <a:ext uri="{FF2B5EF4-FFF2-40B4-BE49-F238E27FC236}">
                <a16:creationId xmlns:a16="http://schemas.microsoft.com/office/drawing/2014/main" id="{7F385DFE-B67D-ED95-1A7B-A7E601329EF2}"/>
              </a:ext>
            </a:extLst>
          </p:cNvPr>
          <p:cNvSpPr txBox="1"/>
          <p:nvPr/>
        </p:nvSpPr>
        <p:spPr>
          <a:xfrm>
            <a:off x="11031817" y="5396745"/>
            <a:ext cx="1210112" cy="523220"/>
          </a:xfrm>
          <a:prstGeom prst="rect">
            <a:avLst/>
          </a:prstGeom>
          <a:noFill/>
        </p:spPr>
        <p:txBody>
          <a:bodyPr wrap="square" rtlCol="0">
            <a:spAutoFit/>
          </a:bodyPr>
          <a:lstStyle/>
          <a:p>
            <a:r>
              <a:rPr lang="it-IT" sz="1400" b="1" dirty="0"/>
              <a:t>event: go to homepage</a:t>
            </a:r>
          </a:p>
        </p:txBody>
      </p:sp>
    </p:spTree>
    <p:extLst>
      <p:ext uri="{BB962C8B-B14F-4D97-AF65-F5344CB8AC3E}">
        <p14:creationId xmlns:p14="http://schemas.microsoft.com/office/powerpoint/2010/main" val="3714889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01073E-FC4D-C791-2296-87DB3FF84945}"/>
              </a:ext>
            </a:extLst>
          </p:cNvPr>
          <p:cNvSpPr>
            <a:spLocks noGrp="1"/>
          </p:cNvSpPr>
          <p:nvPr>
            <p:ph type="title"/>
          </p:nvPr>
        </p:nvSpPr>
        <p:spPr/>
        <p:txBody>
          <a:bodyPr/>
          <a:lstStyle/>
          <a:p>
            <a:r>
              <a:rPr lang="it-IT" dirty="0"/>
              <a:t>Event: go to homepage</a:t>
            </a:r>
          </a:p>
        </p:txBody>
      </p:sp>
      <p:sp>
        <p:nvSpPr>
          <p:cNvPr id="5" name="Google Shape;310;p38">
            <a:extLst>
              <a:ext uri="{FF2B5EF4-FFF2-40B4-BE49-F238E27FC236}">
                <a16:creationId xmlns:a16="http://schemas.microsoft.com/office/drawing/2014/main" id="{5B6E564E-8A70-DB99-F3EE-49005EE6DEC5}"/>
              </a:ext>
            </a:extLst>
          </p:cNvPr>
          <p:cNvSpPr/>
          <p:nvPr/>
        </p:nvSpPr>
        <p:spPr>
          <a:xfrm>
            <a:off x="575932" y="1184387"/>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6" name="Google Shape;274;p37">
            <a:extLst>
              <a:ext uri="{FF2B5EF4-FFF2-40B4-BE49-F238E27FC236}">
                <a16:creationId xmlns:a16="http://schemas.microsoft.com/office/drawing/2014/main" id="{B20FE1D1-97AA-C8E0-AE31-E66BE5561532}"/>
              </a:ext>
            </a:extLst>
          </p:cNvPr>
          <p:cNvCxnSpPr>
            <a:cxnSpLocks/>
          </p:cNvCxnSpPr>
          <p:nvPr/>
        </p:nvCxnSpPr>
        <p:spPr>
          <a:xfrm>
            <a:off x="1481455" y="1650889"/>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36B89FA7-36BA-FA16-1E69-34F9E67FB37B}"/>
              </a:ext>
            </a:extLst>
          </p:cNvPr>
          <p:cNvSpPr/>
          <p:nvPr/>
        </p:nvSpPr>
        <p:spPr>
          <a:xfrm>
            <a:off x="1335543" y="1909199"/>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1E7867AB-1F19-C0CC-2BA1-0F4B390DE171}"/>
              </a:ext>
            </a:extLst>
          </p:cNvPr>
          <p:cNvCxnSpPr>
            <a:cxnSpLocks/>
          </p:cNvCxnSpPr>
          <p:nvPr/>
        </p:nvCxnSpPr>
        <p:spPr>
          <a:xfrm>
            <a:off x="184298" y="3090239"/>
            <a:ext cx="11512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 name="CasellaDiTesto 9">
            <a:extLst>
              <a:ext uri="{FF2B5EF4-FFF2-40B4-BE49-F238E27FC236}">
                <a16:creationId xmlns:a16="http://schemas.microsoft.com/office/drawing/2014/main" id="{6FAA26B2-B9F6-C66B-7B82-E59BEBB7EF89}"/>
              </a:ext>
            </a:extLst>
          </p:cNvPr>
          <p:cNvSpPr txBox="1"/>
          <p:nvPr/>
        </p:nvSpPr>
        <p:spPr>
          <a:xfrm>
            <a:off x="184298" y="2628574"/>
            <a:ext cx="1229217" cy="461665"/>
          </a:xfrm>
          <a:prstGeom prst="rect">
            <a:avLst/>
          </a:prstGeom>
          <a:noFill/>
        </p:spPr>
        <p:txBody>
          <a:bodyPr wrap="square" rtlCol="0">
            <a:spAutoFit/>
          </a:bodyPr>
          <a:lstStyle/>
          <a:p>
            <a:r>
              <a:rPr lang="it-IT" sz="2400" dirty="0" err="1"/>
              <a:t>redirect</a:t>
            </a:r>
            <a:endParaRPr lang="it-IT" dirty="0"/>
          </a:p>
        </p:txBody>
      </p:sp>
      <p:sp>
        <p:nvSpPr>
          <p:cNvPr id="11" name="Google Shape;310;p38">
            <a:extLst>
              <a:ext uri="{FF2B5EF4-FFF2-40B4-BE49-F238E27FC236}">
                <a16:creationId xmlns:a16="http://schemas.microsoft.com/office/drawing/2014/main" id="{E9B5291E-8D52-6B79-0E45-EF7F146B6C6A}"/>
              </a:ext>
            </a:extLst>
          </p:cNvPr>
          <p:cNvSpPr/>
          <p:nvPr/>
        </p:nvSpPr>
        <p:spPr>
          <a:xfrm>
            <a:off x="4021971" y="1218720"/>
            <a:ext cx="1813517"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dirty="0" err="1">
                <a:solidFill>
                  <a:schemeClr val="dk1"/>
                </a:solidFill>
                <a:latin typeface="Calibri"/>
                <a:ea typeface="Calibri"/>
                <a:cs typeface="Calibri"/>
                <a:sym typeface="Calibri"/>
              </a:rPr>
              <a:t>MeetingDAO</a:t>
            </a:r>
            <a:endParaRPr dirty="0">
              <a:solidFill>
                <a:schemeClr val="dk1"/>
              </a:solidFill>
              <a:latin typeface="Calibri"/>
              <a:ea typeface="Calibri"/>
              <a:cs typeface="Calibri"/>
              <a:sym typeface="Calibri"/>
            </a:endParaRPr>
          </a:p>
        </p:txBody>
      </p:sp>
      <p:cxnSp>
        <p:nvCxnSpPr>
          <p:cNvPr id="12" name="Google Shape;274;p37">
            <a:extLst>
              <a:ext uri="{FF2B5EF4-FFF2-40B4-BE49-F238E27FC236}">
                <a16:creationId xmlns:a16="http://schemas.microsoft.com/office/drawing/2014/main" id="{B2815B0A-52AB-CF76-8551-57838A481B73}"/>
              </a:ext>
            </a:extLst>
          </p:cNvPr>
          <p:cNvCxnSpPr>
            <a:cxnSpLocks/>
          </p:cNvCxnSpPr>
          <p:nvPr/>
        </p:nvCxnSpPr>
        <p:spPr>
          <a:xfrm>
            <a:off x="4965192" y="168522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75;p37">
            <a:extLst>
              <a:ext uri="{FF2B5EF4-FFF2-40B4-BE49-F238E27FC236}">
                <a16:creationId xmlns:a16="http://schemas.microsoft.com/office/drawing/2014/main" id="{4D0980F3-C8BB-B964-0EE3-F62CA064D000}"/>
              </a:ext>
            </a:extLst>
          </p:cNvPr>
          <p:cNvCxnSpPr>
            <a:cxnSpLocks/>
          </p:cNvCxnSpPr>
          <p:nvPr/>
        </p:nvCxnSpPr>
        <p:spPr>
          <a:xfrm>
            <a:off x="1689341" y="2262601"/>
            <a:ext cx="316028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77;p37">
            <a:extLst>
              <a:ext uri="{FF2B5EF4-FFF2-40B4-BE49-F238E27FC236}">
                <a16:creationId xmlns:a16="http://schemas.microsoft.com/office/drawing/2014/main" id="{711DAEF5-2B2C-4D88-A08D-9C944DDC9A10}"/>
              </a:ext>
            </a:extLst>
          </p:cNvPr>
          <p:cNvSpPr/>
          <p:nvPr/>
        </p:nvSpPr>
        <p:spPr>
          <a:xfrm>
            <a:off x="4803808" y="1936975"/>
            <a:ext cx="291823" cy="21240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 name="CasellaDiTesto 15">
            <a:extLst>
              <a:ext uri="{FF2B5EF4-FFF2-40B4-BE49-F238E27FC236}">
                <a16:creationId xmlns:a16="http://schemas.microsoft.com/office/drawing/2014/main" id="{572D5511-F6E7-9A53-D9AF-E0B564B52DCD}"/>
              </a:ext>
            </a:extLst>
          </p:cNvPr>
          <p:cNvSpPr txBox="1"/>
          <p:nvPr/>
        </p:nvSpPr>
        <p:spPr>
          <a:xfrm>
            <a:off x="1742933" y="1943194"/>
            <a:ext cx="3041544" cy="369332"/>
          </a:xfrm>
          <a:prstGeom prst="rect">
            <a:avLst/>
          </a:prstGeom>
          <a:noFill/>
        </p:spPr>
        <p:txBody>
          <a:bodyPr wrap="square" rtlCol="0">
            <a:spAutoFit/>
          </a:bodyPr>
          <a:lstStyle/>
          <a:p>
            <a:r>
              <a:rPr lang="it-IT" dirty="0"/>
              <a:t>new </a:t>
            </a:r>
            <a:r>
              <a:rPr lang="it-IT" dirty="0" err="1"/>
              <a:t>MeetingDAO</a:t>
            </a:r>
            <a:r>
              <a:rPr lang="it-IT" dirty="0"/>
              <a:t>(connection)</a:t>
            </a:r>
          </a:p>
        </p:txBody>
      </p:sp>
      <p:cxnSp>
        <p:nvCxnSpPr>
          <p:cNvPr id="17" name="Google Shape;275;p37">
            <a:extLst>
              <a:ext uri="{FF2B5EF4-FFF2-40B4-BE49-F238E27FC236}">
                <a16:creationId xmlns:a16="http://schemas.microsoft.com/office/drawing/2014/main" id="{D22AF8E6-3B50-8C54-2A32-16E8481E4223}"/>
              </a:ext>
            </a:extLst>
          </p:cNvPr>
          <p:cNvCxnSpPr>
            <a:cxnSpLocks/>
          </p:cNvCxnSpPr>
          <p:nvPr/>
        </p:nvCxnSpPr>
        <p:spPr>
          <a:xfrm flipV="1">
            <a:off x="1608396" y="2695793"/>
            <a:ext cx="3160284" cy="1356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CasellaDiTesto 17">
            <a:extLst>
              <a:ext uri="{FF2B5EF4-FFF2-40B4-BE49-F238E27FC236}">
                <a16:creationId xmlns:a16="http://schemas.microsoft.com/office/drawing/2014/main" id="{95966268-450A-6F56-84B9-900202E01866}"/>
              </a:ext>
            </a:extLst>
          </p:cNvPr>
          <p:cNvSpPr txBox="1"/>
          <p:nvPr/>
        </p:nvSpPr>
        <p:spPr>
          <a:xfrm>
            <a:off x="1608307" y="2372508"/>
            <a:ext cx="3322352" cy="353943"/>
          </a:xfrm>
          <a:prstGeom prst="rect">
            <a:avLst/>
          </a:prstGeom>
          <a:noFill/>
        </p:spPr>
        <p:txBody>
          <a:bodyPr wrap="square" rtlCol="0">
            <a:spAutoFit/>
          </a:bodyPr>
          <a:lstStyle/>
          <a:p>
            <a:r>
              <a:rPr lang="it-IT" sz="1700" dirty="0" err="1"/>
              <a:t>findCreatedMeetings</a:t>
            </a:r>
            <a:r>
              <a:rPr lang="it-IT" sz="1700" dirty="0"/>
              <a:t>(</a:t>
            </a:r>
            <a:r>
              <a:rPr lang="it-IT" sz="1700" dirty="0" err="1"/>
              <a:t>session.user</a:t>
            </a:r>
            <a:r>
              <a:rPr lang="it-IT" sz="1700" dirty="0"/>
              <a:t>)</a:t>
            </a:r>
          </a:p>
        </p:txBody>
      </p:sp>
      <p:cxnSp>
        <p:nvCxnSpPr>
          <p:cNvPr id="21" name="Google Shape;275;p37">
            <a:extLst>
              <a:ext uri="{FF2B5EF4-FFF2-40B4-BE49-F238E27FC236}">
                <a16:creationId xmlns:a16="http://schemas.microsoft.com/office/drawing/2014/main" id="{C97E2FB1-BA80-0F39-C099-70CE4DACA178}"/>
              </a:ext>
            </a:extLst>
          </p:cNvPr>
          <p:cNvCxnSpPr>
            <a:cxnSpLocks/>
          </p:cNvCxnSpPr>
          <p:nvPr/>
        </p:nvCxnSpPr>
        <p:spPr>
          <a:xfrm flipH="1">
            <a:off x="1627366" y="3090239"/>
            <a:ext cx="31879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4" name="CasellaDiTesto 23">
            <a:extLst>
              <a:ext uri="{FF2B5EF4-FFF2-40B4-BE49-F238E27FC236}">
                <a16:creationId xmlns:a16="http://schemas.microsoft.com/office/drawing/2014/main" id="{2B00D071-CBFF-31F0-6FEC-94FAE1D57DC0}"/>
              </a:ext>
            </a:extLst>
          </p:cNvPr>
          <p:cNvSpPr txBox="1"/>
          <p:nvPr/>
        </p:nvSpPr>
        <p:spPr>
          <a:xfrm>
            <a:off x="2615600" y="2742753"/>
            <a:ext cx="1254741" cy="369332"/>
          </a:xfrm>
          <a:prstGeom prst="rect">
            <a:avLst/>
          </a:prstGeom>
          <a:noFill/>
        </p:spPr>
        <p:txBody>
          <a:bodyPr wrap="square" rtlCol="0">
            <a:spAutoFit/>
          </a:bodyPr>
          <a:lstStyle/>
          <a:p>
            <a:r>
              <a:rPr lang="it-IT" dirty="0" err="1"/>
              <a:t>cMeetings</a:t>
            </a:r>
            <a:endParaRPr lang="it-IT" sz="1400" dirty="0"/>
          </a:p>
        </p:txBody>
      </p:sp>
      <p:cxnSp>
        <p:nvCxnSpPr>
          <p:cNvPr id="25" name="Google Shape;275;p37">
            <a:extLst>
              <a:ext uri="{FF2B5EF4-FFF2-40B4-BE49-F238E27FC236}">
                <a16:creationId xmlns:a16="http://schemas.microsoft.com/office/drawing/2014/main" id="{614E43D8-038E-E200-8158-A93300F1D6CD}"/>
              </a:ext>
            </a:extLst>
          </p:cNvPr>
          <p:cNvCxnSpPr>
            <a:cxnSpLocks/>
          </p:cNvCxnSpPr>
          <p:nvPr/>
        </p:nvCxnSpPr>
        <p:spPr>
          <a:xfrm flipV="1">
            <a:off x="1615833" y="3491187"/>
            <a:ext cx="3171817" cy="66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6" name="CasellaDiTesto 25">
            <a:extLst>
              <a:ext uri="{FF2B5EF4-FFF2-40B4-BE49-F238E27FC236}">
                <a16:creationId xmlns:a16="http://schemas.microsoft.com/office/drawing/2014/main" id="{BF0B7132-2AF5-ABA1-E894-A90AB79828D8}"/>
              </a:ext>
            </a:extLst>
          </p:cNvPr>
          <p:cNvSpPr txBox="1"/>
          <p:nvPr/>
        </p:nvSpPr>
        <p:spPr>
          <a:xfrm>
            <a:off x="1667414" y="3195174"/>
            <a:ext cx="3170838" cy="353943"/>
          </a:xfrm>
          <a:prstGeom prst="rect">
            <a:avLst/>
          </a:prstGeom>
          <a:noFill/>
        </p:spPr>
        <p:txBody>
          <a:bodyPr wrap="square" rtlCol="0">
            <a:spAutoFit/>
          </a:bodyPr>
          <a:lstStyle/>
          <a:p>
            <a:r>
              <a:rPr lang="it-IT" sz="1700" dirty="0" err="1"/>
              <a:t>findInvitedMeetings</a:t>
            </a:r>
            <a:r>
              <a:rPr lang="it-IT" sz="1700" dirty="0"/>
              <a:t>(</a:t>
            </a:r>
            <a:r>
              <a:rPr lang="it-IT" sz="1700" dirty="0" err="1"/>
              <a:t>session.user</a:t>
            </a:r>
            <a:r>
              <a:rPr lang="it-IT" sz="1700" dirty="0"/>
              <a:t>)</a:t>
            </a:r>
          </a:p>
        </p:txBody>
      </p:sp>
      <p:cxnSp>
        <p:nvCxnSpPr>
          <p:cNvPr id="27" name="Google Shape;275;p37">
            <a:extLst>
              <a:ext uri="{FF2B5EF4-FFF2-40B4-BE49-F238E27FC236}">
                <a16:creationId xmlns:a16="http://schemas.microsoft.com/office/drawing/2014/main" id="{107B26CF-E1DE-30D5-E160-0674F096D74F}"/>
              </a:ext>
            </a:extLst>
          </p:cNvPr>
          <p:cNvCxnSpPr>
            <a:cxnSpLocks/>
          </p:cNvCxnSpPr>
          <p:nvPr/>
        </p:nvCxnSpPr>
        <p:spPr>
          <a:xfrm flipH="1">
            <a:off x="1615833" y="3858466"/>
            <a:ext cx="313831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 name="CasellaDiTesto 27">
            <a:extLst>
              <a:ext uri="{FF2B5EF4-FFF2-40B4-BE49-F238E27FC236}">
                <a16:creationId xmlns:a16="http://schemas.microsoft.com/office/drawing/2014/main" id="{540E289E-0465-1A6A-BB3B-CE49519C7B3D}"/>
              </a:ext>
            </a:extLst>
          </p:cNvPr>
          <p:cNvSpPr txBox="1"/>
          <p:nvPr/>
        </p:nvSpPr>
        <p:spPr>
          <a:xfrm>
            <a:off x="2664082" y="3549117"/>
            <a:ext cx="1157779" cy="369332"/>
          </a:xfrm>
          <a:prstGeom prst="rect">
            <a:avLst/>
          </a:prstGeom>
          <a:noFill/>
        </p:spPr>
        <p:txBody>
          <a:bodyPr wrap="square" rtlCol="0">
            <a:spAutoFit/>
          </a:bodyPr>
          <a:lstStyle/>
          <a:p>
            <a:r>
              <a:rPr lang="it-IT" dirty="0" err="1"/>
              <a:t>iMeetings</a:t>
            </a:r>
            <a:endParaRPr lang="it-IT" sz="1400" dirty="0"/>
          </a:p>
        </p:txBody>
      </p:sp>
      <p:sp>
        <p:nvSpPr>
          <p:cNvPr id="30" name="Google Shape;310;p38">
            <a:extLst>
              <a:ext uri="{FF2B5EF4-FFF2-40B4-BE49-F238E27FC236}">
                <a16:creationId xmlns:a16="http://schemas.microsoft.com/office/drawing/2014/main" id="{8241FBEC-2CAE-18FB-6C17-7FEF27C7007E}"/>
              </a:ext>
            </a:extLst>
          </p:cNvPr>
          <p:cNvSpPr/>
          <p:nvPr/>
        </p:nvSpPr>
        <p:spPr>
          <a:xfrm>
            <a:off x="6840280" y="1209445"/>
            <a:ext cx="1175562"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ctx</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60D713F9-F569-7CDE-B88A-2F84081888E5}"/>
              </a:ext>
            </a:extLst>
          </p:cNvPr>
          <p:cNvCxnSpPr>
            <a:cxnSpLocks/>
          </p:cNvCxnSpPr>
          <p:nvPr/>
        </p:nvCxnSpPr>
        <p:spPr>
          <a:xfrm>
            <a:off x="7428061" y="1675947"/>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2" name="Google Shape;275;p37">
            <a:extLst>
              <a:ext uri="{FF2B5EF4-FFF2-40B4-BE49-F238E27FC236}">
                <a16:creationId xmlns:a16="http://schemas.microsoft.com/office/drawing/2014/main" id="{FA364167-AF04-EBEC-E213-C2451DAC3721}"/>
              </a:ext>
            </a:extLst>
          </p:cNvPr>
          <p:cNvCxnSpPr>
            <a:cxnSpLocks/>
          </p:cNvCxnSpPr>
          <p:nvPr/>
        </p:nvCxnSpPr>
        <p:spPr>
          <a:xfrm>
            <a:off x="1638901" y="4623773"/>
            <a:ext cx="562384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277;p37">
            <a:extLst>
              <a:ext uri="{FF2B5EF4-FFF2-40B4-BE49-F238E27FC236}">
                <a16:creationId xmlns:a16="http://schemas.microsoft.com/office/drawing/2014/main" id="{005FA7CE-2962-D402-1704-8F7DD6774BA5}"/>
              </a:ext>
            </a:extLst>
          </p:cNvPr>
          <p:cNvSpPr/>
          <p:nvPr/>
        </p:nvSpPr>
        <p:spPr>
          <a:xfrm>
            <a:off x="7274278" y="4296692"/>
            <a:ext cx="291822" cy="65416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CasellaDiTesto 34">
            <a:extLst>
              <a:ext uri="{FF2B5EF4-FFF2-40B4-BE49-F238E27FC236}">
                <a16:creationId xmlns:a16="http://schemas.microsoft.com/office/drawing/2014/main" id="{E0B04403-5F91-9BEC-8576-347F5D812D12}"/>
              </a:ext>
            </a:extLst>
          </p:cNvPr>
          <p:cNvSpPr txBox="1"/>
          <p:nvPr/>
        </p:nvSpPr>
        <p:spPr>
          <a:xfrm>
            <a:off x="2500078" y="4282213"/>
            <a:ext cx="3977914" cy="400110"/>
          </a:xfrm>
          <a:prstGeom prst="rect">
            <a:avLst/>
          </a:prstGeom>
          <a:noFill/>
        </p:spPr>
        <p:txBody>
          <a:bodyPr wrap="square" rtlCol="0">
            <a:spAutoFit/>
          </a:bodyPr>
          <a:lstStyle/>
          <a:p>
            <a:r>
              <a:rPr lang="it-IT" sz="2000" dirty="0" err="1"/>
              <a:t>setVariable</a:t>
            </a:r>
            <a:r>
              <a:rPr lang="it-IT" sz="2000" dirty="0"/>
              <a:t>(</a:t>
            </a:r>
            <a:r>
              <a:rPr lang="it-IT" sz="2000" dirty="0" err="1"/>
              <a:t>cMeetings</a:t>
            </a:r>
            <a:r>
              <a:rPr lang="it-IT" sz="2000" dirty="0"/>
              <a:t>, </a:t>
            </a:r>
            <a:r>
              <a:rPr lang="it-IT" sz="2000" dirty="0" err="1"/>
              <a:t>iMeetings</a:t>
            </a:r>
            <a:r>
              <a:rPr lang="it-IT" sz="2000" dirty="0"/>
              <a:t>)</a:t>
            </a:r>
          </a:p>
        </p:txBody>
      </p:sp>
      <p:sp>
        <p:nvSpPr>
          <p:cNvPr id="36" name="Google Shape;310;p38">
            <a:extLst>
              <a:ext uri="{FF2B5EF4-FFF2-40B4-BE49-F238E27FC236}">
                <a16:creationId xmlns:a16="http://schemas.microsoft.com/office/drawing/2014/main" id="{F601738A-0195-466F-30BC-661B59B45CE3}"/>
              </a:ext>
            </a:extLst>
          </p:cNvPr>
          <p:cNvSpPr/>
          <p:nvPr/>
        </p:nvSpPr>
        <p:spPr>
          <a:xfrm>
            <a:off x="9269351" y="1209444"/>
            <a:ext cx="1910314"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Template</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Engine</a:t>
            </a:r>
            <a:endParaRPr sz="2000" dirty="0">
              <a:solidFill>
                <a:schemeClr val="dk1"/>
              </a:solidFill>
              <a:latin typeface="Calibri"/>
              <a:ea typeface="Calibri"/>
              <a:cs typeface="Calibri"/>
              <a:sym typeface="Calibri"/>
            </a:endParaRPr>
          </a:p>
        </p:txBody>
      </p:sp>
      <p:cxnSp>
        <p:nvCxnSpPr>
          <p:cNvPr id="37" name="Google Shape;274;p37">
            <a:extLst>
              <a:ext uri="{FF2B5EF4-FFF2-40B4-BE49-F238E27FC236}">
                <a16:creationId xmlns:a16="http://schemas.microsoft.com/office/drawing/2014/main" id="{72C31A09-89D7-CB9D-665B-4DA359EFAD13}"/>
              </a:ext>
            </a:extLst>
          </p:cNvPr>
          <p:cNvCxnSpPr>
            <a:cxnSpLocks/>
          </p:cNvCxnSpPr>
          <p:nvPr/>
        </p:nvCxnSpPr>
        <p:spPr>
          <a:xfrm>
            <a:off x="10224508" y="1685224"/>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8" name="Google Shape;275;p37">
            <a:extLst>
              <a:ext uri="{FF2B5EF4-FFF2-40B4-BE49-F238E27FC236}">
                <a16:creationId xmlns:a16="http://schemas.microsoft.com/office/drawing/2014/main" id="{92580092-3546-C3FA-0543-A896F363A82D}"/>
              </a:ext>
            </a:extLst>
          </p:cNvPr>
          <p:cNvCxnSpPr>
            <a:cxnSpLocks/>
            <a:endCxn id="40" idx="1"/>
          </p:cNvCxnSpPr>
          <p:nvPr/>
        </p:nvCxnSpPr>
        <p:spPr>
          <a:xfrm>
            <a:off x="1638901" y="5480261"/>
            <a:ext cx="842957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0" name="Google Shape;277;p37">
            <a:extLst>
              <a:ext uri="{FF2B5EF4-FFF2-40B4-BE49-F238E27FC236}">
                <a16:creationId xmlns:a16="http://schemas.microsoft.com/office/drawing/2014/main" id="{890797A3-3003-3A35-F46D-B4503CFC8B29}"/>
              </a:ext>
            </a:extLst>
          </p:cNvPr>
          <p:cNvSpPr/>
          <p:nvPr/>
        </p:nvSpPr>
        <p:spPr>
          <a:xfrm>
            <a:off x="10068473" y="5153180"/>
            <a:ext cx="291822" cy="65416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 name="CasellaDiTesto 41">
            <a:extLst>
              <a:ext uri="{FF2B5EF4-FFF2-40B4-BE49-F238E27FC236}">
                <a16:creationId xmlns:a16="http://schemas.microsoft.com/office/drawing/2014/main" id="{CEC9FCE5-A461-BF6F-21D3-08B9F326276D}"/>
              </a:ext>
            </a:extLst>
          </p:cNvPr>
          <p:cNvSpPr txBox="1"/>
          <p:nvPr/>
        </p:nvSpPr>
        <p:spPr>
          <a:xfrm>
            <a:off x="3724940" y="5127738"/>
            <a:ext cx="3977914" cy="400110"/>
          </a:xfrm>
          <a:prstGeom prst="rect">
            <a:avLst/>
          </a:prstGeom>
          <a:noFill/>
        </p:spPr>
        <p:txBody>
          <a:bodyPr wrap="square" rtlCol="0">
            <a:spAutoFit/>
          </a:bodyPr>
          <a:lstStyle/>
          <a:p>
            <a:r>
              <a:rPr lang="it-IT" sz="2000" dirty="0" err="1"/>
              <a:t>process</a:t>
            </a:r>
            <a:r>
              <a:rPr lang="it-IT" sz="2000" dirty="0"/>
              <a:t>(‘’Homepage.html’’, </a:t>
            </a:r>
            <a:r>
              <a:rPr lang="it-IT" sz="2000" dirty="0" err="1"/>
              <a:t>ctx</a:t>
            </a:r>
            <a:r>
              <a:rPr lang="it-IT" sz="2000" dirty="0"/>
              <a:t>, …)</a:t>
            </a:r>
          </a:p>
        </p:txBody>
      </p:sp>
    </p:spTree>
    <p:extLst>
      <p:ext uri="{BB962C8B-B14F-4D97-AF65-F5344CB8AC3E}">
        <p14:creationId xmlns:p14="http://schemas.microsoft.com/office/powerpoint/2010/main" val="89606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504593" y="80570"/>
            <a:ext cx="10972800" cy="1143000"/>
          </a:xfrm>
        </p:spPr>
        <p:txBody>
          <a:bodyPr>
            <a:normAutofit/>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188087" y="1433012"/>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CreateMeeting</a:t>
            </a:r>
            <a:endParaRPr dirty="0">
              <a:solidFill>
                <a:schemeClr val="dk1"/>
              </a:solidFill>
              <a:latin typeface="Calibri"/>
              <a:ea typeface="Calibri"/>
              <a:cs typeface="Calibri"/>
              <a:sym typeface="Calibri"/>
            </a:endParaRPr>
          </a:p>
        </p:txBody>
      </p:sp>
      <p:sp>
        <p:nvSpPr>
          <p:cNvPr id="7" name="Google Shape;310;p38">
            <a:extLst>
              <a:ext uri="{FF2B5EF4-FFF2-40B4-BE49-F238E27FC236}">
                <a16:creationId xmlns:a16="http://schemas.microsoft.com/office/drawing/2014/main" id="{03F7BDD2-D30D-271B-4CB9-9C8F3F18873C}"/>
              </a:ext>
            </a:extLst>
          </p:cNvPr>
          <p:cNvSpPr/>
          <p:nvPr/>
        </p:nvSpPr>
        <p:spPr>
          <a:xfrm>
            <a:off x="4651861" y="1403041"/>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MeetingForm</a:t>
            </a:r>
            <a:endParaRPr dirty="0">
              <a:solidFill>
                <a:schemeClr val="dk1"/>
              </a:solidFill>
              <a:latin typeface="Calibri"/>
              <a:ea typeface="Calibri"/>
              <a:cs typeface="Calibri"/>
              <a:sym typeface="Calibri"/>
            </a:endParaRPr>
          </a:p>
        </p:txBody>
      </p:sp>
      <p:sp>
        <p:nvSpPr>
          <p:cNvPr id="8" name="Google Shape;310;p38">
            <a:extLst>
              <a:ext uri="{FF2B5EF4-FFF2-40B4-BE49-F238E27FC236}">
                <a16:creationId xmlns:a16="http://schemas.microsoft.com/office/drawing/2014/main" id="{A963BA94-E6CD-449B-7BE2-77F277A3B5A9}"/>
              </a:ext>
            </a:extLst>
          </p:cNvPr>
          <p:cNvSpPr/>
          <p:nvPr/>
        </p:nvSpPr>
        <p:spPr>
          <a:xfrm>
            <a:off x="8115636" y="1406523"/>
            <a:ext cx="2057063"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085974" y="1887428"/>
            <a:ext cx="0" cy="440205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 name="Google Shape;274;p37">
            <a:extLst>
              <a:ext uri="{FF2B5EF4-FFF2-40B4-BE49-F238E27FC236}">
                <a16:creationId xmlns:a16="http://schemas.microsoft.com/office/drawing/2014/main" id="{E22C8FA5-923A-23DC-F7F5-606D8745FEF3}"/>
              </a:ext>
            </a:extLst>
          </p:cNvPr>
          <p:cNvCxnSpPr>
            <a:cxnSpLocks/>
          </p:cNvCxnSpPr>
          <p:nvPr/>
        </p:nvCxnSpPr>
        <p:spPr>
          <a:xfrm>
            <a:off x="5607019" y="1899515"/>
            <a:ext cx="0" cy="438996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2" name="Google Shape;274;p37">
            <a:extLst>
              <a:ext uri="{FF2B5EF4-FFF2-40B4-BE49-F238E27FC236}">
                <a16:creationId xmlns:a16="http://schemas.microsoft.com/office/drawing/2014/main" id="{17AF345B-7CB5-97E6-D4A2-E93E1783C34B}"/>
              </a:ext>
            </a:extLst>
          </p:cNvPr>
          <p:cNvCxnSpPr>
            <a:cxnSpLocks/>
          </p:cNvCxnSpPr>
          <p:nvPr/>
        </p:nvCxnSpPr>
        <p:spPr>
          <a:xfrm>
            <a:off x="9101455" y="1887428"/>
            <a:ext cx="0" cy="440205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FC033B31-0C64-C9CF-3E36-04CA3C2CDCA1}"/>
              </a:ext>
            </a:extLst>
          </p:cNvPr>
          <p:cNvSpPr/>
          <p:nvPr/>
        </p:nvSpPr>
        <p:spPr>
          <a:xfrm>
            <a:off x="1914992" y="2145738"/>
            <a:ext cx="298987" cy="369847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4" name="Google Shape;275;p37">
            <a:extLst>
              <a:ext uri="{FF2B5EF4-FFF2-40B4-BE49-F238E27FC236}">
                <a16:creationId xmlns:a16="http://schemas.microsoft.com/office/drawing/2014/main" id="{53070861-7971-52F0-96C4-689BBB5593B6}"/>
              </a:ext>
            </a:extLst>
          </p:cNvPr>
          <p:cNvCxnSpPr>
            <a:cxnSpLocks/>
          </p:cNvCxnSpPr>
          <p:nvPr/>
        </p:nvCxnSpPr>
        <p:spPr>
          <a:xfrm>
            <a:off x="642749" y="3059448"/>
            <a:ext cx="12526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CasellaDiTesto 14">
            <a:extLst>
              <a:ext uri="{FF2B5EF4-FFF2-40B4-BE49-F238E27FC236}">
                <a16:creationId xmlns:a16="http://schemas.microsoft.com/office/drawing/2014/main" id="{6E17B350-9816-690A-D832-FE5D2DCBC2CE}"/>
              </a:ext>
            </a:extLst>
          </p:cNvPr>
          <p:cNvSpPr txBox="1"/>
          <p:nvPr/>
        </p:nvSpPr>
        <p:spPr>
          <a:xfrm>
            <a:off x="719987" y="2618464"/>
            <a:ext cx="1181604" cy="523220"/>
          </a:xfrm>
          <a:prstGeom prst="rect">
            <a:avLst/>
          </a:prstGeom>
          <a:noFill/>
        </p:spPr>
        <p:txBody>
          <a:bodyPr wrap="square" rtlCol="0">
            <a:spAutoFit/>
          </a:bodyPr>
          <a:lstStyle/>
          <a:p>
            <a:r>
              <a:rPr lang="it-IT" sz="2800" dirty="0" err="1"/>
              <a:t>doPost</a:t>
            </a:r>
            <a:endParaRPr lang="it-IT" sz="2800" dirty="0"/>
          </a:p>
        </p:txBody>
      </p:sp>
      <p:sp>
        <p:nvSpPr>
          <p:cNvPr id="17" name="CasellaDiTesto 16">
            <a:extLst>
              <a:ext uri="{FF2B5EF4-FFF2-40B4-BE49-F238E27FC236}">
                <a16:creationId xmlns:a16="http://schemas.microsoft.com/office/drawing/2014/main" id="{B2D031E1-B9CE-8B5D-14B3-496C9EA66818}"/>
              </a:ext>
            </a:extLst>
          </p:cNvPr>
          <p:cNvSpPr txBox="1"/>
          <p:nvPr/>
        </p:nvSpPr>
        <p:spPr>
          <a:xfrm>
            <a:off x="-22729" y="4018290"/>
            <a:ext cx="2085974" cy="2431435"/>
          </a:xfrm>
          <a:prstGeom prst="rect">
            <a:avLst/>
          </a:prstGeom>
          <a:noFill/>
        </p:spPr>
        <p:txBody>
          <a:bodyPr wrap="square">
            <a:spAutoFit/>
          </a:bodyPr>
          <a:lstStyle/>
          <a:p>
            <a:pPr marL="0" marR="0" lvl="0" indent="0" algn="l" rtl="0">
              <a:spcBef>
                <a:spcPts val="0"/>
              </a:spcBef>
              <a:spcAft>
                <a:spcPts val="0"/>
              </a:spcAft>
              <a:buNone/>
            </a:pPr>
            <a:r>
              <a:rPr lang="en-US" dirty="0">
                <a:solidFill>
                  <a:schemeClr val="dk1"/>
                </a:solidFill>
                <a:latin typeface="Calibri"/>
                <a:ea typeface="Calibri"/>
                <a:cs typeface="Calibri"/>
                <a:sym typeface="Calibri"/>
              </a:rPr>
              <a:t>In </a:t>
            </a:r>
            <a:r>
              <a:rPr lang="en-US" u="sng" dirty="0">
                <a:solidFill>
                  <a:schemeClr val="dk1"/>
                </a:solidFill>
                <a:latin typeface="Calibri"/>
                <a:ea typeface="Calibri"/>
                <a:cs typeface="Calibri"/>
                <a:sym typeface="Calibri"/>
              </a:rPr>
              <a:t>Homepage.html</a:t>
            </a:r>
            <a:r>
              <a:rPr lang="en-US" dirty="0">
                <a:solidFill>
                  <a:schemeClr val="dk1"/>
                </a:solidFill>
                <a:latin typeface="Calibri"/>
                <a:ea typeface="Calibri"/>
                <a:cs typeface="Calibri"/>
                <a:sym typeface="Calibri"/>
              </a:rPr>
              <a:t>:</a:t>
            </a:r>
          </a:p>
          <a:p>
            <a:pPr marL="0" marR="0" lvl="0" indent="0" algn="l" rtl="0">
              <a:spcBef>
                <a:spcPts val="0"/>
              </a:spcBef>
              <a:spcAft>
                <a:spcPts val="0"/>
              </a:spcAft>
              <a:buNone/>
            </a:pPr>
            <a:endParaRPr lang="en-US" dirty="0">
              <a:solidFill>
                <a:schemeClr val="dk1"/>
              </a:solidFill>
              <a:latin typeface="Calibri"/>
              <a:ea typeface="Calibri"/>
              <a:cs typeface="Calibri"/>
              <a:sym typeface="Calibri"/>
            </a:endParaRPr>
          </a:p>
          <a:p>
            <a:pPr marL="0" marR="0" lvl="0" indent="0" algn="l" rtl="0">
              <a:spcBef>
                <a:spcPts val="0"/>
              </a:spcBef>
              <a:spcAft>
                <a:spcPts val="0"/>
              </a:spcAft>
              <a:buNone/>
            </a:pPr>
            <a:r>
              <a:rPr lang="en-US" dirty="0">
                <a:solidFill>
                  <a:schemeClr val="dk1"/>
                </a:solidFill>
                <a:latin typeface="Calibri"/>
                <a:ea typeface="Calibri"/>
                <a:cs typeface="Calibri"/>
                <a:sym typeface="Calibri"/>
              </a:rPr>
              <a:t>POST</a:t>
            </a:r>
          </a:p>
          <a:p>
            <a:pPr marL="0" marR="0" lvl="0" indent="0" algn="l" rtl="0">
              <a:spcBef>
                <a:spcPts val="0"/>
              </a:spcBef>
              <a:spcAft>
                <a:spcPts val="0"/>
              </a:spcAft>
              <a:buNone/>
            </a:pPr>
            <a:r>
              <a:rPr lang="en-US" dirty="0">
                <a:solidFill>
                  <a:schemeClr val="dk1"/>
                </a:solidFill>
                <a:latin typeface="Calibri"/>
                <a:ea typeface="Calibri"/>
                <a:cs typeface="Calibri"/>
                <a:sym typeface="Calibri"/>
              </a:rPr>
              <a:t>/</a:t>
            </a:r>
            <a:r>
              <a:rPr lang="en-US" dirty="0" err="1">
                <a:solidFill>
                  <a:schemeClr val="dk1"/>
                </a:solidFill>
                <a:latin typeface="Calibri"/>
                <a:ea typeface="Calibri"/>
                <a:cs typeface="Calibri"/>
                <a:sym typeface="Calibri"/>
              </a:rPr>
              <a:t>CreateMeeting</a:t>
            </a:r>
            <a:endParaRPr lang="en-US"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cs typeface="Calibri"/>
                <a:sym typeface="Calibri"/>
              </a:rPr>
              <a:t>title</a:t>
            </a:r>
          </a:p>
          <a:p>
            <a:pPr marL="0" marR="0" lvl="0" indent="0" algn="l" rtl="0">
              <a:spcBef>
                <a:spcPts val="0"/>
              </a:spcBef>
              <a:spcAft>
                <a:spcPts val="0"/>
              </a:spcAft>
              <a:buNone/>
            </a:pPr>
            <a:r>
              <a:rPr lang="en-US" sz="1600" dirty="0" err="1">
                <a:solidFill>
                  <a:schemeClr val="dk1"/>
                </a:solidFill>
                <a:latin typeface="Calibri"/>
                <a:cs typeface="Calibri"/>
                <a:sym typeface="Calibri"/>
              </a:rPr>
              <a:t>startDate</a:t>
            </a:r>
            <a:endParaRPr lang="en-US" sz="1600" dirty="0">
              <a:solidFill>
                <a:schemeClr val="dk1"/>
              </a:solidFill>
              <a:latin typeface="Calibri"/>
              <a:cs typeface="Calibri"/>
              <a:sym typeface="Calibri"/>
            </a:endParaRPr>
          </a:p>
          <a:p>
            <a:pPr marL="0" marR="0" lvl="0" indent="0" algn="l" rtl="0">
              <a:spcBef>
                <a:spcPts val="0"/>
              </a:spcBef>
              <a:spcAft>
                <a:spcPts val="0"/>
              </a:spcAft>
              <a:buNone/>
            </a:pPr>
            <a:r>
              <a:rPr lang="en-US" sz="1600" dirty="0" err="1">
                <a:solidFill>
                  <a:schemeClr val="dk1"/>
                </a:solidFill>
                <a:latin typeface="Calibri"/>
                <a:cs typeface="Calibri"/>
                <a:sym typeface="Calibri"/>
              </a:rPr>
              <a:t>startTime</a:t>
            </a:r>
            <a:endParaRPr lang="en-US" sz="1600" dirty="0">
              <a:solidFill>
                <a:schemeClr val="dk1"/>
              </a:solidFill>
              <a:latin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cs typeface="Calibri"/>
                <a:sym typeface="Calibri"/>
              </a:rPr>
              <a:t>duration</a:t>
            </a:r>
          </a:p>
          <a:p>
            <a:pPr marL="0" marR="0" lvl="0" indent="0" algn="l" rtl="0">
              <a:spcBef>
                <a:spcPts val="0"/>
              </a:spcBef>
              <a:spcAft>
                <a:spcPts val="0"/>
              </a:spcAft>
              <a:buNone/>
            </a:pPr>
            <a:r>
              <a:rPr lang="en-US" sz="1600" dirty="0" err="1">
                <a:solidFill>
                  <a:schemeClr val="dk1"/>
                </a:solidFill>
                <a:latin typeface="Calibri"/>
                <a:cs typeface="Calibri"/>
                <a:sym typeface="Calibri"/>
              </a:rPr>
              <a:t>maxPart</a:t>
            </a:r>
            <a:endParaRPr lang="en-US" sz="1600" dirty="0">
              <a:solidFill>
                <a:schemeClr val="dk1"/>
              </a:solidFill>
              <a:latin typeface="Calibri"/>
              <a:cs typeface="Calibri"/>
              <a:sym typeface="Calibri"/>
            </a:endParaRPr>
          </a:p>
        </p:txBody>
      </p:sp>
      <p:cxnSp>
        <p:nvCxnSpPr>
          <p:cNvPr id="18" name="Google Shape;275;p37">
            <a:extLst>
              <a:ext uri="{FF2B5EF4-FFF2-40B4-BE49-F238E27FC236}">
                <a16:creationId xmlns:a16="http://schemas.microsoft.com/office/drawing/2014/main" id="{94371A0F-88D6-BC2F-92F0-FD750D4A0221}"/>
              </a:ext>
            </a:extLst>
          </p:cNvPr>
          <p:cNvCxnSpPr>
            <a:cxnSpLocks/>
          </p:cNvCxnSpPr>
          <p:nvPr/>
        </p:nvCxnSpPr>
        <p:spPr>
          <a:xfrm>
            <a:off x="2206815" y="2668782"/>
            <a:ext cx="32542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77;p37">
            <a:extLst>
              <a:ext uri="{FF2B5EF4-FFF2-40B4-BE49-F238E27FC236}">
                <a16:creationId xmlns:a16="http://schemas.microsoft.com/office/drawing/2014/main" id="{7B305D44-557B-A0FB-F8AC-73A3C191DF11}"/>
              </a:ext>
            </a:extLst>
          </p:cNvPr>
          <p:cNvSpPr/>
          <p:nvPr/>
        </p:nvSpPr>
        <p:spPr>
          <a:xfrm>
            <a:off x="5461107" y="2145738"/>
            <a:ext cx="291824" cy="17663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CasellaDiTesto 21">
            <a:extLst>
              <a:ext uri="{FF2B5EF4-FFF2-40B4-BE49-F238E27FC236}">
                <a16:creationId xmlns:a16="http://schemas.microsoft.com/office/drawing/2014/main" id="{04F63E6F-4595-F5DF-3E15-76E02DB2484D}"/>
              </a:ext>
            </a:extLst>
          </p:cNvPr>
          <p:cNvSpPr txBox="1"/>
          <p:nvPr/>
        </p:nvSpPr>
        <p:spPr>
          <a:xfrm>
            <a:off x="2737983" y="2353175"/>
            <a:ext cx="2410735" cy="400110"/>
          </a:xfrm>
          <a:prstGeom prst="rect">
            <a:avLst/>
          </a:prstGeom>
          <a:noFill/>
        </p:spPr>
        <p:txBody>
          <a:bodyPr wrap="square" rtlCol="0">
            <a:spAutoFit/>
          </a:bodyPr>
          <a:lstStyle/>
          <a:p>
            <a:r>
              <a:rPr lang="it-IT" sz="2000" dirty="0"/>
              <a:t>new </a:t>
            </a:r>
            <a:r>
              <a:rPr lang="it-IT" sz="2000" dirty="0" err="1"/>
              <a:t>MeetingForm</a:t>
            </a:r>
            <a:r>
              <a:rPr lang="it-IT" sz="2000" dirty="0"/>
              <a:t>(*)</a:t>
            </a:r>
          </a:p>
        </p:txBody>
      </p:sp>
      <p:cxnSp>
        <p:nvCxnSpPr>
          <p:cNvPr id="26" name="Google Shape;275;p37">
            <a:extLst>
              <a:ext uri="{FF2B5EF4-FFF2-40B4-BE49-F238E27FC236}">
                <a16:creationId xmlns:a16="http://schemas.microsoft.com/office/drawing/2014/main" id="{D4E5D5CC-BB5A-C3D3-6CBF-6C8256A69851}"/>
              </a:ext>
            </a:extLst>
          </p:cNvPr>
          <p:cNvCxnSpPr>
            <a:cxnSpLocks/>
          </p:cNvCxnSpPr>
          <p:nvPr/>
        </p:nvCxnSpPr>
        <p:spPr>
          <a:xfrm>
            <a:off x="2206815" y="3134651"/>
            <a:ext cx="32542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CasellaDiTesto 26">
            <a:extLst>
              <a:ext uri="{FF2B5EF4-FFF2-40B4-BE49-F238E27FC236}">
                <a16:creationId xmlns:a16="http://schemas.microsoft.com/office/drawing/2014/main" id="{5606891B-018C-CADF-786C-A99A7C15FDD7}"/>
              </a:ext>
            </a:extLst>
          </p:cNvPr>
          <p:cNvSpPr txBox="1"/>
          <p:nvPr/>
        </p:nvSpPr>
        <p:spPr>
          <a:xfrm>
            <a:off x="3446248" y="2811405"/>
            <a:ext cx="1052015" cy="400110"/>
          </a:xfrm>
          <a:prstGeom prst="rect">
            <a:avLst/>
          </a:prstGeom>
          <a:noFill/>
        </p:spPr>
        <p:txBody>
          <a:bodyPr wrap="square" rtlCol="0">
            <a:spAutoFit/>
          </a:bodyPr>
          <a:lstStyle/>
          <a:p>
            <a:r>
              <a:rPr lang="it-IT" sz="2000" dirty="0" err="1"/>
              <a:t>isValid</a:t>
            </a:r>
            <a:r>
              <a:rPr lang="it-IT" sz="2000" dirty="0"/>
              <a:t>()</a:t>
            </a:r>
          </a:p>
        </p:txBody>
      </p:sp>
      <p:cxnSp>
        <p:nvCxnSpPr>
          <p:cNvPr id="29" name="Google Shape;275;p37">
            <a:extLst>
              <a:ext uri="{FF2B5EF4-FFF2-40B4-BE49-F238E27FC236}">
                <a16:creationId xmlns:a16="http://schemas.microsoft.com/office/drawing/2014/main" id="{DF8B931C-3C0B-673F-F597-307D97766B58}"/>
              </a:ext>
            </a:extLst>
          </p:cNvPr>
          <p:cNvCxnSpPr>
            <a:cxnSpLocks/>
          </p:cNvCxnSpPr>
          <p:nvPr/>
        </p:nvCxnSpPr>
        <p:spPr>
          <a:xfrm flipH="1">
            <a:off x="2206815" y="3588312"/>
            <a:ext cx="32542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3" name="CasellaDiTesto 32">
            <a:extLst>
              <a:ext uri="{FF2B5EF4-FFF2-40B4-BE49-F238E27FC236}">
                <a16:creationId xmlns:a16="http://schemas.microsoft.com/office/drawing/2014/main" id="{AF2DF0B5-AAD5-84B9-BFD9-C3197DC79547}"/>
              </a:ext>
            </a:extLst>
          </p:cNvPr>
          <p:cNvSpPr txBox="1"/>
          <p:nvPr/>
        </p:nvSpPr>
        <p:spPr>
          <a:xfrm>
            <a:off x="3581848" y="3271356"/>
            <a:ext cx="780814" cy="400110"/>
          </a:xfrm>
          <a:prstGeom prst="rect">
            <a:avLst/>
          </a:prstGeom>
          <a:noFill/>
        </p:spPr>
        <p:txBody>
          <a:bodyPr wrap="square" rtlCol="0">
            <a:spAutoFit/>
          </a:bodyPr>
          <a:lstStyle/>
          <a:p>
            <a:r>
              <a:rPr lang="it-IT" sz="2000" dirty="0" err="1"/>
              <a:t>valid</a:t>
            </a:r>
            <a:endParaRPr lang="it-IT" dirty="0"/>
          </a:p>
        </p:txBody>
      </p:sp>
      <p:sp>
        <p:nvSpPr>
          <p:cNvPr id="35" name="Google Shape;277;p37">
            <a:extLst>
              <a:ext uri="{FF2B5EF4-FFF2-40B4-BE49-F238E27FC236}">
                <a16:creationId xmlns:a16="http://schemas.microsoft.com/office/drawing/2014/main" id="{AB171623-E647-EAA0-8F8B-3E20CABA67A5}"/>
              </a:ext>
            </a:extLst>
          </p:cNvPr>
          <p:cNvSpPr/>
          <p:nvPr/>
        </p:nvSpPr>
        <p:spPr>
          <a:xfrm>
            <a:off x="8947593" y="4653621"/>
            <a:ext cx="307724" cy="7978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6" name="Google Shape;275;p37">
            <a:extLst>
              <a:ext uri="{FF2B5EF4-FFF2-40B4-BE49-F238E27FC236}">
                <a16:creationId xmlns:a16="http://schemas.microsoft.com/office/drawing/2014/main" id="{A29090B2-EC7C-691D-3288-776C00111538}"/>
              </a:ext>
            </a:extLst>
          </p:cNvPr>
          <p:cNvCxnSpPr>
            <a:cxnSpLocks/>
            <a:endCxn id="35" idx="1"/>
          </p:cNvCxnSpPr>
          <p:nvPr/>
        </p:nvCxnSpPr>
        <p:spPr>
          <a:xfrm>
            <a:off x="2206815" y="5047760"/>
            <a:ext cx="6740778" cy="478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8" name="CasellaDiTesto 37">
            <a:extLst>
              <a:ext uri="{FF2B5EF4-FFF2-40B4-BE49-F238E27FC236}">
                <a16:creationId xmlns:a16="http://schemas.microsoft.com/office/drawing/2014/main" id="{0ED9B55E-488C-3383-9AE5-EDAE2798685E}"/>
              </a:ext>
            </a:extLst>
          </p:cNvPr>
          <p:cNvSpPr txBox="1"/>
          <p:nvPr/>
        </p:nvSpPr>
        <p:spPr>
          <a:xfrm>
            <a:off x="4000966" y="4681306"/>
            <a:ext cx="2779224" cy="400110"/>
          </a:xfrm>
          <a:prstGeom prst="rect">
            <a:avLst/>
          </a:prstGeom>
          <a:noFill/>
        </p:spPr>
        <p:txBody>
          <a:bodyPr wrap="square" rtlCol="0">
            <a:spAutoFit/>
          </a:bodyPr>
          <a:lstStyle/>
          <a:p>
            <a:r>
              <a:rPr lang="it-IT" sz="2000" dirty="0"/>
              <a:t>[ </a:t>
            </a:r>
            <a:r>
              <a:rPr lang="it-IT" dirty="0" err="1"/>
              <a:t>valid</a:t>
            </a:r>
            <a:r>
              <a:rPr lang="it-IT" dirty="0"/>
              <a:t> == false </a:t>
            </a:r>
            <a:r>
              <a:rPr lang="it-IT" sz="2000" dirty="0"/>
              <a:t>] </a:t>
            </a:r>
            <a:r>
              <a:rPr lang="it-IT" sz="2000" dirty="0" err="1"/>
              <a:t>redirect</a:t>
            </a:r>
            <a:endParaRPr lang="it-IT" sz="2000" dirty="0"/>
          </a:p>
        </p:txBody>
      </p:sp>
      <p:sp>
        <p:nvSpPr>
          <p:cNvPr id="44" name="CasellaDiTesto 43">
            <a:extLst>
              <a:ext uri="{FF2B5EF4-FFF2-40B4-BE49-F238E27FC236}">
                <a16:creationId xmlns:a16="http://schemas.microsoft.com/office/drawing/2014/main" id="{260E97EE-3339-AD49-9058-8111F5293A5F}"/>
              </a:ext>
            </a:extLst>
          </p:cNvPr>
          <p:cNvSpPr txBox="1"/>
          <p:nvPr/>
        </p:nvSpPr>
        <p:spPr>
          <a:xfrm>
            <a:off x="4867508" y="816049"/>
            <a:ext cx="2456984" cy="369332"/>
          </a:xfrm>
          <a:prstGeom prst="rect">
            <a:avLst/>
          </a:prstGeom>
          <a:noFill/>
        </p:spPr>
        <p:txBody>
          <a:bodyPr wrap="square" rtlCol="0">
            <a:spAutoFit/>
          </a:bodyPr>
          <a:lstStyle/>
          <a:p>
            <a:r>
              <a:rPr lang="it-IT" dirty="0" err="1"/>
              <a:t>invalid</a:t>
            </a:r>
            <a:r>
              <a:rPr lang="it-IT" dirty="0"/>
              <a:t> input scenario</a:t>
            </a:r>
          </a:p>
        </p:txBody>
      </p:sp>
    </p:spTree>
    <p:extLst>
      <p:ext uri="{BB962C8B-B14F-4D97-AF65-F5344CB8AC3E}">
        <p14:creationId xmlns:p14="http://schemas.microsoft.com/office/powerpoint/2010/main" val="2345549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431172" y="1259000"/>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CreateMeeting</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571330" y="1223556"/>
            <a:ext cx="1513604" cy="47631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UserDAO</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386330" y="172550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3281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240418" y="1983813"/>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5182236" y="1983813"/>
            <a:ext cx="286356" cy="14451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3933824" y="757837"/>
            <a:ext cx="4029075" cy="369332"/>
          </a:xfrm>
          <a:prstGeom prst="rect">
            <a:avLst/>
          </a:prstGeom>
          <a:noFill/>
        </p:spPr>
        <p:txBody>
          <a:bodyPr wrap="square" rtlCol="0">
            <a:spAutoFit/>
          </a:bodyPr>
          <a:lstStyle/>
          <a:p>
            <a:r>
              <a:rPr lang="it-IT" dirty="0" err="1"/>
              <a:t>valid</a:t>
            </a:r>
            <a:r>
              <a:rPr lang="it-IT" dirty="0"/>
              <a:t> input scenario (</a:t>
            </a:r>
            <a:r>
              <a:rPr lang="it-IT" dirty="0" err="1"/>
              <a:t>getting</a:t>
            </a:r>
            <a:r>
              <a:rPr lang="it-IT" dirty="0"/>
              <a:t> information)</a:t>
            </a:r>
          </a:p>
        </p:txBody>
      </p:sp>
      <p:cxnSp>
        <p:nvCxnSpPr>
          <p:cNvPr id="15" name="Google Shape;275;p37">
            <a:extLst>
              <a:ext uri="{FF2B5EF4-FFF2-40B4-BE49-F238E27FC236}">
                <a16:creationId xmlns:a16="http://schemas.microsoft.com/office/drawing/2014/main" id="{DB4A748F-2C83-E43F-71A3-9AEF1D8521CE}"/>
              </a:ext>
            </a:extLst>
          </p:cNvPr>
          <p:cNvCxnSpPr>
            <a:cxnSpLocks/>
          </p:cNvCxnSpPr>
          <p:nvPr/>
        </p:nvCxnSpPr>
        <p:spPr>
          <a:xfrm>
            <a:off x="2531289" y="2357242"/>
            <a:ext cx="264999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CasellaDiTesto 17">
            <a:extLst>
              <a:ext uri="{FF2B5EF4-FFF2-40B4-BE49-F238E27FC236}">
                <a16:creationId xmlns:a16="http://schemas.microsoft.com/office/drawing/2014/main" id="{590B41A9-1DC8-F84E-CE2D-B0B68C7D2E6F}"/>
              </a:ext>
            </a:extLst>
          </p:cNvPr>
          <p:cNvSpPr txBox="1"/>
          <p:nvPr/>
        </p:nvSpPr>
        <p:spPr>
          <a:xfrm>
            <a:off x="3000718" y="2001359"/>
            <a:ext cx="2139353" cy="400110"/>
          </a:xfrm>
          <a:prstGeom prst="rect">
            <a:avLst/>
          </a:prstGeom>
          <a:noFill/>
        </p:spPr>
        <p:txBody>
          <a:bodyPr wrap="square" rtlCol="0">
            <a:spAutoFit/>
          </a:bodyPr>
          <a:lstStyle/>
          <a:p>
            <a:r>
              <a:rPr lang="it-IT" sz="2000" dirty="0"/>
              <a:t>new </a:t>
            </a:r>
            <a:r>
              <a:rPr lang="it-IT" sz="2000" dirty="0" err="1"/>
              <a:t>UserDAO</a:t>
            </a:r>
            <a:r>
              <a:rPr lang="it-IT" sz="2000" dirty="0"/>
              <a:t>()</a:t>
            </a:r>
          </a:p>
        </p:txBody>
      </p:sp>
      <p:cxnSp>
        <p:nvCxnSpPr>
          <p:cNvPr id="20" name="Google Shape;275;p37">
            <a:extLst>
              <a:ext uri="{FF2B5EF4-FFF2-40B4-BE49-F238E27FC236}">
                <a16:creationId xmlns:a16="http://schemas.microsoft.com/office/drawing/2014/main" id="{28CAF8CF-DF3D-BEAE-8A47-D246476BD4A4}"/>
              </a:ext>
            </a:extLst>
          </p:cNvPr>
          <p:cNvCxnSpPr>
            <a:cxnSpLocks/>
          </p:cNvCxnSpPr>
          <p:nvPr/>
        </p:nvCxnSpPr>
        <p:spPr>
          <a:xfrm>
            <a:off x="2531288" y="2853187"/>
            <a:ext cx="2649995"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4" name="CasellaDiTesto 23">
            <a:extLst>
              <a:ext uri="{FF2B5EF4-FFF2-40B4-BE49-F238E27FC236}">
                <a16:creationId xmlns:a16="http://schemas.microsoft.com/office/drawing/2014/main" id="{FFEF21EC-577D-D669-7B46-5342AE7060C6}"/>
              </a:ext>
            </a:extLst>
          </p:cNvPr>
          <p:cNvSpPr txBox="1"/>
          <p:nvPr/>
        </p:nvSpPr>
        <p:spPr>
          <a:xfrm>
            <a:off x="2724601" y="2485908"/>
            <a:ext cx="2770980" cy="400110"/>
          </a:xfrm>
          <a:prstGeom prst="rect">
            <a:avLst/>
          </a:prstGeom>
          <a:noFill/>
        </p:spPr>
        <p:txBody>
          <a:bodyPr wrap="square" rtlCol="0">
            <a:spAutoFit/>
          </a:bodyPr>
          <a:lstStyle/>
          <a:p>
            <a:r>
              <a:rPr lang="it-IT" sz="2000" dirty="0" err="1"/>
              <a:t>getRegisteredUsers</a:t>
            </a:r>
            <a:r>
              <a:rPr lang="it-IT" sz="2000" dirty="0"/>
              <a:t>()</a:t>
            </a:r>
          </a:p>
        </p:txBody>
      </p:sp>
      <p:cxnSp>
        <p:nvCxnSpPr>
          <p:cNvPr id="25" name="Google Shape;275;p37">
            <a:extLst>
              <a:ext uri="{FF2B5EF4-FFF2-40B4-BE49-F238E27FC236}">
                <a16:creationId xmlns:a16="http://schemas.microsoft.com/office/drawing/2014/main" id="{5EA745D6-1590-7DF7-D384-23B4EDB40D59}"/>
              </a:ext>
            </a:extLst>
          </p:cNvPr>
          <p:cNvCxnSpPr>
            <a:cxnSpLocks/>
          </p:cNvCxnSpPr>
          <p:nvPr/>
        </p:nvCxnSpPr>
        <p:spPr>
          <a:xfrm flipH="1">
            <a:off x="2531289" y="3286127"/>
            <a:ext cx="264999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 name="CasellaDiTesto 28">
            <a:extLst>
              <a:ext uri="{FF2B5EF4-FFF2-40B4-BE49-F238E27FC236}">
                <a16:creationId xmlns:a16="http://schemas.microsoft.com/office/drawing/2014/main" id="{D03E8A6B-D427-9190-49F0-5FF804FC3723}"/>
              </a:ext>
            </a:extLst>
          </p:cNvPr>
          <p:cNvSpPr txBox="1"/>
          <p:nvPr/>
        </p:nvSpPr>
        <p:spPr>
          <a:xfrm>
            <a:off x="3434341" y="2941464"/>
            <a:ext cx="896797" cy="400110"/>
          </a:xfrm>
          <a:prstGeom prst="rect">
            <a:avLst/>
          </a:prstGeom>
          <a:noFill/>
        </p:spPr>
        <p:txBody>
          <a:bodyPr wrap="square" rtlCol="0">
            <a:spAutoFit/>
          </a:bodyPr>
          <a:lstStyle/>
          <a:p>
            <a:r>
              <a:rPr lang="it-IT" sz="2000" dirty="0" err="1"/>
              <a:t>rUsers</a:t>
            </a:r>
            <a:endParaRPr lang="it-IT" dirty="0"/>
          </a:p>
        </p:txBody>
      </p:sp>
      <p:sp>
        <p:nvSpPr>
          <p:cNvPr id="30" name="Google Shape;310;p38">
            <a:extLst>
              <a:ext uri="{FF2B5EF4-FFF2-40B4-BE49-F238E27FC236}">
                <a16:creationId xmlns:a16="http://schemas.microsoft.com/office/drawing/2014/main" id="{6671A791-C51E-ECBF-B1E6-8C7C7A26C1A8}"/>
              </a:ext>
            </a:extLst>
          </p:cNvPr>
          <p:cNvSpPr/>
          <p:nvPr/>
        </p:nvSpPr>
        <p:spPr>
          <a:xfrm>
            <a:off x="6503580" y="1219005"/>
            <a:ext cx="1175562"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ctx</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091361"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2" name="Google Shape;275;p37">
            <a:extLst>
              <a:ext uri="{FF2B5EF4-FFF2-40B4-BE49-F238E27FC236}">
                <a16:creationId xmlns:a16="http://schemas.microsoft.com/office/drawing/2014/main" id="{D38C16B1-B696-F16A-68F1-D4114F64F1AF}"/>
              </a:ext>
            </a:extLst>
          </p:cNvPr>
          <p:cNvCxnSpPr>
            <a:cxnSpLocks/>
            <a:endCxn id="34" idx="1"/>
          </p:cNvCxnSpPr>
          <p:nvPr/>
        </p:nvCxnSpPr>
        <p:spPr>
          <a:xfrm>
            <a:off x="2532240" y="3930496"/>
            <a:ext cx="441235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277;p37">
            <a:extLst>
              <a:ext uri="{FF2B5EF4-FFF2-40B4-BE49-F238E27FC236}">
                <a16:creationId xmlns:a16="http://schemas.microsoft.com/office/drawing/2014/main" id="{BEAAD6F2-3D21-30D4-FCE0-EB66AC43F72A}"/>
              </a:ext>
            </a:extLst>
          </p:cNvPr>
          <p:cNvSpPr/>
          <p:nvPr/>
        </p:nvSpPr>
        <p:spPr>
          <a:xfrm>
            <a:off x="6944594" y="3546084"/>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276AA039-ABAF-34B9-76EC-F64E51AFC54B}"/>
              </a:ext>
            </a:extLst>
          </p:cNvPr>
          <p:cNvSpPr txBox="1"/>
          <p:nvPr/>
        </p:nvSpPr>
        <p:spPr>
          <a:xfrm>
            <a:off x="3000718" y="3567541"/>
            <a:ext cx="3512730" cy="400110"/>
          </a:xfrm>
          <a:prstGeom prst="rect">
            <a:avLst/>
          </a:prstGeom>
          <a:noFill/>
        </p:spPr>
        <p:txBody>
          <a:bodyPr wrap="square" rtlCol="0">
            <a:spAutoFit/>
          </a:bodyPr>
          <a:lstStyle/>
          <a:p>
            <a:r>
              <a:rPr lang="it-IT" sz="2000" dirty="0" err="1"/>
              <a:t>setVariable</a:t>
            </a:r>
            <a:r>
              <a:rPr lang="it-IT" sz="2000" dirty="0"/>
              <a:t>(</a:t>
            </a:r>
            <a:r>
              <a:rPr lang="it-IT" sz="2000" dirty="0" err="1"/>
              <a:t>rUsers</a:t>
            </a:r>
            <a:r>
              <a:rPr lang="it-IT" sz="2000" dirty="0"/>
              <a:t>, </a:t>
            </a:r>
            <a:r>
              <a:rPr lang="it-IT" sz="2000" dirty="0" err="1"/>
              <a:t>attempt</a:t>
            </a:r>
            <a:r>
              <a:rPr lang="it-IT" sz="2000" dirty="0"/>
              <a:t>=1)</a:t>
            </a:r>
          </a:p>
        </p:txBody>
      </p:sp>
      <p:sp>
        <p:nvSpPr>
          <p:cNvPr id="37" name="Google Shape;310;p38">
            <a:extLst>
              <a:ext uri="{FF2B5EF4-FFF2-40B4-BE49-F238E27FC236}">
                <a16:creationId xmlns:a16="http://schemas.microsoft.com/office/drawing/2014/main" id="{2161DE28-C1DF-4B1F-FECD-C6D088175771}"/>
              </a:ext>
            </a:extLst>
          </p:cNvPr>
          <p:cNvSpPr/>
          <p:nvPr/>
        </p:nvSpPr>
        <p:spPr>
          <a:xfrm>
            <a:off x="8150742" y="1219004"/>
            <a:ext cx="1910314"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Template</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Engine</a:t>
            </a:r>
            <a:endParaRPr sz="2000" dirty="0">
              <a:solidFill>
                <a:schemeClr val="dk1"/>
              </a:solidFill>
              <a:latin typeface="Calibri"/>
              <a:ea typeface="Calibri"/>
              <a:cs typeface="Calibri"/>
              <a:sym typeface="Calibri"/>
            </a:endParaRPr>
          </a:p>
        </p:txBody>
      </p: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9105899" y="1699866"/>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188E739E-1D5F-B09A-1EE9-052578900372}"/>
              </a:ext>
            </a:extLst>
          </p:cNvPr>
          <p:cNvSpPr/>
          <p:nvPr/>
        </p:nvSpPr>
        <p:spPr>
          <a:xfrm>
            <a:off x="8959132" y="4682646"/>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1" name="CasellaDiTesto 40">
            <a:extLst>
              <a:ext uri="{FF2B5EF4-FFF2-40B4-BE49-F238E27FC236}">
                <a16:creationId xmlns:a16="http://schemas.microsoft.com/office/drawing/2014/main" id="{D2F031F0-7E08-D26B-5405-00059DFBBE15}"/>
              </a:ext>
            </a:extLst>
          </p:cNvPr>
          <p:cNvSpPr txBox="1"/>
          <p:nvPr/>
        </p:nvSpPr>
        <p:spPr>
          <a:xfrm>
            <a:off x="3933824" y="4699320"/>
            <a:ext cx="3988565" cy="400110"/>
          </a:xfrm>
          <a:prstGeom prst="rect">
            <a:avLst/>
          </a:prstGeom>
          <a:noFill/>
        </p:spPr>
        <p:txBody>
          <a:bodyPr wrap="square">
            <a:spAutoFit/>
          </a:bodyPr>
          <a:lstStyle/>
          <a:p>
            <a:r>
              <a:rPr lang="it-IT" sz="2000" dirty="0" err="1"/>
              <a:t>process</a:t>
            </a:r>
            <a:r>
              <a:rPr lang="it-IT" sz="2000" dirty="0"/>
              <a:t>(‘RecordsPage.html’’, </a:t>
            </a:r>
            <a:r>
              <a:rPr lang="it-IT" sz="2000" dirty="0" err="1"/>
              <a:t>ctx</a:t>
            </a:r>
            <a:r>
              <a:rPr lang="it-IT" sz="2000" dirty="0"/>
              <a:t>, …)</a:t>
            </a:r>
          </a:p>
        </p:txBody>
      </p:sp>
      <p:cxnSp>
        <p:nvCxnSpPr>
          <p:cNvPr id="42" name="Google Shape;275;p37">
            <a:extLst>
              <a:ext uri="{FF2B5EF4-FFF2-40B4-BE49-F238E27FC236}">
                <a16:creationId xmlns:a16="http://schemas.microsoft.com/office/drawing/2014/main" id="{BEA068D1-FC52-0C50-D98D-1FFEC0D42A3D}"/>
              </a:ext>
            </a:extLst>
          </p:cNvPr>
          <p:cNvCxnSpPr>
            <a:cxnSpLocks/>
            <a:endCxn id="39" idx="1"/>
          </p:cNvCxnSpPr>
          <p:nvPr/>
        </p:nvCxnSpPr>
        <p:spPr>
          <a:xfrm flipV="1">
            <a:off x="2532240" y="5067058"/>
            <a:ext cx="6426892" cy="2212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extLst>
      <p:ext uri="{BB962C8B-B14F-4D97-AF65-F5344CB8AC3E}">
        <p14:creationId xmlns:p14="http://schemas.microsoft.com/office/powerpoint/2010/main" val="351795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431172" y="1259000"/>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CreateMeeting</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041260" y="1223556"/>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RecordsPage.html</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386330" y="172550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0233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240418" y="1983813"/>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4872675" y="1983813"/>
            <a:ext cx="291817" cy="12309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3121176" y="739996"/>
            <a:ext cx="5984723" cy="369332"/>
          </a:xfrm>
          <a:prstGeom prst="rect">
            <a:avLst/>
          </a:prstGeom>
          <a:noFill/>
        </p:spPr>
        <p:txBody>
          <a:bodyPr wrap="square" rtlCol="0">
            <a:spAutoFit/>
          </a:bodyPr>
          <a:lstStyle/>
          <a:p>
            <a:r>
              <a:rPr lang="it-IT" dirty="0" err="1"/>
              <a:t>valid</a:t>
            </a:r>
            <a:r>
              <a:rPr lang="it-IT" dirty="0"/>
              <a:t> input scenario (</a:t>
            </a:r>
            <a:r>
              <a:rPr lang="it-IT" dirty="0" err="1"/>
              <a:t>selecting</a:t>
            </a:r>
            <a:r>
              <a:rPr lang="it-IT" dirty="0"/>
              <a:t> the </a:t>
            </a:r>
            <a:r>
              <a:rPr lang="it-IT" dirty="0" err="1"/>
              <a:t>correct</a:t>
            </a:r>
            <a:r>
              <a:rPr lang="it-IT" dirty="0"/>
              <a:t> </a:t>
            </a:r>
            <a:r>
              <a:rPr lang="it-IT" dirty="0" err="1"/>
              <a:t>number</a:t>
            </a:r>
            <a:r>
              <a:rPr lang="it-IT" dirty="0"/>
              <a:t> of people)</a:t>
            </a:r>
          </a:p>
        </p:txBody>
      </p:sp>
      <p:sp>
        <p:nvSpPr>
          <p:cNvPr id="30" name="Google Shape;310;p38">
            <a:extLst>
              <a:ext uri="{FF2B5EF4-FFF2-40B4-BE49-F238E27FC236}">
                <a16:creationId xmlns:a16="http://schemas.microsoft.com/office/drawing/2014/main" id="{6671A791-C51E-ECBF-B1E6-8C7C7A26C1A8}"/>
              </a:ext>
            </a:extLst>
          </p:cNvPr>
          <p:cNvSpPr/>
          <p:nvPr/>
        </p:nvSpPr>
        <p:spPr>
          <a:xfrm>
            <a:off x="6491246" y="1228481"/>
            <a:ext cx="1595889" cy="5064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MeetingDAO</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29065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9505949" y="1685507"/>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6" name="Google Shape;275;p37">
            <a:extLst>
              <a:ext uri="{FF2B5EF4-FFF2-40B4-BE49-F238E27FC236}">
                <a16:creationId xmlns:a16="http://schemas.microsoft.com/office/drawing/2014/main" id="{6EA5812D-98EA-33D1-5DAF-55F1E610DAE7}"/>
              </a:ext>
            </a:extLst>
          </p:cNvPr>
          <p:cNvCxnSpPr>
            <a:cxnSpLocks/>
          </p:cNvCxnSpPr>
          <p:nvPr/>
        </p:nvCxnSpPr>
        <p:spPr>
          <a:xfrm flipH="1">
            <a:off x="2537422" y="2652490"/>
            <a:ext cx="2335253" cy="804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 name="CasellaDiTesto 6">
            <a:extLst>
              <a:ext uri="{FF2B5EF4-FFF2-40B4-BE49-F238E27FC236}">
                <a16:creationId xmlns:a16="http://schemas.microsoft.com/office/drawing/2014/main" id="{5A263C2B-31F2-B5BA-AB29-0EE43C15B726}"/>
              </a:ext>
            </a:extLst>
          </p:cNvPr>
          <p:cNvSpPr txBox="1"/>
          <p:nvPr/>
        </p:nvSpPr>
        <p:spPr>
          <a:xfrm>
            <a:off x="3214135" y="2207195"/>
            <a:ext cx="1087030" cy="461665"/>
          </a:xfrm>
          <a:prstGeom prst="rect">
            <a:avLst/>
          </a:prstGeom>
          <a:noFill/>
        </p:spPr>
        <p:txBody>
          <a:bodyPr wrap="square" rtlCol="0">
            <a:spAutoFit/>
          </a:bodyPr>
          <a:lstStyle/>
          <a:p>
            <a:r>
              <a:rPr lang="it-IT" sz="2400" dirty="0" err="1"/>
              <a:t>doPost</a:t>
            </a:r>
            <a:endParaRPr lang="it-IT" dirty="0"/>
          </a:p>
        </p:txBody>
      </p:sp>
      <p:cxnSp>
        <p:nvCxnSpPr>
          <p:cNvPr id="22" name="Google Shape;275;p37">
            <a:extLst>
              <a:ext uri="{FF2B5EF4-FFF2-40B4-BE49-F238E27FC236}">
                <a16:creationId xmlns:a16="http://schemas.microsoft.com/office/drawing/2014/main" id="{CFBA2B35-C334-2ED7-6D86-19FFA82C373E}"/>
              </a:ext>
            </a:extLst>
          </p:cNvPr>
          <p:cNvCxnSpPr>
            <a:cxnSpLocks/>
          </p:cNvCxnSpPr>
          <p:nvPr/>
        </p:nvCxnSpPr>
        <p:spPr>
          <a:xfrm>
            <a:off x="2552099" y="3865987"/>
            <a:ext cx="45886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77;p37">
            <a:extLst>
              <a:ext uri="{FF2B5EF4-FFF2-40B4-BE49-F238E27FC236}">
                <a16:creationId xmlns:a16="http://schemas.microsoft.com/office/drawing/2014/main" id="{BE363B67-8CE7-992A-7F93-6128B3181CD3}"/>
              </a:ext>
            </a:extLst>
          </p:cNvPr>
          <p:cNvSpPr/>
          <p:nvPr/>
        </p:nvSpPr>
        <p:spPr>
          <a:xfrm>
            <a:off x="7120933" y="3600450"/>
            <a:ext cx="309516" cy="122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 name="CasellaDiTesto 14">
            <a:extLst>
              <a:ext uri="{FF2B5EF4-FFF2-40B4-BE49-F238E27FC236}">
                <a16:creationId xmlns:a16="http://schemas.microsoft.com/office/drawing/2014/main" id="{B05A28E4-B2FE-059D-2B15-567921CEFE21}"/>
              </a:ext>
            </a:extLst>
          </p:cNvPr>
          <p:cNvSpPr txBox="1"/>
          <p:nvPr/>
        </p:nvSpPr>
        <p:spPr>
          <a:xfrm>
            <a:off x="3347949" y="3531757"/>
            <a:ext cx="3446240" cy="400110"/>
          </a:xfrm>
          <a:prstGeom prst="rect">
            <a:avLst/>
          </a:prstGeom>
          <a:noFill/>
        </p:spPr>
        <p:txBody>
          <a:bodyPr wrap="square" rtlCol="0">
            <a:spAutoFit/>
          </a:bodyPr>
          <a:lstStyle/>
          <a:p>
            <a:r>
              <a:rPr lang="it-IT" sz="2000" dirty="0"/>
              <a:t>new </a:t>
            </a:r>
            <a:r>
              <a:rPr lang="it-IT" sz="2000" dirty="0" err="1"/>
              <a:t>MeetingDAO</a:t>
            </a:r>
            <a:r>
              <a:rPr lang="it-IT" sz="2000" dirty="0"/>
              <a:t>(connection)</a:t>
            </a:r>
          </a:p>
        </p:txBody>
      </p:sp>
      <p:cxnSp>
        <p:nvCxnSpPr>
          <p:cNvPr id="29" name="Google Shape;275;p37">
            <a:extLst>
              <a:ext uri="{FF2B5EF4-FFF2-40B4-BE49-F238E27FC236}">
                <a16:creationId xmlns:a16="http://schemas.microsoft.com/office/drawing/2014/main" id="{900051B1-B019-744D-1598-83624CC12709}"/>
              </a:ext>
            </a:extLst>
          </p:cNvPr>
          <p:cNvCxnSpPr>
            <a:cxnSpLocks/>
          </p:cNvCxnSpPr>
          <p:nvPr/>
        </p:nvCxnSpPr>
        <p:spPr>
          <a:xfrm>
            <a:off x="2552100" y="4274399"/>
            <a:ext cx="45886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2" name="Google Shape;275;p37">
            <a:extLst>
              <a:ext uri="{FF2B5EF4-FFF2-40B4-BE49-F238E27FC236}">
                <a16:creationId xmlns:a16="http://schemas.microsoft.com/office/drawing/2014/main" id="{87A78E9F-5DEF-7100-097D-20FF4D7CBC2D}"/>
              </a:ext>
            </a:extLst>
          </p:cNvPr>
          <p:cNvCxnSpPr>
            <a:cxnSpLocks/>
          </p:cNvCxnSpPr>
          <p:nvPr/>
        </p:nvCxnSpPr>
        <p:spPr>
          <a:xfrm>
            <a:off x="2532239" y="4722074"/>
            <a:ext cx="45886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CasellaDiTesto 33">
            <a:extLst>
              <a:ext uri="{FF2B5EF4-FFF2-40B4-BE49-F238E27FC236}">
                <a16:creationId xmlns:a16="http://schemas.microsoft.com/office/drawing/2014/main" id="{9EE95829-CAA2-EFBA-7ECE-D944568E3D97}"/>
              </a:ext>
            </a:extLst>
          </p:cNvPr>
          <p:cNvSpPr txBox="1"/>
          <p:nvPr/>
        </p:nvSpPr>
        <p:spPr>
          <a:xfrm>
            <a:off x="4055506" y="3912446"/>
            <a:ext cx="3041453" cy="400110"/>
          </a:xfrm>
          <a:prstGeom prst="rect">
            <a:avLst/>
          </a:prstGeom>
          <a:noFill/>
        </p:spPr>
        <p:txBody>
          <a:bodyPr wrap="square" rtlCol="0">
            <a:spAutoFit/>
          </a:bodyPr>
          <a:lstStyle/>
          <a:p>
            <a:r>
              <a:rPr lang="it-IT" sz="2000" dirty="0" err="1"/>
              <a:t>createMeeting</a:t>
            </a:r>
            <a:r>
              <a:rPr lang="it-IT" sz="2000" dirty="0"/>
              <a:t>(*)</a:t>
            </a:r>
          </a:p>
        </p:txBody>
      </p:sp>
      <p:sp>
        <p:nvSpPr>
          <p:cNvPr id="36" name="CasellaDiTesto 35">
            <a:extLst>
              <a:ext uri="{FF2B5EF4-FFF2-40B4-BE49-F238E27FC236}">
                <a16:creationId xmlns:a16="http://schemas.microsoft.com/office/drawing/2014/main" id="{94386107-B102-F54B-F40D-526B6EEF19D9}"/>
              </a:ext>
            </a:extLst>
          </p:cNvPr>
          <p:cNvSpPr txBox="1"/>
          <p:nvPr/>
        </p:nvSpPr>
        <p:spPr>
          <a:xfrm>
            <a:off x="4114559" y="4359910"/>
            <a:ext cx="1897075" cy="400110"/>
          </a:xfrm>
          <a:prstGeom prst="rect">
            <a:avLst/>
          </a:prstGeom>
          <a:noFill/>
        </p:spPr>
        <p:txBody>
          <a:bodyPr wrap="square" rtlCol="0">
            <a:spAutoFit/>
          </a:bodyPr>
          <a:lstStyle/>
          <a:p>
            <a:r>
              <a:rPr lang="it-IT" sz="2000" dirty="0" err="1"/>
              <a:t>invitePeople</a:t>
            </a:r>
            <a:r>
              <a:rPr lang="it-IT" sz="2000" dirty="0"/>
              <a:t>(*)</a:t>
            </a:r>
          </a:p>
        </p:txBody>
      </p:sp>
      <p:sp>
        <p:nvSpPr>
          <p:cNvPr id="41" name="Google Shape;310;p38">
            <a:extLst>
              <a:ext uri="{FF2B5EF4-FFF2-40B4-BE49-F238E27FC236}">
                <a16:creationId xmlns:a16="http://schemas.microsoft.com/office/drawing/2014/main" id="{62E1EC25-3E71-9FB2-42AE-DFB725C500F0}"/>
              </a:ext>
            </a:extLst>
          </p:cNvPr>
          <p:cNvSpPr/>
          <p:nvPr/>
        </p:nvSpPr>
        <p:spPr>
          <a:xfrm>
            <a:off x="8493448" y="1201282"/>
            <a:ext cx="2025001" cy="5064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44" name="Google Shape;275;p37">
            <a:extLst>
              <a:ext uri="{FF2B5EF4-FFF2-40B4-BE49-F238E27FC236}">
                <a16:creationId xmlns:a16="http://schemas.microsoft.com/office/drawing/2014/main" id="{43382AB1-5FCB-9802-50D4-F8CAFE115624}"/>
              </a:ext>
            </a:extLst>
          </p:cNvPr>
          <p:cNvCxnSpPr>
            <a:cxnSpLocks/>
            <a:endCxn id="45" idx="1"/>
          </p:cNvCxnSpPr>
          <p:nvPr/>
        </p:nvCxnSpPr>
        <p:spPr>
          <a:xfrm>
            <a:off x="2532239" y="5426924"/>
            <a:ext cx="682384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5" name="Google Shape;277;p37">
            <a:extLst>
              <a:ext uri="{FF2B5EF4-FFF2-40B4-BE49-F238E27FC236}">
                <a16:creationId xmlns:a16="http://schemas.microsoft.com/office/drawing/2014/main" id="{EBA71F33-6B6D-6867-8130-9D931CAB10AE}"/>
              </a:ext>
            </a:extLst>
          </p:cNvPr>
          <p:cNvSpPr/>
          <p:nvPr/>
        </p:nvSpPr>
        <p:spPr>
          <a:xfrm>
            <a:off x="9356088" y="4997814"/>
            <a:ext cx="299722" cy="85822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 name="CasellaDiTesto 45">
            <a:extLst>
              <a:ext uri="{FF2B5EF4-FFF2-40B4-BE49-F238E27FC236}">
                <a16:creationId xmlns:a16="http://schemas.microsoft.com/office/drawing/2014/main" id="{73E6F7F4-5A92-3D45-5E76-E4A2EFB53417}"/>
              </a:ext>
            </a:extLst>
          </p:cNvPr>
          <p:cNvSpPr txBox="1"/>
          <p:nvPr/>
        </p:nvSpPr>
        <p:spPr>
          <a:xfrm>
            <a:off x="5341627" y="5084239"/>
            <a:ext cx="1578707" cy="400110"/>
          </a:xfrm>
          <a:prstGeom prst="rect">
            <a:avLst/>
          </a:prstGeom>
          <a:noFill/>
        </p:spPr>
        <p:txBody>
          <a:bodyPr wrap="square" rtlCol="0">
            <a:spAutoFit/>
          </a:bodyPr>
          <a:lstStyle/>
          <a:p>
            <a:r>
              <a:rPr lang="it-IT" sz="2000" dirty="0" err="1"/>
              <a:t>redirect</a:t>
            </a:r>
            <a:endParaRPr lang="it-IT" sz="1600" dirty="0"/>
          </a:p>
        </p:txBody>
      </p:sp>
    </p:spTree>
    <p:extLst>
      <p:ext uri="{BB962C8B-B14F-4D97-AF65-F5344CB8AC3E}">
        <p14:creationId xmlns:p14="http://schemas.microsoft.com/office/powerpoint/2010/main" val="1673375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431172" y="1259000"/>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CreateMeeting</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041260" y="1223556"/>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RecordsPage.html</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386330" y="172550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0233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240418" y="1983813"/>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4872675" y="1983813"/>
            <a:ext cx="291817" cy="12309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3267943" y="749513"/>
            <a:ext cx="5753100" cy="369332"/>
          </a:xfrm>
          <a:prstGeom prst="rect">
            <a:avLst/>
          </a:prstGeom>
          <a:noFill/>
        </p:spPr>
        <p:txBody>
          <a:bodyPr wrap="square" rtlCol="0">
            <a:spAutoFit/>
          </a:bodyPr>
          <a:lstStyle/>
          <a:p>
            <a:r>
              <a:rPr lang="it-IT" dirty="0" err="1"/>
              <a:t>valid</a:t>
            </a:r>
            <a:r>
              <a:rPr lang="it-IT" dirty="0"/>
              <a:t> input scenario (</a:t>
            </a:r>
            <a:r>
              <a:rPr lang="it-IT" dirty="0" err="1"/>
              <a:t>selecting</a:t>
            </a:r>
            <a:r>
              <a:rPr lang="it-IT" dirty="0"/>
              <a:t> the </a:t>
            </a:r>
            <a:r>
              <a:rPr lang="it-IT" dirty="0" err="1"/>
              <a:t>wrong</a:t>
            </a:r>
            <a:r>
              <a:rPr lang="it-IT" dirty="0"/>
              <a:t> </a:t>
            </a:r>
            <a:r>
              <a:rPr lang="it-IT" dirty="0" err="1"/>
              <a:t>number</a:t>
            </a:r>
            <a:r>
              <a:rPr lang="it-IT" dirty="0"/>
              <a:t> of people)</a:t>
            </a:r>
          </a:p>
        </p:txBody>
      </p:sp>
      <p:sp>
        <p:nvSpPr>
          <p:cNvPr id="30" name="Google Shape;310;p38">
            <a:extLst>
              <a:ext uri="{FF2B5EF4-FFF2-40B4-BE49-F238E27FC236}">
                <a16:creationId xmlns:a16="http://schemas.microsoft.com/office/drawing/2014/main" id="{6671A791-C51E-ECBF-B1E6-8C7C7A26C1A8}"/>
              </a:ext>
            </a:extLst>
          </p:cNvPr>
          <p:cNvSpPr/>
          <p:nvPr/>
        </p:nvSpPr>
        <p:spPr>
          <a:xfrm>
            <a:off x="6503580" y="1219005"/>
            <a:ext cx="1175562"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ctx</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091361"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7" name="Google Shape;310;p38">
            <a:extLst>
              <a:ext uri="{FF2B5EF4-FFF2-40B4-BE49-F238E27FC236}">
                <a16:creationId xmlns:a16="http://schemas.microsoft.com/office/drawing/2014/main" id="{2161DE28-C1DF-4B1F-FECD-C6D088175771}"/>
              </a:ext>
            </a:extLst>
          </p:cNvPr>
          <p:cNvSpPr/>
          <p:nvPr/>
        </p:nvSpPr>
        <p:spPr>
          <a:xfrm>
            <a:off x="8150742" y="1219004"/>
            <a:ext cx="1910314"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Template</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Engine</a:t>
            </a:r>
            <a:endParaRPr sz="2000" dirty="0">
              <a:solidFill>
                <a:schemeClr val="dk1"/>
              </a:solidFill>
              <a:latin typeface="Calibri"/>
              <a:ea typeface="Calibri"/>
              <a:cs typeface="Calibri"/>
              <a:sym typeface="Calibri"/>
            </a:endParaRPr>
          </a:p>
        </p:txBody>
      </p: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9105899" y="1699866"/>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188E739E-1D5F-B09A-1EE9-052578900372}"/>
              </a:ext>
            </a:extLst>
          </p:cNvPr>
          <p:cNvSpPr/>
          <p:nvPr/>
        </p:nvSpPr>
        <p:spPr>
          <a:xfrm>
            <a:off x="8959132" y="4682646"/>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42" name="Google Shape;275;p37">
            <a:extLst>
              <a:ext uri="{FF2B5EF4-FFF2-40B4-BE49-F238E27FC236}">
                <a16:creationId xmlns:a16="http://schemas.microsoft.com/office/drawing/2014/main" id="{BEA068D1-FC52-0C50-D98D-1FFEC0D42A3D}"/>
              </a:ext>
            </a:extLst>
          </p:cNvPr>
          <p:cNvCxnSpPr>
            <a:cxnSpLocks/>
          </p:cNvCxnSpPr>
          <p:nvPr/>
        </p:nvCxnSpPr>
        <p:spPr>
          <a:xfrm flipV="1">
            <a:off x="2532240" y="5209933"/>
            <a:ext cx="6426892" cy="2212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6" name="Google Shape;275;p37">
            <a:extLst>
              <a:ext uri="{FF2B5EF4-FFF2-40B4-BE49-F238E27FC236}">
                <a16:creationId xmlns:a16="http://schemas.microsoft.com/office/drawing/2014/main" id="{6EA5812D-98EA-33D1-5DAF-55F1E610DAE7}"/>
              </a:ext>
            </a:extLst>
          </p:cNvPr>
          <p:cNvCxnSpPr>
            <a:cxnSpLocks/>
          </p:cNvCxnSpPr>
          <p:nvPr/>
        </p:nvCxnSpPr>
        <p:spPr>
          <a:xfrm flipH="1">
            <a:off x="2537422" y="2652490"/>
            <a:ext cx="2335253" cy="804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 name="CasellaDiTesto 6">
            <a:extLst>
              <a:ext uri="{FF2B5EF4-FFF2-40B4-BE49-F238E27FC236}">
                <a16:creationId xmlns:a16="http://schemas.microsoft.com/office/drawing/2014/main" id="{5A263C2B-31F2-B5BA-AB29-0EE43C15B726}"/>
              </a:ext>
            </a:extLst>
          </p:cNvPr>
          <p:cNvSpPr txBox="1"/>
          <p:nvPr/>
        </p:nvSpPr>
        <p:spPr>
          <a:xfrm>
            <a:off x="3267943" y="1950903"/>
            <a:ext cx="1004952" cy="400110"/>
          </a:xfrm>
          <a:prstGeom prst="rect">
            <a:avLst/>
          </a:prstGeom>
          <a:noFill/>
        </p:spPr>
        <p:txBody>
          <a:bodyPr wrap="square" rtlCol="0">
            <a:spAutoFit/>
          </a:bodyPr>
          <a:lstStyle/>
          <a:p>
            <a:r>
              <a:rPr lang="it-IT" sz="2000" dirty="0" err="1"/>
              <a:t>doPost</a:t>
            </a:r>
            <a:endParaRPr lang="it-IT" dirty="0"/>
          </a:p>
        </p:txBody>
      </p:sp>
      <p:sp>
        <p:nvSpPr>
          <p:cNvPr id="33" name="Google Shape;277;p37">
            <a:extLst>
              <a:ext uri="{FF2B5EF4-FFF2-40B4-BE49-F238E27FC236}">
                <a16:creationId xmlns:a16="http://schemas.microsoft.com/office/drawing/2014/main" id="{E0F0AD7E-DD69-DABE-6990-9910DE285C76}"/>
              </a:ext>
            </a:extLst>
          </p:cNvPr>
          <p:cNvSpPr/>
          <p:nvPr/>
        </p:nvSpPr>
        <p:spPr>
          <a:xfrm>
            <a:off x="6917849" y="3443545"/>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CasellaDiTesto 34">
            <a:extLst>
              <a:ext uri="{FF2B5EF4-FFF2-40B4-BE49-F238E27FC236}">
                <a16:creationId xmlns:a16="http://schemas.microsoft.com/office/drawing/2014/main" id="{330BEFF3-4F84-0C47-EDF6-E75EA2CC6E47}"/>
              </a:ext>
            </a:extLst>
          </p:cNvPr>
          <p:cNvSpPr txBox="1"/>
          <p:nvPr/>
        </p:nvSpPr>
        <p:spPr>
          <a:xfrm>
            <a:off x="2769610" y="3463725"/>
            <a:ext cx="4174985" cy="400110"/>
          </a:xfrm>
          <a:prstGeom prst="rect">
            <a:avLst/>
          </a:prstGeom>
          <a:noFill/>
        </p:spPr>
        <p:txBody>
          <a:bodyPr wrap="square">
            <a:spAutoFit/>
          </a:bodyPr>
          <a:lstStyle/>
          <a:p>
            <a:r>
              <a:rPr lang="it-IT" sz="2000" dirty="0" err="1"/>
              <a:t>setVariable</a:t>
            </a:r>
            <a:r>
              <a:rPr lang="it-IT" sz="2000" dirty="0"/>
              <a:t>(</a:t>
            </a:r>
            <a:r>
              <a:rPr lang="it-IT" sz="2000" dirty="0" err="1"/>
              <a:t>selectedPeople</a:t>
            </a:r>
            <a:r>
              <a:rPr lang="it-IT" sz="2000" dirty="0"/>
              <a:t>, </a:t>
            </a:r>
            <a:r>
              <a:rPr lang="it-IT" sz="2000" dirty="0" err="1"/>
              <a:t>attempt</a:t>
            </a:r>
            <a:r>
              <a:rPr lang="it-IT" sz="2000" dirty="0"/>
              <a:t>)</a:t>
            </a:r>
          </a:p>
        </p:txBody>
      </p:sp>
      <p:cxnSp>
        <p:nvCxnSpPr>
          <p:cNvPr id="40" name="Google Shape;275;p37">
            <a:extLst>
              <a:ext uri="{FF2B5EF4-FFF2-40B4-BE49-F238E27FC236}">
                <a16:creationId xmlns:a16="http://schemas.microsoft.com/office/drawing/2014/main" id="{1B65DE39-0504-3A20-C985-55246DF03CDF}"/>
              </a:ext>
            </a:extLst>
          </p:cNvPr>
          <p:cNvCxnSpPr>
            <a:cxnSpLocks/>
            <a:endCxn id="33" idx="1"/>
          </p:cNvCxnSpPr>
          <p:nvPr/>
        </p:nvCxnSpPr>
        <p:spPr>
          <a:xfrm>
            <a:off x="2559843" y="3827957"/>
            <a:ext cx="435800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3" name="CasellaDiTesto 42">
            <a:extLst>
              <a:ext uri="{FF2B5EF4-FFF2-40B4-BE49-F238E27FC236}">
                <a16:creationId xmlns:a16="http://schemas.microsoft.com/office/drawing/2014/main" id="{DC884077-C611-7018-4B32-08617410895F}"/>
              </a:ext>
            </a:extLst>
          </p:cNvPr>
          <p:cNvSpPr txBox="1"/>
          <p:nvPr/>
        </p:nvSpPr>
        <p:spPr>
          <a:xfrm>
            <a:off x="3715100" y="4862728"/>
            <a:ext cx="4038250" cy="400110"/>
          </a:xfrm>
          <a:prstGeom prst="rect">
            <a:avLst/>
          </a:prstGeom>
          <a:noFill/>
        </p:spPr>
        <p:txBody>
          <a:bodyPr wrap="square">
            <a:spAutoFit/>
          </a:bodyPr>
          <a:lstStyle/>
          <a:p>
            <a:r>
              <a:rPr lang="it-IT" sz="2000" dirty="0" err="1"/>
              <a:t>process</a:t>
            </a:r>
            <a:r>
              <a:rPr lang="it-IT" sz="2000" dirty="0"/>
              <a:t>(‘RecordsPage.html’’, </a:t>
            </a:r>
            <a:r>
              <a:rPr lang="it-IT" sz="2000" dirty="0" err="1"/>
              <a:t>ctx</a:t>
            </a:r>
            <a:r>
              <a:rPr lang="it-IT" sz="2000" dirty="0"/>
              <a:t>, …)</a:t>
            </a:r>
          </a:p>
        </p:txBody>
      </p:sp>
    </p:spTree>
    <p:extLst>
      <p:ext uri="{BB962C8B-B14F-4D97-AF65-F5344CB8AC3E}">
        <p14:creationId xmlns:p14="http://schemas.microsoft.com/office/powerpoint/2010/main" val="284007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280815" y="1209268"/>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CreateMeeting</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041260" y="1223556"/>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RecordsPage.html</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235973" y="172550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0233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069781" y="2023398"/>
            <a:ext cx="300255" cy="22337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4872675" y="1983813"/>
            <a:ext cx="291817" cy="12309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2403824" y="791672"/>
            <a:ext cx="7657232" cy="369332"/>
          </a:xfrm>
          <a:prstGeom prst="rect">
            <a:avLst/>
          </a:prstGeom>
          <a:noFill/>
        </p:spPr>
        <p:txBody>
          <a:bodyPr wrap="square" rtlCol="0">
            <a:spAutoFit/>
          </a:bodyPr>
          <a:lstStyle/>
          <a:p>
            <a:r>
              <a:rPr lang="it-IT" dirty="0" err="1"/>
              <a:t>valid</a:t>
            </a:r>
            <a:r>
              <a:rPr lang="it-IT" dirty="0"/>
              <a:t> input scenario (</a:t>
            </a:r>
            <a:r>
              <a:rPr lang="it-IT" dirty="0" err="1"/>
              <a:t>selecting</a:t>
            </a:r>
            <a:r>
              <a:rPr lang="it-IT" dirty="0"/>
              <a:t> the </a:t>
            </a:r>
            <a:r>
              <a:rPr lang="it-IT" dirty="0" err="1"/>
              <a:t>wrong</a:t>
            </a:r>
            <a:r>
              <a:rPr lang="it-IT" dirty="0"/>
              <a:t> </a:t>
            </a:r>
            <a:r>
              <a:rPr lang="it-IT" dirty="0" err="1"/>
              <a:t>number</a:t>
            </a:r>
            <a:r>
              <a:rPr lang="it-IT" dirty="0"/>
              <a:t> of people for the </a:t>
            </a:r>
            <a:r>
              <a:rPr lang="it-IT" dirty="0" err="1"/>
              <a:t>third</a:t>
            </a:r>
            <a:r>
              <a:rPr lang="it-IT" dirty="0"/>
              <a:t> time)</a:t>
            </a: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672386"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10534649" y="172550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188E739E-1D5F-B09A-1EE9-052578900372}"/>
              </a:ext>
            </a:extLst>
          </p:cNvPr>
          <p:cNvSpPr/>
          <p:nvPr/>
        </p:nvSpPr>
        <p:spPr>
          <a:xfrm>
            <a:off x="10387882" y="4006649"/>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6" name="Google Shape;275;p37">
            <a:extLst>
              <a:ext uri="{FF2B5EF4-FFF2-40B4-BE49-F238E27FC236}">
                <a16:creationId xmlns:a16="http://schemas.microsoft.com/office/drawing/2014/main" id="{6EA5812D-98EA-33D1-5DAF-55F1E610DAE7}"/>
              </a:ext>
            </a:extLst>
          </p:cNvPr>
          <p:cNvCxnSpPr>
            <a:cxnSpLocks/>
          </p:cNvCxnSpPr>
          <p:nvPr/>
        </p:nvCxnSpPr>
        <p:spPr>
          <a:xfrm flipH="1">
            <a:off x="2363030" y="2652490"/>
            <a:ext cx="25096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 name="CasellaDiTesto 6">
            <a:extLst>
              <a:ext uri="{FF2B5EF4-FFF2-40B4-BE49-F238E27FC236}">
                <a16:creationId xmlns:a16="http://schemas.microsoft.com/office/drawing/2014/main" id="{5A263C2B-31F2-B5BA-AB29-0EE43C15B726}"/>
              </a:ext>
            </a:extLst>
          </p:cNvPr>
          <p:cNvSpPr txBox="1"/>
          <p:nvPr/>
        </p:nvSpPr>
        <p:spPr>
          <a:xfrm>
            <a:off x="3257550" y="1950903"/>
            <a:ext cx="1015345" cy="400110"/>
          </a:xfrm>
          <a:prstGeom prst="rect">
            <a:avLst/>
          </a:prstGeom>
          <a:noFill/>
        </p:spPr>
        <p:txBody>
          <a:bodyPr wrap="square" rtlCol="0">
            <a:spAutoFit/>
          </a:bodyPr>
          <a:lstStyle/>
          <a:p>
            <a:r>
              <a:rPr lang="it-IT" sz="2000" dirty="0" err="1"/>
              <a:t>doPost</a:t>
            </a:r>
            <a:endParaRPr lang="it-IT" dirty="0"/>
          </a:p>
        </p:txBody>
      </p:sp>
      <p:sp>
        <p:nvSpPr>
          <p:cNvPr id="33" name="Google Shape;277;p37">
            <a:extLst>
              <a:ext uri="{FF2B5EF4-FFF2-40B4-BE49-F238E27FC236}">
                <a16:creationId xmlns:a16="http://schemas.microsoft.com/office/drawing/2014/main" id="{E0F0AD7E-DD69-DABE-6990-9910DE285C76}"/>
              </a:ext>
            </a:extLst>
          </p:cNvPr>
          <p:cNvSpPr/>
          <p:nvPr/>
        </p:nvSpPr>
        <p:spPr>
          <a:xfrm>
            <a:off x="7533733" y="3708419"/>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CasellaDiTesto 34">
            <a:extLst>
              <a:ext uri="{FF2B5EF4-FFF2-40B4-BE49-F238E27FC236}">
                <a16:creationId xmlns:a16="http://schemas.microsoft.com/office/drawing/2014/main" id="{330BEFF3-4F84-0C47-EDF6-E75EA2CC6E47}"/>
              </a:ext>
            </a:extLst>
          </p:cNvPr>
          <p:cNvSpPr txBox="1"/>
          <p:nvPr/>
        </p:nvSpPr>
        <p:spPr>
          <a:xfrm>
            <a:off x="2363030" y="3541049"/>
            <a:ext cx="5400133" cy="400110"/>
          </a:xfrm>
          <a:prstGeom prst="rect">
            <a:avLst/>
          </a:prstGeom>
          <a:noFill/>
        </p:spPr>
        <p:txBody>
          <a:bodyPr wrap="square">
            <a:spAutoFit/>
          </a:bodyPr>
          <a:lstStyle/>
          <a:p>
            <a:r>
              <a:rPr lang="it-IT" sz="2000" dirty="0"/>
              <a:t>[ </a:t>
            </a:r>
            <a:r>
              <a:rPr lang="it-IT" sz="1600" dirty="0" err="1"/>
              <a:t>attempt</a:t>
            </a:r>
            <a:r>
              <a:rPr lang="it-IT" sz="1600" dirty="0"/>
              <a:t> == 3 &amp;&amp; </a:t>
            </a:r>
            <a:r>
              <a:rPr lang="it-IT" sz="1600" dirty="0" err="1"/>
              <a:t>wrong</a:t>
            </a:r>
            <a:r>
              <a:rPr lang="it-IT" sz="1600" dirty="0"/>
              <a:t> </a:t>
            </a:r>
            <a:r>
              <a:rPr lang="it-IT" sz="1600" dirty="0" err="1"/>
              <a:t>number</a:t>
            </a:r>
            <a:r>
              <a:rPr lang="it-IT" sz="1600" dirty="0"/>
              <a:t> of </a:t>
            </a:r>
            <a:r>
              <a:rPr lang="it-IT" sz="1600" dirty="0" err="1"/>
              <a:t>participants</a:t>
            </a:r>
            <a:r>
              <a:rPr lang="it-IT" sz="1600" dirty="0"/>
              <a:t> </a:t>
            </a:r>
            <a:r>
              <a:rPr lang="it-IT" sz="2000" dirty="0"/>
              <a:t>] </a:t>
            </a:r>
            <a:r>
              <a:rPr lang="it-IT" sz="2000" dirty="0" err="1"/>
              <a:t>redirect</a:t>
            </a:r>
            <a:r>
              <a:rPr lang="it-IT" sz="2000" dirty="0"/>
              <a:t> </a:t>
            </a:r>
          </a:p>
        </p:txBody>
      </p:sp>
      <p:cxnSp>
        <p:nvCxnSpPr>
          <p:cNvPr id="40" name="Google Shape;275;p37">
            <a:extLst>
              <a:ext uri="{FF2B5EF4-FFF2-40B4-BE49-F238E27FC236}">
                <a16:creationId xmlns:a16="http://schemas.microsoft.com/office/drawing/2014/main" id="{1B65DE39-0504-3A20-C985-55246DF03CDF}"/>
              </a:ext>
            </a:extLst>
          </p:cNvPr>
          <p:cNvCxnSpPr>
            <a:cxnSpLocks/>
          </p:cNvCxnSpPr>
          <p:nvPr/>
        </p:nvCxnSpPr>
        <p:spPr>
          <a:xfrm>
            <a:off x="2403824" y="3883264"/>
            <a:ext cx="510974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310;p38">
            <a:extLst>
              <a:ext uri="{FF2B5EF4-FFF2-40B4-BE49-F238E27FC236}">
                <a16:creationId xmlns:a16="http://schemas.microsoft.com/office/drawing/2014/main" id="{B0045A1A-5A49-E2B0-6562-ECBFF115A98E}"/>
              </a:ext>
            </a:extLst>
          </p:cNvPr>
          <p:cNvSpPr/>
          <p:nvPr/>
        </p:nvSpPr>
        <p:spPr>
          <a:xfrm>
            <a:off x="6454980" y="1230867"/>
            <a:ext cx="2650919"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CancellationPage.html</a:t>
            </a:r>
            <a:endParaRPr dirty="0">
              <a:solidFill>
                <a:schemeClr val="dk1"/>
              </a:solidFill>
              <a:latin typeface="Calibri"/>
              <a:ea typeface="Calibri"/>
              <a:cs typeface="Calibri"/>
              <a:sym typeface="Calibri"/>
            </a:endParaRPr>
          </a:p>
        </p:txBody>
      </p:sp>
      <p:sp>
        <p:nvSpPr>
          <p:cNvPr id="25" name="Google Shape;310;p38">
            <a:extLst>
              <a:ext uri="{FF2B5EF4-FFF2-40B4-BE49-F238E27FC236}">
                <a16:creationId xmlns:a16="http://schemas.microsoft.com/office/drawing/2014/main" id="{E7D1F94B-1D01-C83D-DE97-3A6AA9F89875}"/>
              </a:ext>
            </a:extLst>
          </p:cNvPr>
          <p:cNvSpPr/>
          <p:nvPr/>
        </p:nvSpPr>
        <p:spPr>
          <a:xfrm>
            <a:off x="9512812" y="1213820"/>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27" name="Google Shape;275;p37">
            <a:extLst>
              <a:ext uri="{FF2B5EF4-FFF2-40B4-BE49-F238E27FC236}">
                <a16:creationId xmlns:a16="http://schemas.microsoft.com/office/drawing/2014/main" id="{9BADAC48-8638-57E7-3152-9FA98A5E96E6}"/>
              </a:ext>
            </a:extLst>
          </p:cNvPr>
          <p:cNvCxnSpPr>
            <a:cxnSpLocks/>
          </p:cNvCxnSpPr>
          <p:nvPr/>
        </p:nvCxnSpPr>
        <p:spPr>
          <a:xfrm>
            <a:off x="7815508" y="4275570"/>
            <a:ext cx="25807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CasellaDiTesto 14">
            <a:extLst>
              <a:ext uri="{FF2B5EF4-FFF2-40B4-BE49-F238E27FC236}">
                <a16:creationId xmlns:a16="http://schemas.microsoft.com/office/drawing/2014/main" id="{FEB04FA8-6BA6-7640-0948-213F0B9A5D6F}"/>
              </a:ext>
            </a:extLst>
          </p:cNvPr>
          <p:cNvSpPr txBox="1"/>
          <p:nvPr/>
        </p:nvSpPr>
        <p:spPr>
          <a:xfrm>
            <a:off x="8684142" y="3908165"/>
            <a:ext cx="895350" cy="400110"/>
          </a:xfrm>
          <a:prstGeom prst="rect">
            <a:avLst/>
          </a:prstGeom>
          <a:noFill/>
        </p:spPr>
        <p:txBody>
          <a:bodyPr wrap="square" rtlCol="0">
            <a:spAutoFit/>
          </a:bodyPr>
          <a:lstStyle/>
          <a:p>
            <a:r>
              <a:rPr lang="it-IT" sz="2000" dirty="0" err="1"/>
              <a:t>doPost</a:t>
            </a:r>
            <a:endParaRPr lang="it-IT" dirty="0"/>
          </a:p>
        </p:txBody>
      </p:sp>
    </p:spTree>
    <p:extLst>
      <p:ext uri="{BB962C8B-B14F-4D97-AF65-F5344CB8AC3E}">
        <p14:creationId xmlns:p14="http://schemas.microsoft.com/office/powerpoint/2010/main" val="13436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0EEAC9-84F3-48BD-B6C8-A502535C6CA1}"/>
              </a:ext>
            </a:extLst>
          </p:cNvPr>
          <p:cNvSpPr>
            <a:spLocks noGrp="1"/>
          </p:cNvSpPr>
          <p:nvPr>
            <p:ph type="title"/>
          </p:nvPr>
        </p:nvSpPr>
        <p:spPr/>
        <p:txBody>
          <a:bodyPr/>
          <a:lstStyle/>
          <a:p>
            <a:r>
              <a:rPr lang="it-IT" dirty="0"/>
              <a:t>Versione PURE HTML</a:t>
            </a:r>
          </a:p>
        </p:txBody>
      </p:sp>
      <p:sp>
        <p:nvSpPr>
          <p:cNvPr id="3" name="Segnaposto testo 2">
            <a:extLst>
              <a:ext uri="{FF2B5EF4-FFF2-40B4-BE49-F238E27FC236}">
                <a16:creationId xmlns:a16="http://schemas.microsoft.com/office/drawing/2014/main" id="{1C80AFAA-CB61-4C4D-9CC6-7A5CCE3723BC}"/>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009543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3DE0B8-F94D-3B54-0F2F-6C1AF148346A}"/>
              </a:ext>
            </a:extLst>
          </p:cNvPr>
          <p:cNvSpPr>
            <a:spLocks noGrp="1"/>
          </p:cNvSpPr>
          <p:nvPr>
            <p:ph type="title"/>
          </p:nvPr>
        </p:nvSpPr>
        <p:spPr/>
        <p:txBody>
          <a:bodyPr/>
          <a:lstStyle/>
          <a:p>
            <a:r>
              <a:rPr lang="it-IT" dirty="0"/>
              <a:t>Event: logout</a:t>
            </a:r>
          </a:p>
        </p:txBody>
      </p:sp>
      <p:sp>
        <p:nvSpPr>
          <p:cNvPr id="5" name="Google Shape;273;p37">
            <a:extLst>
              <a:ext uri="{FF2B5EF4-FFF2-40B4-BE49-F238E27FC236}">
                <a16:creationId xmlns:a16="http://schemas.microsoft.com/office/drawing/2014/main" id="{4B8BACCE-A4CC-E5EA-F20F-2691CA7D0B19}"/>
              </a:ext>
            </a:extLst>
          </p:cNvPr>
          <p:cNvSpPr/>
          <p:nvPr/>
        </p:nvSpPr>
        <p:spPr>
          <a:xfrm>
            <a:off x="2489141" y="1398635"/>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Logout</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AF9FD128-E8E4-30D5-1565-C626F4BDBAE7}"/>
              </a:ext>
            </a:extLst>
          </p:cNvPr>
          <p:cNvCxnSpPr>
            <a:cxnSpLocks/>
          </p:cNvCxnSpPr>
          <p:nvPr/>
        </p:nvCxnSpPr>
        <p:spPr>
          <a:xfrm>
            <a:off x="3210362" y="1896254"/>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BDD6D21C-15AC-3F79-BB19-53B3121E1D5D}"/>
              </a:ext>
            </a:extLst>
          </p:cNvPr>
          <p:cNvSpPr/>
          <p:nvPr/>
        </p:nvSpPr>
        <p:spPr>
          <a:xfrm>
            <a:off x="3030745" y="2143932"/>
            <a:ext cx="359233" cy="385283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96204A3B-D174-3EF2-8A73-69CFF0EE6A2A}"/>
              </a:ext>
            </a:extLst>
          </p:cNvPr>
          <p:cNvCxnSpPr>
            <a:cxnSpLocks/>
          </p:cNvCxnSpPr>
          <p:nvPr/>
        </p:nvCxnSpPr>
        <p:spPr>
          <a:xfrm>
            <a:off x="1879500" y="3015811"/>
            <a:ext cx="11512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CasellaDiTesto 8">
            <a:extLst>
              <a:ext uri="{FF2B5EF4-FFF2-40B4-BE49-F238E27FC236}">
                <a16:creationId xmlns:a16="http://schemas.microsoft.com/office/drawing/2014/main" id="{600519D7-952B-CCFC-9BE7-1B152E80ACE5}"/>
              </a:ext>
            </a:extLst>
          </p:cNvPr>
          <p:cNvSpPr txBox="1"/>
          <p:nvPr/>
        </p:nvSpPr>
        <p:spPr>
          <a:xfrm>
            <a:off x="1846692" y="2492591"/>
            <a:ext cx="1284898" cy="523220"/>
          </a:xfrm>
          <a:prstGeom prst="rect">
            <a:avLst/>
          </a:prstGeom>
          <a:noFill/>
        </p:spPr>
        <p:txBody>
          <a:bodyPr wrap="square" rtlCol="0">
            <a:spAutoFit/>
          </a:bodyPr>
          <a:lstStyle/>
          <a:p>
            <a:r>
              <a:rPr lang="it-IT" sz="2800" dirty="0" err="1"/>
              <a:t>doPost</a:t>
            </a:r>
            <a:endParaRPr lang="it-IT" sz="2800" dirty="0"/>
          </a:p>
        </p:txBody>
      </p:sp>
      <p:sp>
        <p:nvSpPr>
          <p:cNvPr id="11" name="CasellaDiTesto 10">
            <a:extLst>
              <a:ext uri="{FF2B5EF4-FFF2-40B4-BE49-F238E27FC236}">
                <a16:creationId xmlns:a16="http://schemas.microsoft.com/office/drawing/2014/main" id="{EFCF5494-D435-6C82-3214-9949A55479E5}"/>
              </a:ext>
            </a:extLst>
          </p:cNvPr>
          <p:cNvSpPr txBox="1"/>
          <p:nvPr/>
        </p:nvSpPr>
        <p:spPr>
          <a:xfrm>
            <a:off x="1058639" y="4196270"/>
            <a:ext cx="2151722" cy="1200329"/>
          </a:xfrm>
          <a:prstGeom prst="rect">
            <a:avLst/>
          </a:prstGeom>
          <a:noFill/>
        </p:spPr>
        <p:txBody>
          <a:bodyPr wrap="square">
            <a:sp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In </a:t>
            </a:r>
            <a:r>
              <a:rPr lang="es-419" u="sng" dirty="0">
                <a:solidFill>
                  <a:schemeClr val="dk1"/>
                </a:solidFill>
                <a:latin typeface="Calibri"/>
                <a:ea typeface="Calibri"/>
                <a:cs typeface="Calibri"/>
                <a:sym typeface="Calibri"/>
              </a:rPr>
              <a:t>Homepage.html</a:t>
            </a:r>
            <a:r>
              <a:rPr lang="es-419" dirty="0">
                <a:solidFill>
                  <a:schemeClr val="dk1"/>
                </a:solidFill>
                <a:latin typeface="Calibri"/>
                <a:ea typeface="Calibri"/>
                <a:cs typeface="Calibri"/>
                <a:sym typeface="Calibri"/>
              </a:rPr>
              <a:t>:</a:t>
            </a:r>
          </a:p>
          <a:p>
            <a:pPr marL="0" marR="0" lvl="0" indent="0" rtl="0">
              <a:spcBef>
                <a:spcPts val="0"/>
              </a:spcBef>
              <a:spcAft>
                <a:spcPts val="0"/>
              </a:spcAft>
              <a:buNone/>
            </a:pPr>
            <a:endParaRPr lang="es-419" sz="1800" dirty="0">
              <a:solidFill>
                <a:schemeClr val="dk1"/>
              </a:solidFill>
              <a:latin typeface="Calibri"/>
              <a:ea typeface="Calibri"/>
              <a:cs typeface="Calibri"/>
              <a:sym typeface="Calibri"/>
            </a:endParaRPr>
          </a:p>
          <a:p>
            <a:pPr marL="0" marR="0" lvl="0" indent="0" rtl="0">
              <a:spcBef>
                <a:spcPts val="0"/>
              </a:spcBef>
              <a:spcAft>
                <a:spcPts val="0"/>
              </a:spcAft>
              <a:buNone/>
            </a:pPr>
            <a:r>
              <a:rPr lang="es-419" sz="18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800" dirty="0">
                <a:solidFill>
                  <a:schemeClr val="dk1"/>
                </a:solidFill>
                <a:latin typeface="Calibri"/>
                <a:ea typeface="Calibri"/>
                <a:cs typeface="Calibri"/>
                <a:sym typeface="Calibri"/>
              </a:rPr>
              <a:t>/</a:t>
            </a:r>
            <a:r>
              <a:rPr lang="es-419" sz="1800" dirty="0" err="1">
                <a:solidFill>
                  <a:schemeClr val="dk1"/>
                </a:solidFill>
                <a:latin typeface="Calibri"/>
                <a:ea typeface="Calibri"/>
                <a:cs typeface="Calibri"/>
                <a:sym typeface="Calibri"/>
              </a:rPr>
              <a:t>Logout</a:t>
            </a:r>
            <a:endParaRPr lang="es-419" dirty="0"/>
          </a:p>
        </p:txBody>
      </p:sp>
      <p:sp>
        <p:nvSpPr>
          <p:cNvPr id="12" name="Google Shape;273;p37">
            <a:extLst>
              <a:ext uri="{FF2B5EF4-FFF2-40B4-BE49-F238E27FC236}">
                <a16:creationId xmlns:a16="http://schemas.microsoft.com/office/drawing/2014/main" id="{3C7D06D3-BEE9-A87B-F1FE-62097E7977F1}"/>
              </a:ext>
            </a:extLst>
          </p:cNvPr>
          <p:cNvSpPr/>
          <p:nvPr/>
        </p:nvSpPr>
        <p:spPr>
          <a:xfrm>
            <a:off x="5267783" y="1398635"/>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Session</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3" name="Google Shape;273;p37">
            <a:extLst>
              <a:ext uri="{FF2B5EF4-FFF2-40B4-BE49-F238E27FC236}">
                <a16:creationId xmlns:a16="http://schemas.microsoft.com/office/drawing/2014/main" id="{1E46E587-487B-4246-C425-D310EC9162B9}"/>
              </a:ext>
            </a:extLst>
          </p:cNvPr>
          <p:cNvSpPr/>
          <p:nvPr/>
        </p:nvSpPr>
        <p:spPr>
          <a:xfrm>
            <a:off x="8046425" y="1398634"/>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a:solidFill>
                  <a:srgbClr val="000000"/>
                </a:solidFill>
                <a:ea typeface="Calibri"/>
                <a:cs typeface="Calibri"/>
                <a:sym typeface="Calibri"/>
              </a:rPr>
              <a:t>i</a:t>
            </a:r>
            <a:r>
              <a:rPr kumimoji="0" lang="es-419" sz="2000" b="0" i="0" u="none" strike="noStrike" kern="0" cap="none" spc="0" normalizeH="0" baseline="0" noProof="0" dirty="0">
                <a:ln>
                  <a:noFill/>
                </a:ln>
                <a:solidFill>
                  <a:srgbClr val="000000"/>
                </a:solidFill>
                <a:effectLst/>
                <a:uLnTx/>
                <a:uFillTx/>
                <a:ea typeface="Calibri"/>
                <a:cs typeface="Calibri"/>
                <a:sym typeface="Calibri"/>
              </a:rPr>
              <a:t>ndex.html</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5" name="Google Shape;274;p37">
            <a:extLst>
              <a:ext uri="{FF2B5EF4-FFF2-40B4-BE49-F238E27FC236}">
                <a16:creationId xmlns:a16="http://schemas.microsoft.com/office/drawing/2014/main" id="{CEE24419-E2EA-F193-994E-F5F4C33FB941}"/>
              </a:ext>
            </a:extLst>
          </p:cNvPr>
          <p:cNvCxnSpPr>
            <a:cxnSpLocks/>
          </p:cNvCxnSpPr>
          <p:nvPr/>
        </p:nvCxnSpPr>
        <p:spPr>
          <a:xfrm>
            <a:off x="6034408" y="191512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Google Shape;274;p37">
            <a:extLst>
              <a:ext uri="{FF2B5EF4-FFF2-40B4-BE49-F238E27FC236}">
                <a16:creationId xmlns:a16="http://schemas.microsoft.com/office/drawing/2014/main" id="{0B55522B-524A-23FE-034A-D5DDF4EECF66}"/>
              </a:ext>
            </a:extLst>
          </p:cNvPr>
          <p:cNvCxnSpPr>
            <a:cxnSpLocks/>
          </p:cNvCxnSpPr>
          <p:nvPr/>
        </p:nvCxnSpPr>
        <p:spPr>
          <a:xfrm>
            <a:off x="8767646" y="187725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7" name="Google Shape;275;p37">
            <a:extLst>
              <a:ext uri="{FF2B5EF4-FFF2-40B4-BE49-F238E27FC236}">
                <a16:creationId xmlns:a16="http://schemas.microsoft.com/office/drawing/2014/main" id="{EF4FC6BB-5BF7-1BC9-DABE-9A8E268D529A}"/>
              </a:ext>
            </a:extLst>
          </p:cNvPr>
          <p:cNvCxnSpPr>
            <a:cxnSpLocks/>
            <a:endCxn id="21" idx="1"/>
          </p:cNvCxnSpPr>
          <p:nvPr/>
        </p:nvCxnSpPr>
        <p:spPr>
          <a:xfrm flipV="1">
            <a:off x="3389978" y="3232818"/>
            <a:ext cx="2464813" cy="397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 name="Google Shape;277;p37">
            <a:extLst>
              <a:ext uri="{FF2B5EF4-FFF2-40B4-BE49-F238E27FC236}">
                <a16:creationId xmlns:a16="http://schemas.microsoft.com/office/drawing/2014/main" id="{100479BD-D6B4-8CD8-06DD-46EB043C7AB8}"/>
              </a:ext>
            </a:extLst>
          </p:cNvPr>
          <p:cNvSpPr/>
          <p:nvPr/>
        </p:nvSpPr>
        <p:spPr>
          <a:xfrm>
            <a:off x="5854791" y="2749225"/>
            <a:ext cx="359234" cy="9671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 name="CasellaDiTesto 22">
            <a:extLst>
              <a:ext uri="{FF2B5EF4-FFF2-40B4-BE49-F238E27FC236}">
                <a16:creationId xmlns:a16="http://schemas.microsoft.com/office/drawing/2014/main" id="{A9C2A658-704B-4C09-34BA-FCAD65E85B65}"/>
              </a:ext>
            </a:extLst>
          </p:cNvPr>
          <p:cNvSpPr txBox="1"/>
          <p:nvPr/>
        </p:nvSpPr>
        <p:spPr>
          <a:xfrm>
            <a:off x="3931585" y="2832707"/>
            <a:ext cx="1430500" cy="400110"/>
          </a:xfrm>
          <a:prstGeom prst="rect">
            <a:avLst/>
          </a:prstGeom>
          <a:noFill/>
        </p:spPr>
        <p:txBody>
          <a:bodyPr wrap="square" rtlCol="0">
            <a:spAutoFit/>
          </a:bodyPr>
          <a:lstStyle/>
          <a:p>
            <a:r>
              <a:rPr lang="it-IT" sz="2000" dirty="0"/>
              <a:t>invalidate()</a:t>
            </a:r>
          </a:p>
        </p:txBody>
      </p:sp>
      <p:sp>
        <p:nvSpPr>
          <p:cNvPr id="24" name="Google Shape;277;p37">
            <a:extLst>
              <a:ext uri="{FF2B5EF4-FFF2-40B4-BE49-F238E27FC236}">
                <a16:creationId xmlns:a16="http://schemas.microsoft.com/office/drawing/2014/main" id="{4A5610D3-4BB3-2E3B-F914-DF0110E16C97}"/>
              </a:ext>
            </a:extLst>
          </p:cNvPr>
          <p:cNvSpPr/>
          <p:nvPr/>
        </p:nvSpPr>
        <p:spPr>
          <a:xfrm>
            <a:off x="8588029" y="4070347"/>
            <a:ext cx="359234" cy="9671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4" name="Google Shape;275;p37">
            <a:extLst>
              <a:ext uri="{FF2B5EF4-FFF2-40B4-BE49-F238E27FC236}">
                <a16:creationId xmlns:a16="http://schemas.microsoft.com/office/drawing/2014/main" id="{726CC3EF-C56C-41AE-CE45-034266A588AB}"/>
              </a:ext>
            </a:extLst>
          </p:cNvPr>
          <p:cNvCxnSpPr>
            <a:cxnSpLocks/>
            <a:endCxn id="24" idx="1"/>
          </p:cNvCxnSpPr>
          <p:nvPr/>
        </p:nvCxnSpPr>
        <p:spPr>
          <a:xfrm>
            <a:off x="3389978" y="4550514"/>
            <a:ext cx="5198051" cy="342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6" name="CasellaDiTesto 35">
            <a:extLst>
              <a:ext uri="{FF2B5EF4-FFF2-40B4-BE49-F238E27FC236}">
                <a16:creationId xmlns:a16="http://schemas.microsoft.com/office/drawing/2014/main" id="{74DD415F-E664-2237-831B-12AEB8CE6935}"/>
              </a:ext>
            </a:extLst>
          </p:cNvPr>
          <p:cNvSpPr txBox="1"/>
          <p:nvPr/>
        </p:nvSpPr>
        <p:spPr>
          <a:xfrm>
            <a:off x="5032795" y="4188272"/>
            <a:ext cx="1430500" cy="400110"/>
          </a:xfrm>
          <a:prstGeom prst="rect">
            <a:avLst/>
          </a:prstGeom>
          <a:noFill/>
        </p:spPr>
        <p:txBody>
          <a:bodyPr wrap="square" rtlCol="0">
            <a:spAutoFit/>
          </a:bodyPr>
          <a:lstStyle/>
          <a:p>
            <a:r>
              <a:rPr lang="it-IT" sz="2000" dirty="0" err="1"/>
              <a:t>redirect</a:t>
            </a:r>
            <a:endParaRPr lang="it-IT" sz="2000" dirty="0"/>
          </a:p>
        </p:txBody>
      </p:sp>
    </p:spTree>
    <p:extLst>
      <p:ext uri="{BB962C8B-B14F-4D97-AF65-F5344CB8AC3E}">
        <p14:creationId xmlns:p14="http://schemas.microsoft.com/office/powerpoint/2010/main" val="2567916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9BD79C-2956-B8A7-0018-0986543C812D}"/>
              </a:ext>
            </a:extLst>
          </p:cNvPr>
          <p:cNvSpPr>
            <a:spLocks noGrp="1"/>
          </p:cNvSpPr>
          <p:nvPr>
            <p:ph type="title"/>
          </p:nvPr>
        </p:nvSpPr>
        <p:spPr/>
        <p:txBody>
          <a:bodyPr/>
          <a:lstStyle/>
          <a:p>
            <a:r>
              <a:rPr lang="it-IT" dirty="0"/>
              <a:t>TODO</a:t>
            </a:r>
          </a:p>
        </p:txBody>
      </p:sp>
      <p:sp>
        <p:nvSpPr>
          <p:cNvPr id="3" name="Segnaposto contenuto 2">
            <a:extLst>
              <a:ext uri="{FF2B5EF4-FFF2-40B4-BE49-F238E27FC236}">
                <a16:creationId xmlns:a16="http://schemas.microsoft.com/office/drawing/2014/main" id="{2F0D96D1-9F2D-173F-073E-C223605A6761}"/>
              </a:ext>
            </a:extLst>
          </p:cNvPr>
          <p:cNvSpPr>
            <a:spLocks noGrp="1"/>
          </p:cNvSpPr>
          <p:nvPr>
            <p:ph sz="half" idx="1"/>
          </p:nvPr>
        </p:nvSpPr>
        <p:spPr>
          <a:xfrm>
            <a:off x="76200" y="1417638"/>
            <a:ext cx="11651513" cy="5440362"/>
          </a:xfrm>
        </p:spPr>
        <p:txBody>
          <a:bodyPr>
            <a:normAutofit fontScale="70000" lnSpcReduction="20000"/>
          </a:bodyPr>
          <a:lstStyle/>
          <a:p>
            <a:r>
              <a:rPr lang="it-IT" dirty="0">
                <a:solidFill>
                  <a:srgbClr val="00B0F0"/>
                </a:solidFill>
              </a:rPr>
              <a:t>Vedere </a:t>
            </a:r>
            <a:r>
              <a:rPr lang="it-IT" dirty="0" err="1">
                <a:solidFill>
                  <a:srgbClr val="00B0F0"/>
                </a:solidFill>
              </a:rPr>
              <a:t>application</a:t>
            </a:r>
            <a:r>
              <a:rPr lang="it-IT" dirty="0">
                <a:solidFill>
                  <a:srgbClr val="00B0F0"/>
                </a:solidFill>
              </a:rPr>
              <a:t> design dei progetti fatti da loro</a:t>
            </a:r>
          </a:p>
          <a:p>
            <a:r>
              <a:rPr lang="it-IT" dirty="0">
                <a:solidFill>
                  <a:srgbClr val="00B0F0"/>
                </a:solidFill>
              </a:rPr>
              <a:t>Vedere events flow</a:t>
            </a:r>
          </a:p>
          <a:p>
            <a:r>
              <a:rPr lang="it-IT" dirty="0"/>
              <a:t>TUTTE LE RIUNIONI VISUALIZZATE NON DEVONO ESSERE ANCORA SCADUTE!!! SIA QUELLE CREATE CHE QUELLE A CUI SI È INVITATI!!! Ma probabilmente basta giocare con alcuni </a:t>
            </a:r>
            <a:r>
              <a:rPr lang="it-IT" dirty="0" err="1"/>
              <a:t>if</a:t>
            </a:r>
            <a:r>
              <a:rPr lang="it-IT" dirty="0"/>
              <a:t> nel DAO</a:t>
            </a:r>
          </a:p>
          <a:p>
            <a:r>
              <a:rPr lang="it-IT" dirty="0"/>
              <a:t>Vedere progetti di studenti degli anni passati</a:t>
            </a:r>
          </a:p>
          <a:p>
            <a:r>
              <a:rPr lang="it-IT" dirty="0"/>
              <a:t>L’azione da fare dopo il login deve essere /</a:t>
            </a:r>
            <a:r>
              <a:rPr lang="it-IT" dirty="0" err="1"/>
              <a:t>GoToHomePage</a:t>
            </a:r>
            <a:r>
              <a:rPr lang="it-IT" dirty="0"/>
              <a:t> e non /Homepage.html</a:t>
            </a:r>
          </a:p>
          <a:p>
            <a:r>
              <a:rPr lang="it-IT" dirty="0">
                <a:solidFill>
                  <a:srgbClr val="00B0F0"/>
                </a:solidFill>
              </a:rPr>
              <a:t>Fare in modo che non si possa accedere ad /Homepage.html a meno che non si sia già dentro l’app (loggati)</a:t>
            </a:r>
          </a:p>
          <a:p>
            <a:r>
              <a:rPr lang="it-IT" dirty="0" err="1"/>
              <a:t>Th:autocomplete</a:t>
            </a:r>
            <a:r>
              <a:rPr lang="it-IT" dirty="0"/>
              <a:t> può essere utile</a:t>
            </a:r>
          </a:p>
          <a:p>
            <a:r>
              <a:rPr lang="it-IT" dirty="0"/>
              <a:t>Si può aggiungere il template </a:t>
            </a:r>
            <a:r>
              <a:rPr lang="it-IT" dirty="0" err="1"/>
              <a:t>resolver</a:t>
            </a:r>
            <a:r>
              <a:rPr lang="it-IT" dirty="0"/>
              <a:t> in </a:t>
            </a:r>
            <a:r>
              <a:rPr lang="it-IT" dirty="0" err="1"/>
              <a:t>checkLogin</a:t>
            </a:r>
            <a:r>
              <a:rPr lang="it-IT" dirty="0"/>
              <a:t> u == </a:t>
            </a:r>
            <a:r>
              <a:rPr lang="it-IT" dirty="0" err="1"/>
              <a:t>null</a:t>
            </a:r>
            <a:r>
              <a:rPr lang="it-IT" dirty="0"/>
              <a:t> e FUNZIONA ma poi smette di funzionare la parte di sotto !!!! (controllare tutto ciò)</a:t>
            </a:r>
          </a:p>
          <a:p>
            <a:r>
              <a:rPr lang="it-IT" dirty="0"/>
              <a:t>Creare pagina anagrafica</a:t>
            </a:r>
          </a:p>
          <a:p>
            <a:r>
              <a:rPr lang="it-IT" dirty="0"/>
              <a:t>Da </a:t>
            </a:r>
            <a:r>
              <a:rPr lang="it-IT" dirty="0" err="1"/>
              <a:t>createMeeting</a:t>
            </a:r>
            <a:r>
              <a:rPr lang="it-IT" dirty="0"/>
              <a:t> devo già reperire gli user da mostrare in RecordsPage.html</a:t>
            </a:r>
          </a:p>
          <a:p>
            <a:r>
              <a:rPr lang="it-IT" dirty="0"/>
              <a:t>Usare </a:t>
            </a:r>
            <a:r>
              <a:rPr lang="it-IT" dirty="0" err="1"/>
              <a:t>checkbox</a:t>
            </a:r>
            <a:r>
              <a:rPr lang="it-IT" dirty="0"/>
              <a:t> input per la pagina anagrafica da cui scegliere le persone da aggiungere</a:t>
            </a:r>
          </a:p>
          <a:p>
            <a:r>
              <a:rPr lang="it-IT" dirty="0"/>
              <a:t>Sistemare tutta la grafica</a:t>
            </a:r>
          </a:p>
          <a:p>
            <a:r>
              <a:rPr lang="it-IT" dirty="0"/>
              <a:t>Logout (e pagina cancellazione???) nell’IFML</a:t>
            </a:r>
          </a:p>
          <a:p>
            <a:r>
              <a:rPr lang="it-IT" dirty="0"/>
              <a:t>Correggere </a:t>
            </a:r>
            <a:r>
              <a:rPr lang="it-IT" dirty="0" err="1"/>
              <a:t>ifml</a:t>
            </a:r>
            <a:endParaRPr lang="it-IT"/>
          </a:p>
          <a:p>
            <a:endParaRPr lang="it-IT" dirty="0"/>
          </a:p>
        </p:txBody>
      </p:sp>
    </p:spTree>
    <p:extLst>
      <p:ext uri="{BB962C8B-B14F-4D97-AF65-F5344CB8AC3E}">
        <p14:creationId xmlns:p14="http://schemas.microsoft.com/office/powerpoint/2010/main" val="2897847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0EEAC9-84F3-48BD-B6C8-A502535C6CA1}"/>
              </a:ext>
            </a:extLst>
          </p:cNvPr>
          <p:cNvSpPr>
            <a:spLocks noGrp="1"/>
          </p:cNvSpPr>
          <p:nvPr>
            <p:ph type="title"/>
          </p:nvPr>
        </p:nvSpPr>
        <p:spPr/>
        <p:txBody>
          <a:bodyPr/>
          <a:lstStyle/>
          <a:p>
            <a:r>
              <a:rPr lang="it-IT" dirty="0"/>
              <a:t>Versione RIA</a:t>
            </a:r>
          </a:p>
        </p:txBody>
      </p:sp>
      <p:sp>
        <p:nvSpPr>
          <p:cNvPr id="3" name="Segnaposto testo 2">
            <a:extLst>
              <a:ext uri="{FF2B5EF4-FFF2-40B4-BE49-F238E27FC236}">
                <a16:creationId xmlns:a16="http://schemas.microsoft.com/office/drawing/2014/main" id="{1C80AFAA-CB61-4C4D-9CC6-7A5CCE3723BC}"/>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917624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6" y="0"/>
            <a:ext cx="7254949" cy="1325563"/>
          </a:xfrm>
        </p:spPr>
        <p:txBody>
          <a:bodyPr>
            <a:normAutofit/>
          </a:bodyPr>
          <a:lstStyle/>
          <a:p>
            <a:r>
              <a:rPr lang="it-IT" dirty="0" err="1"/>
              <a:t>Requirements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69581"/>
            <a:ext cx="11748976" cy="5550195"/>
          </a:xfrm>
        </p:spPr>
        <p:txBody>
          <a:bodyPr>
            <a:normAutofit fontScale="92500" lnSpcReduction="10000"/>
          </a:bodyPr>
          <a:lstStyle/>
          <a:p>
            <a:pPr marL="0" indent="0">
              <a:buNone/>
            </a:pPr>
            <a:r>
              <a:rPr lang="it-IT" sz="2400" b="0" i="0" u="none" strike="noStrike" baseline="0" dirty="0"/>
              <a:t>Un’applicazione web consente la gestione di riunioni online. L’applicazione supporta registrazione e login mediante una pagina pubblica con opportune </a:t>
            </a:r>
            <a:r>
              <a:rPr lang="it-IT" sz="2400" b="0" i="0" u="none" strike="noStrike" baseline="0" dirty="0" err="1"/>
              <a:t>form</a:t>
            </a:r>
            <a:r>
              <a:rPr lang="it-IT" sz="2400" b="0" i="0" u="none" strike="noStrike" baseline="0" dirty="0"/>
              <a:t>. La registrazione controlla la validità sintattica dell’indirizzo di email e l’uguaglianza tra i campi “</a:t>
            </a:r>
            <a:r>
              <a:rPr lang="it-IT" sz="2400" u="none" strike="noStrike" baseline="0" dirty="0"/>
              <a:t>password</a:t>
            </a:r>
            <a:r>
              <a:rPr lang="it-IT" sz="2400" b="0" i="0" u="none" strike="noStrike" baseline="0" dirty="0"/>
              <a:t>” e “ripeti password”. La registrazione controlla l’unicità dello username.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sz="2400" b="0" i="0" u="none" strike="noStrike" baseline="0" dirty="0" err="1"/>
              <a:t>form</a:t>
            </a:r>
            <a:r>
              <a:rPr lang="it-IT" sz="2400" b="0" i="0" u="none" strike="noStrike" baseline="0" dirty="0"/>
              <a:t> per creare una nuova riunione. Quando l’utente inoltra la </a:t>
            </a:r>
            <a:r>
              <a:rPr lang="it-IT" sz="2400" b="0" i="0" u="none" strike="noStrike" baseline="0" dirty="0" err="1"/>
              <a:t>form</a:t>
            </a:r>
            <a:r>
              <a:rPr lang="it-IT" sz="2400" b="0" i="0" u="none" strike="noStrike" baseline="0" dirty="0"/>
              <a:t> con il bottone INVIA, appare una pagina ANAGRAFICA con l’elenco degli utenti registrati. L’utente può scegliere uno o più partecipanti dall’elenco e premere il bottone INVITA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endParaRPr lang="it-IT" sz="3600" dirty="0"/>
          </a:p>
        </p:txBody>
      </p:sp>
    </p:spTree>
    <p:extLst>
      <p:ext uri="{BB962C8B-B14F-4D97-AF65-F5344CB8AC3E}">
        <p14:creationId xmlns:p14="http://schemas.microsoft.com/office/powerpoint/2010/main" val="376319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6" y="0"/>
            <a:ext cx="7254949" cy="1325563"/>
          </a:xfrm>
        </p:spPr>
        <p:txBody>
          <a:bodyPr>
            <a:normAutofit/>
          </a:bodyPr>
          <a:lstStyle/>
          <a:p>
            <a:r>
              <a:rPr lang="it-IT" dirty="0"/>
              <a:t>Data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69581"/>
            <a:ext cx="11748976" cy="5550195"/>
          </a:xfrm>
        </p:spPr>
        <p:txBody>
          <a:bodyPr>
            <a:normAutofit fontScale="92500" lnSpcReduction="10000"/>
          </a:bodyPr>
          <a:lstStyle/>
          <a:p>
            <a:pPr marL="0" indent="0">
              <a:buNone/>
            </a:pPr>
            <a:r>
              <a:rPr lang="it-IT" sz="2400" b="0" i="0" u="none" strike="noStrike" baseline="0" dirty="0">
                <a:solidFill>
                  <a:srgbClr val="000000"/>
                </a:solidFill>
              </a:rPr>
              <a:t>Un’applicazione web consente la gestione di riunioni online. L’applicazione supporta registrazione e login mediante una pagina pubblica con opportune </a:t>
            </a:r>
            <a:r>
              <a:rPr lang="it-IT" sz="2400" b="0" i="0" u="none" strike="noStrike" baseline="0" dirty="0" err="1">
                <a:solidFill>
                  <a:srgbClr val="000000"/>
                </a:solidFill>
              </a:rPr>
              <a:t>form</a:t>
            </a:r>
            <a:r>
              <a:rPr lang="it-IT" sz="2400" b="0" i="0" u="none" strike="noStrike" baseline="0" dirty="0">
                <a:solidFill>
                  <a:srgbClr val="000000"/>
                </a:solidFill>
              </a:rPr>
              <a:t>. La registrazione controlla la validità sintattica dell’indirizzo di </a:t>
            </a:r>
            <a:r>
              <a:rPr lang="it-IT" sz="2400" b="0" i="0" u="none" strike="noStrike" baseline="0" dirty="0">
                <a:solidFill>
                  <a:srgbClr val="92D050"/>
                </a:solidFill>
              </a:rPr>
              <a:t>email</a:t>
            </a:r>
            <a:r>
              <a:rPr lang="it-IT" sz="2400" b="0" i="0" u="none" strike="noStrike" baseline="0" dirty="0">
                <a:solidFill>
                  <a:srgbClr val="000000"/>
                </a:solidFill>
              </a:rPr>
              <a:t> e l’uguaglianza tra i campi “</a:t>
            </a:r>
            <a:r>
              <a:rPr lang="it-IT" sz="2400" u="none" strike="noStrike" baseline="0" dirty="0">
                <a:solidFill>
                  <a:srgbClr val="92D050"/>
                </a:solidFill>
              </a:rPr>
              <a:t>password</a:t>
            </a:r>
            <a:r>
              <a:rPr lang="it-IT" sz="2400" b="0" i="0" u="none" strike="noStrike" baseline="0" dirty="0">
                <a:solidFill>
                  <a:srgbClr val="000000"/>
                </a:solidFill>
              </a:rPr>
              <a:t>” e “ripeti password”. La registrazione controlla l’unicità dello </a:t>
            </a:r>
            <a:r>
              <a:rPr lang="it-IT" sz="2400" b="0" i="0" u="none" strike="noStrike" baseline="0" dirty="0">
                <a:solidFill>
                  <a:srgbClr val="92D050"/>
                </a:solidFill>
              </a:rPr>
              <a:t>username</a:t>
            </a:r>
            <a:r>
              <a:rPr lang="it-IT" sz="2400" b="0" i="0" u="none" strike="noStrike" baseline="0" dirty="0">
                <a:solidFill>
                  <a:srgbClr val="000000"/>
                </a:solidFill>
              </a:rPr>
              <a:t>. Una </a:t>
            </a:r>
            <a:r>
              <a:rPr lang="it-IT" sz="2400" b="0" i="0" u="none" strike="noStrike" baseline="0" dirty="0">
                <a:solidFill>
                  <a:srgbClr val="FF0000"/>
                </a:solidFill>
              </a:rPr>
              <a:t>riunione</a:t>
            </a:r>
            <a:r>
              <a:rPr lang="it-IT" sz="2400" b="0" i="0" u="none" strike="noStrike" baseline="0" dirty="0">
                <a:solidFill>
                  <a:srgbClr val="000000"/>
                </a:solidFill>
              </a:rPr>
              <a:t> ha un </a:t>
            </a:r>
            <a:r>
              <a:rPr lang="it-IT" sz="2400" b="0" i="0" u="none" strike="noStrike" baseline="0" dirty="0">
                <a:solidFill>
                  <a:srgbClr val="92D050"/>
                </a:solidFill>
              </a:rPr>
              <a:t>titolo</a:t>
            </a:r>
            <a:r>
              <a:rPr lang="it-IT" sz="2400" b="0" i="0" u="none" strike="noStrike" baseline="0" dirty="0">
                <a:solidFill>
                  <a:srgbClr val="000000"/>
                </a:solidFill>
              </a:rPr>
              <a:t>, una </a:t>
            </a:r>
            <a:r>
              <a:rPr lang="it-IT" sz="2400" b="0" i="0" u="none" strike="noStrike" baseline="0" dirty="0">
                <a:solidFill>
                  <a:srgbClr val="92D050"/>
                </a:solidFill>
              </a:rPr>
              <a:t>data</a:t>
            </a:r>
            <a:r>
              <a:rPr lang="it-IT" sz="2400" b="0" i="0" u="none" strike="noStrike" baseline="0" dirty="0">
                <a:solidFill>
                  <a:srgbClr val="000000"/>
                </a:solidFill>
              </a:rPr>
              <a:t>, un’</a:t>
            </a:r>
            <a:r>
              <a:rPr lang="it-IT" sz="2400" b="0" i="0" u="none" strike="noStrike" baseline="0" dirty="0">
                <a:solidFill>
                  <a:srgbClr val="92D050"/>
                </a:solidFill>
              </a:rPr>
              <a:t>ora</a:t>
            </a:r>
            <a:r>
              <a:rPr lang="it-IT" sz="2400" b="0" i="0" u="none" strike="noStrike" baseline="0" dirty="0">
                <a:solidFill>
                  <a:srgbClr val="000000"/>
                </a:solidFill>
              </a:rPr>
              <a:t>, una </a:t>
            </a:r>
            <a:r>
              <a:rPr lang="it-IT" sz="2400" b="0" i="0" u="none" strike="noStrike" baseline="0" dirty="0">
                <a:solidFill>
                  <a:srgbClr val="92D050"/>
                </a:solidFill>
              </a:rPr>
              <a:t>durata</a:t>
            </a:r>
            <a:r>
              <a:rPr lang="it-IT" sz="2400" b="0" i="0" u="none" strike="noStrike" baseline="0" dirty="0">
                <a:solidFill>
                  <a:srgbClr val="000000"/>
                </a:solidFill>
              </a:rPr>
              <a:t> e un </a:t>
            </a:r>
            <a:r>
              <a:rPr lang="it-IT" sz="2400" b="0" i="0" u="none" strike="noStrike" baseline="0" dirty="0">
                <a:solidFill>
                  <a:srgbClr val="92D050"/>
                </a:solidFill>
              </a:rPr>
              <a:t>numero massimo di partecipanti</a:t>
            </a:r>
            <a:r>
              <a:rPr lang="it-IT" sz="2400" b="0" i="0" u="none" strike="noStrike" baseline="0" dirty="0">
                <a:solidFill>
                  <a:srgbClr val="000000"/>
                </a:solidFill>
              </a:rPr>
              <a:t>. L’</a:t>
            </a:r>
            <a:r>
              <a:rPr lang="it-IT" sz="2400" b="0" i="0" u="none" strike="noStrike" baseline="0" dirty="0">
                <a:solidFill>
                  <a:srgbClr val="FF0000"/>
                </a:solidFill>
              </a:rPr>
              <a:t>utente</a:t>
            </a:r>
            <a:r>
              <a:rPr lang="it-IT" sz="2400" b="0" i="0" u="none" strike="noStrike" baseline="0" dirty="0">
                <a:solidFill>
                  <a:srgbClr val="000000"/>
                </a:solidFill>
              </a:rPr>
              <a:t> fa il login e, se autenticato, accede all’HOME page che mostra l’elenco delle </a:t>
            </a:r>
            <a:r>
              <a:rPr lang="it-IT" sz="2400" b="0" i="0" u="none" strike="noStrike" baseline="0" dirty="0">
                <a:solidFill>
                  <a:srgbClr val="00B0F0"/>
                </a:solidFill>
              </a:rPr>
              <a:t>riunioni indette da lui </a:t>
            </a:r>
            <a:r>
              <a:rPr lang="it-IT" sz="2400" b="0" i="0" u="none" strike="noStrike" baseline="0" dirty="0"/>
              <a:t>e non ancora scadute</a:t>
            </a:r>
            <a:r>
              <a:rPr lang="it-IT" sz="2400" b="0" i="0" u="none" strike="noStrike" baseline="0" dirty="0">
                <a:solidFill>
                  <a:srgbClr val="000000"/>
                </a:solidFill>
              </a:rPr>
              <a:t>, l’elenco delle </a:t>
            </a:r>
            <a:r>
              <a:rPr lang="it-IT" sz="2400" b="0" i="0" u="none" strike="noStrike" baseline="0" dirty="0">
                <a:solidFill>
                  <a:srgbClr val="00B0F0"/>
                </a:solidFill>
              </a:rPr>
              <a:t>riunioni cui è stato invitato </a:t>
            </a:r>
            <a:r>
              <a:rPr lang="it-IT" sz="2400" b="0" i="0" u="none" strike="noStrike" baseline="0" dirty="0">
                <a:solidFill>
                  <a:srgbClr val="000000"/>
                </a:solidFill>
              </a:rPr>
              <a:t>e non ancora scadute, e una </a:t>
            </a:r>
            <a:r>
              <a:rPr lang="it-IT" sz="2400" b="0" i="0" u="none" strike="noStrike" baseline="0" dirty="0" err="1">
                <a:solidFill>
                  <a:srgbClr val="000000"/>
                </a:solidFill>
              </a:rPr>
              <a:t>form</a:t>
            </a:r>
            <a:r>
              <a:rPr lang="it-IT" sz="2400" b="0" i="0" u="none" strike="noStrike" baseline="0" dirty="0">
                <a:solidFill>
                  <a:srgbClr val="000000"/>
                </a:solidFill>
              </a:rPr>
              <a:t> per creare una nuova riunione. Quando l’utente inoltra la </a:t>
            </a:r>
            <a:r>
              <a:rPr lang="it-IT" sz="2400" b="0" i="0" u="none" strike="noStrike" baseline="0" dirty="0" err="1">
                <a:solidFill>
                  <a:srgbClr val="000000"/>
                </a:solidFill>
              </a:rPr>
              <a:t>form</a:t>
            </a:r>
            <a:r>
              <a:rPr lang="it-IT" sz="2400" b="0" i="0" u="none" strike="noStrike" baseline="0" dirty="0">
                <a:solidFill>
                  <a:srgbClr val="000000"/>
                </a:solidFill>
              </a:rPr>
              <a:t> con il bottone INVIA, appare una pagina ANAGRAFICA con l’elenco degli utenti registrati. L’utente può scegliere uno o più partecipanti dall’elenco e premere il bottone INVITA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t>
            </a:r>
            <a:r>
              <a:rPr lang="it-IT" sz="2400" i="0" u="none" strike="noStrike" baseline="0" dirty="0">
                <a:solidFill>
                  <a:srgbClr val="000000"/>
                </a:solidFill>
              </a:rPr>
              <a:t>e l’utente è rimandato alla HOME PAGE</a:t>
            </a:r>
            <a:r>
              <a:rPr lang="it-IT" sz="2400" b="0" i="0" u="none" strike="noStrike" baseline="0" dirty="0">
                <a:solidFill>
                  <a:srgbClr val="000000"/>
                </a:solidFill>
              </a:rPr>
              <a:t>.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endParaRPr lang="it-IT" sz="3600" dirty="0"/>
          </a:p>
        </p:txBody>
      </p:sp>
      <p:sp>
        <p:nvSpPr>
          <p:cNvPr id="4" name="CasellaDiTesto 3">
            <a:extLst>
              <a:ext uri="{FF2B5EF4-FFF2-40B4-BE49-F238E27FC236}">
                <a16:creationId xmlns:a16="http://schemas.microsoft.com/office/drawing/2014/main" id="{86A0F5F8-2E12-4B4E-B50E-9FC52F34E27F}"/>
              </a:ext>
            </a:extLst>
          </p:cNvPr>
          <p:cNvSpPr txBox="1"/>
          <p:nvPr/>
        </p:nvSpPr>
        <p:spPr>
          <a:xfrm>
            <a:off x="7644809" y="431948"/>
            <a:ext cx="42955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FF0000"/>
                </a:solidFill>
                <a:effectLst/>
                <a:uLnTx/>
                <a:uFillTx/>
                <a:latin typeface="Calibri" panose="020F0502020204030204"/>
                <a:ea typeface="+mn-ea"/>
                <a:cs typeface="+mn-cs"/>
              </a:rPr>
              <a:t>Entità</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400" b="0" i="0" u="none" strike="noStrike" kern="1200" cap="none" spc="0" normalizeH="0" baseline="0" noProof="0" dirty="0">
                <a:ln>
                  <a:noFill/>
                </a:ln>
                <a:solidFill>
                  <a:srgbClr val="00B0F0"/>
                </a:solidFill>
                <a:effectLst/>
                <a:uLnTx/>
                <a:uFillTx/>
                <a:latin typeface="Calibri" panose="020F0502020204030204"/>
                <a:ea typeface="+mn-ea"/>
                <a:cs typeface="+mn-cs"/>
              </a:rPr>
              <a:t>relazioni</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400" b="0" i="0" u="none" strike="noStrike" kern="1200" cap="none" spc="0" normalizeH="0" baseline="0" noProof="0" dirty="0">
                <a:ln>
                  <a:noFill/>
                </a:ln>
                <a:solidFill>
                  <a:srgbClr val="92D050"/>
                </a:solidFill>
                <a:effectLst/>
                <a:uLnTx/>
                <a:uFillTx/>
                <a:latin typeface="Calibri" panose="020F0502020204030204"/>
                <a:ea typeface="+mn-ea"/>
                <a:cs typeface="+mn-cs"/>
              </a:rPr>
              <a:t>attributi</a:t>
            </a:r>
          </a:p>
        </p:txBody>
      </p:sp>
    </p:spTree>
    <p:extLst>
      <p:ext uri="{BB962C8B-B14F-4D97-AF65-F5344CB8AC3E}">
        <p14:creationId xmlns:p14="http://schemas.microsoft.com/office/powerpoint/2010/main" val="240031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EFB4F-BDA4-4434-BA80-C69894E8D16C}"/>
              </a:ext>
            </a:extLst>
          </p:cNvPr>
          <p:cNvSpPr>
            <a:spLocks noGrp="1"/>
          </p:cNvSpPr>
          <p:nvPr>
            <p:ph type="title"/>
          </p:nvPr>
        </p:nvSpPr>
        <p:spPr>
          <a:xfrm>
            <a:off x="838200" y="237535"/>
            <a:ext cx="10515600" cy="1325563"/>
          </a:xfrm>
        </p:spPr>
        <p:txBody>
          <a:bodyPr/>
          <a:lstStyle/>
          <a:p>
            <a:r>
              <a:rPr lang="it-IT" dirty="0"/>
              <a:t>Database design</a:t>
            </a:r>
          </a:p>
        </p:txBody>
      </p:sp>
      <p:sp>
        <p:nvSpPr>
          <p:cNvPr id="4" name="CasellaDiTesto 3">
            <a:extLst>
              <a:ext uri="{FF2B5EF4-FFF2-40B4-BE49-F238E27FC236}">
                <a16:creationId xmlns:a16="http://schemas.microsoft.com/office/drawing/2014/main" id="{447E5CA3-00E1-42C1-8772-BE39DB2994A5}"/>
              </a:ext>
            </a:extLst>
          </p:cNvPr>
          <p:cNvSpPr txBox="1"/>
          <p:nvPr/>
        </p:nvSpPr>
        <p:spPr>
          <a:xfrm>
            <a:off x="2736110" y="3449433"/>
            <a:ext cx="241358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000" b="0" i="0" u="none" strike="noStrike" kern="1200" cap="none" spc="0" normalizeH="0" baseline="0" noProof="0" dirty="0">
                <a:ln>
                  <a:noFill/>
                </a:ln>
                <a:solidFill>
                  <a:prstClr val="black"/>
                </a:solidFill>
                <a:effectLst/>
                <a:uLnTx/>
                <a:uFillTx/>
                <a:latin typeface="Calibri" panose="020F0502020204030204"/>
                <a:ea typeface="+mn-ea"/>
                <a:cs typeface="+mn-cs"/>
              </a:rPr>
              <a:t>Meeting</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ttangolo 5">
            <a:extLst>
              <a:ext uri="{FF2B5EF4-FFF2-40B4-BE49-F238E27FC236}">
                <a16:creationId xmlns:a16="http://schemas.microsoft.com/office/drawing/2014/main" id="{E0B3030E-4CE5-4D86-ADA1-28B1D1E5FA2C}"/>
              </a:ext>
            </a:extLst>
          </p:cNvPr>
          <p:cNvSpPr/>
          <p:nvPr/>
        </p:nvSpPr>
        <p:spPr>
          <a:xfrm>
            <a:off x="2541180" y="3247118"/>
            <a:ext cx="2498653" cy="11972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Decisione 8">
            <a:extLst>
              <a:ext uri="{FF2B5EF4-FFF2-40B4-BE49-F238E27FC236}">
                <a16:creationId xmlns:a16="http://schemas.microsoft.com/office/drawing/2014/main" id="{E13DEC8C-48AD-4999-8A4C-4A0B51FADAD2}"/>
              </a:ext>
            </a:extLst>
          </p:cNvPr>
          <p:cNvSpPr/>
          <p:nvPr/>
        </p:nvSpPr>
        <p:spPr>
          <a:xfrm>
            <a:off x="4944140" y="4816549"/>
            <a:ext cx="1970566" cy="101009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Decisione 9">
            <a:extLst>
              <a:ext uri="{FF2B5EF4-FFF2-40B4-BE49-F238E27FC236}">
                <a16:creationId xmlns:a16="http://schemas.microsoft.com/office/drawing/2014/main" id="{B3BF2B7D-152F-4A6D-946F-5974F959F5DA}"/>
              </a:ext>
            </a:extLst>
          </p:cNvPr>
          <p:cNvSpPr/>
          <p:nvPr/>
        </p:nvSpPr>
        <p:spPr>
          <a:xfrm>
            <a:off x="4944140" y="1811079"/>
            <a:ext cx="1970566" cy="101009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asellaDiTesto 11">
            <a:extLst>
              <a:ext uri="{FF2B5EF4-FFF2-40B4-BE49-F238E27FC236}">
                <a16:creationId xmlns:a16="http://schemas.microsoft.com/office/drawing/2014/main" id="{B6F17A24-85AB-47CF-A0C7-E1FC77D5E087}"/>
              </a:ext>
            </a:extLst>
          </p:cNvPr>
          <p:cNvSpPr txBox="1"/>
          <p:nvPr/>
        </p:nvSpPr>
        <p:spPr>
          <a:xfrm>
            <a:off x="1461535" y="2707662"/>
            <a:ext cx="1988288" cy="18184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sng" strike="noStrike" kern="1200" cap="none" spc="0" normalizeH="0" baseline="0" noProof="0" dirty="0" err="1">
                <a:ln>
                  <a:noFill/>
                </a:ln>
                <a:solidFill>
                  <a:prstClr val="black"/>
                </a:solidFill>
                <a:effectLst/>
                <a:uLnTx/>
                <a:uFillTx/>
                <a:latin typeface="Calibri" panose="020F0502020204030204"/>
                <a:ea typeface="+mn-ea"/>
                <a:cs typeface="+mn-cs"/>
              </a:rPr>
              <a:t>meetingID</a:t>
            </a:r>
            <a:endParaRPr kumimoji="0" lang="it-IT" sz="1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title</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date</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time</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duration</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maxPart</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CasellaDiTesto 12">
            <a:extLst>
              <a:ext uri="{FF2B5EF4-FFF2-40B4-BE49-F238E27FC236}">
                <a16:creationId xmlns:a16="http://schemas.microsoft.com/office/drawing/2014/main" id="{B435C8B7-3AEE-4D38-BC71-2C047B6FF51E}"/>
              </a:ext>
            </a:extLst>
          </p:cNvPr>
          <p:cNvSpPr txBox="1"/>
          <p:nvPr/>
        </p:nvSpPr>
        <p:spPr>
          <a:xfrm>
            <a:off x="7568611" y="3449433"/>
            <a:ext cx="163741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000" b="0" i="0" u="none" strike="noStrike" kern="1200" cap="none" spc="0" normalizeH="0" baseline="0" noProof="0" dirty="0">
                <a:ln>
                  <a:noFill/>
                </a:ln>
                <a:solidFill>
                  <a:prstClr val="black"/>
                </a:solidFill>
                <a:effectLst/>
                <a:uLnTx/>
                <a:uFillTx/>
                <a:latin typeface="Calibri" panose="020F0502020204030204"/>
                <a:ea typeface="+mn-ea"/>
                <a:cs typeface="+mn-cs"/>
              </a:rPr>
              <a:t>User</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ttangolo 13">
            <a:extLst>
              <a:ext uri="{FF2B5EF4-FFF2-40B4-BE49-F238E27FC236}">
                <a16:creationId xmlns:a16="http://schemas.microsoft.com/office/drawing/2014/main" id="{F87F78C4-0314-4781-91EF-41AF4A0BE5F2}"/>
              </a:ext>
            </a:extLst>
          </p:cNvPr>
          <p:cNvSpPr/>
          <p:nvPr/>
        </p:nvSpPr>
        <p:spPr>
          <a:xfrm>
            <a:off x="7152169" y="3247118"/>
            <a:ext cx="1988288" cy="11972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asellaDiTesto 14">
            <a:extLst>
              <a:ext uri="{FF2B5EF4-FFF2-40B4-BE49-F238E27FC236}">
                <a16:creationId xmlns:a16="http://schemas.microsoft.com/office/drawing/2014/main" id="{BB480CE1-6180-4153-95D2-AB5F9EF65353}"/>
              </a:ext>
            </a:extLst>
          </p:cNvPr>
          <p:cNvSpPr txBox="1"/>
          <p:nvPr/>
        </p:nvSpPr>
        <p:spPr>
          <a:xfrm>
            <a:off x="9229061" y="3247118"/>
            <a:ext cx="1679944"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sng" strike="noStrike" kern="1200" cap="none" spc="0" normalizeH="0" baseline="0" noProof="0" dirty="0" err="1">
                <a:ln>
                  <a:noFill/>
                </a:ln>
                <a:solidFill>
                  <a:prstClr val="black"/>
                </a:solidFill>
                <a:effectLst/>
                <a:uLnTx/>
                <a:uFillTx/>
                <a:latin typeface="Calibri" panose="020F0502020204030204"/>
                <a:ea typeface="+mn-ea"/>
                <a:cs typeface="+mn-cs"/>
              </a:rPr>
              <a:t>userID</a:t>
            </a:r>
            <a:endParaRPr kumimoji="0" lang="it-IT" sz="1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username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password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email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surname</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(city)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7" name="Connettore a gomito 16">
            <a:extLst>
              <a:ext uri="{FF2B5EF4-FFF2-40B4-BE49-F238E27FC236}">
                <a16:creationId xmlns:a16="http://schemas.microsoft.com/office/drawing/2014/main" id="{DFF1A796-50DD-48DC-9432-4F5336D9A757}"/>
              </a:ext>
            </a:extLst>
          </p:cNvPr>
          <p:cNvCxnSpPr>
            <a:cxnSpLocks/>
            <a:stCxn id="10" idx="1"/>
            <a:endCxn id="6" idx="0"/>
          </p:cNvCxnSpPr>
          <p:nvPr/>
        </p:nvCxnSpPr>
        <p:spPr>
          <a:xfrm rot="10800000" flipV="1">
            <a:off x="3790508" y="2316126"/>
            <a:ext cx="1153633" cy="9309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Connettore a gomito 19">
            <a:extLst>
              <a:ext uri="{FF2B5EF4-FFF2-40B4-BE49-F238E27FC236}">
                <a16:creationId xmlns:a16="http://schemas.microsoft.com/office/drawing/2014/main" id="{BA540684-AF93-4BD3-AA95-E878A3126F7D}"/>
              </a:ext>
            </a:extLst>
          </p:cNvPr>
          <p:cNvCxnSpPr>
            <a:stCxn id="10" idx="3"/>
            <a:endCxn id="14" idx="0"/>
          </p:cNvCxnSpPr>
          <p:nvPr/>
        </p:nvCxnSpPr>
        <p:spPr>
          <a:xfrm>
            <a:off x="6914706" y="2316126"/>
            <a:ext cx="1231607" cy="9309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Connettore a gomito 21">
            <a:extLst>
              <a:ext uri="{FF2B5EF4-FFF2-40B4-BE49-F238E27FC236}">
                <a16:creationId xmlns:a16="http://schemas.microsoft.com/office/drawing/2014/main" id="{AED463E8-B98C-4D08-8F00-DC4D39DD95A9}"/>
              </a:ext>
            </a:extLst>
          </p:cNvPr>
          <p:cNvCxnSpPr>
            <a:stCxn id="14" idx="2"/>
            <a:endCxn id="9" idx="3"/>
          </p:cNvCxnSpPr>
          <p:nvPr/>
        </p:nvCxnSpPr>
        <p:spPr>
          <a:xfrm rot="5400000">
            <a:off x="7091917" y="4267200"/>
            <a:ext cx="877186" cy="123160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Connettore a gomito 23">
            <a:extLst>
              <a:ext uri="{FF2B5EF4-FFF2-40B4-BE49-F238E27FC236}">
                <a16:creationId xmlns:a16="http://schemas.microsoft.com/office/drawing/2014/main" id="{A871450E-9D19-4583-8C82-DA526A531F43}"/>
              </a:ext>
            </a:extLst>
          </p:cNvPr>
          <p:cNvCxnSpPr>
            <a:stCxn id="9" idx="1"/>
            <a:endCxn id="6" idx="2"/>
          </p:cNvCxnSpPr>
          <p:nvPr/>
        </p:nvCxnSpPr>
        <p:spPr>
          <a:xfrm rot="10800000">
            <a:off x="3790508" y="4444410"/>
            <a:ext cx="1153633" cy="87718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317226E-DEA9-4A6F-806A-659CDF25A3ED}"/>
              </a:ext>
            </a:extLst>
          </p:cNvPr>
          <p:cNvSpPr txBox="1"/>
          <p:nvPr/>
        </p:nvSpPr>
        <p:spPr>
          <a:xfrm>
            <a:off x="6104860" y="1633935"/>
            <a:ext cx="15629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creation</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CasellaDiTesto 25">
            <a:extLst>
              <a:ext uri="{FF2B5EF4-FFF2-40B4-BE49-F238E27FC236}">
                <a16:creationId xmlns:a16="http://schemas.microsoft.com/office/drawing/2014/main" id="{8C7117E2-272B-4C45-9BA8-DDCCF83F329A}"/>
              </a:ext>
            </a:extLst>
          </p:cNvPr>
          <p:cNvSpPr txBox="1"/>
          <p:nvPr/>
        </p:nvSpPr>
        <p:spPr>
          <a:xfrm>
            <a:off x="6096000" y="5641702"/>
            <a:ext cx="158070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participation</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CasellaDiTesto 26">
            <a:extLst>
              <a:ext uri="{FF2B5EF4-FFF2-40B4-BE49-F238E27FC236}">
                <a16:creationId xmlns:a16="http://schemas.microsoft.com/office/drawing/2014/main" id="{B523320E-EB3B-4B2B-B1F3-0E2EF26CBD7D}"/>
              </a:ext>
            </a:extLst>
          </p:cNvPr>
          <p:cNvSpPr txBox="1"/>
          <p:nvPr/>
        </p:nvSpPr>
        <p:spPr>
          <a:xfrm>
            <a:off x="8179094" y="2718207"/>
            <a:ext cx="58301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1:1</a:t>
            </a:r>
          </a:p>
        </p:txBody>
      </p:sp>
      <p:sp>
        <p:nvSpPr>
          <p:cNvPr id="28" name="CasellaDiTesto 27">
            <a:extLst>
              <a:ext uri="{FF2B5EF4-FFF2-40B4-BE49-F238E27FC236}">
                <a16:creationId xmlns:a16="http://schemas.microsoft.com/office/drawing/2014/main" id="{660A6141-F0CC-4161-A846-34C1451A1D13}"/>
              </a:ext>
            </a:extLst>
          </p:cNvPr>
          <p:cNvSpPr txBox="1"/>
          <p:nvPr/>
        </p:nvSpPr>
        <p:spPr>
          <a:xfrm>
            <a:off x="3226102" y="2682302"/>
            <a:ext cx="78060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0:n</a:t>
            </a:r>
          </a:p>
        </p:txBody>
      </p:sp>
      <p:sp>
        <p:nvSpPr>
          <p:cNvPr id="29" name="CasellaDiTesto 28">
            <a:extLst>
              <a:ext uri="{FF2B5EF4-FFF2-40B4-BE49-F238E27FC236}">
                <a16:creationId xmlns:a16="http://schemas.microsoft.com/office/drawing/2014/main" id="{C1665990-EEC7-4090-BD6A-57388174ABFC}"/>
              </a:ext>
            </a:extLst>
          </p:cNvPr>
          <p:cNvSpPr txBox="1"/>
          <p:nvPr/>
        </p:nvSpPr>
        <p:spPr>
          <a:xfrm>
            <a:off x="3256668" y="4511656"/>
            <a:ext cx="87629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0:n</a:t>
            </a:r>
          </a:p>
        </p:txBody>
      </p:sp>
      <p:sp>
        <p:nvSpPr>
          <p:cNvPr id="32" name="CasellaDiTesto 31">
            <a:extLst>
              <a:ext uri="{FF2B5EF4-FFF2-40B4-BE49-F238E27FC236}">
                <a16:creationId xmlns:a16="http://schemas.microsoft.com/office/drawing/2014/main" id="{79941CCE-9402-46E5-A0EC-E72D56EEF1BC}"/>
              </a:ext>
            </a:extLst>
          </p:cNvPr>
          <p:cNvSpPr txBox="1"/>
          <p:nvPr/>
        </p:nvSpPr>
        <p:spPr>
          <a:xfrm>
            <a:off x="8146313" y="4511656"/>
            <a:ext cx="67870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1:n</a:t>
            </a:r>
          </a:p>
        </p:txBody>
      </p:sp>
      <p:sp>
        <p:nvSpPr>
          <p:cNvPr id="33" name="CasellaDiTesto 32">
            <a:extLst>
              <a:ext uri="{FF2B5EF4-FFF2-40B4-BE49-F238E27FC236}">
                <a16:creationId xmlns:a16="http://schemas.microsoft.com/office/drawing/2014/main" id="{9CF77BDC-9B9C-463C-B886-90C12A7DA9B0}"/>
              </a:ext>
            </a:extLst>
          </p:cNvPr>
          <p:cNvSpPr txBox="1"/>
          <p:nvPr/>
        </p:nvSpPr>
        <p:spPr>
          <a:xfrm>
            <a:off x="7726320" y="2000194"/>
            <a:ext cx="11483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creates</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CasellaDiTesto 33">
            <a:extLst>
              <a:ext uri="{FF2B5EF4-FFF2-40B4-BE49-F238E27FC236}">
                <a16:creationId xmlns:a16="http://schemas.microsoft.com/office/drawing/2014/main" id="{DA625E01-E77B-4307-9614-185E33A670F3}"/>
              </a:ext>
            </a:extLst>
          </p:cNvPr>
          <p:cNvSpPr txBox="1"/>
          <p:nvPr/>
        </p:nvSpPr>
        <p:spPr>
          <a:xfrm>
            <a:off x="3310267" y="2000599"/>
            <a:ext cx="12652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created</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CasellaDiTesto 34">
            <a:extLst>
              <a:ext uri="{FF2B5EF4-FFF2-40B4-BE49-F238E27FC236}">
                <a16:creationId xmlns:a16="http://schemas.microsoft.com/office/drawing/2014/main" id="{49FD8647-A296-4EAF-AEAB-289F12149BC1}"/>
              </a:ext>
            </a:extLst>
          </p:cNvPr>
          <p:cNvSpPr txBox="1"/>
          <p:nvPr/>
        </p:nvSpPr>
        <p:spPr>
          <a:xfrm>
            <a:off x="7726320" y="5283137"/>
            <a:ext cx="12387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takes part</a:t>
            </a:r>
          </a:p>
        </p:txBody>
      </p:sp>
      <p:sp>
        <p:nvSpPr>
          <p:cNvPr id="36" name="CasellaDiTesto 35">
            <a:extLst>
              <a:ext uri="{FF2B5EF4-FFF2-40B4-BE49-F238E27FC236}">
                <a16:creationId xmlns:a16="http://schemas.microsoft.com/office/drawing/2014/main" id="{F69A95D3-1D2B-40FA-B79F-8F580F98226B}"/>
              </a:ext>
            </a:extLst>
          </p:cNvPr>
          <p:cNvSpPr txBox="1"/>
          <p:nvPr/>
        </p:nvSpPr>
        <p:spPr>
          <a:xfrm>
            <a:off x="2936357" y="5272370"/>
            <a:ext cx="15647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participated</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35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5F5B31-C0E8-42DB-A830-1B71E7C8F116}"/>
              </a:ext>
            </a:extLst>
          </p:cNvPr>
          <p:cNvSpPr>
            <a:spLocks noGrp="1"/>
          </p:cNvSpPr>
          <p:nvPr>
            <p:ph type="title"/>
          </p:nvPr>
        </p:nvSpPr>
        <p:spPr/>
        <p:txBody>
          <a:bodyPr/>
          <a:lstStyle/>
          <a:p>
            <a:r>
              <a:rPr lang="it-IT" dirty="0"/>
              <a:t>Local database schema (</a:t>
            </a:r>
            <a:r>
              <a:rPr lang="it-IT" dirty="0" err="1"/>
              <a:t>mySQL</a:t>
            </a:r>
            <a:r>
              <a:rPr lang="it-IT" dirty="0"/>
              <a:t> DDL)</a:t>
            </a:r>
          </a:p>
        </p:txBody>
      </p:sp>
      <p:sp>
        <p:nvSpPr>
          <p:cNvPr id="3" name="Segnaposto contenuto 2">
            <a:extLst>
              <a:ext uri="{FF2B5EF4-FFF2-40B4-BE49-F238E27FC236}">
                <a16:creationId xmlns:a16="http://schemas.microsoft.com/office/drawing/2014/main" id="{89444632-4727-4956-8A06-48E2136A1A53}"/>
              </a:ext>
            </a:extLst>
          </p:cNvPr>
          <p:cNvSpPr>
            <a:spLocks noGrp="1"/>
          </p:cNvSpPr>
          <p:nvPr>
            <p:ph sz="half" idx="1"/>
          </p:nvPr>
        </p:nvSpPr>
        <p:spPr>
          <a:xfrm>
            <a:off x="526314" y="1751308"/>
            <a:ext cx="5482856" cy="4862254"/>
          </a:xfrm>
        </p:spPr>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CREATE TABLE `</a:t>
            </a:r>
            <a:r>
              <a:rPr lang="en-US" sz="1800" b="1" dirty="0">
                <a:latin typeface="Courier New" panose="02070309020205020404" pitchFamily="49" charset="0"/>
                <a:cs typeface="Courier New" panose="02070309020205020404" pitchFamily="49" charset="0"/>
              </a:rPr>
              <a:t>meeting</a:t>
            </a:r>
            <a:r>
              <a:rPr lang="en-US" sz="1800" dirty="0">
                <a:latin typeface="Courier New" panose="02070309020205020404" pitchFamily="49" charset="0"/>
                <a:cs typeface="Courier New" panose="02070309020205020404" pitchFamily="49" charset="0"/>
              </a:rPr>
              <a:t>` (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 int NOT NULL AUTO_INCREMENT,  </a:t>
            </a:r>
          </a:p>
          <a:p>
            <a:pPr marL="0" indent="0">
              <a:buNone/>
            </a:pPr>
            <a:r>
              <a:rPr lang="en-US" sz="1800" dirty="0">
                <a:latin typeface="Courier New" panose="02070309020205020404" pitchFamily="49" charset="0"/>
                <a:cs typeface="Courier New" panose="02070309020205020404" pitchFamily="49" charset="0"/>
              </a:rPr>
              <a:t>  `title` varchar(50) NOT NULL,  </a:t>
            </a:r>
          </a:p>
          <a:p>
            <a:pPr marL="0" indent="0">
              <a:buNone/>
            </a:pPr>
            <a:r>
              <a:rPr lang="en-US" sz="1800" dirty="0">
                <a:latin typeface="Courier New" panose="02070309020205020404" pitchFamily="49" charset="0"/>
                <a:cs typeface="Courier New" panose="02070309020205020404" pitchFamily="49" charset="0"/>
              </a:rPr>
              <a:t>  `date` date NOT NULL,  </a:t>
            </a:r>
          </a:p>
          <a:p>
            <a:pPr marL="0" indent="0">
              <a:buNone/>
            </a:pPr>
            <a:r>
              <a:rPr lang="en-US" sz="1800" dirty="0">
                <a:latin typeface="Courier New" panose="02070309020205020404" pitchFamily="49" charset="0"/>
                <a:cs typeface="Courier New" panose="02070309020205020404" pitchFamily="49" charset="0"/>
              </a:rPr>
              <a:t>  `time` time NOT NULL,  </a:t>
            </a:r>
          </a:p>
          <a:p>
            <a:pPr marL="0" indent="0">
              <a:buNone/>
            </a:pPr>
            <a:r>
              <a:rPr lang="en-US" sz="1800" dirty="0">
                <a:latin typeface="Courier New" panose="02070309020205020404" pitchFamily="49" charset="0"/>
                <a:cs typeface="Courier New" panose="02070309020205020404" pitchFamily="49" charset="0"/>
              </a:rPr>
              <a:t>  `duration` int NOT NULL,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maxPart</a:t>
            </a:r>
            <a:r>
              <a:rPr lang="en-US" sz="1800" dirty="0">
                <a:latin typeface="Courier New" panose="02070309020205020404" pitchFamily="49" charset="0"/>
                <a:cs typeface="Courier New" panose="02070309020205020404" pitchFamily="49" charset="0"/>
              </a:rPr>
              <a:t>` int NOT NULL,  </a:t>
            </a:r>
          </a:p>
          <a:p>
            <a:pPr marL="0" indent="0">
              <a:buNone/>
            </a:pPr>
            <a:r>
              <a:rPr lang="en-US" sz="1800" dirty="0">
                <a:latin typeface="Courier New" panose="02070309020205020404" pitchFamily="49" charset="0"/>
                <a:cs typeface="Courier New" panose="02070309020205020404" pitchFamily="49" charset="0"/>
              </a:rPr>
              <a:t>  `creator` int NOT NULL,  </a:t>
            </a:r>
          </a:p>
          <a:p>
            <a:pPr marL="0" indent="0">
              <a:buNone/>
            </a:pPr>
            <a:r>
              <a:rPr lang="en-US" sz="1800" dirty="0">
                <a:latin typeface="Courier New" panose="02070309020205020404" pitchFamily="49" charset="0"/>
                <a:cs typeface="Courier New" panose="02070309020205020404" pitchFamily="49" charset="0"/>
              </a:rPr>
              <a:t>  PRIMARY KEY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UNIQUE KEY `</a:t>
            </a:r>
            <a:r>
              <a:rPr lang="en-US" sz="1800" dirty="0" err="1">
                <a:latin typeface="Courier New" panose="02070309020205020404" pitchFamily="49" charset="0"/>
                <a:cs typeface="Courier New" panose="02070309020205020404" pitchFamily="49" charset="0"/>
              </a:rPr>
              <a:t>meetingID_UNIQUE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KEY `</a:t>
            </a:r>
            <a:r>
              <a:rPr lang="en-US" sz="1800" dirty="0" err="1">
                <a:latin typeface="Courier New" panose="02070309020205020404" pitchFamily="49" charset="0"/>
                <a:cs typeface="Courier New" panose="02070309020205020404" pitchFamily="49" charset="0"/>
              </a:rPr>
              <a:t>creator_idx</a:t>
            </a:r>
            <a:r>
              <a:rPr lang="en-US" sz="1800" dirty="0">
                <a:latin typeface="Courier New" panose="02070309020205020404" pitchFamily="49" charset="0"/>
                <a:cs typeface="Courier New" panose="02070309020205020404" pitchFamily="49" charset="0"/>
              </a:rPr>
              <a:t>` (`creator`),</a:t>
            </a:r>
          </a:p>
          <a:p>
            <a:pPr marL="0" indent="0">
              <a:buNone/>
            </a:pPr>
            <a:r>
              <a:rPr lang="en-US" sz="1800" dirty="0">
                <a:latin typeface="Courier New" panose="02070309020205020404" pitchFamily="49" charset="0"/>
                <a:cs typeface="Courier New" panose="02070309020205020404" pitchFamily="49" charset="0"/>
              </a:rPr>
              <a:t>  CONSTRAINT `creator` FOREIGN KEY (`creator`) REFERENCES `user` (`</a:t>
            </a:r>
            <a:r>
              <a:rPr lang="en-US" sz="1800" dirty="0" err="1">
                <a:latin typeface="Courier New" panose="02070309020205020404" pitchFamily="49" charset="0"/>
                <a:cs typeface="Courier New" panose="02070309020205020404" pitchFamily="49" charset="0"/>
              </a:rPr>
              <a:t>userID</a:t>
            </a:r>
            <a:r>
              <a:rPr lang="en-US" sz="1800" dirty="0">
                <a:latin typeface="Courier New" panose="02070309020205020404" pitchFamily="49" charset="0"/>
                <a:cs typeface="Courier New" panose="02070309020205020404" pitchFamily="49" charset="0"/>
              </a:rPr>
              <a:t>`) ON UPDATE CASCADE)</a:t>
            </a:r>
            <a:endParaRPr lang="it-IT" sz="1800" dirty="0">
              <a:latin typeface="Courier New" panose="02070309020205020404" pitchFamily="49" charset="0"/>
              <a:cs typeface="Courier New" panose="02070309020205020404" pitchFamily="49" charset="0"/>
            </a:endParaRPr>
          </a:p>
        </p:txBody>
      </p:sp>
      <p:sp>
        <p:nvSpPr>
          <p:cNvPr id="4" name="Segnaposto contenuto 3">
            <a:extLst>
              <a:ext uri="{FF2B5EF4-FFF2-40B4-BE49-F238E27FC236}">
                <a16:creationId xmlns:a16="http://schemas.microsoft.com/office/drawing/2014/main" id="{AFFCFDD5-A5D6-4AF4-B16E-FFFB5454558E}"/>
              </a:ext>
            </a:extLst>
          </p:cNvPr>
          <p:cNvSpPr>
            <a:spLocks noGrp="1"/>
          </p:cNvSpPr>
          <p:nvPr>
            <p:ph sz="half" idx="2"/>
          </p:nvPr>
        </p:nvSpPr>
        <p:spPr>
          <a:xfrm>
            <a:off x="6182831" y="1719522"/>
            <a:ext cx="6009169" cy="4862254"/>
          </a:xfrm>
        </p:spPr>
        <p:txBody>
          <a:bodyPr>
            <a:normAutofit fontScale="92500" lnSpcReduction="10000"/>
          </a:bodyPr>
          <a:lstStyle/>
          <a:p>
            <a:pPr marL="0" indent="0">
              <a:buNone/>
            </a:pPr>
            <a:r>
              <a:rPr lang="it-IT" sz="1800" dirty="0">
                <a:latin typeface="Courier New" panose="02070309020205020404" pitchFamily="49" charset="0"/>
                <a:cs typeface="Courier New" panose="02070309020205020404" pitchFamily="49" charset="0"/>
              </a:rPr>
              <a:t>CREATE TABLE `</a:t>
            </a:r>
            <a:r>
              <a:rPr lang="it-IT" sz="1800" b="1" dirty="0">
                <a:latin typeface="Courier New" panose="02070309020205020404" pitchFamily="49" charset="0"/>
                <a:cs typeface="Courier New" panose="02070309020205020404" pitchFamily="49" charset="0"/>
              </a:rPr>
              <a:t>user</a:t>
            </a:r>
            <a:r>
              <a:rPr lang="it-IT" sz="1800" dirty="0">
                <a:latin typeface="Courier New" panose="02070309020205020404" pitchFamily="49" charset="0"/>
                <a:cs typeface="Courier New" panose="02070309020205020404" pitchFamily="49" charset="0"/>
              </a:rPr>
              <a:t>` (  </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 NOT NULL AUTO_INCREMENT,</a:t>
            </a:r>
          </a:p>
          <a:p>
            <a:pPr marL="0" indent="0">
              <a:buNone/>
            </a:pPr>
            <a:r>
              <a:rPr lang="it-IT" sz="1800" dirty="0">
                <a:latin typeface="Courier New" panose="02070309020205020404" pitchFamily="49" charset="0"/>
                <a:cs typeface="Courier New" panose="02070309020205020404" pitchFamily="49" charset="0"/>
              </a:rPr>
              <a:t>  `email`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NOT NULL,</a:t>
            </a:r>
          </a:p>
          <a:p>
            <a:pPr marL="0" indent="0">
              <a:buNone/>
            </a:pPr>
            <a:r>
              <a:rPr lang="it-IT" sz="1800" dirty="0">
                <a:latin typeface="Courier New" panose="02070309020205020404" pitchFamily="49" charset="0"/>
                <a:cs typeface="Courier New" panose="02070309020205020404" pitchFamily="49" charset="0"/>
              </a:rPr>
              <a:t>  `username`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`password`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surname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`age`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 NOT NULL,</a:t>
            </a:r>
          </a:p>
          <a:p>
            <a:pPr marL="0" indent="0">
              <a:buNone/>
            </a:pPr>
            <a:r>
              <a:rPr lang="it-IT" sz="1800" dirty="0">
                <a:latin typeface="Courier New" panose="02070309020205020404" pitchFamily="49" charset="0"/>
                <a:cs typeface="Courier New" panose="02070309020205020404" pitchFamily="49" charset="0"/>
              </a:rPr>
              <a:t>  `city`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PRIMARY KEY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email_UNIQUE</a:t>
            </a:r>
            <a:r>
              <a:rPr lang="it-IT" sz="1800" dirty="0">
                <a:latin typeface="Courier New" panose="02070309020205020404" pitchFamily="49" charset="0"/>
                <a:cs typeface="Courier New" panose="02070309020205020404" pitchFamily="49" charset="0"/>
              </a:rPr>
              <a:t>` (`email`),</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userID_UNIQUE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username_UNIQUE</a:t>
            </a:r>
            <a:r>
              <a:rPr lang="it-IT" sz="1800" dirty="0">
                <a:latin typeface="Courier New" panose="02070309020205020404" pitchFamily="49" charset="0"/>
                <a:cs typeface="Courier New" panose="02070309020205020404" pitchFamily="49" charset="0"/>
              </a:rPr>
              <a:t>` (`username`))</a:t>
            </a:r>
          </a:p>
        </p:txBody>
      </p:sp>
    </p:spTree>
    <p:extLst>
      <p:ext uri="{BB962C8B-B14F-4D97-AF65-F5344CB8AC3E}">
        <p14:creationId xmlns:p14="http://schemas.microsoft.com/office/powerpoint/2010/main" val="280475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2E81D-18F6-43F5-AC92-49CF9F088BDA}"/>
              </a:ext>
            </a:extLst>
          </p:cNvPr>
          <p:cNvSpPr>
            <a:spLocks noGrp="1"/>
          </p:cNvSpPr>
          <p:nvPr>
            <p:ph type="title"/>
          </p:nvPr>
        </p:nvSpPr>
        <p:spPr>
          <a:xfrm>
            <a:off x="838199" y="365125"/>
            <a:ext cx="10921409" cy="1325563"/>
          </a:xfrm>
        </p:spPr>
        <p:txBody>
          <a:bodyPr/>
          <a:lstStyle/>
          <a:p>
            <a:r>
              <a:rPr lang="it-IT" dirty="0"/>
              <a:t>Local database schema (</a:t>
            </a:r>
            <a:r>
              <a:rPr lang="it-IT" dirty="0" err="1"/>
              <a:t>mySQL</a:t>
            </a:r>
            <a:r>
              <a:rPr lang="it-IT" dirty="0"/>
              <a:t> DDL </a:t>
            </a:r>
            <a:r>
              <a:rPr lang="it-IT" dirty="0" err="1"/>
              <a:t>continues</a:t>
            </a:r>
            <a:r>
              <a:rPr lang="it-IT" dirty="0"/>
              <a:t>)</a:t>
            </a:r>
          </a:p>
        </p:txBody>
      </p:sp>
      <p:sp>
        <p:nvSpPr>
          <p:cNvPr id="3" name="Segnaposto contenuto 2">
            <a:extLst>
              <a:ext uri="{FF2B5EF4-FFF2-40B4-BE49-F238E27FC236}">
                <a16:creationId xmlns:a16="http://schemas.microsoft.com/office/drawing/2014/main" id="{DBD048E3-923D-46D4-80CE-3A1AA8F8886D}"/>
              </a:ext>
            </a:extLst>
          </p:cNvPr>
          <p:cNvSpPr>
            <a:spLocks noGrp="1"/>
          </p:cNvSpPr>
          <p:nvPr>
            <p:ph sz="half" idx="1"/>
          </p:nvPr>
        </p:nvSpPr>
        <p:spPr>
          <a:xfrm>
            <a:off x="838200" y="2466864"/>
            <a:ext cx="10515599" cy="5050465"/>
          </a:xfrm>
        </p:spPr>
        <p:txBody>
          <a:bodyPr>
            <a:normAutofit/>
          </a:bodyPr>
          <a:lstStyle/>
          <a:p>
            <a:pPr marL="0" indent="0">
              <a:buNone/>
            </a:pPr>
            <a:r>
              <a:rPr lang="it-IT" sz="2000" dirty="0">
                <a:latin typeface="Courier New" panose="02070309020205020404" pitchFamily="49" charset="0"/>
                <a:cs typeface="Courier New" panose="02070309020205020404" pitchFamily="49" charset="0"/>
              </a:rPr>
              <a:t>CREATE TABLE `</a:t>
            </a:r>
            <a:r>
              <a:rPr lang="it-IT" sz="2000" b="1" dirty="0" err="1">
                <a:latin typeface="Courier New" panose="02070309020205020404" pitchFamily="49" charset="0"/>
                <a:cs typeface="Courier New" panose="02070309020205020404" pitchFamily="49" charset="0"/>
              </a:rPr>
              <a:t>participation</a:t>
            </a:r>
            <a:r>
              <a:rPr lang="it-IT" sz="2000" dirty="0">
                <a:latin typeface="Courier New" panose="02070309020205020404" pitchFamily="49" charset="0"/>
                <a:cs typeface="Courier New" panose="02070309020205020404" pitchFamily="49" charset="0"/>
              </a:rPr>
              <a:t>` (  </a:t>
            </a: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 NOT NULL,</a:t>
            </a: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 NOT NULL,</a:t>
            </a:r>
          </a:p>
          <a:p>
            <a:pPr marL="0" indent="0">
              <a:buNone/>
            </a:pPr>
            <a:r>
              <a:rPr lang="it-IT" sz="2000" dirty="0">
                <a:latin typeface="Courier New" panose="02070309020205020404" pitchFamily="49" charset="0"/>
                <a:cs typeface="Courier New" panose="02070309020205020404" pitchFamily="49" charset="0"/>
              </a:rPr>
              <a:t>   PRIMARY KEY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a:t>
            </a:r>
          </a:p>
          <a:p>
            <a:pPr marL="0" indent="0">
              <a:buNone/>
            </a:pPr>
            <a:r>
              <a:rPr lang="it-IT" sz="2000" dirty="0">
                <a:latin typeface="Courier New" panose="02070309020205020404" pitchFamily="49" charset="0"/>
                <a:cs typeface="Courier New" panose="02070309020205020404" pitchFamily="49" charset="0"/>
              </a:rPr>
              <a:t>   KEY `</a:t>
            </a:r>
            <a:r>
              <a:rPr lang="it-IT" sz="2000" dirty="0" err="1">
                <a:latin typeface="Courier New" panose="02070309020205020404" pitchFamily="49" charset="0"/>
                <a:cs typeface="Courier New" panose="02070309020205020404" pitchFamily="49" charset="0"/>
              </a:rPr>
              <a:t>creatorID_idx</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a:t>
            </a:r>
          </a:p>
          <a:p>
            <a:pPr marL="0" indent="0">
              <a:buNone/>
            </a:pPr>
            <a:r>
              <a:rPr lang="it-IT" sz="2000" dirty="0">
                <a:latin typeface="Courier New" panose="02070309020205020404" pitchFamily="49" charset="0"/>
                <a:cs typeface="Courier New" panose="02070309020205020404" pitchFamily="49" charset="0"/>
              </a:rPr>
              <a:t>   CONSTRAINT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FOREIGN KEY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REFERENCES `user` (`</a:t>
            </a:r>
            <a:r>
              <a:rPr lang="it-IT" sz="2000" dirty="0" err="1">
                <a:latin typeface="Courier New" panose="02070309020205020404" pitchFamily="49" charset="0"/>
                <a:cs typeface="Courier New" panose="02070309020205020404" pitchFamily="49" charset="0"/>
              </a:rPr>
              <a:t>userID</a:t>
            </a:r>
            <a:r>
              <a:rPr lang="it-IT" sz="2000" dirty="0">
                <a:latin typeface="Courier New" panose="02070309020205020404" pitchFamily="49" charset="0"/>
                <a:cs typeface="Courier New" panose="02070309020205020404" pitchFamily="49" charset="0"/>
              </a:rPr>
              <a:t>`) ON UPDATE CASCADE,</a:t>
            </a:r>
          </a:p>
          <a:p>
            <a:pPr marL="0" indent="0">
              <a:buNone/>
            </a:pPr>
            <a:r>
              <a:rPr lang="it-IT" sz="2000" dirty="0">
                <a:latin typeface="Courier New" panose="02070309020205020404" pitchFamily="49" charset="0"/>
                <a:cs typeface="Courier New" panose="02070309020205020404" pitchFamily="49" charset="0"/>
              </a:rPr>
              <a:t>   CONSTRAINT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FOREIGN KEY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REFERENCES `meeting`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ON DELETE CASCADE ON UPDATE CASCADE</a:t>
            </a:r>
          </a:p>
          <a:p>
            <a:pPr marL="0" indent="0">
              <a:buNone/>
            </a:pPr>
            <a:r>
              <a:rPr lang="it-IT" sz="2000" dirty="0">
                <a:latin typeface="Courier New" panose="02070309020205020404" pitchFamily="49" charset="0"/>
                <a:cs typeface="Courier New" panose="02070309020205020404" pitchFamily="49" charset="0"/>
              </a:rPr>
              <a:t>)</a:t>
            </a:r>
          </a:p>
        </p:txBody>
      </p:sp>
      <p:sp>
        <p:nvSpPr>
          <p:cNvPr id="4" name="CasellaDiTesto 3">
            <a:extLst>
              <a:ext uri="{FF2B5EF4-FFF2-40B4-BE49-F238E27FC236}">
                <a16:creationId xmlns:a16="http://schemas.microsoft.com/office/drawing/2014/main" id="{A41FCC0B-4891-150F-D6B8-8ED1E34F62C9}"/>
              </a:ext>
            </a:extLst>
          </p:cNvPr>
          <p:cNvSpPr txBox="1"/>
          <p:nvPr/>
        </p:nvSpPr>
        <p:spPr>
          <a:xfrm>
            <a:off x="890476" y="1543534"/>
            <a:ext cx="10411048" cy="923330"/>
          </a:xfrm>
          <a:prstGeom prst="rect">
            <a:avLst/>
          </a:prstGeom>
          <a:noFill/>
        </p:spPr>
        <p:txBody>
          <a:bodyPr wrap="square" rtlCol="0">
            <a:spAutoFit/>
          </a:bodyPr>
          <a:lstStyle/>
          <a:p>
            <a:r>
              <a:rPr lang="it-IT" sz="1800" dirty="0">
                <a:latin typeface="Courier New" panose="02070309020205020404" pitchFamily="49" charset="0"/>
                <a:cs typeface="Courier New" panose="02070309020205020404" pitchFamily="49" charset="0"/>
              </a:rPr>
              <a:t>Aggiungiamo una terza tabella per rappresentare la relazione N:M (molti a molti) che lega utente e riunione.</a:t>
            </a:r>
          </a:p>
          <a:p>
            <a:endParaRPr lang="it-IT" dirty="0"/>
          </a:p>
        </p:txBody>
      </p:sp>
    </p:spTree>
    <p:extLst>
      <p:ext uri="{BB962C8B-B14F-4D97-AF65-F5344CB8AC3E}">
        <p14:creationId xmlns:p14="http://schemas.microsoft.com/office/powerpoint/2010/main" val="181021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7" y="202018"/>
            <a:ext cx="10515600" cy="1091647"/>
          </a:xfrm>
        </p:spPr>
        <p:txBody>
          <a:bodyPr/>
          <a:lstStyle/>
          <a:p>
            <a:r>
              <a:rPr lang="it-IT" dirty="0"/>
              <a:t>Application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80215"/>
            <a:ext cx="11748976" cy="5826642"/>
          </a:xfrm>
        </p:spPr>
        <p:txBody>
          <a:bodyPr>
            <a:normAutofit fontScale="92500" lnSpcReduction="10000"/>
          </a:bodyPr>
          <a:lstStyle/>
          <a:p>
            <a:pPr marL="0" indent="0">
              <a:buNone/>
            </a:pPr>
            <a:r>
              <a:rPr lang="it-IT" sz="2400" b="0" i="0" u="none" strike="noStrike" baseline="0" dirty="0">
                <a:solidFill>
                  <a:srgbClr val="000000"/>
                </a:solidFill>
              </a:rPr>
              <a:t>Un’applicazione web consente la gestione di riunioni online. L’applicazione supporta </a:t>
            </a:r>
            <a:r>
              <a:rPr lang="it-IT" sz="2400" b="0" i="0" u="none" strike="noStrike" baseline="0" dirty="0">
                <a:solidFill>
                  <a:srgbClr val="00B0F0"/>
                </a:solidFill>
              </a:rPr>
              <a:t>registrazione</a:t>
            </a:r>
            <a:r>
              <a:rPr lang="it-IT" sz="2400" b="0" i="0" u="none" strike="noStrike" baseline="0" dirty="0">
                <a:solidFill>
                  <a:srgbClr val="000000"/>
                </a:solidFill>
              </a:rPr>
              <a:t> e </a:t>
            </a:r>
            <a:r>
              <a:rPr lang="it-IT" sz="2400" b="0" i="0" u="none" strike="noStrike" baseline="0" dirty="0">
                <a:solidFill>
                  <a:srgbClr val="00B0F0"/>
                </a:solidFill>
              </a:rPr>
              <a:t>login</a:t>
            </a:r>
            <a:r>
              <a:rPr lang="it-IT" sz="2400" b="0" i="0" u="none" strike="noStrike" baseline="0" dirty="0">
                <a:solidFill>
                  <a:srgbClr val="000000"/>
                </a:solidFill>
              </a:rPr>
              <a:t> mediante una </a:t>
            </a:r>
            <a:r>
              <a:rPr lang="it-IT" sz="2400" b="0" i="0" u="none" strike="noStrike" baseline="0" dirty="0">
                <a:solidFill>
                  <a:srgbClr val="FF0000"/>
                </a:solidFill>
              </a:rPr>
              <a:t>pagina pubblica</a:t>
            </a:r>
            <a:r>
              <a:rPr lang="it-IT" sz="2400" b="0" i="0" u="none" strike="noStrike" baseline="0" dirty="0">
                <a:solidFill>
                  <a:srgbClr val="000000"/>
                </a:solidFill>
              </a:rPr>
              <a:t> con opportune </a:t>
            </a:r>
            <a:r>
              <a:rPr lang="it-IT" sz="2400" b="0" i="0" u="none" strike="noStrike" baseline="0" dirty="0" err="1">
                <a:solidFill>
                  <a:srgbClr val="00B050"/>
                </a:solidFill>
              </a:rPr>
              <a:t>form</a:t>
            </a:r>
            <a:r>
              <a:rPr lang="it-IT" sz="2400" b="0" i="0" u="none" strike="noStrike" baseline="0" dirty="0">
                <a:solidFill>
                  <a:srgbClr val="000000"/>
                </a:solidFill>
              </a:rPr>
              <a:t>. La registrazione controlla la validità sintattica dell’indirizzo di email e l’uguaglianza tra i campi “</a:t>
            </a:r>
            <a:r>
              <a:rPr lang="it-IT" sz="2400" u="none" strike="noStrike" baseline="0" dirty="0">
                <a:solidFill>
                  <a:srgbClr val="000000"/>
                </a:solidFill>
              </a:rPr>
              <a:t>password</a:t>
            </a:r>
            <a:r>
              <a:rPr lang="it-IT" sz="2400" b="0" i="0" u="none" strike="noStrike" baseline="0" dirty="0">
                <a:solidFill>
                  <a:srgbClr val="000000"/>
                </a:solidFill>
              </a:rPr>
              <a:t>” e “ripeti password”. La registrazione controlla l’unicità dello username. Una riunione ha un titolo, una data, un’ora, una durata e un numero massimo di partecipanti. L’utente fa il login e, se autenticato, </a:t>
            </a:r>
            <a:r>
              <a:rPr lang="it-IT" sz="2400" b="0" i="0" u="none" strike="noStrike" baseline="0" dirty="0">
                <a:solidFill>
                  <a:srgbClr val="00B0F0"/>
                </a:solidFill>
              </a:rPr>
              <a:t>accede</a:t>
            </a:r>
            <a:r>
              <a:rPr lang="it-IT" sz="2400" b="0" i="0" u="none" strike="noStrike" baseline="0" dirty="0">
                <a:solidFill>
                  <a:srgbClr val="000000"/>
                </a:solidFill>
              </a:rPr>
              <a:t> all’</a:t>
            </a:r>
            <a:r>
              <a:rPr lang="it-IT" sz="2400" b="0" i="0" u="none" strike="noStrike" baseline="0" dirty="0">
                <a:solidFill>
                  <a:srgbClr val="FF0000"/>
                </a:solidFill>
              </a:rPr>
              <a:t>HOME page </a:t>
            </a:r>
            <a:r>
              <a:rPr lang="it-IT" sz="2400" b="0" i="0" u="none" strike="noStrike" baseline="0" dirty="0">
                <a:solidFill>
                  <a:srgbClr val="000000"/>
                </a:solidFill>
              </a:rPr>
              <a:t>che mostra </a:t>
            </a:r>
            <a:r>
              <a:rPr lang="it-IT" sz="2400" b="0" i="0" u="none" strike="noStrike" baseline="0" dirty="0">
                <a:solidFill>
                  <a:srgbClr val="00B050"/>
                </a:solidFill>
              </a:rPr>
              <a:t>l’elenco delle riunioni indette da lui e non ancora scadute</a:t>
            </a:r>
            <a:r>
              <a:rPr lang="it-IT" sz="2400" b="0" i="0" u="none" strike="noStrike" baseline="0" dirty="0">
                <a:solidFill>
                  <a:srgbClr val="000000"/>
                </a:solidFill>
              </a:rPr>
              <a:t>, </a:t>
            </a:r>
            <a:r>
              <a:rPr lang="it-IT" sz="2400" b="0" i="0" u="none" strike="noStrike" baseline="0" dirty="0">
                <a:solidFill>
                  <a:srgbClr val="00B050"/>
                </a:solidFill>
              </a:rPr>
              <a:t>l’elenco delle riunioni cui è stato invitato e non ancora scadute</a:t>
            </a:r>
            <a:r>
              <a:rPr lang="it-IT" sz="2400" b="0" i="0" u="none" strike="noStrike" baseline="0" dirty="0">
                <a:solidFill>
                  <a:srgbClr val="000000"/>
                </a:solidFill>
              </a:rPr>
              <a:t>, e una </a:t>
            </a:r>
            <a:r>
              <a:rPr lang="it-IT" sz="2400" b="0" i="0" u="none" strike="noStrike" baseline="0" dirty="0" err="1">
                <a:solidFill>
                  <a:srgbClr val="00B050"/>
                </a:solidFill>
              </a:rPr>
              <a:t>form</a:t>
            </a:r>
            <a:r>
              <a:rPr lang="it-IT" sz="2400" b="0" i="0" u="none" strike="noStrike" baseline="0" dirty="0">
                <a:solidFill>
                  <a:srgbClr val="000000"/>
                </a:solidFill>
              </a:rPr>
              <a:t> per </a:t>
            </a:r>
            <a:r>
              <a:rPr lang="it-IT" sz="2400" b="0" i="0" u="none" strike="noStrike" baseline="0" dirty="0">
                <a:solidFill>
                  <a:srgbClr val="FFC000"/>
                </a:solidFill>
              </a:rPr>
              <a:t>creare una nuova riunione</a:t>
            </a:r>
            <a:r>
              <a:rPr lang="it-IT" sz="2400" b="0" i="0" u="none" strike="noStrike" baseline="0" dirty="0">
                <a:solidFill>
                  <a:srgbClr val="000000"/>
                </a:solidFill>
              </a:rPr>
              <a:t>. Quando l’utente </a:t>
            </a:r>
            <a:r>
              <a:rPr lang="it-IT" sz="2400" b="0" i="0" u="none" strike="noStrike" baseline="0" dirty="0">
                <a:solidFill>
                  <a:srgbClr val="00B0F0"/>
                </a:solidFill>
              </a:rPr>
              <a:t>inoltra la </a:t>
            </a:r>
            <a:r>
              <a:rPr lang="it-IT" sz="2400" b="0" i="0" u="none" strike="noStrike" baseline="0" dirty="0" err="1">
                <a:solidFill>
                  <a:srgbClr val="00B0F0"/>
                </a:solidFill>
              </a:rPr>
              <a:t>form</a:t>
            </a:r>
            <a:r>
              <a:rPr lang="it-IT" sz="2400" b="0" i="0" u="none" strike="noStrike" baseline="0" dirty="0">
                <a:solidFill>
                  <a:srgbClr val="000000"/>
                </a:solidFill>
              </a:rPr>
              <a:t> con il bottone INVIA, appare una </a:t>
            </a:r>
            <a:r>
              <a:rPr lang="it-IT" sz="2400" b="0" i="0" u="none" strike="noStrike" baseline="0" dirty="0">
                <a:solidFill>
                  <a:srgbClr val="FF0000"/>
                </a:solidFill>
              </a:rPr>
              <a:t>pagina ANAGRAFICA</a:t>
            </a:r>
            <a:r>
              <a:rPr lang="it-IT" sz="2400" b="0" i="0" u="none" strike="noStrike" baseline="0" dirty="0">
                <a:solidFill>
                  <a:srgbClr val="000000"/>
                </a:solidFill>
              </a:rPr>
              <a:t> con l’elenco degli utenti registrati. L’utente può </a:t>
            </a:r>
            <a:r>
              <a:rPr lang="it-IT" sz="2400" b="0" i="0" u="none" strike="noStrike" baseline="0" dirty="0">
                <a:solidFill>
                  <a:srgbClr val="00B0F0"/>
                </a:solidFill>
              </a:rPr>
              <a:t>scegliere uno o più partecipanti</a:t>
            </a:r>
            <a:r>
              <a:rPr lang="it-IT" sz="2400" b="0" i="0" u="none" strike="noStrike" baseline="0" dirty="0">
                <a:solidFill>
                  <a:srgbClr val="000000"/>
                </a:solidFill>
              </a:rPr>
              <a:t> dall’elenco e </a:t>
            </a:r>
            <a:r>
              <a:rPr lang="it-IT" sz="2400" b="0" i="0" u="none" strike="noStrike" baseline="0" dirty="0">
                <a:solidFill>
                  <a:srgbClr val="00B0F0"/>
                </a:solidFill>
              </a:rPr>
              <a:t>premere il bottone INVITA </a:t>
            </a:r>
            <a:r>
              <a:rPr lang="it-IT" sz="2400" b="0" i="0" u="none" strike="noStrike" baseline="0" dirty="0">
                <a:solidFill>
                  <a:srgbClr val="000000"/>
                </a:solidFill>
              </a:rPr>
              <a:t>per </a:t>
            </a:r>
            <a:r>
              <a:rPr lang="it-IT" sz="2400" b="0" i="0" u="none" strike="noStrike" baseline="0" dirty="0">
                <a:solidFill>
                  <a:srgbClr val="FFC000"/>
                </a:solidFill>
              </a:rPr>
              <a:t>invitarli alla riunione</a:t>
            </a:r>
            <a:r>
              <a:rPr lang="it-IT" sz="2400" b="0" i="0" u="none" strike="noStrike" baseline="0" dirty="0">
                <a:solidFill>
                  <a:srgbClr val="000000"/>
                </a:solidFill>
              </a:rPr>
              <a:t>. Se il numero d’invitati è superiore di X unità rispetto al massimo ammissibile, appare di nuovo la pagina ANAGRAFICA con un </a:t>
            </a:r>
            <a:r>
              <a:rPr lang="it-IT" sz="2400" b="0" i="0" u="none" strike="noStrike" baseline="0" dirty="0">
                <a:solidFill>
                  <a:srgbClr val="00B050"/>
                </a:solidFill>
              </a:rPr>
              <a:t>messaggio “Troppi utenti selezionati, eliminarne almeno X”</a:t>
            </a:r>
            <a:r>
              <a:rPr lang="it-IT" sz="2400" b="0" i="0" u="none" strike="noStrike" baseline="0" dirty="0"/>
              <a:t>.</a:t>
            </a:r>
            <a:r>
              <a:rPr lang="it-IT" sz="2400" b="0" i="0" u="none" strike="noStrike" baseline="0" dirty="0">
                <a:solidFill>
                  <a:srgbClr val="92D050"/>
                </a:solidFill>
              </a:rPr>
              <a:t> </a:t>
            </a:r>
            <a:r>
              <a:rPr lang="it-IT" sz="2400" b="0" i="0" u="none" strike="noStrike" baseline="0" dirty="0">
                <a:solidFill>
                  <a:srgbClr val="000000"/>
                </a:solidFill>
              </a:rPr>
              <a:t>La pagina evidenzia nell’elenco gli utenti scelti in precedenza come preselezionati, in modo che l’utente possa </a:t>
            </a:r>
            <a:r>
              <a:rPr lang="it-IT" sz="2400" b="0" i="0" u="none" strike="noStrike" baseline="0" dirty="0">
                <a:solidFill>
                  <a:srgbClr val="00B0F0"/>
                </a:solidFill>
              </a:rPr>
              <a:t>deselezionarne</a:t>
            </a:r>
            <a:r>
              <a:rPr lang="it-IT" sz="2400" b="0" i="0" u="none" strike="noStrike" baseline="0" dirty="0">
                <a:solidFill>
                  <a:srgbClr val="000000"/>
                </a:solidFill>
              </a:rPr>
              <a:t>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a:t>
            </a:r>
            <a:r>
              <a:rPr lang="it-IT" sz="2400" b="0" i="0" u="none" strike="noStrike" baseline="0" dirty="0">
                <a:solidFill>
                  <a:srgbClr val="FF0000"/>
                </a:solidFill>
              </a:rPr>
              <a:t>pagina CANCELLAZIONE</a:t>
            </a:r>
            <a:r>
              <a:rPr lang="it-IT" sz="2400" b="0" i="0" u="none" strike="noStrike" baseline="0" dirty="0">
                <a:solidFill>
                  <a:srgbClr val="000000"/>
                </a:solidFill>
              </a:rPr>
              <a:t> con un </a:t>
            </a:r>
            <a:r>
              <a:rPr lang="it-IT" sz="2400" b="0" i="0" u="none" strike="noStrike" baseline="0" dirty="0">
                <a:solidFill>
                  <a:srgbClr val="00B050"/>
                </a:solidFill>
              </a:rPr>
              <a:t>messaggio “Tre tentativi di definire una riunione con troppi partecipanti, la riunione non sarà creata” </a:t>
            </a:r>
            <a:r>
              <a:rPr lang="it-IT" sz="2400" b="0" i="0" u="none" strike="noStrike" baseline="0" dirty="0">
                <a:solidFill>
                  <a:srgbClr val="000000"/>
                </a:solidFill>
              </a:rPr>
              <a:t>e un </a:t>
            </a:r>
            <a:r>
              <a:rPr lang="it-IT" sz="2400" b="0" i="0" u="none" strike="noStrike" baseline="0" dirty="0">
                <a:solidFill>
                  <a:srgbClr val="00B0F0"/>
                </a:solidFill>
              </a:rPr>
              <a:t>link per tornare all’HOME PAGE</a:t>
            </a:r>
            <a:r>
              <a:rPr lang="it-IT" sz="2400" b="0" i="0" u="none" strike="noStrike" baseline="0" dirty="0">
                <a:solidFill>
                  <a:srgbClr val="000000"/>
                </a:solidFill>
              </a:rPr>
              <a:t>. In questo caso la riunione NON è memorizzata nella base di dati. L’applicazione non deve registrare nella base di dati riunioni con numero eccessivo di partecipanti. L’applicazione consente il </a:t>
            </a:r>
            <a:r>
              <a:rPr lang="it-IT" sz="2400" b="0" i="0" u="none" strike="noStrike" baseline="0" dirty="0">
                <a:solidFill>
                  <a:srgbClr val="00B0F0"/>
                </a:solidFill>
              </a:rPr>
              <a:t>logout</a:t>
            </a:r>
            <a:r>
              <a:rPr lang="it-IT" sz="2400" b="0" i="0" u="none" strike="noStrike" baseline="0" dirty="0">
                <a:solidFill>
                  <a:srgbClr val="000000"/>
                </a:solidFill>
              </a:rPr>
              <a:t> dell’utente. </a:t>
            </a:r>
            <a:endParaRPr lang="it-IT" sz="3600" dirty="0"/>
          </a:p>
        </p:txBody>
      </p:sp>
      <p:sp>
        <p:nvSpPr>
          <p:cNvPr id="4" name="CasellaDiTesto 3">
            <a:extLst>
              <a:ext uri="{FF2B5EF4-FFF2-40B4-BE49-F238E27FC236}">
                <a16:creationId xmlns:a16="http://schemas.microsoft.com/office/drawing/2014/main" id="{B40B5073-6442-48F4-883C-E47F1DABD719}"/>
              </a:ext>
            </a:extLst>
          </p:cNvPr>
          <p:cNvSpPr txBox="1"/>
          <p:nvPr/>
        </p:nvSpPr>
        <p:spPr>
          <a:xfrm>
            <a:off x="9005777" y="370335"/>
            <a:ext cx="293458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FF0000"/>
                </a:solidFill>
                <a:effectLst/>
                <a:uLnTx/>
                <a:uFillTx/>
                <a:latin typeface="Calibri" panose="020F0502020204030204"/>
                <a:ea typeface="+mn-ea"/>
                <a:cs typeface="+mn-cs"/>
              </a:rPr>
              <a:t>Pagine (viste)</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componenti da visualizzare</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it-IT" sz="1800" b="0" i="0" u="none" strike="noStrike" kern="1200" cap="none" spc="0" normalizeH="0" baseline="0" noProof="0" dirty="0">
                <a:ln>
                  <a:noFill/>
                </a:ln>
                <a:solidFill>
                  <a:srgbClr val="00B0F0"/>
                </a:solidFill>
                <a:effectLst/>
                <a:uLnTx/>
                <a:uFillTx/>
                <a:latin typeface="Calibri" panose="020F0502020204030204"/>
                <a:ea typeface="+mn-ea"/>
                <a:cs typeface="+mn-cs"/>
              </a:rPr>
              <a:t>eventi</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it-IT" sz="1800" b="0" i="0" u="none" strike="noStrike" kern="1200" cap="none" spc="0" normalizeH="0" baseline="0" noProof="0" dirty="0">
                <a:ln>
                  <a:noFill/>
                </a:ln>
                <a:solidFill>
                  <a:srgbClr val="FFC000"/>
                </a:solidFill>
                <a:effectLst/>
                <a:uLnTx/>
                <a:uFillTx/>
                <a:latin typeface="Calibri" panose="020F0502020204030204"/>
                <a:ea typeface="+mn-ea"/>
                <a:cs typeface="+mn-cs"/>
              </a:rPr>
              <a:t>azioni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65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796BF-E559-4058-A375-62AD63F1D863}"/>
              </a:ext>
            </a:extLst>
          </p:cNvPr>
          <p:cNvSpPr>
            <a:spLocks noGrp="1"/>
          </p:cNvSpPr>
          <p:nvPr>
            <p:ph type="title"/>
          </p:nvPr>
        </p:nvSpPr>
        <p:spPr/>
        <p:txBody>
          <a:bodyPr/>
          <a:lstStyle/>
          <a:p>
            <a:r>
              <a:rPr lang="it-IT" dirty="0">
                <a:latin typeface="Calibri (Titoli)"/>
              </a:rPr>
              <a:t>Completamento delle specifiche</a:t>
            </a:r>
          </a:p>
        </p:txBody>
      </p:sp>
      <p:sp>
        <p:nvSpPr>
          <p:cNvPr id="3" name="Segnaposto contenuto 2">
            <a:extLst>
              <a:ext uri="{FF2B5EF4-FFF2-40B4-BE49-F238E27FC236}">
                <a16:creationId xmlns:a16="http://schemas.microsoft.com/office/drawing/2014/main" id="{A1C9DA86-17CE-45E8-B7B4-790522B13D2D}"/>
              </a:ext>
            </a:extLst>
          </p:cNvPr>
          <p:cNvSpPr>
            <a:spLocks noGrp="1"/>
          </p:cNvSpPr>
          <p:nvPr>
            <p:ph idx="1"/>
          </p:nvPr>
        </p:nvSpPr>
        <p:spPr>
          <a:xfrm>
            <a:off x="838200" y="1868155"/>
            <a:ext cx="10515600" cy="4351338"/>
          </a:xfrm>
        </p:spPr>
        <p:txBody>
          <a:bodyPr>
            <a:normAutofit fontScale="92500" lnSpcReduction="10000"/>
          </a:bodyPr>
          <a:lstStyle/>
          <a:p>
            <a:r>
              <a:rPr lang="it-IT" dirty="0"/>
              <a:t>Si assume che durante la registrazione dell’utente vengano chiesti anche nome, cognome, città ed età.</a:t>
            </a:r>
          </a:p>
          <a:p>
            <a:r>
              <a:rPr lang="it-IT" dirty="0"/>
              <a:t>Si assume che tutti i campi delle </a:t>
            </a:r>
            <a:r>
              <a:rPr lang="it-IT" dirty="0" err="1"/>
              <a:t>form</a:t>
            </a:r>
            <a:r>
              <a:rPr lang="it-IT" dirty="0"/>
              <a:t> siano obbligatori.</a:t>
            </a:r>
          </a:p>
          <a:p>
            <a:r>
              <a:rPr lang="it-IT" dirty="0"/>
              <a:t>La </a:t>
            </a:r>
            <a:r>
              <a:rPr lang="it-IT" dirty="0">
                <a:solidFill>
                  <a:srgbClr val="FF0000"/>
                </a:solidFill>
              </a:rPr>
              <a:t>pagina di default </a:t>
            </a:r>
            <a:r>
              <a:rPr lang="it-IT" dirty="0"/>
              <a:t>contiene la </a:t>
            </a:r>
            <a:r>
              <a:rPr lang="it-IT" dirty="0" err="1">
                <a:solidFill>
                  <a:srgbClr val="00B050"/>
                </a:solidFill>
              </a:rPr>
              <a:t>form</a:t>
            </a:r>
            <a:r>
              <a:rPr lang="it-IT" dirty="0">
                <a:solidFill>
                  <a:srgbClr val="00B050"/>
                </a:solidFill>
              </a:rPr>
              <a:t> per il login </a:t>
            </a:r>
            <a:r>
              <a:rPr lang="it-IT" dirty="0"/>
              <a:t>e un link alla </a:t>
            </a:r>
            <a:r>
              <a:rPr lang="it-IT" dirty="0">
                <a:solidFill>
                  <a:srgbClr val="FF0000"/>
                </a:solidFill>
              </a:rPr>
              <a:t>pagina che permette di registrarsi</a:t>
            </a:r>
            <a:r>
              <a:rPr lang="it-IT" dirty="0"/>
              <a:t>.</a:t>
            </a:r>
          </a:p>
          <a:p>
            <a:r>
              <a:rPr lang="it-IT" dirty="0"/>
              <a:t>Nella </a:t>
            </a:r>
            <a:r>
              <a:rPr lang="it-IT" dirty="0">
                <a:solidFill>
                  <a:srgbClr val="FF0000"/>
                </a:solidFill>
              </a:rPr>
              <a:t>Homepage</a:t>
            </a:r>
            <a:r>
              <a:rPr lang="it-IT" dirty="0"/>
              <a:t>, ossia nella pagina alla quale si accede dopo aver effettuato il login e che contiene l’elenco delle riunioni per quello specifico utente, è presente anche la </a:t>
            </a:r>
            <a:r>
              <a:rPr lang="it-IT" dirty="0" err="1">
                <a:solidFill>
                  <a:srgbClr val="00B050"/>
                </a:solidFill>
              </a:rPr>
              <a:t>form</a:t>
            </a:r>
            <a:r>
              <a:rPr lang="it-IT" dirty="0">
                <a:solidFill>
                  <a:srgbClr val="00B050"/>
                </a:solidFill>
              </a:rPr>
              <a:t> per la creazione della riunione</a:t>
            </a:r>
            <a:r>
              <a:rPr lang="it-IT" dirty="0"/>
              <a:t>.</a:t>
            </a:r>
          </a:p>
          <a:p>
            <a:r>
              <a:rPr lang="it-IT" dirty="0"/>
              <a:t>Si assume che l’utente possa creare una riunione scegliendo un numero massimo di partecipanti, che però non oltrepassi un massimo assoluto stabilito da noi.</a:t>
            </a:r>
          </a:p>
        </p:txBody>
      </p:sp>
    </p:spTree>
    <p:extLst>
      <p:ext uri="{BB962C8B-B14F-4D97-AF65-F5344CB8AC3E}">
        <p14:creationId xmlns:p14="http://schemas.microsoft.com/office/powerpoint/2010/main" val="344131145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2235</Words>
  <Application>Microsoft Office PowerPoint</Application>
  <PresentationFormat>Widescreen</PresentationFormat>
  <Paragraphs>264</Paragraphs>
  <Slides>22</Slides>
  <Notes>1</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22</vt:i4>
      </vt:variant>
    </vt:vector>
  </HeadingPairs>
  <TitlesOfParts>
    <vt:vector size="30" baseType="lpstr">
      <vt:lpstr>Arial</vt:lpstr>
      <vt:lpstr>Calibri</vt:lpstr>
      <vt:lpstr>Calibri (Titoli)</vt:lpstr>
      <vt:lpstr>Calibri Light</vt:lpstr>
      <vt:lpstr>Calibri(Titoli)</vt:lpstr>
      <vt:lpstr>Courier New</vt:lpstr>
      <vt:lpstr>Tema di Office</vt:lpstr>
      <vt:lpstr>Office Theme</vt:lpstr>
      <vt:lpstr>Esercizio 5: RIUNIONI ONLINE</vt:lpstr>
      <vt:lpstr>Versione PURE HTML</vt:lpstr>
      <vt:lpstr>Requirements</vt:lpstr>
      <vt:lpstr>Data requirements analysis</vt:lpstr>
      <vt:lpstr>Database design</vt:lpstr>
      <vt:lpstr>Local database schema (mySQL DDL)</vt:lpstr>
      <vt:lpstr>Local database schema (mySQL DDL continues)</vt:lpstr>
      <vt:lpstr>Application requirements analysis</vt:lpstr>
      <vt:lpstr>Completamento delle specifiche</vt:lpstr>
      <vt:lpstr>Application design</vt:lpstr>
      <vt:lpstr>Components that I thought of</vt:lpstr>
      <vt:lpstr>Event: register a user</vt:lpstr>
      <vt:lpstr>Event: login</vt:lpstr>
      <vt:lpstr>Event: go to homepage</vt:lpstr>
      <vt:lpstr>Event: create a new meeting</vt:lpstr>
      <vt:lpstr>Event: create a new meeting</vt:lpstr>
      <vt:lpstr>Event: create a new meeting</vt:lpstr>
      <vt:lpstr>Event: create a new meeting</vt:lpstr>
      <vt:lpstr>Event: create a new meeting</vt:lpstr>
      <vt:lpstr>Event: logout</vt:lpstr>
      <vt:lpstr>TODO</vt:lpstr>
      <vt:lpstr>Versione 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5: RIUNIONI ONLINE</dc:title>
  <dc:creator>Francesca Grimaldi</dc:creator>
  <cp:lastModifiedBy>Francesca Grimaldi</cp:lastModifiedBy>
  <cp:revision>18</cp:revision>
  <dcterms:created xsi:type="dcterms:W3CDTF">2022-04-28T13:11:36Z</dcterms:created>
  <dcterms:modified xsi:type="dcterms:W3CDTF">2022-07-14T11:09:46Z</dcterms:modified>
</cp:coreProperties>
</file>