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9" r:id="rId4"/>
    <p:sldId id="265" r:id="rId5"/>
    <p:sldId id="258" r:id="rId6"/>
    <p:sldId id="260" r:id="rId7"/>
    <p:sldId id="262" r:id="rId8"/>
    <p:sldId id="266" r:id="rId9"/>
    <p:sldId id="267" r:id="rId10"/>
    <p:sldId id="268" r:id="rId11"/>
    <p:sldId id="264" r:id="rId12"/>
    <p:sldId id="269" r:id="rId13"/>
    <p:sldId id="335" r:id="rId14"/>
    <p:sldId id="334"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D79AE-868B-42ED-9DA9-108C54413BFB}" type="datetimeFigureOut">
              <a:rPr lang="it-IT" smtClean="0"/>
              <a:t>02/06/2022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2BF5D-478C-4419-8751-B2BB8CFA3E2D}" type="slidenum">
              <a:rPr lang="it-IT" smtClean="0"/>
              <a:t>‹N›</a:t>
            </a:fld>
            <a:endParaRPr lang="it-IT"/>
          </a:p>
        </p:txBody>
      </p:sp>
    </p:spTree>
    <p:extLst>
      <p:ext uri="{BB962C8B-B14F-4D97-AF65-F5344CB8AC3E}">
        <p14:creationId xmlns:p14="http://schemas.microsoft.com/office/powerpoint/2010/main" val="1030794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2116A-73B2-6990-1B83-6613F9575EF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422EEA5-3EE3-3601-5E63-E1B7F2AFF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7348003-59D3-5BD2-F460-5ADBB1D8E287}"/>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988AF337-0DF8-2F1E-3161-F5BBE36EE50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2EB923-7747-BBB8-30CE-021F2DCD9B84}"/>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199218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0008AB-1638-C037-C155-F05C2A7125A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545C18-AEC9-C210-C014-0A7999974E0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53DF7D-AC5C-3F94-C1E8-00AFC7436EDB}"/>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52266D24-129A-B72E-905E-86EEADD26CF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28941C5-E4A5-81BF-7533-BA8744EDEF5D}"/>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11091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E9BFB75-B5CE-8F09-7D15-B759D1C67C3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DB8EC52-E846-4196-0BFF-6D4D5243123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D047EB-1C51-E751-A72D-3077E7242BFF}"/>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6C2BAA1E-4F4C-3134-7A27-6E81D83049F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4171A4-5285-E7CA-EE8A-2738AF464F3E}"/>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339179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953956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90038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13940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319731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950156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6798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841317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7328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9D27F-CCB9-F387-8011-61ECB5F0EAE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69FDF79-583C-543B-3F0C-9ECDFE7CB52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D9669DF-FCB3-7098-5812-1A023AF66803}"/>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7F77F0D3-2B05-23F0-6BEF-0410520053C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2445D15-5FC5-E6DA-F944-7CF6DC6BFE82}"/>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2646425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51632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099749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502458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3467" y="366714"/>
            <a:ext cx="2893484" cy="396875"/>
          </a:xfrm>
        </p:spPr>
        <p:txBody>
          <a:bodyPr/>
          <a:lstStyle/>
          <a:p>
            <a:r>
              <a:rPr lang="en-US"/>
              <a:t>Click to edit Master title style</a:t>
            </a:r>
            <a:endParaRPr lang="it-IT"/>
          </a:p>
        </p:txBody>
      </p:sp>
      <p:sp>
        <p:nvSpPr>
          <p:cNvPr id="3" name="Text Placeholder 2"/>
          <p:cNvSpPr>
            <a:spLocks noGrp="1"/>
          </p:cNvSpPr>
          <p:nvPr>
            <p:ph type="body" sz="half" idx="1"/>
          </p:nvPr>
        </p:nvSpPr>
        <p:spPr>
          <a:xfrm>
            <a:off x="571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6159500" y="133032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241458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2B5AE2-6053-451E-2EBE-33F2D55899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B8F8D80-F6DD-F7E3-47D3-6B81BEDD96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2669787-8B63-DCA9-84A0-B79EC81E8584}"/>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56178B53-9888-42DA-F992-ADDE9C1B41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004794-B9F5-65F2-4267-78DFF1184A0E}"/>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413183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E6E93E-2481-0E47-0E8E-7800FE2334B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A17CC79-0604-26B7-E120-7DCCE930D2E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91F7A6B-94FA-CF24-DFE5-5E5B5FD5216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CD52A26-B581-9464-DBF3-24F180264574}"/>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6" name="Segnaposto piè di pagina 5">
            <a:extLst>
              <a:ext uri="{FF2B5EF4-FFF2-40B4-BE49-F238E27FC236}">
                <a16:creationId xmlns:a16="http://schemas.microsoft.com/office/drawing/2014/main" id="{6AB224CB-0FC0-64D6-855E-2F5277C813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AAEBA48-5E4B-839F-78AF-369F17DFA6C0}"/>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62611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57095A-4DD2-D006-B14D-57CE130C4B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B54C02-222A-B837-B2F1-80A26E7E3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B16B0AF-0E48-F9E6-08C9-FD3D589E81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77BFF30-8272-532D-FCEB-99DA8C501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D3784A5-217A-FDC6-9F4C-8C09DBEAF5B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2802F83-B4AD-A1BA-2CAB-81491AEB60F0}"/>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8" name="Segnaposto piè di pagina 7">
            <a:extLst>
              <a:ext uri="{FF2B5EF4-FFF2-40B4-BE49-F238E27FC236}">
                <a16:creationId xmlns:a16="http://schemas.microsoft.com/office/drawing/2014/main" id="{BB5F64FF-4B3C-F9F7-147B-4F639FF29FB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3E95185-2DEE-7A7B-1352-1E3E2126822C}"/>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377602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CA1405-8E3A-05B1-D1AF-17D8CE98FC6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6C479DE-E077-4793-5F86-CAFAE81064C3}"/>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4" name="Segnaposto piè di pagina 3">
            <a:extLst>
              <a:ext uri="{FF2B5EF4-FFF2-40B4-BE49-F238E27FC236}">
                <a16:creationId xmlns:a16="http://schemas.microsoft.com/office/drawing/2014/main" id="{1D7E73B7-36DC-FC99-707F-C785E5A9B75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A6CBE94-8EC3-63E8-3F73-F5946C720BF6}"/>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278204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064711B-34D2-B6B9-A028-2471C449DC67}"/>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3" name="Segnaposto piè di pagina 2">
            <a:extLst>
              <a:ext uri="{FF2B5EF4-FFF2-40B4-BE49-F238E27FC236}">
                <a16:creationId xmlns:a16="http://schemas.microsoft.com/office/drawing/2014/main" id="{15B3D70D-7F12-74C4-0969-089DF4C857F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77F99C0-D4D6-67C5-6F4B-3D0C2E62F5D1}"/>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424523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82619F-A371-A444-A7F5-4A93591E27C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0417BD0-B6C9-40C6-7CC6-5FDC6F261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8582318-3CB2-7DD9-E967-CB9D73336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07F69D-597A-79FA-9AC5-823276559012}"/>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6" name="Segnaposto piè di pagina 5">
            <a:extLst>
              <a:ext uri="{FF2B5EF4-FFF2-40B4-BE49-F238E27FC236}">
                <a16:creationId xmlns:a16="http://schemas.microsoft.com/office/drawing/2014/main" id="{E825A97D-B485-5E43-497D-5FBB539B1A8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A76D4EC-CED5-0C36-3926-1349C543A01D}"/>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348898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C2809E-7E1B-7772-39FF-422891C02E5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84B6A7-00A1-04E8-79A4-80E7C8B07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B3B2D32-90E4-CE81-4630-31023584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3E71A0-D947-5C39-99DB-BEE87B04DEC0}"/>
              </a:ext>
            </a:extLst>
          </p:cNvPr>
          <p:cNvSpPr>
            <a:spLocks noGrp="1"/>
          </p:cNvSpPr>
          <p:nvPr>
            <p:ph type="dt" sz="half" idx="10"/>
          </p:nvPr>
        </p:nvSpPr>
        <p:spPr/>
        <p:txBody>
          <a:bodyPr/>
          <a:lstStyle/>
          <a:p>
            <a:fld id="{52F18C61-7184-48BE-A9B2-069070E93D03}" type="datetimeFigureOut">
              <a:rPr lang="it-IT" smtClean="0"/>
              <a:t>02/06/2022</a:t>
            </a:fld>
            <a:endParaRPr lang="it-IT"/>
          </a:p>
        </p:txBody>
      </p:sp>
      <p:sp>
        <p:nvSpPr>
          <p:cNvPr id="6" name="Segnaposto piè di pagina 5">
            <a:extLst>
              <a:ext uri="{FF2B5EF4-FFF2-40B4-BE49-F238E27FC236}">
                <a16:creationId xmlns:a16="http://schemas.microsoft.com/office/drawing/2014/main" id="{CC474BB5-95BC-667E-C2B2-35B9912E93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771954D-CF8C-02F4-53F9-192B3857BC2B}"/>
              </a:ext>
            </a:extLst>
          </p:cNvPr>
          <p:cNvSpPr>
            <a:spLocks noGrp="1"/>
          </p:cNvSpPr>
          <p:nvPr>
            <p:ph type="sldNum" sz="quarter" idx="12"/>
          </p:nvPr>
        </p:nvSpPr>
        <p:spPr/>
        <p:txBody>
          <a:bodyPr/>
          <a:lstStyle/>
          <a:p>
            <a:fld id="{6CD43212-F8B5-4640-89E8-E7B37EDAECD8}" type="slidenum">
              <a:rPr lang="it-IT" smtClean="0"/>
              <a:t>‹N›</a:t>
            </a:fld>
            <a:endParaRPr lang="it-IT"/>
          </a:p>
        </p:txBody>
      </p:sp>
    </p:spTree>
    <p:extLst>
      <p:ext uri="{BB962C8B-B14F-4D97-AF65-F5344CB8AC3E}">
        <p14:creationId xmlns:p14="http://schemas.microsoft.com/office/powerpoint/2010/main" val="1286514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E5E3882-E288-6CCE-9060-5ECE48830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5C2970C-2CA7-4238-8EF0-1A04ABD63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1A48F0-DD53-5B4B-FA5A-89B16231C0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8C61-7184-48BE-A9B2-069070E93D03}" type="datetimeFigureOut">
              <a:rPr lang="it-IT" smtClean="0"/>
              <a:t>02/06/2022</a:t>
            </a:fld>
            <a:endParaRPr lang="it-IT"/>
          </a:p>
        </p:txBody>
      </p:sp>
      <p:sp>
        <p:nvSpPr>
          <p:cNvPr id="5" name="Segnaposto piè di pagina 4">
            <a:extLst>
              <a:ext uri="{FF2B5EF4-FFF2-40B4-BE49-F238E27FC236}">
                <a16:creationId xmlns:a16="http://schemas.microsoft.com/office/drawing/2014/main" id="{EFEAB0C1-27FE-1457-115A-8806B64D3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05E2352-386F-719D-7113-9E8E8BB3C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43212-F8B5-4640-89E8-E7B37EDAECD8}" type="slidenum">
              <a:rPr lang="it-IT" smtClean="0"/>
              <a:t>‹N›</a:t>
            </a:fld>
            <a:endParaRPr lang="it-IT"/>
          </a:p>
        </p:txBody>
      </p:sp>
    </p:spTree>
    <p:extLst>
      <p:ext uri="{BB962C8B-B14F-4D97-AF65-F5344CB8AC3E}">
        <p14:creationId xmlns:p14="http://schemas.microsoft.com/office/powerpoint/2010/main" val="291597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2210542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1524000" y="3429000"/>
            <a:ext cx="9144000" cy="505047"/>
          </a:xfrm>
        </p:spPr>
        <p:txBody>
          <a:bodyPr/>
          <a:lstStyle/>
          <a:p>
            <a:r>
              <a:rPr lang="it-IT" dirty="0"/>
              <a:t>Tecnologie Informatiche per il Web – 2021/2022</a:t>
            </a:r>
          </a:p>
        </p:txBody>
      </p:sp>
    </p:spTree>
    <p:extLst>
      <p:ext uri="{BB962C8B-B14F-4D97-AF65-F5344CB8AC3E}">
        <p14:creationId xmlns:p14="http://schemas.microsoft.com/office/powerpoint/2010/main" val="902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1748976" cy="5826642"/>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0" i="0" u="none" strike="noStrike" baseline="0" dirty="0">
                <a:solidFill>
                  <a:srgbClr val="00B0F0"/>
                </a:solidFill>
              </a:rPr>
              <a:t>registrazione</a:t>
            </a:r>
            <a:r>
              <a:rPr lang="it-IT" sz="2400" b="0" i="0" u="none" strike="noStrike" baseline="0" dirty="0">
                <a:solidFill>
                  <a:srgbClr val="000000"/>
                </a:solidFill>
              </a:rPr>
              <a:t> e </a:t>
            </a:r>
            <a:r>
              <a:rPr lang="it-IT" sz="2400" b="0" i="0" u="none" strike="noStrike" baseline="0" dirty="0">
                <a:solidFill>
                  <a:srgbClr val="00B0F0"/>
                </a:solidFill>
              </a:rPr>
              <a:t>login</a:t>
            </a:r>
            <a:r>
              <a:rPr lang="it-IT" sz="2400" b="0" i="0" u="none" strike="noStrike" baseline="0" dirty="0">
                <a:solidFill>
                  <a:srgbClr val="000000"/>
                </a:solidFill>
              </a:rPr>
              <a:t> mediante una </a:t>
            </a:r>
            <a:r>
              <a:rPr lang="it-IT" sz="2400" b="0" i="0" u="none" strike="noStrike" baseline="0" dirty="0">
                <a:solidFill>
                  <a:srgbClr val="FF0000"/>
                </a:solidFill>
              </a:rPr>
              <a:t>pagina pubblica</a:t>
            </a:r>
            <a:r>
              <a:rPr lang="it-IT" sz="2400" b="0" i="0" u="none" strike="noStrike" baseline="0" dirty="0">
                <a:solidFill>
                  <a:srgbClr val="000000"/>
                </a:solidFill>
              </a:rPr>
              <a:t>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0" i="0" u="none" strike="noStrike" baseline="0" dirty="0">
                <a:solidFill>
                  <a:srgbClr val="00B0F0"/>
                </a:solidFill>
              </a:rPr>
              <a:t>accede</a:t>
            </a:r>
            <a:r>
              <a:rPr lang="it-IT" sz="2400" b="0" i="0" u="none" strike="noStrike" baseline="0" dirty="0">
                <a:solidFill>
                  <a:srgbClr val="000000"/>
                </a:solidFill>
              </a:rPr>
              <a:t> all’</a:t>
            </a:r>
            <a:r>
              <a:rPr lang="it-IT" sz="2400" b="0" i="0" u="none" strike="noStrike" baseline="0" dirty="0">
                <a:solidFill>
                  <a:srgbClr val="FF0000"/>
                </a:solidFill>
              </a:rPr>
              <a:t>HOME page </a:t>
            </a:r>
            <a:r>
              <a:rPr lang="it-IT" sz="2400" b="0" i="0" u="none" strike="noStrike" baseline="0" dirty="0">
                <a:solidFill>
                  <a:srgbClr val="000000"/>
                </a:solidFill>
              </a:rPr>
              <a:t>che mostra </a:t>
            </a:r>
            <a:r>
              <a:rPr lang="it-IT" sz="2400" b="0"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0"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0" i="0" u="none" strike="noStrike" baseline="0" dirty="0" err="1">
                <a:solidFill>
                  <a:srgbClr val="00B050"/>
                </a:solidFill>
              </a:rPr>
              <a:t>form</a:t>
            </a:r>
            <a:r>
              <a:rPr lang="it-IT" sz="2400" b="0" i="0" u="none" strike="noStrike" baseline="0" dirty="0">
                <a:solidFill>
                  <a:srgbClr val="000000"/>
                </a:solidFill>
              </a:rPr>
              <a:t> per </a:t>
            </a:r>
            <a:r>
              <a:rPr lang="it-IT" sz="2400" b="0"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0" i="0" u="none" strike="noStrike" baseline="0" dirty="0">
                <a:solidFill>
                  <a:srgbClr val="00B0F0"/>
                </a:solidFill>
              </a:rPr>
              <a:t>inoltra la </a:t>
            </a:r>
            <a:r>
              <a:rPr lang="it-IT" sz="2400" b="0" i="0" u="none" strike="noStrike" baseline="0" dirty="0" err="1">
                <a:solidFill>
                  <a:srgbClr val="00B0F0"/>
                </a:solidFill>
              </a:rPr>
              <a:t>form</a:t>
            </a:r>
            <a:r>
              <a:rPr lang="it-IT" sz="2400" b="0" i="0" u="none" strike="noStrike" baseline="0" dirty="0">
                <a:solidFill>
                  <a:srgbClr val="000000"/>
                </a:solidFill>
              </a:rPr>
              <a:t> con il bottone INVIA, appare una </a:t>
            </a:r>
            <a:r>
              <a:rPr lang="it-IT" sz="2400" b="0" i="0" u="none" strike="noStrike" baseline="0" dirty="0">
                <a:solidFill>
                  <a:srgbClr val="FF0000"/>
                </a:solidFill>
              </a:rPr>
              <a:t>pagina ANAGRAFICA</a:t>
            </a:r>
            <a:r>
              <a:rPr lang="it-IT" sz="2400" b="0" i="0" u="none" strike="noStrike" baseline="0" dirty="0">
                <a:solidFill>
                  <a:srgbClr val="000000"/>
                </a:solidFill>
              </a:rPr>
              <a:t> con l’elenco degli utenti registrati. L’utente può </a:t>
            </a:r>
            <a:r>
              <a:rPr lang="it-IT" sz="2400" b="0"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0" i="0" u="none" strike="noStrike" baseline="0" dirty="0">
                <a:solidFill>
                  <a:srgbClr val="00B0F0"/>
                </a:solidFill>
              </a:rPr>
              <a:t>premere il bottone INVITA </a:t>
            </a:r>
            <a:r>
              <a:rPr lang="it-IT" sz="2400" b="0" i="0" u="none" strike="noStrike" baseline="0" dirty="0">
                <a:solidFill>
                  <a:srgbClr val="000000"/>
                </a:solidFill>
              </a:rPr>
              <a:t>per </a:t>
            </a:r>
            <a:r>
              <a:rPr lang="it-IT" sz="2400" b="0"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0" i="0" u="none" strike="noStrike" baseline="0" dirty="0">
                <a:solidFill>
                  <a:srgbClr val="00B050"/>
                </a:solidFill>
              </a:rPr>
              <a:t>messaggio “Troppi utenti selezionati, eliminarne almeno X”</a:t>
            </a:r>
            <a:r>
              <a:rPr lang="it-IT" sz="2400" b="0" i="0" u="none" strike="noStrike" baseline="0" dirty="0"/>
              <a:t>.</a:t>
            </a:r>
            <a:r>
              <a:rPr lang="it-IT" sz="2400" b="0"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0"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0" i="0" u="none" strike="noStrike" baseline="0" dirty="0">
                <a:solidFill>
                  <a:srgbClr val="FF0000"/>
                </a:solidFill>
              </a:rPr>
              <a:t>pagina CANCELLAZIONE</a:t>
            </a:r>
            <a:r>
              <a:rPr lang="it-IT" sz="2400" b="0" i="0" u="none" strike="noStrike" baseline="0" dirty="0">
                <a:solidFill>
                  <a:srgbClr val="000000"/>
                </a:solidFill>
              </a:rPr>
              <a:t> con un </a:t>
            </a:r>
            <a:r>
              <a:rPr lang="it-IT" sz="2400" b="0" i="0" u="none" strike="noStrike" baseline="0" dirty="0">
                <a:solidFill>
                  <a:srgbClr val="00B050"/>
                </a:solidFill>
              </a:rPr>
              <a:t>messaggio “Tre tentativi di definire una riunione con troppi partecipanti, la riunione non sarà creata” </a:t>
            </a:r>
            <a:r>
              <a:rPr lang="it-IT" sz="2400" b="0" i="0" u="none" strike="noStrike" baseline="0" dirty="0">
                <a:solidFill>
                  <a:srgbClr val="000000"/>
                </a:solidFill>
              </a:rPr>
              <a:t>e un </a:t>
            </a:r>
            <a:r>
              <a:rPr lang="it-IT" sz="2400" b="0"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0"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9005777" y="370335"/>
            <a:ext cx="293458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rPr>
              <a:t>Pagine (viste)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componenti da visualizzare</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00B0F0"/>
                </a:solidFill>
                <a:effectLst/>
                <a:uLnTx/>
                <a:uFillTx/>
                <a:latin typeface="Calibri" panose="020F0502020204030204"/>
                <a:ea typeface="+mn-ea"/>
                <a:cs typeface="+mn-cs"/>
              </a:rPr>
              <a:t>eventi</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it-IT" sz="1800" b="0" i="0" u="none" strike="noStrike" kern="1200" cap="none" spc="0" normalizeH="0" baseline="0" noProof="0" dirty="0">
                <a:ln>
                  <a:noFill/>
                </a:ln>
                <a:solidFill>
                  <a:srgbClr val="FFC000"/>
                </a:solidFill>
                <a:effectLst/>
                <a:uLnTx/>
                <a:uFillTx/>
                <a:latin typeface="Calibri" panose="020F0502020204030204"/>
                <a:ea typeface="+mn-ea"/>
                <a:cs typeface="+mn-cs"/>
              </a:rPr>
              <a:t>azioni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74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p:txBody>
          <a:bodyPr/>
          <a:lstStyle/>
          <a:p>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838200" y="1868155"/>
            <a:ext cx="10515600" cy="4351338"/>
          </a:xfrm>
        </p:spPr>
        <p:txBody>
          <a:bodyPr>
            <a:normAutofit fontScale="92500" lnSpcReduction="10000"/>
          </a:bodyPr>
          <a:lstStyle/>
          <a:p>
            <a:r>
              <a:rPr lang="it-IT" dirty="0"/>
              <a:t>Si assume che durante la registrazione dell’utente vengano chiesti anche nome, cognome, città ed età.</a:t>
            </a:r>
          </a:p>
          <a:p>
            <a:r>
              <a:rPr lang="it-IT" dirty="0"/>
              <a:t>Si assume che tutti i campi delle </a:t>
            </a:r>
            <a:r>
              <a:rPr lang="it-IT" dirty="0" err="1"/>
              <a:t>form</a:t>
            </a:r>
            <a:r>
              <a:rPr lang="it-IT" dirty="0"/>
              <a:t> siano obbligatori.</a:t>
            </a:r>
          </a:p>
          <a:p>
            <a:r>
              <a:rPr lang="it-IT" dirty="0"/>
              <a:t>La </a:t>
            </a:r>
            <a:r>
              <a:rPr lang="it-IT" dirty="0">
                <a:solidFill>
                  <a:srgbClr val="FF0000"/>
                </a:solidFill>
              </a:rPr>
              <a:t>pagina di default </a:t>
            </a:r>
            <a:r>
              <a:rPr lang="it-IT" dirty="0"/>
              <a:t>contiene la </a:t>
            </a:r>
            <a:r>
              <a:rPr lang="it-IT" dirty="0" err="1">
                <a:solidFill>
                  <a:srgbClr val="00B050"/>
                </a:solidFill>
              </a:rPr>
              <a:t>form</a:t>
            </a:r>
            <a:r>
              <a:rPr lang="it-IT" dirty="0">
                <a:solidFill>
                  <a:srgbClr val="00B050"/>
                </a:solidFill>
              </a:rPr>
              <a:t> per il login </a:t>
            </a:r>
            <a:r>
              <a:rPr lang="it-IT" dirty="0"/>
              <a:t>e un link alla </a:t>
            </a:r>
            <a:r>
              <a:rPr lang="it-IT" dirty="0">
                <a:solidFill>
                  <a:srgbClr val="FF0000"/>
                </a:solidFill>
              </a:rPr>
              <a:t>pagina che permette di registrarsi</a:t>
            </a:r>
            <a:r>
              <a:rPr lang="it-IT" dirty="0"/>
              <a:t>.</a:t>
            </a:r>
          </a:p>
          <a:p>
            <a:r>
              <a:rPr lang="it-IT" dirty="0"/>
              <a:t>Nella </a:t>
            </a:r>
            <a:r>
              <a:rPr lang="it-IT" dirty="0">
                <a:solidFill>
                  <a:srgbClr val="FF0000"/>
                </a:solidFill>
              </a:rPr>
              <a:t>Homepage</a:t>
            </a:r>
            <a:r>
              <a:rPr lang="it-IT" dirty="0"/>
              <a:t>, ossia nella pagina alla quale si accede dopo aver effettuato il login e che contiene l’elenco delle riunioni per quello specifico utente, è presente anche la </a:t>
            </a:r>
            <a:r>
              <a:rPr lang="it-IT" dirty="0" err="1">
                <a:solidFill>
                  <a:srgbClr val="00B050"/>
                </a:solidFill>
              </a:rPr>
              <a:t>form</a:t>
            </a:r>
            <a:r>
              <a:rPr lang="it-IT" dirty="0">
                <a:solidFill>
                  <a:srgbClr val="00B050"/>
                </a:solidFill>
              </a:rPr>
              <a:t> per la creazione della riunione</a:t>
            </a:r>
            <a:r>
              <a:rPr lang="it-IT" dirty="0"/>
              <a:t>.</a:t>
            </a:r>
          </a:p>
          <a:p>
            <a:r>
              <a:rPr lang="it-IT" dirty="0"/>
              <a:t>Si assume che l’utente possa creare una riunione scegliendo un numero massimo di partecipanti, che però non oltrepassi un massimo assoluto stabilito da noi.</a:t>
            </a:r>
          </a:p>
        </p:txBody>
      </p:sp>
    </p:spTree>
    <p:extLst>
      <p:ext uri="{BB962C8B-B14F-4D97-AF65-F5344CB8AC3E}">
        <p14:creationId xmlns:p14="http://schemas.microsoft.com/office/powerpoint/2010/main" val="269385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479743" y="0"/>
            <a:ext cx="10515600" cy="1325563"/>
          </a:xfrm>
        </p:spPr>
        <p:txBody>
          <a:bodyPr/>
          <a:lstStyle/>
          <a:p>
            <a:r>
              <a:rPr lang="it-IT" dirty="0">
                <a:latin typeface="Calibri(Titoli)"/>
              </a:rPr>
              <a:t>Application design (in IFML)</a:t>
            </a:r>
          </a:p>
        </p:txBody>
      </p:sp>
      <p:pic>
        <p:nvPicPr>
          <p:cNvPr id="5" name="Segnaposto contenuto 4">
            <a:extLst>
              <a:ext uri="{FF2B5EF4-FFF2-40B4-BE49-F238E27FC236}">
                <a16:creationId xmlns:a16="http://schemas.microsoft.com/office/drawing/2014/main" id="{1AA93C7C-DE55-1BBE-77E6-7612D65761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89" y="446568"/>
            <a:ext cx="12354084" cy="6949800"/>
          </a:xfrm>
        </p:spPr>
      </p:pic>
    </p:spTree>
    <p:extLst>
      <p:ext uri="{BB962C8B-B14F-4D97-AF65-F5344CB8AC3E}">
        <p14:creationId xmlns:p14="http://schemas.microsoft.com/office/powerpoint/2010/main" val="80336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that I thought of</a:t>
            </a:r>
          </a:p>
        </p:txBody>
      </p:sp>
      <p:sp>
        <p:nvSpPr>
          <p:cNvPr id="3" name="Content Placeholder 2"/>
          <p:cNvSpPr>
            <a:spLocks noGrp="1"/>
          </p:cNvSpPr>
          <p:nvPr>
            <p:ph sz="half" idx="1"/>
          </p:nvPr>
        </p:nvSpPr>
        <p:spPr>
          <a:xfrm>
            <a:off x="212651" y="1600201"/>
            <a:ext cx="5781749" cy="4983161"/>
          </a:xfrm>
        </p:spPr>
        <p:txBody>
          <a:bodyPr>
            <a:normAutofit fontScale="70000" lnSpcReduction="20000"/>
          </a:bodyPr>
          <a:lstStyle/>
          <a:p>
            <a:r>
              <a:rPr lang="en-US" dirty="0"/>
              <a:t>Model objects (Beans)</a:t>
            </a:r>
          </a:p>
          <a:p>
            <a:pPr lvl="1"/>
            <a:r>
              <a:rPr lang="en-US" dirty="0">
                <a:solidFill>
                  <a:srgbClr val="00B050"/>
                </a:solidFill>
              </a:rPr>
              <a:t>Meeting</a:t>
            </a:r>
          </a:p>
          <a:p>
            <a:pPr lvl="1"/>
            <a:r>
              <a:rPr lang="en-US" dirty="0">
                <a:solidFill>
                  <a:srgbClr val="00B050"/>
                </a:solidFill>
              </a:rPr>
              <a:t>User</a:t>
            </a:r>
          </a:p>
          <a:p>
            <a:pPr lvl="1"/>
            <a:r>
              <a:rPr lang="en-US" dirty="0" err="1">
                <a:solidFill>
                  <a:srgbClr val="00B0F0"/>
                </a:solidFill>
              </a:rPr>
              <a:t>MeetingForm</a:t>
            </a:r>
            <a:r>
              <a:rPr lang="en-US" dirty="0">
                <a:solidFill>
                  <a:srgbClr val="00B0F0"/>
                </a:solidFill>
              </a:rPr>
              <a:t> (for support)</a:t>
            </a:r>
          </a:p>
          <a:p>
            <a:pPr lvl="1"/>
            <a:r>
              <a:rPr lang="en-US" dirty="0" err="1">
                <a:solidFill>
                  <a:srgbClr val="00B050"/>
                </a:solidFill>
              </a:rPr>
              <a:t>UserForm</a:t>
            </a:r>
            <a:r>
              <a:rPr lang="en-US" dirty="0">
                <a:solidFill>
                  <a:srgbClr val="00B050"/>
                </a:solidFill>
              </a:rPr>
              <a:t> (for support)</a:t>
            </a:r>
          </a:p>
          <a:p>
            <a:pPr lvl="1"/>
            <a:r>
              <a:rPr lang="en-US" dirty="0" err="1">
                <a:solidFill>
                  <a:srgbClr val="FF0000"/>
                </a:solidFill>
              </a:rPr>
              <a:t>ConnectionHandler</a:t>
            </a:r>
            <a:r>
              <a:rPr lang="en-US" dirty="0">
                <a:solidFill>
                  <a:srgbClr val="FF0000"/>
                </a:solidFill>
              </a:rPr>
              <a:t>(for support) maybe doesn’t work</a:t>
            </a:r>
          </a:p>
          <a:p>
            <a:r>
              <a:rPr lang="en-US" dirty="0"/>
              <a:t>Data Access Objects (Classes)</a:t>
            </a:r>
          </a:p>
          <a:p>
            <a:pPr lvl="1"/>
            <a:r>
              <a:rPr lang="en-US" dirty="0" err="1"/>
              <a:t>UserDAO</a:t>
            </a:r>
            <a:endParaRPr lang="en-US" dirty="0"/>
          </a:p>
          <a:p>
            <a:pPr lvl="2"/>
            <a:r>
              <a:rPr lang="en-US" dirty="0" err="1">
                <a:solidFill>
                  <a:srgbClr val="00B0F0"/>
                </a:solidFill>
              </a:rPr>
              <a:t>findAllUsers</a:t>
            </a:r>
            <a:endParaRPr lang="en-US" dirty="0">
              <a:solidFill>
                <a:srgbClr val="00B0F0"/>
              </a:solidFill>
            </a:endParaRPr>
          </a:p>
          <a:p>
            <a:pPr lvl="2"/>
            <a:r>
              <a:rPr lang="en-US" dirty="0" err="1">
                <a:solidFill>
                  <a:srgbClr val="00B0F0"/>
                </a:solidFill>
              </a:rPr>
              <a:t>findIDByNick</a:t>
            </a:r>
            <a:endParaRPr lang="en-US" dirty="0">
              <a:solidFill>
                <a:srgbClr val="00B0F0"/>
              </a:solidFill>
            </a:endParaRPr>
          </a:p>
          <a:p>
            <a:pPr lvl="2"/>
            <a:r>
              <a:rPr lang="en-US" dirty="0" err="1">
                <a:solidFill>
                  <a:srgbClr val="00B050"/>
                </a:solidFill>
              </a:rPr>
              <a:t>createUser</a:t>
            </a:r>
            <a:endParaRPr lang="en-US" dirty="0">
              <a:solidFill>
                <a:srgbClr val="00B050"/>
              </a:solidFill>
            </a:endParaRPr>
          </a:p>
          <a:p>
            <a:pPr lvl="2"/>
            <a:r>
              <a:rPr lang="en-US" dirty="0" err="1">
                <a:solidFill>
                  <a:srgbClr val="00B050"/>
                </a:solidFill>
              </a:rPr>
              <a:t>checkCredentials</a:t>
            </a:r>
            <a:endParaRPr lang="en-US" dirty="0">
              <a:solidFill>
                <a:srgbClr val="00B050"/>
              </a:solidFill>
            </a:endParaRPr>
          </a:p>
          <a:p>
            <a:pPr lvl="2"/>
            <a:r>
              <a:rPr lang="en-US" dirty="0" err="1">
                <a:solidFill>
                  <a:srgbClr val="00B050"/>
                </a:solidFill>
              </a:rPr>
              <a:t>checkExistence</a:t>
            </a:r>
            <a:endParaRPr lang="en-US" dirty="0">
              <a:solidFill>
                <a:srgbClr val="00B050"/>
              </a:solidFill>
            </a:endParaRPr>
          </a:p>
          <a:p>
            <a:pPr lvl="1"/>
            <a:r>
              <a:rPr lang="en-US" dirty="0" err="1"/>
              <a:t>MeetingDAO</a:t>
            </a:r>
            <a:endParaRPr lang="en-US" dirty="0"/>
          </a:p>
          <a:p>
            <a:pPr lvl="2"/>
            <a:r>
              <a:rPr lang="en-US" dirty="0" err="1">
                <a:solidFill>
                  <a:srgbClr val="00B0F0"/>
                </a:solidFill>
              </a:rPr>
              <a:t>findCreatedMeetings</a:t>
            </a:r>
            <a:endParaRPr lang="en-US" dirty="0">
              <a:solidFill>
                <a:srgbClr val="00B0F0"/>
              </a:solidFill>
            </a:endParaRPr>
          </a:p>
          <a:p>
            <a:pPr lvl="2"/>
            <a:r>
              <a:rPr lang="en-US" dirty="0" err="1">
                <a:solidFill>
                  <a:srgbClr val="00B0F0"/>
                </a:solidFill>
              </a:rPr>
              <a:t>findInvitedMeetings</a:t>
            </a:r>
            <a:endParaRPr lang="en-US" dirty="0">
              <a:solidFill>
                <a:srgbClr val="00B0F0"/>
              </a:solidFill>
            </a:endParaRPr>
          </a:p>
          <a:p>
            <a:pPr lvl="2"/>
            <a:r>
              <a:rPr lang="en-US" dirty="0" err="1">
                <a:solidFill>
                  <a:srgbClr val="00B0F0"/>
                </a:solidFill>
              </a:rPr>
              <a:t>createMeeting</a:t>
            </a:r>
            <a:endParaRPr lang="en-US" dirty="0">
              <a:solidFill>
                <a:srgbClr val="00B0F0"/>
              </a:solidFill>
            </a:endParaRPr>
          </a:p>
          <a:p>
            <a:pPr lvl="2"/>
            <a:r>
              <a:rPr lang="en-US" dirty="0" err="1"/>
              <a:t>sendInvitation</a:t>
            </a:r>
            <a:endParaRPr lang="en-US" dirty="0"/>
          </a:p>
        </p:txBody>
      </p:sp>
      <p:sp>
        <p:nvSpPr>
          <p:cNvPr id="4" name="Content Placeholder 3"/>
          <p:cNvSpPr>
            <a:spLocks noGrp="1"/>
          </p:cNvSpPr>
          <p:nvPr>
            <p:ph sz="half" idx="2"/>
          </p:nvPr>
        </p:nvSpPr>
        <p:spPr>
          <a:xfrm>
            <a:off x="6197599" y="1600201"/>
            <a:ext cx="5562009" cy="5089357"/>
          </a:xfrm>
        </p:spPr>
        <p:txBody>
          <a:bodyPr>
            <a:normAutofit fontScale="70000" lnSpcReduction="20000"/>
          </a:bodyPr>
          <a:lstStyle/>
          <a:p>
            <a:r>
              <a:rPr lang="en-US" dirty="0"/>
              <a:t>Controllers (servlets)</a:t>
            </a:r>
          </a:p>
          <a:p>
            <a:pPr lvl="1"/>
            <a:r>
              <a:rPr lang="en-US" dirty="0" err="1">
                <a:solidFill>
                  <a:srgbClr val="00B050"/>
                </a:solidFill>
              </a:rPr>
              <a:t>CreateUser</a:t>
            </a:r>
            <a:endParaRPr lang="en-US" dirty="0">
              <a:solidFill>
                <a:srgbClr val="00B050"/>
              </a:solidFill>
            </a:endParaRPr>
          </a:p>
          <a:p>
            <a:pPr lvl="1"/>
            <a:r>
              <a:rPr lang="en-US" dirty="0" err="1">
                <a:solidFill>
                  <a:srgbClr val="00B0F0"/>
                </a:solidFill>
              </a:rPr>
              <a:t>CreateMeeting</a:t>
            </a:r>
            <a:endParaRPr lang="en-US" dirty="0">
              <a:solidFill>
                <a:srgbClr val="00B0F0"/>
              </a:solidFill>
            </a:endParaRPr>
          </a:p>
          <a:p>
            <a:pPr lvl="1"/>
            <a:r>
              <a:rPr lang="en-US" dirty="0" err="1"/>
              <a:t>InvitePeople</a:t>
            </a:r>
            <a:endParaRPr lang="en-US" dirty="0"/>
          </a:p>
          <a:p>
            <a:pPr lvl="1"/>
            <a:r>
              <a:rPr lang="en-US" dirty="0" err="1">
                <a:solidFill>
                  <a:srgbClr val="00B050"/>
                </a:solidFill>
              </a:rPr>
              <a:t>CheckLogin</a:t>
            </a:r>
            <a:endParaRPr lang="en-US" dirty="0">
              <a:solidFill>
                <a:srgbClr val="00B050"/>
              </a:solidFill>
            </a:endParaRPr>
          </a:p>
          <a:p>
            <a:pPr lvl="1"/>
            <a:r>
              <a:rPr lang="en-US" dirty="0" err="1"/>
              <a:t>GetUsers</a:t>
            </a:r>
            <a:endParaRPr lang="en-US" dirty="0"/>
          </a:p>
          <a:p>
            <a:pPr lvl="1"/>
            <a:r>
              <a:rPr lang="en-US" dirty="0" err="1">
                <a:solidFill>
                  <a:srgbClr val="00B050"/>
                </a:solidFill>
              </a:rPr>
              <a:t>GoToHomepage</a:t>
            </a:r>
            <a:endParaRPr lang="en-US" dirty="0">
              <a:solidFill>
                <a:srgbClr val="00B050"/>
              </a:solidFill>
            </a:endParaRPr>
          </a:p>
          <a:p>
            <a:pPr lvl="1"/>
            <a:r>
              <a:rPr lang="en-US" dirty="0">
                <a:solidFill>
                  <a:srgbClr val="00B050"/>
                </a:solidFill>
              </a:rPr>
              <a:t>Logout</a:t>
            </a:r>
          </a:p>
          <a:p>
            <a:r>
              <a:rPr lang="en-US" dirty="0"/>
              <a:t>Views (Templates)</a:t>
            </a:r>
          </a:p>
          <a:p>
            <a:pPr lvl="1"/>
            <a:r>
              <a:rPr lang="en-US" dirty="0">
                <a:solidFill>
                  <a:srgbClr val="00B050"/>
                </a:solidFill>
              </a:rPr>
              <a:t>Homepage.html </a:t>
            </a:r>
            <a:r>
              <a:rPr lang="en-US" dirty="0"/>
              <a:t>(</a:t>
            </a:r>
            <a:r>
              <a:rPr lang="en-US" dirty="0" err="1"/>
              <a:t>c’è</a:t>
            </a:r>
            <a:r>
              <a:rPr lang="en-US" dirty="0"/>
              <a:t> e </a:t>
            </a:r>
            <a:r>
              <a:rPr lang="en-US" dirty="0" err="1"/>
              <a:t>sembra</a:t>
            </a:r>
            <a:r>
              <a:rPr lang="en-US" dirty="0"/>
              <a:t> </a:t>
            </a:r>
            <a:r>
              <a:rPr lang="en-US" dirty="0" err="1"/>
              <a:t>funzionare</a:t>
            </a:r>
            <a:r>
              <a:rPr lang="en-US" dirty="0"/>
              <a:t> ma è molto </a:t>
            </a:r>
            <a:r>
              <a:rPr lang="en-US" dirty="0" err="1"/>
              <a:t>brutta</a:t>
            </a:r>
            <a:r>
              <a:rPr lang="en-US" dirty="0"/>
              <a:t>)</a:t>
            </a:r>
            <a:endParaRPr lang="en-US" dirty="0">
              <a:solidFill>
                <a:srgbClr val="00B050"/>
              </a:solidFill>
            </a:endParaRPr>
          </a:p>
          <a:p>
            <a:pPr lvl="1"/>
            <a:r>
              <a:rPr lang="en-US" dirty="0">
                <a:solidFill>
                  <a:srgbClr val="00B050"/>
                </a:solidFill>
              </a:rPr>
              <a:t>SignUp.html</a:t>
            </a:r>
            <a:r>
              <a:rPr lang="en-US" dirty="0">
                <a:solidFill>
                  <a:srgbClr val="00B0F0"/>
                </a:solidFill>
              </a:rPr>
              <a:t> </a:t>
            </a:r>
            <a:r>
              <a:rPr lang="en-US" dirty="0"/>
              <a:t>(form </a:t>
            </a:r>
            <a:r>
              <a:rPr lang="en-US" dirty="0" err="1"/>
              <a:t>registrazione</a:t>
            </a:r>
            <a:r>
              <a:rPr lang="en-US" dirty="0"/>
              <a:t>) </a:t>
            </a:r>
          </a:p>
          <a:p>
            <a:pPr lvl="1"/>
            <a:r>
              <a:rPr lang="en-US" dirty="0" err="1"/>
              <a:t>RecordsPage.jsp</a:t>
            </a:r>
            <a:r>
              <a:rPr lang="en-US" dirty="0"/>
              <a:t> (</a:t>
            </a:r>
            <a:r>
              <a:rPr lang="en-US" dirty="0" err="1"/>
              <a:t>pagina</a:t>
            </a:r>
            <a:r>
              <a:rPr lang="en-US" dirty="0"/>
              <a:t> </a:t>
            </a:r>
            <a:r>
              <a:rPr lang="en-US" dirty="0" err="1"/>
              <a:t>anagrafica</a:t>
            </a:r>
            <a:r>
              <a:rPr lang="en-US" dirty="0"/>
              <a:t> da cui </a:t>
            </a:r>
            <a:r>
              <a:rPr lang="en-US" dirty="0" err="1"/>
              <a:t>selezionare</a:t>
            </a:r>
            <a:r>
              <a:rPr lang="en-US" dirty="0"/>
              <a:t>(?)) </a:t>
            </a:r>
          </a:p>
          <a:p>
            <a:pPr lvl="1"/>
            <a:r>
              <a:rPr lang="en-US" dirty="0">
                <a:solidFill>
                  <a:srgbClr val="00B050"/>
                </a:solidFill>
              </a:rPr>
              <a:t>index.html </a:t>
            </a:r>
            <a:r>
              <a:rPr lang="en-US" dirty="0"/>
              <a:t>(Benvenuto etc..)</a:t>
            </a:r>
          </a:p>
          <a:p>
            <a:pPr lvl="1"/>
            <a:r>
              <a:rPr lang="en-US" dirty="0" err="1"/>
              <a:t>Pagina</a:t>
            </a:r>
            <a:r>
              <a:rPr lang="en-US" dirty="0"/>
              <a:t> CANCELLAZIONE</a:t>
            </a:r>
          </a:p>
          <a:p>
            <a:r>
              <a:rPr lang="en-US" dirty="0"/>
              <a:t>The database connection is created by controllers in the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a:t>
            </a:r>
            <a:r>
              <a:rPr lang="en-US" dirty="0"/>
              <a:t> method and passed to the DAO</a:t>
            </a:r>
          </a:p>
        </p:txBody>
      </p:sp>
    </p:spTree>
    <p:extLst>
      <p:ext uri="{BB962C8B-B14F-4D97-AF65-F5344CB8AC3E}">
        <p14:creationId xmlns:p14="http://schemas.microsoft.com/office/powerpoint/2010/main" val="6438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lstStyle/>
          <a:p>
            <a:r>
              <a:rPr lang="it-IT" dirty="0"/>
              <a:t>Versione PURE HTML</a:t>
            </a:r>
          </a:p>
        </p:txBody>
      </p:sp>
      <p:sp>
        <p:nvSpPr>
          <p:cNvPr id="3" name="Segnaposto testo 2">
            <a:extLst>
              <a:ext uri="{FF2B5EF4-FFF2-40B4-BE49-F238E27FC236}">
                <a16:creationId xmlns:a16="http://schemas.microsoft.com/office/drawing/2014/main" id="{1C80AFAA-CB61-4C4D-9CC6-7A5CCE3723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52830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377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6" y="0"/>
            <a:ext cx="7254949" cy="1325563"/>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1748976" cy="5550195"/>
          </a:xfrm>
        </p:spPr>
        <p:txBody>
          <a:bodyPr>
            <a:normAutofit fontScale="92500" lnSpcReduction="10000"/>
          </a:bodyPr>
          <a:lstStyle/>
          <a:p>
            <a:pPr marL="0" indent="0">
              <a:buNone/>
            </a:pPr>
            <a:r>
              <a:rPr lang="it-IT" sz="2400" b="0" i="0" u="none" strike="noStrike" baseline="0" dirty="0">
                <a:solidFill>
                  <a:srgbClr val="000000"/>
                </a:solidFill>
              </a:rPr>
              <a:t>Un’applicazione web consente la gestione di riunioni online. L’applicazione supporta registrazione e login mediante una pagina pubblica con opportune </a:t>
            </a:r>
            <a:r>
              <a:rPr lang="it-IT" sz="2400" b="0" i="0" u="none" strike="noStrike" baseline="0" dirty="0" err="1">
                <a:solidFill>
                  <a:srgbClr val="000000"/>
                </a:solidFill>
              </a:rPr>
              <a:t>form</a:t>
            </a:r>
            <a:r>
              <a:rPr lang="it-IT" sz="2400" b="0" i="0" u="none" strike="noStrike" baseline="0" dirty="0">
                <a:solidFill>
                  <a:srgbClr val="000000"/>
                </a:solidFill>
              </a:rPr>
              <a:t>. La registrazione controlla la validità sintattica dell’indirizzo di </a:t>
            </a:r>
            <a:r>
              <a:rPr lang="it-IT" sz="2400" b="0" i="0" u="none" strike="noStrike" baseline="0" dirty="0">
                <a:solidFill>
                  <a:srgbClr val="92D050"/>
                </a:solidFill>
              </a:rPr>
              <a:t>email</a:t>
            </a:r>
            <a:r>
              <a:rPr lang="it-IT" sz="2400" b="0" i="0" u="none" strike="noStrike" baseline="0" dirty="0">
                <a:solidFill>
                  <a:srgbClr val="000000"/>
                </a:solidFill>
              </a:rPr>
              <a:t> e l’uguaglianza tra i campi “</a:t>
            </a:r>
            <a:r>
              <a:rPr lang="it-IT" sz="2400" u="none" strike="noStrike" baseline="0" dirty="0">
                <a:solidFill>
                  <a:srgbClr val="92D050"/>
                </a:solidFill>
              </a:rPr>
              <a:t>password</a:t>
            </a:r>
            <a:r>
              <a:rPr lang="it-IT" sz="2400" b="0" i="0" u="none" strike="noStrike" baseline="0" dirty="0">
                <a:solidFill>
                  <a:srgbClr val="000000"/>
                </a:solidFill>
              </a:rPr>
              <a:t>” e “ripeti password”. La registrazione controlla l’unicità dello </a:t>
            </a:r>
            <a:r>
              <a:rPr lang="it-IT" sz="2400" b="0" i="0" u="none" strike="noStrike" baseline="0" dirty="0">
                <a:solidFill>
                  <a:srgbClr val="92D050"/>
                </a:solidFill>
              </a:rPr>
              <a:t>username</a:t>
            </a:r>
            <a:r>
              <a:rPr lang="it-IT" sz="2400" b="0" i="0" u="none" strike="noStrike" baseline="0" dirty="0">
                <a:solidFill>
                  <a:srgbClr val="000000"/>
                </a:solidFill>
              </a:rPr>
              <a:t>. Una </a:t>
            </a:r>
            <a:r>
              <a:rPr lang="it-IT" sz="2400" b="0" i="0" u="none" strike="noStrike" baseline="0" dirty="0">
                <a:solidFill>
                  <a:srgbClr val="FF0000"/>
                </a:solidFill>
              </a:rPr>
              <a:t>riunione</a:t>
            </a:r>
            <a:r>
              <a:rPr lang="it-IT" sz="2400" b="0" i="0" u="none" strike="noStrike" baseline="0" dirty="0">
                <a:solidFill>
                  <a:srgbClr val="000000"/>
                </a:solidFill>
              </a:rPr>
              <a:t> ha un </a:t>
            </a:r>
            <a:r>
              <a:rPr lang="it-IT" sz="2400" b="0" i="0" u="none" strike="noStrike" baseline="0" dirty="0">
                <a:solidFill>
                  <a:srgbClr val="92D050"/>
                </a:solidFill>
              </a:rPr>
              <a:t>titolo</a:t>
            </a:r>
            <a:r>
              <a:rPr lang="it-IT" sz="2400" b="0" i="0" u="none" strike="noStrike" baseline="0" dirty="0">
                <a:solidFill>
                  <a:srgbClr val="000000"/>
                </a:solidFill>
              </a:rPr>
              <a:t>, una </a:t>
            </a:r>
            <a:r>
              <a:rPr lang="it-IT" sz="2400" b="0" i="0" u="none" strike="noStrike" baseline="0" dirty="0">
                <a:solidFill>
                  <a:srgbClr val="92D050"/>
                </a:solidFill>
              </a:rPr>
              <a:t>data</a:t>
            </a:r>
            <a:r>
              <a:rPr lang="it-IT" sz="2400" b="0" i="0" u="none" strike="noStrike" baseline="0" dirty="0">
                <a:solidFill>
                  <a:srgbClr val="000000"/>
                </a:solidFill>
              </a:rPr>
              <a:t>, un’</a:t>
            </a:r>
            <a:r>
              <a:rPr lang="it-IT" sz="2400" b="0" i="0" u="none" strike="noStrike" baseline="0" dirty="0">
                <a:solidFill>
                  <a:srgbClr val="92D050"/>
                </a:solidFill>
              </a:rPr>
              <a:t>ora</a:t>
            </a:r>
            <a:r>
              <a:rPr lang="it-IT" sz="2400" b="0" i="0" u="none" strike="noStrike" baseline="0" dirty="0">
                <a:solidFill>
                  <a:srgbClr val="000000"/>
                </a:solidFill>
              </a:rPr>
              <a:t>, una </a:t>
            </a:r>
            <a:r>
              <a:rPr lang="it-IT" sz="2400" b="0" i="0" u="none" strike="noStrike" baseline="0" dirty="0">
                <a:solidFill>
                  <a:srgbClr val="92D050"/>
                </a:solidFill>
              </a:rPr>
              <a:t>durata</a:t>
            </a:r>
            <a:r>
              <a:rPr lang="it-IT" sz="2400" b="0" i="0" u="none" strike="noStrike" baseline="0" dirty="0">
                <a:solidFill>
                  <a:srgbClr val="000000"/>
                </a:solidFill>
              </a:rPr>
              <a:t> e un </a:t>
            </a:r>
            <a:r>
              <a:rPr lang="it-IT" sz="2400" b="0" i="0" u="none" strike="noStrike" baseline="0" dirty="0">
                <a:solidFill>
                  <a:srgbClr val="92D050"/>
                </a:solidFill>
              </a:rPr>
              <a:t>numero massimo di </a:t>
            </a:r>
            <a:r>
              <a:rPr lang="it-IT" sz="2400" b="0" i="0" u="none" strike="noStrike" baseline="0" dirty="0">
                <a:solidFill>
                  <a:srgbClr val="FF0000"/>
                </a:solidFill>
              </a:rPr>
              <a:t>partecipanti</a:t>
            </a:r>
            <a:r>
              <a:rPr lang="it-IT" sz="2400" b="0" i="0" u="none" strike="noStrike" baseline="0" dirty="0">
                <a:solidFill>
                  <a:srgbClr val="000000"/>
                </a:solidFill>
              </a:rPr>
              <a:t>. L’utente fa il login e, se autenticato, accede all’HOME page che mostra l’elenco delle </a:t>
            </a:r>
            <a:r>
              <a:rPr lang="it-IT" sz="2400" b="0" i="0" u="none" strike="noStrike" baseline="0" dirty="0">
                <a:solidFill>
                  <a:srgbClr val="00B0F0"/>
                </a:solidFill>
              </a:rPr>
              <a:t>riunioni indette da lui </a:t>
            </a:r>
            <a:r>
              <a:rPr lang="it-IT" sz="2400" b="0" i="0" u="none" strike="noStrike" baseline="0" dirty="0"/>
              <a:t>e non ancora scadute</a:t>
            </a:r>
            <a:r>
              <a:rPr lang="it-IT" sz="2400" b="0" i="0" u="none" strike="noStrike" baseline="0" dirty="0">
                <a:solidFill>
                  <a:srgbClr val="000000"/>
                </a:solidFill>
              </a:rPr>
              <a:t>, l’elenco delle </a:t>
            </a:r>
            <a:r>
              <a:rPr lang="it-IT" sz="2400" b="0" i="0" u="none" strike="noStrike" baseline="0" dirty="0">
                <a:solidFill>
                  <a:srgbClr val="00B0F0"/>
                </a:solidFill>
              </a:rPr>
              <a:t>riunioni cui è stato invitato </a:t>
            </a:r>
            <a:r>
              <a:rPr lang="it-IT" sz="2400" b="0" i="0" u="none" strike="noStrike" baseline="0" dirty="0">
                <a:solidFill>
                  <a:srgbClr val="000000"/>
                </a:solidFill>
              </a:rPr>
              <a:t>e non ancora scadute, e una </a:t>
            </a:r>
            <a:r>
              <a:rPr lang="it-IT" sz="2400" b="0" i="0" u="none" strike="noStrike" baseline="0" dirty="0" err="1">
                <a:solidFill>
                  <a:srgbClr val="000000"/>
                </a:solidFill>
              </a:rPr>
              <a:t>form</a:t>
            </a:r>
            <a:r>
              <a:rPr lang="it-IT" sz="2400" b="0" i="0" u="none" strike="noStrike" baseline="0" dirty="0">
                <a:solidFill>
                  <a:srgbClr val="000000"/>
                </a:solidFill>
              </a:rPr>
              <a:t> per creare una nuova riunione. Quando l’utente inoltra la </a:t>
            </a:r>
            <a:r>
              <a:rPr lang="it-IT" sz="2400" b="0" i="0" u="none" strike="noStrike" baseline="0" dirty="0" err="1">
                <a:solidFill>
                  <a:srgbClr val="000000"/>
                </a:solidFill>
              </a:rPr>
              <a:t>form</a:t>
            </a:r>
            <a:r>
              <a:rPr lang="it-IT" sz="24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644809" y="431948"/>
            <a:ext cx="42955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alibri" panose="020F0502020204030204"/>
                <a:ea typeface="+mn-ea"/>
                <a:cs typeface="+mn-cs"/>
              </a:rPr>
              <a:t>Entità</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00B0F0"/>
                </a:solidFill>
                <a:effectLst/>
                <a:uLnTx/>
                <a:uFillTx/>
                <a:latin typeface="Calibri" panose="020F0502020204030204"/>
                <a:ea typeface="+mn-ea"/>
                <a:cs typeface="+mn-cs"/>
              </a:rPr>
              <a:t>relazioni</a:t>
            </a: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2400" b="0" i="0" u="none" strike="noStrike" kern="1200" cap="none" spc="0" normalizeH="0" baseline="0" noProof="0" dirty="0">
                <a:ln>
                  <a:noFill/>
                </a:ln>
                <a:solidFill>
                  <a:srgbClr val="92D050"/>
                </a:solidFill>
                <a:effectLst/>
                <a:uLnTx/>
                <a:uFillTx/>
                <a:latin typeface="Calibri" panose="020F0502020204030204"/>
                <a:ea typeface="+mn-ea"/>
                <a:cs typeface="+mn-cs"/>
              </a:rPr>
              <a:t>attributi</a:t>
            </a:r>
          </a:p>
        </p:txBody>
      </p:sp>
    </p:spTree>
    <p:extLst>
      <p:ext uri="{BB962C8B-B14F-4D97-AF65-F5344CB8AC3E}">
        <p14:creationId xmlns:p14="http://schemas.microsoft.com/office/powerpoint/2010/main" val="408044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838200" y="237535"/>
            <a:ext cx="10515600" cy="1325563"/>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2736110" y="3449433"/>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2541180" y="3247118"/>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4944140" y="481654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4944140" y="1811079"/>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1461535" y="2707662"/>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7568611" y="3449433"/>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7152169" y="3247118"/>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9229060" y="3247118"/>
            <a:ext cx="2124739"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prstClr val="black"/>
                </a:solidFill>
                <a:latin typeface="Calibri" panose="020F0502020204030204"/>
              </a:rPr>
              <a:t>*</a:t>
            </a:r>
            <a:r>
              <a:rPr lang="it-IT" dirty="0" err="1">
                <a:solidFill>
                  <a:prstClr val="black"/>
                </a:solidFill>
                <a:latin typeface="Calibri" panose="020F0502020204030204"/>
              </a:rPr>
              <a:t>not</a:t>
            </a:r>
            <a:r>
              <a:rPr lang="it-IT" dirty="0">
                <a:solidFill>
                  <a:prstClr val="black"/>
                </a:solidFill>
                <a:latin typeface="Calibri" panose="020F0502020204030204"/>
              </a:rPr>
              <a:t> in </a:t>
            </a:r>
            <a:r>
              <a:rPr lang="it-IT" dirty="0" err="1">
                <a:solidFill>
                  <a:prstClr val="black"/>
                </a:solidFill>
                <a:latin typeface="Calibri" panose="020F0502020204030204"/>
              </a:rPr>
              <a:t>specs</a:t>
            </a:r>
            <a:r>
              <a:rPr lang="it-IT" dirty="0">
                <a:solidFill>
                  <a:prstClr val="black"/>
                </a:solidFill>
                <a:latin typeface="Calibri" panose="020F0502020204030204"/>
              </a:rPr>
              <a:t> </a:t>
            </a:r>
            <a:r>
              <a:rPr lang="it-IT" dirty="0" err="1">
                <a:solidFill>
                  <a:prstClr val="black"/>
                </a:solidFill>
                <a:latin typeface="Calibri" panose="020F0502020204030204"/>
              </a:rPr>
              <a:t>but</a:t>
            </a:r>
            <a:r>
              <a:rPr lang="it-IT" dirty="0">
                <a:solidFill>
                  <a:prstClr val="black"/>
                </a:solidFill>
                <a:latin typeface="Calibri" panose="020F0502020204030204"/>
              </a:rPr>
              <a:t> i </a:t>
            </a:r>
            <a:r>
              <a:rPr lang="it-IT" dirty="0" err="1">
                <a:solidFill>
                  <a:prstClr val="black"/>
                </a:solidFill>
                <a:latin typeface="Calibri" panose="020F0502020204030204"/>
              </a:rPr>
              <a:t>added</a:t>
            </a:r>
            <a:r>
              <a:rPr lang="it-IT" dirty="0">
                <a:solidFill>
                  <a:prstClr val="black"/>
                </a:solidFill>
                <a:latin typeface="Calibri" panose="020F0502020204030204"/>
              </a:rPr>
              <a:t> </a:t>
            </a:r>
            <a:r>
              <a:rPr lang="it-IT" dirty="0" err="1">
                <a:solidFill>
                  <a:prstClr val="black"/>
                </a:solidFill>
                <a:latin typeface="Calibri" panose="020F0502020204030204"/>
              </a:rPr>
              <a:t>them</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3790508" y="2316126"/>
            <a:ext cx="1153633"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6914706" y="2316126"/>
            <a:ext cx="1231607" cy="93099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7091917" y="4267200"/>
            <a:ext cx="877186" cy="123160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3790508" y="4444410"/>
            <a:ext cx="1153633" cy="87718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6104860" y="1633935"/>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6096000" y="5641702"/>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8179094" y="2718207"/>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3226102" y="2682302"/>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3256668" y="4511656"/>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8146313" y="4511656"/>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7726320" y="2000194"/>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3310267" y="2000599"/>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7726320" y="5283137"/>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2936357" y="5272370"/>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44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solidFill>
                  <a:srgbClr val="FF0000"/>
                </a:solidFill>
              </a:rPr>
              <a:t>need</a:t>
            </a:r>
            <a:r>
              <a:rPr lang="it-IT" dirty="0">
                <a:solidFill>
                  <a:srgbClr val="FF0000"/>
                </a:solidFill>
              </a:rPr>
              <a:t> to </a:t>
            </a:r>
            <a:r>
              <a:rPr lang="it-IT" dirty="0" err="1">
                <a:solidFill>
                  <a:srgbClr val="FF0000"/>
                </a:solidFill>
              </a:rPr>
              <a:t>modify</a:t>
            </a:r>
            <a:r>
              <a:rPr lang="it-IT" dirty="0">
                <a:solidFill>
                  <a:srgbClr val="FF0000"/>
                </a:solidFill>
              </a:rPr>
              <a:t> the </a:t>
            </a:r>
            <a:r>
              <a:rPr lang="it-IT" dirty="0" err="1">
                <a:solidFill>
                  <a:srgbClr val="FF0000"/>
                </a:solidFill>
              </a:rPr>
              <a:t>length</a:t>
            </a:r>
            <a:r>
              <a:rPr lang="it-IT" dirty="0">
                <a:solidFill>
                  <a:srgbClr val="FF0000"/>
                </a:solidFill>
              </a:rPr>
              <a:t> in </a:t>
            </a:r>
            <a:r>
              <a:rPr lang="it-IT" dirty="0" err="1">
                <a:solidFill>
                  <a:srgbClr val="FF0000"/>
                </a:solidFill>
              </a:rPr>
              <a:t>varchar</a:t>
            </a:r>
            <a:r>
              <a:rPr lang="it-IT" dirty="0">
                <a:solidFill>
                  <a:srgbClr val="FF0000"/>
                </a:solidFill>
              </a:rPr>
              <a:t> to make </a:t>
            </a:r>
            <a:r>
              <a:rPr lang="it-IT" dirty="0" err="1">
                <a:solidFill>
                  <a:srgbClr val="FF0000"/>
                </a:solidFill>
              </a:rPr>
              <a:t>it</a:t>
            </a:r>
            <a:r>
              <a:rPr lang="it-IT" dirty="0">
                <a:solidFill>
                  <a:srgbClr val="FF0000"/>
                </a:solidFill>
              </a:rPr>
              <a:t> more </a:t>
            </a:r>
            <a:r>
              <a:rPr lang="it-IT" dirty="0" err="1">
                <a:solidFill>
                  <a:srgbClr val="FF0000"/>
                </a:solidFill>
              </a:rPr>
              <a:t>realistic</a:t>
            </a:r>
            <a:r>
              <a:rPr lang="it-IT" dirty="0"/>
              <a:t>)</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p:txBody>
          <a:bodyPr>
            <a:normAutofit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meeting</a:t>
            </a:r>
            <a:r>
              <a:rPr lang="it-IT" sz="1800" dirty="0">
                <a:latin typeface="Courier New" panose="02070309020205020404" pitchFamily="49" charset="0"/>
                <a:cs typeface="Courier New" panose="02070309020205020404" pitchFamily="49" charset="0"/>
              </a:rPr>
              <a:t>’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meetingID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AUTO_INCREMENT,</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title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(255) NOT NULL,</a:t>
            </a:r>
          </a:p>
          <a:p>
            <a:pPr marL="0" indent="0">
              <a:buNone/>
            </a:pPr>
            <a:r>
              <a:rPr lang="it-IT" sz="1800" dirty="0">
                <a:latin typeface="Courier New" panose="02070309020205020404" pitchFamily="49" charset="0"/>
                <a:cs typeface="Courier New" panose="02070309020205020404" pitchFamily="49" charset="0"/>
              </a:rPr>
              <a:t>   ‘date’ date NOT NULL,</a:t>
            </a:r>
          </a:p>
          <a:p>
            <a:pPr marL="0" indent="0">
              <a:buNone/>
            </a:pPr>
            <a:r>
              <a:rPr lang="it-IT" sz="1800" dirty="0">
                <a:latin typeface="Courier New" panose="02070309020205020404" pitchFamily="49" charset="0"/>
                <a:cs typeface="Courier New" panose="02070309020205020404" pitchFamily="49" charset="0"/>
              </a:rPr>
              <a:t>   ‘time’ time NOT NULL,</a:t>
            </a:r>
          </a:p>
          <a:p>
            <a:pPr marL="0" indent="0">
              <a:buNone/>
            </a:pPr>
            <a:r>
              <a:rPr lang="it-IT" sz="1800" dirty="0">
                <a:latin typeface="Courier New" panose="02070309020205020404" pitchFamily="49" charset="0"/>
                <a:cs typeface="Courier New" panose="02070309020205020404" pitchFamily="49" charset="0"/>
              </a:rPr>
              <a:t>   ‘duration’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maxPart</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‘creator’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NOT NULL REFERENCES ‘user’(‘</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ON UPDATE CASCADE ON DELETE NO ACTION,</a:t>
            </a:r>
          </a:p>
          <a:p>
            <a:pPr marL="0" indent="0">
              <a:buNone/>
            </a:pPr>
            <a:r>
              <a:rPr lang="it-IT" sz="1800" dirty="0">
                <a:latin typeface="Courier New" panose="02070309020205020404" pitchFamily="49" charset="0"/>
                <a:cs typeface="Courier New" panose="02070309020205020404" pitchFamily="49" charset="0"/>
              </a:rPr>
              <a:t>   PRIMARY KEY (‘ID’)</a:t>
            </a:r>
          </a:p>
          <a:p>
            <a:pPr marL="0" indent="0">
              <a:buNone/>
            </a:pPr>
            <a:r>
              <a:rPr lang="it-IT" sz="1800" dirty="0">
                <a:latin typeface="Courier New" panose="02070309020205020404" pitchFamily="49" charset="0"/>
                <a:cs typeface="Courier New" panose="02070309020205020404" pitchFamily="49" charset="0"/>
              </a:rPr>
              <a:t>)</a:t>
            </a: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019800" y="1825625"/>
            <a:ext cx="5181600" cy="4351338"/>
          </a:xfrm>
        </p:spPr>
        <p:txBody>
          <a:bodyPr>
            <a:normAutofit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AUTO_INCREMENT,</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UNIQUE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UNIQUE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integer</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9787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p:txBody>
          <a:bodyPr/>
          <a:lstStyle/>
          <a:p>
            <a:r>
              <a:rPr lang="it-IT" dirty="0"/>
              <a:t>Local database schema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199" y="1318436"/>
            <a:ext cx="10515599" cy="5050465"/>
          </a:xfrm>
        </p:spPr>
        <p:txBody>
          <a:bodyPr>
            <a:normAutofit fontScale="92500" lnSpcReduction="20000"/>
          </a:bodyPr>
          <a:lstStyle/>
          <a:p>
            <a:pPr marL="0" indent="0">
              <a:buNone/>
            </a:pPr>
            <a:r>
              <a:rPr lang="it-IT" sz="2200" dirty="0">
                <a:latin typeface="Courier New" panose="02070309020205020404" pitchFamily="49" charset="0"/>
                <a:cs typeface="Courier New" panose="02070309020205020404" pitchFamily="49" charset="0"/>
              </a:rPr>
              <a:t>Aggiungiamo una terza tabella per rappresentare la relazione N:M (molti a molti) che lega utente e riunione.</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integer</a:t>
            </a:r>
            <a:r>
              <a:rPr lang="it-IT" sz="2000" dirty="0">
                <a:latin typeface="Courier New" panose="02070309020205020404" pitchFamily="49" charset="0"/>
                <a:cs typeface="Courier New" panose="02070309020205020404" pitchFamily="49" charset="0"/>
              </a:rPr>
              <a:t> REFERENCES ‘meeting’(‘</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UPDATE CASCADE ON DELETE CASCADE,</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integer</a:t>
            </a:r>
            <a:r>
              <a:rPr lang="it-IT" sz="2000" dirty="0">
                <a:latin typeface="Courier New" panose="02070309020205020404" pitchFamily="49" charset="0"/>
                <a:cs typeface="Courier New" panose="02070309020205020404" pitchFamily="49" charset="0"/>
              </a:rPr>
              <a:t> REFERENCES ‘user’(‘</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 ON DELETE CASCADE,</a:t>
            </a:r>
          </a:p>
          <a:p>
            <a:pPr marL="0" indent="0">
              <a:buNone/>
            </a:pPr>
            <a:r>
              <a:rPr lang="it-IT" sz="2000" dirty="0">
                <a:latin typeface="Courier New" panose="02070309020205020404" pitchFamily="49" charset="0"/>
                <a:cs typeface="Courier New" panose="02070309020205020404" pitchFamily="49" charset="0"/>
              </a:rPr>
              <a:t>   PRIMARY KEY(‘</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a:t>
            </a:r>
          </a:p>
          <a:p>
            <a:pPr marL="0" indent="0">
              <a:buNone/>
            </a:pPr>
            <a:endParaRPr lang="it-IT" sz="2000" dirty="0">
              <a:latin typeface="Courier New" panose="02070309020205020404" pitchFamily="49" charset="0"/>
              <a:cs typeface="Courier New" panose="02070309020205020404" pitchFamily="49" charset="0"/>
            </a:endParaRPr>
          </a:p>
          <a:p>
            <a:pPr marL="0" indent="0">
              <a:buNone/>
            </a:pPr>
            <a:r>
              <a:rPr lang="it-IT" sz="2000" dirty="0">
                <a:latin typeface="Courier New" panose="02070309020205020404" pitchFamily="49" charset="0"/>
                <a:cs typeface="Courier New" panose="02070309020205020404" pitchFamily="49" charset="0"/>
              </a:rPr>
              <a:t>Oppure con </a:t>
            </a:r>
            <a:r>
              <a:rPr lang="it-IT" sz="2000" dirty="0" err="1">
                <a:latin typeface="Courier New" panose="02070309020205020404" pitchFamily="49" charset="0"/>
                <a:cs typeface="Courier New" panose="02070309020205020404" pitchFamily="49" charset="0"/>
              </a:rPr>
              <a:t>constraints</a:t>
            </a:r>
            <a:r>
              <a:rPr lang="it-IT" sz="2000" dirty="0">
                <a:latin typeface="Courier New" panose="02070309020205020404" pitchFamily="49" charset="0"/>
                <a:cs typeface="Courier New" panose="02070309020205020404" pitchFamily="49" charset="0"/>
              </a:rPr>
              <a:t> (non so di preciso come)</a:t>
            </a:r>
          </a:p>
          <a:p>
            <a:pPr marL="0" indent="0">
              <a:buNone/>
            </a:pPr>
            <a:r>
              <a:rPr lang="en-US" sz="2000" dirty="0">
                <a:latin typeface="Courier New"/>
                <a:ea typeface="Courier New"/>
                <a:cs typeface="Courier New"/>
                <a:sym typeface="Courier New"/>
              </a:rPr>
              <a:t>   CONSTRAINT `</a:t>
            </a:r>
            <a:r>
              <a:rPr lang="en-US" sz="2000" dirty="0" err="1">
                <a:latin typeface="Courier New"/>
                <a:ea typeface="Courier New"/>
                <a:cs typeface="Courier New"/>
                <a:sym typeface="Courier New"/>
              </a:rPr>
              <a:t>childtoproduct</a:t>
            </a:r>
            <a:r>
              <a:rPr lang="en-US" sz="2000" dirty="0">
                <a:latin typeface="Courier New"/>
                <a:ea typeface="Courier New"/>
                <a:cs typeface="Courier New"/>
                <a:sym typeface="Courier New"/>
              </a:rPr>
              <a:t>` FOREIGN KEY (`child`) REFERENCES `product` (`id`),</a:t>
            </a:r>
          </a:p>
          <a:p>
            <a:pPr marL="0" indent="0">
              <a:spcBef>
                <a:spcPts val="0"/>
              </a:spcBef>
              <a:buSzPts val="1800"/>
              <a:buNone/>
            </a:pPr>
            <a:r>
              <a:rPr lang="en-US" sz="2000" dirty="0">
                <a:latin typeface="Courier New"/>
                <a:ea typeface="Courier New"/>
                <a:cs typeface="Courier New"/>
                <a:sym typeface="Courier New"/>
              </a:rPr>
              <a:t>   CONSTRAINT `</a:t>
            </a:r>
            <a:r>
              <a:rPr lang="en-US" sz="2000" dirty="0" err="1">
                <a:latin typeface="Courier New"/>
                <a:ea typeface="Courier New"/>
                <a:cs typeface="Courier New"/>
                <a:sym typeface="Courier New"/>
              </a:rPr>
              <a:t>fathertoproduct</a:t>
            </a:r>
            <a:r>
              <a:rPr lang="en-US" sz="2000" dirty="0">
                <a:latin typeface="Courier New"/>
                <a:ea typeface="Courier New"/>
                <a:cs typeface="Courier New"/>
                <a:sym typeface="Courier New"/>
              </a:rPr>
              <a:t>` FOREIGN KEY (`father`) REFERENCES `product` (`id`)</a:t>
            </a:r>
          </a:p>
          <a:p>
            <a:pPr marL="0" indent="0">
              <a:spcBef>
                <a:spcPts val="0"/>
              </a:spcBef>
              <a:buSzPts val="1800"/>
              <a:buNone/>
            </a:pPr>
            <a:r>
              <a:rPr lang="en-US" sz="2000" dirty="0">
                <a:latin typeface="Courier New"/>
                <a:ea typeface="Courier New"/>
                <a:cs typeface="Courier New"/>
                <a:sym typeface="Courier New"/>
              </a:rPr>
              <a:t>)</a:t>
            </a:r>
            <a:endParaRPr lang="it-IT"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6986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p:txBody>
          <a:bodyPr/>
          <a:lstStyle/>
          <a:p>
            <a:r>
              <a:rPr lang="it-IT" dirty="0"/>
              <a:t>Local database schema (</a:t>
            </a:r>
            <a:r>
              <a:rPr lang="it-IT" dirty="0" err="1"/>
              <a:t>mySQL</a:t>
            </a:r>
            <a:r>
              <a:rPr lang="it-IT" dirty="0"/>
              <a:t> DDL)</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388088" y="1825625"/>
            <a:ext cx="5482856" cy="4862254"/>
          </a:xfrm>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a:t>
            </a:r>
          </a:p>
          <a:p>
            <a:pPr marL="0" indent="0">
              <a:buNone/>
            </a:pPr>
            <a:r>
              <a:rPr lang="en-US" sz="1800" dirty="0">
                <a:latin typeface="Courier New" panose="02070309020205020404" pitchFamily="49" charset="0"/>
                <a:cs typeface="Courier New" panose="02070309020205020404" pitchFamily="49" charset="0"/>
              </a:rPr>
              <a:t>   `title` varchar(255) NOT NULL,</a:t>
            </a:r>
          </a:p>
          <a:p>
            <a:pPr marL="0" indent="0">
              <a:buNone/>
            </a:pPr>
            <a:r>
              <a:rPr lang="en-US" sz="1800" dirty="0">
                <a:latin typeface="Courier New" panose="02070309020205020404" pitchFamily="49" charset="0"/>
                <a:cs typeface="Courier New" panose="02070309020205020404" pitchFamily="49" charset="0"/>
              </a:rPr>
              <a:t>   `date` date NOT NULL,</a:t>
            </a:r>
          </a:p>
          <a:p>
            <a:pPr marL="0" indent="0">
              <a:buNone/>
            </a:pPr>
            <a:r>
              <a:rPr lang="en-US" sz="1800" dirty="0">
                <a:latin typeface="Courier New" panose="02070309020205020404" pitchFamily="49" charset="0"/>
                <a:cs typeface="Courier New" panose="02070309020205020404" pitchFamily="49" charset="0"/>
              </a:rPr>
              <a:t>   `time` time NOT NULL,</a:t>
            </a:r>
          </a:p>
          <a:p>
            <a:pPr marL="0" indent="0">
              <a:buNone/>
            </a:pPr>
            <a:r>
              <a:rPr lang="en-US" sz="1800" dirty="0">
                <a:latin typeface="Courier New" panose="02070309020205020404" pitchFamily="49" charset="0"/>
                <a:cs typeface="Courier New" panose="02070309020205020404" pitchFamily="49" charset="0"/>
              </a:rPr>
              <a:t>   `duration` int NOT NULL,</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a:t>
            </a:r>
          </a:p>
          <a:p>
            <a:pPr marL="0" indent="0">
              <a:buNone/>
            </a:pPr>
            <a:r>
              <a:rPr lang="en-US" sz="1800" dirty="0">
                <a:latin typeface="Courier New" panose="02070309020205020404" pitchFamily="49" charset="0"/>
                <a:cs typeface="Courier New" panose="02070309020205020404" pitchFamily="49" charset="0"/>
              </a:rPr>
              <a:t>   `creator` int NOT NULL,</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6182832" y="1825625"/>
            <a:ext cx="5482856" cy="4862254"/>
          </a:xfrm>
        </p:spPr>
        <p:txBody>
          <a:bodyPr>
            <a:normAutofit fontScale="92500" lnSpcReduction="1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424597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838199" y="365125"/>
            <a:ext cx="10921409" cy="1325563"/>
          </a:xfrm>
        </p:spPr>
        <p:txBody>
          <a:bodyPr/>
          <a:lstStyle/>
          <a:p>
            <a:r>
              <a:rPr lang="it-IT" dirty="0"/>
              <a:t>Local database schema (</a:t>
            </a:r>
            <a:r>
              <a:rPr lang="it-IT" dirty="0" err="1"/>
              <a:t>mySQL</a:t>
            </a:r>
            <a:r>
              <a:rPr lang="it-IT" dirty="0"/>
              <a:t> DDL </a:t>
            </a:r>
            <a:r>
              <a:rPr lang="it-IT" dirty="0" err="1"/>
              <a:t>continues</a:t>
            </a:r>
            <a:r>
              <a:rPr lang="it-IT" dirty="0"/>
              <a:t>)</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838200" y="1690688"/>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045745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1956</Words>
  <Application>Microsoft Office PowerPoint</Application>
  <PresentationFormat>Widescreen</PresentationFormat>
  <Paragraphs>153</Paragraphs>
  <Slides>13</Slides>
  <Notes>1</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13</vt:i4>
      </vt:variant>
    </vt:vector>
  </HeadingPairs>
  <TitlesOfParts>
    <vt:vector size="21" baseType="lpstr">
      <vt:lpstr>Arial</vt:lpstr>
      <vt:lpstr>Calibri</vt:lpstr>
      <vt:lpstr>Calibri (Titoli)</vt:lpstr>
      <vt:lpstr>Calibri Light</vt:lpstr>
      <vt:lpstr>Calibri(Titoli)</vt:lpstr>
      <vt:lpstr>Courier New</vt:lpstr>
      <vt:lpstr>Tema di Office</vt:lpstr>
      <vt:lpstr>Office Theme</vt:lpstr>
      <vt:lpstr>Esercizio 5: RIUNIONI ONLINE</vt:lpstr>
      <vt:lpstr>Versione PURE HTML</vt:lpstr>
      <vt:lpstr>Requirements</vt:lpstr>
      <vt:lpstr>Data requirements analysis</vt:lpstr>
      <vt:lpstr>Database design</vt:lpstr>
      <vt:lpstr>Local database schema (need to modify the length in varchar to make it more realistic)</vt:lpstr>
      <vt:lpstr>Local database schema (continues)</vt:lpstr>
      <vt:lpstr>Local database schema (mySQL DDL)</vt:lpstr>
      <vt:lpstr>Local database schema (mySQL DDL continues)</vt:lpstr>
      <vt:lpstr>Application requirements analysis</vt:lpstr>
      <vt:lpstr>Completamento delle specifiche</vt:lpstr>
      <vt:lpstr>Application design (in IFML)</vt:lpstr>
      <vt:lpstr>Components that I thought 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Francesca Grimaldi</cp:lastModifiedBy>
  <cp:revision>1</cp:revision>
  <dcterms:created xsi:type="dcterms:W3CDTF">2022-06-02T17:43:11Z</dcterms:created>
  <dcterms:modified xsi:type="dcterms:W3CDTF">2022-06-02T17:46:44Z</dcterms:modified>
</cp:coreProperties>
</file>