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notesMasterIdLst>
    <p:notesMasterId r:id="rId34"/>
  </p:notesMasterIdLst>
  <p:sldIdLst>
    <p:sldId id="339" r:id="rId2"/>
    <p:sldId id="340" r:id="rId3"/>
    <p:sldId id="341" r:id="rId4"/>
    <p:sldId id="342" r:id="rId5"/>
    <p:sldId id="343" r:id="rId6"/>
    <p:sldId id="346" r:id="rId7"/>
    <p:sldId id="347" r:id="rId8"/>
    <p:sldId id="348" r:id="rId9"/>
    <p:sldId id="349" r:id="rId10"/>
    <p:sldId id="350" r:id="rId11"/>
    <p:sldId id="351" r:id="rId12"/>
    <p:sldId id="353" r:id="rId13"/>
    <p:sldId id="336" r:id="rId14"/>
    <p:sldId id="352" r:id="rId15"/>
    <p:sldId id="354" r:id="rId16"/>
    <p:sldId id="356" r:id="rId17"/>
    <p:sldId id="359" r:id="rId18"/>
    <p:sldId id="357" r:id="rId19"/>
    <p:sldId id="358" r:id="rId20"/>
    <p:sldId id="355" r:id="rId21"/>
    <p:sldId id="338" r:id="rId22"/>
    <p:sldId id="360" r:id="rId23"/>
    <p:sldId id="362" r:id="rId24"/>
    <p:sldId id="363" r:id="rId25"/>
    <p:sldId id="369" r:id="rId26"/>
    <p:sldId id="370" r:id="rId27"/>
    <p:sldId id="364" r:id="rId28"/>
    <p:sldId id="365" r:id="rId29"/>
    <p:sldId id="372" r:id="rId30"/>
    <p:sldId id="373" r:id="rId31"/>
    <p:sldId id="374" r:id="rId32"/>
    <p:sldId id="3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3" autoAdjust="0"/>
    <p:restoredTop sz="94660"/>
  </p:normalViewPr>
  <p:slideViewPr>
    <p:cSldViewPr snapToGrid="0">
      <p:cViewPr varScale="1">
        <p:scale>
          <a:sx n="60" d="100"/>
          <a:sy n="60" d="100"/>
        </p:scale>
        <p:origin x="9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6A729-6C2E-4F27-A4E3-40D736D0C99F}" type="datetimeFigureOut">
              <a:rPr lang="it-IT" smtClean="0"/>
              <a:t>22/07/2022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CB5B77-FEDC-4B0C-AE19-E844E3064A60}" type="slidenum">
              <a:rPr lang="it-IT" smtClean="0"/>
              <a:t>‹N›</a:t>
            </a:fld>
            <a:endParaRPr lang="it-IT"/>
          </a:p>
        </p:txBody>
      </p:sp>
    </p:spTree>
    <p:extLst>
      <p:ext uri="{BB962C8B-B14F-4D97-AF65-F5344CB8AC3E}">
        <p14:creationId xmlns:p14="http://schemas.microsoft.com/office/powerpoint/2010/main" val="261568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ACB5B77-FEDC-4B0C-AE19-E844E3064A60}" type="slidenum">
              <a:rPr lang="it-IT" smtClean="0"/>
              <a:t>3</a:t>
            </a:fld>
            <a:endParaRPr lang="it-IT"/>
          </a:p>
        </p:txBody>
      </p:sp>
    </p:spTree>
    <p:extLst>
      <p:ext uri="{BB962C8B-B14F-4D97-AF65-F5344CB8AC3E}">
        <p14:creationId xmlns:p14="http://schemas.microsoft.com/office/powerpoint/2010/main" val="136546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CB5B77-FEDC-4B0C-AE19-E844E3064A60}"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558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ACB5B77-FEDC-4B0C-AE19-E844E3064A60}" type="slidenum">
              <a:rPr lang="it-IT" smtClean="0"/>
              <a:t>29</a:t>
            </a:fld>
            <a:endParaRPr lang="it-IT"/>
          </a:p>
        </p:txBody>
      </p:sp>
    </p:spTree>
    <p:extLst>
      <p:ext uri="{BB962C8B-B14F-4D97-AF65-F5344CB8AC3E}">
        <p14:creationId xmlns:p14="http://schemas.microsoft.com/office/powerpoint/2010/main" val="153007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ACB5B77-FEDC-4B0C-AE19-E844E3064A60}" type="slidenum">
              <a:rPr lang="it-IT" smtClean="0"/>
              <a:t>30</a:t>
            </a:fld>
            <a:endParaRPr lang="it-IT"/>
          </a:p>
        </p:txBody>
      </p:sp>
    </p:spTree>
    <p:extLst>
      <p:ext uri="{BB962C8B-B14F-4D97-AF65-F5344CB8AC3E}">
        <p14:creationId xmlns:p14="http://schemas.microsoft.com/office/powerpoint/2010/main" val="140038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47AE43D-F810-491C-86DF-3DC82F896653}" type="datetimeFigureOut">
              <a:rPr lang="it-IT" smtClean="0"/>
              <a:t>22/07/2022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62701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18966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566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23430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7091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D8BD707-D9CF-40AE-B4C6-C98DA3205C09}" type="datetimeFigureOut">
              <a:rPr lang="en-US" smtClean="0"/>
              <a:pPr/>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88407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47AE43D-F810-491C-86DF-3DC82F896653}" type="datetimeFigureOut">
              <a:rPr lang="it-IT" smtClean="0"/>
              <a:t>22/07/2022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1240398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47AE43D-F810-491C-86DF-3DC82F896653}" type="datetimeFigureOut">
              <a:rPr lang="it-IT" smtClean="0"/>
              <a:t>22/07/2022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321438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47AE43D-F810-491C-86DF-3DC82F896653}" type="datetimeFigureOut">
              <a:rPr lang="it-IT" smtClean="0"/>
              <a:t>22/07/2022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05806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47AE43D-F810-491C-86DF-3DC82F896653}" type="datetimeFigureOut">
              <a:rPr lang="it-IT" smtClean="0"/>
              <a:t>22/07/2022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93202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47AE43D-F810-491C-86DF-3DC82F896653}" type="datetimeFigureOut">
              <a:rPr lang="it-IT" smtClean="0"/>
              <a:t>22/07/2022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85010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47AE43D-F810-491C-86DF-3DC82F896653}" type="datetimeFigureOut">
              <a:rPr lang="it-IT" smtClean="0"/>
              <a:t>22/07/2022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296436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47AE43D-F810-491C-86DF-3DC82F896653}" type="datetimeFigureOut">
              <a:rPr lang="it-IT" smtClean="0"/>
              <a:t>22/07/2022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39982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AE43D-F810-491C-86DF-3DC82F896653}" type="datetimeFigureOut">
              <a:rPr lang="it-IT" smtClean="0"/>
              <a:t>22/07/2022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49197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547AE43D-F810-491C-86DF-3DC82F896653}" type="datetimeFigureOut">
              <a:rPr lang="it-IT" smtClean="0"/>
              <a:t>22/07/2022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A19D557-A9EB-45DD-937C-9C770165EC94}" type="slidenum">
              <a:rPr lang="it-IT" smtClean="0"/>
              <a:t>‹N›</a:t>
            </a:fld>
            <a:endParaRPr lang="it-IT"/>
          </a:p>
        </p:txBody>
      </p:sp>
    </p:spTree>
    <p:extLst>
      <p:ext uri="{BB962C8B-B14F-4D97-AF65-F5344CB8AC3E}">
        <p14:creationId xmlns:p14="http://schemas.microsoft.com/office/powerpoint/2010/main" val="69860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9A19D557-A9EB-45DD-937C-9C770165EC94}" type="slidenum">
              <a:rPr lang="it-IT" smtClean="0"/>
              <a:t>‹N›</a:t>
            </a:fld>
            <a:endParaRPr lang="it-IT"/>
          </a:p>
        </p:txBody>
      </p:sp>
      <p:sp>
        <p:nvSpPr>
          <p:cNvPr id="5" name="Date Placeholder 4"/>
          <p:cNvSpPr>
            <a:spLocks noGrp="1"/>
          </p:cNvSpPr>
          <p:nvPr>
            <p:ph type="dt" sz="half" idx="10"/>
          </p:nvPr>
        </p:nvSpPr>
        <p:spPr/>
        <p:txBody>
          <a:bodyPr/>
          <a:lstStyle/>
          <a:p>
            <a:fld id="{547AE43D-F810-491C-86DF-3DC82F896653}" type="datetimeFigureOut">
              <a:rPr lang="it-IT" smtClean="0"/>
              <a:t>22/07/2022</a:t>
            </a:fld>
            <a:endParaRPr lang="it-IT"/>
          </a:p>
        </p:txBody>
      </p:sp>
    </p:spTree>
    <p:extLst>
      <p:ext uri="{BB962C8B-B14F-4D97-AF65-F5344CB8AC3E}">
        <p14:creationId xmlns:p14="http://schemas.microsoft.com/office/powerpoint/2010/main" val="86874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7/22/2022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235083334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6C193-002F-4852-B870-E231DF04A73B}"/>
              </a:ext>
            </a:extLst>
          </p:cNvPr>
          <p:cNvSpPr>
            <a:spLocks noGrp="1"/>
          </p:cNvSpPr>
          <p:nvPr>
            <p:ph type="ctrTitle"/>
          </p:nvPr>
        </p:nvSpPr>
        <p:spPr>
          <a:xfrm>
            <a:off x="190008" y="1782698"/>
            <a:ext cx="9678384" cy="1646302"/>
          </a:xfrm>
        </p:spPr>
        <p:txBody>
          <a:bodyPr>
            <a:normAutofit/>
          </a:bodyPr>
          <a:lstStyle/>
          <a:p>
            <a:r>
              <a:rPr lang="it-IT" sz="5400" dirty="0"/>
              <a:t>Esercizio 5: RIUNIONI ONLINE</a:t>
            </a:r>
          </a:p>
        </p:txBody>
      </p:sp>
      <p:sp>
        <p:nvSpPr>
          <p:cNvPr id="3" name="Sottotitolo 2">
            <a:extLst>
              <a:ext uri="{FF2B5EF4-FFF2-40B4-BE49-F238E27FC236}">
                <a16:creationId xmlns:a16="http://schemas.microsoft.com/office/drawing/2014/main" id="{F5BD8863-5E97-4323-8ADC-581FB5051046}"/>
              </a:ext>
            </a:extLst>
          </p:cNvPr>
          <p:cNvSpPr>
            <a:spLocks noGrp="1"/>
          </p:cNvSpPr>
          <p:nvPr>
            <p:ph type="subTitle" idx="1"/>
          </p:nvPr>
        </p:nvSpPr>
        <p:spPr>
          <a:xfrm>
            <a:off x="724392" y="3429000"/>
            <a:ext cx="9144000" cy="505047"/>
          </a:xfrm>
        </p:spPr>
        <p:txBody>
          <a:bodyPr/>
          <a:lstStyle/>
          <a:p>
            <a:r>
              <a:rPr lang="it-IT" dirty="0"/>
              <a:t>Tecnologie Informatiche per il Web – AA 2021/2022</a:t>
            </a:r>
          </a:p>
        </p:txBody>
      </p:sp>
      <p:sp>
        <p:nvSpPr>
          <p:cNvPr id="4" name="CasellaDiTesto 3">
            <a:extLst>
              <a:ext uri="{FF2B5EF4-FFF2-40B4-BE49-F238E27FC236}">
                <a16:creationId xmlns:a16="http://schemas.microsoft.com/office/drawing/2014/main" id="{7CB79922-B44B-F699-EEAA-F60931977E0A}"/>
              </a:ext>
            </a:extLst>
          </p:cNvPr>
          <p:cNvSpPr txBox="1"/>
          <p:nvPr/>
        </p:nvSpPr>
        <p:spPr>
          <a:xfrm>
            <a:off x="5275127" y="3987210"/>
            <a:ext cx="4593265" cy="646331"/>
          </a:xfrm>
          <a:prstGeom prst="rect">
            <a:avLst/>
          </a:prstGeom>
          <a:noFill/>
        </p:spPr>
        <p:txBody>
          <a:bodyPr wrap="square" rtlCol="0">
            <a:spAutoFit/>
          </a:bodyPr>
          <a:lstStyle/>
          <a:p>
            <a:pPr algn="r">
              <a:spcBef>
                <a:spcPts val="1000"/>
              </a:spcBef>
              <a:buClr>
                <a:schemeClr val="accent1"/>
              </a:buClr>
              <a:buSzPct val="80000"/>
            </a:pPr>
            <a:r>
              <a:rPr lang="it-IT" dirty="0">
                <a:solidFill>
                  <a:schemeClr val="tx1">
                    <a:lumMod val="50000"/>
                    <a:lumOff val="50000"/>
                  </a:schemeClr>
                </a:solidFill>
              </a:rPr>
              <a:t>Roberto Giandomenico – 10677306</a:t>
            </a:r>
            <a:br>
              <a:rPr lang="it-IT" dirty="0">
                <a:solidFill>
                  <a:schemeClr val="tx1">
                    <a:lumMod val="50000"/>
                    <a:lumOff val="50000"/>
                  </a:schemeClr>
                </a:solidFill>
              </a:rPr>
            </a:br>
            <a:r>
              <a:rPr lang="it-IT" dirty="0">
                <a:solidFill>
                  <a:schemeClr val="tx1">
                    <a:lumMod val="50000"/>
                    <a:lumOff val="50000"/>
                  </a:schemeClr>
                </a:solidFill>
              </a:rPr>
              <a:t>Francesca Grimaldi – 10744925</a:t>
            </a:r>
          </a:p>
        </p:txBody>
      </p:sp>
    </p:spTree>
    <p:extLst>
      <p:ext uri="{BB962C8B-B14F-4D97-AF65-F5344CB8AC3E}">
        <p14:creationId xmlns:p14="http://schemas.microsoft.com/office/powerpoint/2010/main" val="1941120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9CDDEB-F997-438B-977B-CBDBD5921712}"/>
              </a:ext>
            </a:extLst>
          </p:cNvPr>
          <p:cNvSpPr>
            <a:spLocks noGrp="1"/>
          </p:cNvSpPr>
          <p:nvPr>
            <p:ph type="title"/>
          </p:nvPr>
        </p:nvSpPr>
        <p:spPr>
          <a:xfrm>
            <a:off x="330887" y="489964"/>
            <a:ext cx="10515600" cy="1325563"/>
          </a:xfrm>
        </p:spPr>
        <p:txBody>
          <a:bodyPr/>
          <a:lstStyle/>
          <a:p>
            <a:r>
              <a:rPr lang="it-IT" dirty="0">
                <a:latin typeface="Calibri(Titoli)"/>
              </a:rPr>
              <a:t>Application design</a:t>
            </a:r>
          </a:p>
        </p:txBody>
      </p:sp>
      <p:pic>
        <p:nvPicPr>
          <p:cNvPr id="4" name="Segnaposto contenuto 3">
            <a:extLst>
              <a:ext uri="{FF2B5EF4-FFF2-40B4-BE49-F238E27FC236}">
                <a16:creationId xmlns:a16="http://schemas.microsoft.com/office/drawing/2014/main" id="{A9A43EB7-9817-D96E-2542-30EBF5AF71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181" y="0"/>
            <a:ext cx="13209045" cy="7434026"/>
          </a:xfrm>
        </p:spPr>
      </p:pic>
    </p:spTree>
    <p:extLst>
      <p:ext uri="{BB962C8B-B14F-4D97-AF65-F5344CB8AC3E}">
        <p14:creationId xmlns:p14="http://schemas.microsoft.com/office/powerpoint/2010/main" val="98320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331" y="194992"/>
            <a:ext cx="10515600" cy="820386"/>
          </a:xfrm>
        </p:spPr>
        <p:txBody>
          <a:bodyPr/>
          <a:lstStyle/>
          <a:p>
            <a:pPr algn="ctr"/>
            <a:r>
              <a:rPr lang="en-US" dirty="0"/>
              <a:t>Components</a:t>
            </a:r>
          </a:p>
        </p:txBody>
      </p:sp>
      <p:sp>
        <p:nvSpPr>
          <p:cNvPr id="3" name="Content Placeholder 2"/>
          <p:cNvSpPr>
            <a:spLocks noGrp="1"/>
          </p:cNvSpPr>
          <p:nvPr>
            <p:ph sz="half" idx="1"/>
          </p:nvPr>
        </p:nvSpPr>
        <p:spPr>
          <a:xfrm>
            <a:off x="204382" y="1041927"/>
            <a:ext cx="5781749" cy="5594533"/>
          </a:xfrm>
        </p:spPr>
        <p:txBody>
          <a:bodyPr>
            <a:normAutofit/>
          </a:bodyPr>
          <a:lstStyle/>
          <a:p>
            <a:r>
              <a:rPr lang="en-US" b="1" dirty="0"/>
              <a:t>Model objects (Beans)</a:t>
            </a:r>
          </a:p>
          <a:p>
            <a:pPr lvl="1"/>
            <a:r>
              <a:rPr lang="en-US" dirty="0"/>
              <a:t>Meeting</a:t>
            </a:r>
          </a:p>
          <a:p>
            <a:pPr lvl="1"/>
            <a:r>
              <a:rPr lang="en-US" dirty="0"/>
              <a:t>User</a:t>
            </a:r>
          </a:p>
          <a:p>
            <a:pPr lvl="1"/>
            <a:r>
              <a:rPr lang="en-US" dirty="0" err="1"/>
              <a:t>MeetingForm</a:t>
            </a:r>
            <a:r>
              <a:rPr lang="en-US" dirty="0"/>
              <a:t> (for support)</a:t>
            </a:r>
          </a:p>
          <a:p>
            <a:pPr lvl="1"/>
            <a:r>
              <a:rPr lang="en-US" dirty="0" err="1"/>
              <a:t>UserForm</a:t>
            </a:r>
            <a:r>
              <a:rPr lang="en-US" dirty="0"/>
              <a:t> (for support)</a:t>
            </a:r>
          </a:p>
          <a:p>
            <a:r>
              <a:rPr lang="en-US" b="1" dirty="0"/>
              <a:t>Utilities</a:t>
            </a:r>
          </a:p>
          <a:p>
            <a:pPr lvl="1"/>
            <a:r>
              <a:rPr lang="en-US" dirty="0" err="1"/>
              <a:t>DateChecker</a:t>
            </a:r>
            <a:endParaRPr lang="en-US" dirty="0"/>
          </a:p>
          <a:p>
            <a:pPr lvl="1"/>
            <a:r>
              <a:rPr lang="en-US" dirty="0" err="1"/>
              <a:t>ConnectionHandler</a:t>
            </a:r>
            <a:endParaRPr lang="en-US" dirty="0"/>
          </a:p>
          <a:p>
            <a:r>
              <a:rPr lang="en-US" b="1" dirty="0"/>
              <a:t>Data Access Objects (Classes)</a:t>
            </a:r>
          </a:p>
          <a:p>
            <a:pPr lvl="1"/>
            <a:r>
              <a:rPr lang="en-US" dirty="0" err="1"/>
              <a:t>UserDAO</a:t>
            </a:r>
            <a:endParaRPr lang="en-US" dirty="0"/>
          </a:p>
          <a:p>
            <a:pPr marL="914400" lvl="2" indent="0">
              <a:buNone/>
            </a:pPr>
            <a:r>
              <a:rPr lang="en-US" i="1" dirty="0" err="1"/>
              <a:t>getIDbyNick</a:t>
            </a:r>
            <a:r>
              <a:rPr lang="en-US" i="1" dirty="0"/>
              <a:t>, </a:t>
            </a:r>
            <a:r>
              <a:rPr lang="en-US" i="1" dirty="0" err="1"/>
              <a:t>getNickByID</a:t>
            </a:r>
            <a:r>
              <a:rPr lang="en-US" i="1" dirty="0"/>
              <a:t>, </a:t>
            </a:r>
            <a:r>
              <a:rPr lang="en-US" i="1" dirty="0" err="1"/>
              <a:t>createUser</a:t>
            </a:r>
            <a:r>
              <a:rPr lang="en-US" i="1" dirty="0"/>
              <a:t>, </a:t>
            </a:r>
            <a:r>
              <a:rPr lang="en-US" i="1" dirty="0" err="1"/>
              <a:t>checkCredentials</a:t>
            </a:r>
            <a:r>
              <a:rPr lang="en-US" i="1" dirty="0"/>
              <a:t>, </a:t>
            </a:r>
            <a:r>
              <a:rPr lang="en-US" i="1" dirty="0" err="1"/>
              <a:t>checkAvailability</a:t>
            </a:r>
            <a:r>
              <a:rPr lang="en-US" i="1" dirty="0"/>
              <a:t>, </a:t>
            </a:r>
            <a:r>
              <a:rPr lang="en-US" i="1" dirty="0" err="1"/>
              <a:t>getRegisteredUsers</a:t>
            </a:r>
            <a:endParaRPr lang="en-US" i="1" dirty="0"/>
          </a:p>
          <a:p>
            <a:pPr lvl="1"/>
            <a:r>
              <a:rPr lang="en-US" dirty="0" err="1"/>
              <a:t>MeetingDAO</a:t>
            </a:r>
            <a:endParaRPr lang="en-US" dirty="0"/>
          </a:p>
          <a:p>
            <a:pPr marL="914400" lvl="2" indent="0">
              <a:buNone/>
            </a:pPr>
            <a:r>
              <a:rPr lang="en-US" i="1" dirty="0" err="1"/>
              <a:t>findCreatedMeetings</a:t>
            </a:r>
            <a:r>
              <a:rPr lang="en-US" i="1" dirty="0"/>
              <a:t>, </a:t>
            </a:r>
            <a:r>
              <a:rPr lang="en-US" i="1" dirty="0" err="1"/>
              <a:t>findInvitedMeetings</a:t>
            </a:r>
            <a:r>
              <a:rPr lang="en-US" i="1" dirty="0"/>
              <a:t>, </a:t>
            </a:r>
            <a:r>
              <a:rPr lang="en-US" i="1" dirty="0" err="1"/>
              <a:t>createMeeting</a:t>
            </a:r>
            <a:r>
              <a:rPr lang="en-US" i="1" dirty="0"/>
              <a:t>, </a:t>
            </a:r>
            <a:r>
              <a:rPr lang="en-US" i="1" dirty="0" err="1"/>
              <a:t>sendInvitation</a:t>
            </a:r>
            <a:endParaRPr lang="en-US" i="1" dirty="0"/>
          </a:p>
        </p:txBody>
      </p:sp>
      <p:sp>
        <p:nvSpPr>
          <p:cNvPr id="4" name="Content Placeholder 3"/>
          <p:cNvSpPr>
            <a:spLocks noGrp="1"/>
          </p:cNvSpPr>
          <p:nvPr>
            <p:ph sz="half" idx="2"/>
          </p:nvPr>
        </p:nvSpPr>
        <p:spPr>
          <a:xfrm>
            <a:off x="5986131" y="988829"/>
            <a:ext cx="5773478" cy="5700729"/>
          </a:xfrm>
        </p:spPr>
        <p:txBody>
          <a:bodyPr>
            <a:noAutofit/>
          </a:bodyPr>
          <a:lstStyle/>
          <a:p>
            <a:r>
              <a:rPr lang="en-US" sz="1800" b="1" dirty="0"/>
              <a:t>Controllers (servlets)</a:t>
            </a:r>
          </a:p>
          <a:p>
            <a:pPr lvl="1"/>
            <a:r>
              <a:rPr lang="en-US" sz="1600" dirty="0" err="1"/>
              <a:t>CreateUser</a:t>
            </a:r>
            <a:endParaRPr lang="en-US" sz="1600" dirty="0"/>
          </a:p>
          <a:p>
            <a:pPr lvl="1"/>
            <a:r>
              <a:rPr lang="en-US" sz="1600" dirty="0" err="1"/>
              <a:t>CheckLogin</a:t>
            </a:r>
            <a:endParaRPr lang="en-US" sz="1600" dirty="0"/>
          </a:p>
          <a:p>
            <a:pPr lvl="1"/>
            <a:r>
              <a:rPr lang="en-US" sz="1600" dirty="0" err="1"/>
              <a:t>GoToHomepage</a:t>
            </a:r>
            <a:endParaRPr lang="en-US" sz="1600" dirty="0"/>
          </a:p>
          <a:p>
            <a:pPr lvl="1"/>
            <a:r>
              <a:rPr lang="en-US" sz="1600" dirty="0" err="1"/>
              <a:t>GoToRecordsPage</a:t>
            </a:r>
            <a:endParaRPr lang="en-US" sz="1600" dirty="0"/>
          </a:p>
          <a:p>
            <a:pPr lvl="1"/>
            <a:r>
              <a:rPr lang="en-US" sz="1600" dirty="0" err="1"/>
              <a:t>InviteToMeeting</a:t>
            </a:r>
            <a:endParaRPr lang="en-US" sz="1600" dirty="0"/>
          </a:p>
          <a:p>
            <a:pPr lvl="1"/>
            <a:r>
              <a:rPr lang="en-US" sz="1600" dirty="0"/>
              <a:t>Logout</a:t>
            </a:r>
          </a:p>
          <a:p>
            <a:r>
              <a:rPr lang="en-US" sz="1800" b="1" dirty="0"/>
              <a:t>Views (Templates)</a:t>
            </a:r>
          </a:p>
          <a:p>
            <a:pPr lvl="1"/>
            <a:r>
              <a:rPr lang="en-US" sz="1600" dirty="0"/>
              <a:t>index.html </a:t>
            </a:r>
            <a:r>
              <a:rPr lang="en-US" sz="1600" i="1" dirty="0"/>
              <a:t>(welcome page that contains the login form)</a:t>
            </a:r>
          </a:p>
          <a:p>
            <a:pPr lvl="1"/>
            <a:r>
              <a:rPr lang="en-US" sz="1600" dirty="0"/>
              <a:t>SignUp.html </a:t>
            </a:r>
            <a:r>
              <a:rPr lang="en-US" sz="1600" i="1" dirty="0"/>
              <a:t>(registration form) </a:t>
            </a:r>
          </a:p>
          <a:p>
            <a:pPr lvl="1"/>
            <a:r>
              <a:rPr lang="en-US" dirty="0"/>
              <a:t>Homepage.html </a:t>
            </a:r>
            <a:r>
              <a:rPr lang="en-US" i="1" dirty="0"/>
              <a:t>(user’s homepage)</a:t>
            </a:r>
            <a:endParaRPr lang="en-US" sz="1600" i="1" dirty="0"/>
          </a:p>
          <a:p>
            <a:pPr lvl="1"/>
            <a:r>
              <a:rPr lang="en-US" sz="1600" dirty="0"/>
              <a:t>RecordsPage.html </a:t>
            </a:r>
            <a:r>
              <a:rPr lang="en-US" sz="1600" i="1" dirty="0"/>
              <a:t>(page from which select the users to invit</a:t>
            </a:r>
            <a:r>
              <a:rPr lang="en-US" i="1" dirty="0"/>
              <a:t>e to the meeting</a:t>
            </a:r>
            <a:r>
              <a:rPr lang="en-US" sz="1600" i="1" dirty="0"/>
              <a:t>) </a:t>
            </a:r>
          </a:p>
          <a:p>
            <a:pPr lvl="1"/>
            <a:r>
              <a:rPr lang="en-US" sz="1600" dirty="0"/>
              <a:t>CancellationPage.html </a:t>
            </a:r>
            <a:r>
              <a:rPr lang="en-US" sz="1600" i="1" dirty="0"/>
              <a:t>(appears when too many attempts to create a meeting have been performed)</a:t>
            </a:r>
          </a:p>
        </p:txBody>
      </p:sp>
    </p:spTree>
    <p:extLst>
      <p:ext uri="{BB962C8B-B14F-4D97-AF65-F5344CB8AC3E}">
        <p14:creationId xmlns:p14="http://schemas.microsoft.com/office/powerpoint/2010/main" val="388345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49EBC-8FE0-8A64-9635-67B55596542F}"/>
              </a:ext>
            </a:extLst>
          </p:cNvPr>
          <p:cNvSpPr>
            <a:spLocks noGrp="1"/>
          </p:cNvSpPr>
          <p:nvPr>
            <p:ph type="title"/>
          </p:nvPr>
        </p:nvSpPr>
        <p:spPr>
          <a:xfrm>
            <a:off x="199056" y="323833"/>
            <a:ext cx="10972800" cy="782998"/>
          </a:xfrm>
        </p:spPr>
        <p:txBody>
          <a:bodyPr/>
          <a:lstStyle/>
          <a:p>
            <a:pPr algn="ctr"/>
            <a:r>
              <a:rPr lang="it-IT" dirty="0"/>
              <a:t>Event: </a:t>
            </a:r>
            <a:r>
              <a:rPr lang="it-IT" dirty="0" err="1"/>
              <a:t>register</a:t>
            </a:r>
            <a:r>
              <a:rPr lang="it-IT" dirty="0"/>
              <a:t> a user</a:t>
            </a:r>
          </a:p>
        </p:txBody>
      </p:sp>
      <p:sp>
        <p:nvSpPr>
          <p:cNvPr id="5" name="Google Shape;273;p37">
            <a:extLst>
              <a:ext uri="{FF2B5EF4-FFF2-40B4-BE49-F238E27FC236}">
                <a16:creationId xmlns:a16="http://schemas.microsoft.com/office/drawing/2014/main" id="{85CB0563-CB55-91A5-36F6-0E6EB2064524}"/>
              </a:ext>
            </a:extLst>
          </p:cNvPr>
          <p:cNvSpPr/>
          <p:nvPr/>
        </p:nvSpPr>
        <p:spPr>
          <a:xfrm>
            <a:off x="1052961" y="1175769"/>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ea typeface="Calibri"/>
                <a:cs typeface="Calibri"/>
                <a:sym typeface="Calibri"/>
              </a:rPr>
              <a:t>CreateUser</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365EF981-8776-4380-7961-AB1346344AB7}"/>
              </a:ext>
            </a:extLst>
          </p:cNvPr>
          <p:cNvCxnSpPr>
            <a:cxnSpLocks/>
          </p:cNvCxnSpPr>
          <p:nvPr/>
        </p:nvCxnSpPr>
        <p:spPr>
          <a:xfrm>
            <a:off x="1782823" y="1655057"/>
            <a:ext cx="0" cy="490449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C99CDEF1-396B-F86D-6C41-C97BDA8EF0DE}"/>
              </a:ext>
            </a:extLst>
          </p:cNvPr>
          <p:cNvSpPr/>
          <p:nvPr/>
        </p:nvSpPr>
        <p:spPr>
          <a:xfrm>
            <a:off x="1671123" y="1970972"/>
            <a:ext cx="291823" cy="440320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328BB7C9-CEFD-06CD-D3C2-66CB5DF850BB}"/>
              </a:ext>
            </a:extLst>
          </p:cNvPr>
          <p:cNvCxnSpPr>
            <a:cxnSpLocks/>
          </p:cNvCxnSpPr>
          <p:nvPr/>
        </p:nvCxnSpPr>
        <p:spPr>
          <a:xfrm>
            <a:off x="477338" y="2672133"/>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312112B-BEA7-3FEC-1367-111AB4C024ED}"/>
              </a:ext>
            </a:extLst>
          </p:cNvPr>
          <p:cNvSpPr txBox="1"/>
          <p:nvPr/>
        </p:nvSpPr>
        <p:spPr>
          <a:xfrm>
            <a:off x="438312" y="2170484"/>
            <a:ext cx="1284898" cy="461665"/>
          </a:xfrm>
          <a:prstGeom prst="rect">
            <a:avLst/>
          </a:prstGeom>
          <a:noFill/>
        </p:spPr>
        <p:txBody>
          <a:bodyPr wrap="square" rtlCol="0">
            <a:spAutoFit/>
          </a:bodyPr>
          <a:lstStyle/>
          <a:p>
            <a:r>
              <a:rPr lang="it-IT" sz="2400" b="1" dirty="0" err="1"/>
              <a:t>doPost</a:t>
            </a:r>
            <a:endParaRPr lang="it-IT" sz="2800" b="1" dirty="0"/>
          </a:p>
        </p:txBody>
      </p:sp>
      <p:sp>
        <p:nvSpPr>
          <p:cNvPr id="10" name="CasellaDiTesto 9">
            <a:extLst>
              <a:ext uri="{FF2B5EF4-FFF2-40B4-BE49-F238E27FC236}">
                <a16:creationId xmlns:a16="http://schemas.microsoft.com/office/drawing/2014/main" id="{02AB49A3-305F-370D-5C8F-5DDE8E59CE99}"/>
              </a:ext>
            </a:extLst>
          </p:cNvPr>
          <p:cNvSpPr txBox="1"/>
          <p:nvPr/>
        </p:nvSpPr>
        <p:spPr>
          <a:xfrm>
            <a:off x="-43505" y="3413922"/>
            <a:ext cx="1810285" cy="2677656"/>
          </a:xfrm>
          <a:prstGeom prst="rect">
            <a:avLst/>
          </a:prstGeom>
          <a:noFill/>
        </p:spPr>
        <p:txBody>
          <a:bodyPr wrap="square" rtlCol="0">
            <a:spAutoFit/>
          </a:bodyPr>
          <a:lstStyle/>
          <a:p>
            <a:r>
              <a:rPr lang="it-IT" sz="1400" dirty="0"/>
              <a:t>In </a:t>
            </a:r>
            <a:r>
              <a:rPr lang="it-IT" sz="1400" u="sng" dirty="0"/>
              <a:t>SignUp.html</a:t>
            </a:r>
            <a:r>
              <a:rPr lang="it-IT" sz="1400" dirty="0"/>
              <a:t>:</a:t>
            </a:r>
          </a:p>
          <a:p>
            <a:endParaRPr lang="it-IT" sz="1400" dirty="0"/>
          </a:p>
          <a:p>
            <a:r>
              <a:rPr lang="it-IT" sz="1400" dirty="0"/>
              <a:t>POST</a:t>
            </a:r>
          </a:p>
          <a:p>
            <a:r>
              <a:rPr lang="it-IT" sz="1400" dirty="0"/>
              <a:t>/</a:t>
            </a:r>
            <a:r>
              <a:rPr lang="it-IT" sz="1400" dirty="0" err="1"/>
              <a:t>CreateUser</a:t>
            </a:r>
            <a:endParaRPr lang="it-IT" sz="1400" dirty="0"/>
          </a:p>
          <a:p>
            <a:r>
              <a:rPr lang="it-IT" sz="1400" dirty="0"/>
              <a:t>username</a:t>
            </a:r>
          </a:p>
          <a:p>
            <a:r>
              <a:rPr lang="it-IT" sz="1400" dirty="0"/>
              <a:t>email</a:t>
            </a:r>
          </a:p>
          <a:p>
            <a:r>
              <a:rPr lang="it-IT" sz="1400" dirty="0"/>
              <a:t>password</a:t>
            </a:r>
          </a:p>
          <a:p>
            <a:r>
              <a:rPr lang="it-IT" sz="1400" dirty="0" err="1"/>
              <a:t>confirm</a:t>
            </a:r>
            <a:r>
              <a:rPr lang="it-IT" sz="1400" dirty="0"/>
              <a:t> password</a:t>
            </a:r>
          </a:p>
          <a:p>
            <a:r>
              <a:rPr lang="it-IT" sz="1400" dirty="0"/>
              <a:t>name</a:t>
            </a:r>
          </a:p>
          <a:p>
            <a:r>
              <a:rPr lang="it-IT" sz="1400" dirty="0" err="1"/>
              <a:t>surname</a:t>
            </a:r>
            <a:endParaRPr lang="it-IT" sz="1400" dirty="0"/>
          </a:p>
          <a:p>
            <a:r>
              <a:rPr lang="it-IT" sz="1400" dirty="0"/>
              <a:t>age</a:t>
            </a:r>
          </a:p>
          <a:p>
            <a:r>
              <a:rPr lang="it-IT" sz="1400" dirty="0"/>
              <a:t>city</a:t>
            </a:r>
            <a:endParaRPr lang="it-IT" sz="2400" dirty="0"/>
          </a:p>
        </p:txBody>
      </p:sp>
      <p:sp>
        <p:nvSpPr>
          <p:cNvPr id="11" name="Google Shape;273;p37">
            <a:extLst>
              <a:ext uri="{FF2B5EF4-FFF2-40B4-BE49-F238E27FC236}">
                <a16:creationId xmlns:a16="http://schemas.microsoft.com/office/drawing/2014/main" id="{2C55A172-039E-4F7F-CEE0-AE0A1A93EEE6}"/>
              </a:ext>
            </a:extLst>
          </p:cNvPr>
          <p:cNvSpPr/>
          <p:nvPr/>
        </p:nvSpPr>
        <p:spPr>
          <a:xfrm>
            <a:off x="3333893" y="1175769"/>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ea typeface="Calibri"/>
                <a:cs typeface="Calibri"/>
                <a:sym typeface="Calibri"/>
              </a:rPr>
              <a:t>UserForm</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2" name="Google Shape;273;p37">
            <a:extLst>
              <a:ext uri="{FF2B5EF4-FFF2-40B4-BE49-F238E27FC236}">
                <a16:creationId xmlns:a16="http://schemas.microsoft.com/office/drawing/2014/main" id="{4CF437EE-3154-E145-F5F4-C6D10CB59598}"/>
              </a:ext>
            </a:extLst>
          </p:cNvPr>
          <p:cNvSpPr/>
          <p:nvPr/>
        </p:nvSpPr>
        <p:spPr>
          <a:xfrm>
            <a:off x="5429866" y="1175769"/>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kern="0" dirty="0" err="1">
                <a:solidFill>
                  <a:srgbClr val="000000"/>
                </a:solidFill>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E190702B-3328-5CD1-8CE1-AF7D38647150}"/>
              </a:ext>
            </a:extLst>
          </p:cNvPr>
          <p:cNvSpPr/>
          <p:nvPr/>
        </p:nvSpPr>
        <p:spPr>
          <a:xfrm>
            <a:off x="7670196" y="1175769"/>
            <a:ext cx="1302251"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it-IT" sz="1600" kern="0" dirty="0">
                <a:solidFill>
                  <a:srgbClr val="000000"/>
                </a:solidFill>
                <a:ea typeface="Calibri"/>
                <a:cs typeface="Calibri"/>
                <a:sym typeface="Calibri"/>
              </a:rPr>
              <a:t>i</a:t>
            </a:r>
            <a:r>
              <a:rPr kumimoji="0" lang="it-IT" sz="1600" b="0" i="0" u="none" strike="noStrike" kern="0" cap="none" spc="0" normalizeH="0" baseline="0" noProof="0" dirty="0">
                <a:ln>
                  <a:noFill/>
                </a:ln>
                <a:solidFill>
                  <a:srgbClr val="000000"/>
                </a:solidFill>
                <a:effectLst/>
                <a:uLnTx/>
                <a:uFillTx/>
                <a:ea typeface="Calibri"/>
                <a:cs typeface="Calibri"/>
                <a:sym typeface="Calibri"/>
              </a:rPr>
              <a:t>ndex.html</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4" name="Google Shape;274;p37">
            <a:extLst>
              <a:ext uri="{FF2B5EF4-FFF2-40B4-BE49-F238E27FC236}">
                <a16:creationId xmlns:a16="http://schemas.microsoft.com/office/drawing/2014/main" id="{B315C357-3F2E-BDA8-D318-E93AB1EE8004}"/>
              </a:ext>
            </a:extLst>
          </p:cNvPr>
          <p:cNvCxnSpPr>
            <a:cxnSpLocks/>
          </p:cNvCxnSpPr>
          <p:nvPr/>
        </p:nvCxnSpPr>
        <p:spPr>
          <a:xfrm>
            <a:off x="4055114" y="1706650"/>
            <a:ext cx="0" cy="48529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5" name="Google Shape;274;p37">
            <a:extLst>
              <a:ext uri="{FF2B5EF4-FFF2-40B4-BE49-F238E27FC236}">
                <a16:creationId xmlns:a16="http://schemas.microsoft.com/office/drawing/2014/main" id="{CA7B6DBD-5A1A-6A44-95B0-C2E814CAB37A}"/>
              </a:ext>
            </a:extLst>
          </p:cNvPr>
          <p:cNvCxnSpPr>
            <a:cxnSpLocks/>
          </p:cNvCxnSpPr>
          <p:nvPr/>
        </p:nvCxnSpPr>
        <p:spPr>
          <a:xfrm>
            <a:off x="6155253" y="1654386"/>
            <a:ext cx="0" cy="490516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2CAD3FAC-7D07-44B3-2D4D-66868EF286C6}"/>
              </a:ext>
            </a:extLst>
          </p:cNvPr>
          <p:cNvCxnSpPr>
            <a:cxnSpLocks/>
          </p:cNvCxnSpPr>
          <p:nvPr/>
        </p:nvCxnSpPr>
        <p:spPr>
          <a:xfrm>
            <a:off x="8252323" y="1654385"/>
            <a:ext cx="0" cy="49051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F41612E8-7EE4-EE12-827F-20E5A62B05C3}"/>
              </a:ext>
            </a:extLst>
          </p:cNvPr>
          <p:cNvCxnSpPr>
            <a:cxnSpLocks/>
          </p:cNvCxnSpPr>
          <p:nvPr/>
        </p:nvCxnSpPr>
        <p:spPr>
          <a:xfrm>
            <a:off x="1971851" y="224428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 name="Google Shape;277;p37">
            <a:extLst>
              <a:ext uri="{FF2B5EF4-FFF2-40B4-BE49-F238E27FC236}">
                <a16:creationId xmlns:a16="http://schemas.microsoft.com/office/drawing/2014/main" id="{21222D55-BD23-392C-9BE6-DC0C2FDFB0B9}"/>
              </a:ext>
            </a:extLst>
          </p:cNvPr>
          <p:cNvSpPr/>
          <p:nvPr/>
        </p:nvSpPr>
        <p:spPr>
          <a:xfrm>
            <a:off x="3902350" y="1949453"/>
            <a:ext cx="334346" cy="96528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CasellaDiTesto 23">
            <a:extLst>
              <a:ext uri="{FF2B5EF4-FFF2-40B4-BE49-F238E27FC236}">
                <a16:creationId xmlns:a16="http://schemas.microsoft.com/office/drawing/2014/main" id="{88D33AB4-193E-C1FF-CDB5-4803E29F9CFF}"/>
              </a:ext>
            </a:extLst>
          </p:cNvPr>
          <p:cNvSpPr txBox="1"/>
          <p:nvPr/>
        </p:nvSpPr>
        <p:spPr>
          <a:xfrm>
            <a:off x="2200557" y="1937056"/>
            <a:ext cx="1774075" cy="338554"/>
          </a:xfrm>
          <a:prstGeom prst="rect">
            <a:avLst/>
          </a:prstGeom>
          <a:noFill/>
        </p:spPr>
        <p:txBody>
          <a:bodyPr wrap="square" rtlCol="0">
            <a:spAutoFit/>
          </a:bodyPr>
          <a:lstStyle/>
          <a:p>
            <a:r>
              <a:rPr lang="it-IT" sz="1600" dirty="0"/>
              <a:t>new </a:t>
            </a:r>
            <a:r>
              <a:rPr lang="it-IT" sz="1600" dirty="0" err="1"/>
              <a:t>UserForm</a:t>
            </a:r>
            <a:r>
              <a:rPr lang="it-IT" sz="1600" dirty="0"/>
              <a:t>(*)</a:t>
            </a:r>
          </a:p>
        </p:txBody>
      </p:sp>
      <p:cxnSp>
        <p:nvCxnSpPr>
          <p:cNvPr id="25" name="Google Shape;275;p37">
            <a:extLst>
              <a:ext uri="{FF2B5EF4-FFF2-40B4-BE49-F238E27FC236}">
                <a16:creationId xmlns:a16="http://schemas.microsoft.com/office/drawing/2014/main" id="{B8C38224-9EA5-8525-94EE-F87538BC02AB}"/>
              </a:ext>
            </a:extLst>
          </p:cNvPr>
          <p:cNvCxnSpPr>
            <a:cxnSpLocks/>
          </p:cNvCxnSpPr>
          <p:nvPr/>
        </p:nvCxnSpPr>
        <p:spPr>
          <a:xfrm>
            <a:off x="1971851" y="2545234"/>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E99FFD3A-63FA-DD6B-A032-24D7E5EEA9F8}"/>
              </a:ext>
            </a:extLst>
          </p:cNvPr>
          <p:cNvSpPr txBox="1"/>
          <p:nvPr/>
        </p:nvSpPr>
        <p:spPr>
          <a:xfrm>
            <a:off x="2504046" y="2244283"/>
            <a:ext cx="944670" cy="338554"/>
          </a:xfrm>
          <a:prstGeom prst="rect">
            <a:avLst/>
          </a:prstGeom>
          <a:noFill/>
        </p:spPr>
        <p:txBody>
          <a:bodyPr wrap="square" rtlCol="0">
            <a:spAutoFit/>
          </a:bodyPr>
          <a:lstStyle/>
          <a:p>
            <a:r>
              <a:rPr lang="it-IT" sz="1600" dirty="0" err="1"/>
              <a:t>isValid</a:t>
            </a:r>
            <a:r>
              <a:rPr lang="it-IT" sz="1600" dirty="0"/>
              <a:t>()</a:t>
            </a:r>
          </a:p>
        </p:txBody>
      </p:sp>
      <p:cxnSp>
        <p:nvCxnSpPr>
          <p:cNvPr id="27" name="Google Shape;275;p37">
            <a:extLst>
              <a:ext uri="{FF2B5EF4-FFF2-40B4-BE49-F238E27FC236}">
                <a16:creationId xmlns:a16="http://schemas.microsoft.com/office/drawing/2014/main" id="{931EC2A5-7DE2-10DE-6C14-2FC58A8AB30B}"/>
              </a:ext>
            </a:extLst>
          </p:cNvPr>
          <p:cNvCxnSpPr>
            <a:cxnSpLocks/>
          </p:cNvCxnSpPr>
          <p:nvPr/>
        </p:nvCxnSpPr>
        <p:spPr>
          <a:xfrm flipH="1">
            <a:off x="1952559" y="2817839"/>
            <a:ext cx="193538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0" name="CasellaDiTesto 29">
            <a:extLst>
              <a:ext uri="{FF2B5EF4-FFF2-40B4-BE49-F238E27FC236}">
                <a16:creationId xmlns:a16="http://schemas.microsoft.com/office/drawing/2014/main" id="{F6C66599-5DCF-FA29-2C35-D51E7B9AE848}"/>
              </a:ext>
            </a:extLst>
          </p:cNvPr>
          <p:cNvSpPr txBox="1"/>
          <p:nvPr/>
        </p:nvSpPr>
        <p:spPr>
          <a:xfrm>
            <a:off x="2627086" y="2562007"/>
            <a:ext cx="837272" cy="336588"/>
          </a:xfrm>
          <a:prstGeom prst="rect">
            <a:avLst/>
          </a:prstGeom>
          <a:noFill/>
        </p:spPr>
        <p:txBody>
          <a:bodyPr wrap="square" rtlCol="0">
            <a:spAutoFit/>
          </a:bodyPr>
          <a:lstStyle/>
          <a:p>
            <a:r>
              <a:rPr lang="it-IT" sz="1600" dirty="0" err="1"/>
              <a:t>valid</a:t>
            </a:r>
            <a:endParaRPr lang="it-IT" sz="1600" dirty="0"/>
          </a:p>
        </p:txBody>
      </p:sp>
      <p:cxnSp>
        <p:nvCxnSpPr>
          <p:cNvPr id="31" name="Google Shape;275;p37">
            <a:extLst>
              <a:ext uri="{FF2B5EF4-FFF2-40B4-BE49-F238E27FC236}">
                <a16:creationId xmlns:a16="http://schemas.microsoft.com/office/drawing/2014/main" id="{CC1CE485-76AE-3450-DC4C-B45A6BB4BC7D}"/>
              </a:ext>
            </a:extLst>
          </p:cNvPr>
          <p:cNvCxnSpPr>
            <a:cxnSpLocks/>
            <a:endCxn id="37" idx="1"/>
          </p:cNvCxnSpPr>
          <p:nvPr/>
        </p:nvCxnSpPr>
        <p:spPr>
          <a:xfrm>
            <a:off x="1952559" y="6134869"/>
            <a:ext cx="836875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5" name="Google Shape;273;p37">
            <a:extLst>
              <a:ext uri="{FF2B5EF4-FFF2-40B4-BE49-F238E27FC236}">
                <a16:creationId xmlns:a16="http://schemas.microsoft.com/office/drawing/2014/main" id="{1A5D1519-4443-B87A-A609-0D3F3429403C}"/>
              </a:ext>
            </a:extLst>
          </p:cNvPr>
          <p:cNvSpPr/>
          <p:nvPr/>
        </p:nvSpPr>
        <p:spPr>
          <a:xfrm>
            <a:off x="9767266" y="1175767"/>
            <a:ext cx="1513155"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kern="0" dirty="0">
                <a:solidFill>
                  <a:srgbClr val="000000"/>
                </a:solidFill>
                <a:ea typeface="Calibri"/>
                <a:cs typeface="Calibri"/>
                <a:sym typeface="Calibri"/>
              </a:rPr>
              <a:t>SignUp.html</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6" name="Google Shape;274;p37">
            <a:extLst>
              <a:ext uri="{FF2B5EF4-FFF2-40B4-BE49-F238E27FC236}">
                <a16:creationId xmlns:a16="http://schemas.microsoft.com/office/drawing/2014/main" id="{14FA7AC3-8780-CF50-A20E-63A8112D27BC}"/>
              </a:ext>
            </a:extLst>
          </p:cNvPr>
          <p:cNvCxnSpPr>
            <a:cxnSpLocks/>
          </p:cNvCxnSpPr>
          <p:nvPr/>
        </p:nvCxnSpPr>
        <p:spPr>
          <a:xfrm>
            <a:off x="10488487" y="1654384"/>
            <a:ext cx="0" cy="490516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7;p37">
            <a:extLst>
              <a:ext uri="{FF2B5EF4-FFF2-40B4-BE49-F238E27FC236}">
                <a16:creationId xmlns:a16="http://schemas.microsoft.com/office/drawing/2014/main" id="{8C7472D4-FCF4-B2CF-B4FF-767DFD5FE59B}"/>
              </a:ext>
            </a:extLst>
          </p:cNvPr>
          <p:cNvSpPr/>
          <p:nvPr/>
        </p:nvSpPr>
        <p:spPr>
          <a:xfrm>
            <a:off x="10321314" y="5895561"/>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9" name="CasellaDiTesto 38">
            <a:extLst>
              <a:ext uri="{FF2B5EF4-FFF2-40B4-BE49-F238E27FC236}">
                <a16:creationId xmlns:a16="http://schemas.microsoft.com/office/drawing/2014/main" id="{E63151C3-6365-CAD8-8ED2-B17AD2EAE37C}"/>
              </a:ext>
            </a:extLst>
          </p:cNvPr>
          <p:cNvSpPr txBox="1"/>
          <p:nvPr/>
        </p:nvSpPr>
        <p:spPr>
          <a:xfrm>
            <a:off x="4058343" y="5829506"/>
            <a:ext cx="4428648" cy="338554"/>
          </a:xfrm>
          <a:prstGeom prst="rect">
            <a:avLst/>
          </a:prstGeom>
          <a:noFill/>
        </p:spPr>
        <p:txBody>
          <a:bodyPr wrap="square" rtlCol="0">
            <a:spAutoFit/>
          </a:bodyPr>
          <a:lstStyle/>
          <a:p>
            <a:r>
              <a:rPr lang="it-IT" sz="1600" dirty="0"/>
              <a:t>[ </a:t>
            </a:r>
            <a:r>
              <a:rPr lang="it-IT" sz="1400" dirty="0"/>
              <a:t>!</a:t>
            </a:r>
            <a:r>
              <a:rPr lang="it-IT" sz="1400" dirty="0" err="1"/>
              <a:t>valid</a:t>
            </a:r>
            <a:r>
              <a:rPr lang="it-IT" sz="1400" dirty="0"/>
              <a:t> || !</a:t>
            </a:r>
            <a:r>
              <a:rPr lang="it-IT" sz="1400" dirty="0" err="1"/>
              <a:t>available</a:t>
            </a:r>
            <a:r>
              <a:rPr lang="it-IT" sz="1400" dirty="0"/>
              <a:t> </a:t>
            </a:r>
            <a:r>
              <a:rPr lang="it-IT" sz="1600" dirty="0"/>
              <a:t>] </a:t>
            </a:r>
            <a:r>
              <a:rPr lang="it-IT" sz="1600" dirty="0" err="1"/>
              <a:t>redirect</a:t>
            </a:r>
            <a:endParaRPr lang="it-IT" sz="1600" dirty="0"/>
          </a:p>
        </p:txBody>
      </p:sp>
      <p:cxnSp>
        <p:nvCxnSpPr>
          <p:cNvPr id="42" name="Google Shape;275;p37">
            <a:extLst>
              <a:ext uri="{FF2B5EF4-FFF2-40B4-BE49-F238E27FC236}">
                <a16:creationId xmlns:a16="http://schemas.microsoft.com/office/drawing/2014/main" id="{DC94FB48-3CFC-6692-538B-8AAB321BFADD}"/>
              </a:ext>
            </a:extLst>
          </p:cNvPr>
          <p:cNvCxnSpPr>
            <a:cxnSpLocks/>
          </p:cNvCxnSpPr>
          <p:nvPr/>
        </p:nvCxnSpPr>
        <p:spPr>
          <a:xfrm>
            <a:off x="1971851" y="3351882"/>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4" name="Google Shape;277;p37">
            <a:extLst>
              <a:ext uri="{FF2B5EF4-FFF2-40B4-BE49-F238E27FC236}">
                <a16:creationId xmlns:a16="http://schemas.microsoft.com/office/drawing/2014/main" id="{730070AF-3F0E-4FF6-8B73-A9A6C1A52CC6}"/>
              </a:ext>
            </a:extLst>
          </p:cNvPr>
          <p:cNvSpPr/>
          <p:nvPr/>
        </p:nvSpPr>
        <p:spPr>
          <a:xfrm>
            <a:off x="6018991" y="3154526"/>
            <a:ext cx="334346" cy="84875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5" name="CasellaDiTesto 44">
            <a:extLst>
              <a:ext uri="{FF2B5EF4-FFF2-40B4-BE49-F238E27FC236}">
                <a16:creationId xmlns:a16="http://schemas.microsoft.com/office/drawing/2014/main" id="{23378821-1D09-6741-8468-EAA99E9F8498}"/>
              </a:ext>
            </a:extLst>
          </p:cNvPr>
          <p:cNvSpPr txBox="1"/>
          <p:nvPr/>
        </p:nvSpPr>
        <p:spPr>
          <a:xfrm>
            <a:off x="2036329" y="3018062"/>
            <a:ext cx="3765521" cy="338554"/>
          </a:xfrm>
          <a:prstGeom prst="rect">
            <a:avLst/>
          </a:prstGeom>
          <a:noFill/>
        </p:spPr>
        <p:txBody>
          <a:bodyPr wrap="square" rtlCol="0">
            <a:spAutoFit/>
          </a:bodyPr>
          <a:lstStyle/>
          <a:p>
            <a:r>
              <a:rPr lang="it-IT" sz="1600" dirty="0"/>
              <a:t>	new </a:t>
            </a:r>
            <a:r>
              <a:rPr lang="it-IT" sz="1600" dirty="0" err="1"/>
              <a:t>UserDAO</a:t>
            </a:r>
            <a:r>
              <a:rPr lang="it-IT" sz="1600" dirty="0"/>
              <a:t>(connection)</a:t>
            </a:r>
          </a:p>
        </p:txBody>
      </p:sp>
      <p:cxnSp>
        <p:nvCxnSpPr>
          <p:cNvPr id="47" name="Google Shape;275;p37">
            <a:extLst>
              <a:ext uri="{FF2B5EF4-FFF2-40B4-BE49-F238E27FC236}">
                <a16:creationId xmlns:a16="http://schemas.microsoft.com/office/drawing/2014/main" id="{72BB5F7B-6BE8-F39D-F9B3-5D27741EB481}"/>
              </a:ext>
            </a:extLst>
          </p:cNvPr>
          <p:cNvCxnSpPr>
            <a:cxnSpLocks/>
          </p:cNvCxnSpPr>
          <p:nvPr/>
        </p:nvCxnSpPr>
        <p:spPr>
          <a:xfrm>
            <a:off x="1971851" y="363765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B8503B93-F6A1-A4F2-979F-883747468B77}"/>
              </a:ext>
            </a:extLst>
          </p:cNvPr>
          <p:cNvSpPr txBox="1"/>
          <p:nvPr/>
        </p:nvSpPr>
        <p:spPr>
          <a:xfrm>
            <a:off x="2433688" y="3331100"/>
            <a:ext cx="3076370" cy="338554"/>
          </a:xfrm>
          <a:prstGeom prst="rect">
            <a:avLst/>
          </a:prstGeom>
          <a:noFill/>
        </p:spPr>
        <p:txBody>
          <a:bodyPr wrap="square" rtlCol="0">
            <a:spAutoFit/>
          </a:bodyPr>
          <a:lstStyle/>
          <a:p>
            <a:r>
              <a:rPr lang="it-IT" sz="1600" dirty="0" err="1"/>
              <a:t>checkAvailability</a:t>
            </a:r>
            <a:r>
              <a:rPr lang="it-IT" sz="1600" dirty="0"/>
              <a:t>(username)</a:t>
            </a:r>
          </a:p>
        </p:txBody>
      </p:sp>
      <p:cxnSp>
        <p:nvCxnSpPr>
          <p:cNvPr id="51" name="Google Shape;275;p37">
            <a:extLst>
              <a:ext uri="{FF2B5EF4-FFF2-40B4-BE49-F238E27FC236}">
                <a16:creationId xmlns:a16="http://schemas.microsoft.com/office/drawing/2014/main" id="{8F6BA971-7C6A-6EDC-29EC-5B3C29118580}"/>
              </a:ext>
            </a:extLst>
          </p:cNvPr>
          <p:cNvCxnSpPr>
            <a:cxnSpLocks/>
          </p:cNvCxnSpPr>
          <p:nvPr/>
        </p:nvCxnSpPr>
        <p:spPr>
          <a:xfrm flipH="1">
            <a:off x="1971851" y="3932121"/>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4" name="CasellaDiTesto 53">
            <a:extLst>
              <a:ext uri="{FF2B5EF4-FFF2-40B4-BE49-F238E27FC236}">
                <a16:creationId xmlns:a16="http://schemas.microsoft.com/office/drawing/2014/main" id="{D6FDEA1C-92F9-A7F4-CB7A-E7F297D2EBAF}"/>
              </a:ext>
            </a:extLst>
          </p:cNvPr>
          <p:cNvSpPr txBox="1"/>
          <p:nvPr/>
        </p:nvSpPr>
        <p:spPr>
          <a:xfrm>
            <a:off x="3589084" y="3632337"/>
            <a:ext cx="1131502" cy="338554"/>
          </a:xfrm>
          <a:prstGeom prst="rect">
            <a:avLst/>
          </a:prstGeom>
          <a:noFill/>
        </p:spPr>
        <p:txBody>
          <a:bodyPr wrap="square" rtlCol="0">
            <a:spAutoFit/>
          </a:bodyPr>
          <a:lstStyle/>
          <a:p>
            <a:r>
              <a:rPr lang="it-IT" sz="1600" dirty="0" err="1"/>
              <a:t>available</a:t>
            </a:r>
            <a:endParaRPr lang="it-IT" sz="1600" dirty="0"/>
          </a:p>
        </p:txBody>
      </p:sp>
      <p:sp>
        <p:nvSpPr>
          <p:cNvPr id="57" name="Google Shape;277;p37">
            <a:extLst>
              <a:ext uri="{FF2B5EF4-FFF2-40B4-BE49-F238E27FC236}">
                <a16:creationId xmlns:a16="http://schemas.microsoft.com/office/drawing/2014/main" id="{C0BE49F8-6940-D8E8-3BC4-E3C6924AD858}"/>
              </a:ext>
            </a:extLst>
          </p:cNvPr>
          <p:cNvSpPr/>
          <p:nvPr/>
        </p:nvSpPr>
        <p:spPr>
          <a:xfrm>
            <a:off x="5993059" y="4277753"/>
            <a:ext cx="334346" cy="75147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9" name="Google Shape;275;p37">
            <a:extLst>
              <a:ext uri="{FF2B5EF4-FFF2-40B4-BE49-F238E27FC236}">
                <a16:creationId xmlns:a16="http://schemas.microsoft.com/office/drawing/2014/main" id="{7DE364C1-81C7-C24A-65D5-FADC73EC6FF4}"/>
              </a:ext>
            </a:extLst>
          </p:cNvPr>
          <p:cNvCxnSpPr>
            <a:cxnSpLocks/>
          </p:cNvCxnSpPr>
          <p:nvPr/>
        </p:nvCxnSpPr>
        <p:spPr>
          <a:xfrm>
            <a:off x="1962945" y="4493664"/>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CasellaDiTesto 59">
            <a:extLst>
              <a:ext uri="{FF2B5EF4-FFF2-40B4-BE49-F238E27FC236}">
                <a16:creationId xmlns:a16="http://schemas.microsoft.com/office/drawing/2014/main" id="{9411C6BF-A66A-86F1-BAEE-19F3AD5814D0}"/>
              </a:ext>
            </a:extLst>
          </p:cNvPr>
          <p:cNvSpPr txBox="1"/>
          <p:nvPr/>
        </p:nvSpPr>
        <p:spPr>
          <a:xfrm>
            <a:off x="2300728" y="4187817"/>
            <a:ext cx="4102217" cy="338554"/>
          </a:xfrm>
          <a:prstGeom prst="rect">
            <a:avLst/>
          </a:prstGeom>
          <a:noFill/>
        </p:spPr>
        <p:txBody>
          <a:bodyPr wrap="square" rtlCol="0">
            <a:spAutoFit/>
          </a:bodyPr>
          <a:lstStyle/>
          <a:p>
            <a:r>
              <a:rPr lang="it-IT" sz="1600" dirty="0"/>
              <a:t>[ </a:t>
            </a:r>
            <a:r>
              <a:rPr lang="it-IT" sz="1400" dirty="0" err="1"/>
              <a:t>available</a:t>
            </a:r>
            <a:r>
              <a:rPr lang="it-IT" sz="1400" dirty="0"/>
              <a:t> </a:t>
            </a:r>
            <a:r>
              <a:rPr lang="it-IT" sz="1600" dirty="0"/>
              <a:t>] new </a:t>
            </a:r>
            <a:r>
              <a:rPr lang="it-IT" sz="1600" dirty="0" err="1"/>
              <a:t>UserDAO</a:t>
            </a:r>
            <a:r>
              <a:rPr lang="it-IT" sz="1600" dirty="0"/>
              <a:t>(connection)</a:t>
            </a:r>
          </a:p>
        </p:txBody>
      </p:sp>
      <p:cxnSp>
        <p:nvCxnSpPr>
          <p:cNvPr id="61" name="Google Shape;275;p37">
            <a:extLst>
              <a:ext uri="{FF2B5EF4-FFF2-40B4-BE49-F238E27FC236}">
                <a16:creationId xmlns:a16="http://schemas.microsoft.com/office/drawing/2014/main" id="{0E36D9AD-3806-58C1-F315-4A258EB9FCA6}"/>
              </a:ext>
            </a:extLst>
          </p:cNvPr>
          <p:cNvCxnSpPr>
            <a:cxnSpLocks/>
          </p:cNvCxnSpPr>
          <p:nvPr/>
        </p:nvCxnSpPr>
        <p:spPr>
          <a:xfrm>
            <a:off x="1962946" y="4896877"/>
            <a:ext cx="403398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2" name="CasellaDiTesto 61">
            <a:extLst>
              <a:ext uri="{FF2B5EF4-FFF2-40B4-BE49-F238E27FC236}">
                <a16:creationId xmlns:a16="http://schemas.microsoft.com/office/drawing/2014/main" id="{34AC2D61-B29D-45B0-A6A3-C3E2475D8FA3}"/>
              </a:ext>
            </a:extLst>
          </p:cNvPr>
          <p:cNvSpPr txBox="1"/>
          <p:nvPr/>
        </p:nvSpPr>
        <p:spPr>
          <a:xfrm>
            <a:off x="1851068" y="4598862"/>
            <a:ext cx="4428648" cy="307777"/>
          </a:xfrm>
          <a:prstGeom prst="rect">
            <a:avLst/>
          </a:prstGeom>
          <a:noFill/>
        </p:spPr>
        <p:txBody>
          <a:bodyPr wrap="square" rtlCol="0">
            <a:spAutoFit/>
          </a:bodyPr>
          <a:lstStyle/>
          <a:p>
            <a:r>
              <a:rPr lang="it-IT" sz="1400" dirty="0"/>
              <a:t>[</a:t>
            </a:r>
            <a:r>
              <a:rPr lang="it-IT" sz="1400" dirty="0" err="1"/>
              <a:t>av</a:t>
            </a:r>
            <a:r>
              <a:rPr lang="it-IT" sz="1400" dirty="0"/>
              <a:t>.] </a:t>
            </a:r>
            <a:r>
              <a:rPr lang="it-IT" sz="1400" dirty="0" err="1"/>
              <a:t>createUser</a:t>
            </a:r>
            <a:r>
              <a:rPr lang="it-IT" sz="1400" dirty="0"/>
              <a:t>(</a:t>
            </a:r>
            <a:r>
              <a:rPr lang="it-IT" sz="1100" dirty="0"/>
              <a:t>email, username, name, </a:t>
            </a:r>
            <a:r>
              <a:rPr lang="it-IT" sz="1100" dirty="0" err="1"/>
              <a:t>surname</a:t>
            </a:r>
            <a:r>
              <a:rPr lang="it-IT" sz="1100" dirty="0"/>
              <a:t>, age, city</a:t>
            </a:r>
            <a:r>
              <a:rPr lang="it-IT" sz="1400" dirty="0"/>
              <a:t>)</a:t>
            </a:r>
            <a:endParaRPr lang="it-IT" sz="1600" dirty="0"/>
          </a:p>
        </p:txBody>
      </p:sp>
      <p:cxnSp>
        <p:nvCxnSpPr>
          <p:cNvPr id="63" name="Google Shape;275;p37">
            <a:extLst>
              <a:ext uri="{FF2B5EF4-FFF2-40B4-BE49-F238E27FC236}">
                <a16:creationId xmlns:a16="http://schemas.microsoft.com/office/drawing/2014/main" id="{3870F176-04B0-3D47-F6E0-B9D7745CEA88}"/>
              </a:ext>
            </a:extLst>
          </p:cNvPr>
          <p:cNvCxnSpPr>
            <a:cxnSpLocks/>
            <a:endCxn id="65" idx="1"/>
          </p:cNvCxnSpPr>
          <p:nvPr/>
        </p:nvCxnSpPr>
        <p:spPr>
          <a:xfrm>
            <a:off x="1966263" y="5503572"/>
            <a:ext cx="61187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5" name="Google Shape;277;p37">
            <a:extLst>
              <a:ext uri="{FF2B5EF4-FFF2-40B4-BE49-F238E27FC236}">
                <a16:creationId xmlns:a16="http://schemas.microsoft.com/office/drawing/2014/main" id="{090DC0CC-6A82-5ECB-1B3A-891B6425FBBD}"/>
              </a:ext>
            </a:extLst>
          </p:cNvPr>
          <p:cNvSpPr/>
          <p:nvPr/>
        </p:nvSpPr>
        <p:spPr>
          <a:xfrm>
            <a:off x="8084991" y="5264264"/>
            <a:ext cx="334346" cy="4786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67" name="CasellaDiTesto 66">
            <a:extLst>
              <a:ext uri="{FF2B5EF4-FFF2-40B4-BE49-F238E27FC236}">
                <a16:creationId xmlns:a16="http://schemas.microsoft.com/office/drawing/2014/main" id="{EBDC3468-94E1-9483-919D-45773313F2B1}"/>
              </a:ext>
            </a:extLst>
          </p:cNvPr>
          <p:cNvSpPr txBox="1"/>
          <p:nvPr/>
        </p:nvSpPr>
        <p:spPr>
          <a:xfrm>
            <a:off x="3295733" y="5203613"/>
            <a:ext cx="4428648" cy="338554"/>
          </a:xfrm>
          <a:prstGeom prst="rect">
            <a:avLst/>
          </a:prstGeom>
          <a:noFill/>
        </p:spPr>
        <p:txBody>
          <a:bodyPr wrap="square" rtlCol="0">
            <a:spAutoFit/>
          </a:bodyPr>
          <a:lstStyle/>
          <a:p>
            <a:r>
              <a:rPr lang="it-IT" sz="1600" dirty="0"/>
              <a:t>[ </a:t>
            </a:r>
            <a:r>
              <a:rPr lang="it-IT" sz="1400" dirty="0" err="1"/>
              <a:t>available</a:t>
            </a:r>
            <a:r>
              <a:rPr lang="it-IT" sz="1400" dirty="0"/>
              <a:t> </a:t>
            </a:r>
            <a:r>
              <a:rPr lang="it-IT" sz="1600" dirty="0"/>
              <a:t>] </a:t>
            </a:r>
            <a:r>
              <a:rPr lang="it-IT" sz="1600" dirty="0" err="1"/>
              <a:t>redirect</a:t>
            </a:r>
            <a:endParaRPr lang="it-IT" sz="1600" dirty="0"/>
          </a:p>
        </p:txBody>
      </p:sp>
      <p:sp>
        <p:nvSpPr>
          <p:cNvPr id="3" name="CasellaDiTesto 2">
            <a:extLst>
              <a:ext uri="{FF2B5EF4-FFF2-40B4-BE49-F238E27FC236}">
                <a16:creationId xmlns:a16="http://schemas.microsoft.com/office/drawing/2014/main" id="{4932C06A-B3F2-1645-A66C-568879C66901}"/>
              </a:ext>
            </a:extLst>
          </p:cNvPr>
          <p:cNvSpPr txBox="1"/>
          <p:nvPr/>
        </p:nvSpPr>
        <p:spPr>
          <a:xfrm>
            <a:off x="271423" y="467589"/>
            <a:ext cx="2434278" cy="584775"/>
          </a:xfrm>
          <a:prstGeom prst="rect">
            <a:avLst/>
          </a:prstGeom>
          <a:noFill/>
        </p:spPr>
        <p:txBody>
          <a:bodyPr wrap="square" rtlCol="0">
            <a:spAutoFit/>
          </a:bodyPr>
          <a:lstStyle/>
          <a:p>
            <a:r>
              <a:rPr lang="it-IT" sz="1600" dirty="0">
                <a:solidFill>
                  <a:srgbClr val="FF0000"/>
                </a:solidFill>
              </a:rPr>
              <a:t>* </a:t>
            </a:r>
            <a:r>
              <a:rPr lang="it-IT" sz="1600" dirty="0" err="1">
                <a:solidFill>
                  <a:srgbClr val="FF0000"/>
                </a:solidFill>
              </a:rPr>
              <a:t>all</a:t>
            </a:r>
            <a:r>
              <a:rPr lang="it-IT" sz="1600" dirty="0">
                <a:solidFill>
                  <a:srgbClr val="FF0000"/>
                </a:solidFill>
              </a:rPr>
              <a:t> the </a:t>
            </a:r>
            <a:r>
              <a:rPr lang="it-IT" sz="1600" dirty="0" err="1">
                <a:solidFill>
                  <a:srgbClr val="FF0000"/>
                </a:solidFill>
              </a:rPr>
              <a:t>form</a:t>
            </a:r>
            <a:r>
              <a:rPr lang="it-IT" sz="1600" dirty="0">
                <a:solidFill>
                  <a:srgbClr val="FF0000"/>
                </a:solidFill>
              </a:rPr>
              <a:t> fields are set </a:t>
            </a:r>
            <a:r>
              <a:rPr lang="it-IT" sz="1600" dirty="0" err="1">
                <a:solidFill>
                  <a:srgbClr val="FF0000"/>
                </a:solidFill>
              </a:rPr>
              <a:t>as</a:t>
            </a:r>
            <a:r>
              <a:rPr lang="it-IT" sz="1600" dirty="0">
                <a:solidFill>
                  <a:srgbClr val="FF0000"/>
                </a:solidFill>
              </a:rPr>
              <a:t> </a:t>
            </a:r>
            <a:r>
              <a:rPr lang="it-IT" sz="1600" dirty="0" err="1">
                <a:solidFill>
                  <a:srgbClr val="FF0000"/>
                </a:solidFill>
              </a:rPr>
              <a:t>parameters</a:t>
            </a:r>
            <a:endParaRPr lang="it-IT" sz="1600" dirty="0">
              <a:solidFill>
                <a:srgbClr val="FF0000"/>
              </a:solidFill>
            </a:endParaRPr>
          </a:p>
        </p:txBody>
      </p:sp>
      <p:sp>
        <p:nvSpPr>
          <p:cNvPr id="4" name="Rettangolo 3">
            <a:extLst>
              <a:ext uri="{FF2B5EF4-FFF2-40B4-BE49-F238E27FC236}">
                <a16:creationId xmlns:a16="http://schemas.microsoft.com/office/drawing/2014/main" id="{80AC0B63-503A-E22B-ABB6-C40694626DA7}"/>
              </a:ext>
            </a:extLst>
          </p:cNvPr>
          <p:cNvSpPr/>
          <p:nvPr/>
        </p:nvSpPr>
        <p:spPr>
          <a:xfrm>
            <a:off x="1488562" y="2998067"/>
            <a:ext cx="7639396" cy="28483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5AA80541-F7C7-4CF0-A3D3-665484AABC0F}"/>
              </a:ext>
            </a:extLst>
          </p:cNvPr>
          <p:cNvSpPr txBox="1"/>
          <p:nvPr/>
        </p:nvSpPr>
        <p:spPr>
          <a:xfrm>
            <a:off x="7453659" y="2982821"/>
            <a:ext cx="1599116" cy="307777"/>
          </a:xfrm>
          <a:prstGeom prst="rect">
            <a:avLst/>
          </a:prstGeom>
          <a:noFill/>
        </p:spPr>
        <p:txBody>
          <a:bodyPr wrap="square" rtlCol="0">
            <a:spAutoFit/>
          </a:bodyPr>
          <a:lstStyle/>
          <a:p>
            <a:r>
              <a:rPr lang="it-IT" sz="1400" dirty="0"/>
              <a:t>[ </a:t>
            </a:r>
            <a:r>
              <a:rPr lang="it-IT" sz="1400" dirty="0" err="1"/>
              <a:t>valid</a:t>
            </a:r>
            <a:r>
              <a:rPr lang="it-IT" sz="1400" dirty="0"/>
              <a:t> == </a:t>
            </a:r>
            <a:r>
              <a:rPr lang="it-IT" sz="1400" dirty="0" err="1"/>
              <a:t>true</a:t>
            </a:r>
            <a:r>
              <a:rPr lang="it-IT" sz="1400" dirty="0"/>
              <a:t> ]</a:t>
            </a:r>
          </a:p>
        </p:txBody>
      </p:sp>
    </p:spTree>
    <p:extLst>
      <p:ext uri="{BB962C8B-B14F-4D97-AF65-F5344CB8AC3E}">
        <p14:creationId xmlns:p14="http://schemas.microsoft.com/office/powerpoint/2010/main" val="2824310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7CF3B-75A4-4C92-A43D-E837C4C888A3}"/>
              </a:ext>
            </a:extLst>
          </p:cNvPr>
          <p:cNvSpPr>
            <a:spLocks noGrp="1"/>
          </p:cNvSpPr>
          <p:nvPr>
            <p:ph type="title"/>
          </p:nvPr>
        </p:nvSpPr>
        <p:spPr>
          <a:xfrm>
            <a:off x="664073" y="274611"/>
            <a:ext cx="10972800" cy="1143000"/>
          </a:xfrm>
        </p:spPr>
        <p:txBody>
          <a:bodyPr/>
          <a:lstStyle/>
          <a:p>
            <a:pPr algn="ctr"/>
            <a:r>
              <a:rPr lang="it-IT" dirty="0"/>
              <a:t>Event: login</a:t>
            </a:r>
          </a:p>
        </p:txBody>
      </p:sp>
      <p:sp>
        <p:nvSpPr>
          <p:cNvPr id="36" name="Google Shape;273;p37">
            <a:extLst>
              <a:ext uri="{FF2B5EF4-FFF2-40B4-BE49-F238E27FC236}">
                <a16:creationId xmlns:a16="http://schemas.microsoft.com/office/drawing/2014/main" id="{BF8702B0-540A-F1B4-910D-1536D6E2AB75}"/>
              </a:ext>
            </a:extLst>
          </p:cNvPr>
          <p:cNvSpPr/>
          <p:nvPr/>
        </p:nvSpPr>
        <p:spPr>
          <a:xfrm>
            <a:off x="1235154" y="1407801"/>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ea typeface="Calibri"/>
                <a:cs typeface="Calibri"/>
                <a:sym typeface="Calibri"/>
              </a:rPr>
              <a:t>CheckLogin</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37" name="Google Shape;274;p37">
            <a:extLst>
              <a:ext uri="{FF2B5EF4-FFF2-40B4-BE49-F238E27FC236}">
                <a16:creationId xmlns:a16="http://schemas.microsoft.com/office/drawing/2014/main" id="{CFA9822F-5845-D4B8-0F2C-868EAD1C83F4}"/>
              </a:ext>
            </a:extLst>
          </p:cNvPr>
          <p:cNvCxnSpPr>
            <a:cxnSpLocks/>
          </p:cNvCxnSpPr>
          <p:nvPr/>
        </p:nvCxnSpPr>
        <p:spPr>
          <a:xfrm>
            <a:off x="1956376" y="19288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73529116-7850-6CE0-8E9E-4F4DCA446B38}"/>
              </a:ext>
            </a:extLst>
          </p:cNvPr>
          <p:cNvSpPr/>
          <p:nvPr/>
        </p:nvSpPr>
        <p:spPr>
          <a:xfrm>
            <a:off x="1802715" y="2154565"/>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0" name="Google Shape;275;p37">
            <a:extLst>
              <a:ext uri="{FF2B5EF4-FFF2-40B4-BE49-F238E27FC236}">
                <a16:creationId xmlns:a16="http://schemas.microsoft.com/office/drawing/2014/main" id="{ABBA8FCF-CAD2-A076-4003-9C07F0EEE380}"/>
              </a:ext>
            </a:extLst>
          </p:cNvPr>
          <p:cNvCxnSpPr>
            <a:cxnSpLocks/>
          </p:cNvCxnSpPr>
          <p:nvPr/>
        </p:nvCxnSpPr>
        <p:spPr>
          <a:xfrm>
            <a:off x="558360" y="3061885"/>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1" name="CasellaDiTesto 80">
            <a:extLst>
              <a:ext uri="{FF2B5EF4-FFF2-40B4-BE49-F238E27FC236}">
                <a16:creationId xmlns:a16="http://schemas.microsoft.com/office/drawing/2014/main" id="{FF9F00BC-7FB4-E00E-6D57-624EABD52EFE}"/>
              </a:ext>
            </a:extLst>
          </p:cNvPr>
          <p:cNvSpPr txBox="1"/>
          <p:nvPr/>
        </p:nvSpPr>
        <p:spPr>
          <a:xfrm>
            <a:off x="499948" y="2570149"/>
            <a:ext cx="1402191" cy="461665"/>
          </a:xfrm>
          <a:prstGeom prst="rect">
            <a:avLst/>
          </a:prstGeom>
          <a:noFill/>
        </p:spPr>
        <p:txBody>
          <a:bodyPr wrap="square" rtlCol="0">
            <a:spAutoFit/>
          </a:bodyPr>
          <a:lstStyle/>
          <a:p>
            <a:r>
              <a:rPr lang="it-IT" sz="2400" b="1" dirty="0" err="1"/>
              <a:t>doPost</a:t>
            </a:r>
            <a:endParaRPr lang="it-IT" sz="2800" b="1" dirty="0"/>
          </a:p>
        </p:txBody>
      </p:sp>
      <p:sp>
        <p:nvSpPr>
          <p:cNvPr id="83" name="Google Shape;294;p37">
            <a:extLst>
              <a:ext uri="{FF2B5EF4-FFF2-40B4-BE49-F238E27FC236}">
                <a16:creationId xmlns:a16="http://schemas.microsoft.com/office/drawing/2014/main" id="{FDF9CC1A-62F7-0F1B-084A-15DFBC874F76}"/>
              </a:ext>
            </a:extLst>
          </p:cNvPr>
          <p:cNvSpPr txBox="1"/>
          <p:nvPr/>
        </p:nvSpPr>
        <p:spPr>
          <a:xfrm>
            <a:off x="310394" y="4236982"/>
            <a:ext cx="1769104" cy="17609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index.html</a:t>
            </a:r>
            <a:r>
              <a:rPr lang="es-419"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s-419"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POST</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dirty="0">
                <a:solidFill>
                  <a:schemeClr val="dk1"/>
                </a:solidFill>
                <a:latin typeface="Calibri"/>
                <a:ea typeface="Calibri"/>
                <a:cs typeface="Calibri"/>
                <a:sym typeface="Calibri"/>
              </a:rPr>
              <a:t>/</a:t>
            </a:r>
            <a:r>
              <a:rPr lang="es-419" dirty="0" err="1">
                <a:solidFill>
                  <a:schemeClr val="dk1"/>
                </a:solidFill>
                <a:latin typeface="Calibri"/>
                <a:ea typeface="Calibri"/>
                <a:cs typeface="Calibri"/>
                <a:sym typeface="Calibri"/>
              </a:rPr>
              <a:t>CheckLogin</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endParaRPr sz="2000" dirty="0"/>
          </a:p>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password</a:t>
            </a:r>
            <a:endParaRPr sz="2000" dirty="0"/>
          </a:p>
        </p:txBody>
      </p:sp>
      <p:sp>
        <p:nvSpPr>
          <p:cNvPr id="84" name="Google Shape;273;p37">
            <a:extLst>
              <a:ext uri="{FF2B5EF4-FFF2-40B4-BE49-F238E27FC236}">
                <a16:creationId xmlns:a16="http://schemas.microsoft.com/office/drawing/2014/main" id="{64E2F7C8-941A-73B0-E4EA-721985198E21}"/>
              </a:ext>
            </a:extLst>
          </p:cNvPr>
          <p:cNvSpPr/>
          <p:nvPr/>
        </p:nvSpPr>
        <p:spPr>
          <a:xfrm>
            <a:off x="4218293" y="1417638"/>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ea typeface="Calibri"/>
                <a:cs typeface="Calibri"/>
                <a:sym typeface="Calibri"/>
              </a:rPr>
              <a:t>UserDAO</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85" name="Google Shape;274;p37">
            <a:extLst>
              <a:ext uri="{FF2B5EF4-FFF2-40B4-BE49-F238E27FC236}">
                <a16:creationId xmlns:a16="http://schemas.microsoft.com/office/drawing/2014/main" id="{EC09C6AC-8644-0EBE-1E94-4BEC39ABF8D9}"/>
              </a:ext>
            </a:extLst>
          </p:cNvPr>
          <p:cNvCxnSpPr>
            <a:cxnSpLocks/>
          </p:cNvCxnSpPr>
          <p:nvPr/>
        </p:nvCxnSpPr>
        <p:spPr>
          <a:xfrm>
            <a:off x="4939514" y="189625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86" name="Google Shape;277;p37">
            <a:extLst>
              <a:ext uri="{FF2B5EF4-FFF2-40B4-BE49-F238E27FC236}">
                <a16:creationId xmlns:a16="http://schemas.microsoft.com/office/drawing/2014/main" id="{E128D1CB-A9DC-10CF-4C32-E9C65A687126}"/>
              </a:ext>
            </a:extLst>
          </p:cNvPr>
          <p:cNvSpPr/>
          <p:nvPr/>
        </p:nvSpPr>
        <p:spPr>
          <a:xfrm>
            <a:off x="4785742" y="2248586"/>
            <a:ext cx="306630" cy="147406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7" name="Google Shape;275;p37">
            <a:extLst>
              <a:ext uri="{FF2B5EF4-FFF2-40B4-BE49-F238E27FC236}">
                <a16:creationId xmlns:a16="http://schemas.microsoft.com/office/drawing/2014/main" id="{98F543EF-9230-4F19-1EF3-028D6F56F9F7}"/>
              </a:ext>
            </a:extLst>
          </p:cNvPr>
          <p:cNvCxnSpPr>
            <a:cxnSpLocks/>
          </p:cNvCxnSpPr>
          <p:nvPr/>
        </p:nvCxnSpPr>
        <p:spPr>
          <a:xfrm>
            <a:off x="2079498" y="2655029"/>
            <a:ext cx="2706701" cy="7952"/>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89" name="CasellaDiTesto 88">
            <a:extLst>
              <a:ext uri="{FF2B5EF4-FFF2-40B4-BE49-F238E27FC236}">
                <a16:creationId xmlns:a16="http://schemas.microsoft.com/office/drawing/2014/main" id="{E8ECC787-CF20-DDBB-3F0C-8BB5A170839B}"/>
              </a:ext>
            </a:extLst>
          </p:cNvPr>
          <p:cNvSpPr txBox="1"/>
          <p:nvPr/>
        </p:nvSpPr>
        <p:spPr>
          <a:xfrm>
            <a:off x="2031113" y="2312485"/>
            <a:ext cx="2852685" cy="369332"/>
          </a:xfrm>
          <a:prstGeom prst="rect">
            <a:avLst/>
          </a:prstGeom>
          <a:noFill/>
        </p:spPr>
        <p:txBody>
          <a:bodyPr wrap="square" rtlCol="0">
            <a:spAutoFit/>
          </a:bodyPr>
          <a:lstStyle/>
          <a:p>
            <a:r>
              <a:rPr lang="it-IT" dirty="0"/>
              <a:t>new </a:t>
            </a:r>
            <a:r>
              <a:rPr lang="it-IT" dirty="0" err="1"/>
              <a:t>UserDAO</a:t>
            </a:r>
            <a:r>
              <a:rPr lang="it-IT" dirty="0"/>
              <a:t>(connection)</a:t>
            </a:r>
          </a:p>
        </p:txBody>
      </p:sp>
      <p:cxnSp>
        <p:nvCxnSpPr>
          <p:cNvPr id="90" name="Google Shape;275;p37">
            <a:extLst>
              <a:ext uri="{FF2B5EF4-FFF2-40B4-BE49-F238E27FC236}">
                <a16:creationId xmlns:a16="http://schemas.microsoft.com/office/drawing/2014/main" id="{4ABCDF37-2840-E56D-4EE7-713693C364D2}"/>
              </a:ext>
            </a:extLst>
          </p:cNvPr>
          <p:cNvCxnSpPr>
            <a:cxnSpLocks/>
          </p:cNvCxnSpPr>
          <p:nvPr/>
        </p:nvCxnSpPr>
        <p:spPr>
          <a:xfrm>
            <a:off x="2110038" y="3101628"/>
            <a:ext cx="267616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5" name="CasellaDiTesto 94">
            <a:extLst>
              <a:ext uri="{FF2B5EF4-FFF2-40B4-BE49-F238E27FC236}">
                <a16:creationId xmlns:a16="http://schemas.microsoft.com/office/drawing/2014/main" id="{4EC6F555-FC1F-D9FF-D4DC-5F47A69AA671}"/>
              </a:ext>
            </a:extLst>
          </p:cNvPr>
          <p:cNvSpPr txBox="1"/>
          <p:nvPr/>
        </p:nvSpPr>
        <p:spPr>
          <a:xfrm>
            <a:off x="2052356" y="2778338"/>
            <a:ext cx="2831442" cy="338554"/>
          </a:xfrm>
          <a:prstGeom prst="rect">
            <a:avLst/>
          </a:prstGeom>
          <a:noFill/>
        </p:spPr>
        <p:txBody>
          <a:bodyPr wrap="square" rtlCol="0">
            <a:spAutoFit/>
          </a:bodyPr>
          <a:lstStyle/>
          <a:p>
            <a:r>
              <a:rPr lang="it-IT" sz="1600" dirty="0" err="1"/>
              <a:t>checkCredentials</a:t>
            </a:r>
            <a:r>
              <a:rPr lang="it-IT" sz="1600" dirty="0"/>
              <a:t>(</a:t>
            </a:r>
            <a:r>
              <a:rPr lang="it-IT" sz="1600" dirty="0" err="1"/>
              <a:t>usrn,pwd</a:t>
            </a:r>
            <a:r>
              <a:rPr lang="it-IT" sz="1600" dirty="0"/>
              <a:t>)</a:t>
            </a:r>
          </a:p>
        </p:txBody>
      </p:sp>
      <p:cxnSp>
        <p:nvCxnSpPr>
          <p:cNvPr id="96" name="Google Shape;275;p37">
            <a:extLst>
              <a:ext uri="{FF2B5EF4-FFF2-40B4-BE49-F238E27FC236}">
                <a16:creationId xmlns:a16="http://schemas.microsoft.com/office/drawing/2014/main" id="{1C453A81-78B9-BFB5-A6E7-FD58B02CF8EF}"/>
              </a:ext>
            </a:extLst>
          </p:cNvPr>
          <p:cNvCxnSpPr>
            <a:cxnSpLocks/>
          </p:cNvCxnSpPr>
          <p:nvPr/>
        </p:nvCxnSpPr>
        <p:spPr>
          <a:xfrm flipH="1">
            <a:off x="2079498" y="3611714"/>
            <a:ext cx="269143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9" name="CasellaDiTesto 98">
            <a:extLst>
              <a:ext uri="{FF2B5EF4-FFF2-40B4-BE49-F238E27FC236}">
                <a16:creationId xmlns:a16="http://schemas.microsoft.com/office/drawing/2014/main" id="{2DF0FA53-55C4-A52B-8319-7B82D6F4259D}"/>
              </a:ext>
            </a:extLst>
          </p:cNvPr>
          <p:cNvSpPr txBox="1"/>
          <p:nvPr/>
        </p:nvSpPr>
        <p:spPr>
          <a:xfrm>
            <a:off x="2496312" y="3280979"/>
            <a:ext cx="1749421" cy="369332"/>
          </a:xfrm>
          <a:prstGeom prst="rect">
            <a:avLst/>
          </a:prstGeom>
          <a:noFill/>
        </p:spPr>
        <p:txBody>
          <a:bodyPr wrap="square" rtlCol="0">
            <a:spAutoFit/>
          </a:bodyPr>
          <a:lstStyle/>
          <a:p>
            <a:r>
              <a:rPr lang="it-IT" dirty="0"/>
              <a:t>User u || </a:t>
            </a:r>
            <a:r>
              <a:rPr lang="it-IT" dirty="0" err="1"/>
              <a:t>null</a:t>
            </a:r>
            <a:endParaRPr lang="it-IT" dirty="0"/>
          </a:p>
        </p:txBody>
      </p:sp>
      <p:sp>
        <p:nvSpPr>
          <p:cNvPr id="100" name="Google Shape;273;p37">
            <a:extLst>
              <a:ext uri="{FF2B5EF4-FFF2-40B4-BE49-F238E27FC236}">
                <a16:creationId xmlns:a16="http://schemas.microsoft.com/office/drawing/2014/main" id="{0D505465-C3BF-A17C-351F-D2DCF0D1ECFD}"/>
              </a:ext>
            </a:extLst>
          </p:cNvPr>
          <p:cNvSpPr/>
          <p:nvPr/>
        </p:nvSpPr>
        <p:spPr>
          <a:xfrm>
            <a:off x="6150473" y="1417638"/>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kern="0" dirty="0">
                <a:solidFill>
                  <a:srgbClr val="000000"/>
                </a:solidFill>
                <a:ea typeface="Calibri"/>
                <a:cs typeface="Calibri"/>
                <a:sym typeface="Calibri"/>
              </a:rPr>
              <a:t>index.html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1" name="Google Shape;273;p37">
            <a:extLst>
              <a:ext uri="{FF2B5EF4-FFF2-40B4-BE49-F238E27FC236}">
                <a16:creationId xmlns:a16="http://schemas.microsoft.com/office/drawing/2014/main" id="{ECF0B925-542E-5963-B9CA-00C6244817CC}"/>
              </a:ext>
            </a:extLst>
          </p:cNvPr>
          <p:cNvSpPr/>
          <p:nvPr/>
        </p:nvSpPr>
        <p:spPr>
          <a:xfrm>
            <a:off x="8082653" y="1417638"/>
            <a:ext cx="1306045"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02" name="Google Shape;273;p37">
            <a:extLst>
              <a:ext uri="{FF2B5EF4-FFF2-40B4-BE49-F238E27FC236}">
                <a16:creationId xmlns:a16="http://schemas.microsoft.com/office/drawing/2014/main" id="{5D4C8974-CA10-1406-79D4-2A882DB0DE74}"/>
              </a:ext>
            </a:extLst>
          </p:cNvPr>
          <p:cNvSpPr/>
          <p:nvPr/>
        </p:nvSpPr>
        <p:spPr>
          <a:xfrm>
            <a:off x="9872872" y="1407801"/>
            <a:ext cx="1884612"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it-IT" b="0" i="0" u="none" strike="noStrike" kern="0" cap="none" spc="0" normalizeH="0" baseline="0" noProof="0" dirty="0" err="1">
                <a:ln>
                  <a:noFill/>
                </a:ln>
                <a:solidFill>
                  <a:srgbClr val="000000"/>
                </a:solidFill>
                <a:effectLst/>
                <a:uLnTx/>
                <a:uFillTx/>
                <a:ea typeface="Calibri"/>
                <a:cs typeface="Calibri"/>
                <a:sym typeface="Calibri"/>
              </a:rPr>
              <a:t>GoToHomepage</a:t>
            </a:r>
            <a:endParaRPr kumimoji="0" sz="160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03" name="Google Shape;274;p37">
            <a:extLst>
              <a:ext uri="{FF2B5EF4-FFF2-40B4-BE49-F238E27FC236}">
                <a16:creationId xmlns:a16="http://schemas.microsoft.com/office/drawing/2014/main" id="{007E6CC3-96FF-805B-981D-8779A4E9137E}"/>
              </a:ext>
            </a:extLst>
          </p:cNvPr>
          <p:cNvCxnSpPr>
            <a:cxnSpLocks/>
          </p:cNvCxnSpPr>
          <p:nvPr/>
        </p:nvCxnSpPr>
        <p:spPr>
          <a:xfrm>
            <a:off x="6864079" y="188641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4" name="Google Shape;274;p37">
            <a:extLst>
              <a:ext uri="{FF2B5EF4-FFF2-40B4-BE49-F238E27FC236}">
                <a16:creationId xmlns:a16="http://schemas.microsoft.com/office/drawing/2014/main" id="{55FD0F9B-8E16-50FD-26A0-8CECDEB3F2C5}"/>
              </a:ext>
            </a:extLst>
          </p:cNvPr>
          <p:cNvCxnSpPr>
            <a:cxnSpLocks/>
          </p:cNvCxnSpPr>
          <p:nvPr/>
        </p:nvCxnSpPr>
        <p:spPr>
          <a:xfrm>
            <a:off x="8735675" y="1928825"/>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5" name="Google Shape;274;p37">
            <a:extLst>
              <a:ext uri="{FF2B5EF4-FFF2-40B4-BE49-F238E27FC236}">
                <a16:creationId xmlns:a16="http://schemas.microsoft.com/office/drawing/2014/main" id="{C7C5FE21-DF2E-4AD9-512F-316BA22A87D0}"/>
              </a:ext>
            </a:extLst>
          </p:cNvPr>
          <p:cNvCxnSpPr>
            <a:cxnSpLocks/>
          </p:cNvCxnSpPr>
          <p:nvPr/>
        </p:nvCxnSpPr>
        <p:spPr>
          <a:xfrm>
            <a:off x="10809268" y="187142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6" name="Google Shape;275;p37">
            <a:extLst>
              <a:ext uri="{FF2B5EF4-FFF2-40B4-BE49-F238E27FC236}">
                <a16:creationId xmlns:a16="http://schemas.microsoft.com/office/drawing/2014/main" id="{E3268CE2-45C2-0322-BEF3-0A82320AC8DE}"/>
              </a:ext>
            </a:extLst>
          </p:cNvPr>
          <p:cNvCxnSpPr>
            <a:cxnSpLocks/>
            <a:endCxn id="108" idx="1"/>
          </p:cNvCxnSpPr>
          <p:nvPr/>
        </p:nvCxnSpPr>
        <p:spPr>
          <a:xfrm>
            <a:off x="2094538" y="4363863"/>
            <a:ext cx="457633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8" name="Google Shape;277;p37">
            <a:extLst>
              <a:ext uri="{FF2B5EF4-FFF2-40B4-BE49-F238E27FC236}">
                <a16:creationId xmlns:a16="http://schemas.microsoft.com/office/drawing/2014/main" id="{69E66B54-0E67-3034-1948-EFA93ACCE110}"/>
              </a:ext>
            </a:extLst>
          </p:cNvPr>
          <p:cNvSpPr/>
          <p:nvPr/>
        </p:nvSpPr>
        <p:spPr>
          <a:xfrm>
            <a:off x="6670869" y="4124554"/>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CasellaDiTesto 113">
            <a:extLst>
              <a:ext uri="{FF2B5EF4-FFF2-40B4-BE49-F238E27FC236}">
                <a16:creationId xmlns:a16="http://schemas.microsoft.com/office/drawing/2014/main" id="{E2C1259F-5A3F-8180-4D36-99A61447502C}"/>
              </a:ext>
            </a:extLst>
          </p:cNvPr>
          <p:cNvSpPr txBox="1"/>
          <p:nvPr/>
        </p:nvSpPr>
        <p:spPr>
          <a:xfrm>
            <a:off x="3513696" y="4006988"/>
            <a:ext cx="2526030"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18" name="Google Shape;275;p37">
            <a:extLst>
              <a:ext uri="{FF2B5EF4-FFF2-40B4-BE49-F238E27FC236}">
                <a16:creationId xmlns:a16="http://schemas.microsoft.com/office/drawing/2014/main" id="{C9A6750F-A8BD-B97B-1482-FA1A9136B8DF}"/>
              </a:ext>
            </a:extLst>
          </p:cNvPr>
          <p:cNvCxnSpPr>
            <a:cxnSpLocks/>
          </p:cNvCxnSpPr>
          <p:nvPr/>
        </p:nvCxnSpPr>
        <p:spPr>
          <a:xfrm flipV="1">
            <a:off x="2079498" y="5190966"/>
            <a:ext cx="6462966" cy="3372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0" name="Google Shape;277;p37">
            <a:extLst>
              <a:ext uri="{FF2B5EF4-FFF2-40B4-BE49-F238E27FC236}">
                <a16:creationId xmlns:a16="http://schemas.microsoft.com/office/drawing/2014/main" id="{05213847-7A4B-1A15-E137-B60719B1810D}"/>
              </a:ext>
            </a:extLst>
          </p:cNvPr>
          <p:cNvSpPr/>
          <p:nvPr/>
        </p:nvSpPr>
        <p:spPr>
          <a:xfrm>
            <a:off x="8541623" y="4951657"/>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3" name="CasellaDiTesto 122">
            <a:extLst>
              <a:ext uri="{FF2B5EF4-FFF2-40B4-BE49-F238E27FC236}">
                <a16:creationId xmlns:a16="http://schemas.microsoft.com/office/drawing/2014/main" id="{5551BD67-CA76-74EC-B8DC-CAF602A24473}"/>
              </a:ext>
            </a:extLst>
          </p:cNvPr>
          <p:cNvSpPr txBox="1"/>
          <p:nvPr/>
        </p:nvSpPr>
        <p:spPr>
          <a:xfrm>
            <a:off x="3322361" y="4816604"/>
            <a:ext cx="4364197" cy="400110"/>
          </a:xfrm>
          <a:prstGeom prst="rect">
            <a:avLst/>
          </a:prstGeom>
          <a:noFill/>
        </p:spPr>
        <p:txBody>
          <a:bodyPr wrap="square" rtlCol="0">
            <a:spAutoFit/>
          </a:bodyPr>
          <a:lstStyle/>
          <a:p>
            <a:r>
              <a:rPr lang="it-IT" sz="2000" dirty="0"/>
              <a:t>[ u != </a:t>
            </a:r>
            <a:r>
              <a:rPr lang="it-IT" sz="2000" dirty="0" err="1"/>
              <a:t>null</a:t>
            </a:r>
            <a:r>
              <a:rPr lang="it-IT" sz="2000" dirty="0"/>
              <a:t> ] </a:t>
            </a:r>
            <a:r>
              <a:rPr lang="it-IT" sz="2000" err="1"/>
              <a:t>setAttribute</a:t>
            </a:r>
            <a:r>
              <a:rPr lang="it-IT" sz="2000"/>
              <a:t>(‘’user’’, </a:t>
            </a:r>
            <a:r>
              <a:rPr lang="it-IT" sz="2000" dirty="0"/>
              <a:t>u)</a:t>
            </a:r>
          </a:p>
        </p:txBody>
      </p:sp>
      <p:sp>
        <p:nvSpPr>
          <p:cNvPr id="125" name="CasellaDiTesto 124">
            <a:extLst>
              <a:ext uri="{FF2B5EF4-FFF2-40B4-BE49-F238E27FC236}">
                <a16:creationId xmlns:a16="http://schemas.microsoft.com/office/drawing/2014/main" id="{96CB7A70-D1C6-64C5-A98D-6CDC4CD469B8}"/>
              </a:ext>
            </a:extLst>
          </p:cNvPr>
          <p:cNvSpPr txBox="1"/>
          <p:nvPr/>
        </p:nvSpPr>
        <p:spPr>
          <a:xfrm>
            <a:off x="4939057" y="5512408"/>
            <a:ext cx="2480265" cy="400110"/>
          </a:xfrm>
          <a:prstGeom prst="rect">
            <a:avLst/>
          </a:prstGeom>
          <a:noFill/>
        </p:spPr>
        <p:txBody>
          <a:bodyPr wrap="square">
            <a:spAutoFit/>
          </a:bodyPr>
          <a:lstStyle/>
          <a:p>
            <a:r>
              <a:rPr lang="it-IT" sz="2000" dirty="0"/>
              <a:t>[ u != </a:t>
            </a:r>
            <a:r>
              <a:rPr lang="it-IT" sz="2000" dirty="0" err="1"/>
              <a:t>null</a:t>
            </a:r>
            <a:r>
              <a:rPr lang="it-IT" sz="2000" dirty="0"/>
              <a:t> ] </a:t>
            </a:r>
            <a:r>
              <a:rPr lang="it-IT" sz="2000" dirty="0" err="1"/>
              <a:t>redirect</a:t>
            </a:r>
            <a:endParaRPr lang="it-IT" sz="2000" dirty="0"/>
          </a:p>
        </p:txBody>
      </p:sp>
      <p:cxnSp>
        <p:nvCxnSpPr>
          <p:cNvPr id="126" name="Google Shape;275;p37">
            <a:extLst>
              <a:ext uri="{FF2B5EF4-FFF2-40B4-BE49-F238E27FC236}">
                <a16:creationId xmlns:a16="http://schemas.microsoft.com/office/drawing/2014/main" id="{4395D629-BB6D-7C28-9903-A1F6C264379D}"/>
              </a:ext>
            </a:extLst>
          </p:cNvPr>
          <p:cNvCxnSpPr>
            <a:cxnSpLocks/>
            <a:endCxn id="129" idx="1"/>
          </p:cNvCxnSpPr>
          <p:nvPr/>
        </p:nvCxnSpPr>
        <p:spPr>
          <a:xfrm flipV="1">
            <a:off x="2146042" y="5883014"/>
            <a:ext cx="8481460" cy="2830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29" name="Google Shape;277;p37">
            <a:extLst>
              <a:ext uri="{FF2B5EF4-FFF2-40B4-BE49-F238E27FC236}">
                <a16:creationId xmlns:a16="http://schemas.microsoft.com/office/drawing/2014/main" id="{D5A0B37A-F2C5-DCF8-97D1-262D4D11DC98}"/>
              </a:ext>
            </a:extLst>
          </p:cNvPr>
          <p:cNvSpPr/>
          <p:nvPr/>
        </p:nvSpPr>
        <p:spPr>
          <a:xfrm>
            <a:off x="10627502" y="5643705"/>
            <a:ext cx="386421" cy="47861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39" name="Google Shape;275;p37">
            <a:extLst>
              <a:ext uri="{FF2B5EF4-FFF2-40B4-BE49-F238E27FC236}">
                <a16:creationId xmlns:a16="http://schemas.microsoft.com/office/drawing/2014/main" id="{AECB21AB-7DDC-4968-CCB0-54ECE1BDD7FD}"/>
              </a:ext>
            </a:extLst>
          </p:cNvPr>
          <p:cNvCxnSpPr>
            <a:cxnSpLocks/>
          </p:cNvCxnSpPr>
          <p:nvPr/>
        </p:nvCxnSpPr>
        <p:spPr>
          <a:xfrm>
            <a:off x="11013923" y="5897166"/>
            <a:ext cx="79040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1" name="CasellaDiTesto 140">
            <a:extLst>
              <a:ext uri="{FF2B5EF4-FFF2-40B4-BE49-F238E27FC236}">
                <a16:creationId xmlns:a16="http://schemas.microsoft.com/office/drawing/2014/main" id="{7F385DFE-B67D-ED95-1A7B-A7E601329EF2}"/>
              </a:ext>
            </a:extLst>
          </p:cNvPr>
          <p:cNvSpPr txBox="1"/>
          <p:nvPr/>
        </p:nvSpPr>
        <p:spPr>
          <a:xfrm>
            <a:off x="11001064" y="5371159"/>
            <a:ext cx="1210112" cy="523220"/>
          </a:xfrm>
          <a:prstGeom prst="rect">
            <a:avLst/>
          </a:prstGeom>
          <a:noFill/>
        </p:spPr>
        <p:txBody>
          <a:bodyPr wrap="square" rtlCol="0">
            <a:spAutoFit/>
          </a:bodyPr>
          <a:lstStyle/>
          <a:p>
            <a:r>
              <a:rPr lang="it-IT" sz="1400" b="1" dirty="0"/>
              <a:t>event: go to homepage</a:t>
            </a:r>
          </a:p>
        </p:txBody>
      </p:sp>
    </p:spTree>
    <p:extLst>
      <p:ext uri="{BB962C8B-B14F-4D97-AF65-F5344CB8AC3E}">
        <p14:creationId xmlns:p14="http://schemas.microsoft.com/office/powerpoint/2010/main" val="3714889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01073E-FC4D-C791-2296-87DB3FF84945}"/>
              </a:ext>
            </a:extLst>
          </p:cNvPr>
          <p:cNvSpPr>
            <a:spLocks noGrp="1"/>
          </p:cNvSpPr>
          <p:nvPr>
            <p:ph type="title"/>
          </p:nvPr>
        </p:nvSpPr>
        <p:spPr>
          <a:xfrm>
            <a:off x="838200" y="59858"/>
            <a:ext cx="10515600" cy="1325563"/>
          </a:xfrm>
        </p:spPr>
        <p:txBody>
          <a:bodyPr/>
          <a:lstStyle/>
          <a:p>
            <a:pPr algn="ctr"/>
            <a:r>
              <a:rPr lang="it-IT" dirty="0"/>
              <a:t>Event: go to homepage</a:t>
            </a:r>
          </a:p>
        </p:txBody>
      </p:sp>
      <p:sp>
        <p:nvSpPr>
          <p:cNvPr id="5" name="Google Shape;310;p38">
            <a:extLst>
              <a:ext uri="{FF2B5EF4-FFF2-40B4-BE49-F238E27FC236}">
                <a16:creationId xmlns:a16="http://schemas.microsoft.com/office/drawing/2014/main" id="{5B6E564E-8A70-DB99-F3EE-49005EE6DEC5}"/>
              </a:ext>
            </a:extLst>
          </p:cNvPr>
          <p:cNvSpPr/>
          <p:nvPr/>
        </p:nvSpPr>
        <p:spPr>
          <a:xfrm>
            <a:off x="575932" y="1184387"/>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6" name="Google Shape;274;p37">
            <a:extLst>
              <a:ext uri="{FF2B5EF4-FFF2-40B4-BE49-F238E27FC236}">
                <a16:creationId xmlns:a16="http://schemas.microsoft.com/office/drawing/2014/main" id="{B20FE1D1-97AA-C8E0-AE31-E66BE5561532}"/>
              </a:ext>
            </a:extLst>
          </p:cNvPr>
          <p:cNvCxnSpPr>
            <a:cxnSpLocks/>
          </p:cNvCxnSpPr>
          <p:nvPr/>
        </p:nvCxnSpPr>
        <p:spPr>
          <a:xfrm>
            <a:off x="1481455" y="1650889"/>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36B89FA7-36BA-FA16-1E69-34F9E67FB37B}"/>
              </a:ext>
            </a:extLst>
          </p:cNvPr>
          <p:cNvSpPr/>
          <p:nvPr/>
        </p:nvSpPr>
        <p:spPr>
          <a:xfrm>
            <a:off x="1335543" y="1909199"/>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1E7867AB-1F19-C0CC-2BA1-0F4B390DE171}"/>
              </a:ext>
            </a:extLst>
          </p:cNvPr>
          <p:cNvCxnSpPr>
            <a:cxnSpLocks/>
          </p:cNvCxnSpPr>
          <p:nvPr/>
        </p:nvCxnSpPr>
        <p:spPr>
          <a:xfrm>
            <a:off x="184298" y="3090239"/>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6FAA26B2-B9F6-C66B-7B82-E59BEBB7EF89}"/>
              </a:ext>
            </a:extLst>
          </p:cNvPr>
          <p:cNvSpPr txBox="1"/>
          <p:nvPr/>
        </p:nvSpPr>
        <p:spPr>
          <a:xfrm>
            <a:off x="184298" y="2628574"/>
            <a:ext cx="1229217" cy="400110"/>
          </a:xfrm>
          <a:prstGeom prst="rect">
            <a:avLst/>
          </a:prstGeom>
          <a:noFill/>
        </p:spPr>
        <p:txBody>
          <a:bodyPr wrap="square" rtlCol="0">
            <a:spAutoFit/>
          </a:bodyPr>
          <a:lstStyle/>
          <a:p>
            <a:r>
              <a:rPr lang="it-IT" sz="2000" dirty="0" err="1"/>
              <a:t>redirect</a:t>
            </a:r>
            <a:endParaRPr lang="it-IT" dirty="0"/>
          </a:p>
        </p:txBody>
      </p:sp>
      <p:sp>
        <p:nvSpPr>
          <p:cNvPr id="11" name="Google Shape;310;p38">
            <a:extLst>
              <a:ext uri="{FF2B5EF4-FFF2-40B4-BE49-F238E27FC236}">
                <a16:creationId xmlns:a16="http://schemas.microsoft.com/office/drawing/2014/main" id="{E9B5291E-8D52-6B79-0E45-EF7F146B6C6A}"/>
              </a:ext>
            </a:extLst>
          </p:cNvPr>
          <p:cNvSpPr/>
          <p:nvPr/>
        </p:nvSpPr>
        <p:spPr>
          <a:xfrm>
            <a:off x="4021971" y="1218720"/>
            <a:ext cx="1813517"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12" name="Google Shape;274;p37">
            <a:extLst>
              <a:ext uri="{FF2B5EF4-FFF2-40B4-BE49-F238E27FC236}">
                <a16:creationId xmlns:a16="http://schemas.microsoft.com/office/drawing/2014/main" id="{B2815B0A-52AB-CF76-8551-57838A481B73}"/>
              </a:ext>
            </a:extLst>
          </p:cNvPr>
          <p:cNvCxnSpPr>
            <a:cxnSpLocks/>
          </p:cNvCxnSpPr>
          <p:nvPr/>
        </p:nvCxnSpPr>
        <p:spPr>
          <a:xfrm>
            <a:off x="4965192" y="168522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75;p37">
            <a:extLst>
              <a:ext uri="{FF2B5EF4-FFF2-40B4-BE49-F238E27FC236}">
                <a16:creationId xmlns:a16="http://schemas.microsoft.com/office/drawing/2014/main" id="{4D0980F3-C8BB-B964-0EE3-F62CA064D000}"/>
              </a:ext>
            </a:extLst>
          </p:cNvPr>
          <p:cNvCxnSpPr>
            <a:cxnSpLocks/>
          </p:cNvCxnSpPr>
          <p:nvPr/>
        </p:nvCxnSpPr>
        <p:spPr>
          <a:xfrm>
            <a:off x="1689341" y="2262601"/>
            <a:ext cx="316028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77;p37">
            <a:extLst>
              <a:ext uri="{FF2B5EF4-FFF2-40B4-BE49-F238E27FC236}">
                <a16:creationId xmlns:a16="http://schemas.microsoft.com/office/drawing/2014/main" id="{711DAEF5-2B2C-4D88-A08D-9C944DDC9A10}"/>
              </a:ext>
            </a:extLst>
          </p:cNvPr>
          <p:cNvSpPr/>
          <p:nvPr/>
        </p:nvSpPr>
        <p:spPr>
          <a:xfrm>
            <a:off x="4803808" y="1936975"/>
            <a:ext cx="291823" cy="21240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CasellaDiTesto 15">
            <a:extLst>
              <a:ext uri="{FF2B5EF4-FFF2-40B4-BE49-F238E27FC236}">
                <a16:creationId xmlns:a16="http://schemas.microsoft.com/office/drawing/2014/main" id="{572D5511-F6E7-9A53-D9AF-E0B564B52DCD}"/>
              </a:ext>
            </a:extLst>
          </p:cNvPr>
          <p:cNvSpPr txBox="1"/>
          <p:nvPr/>
        </p:nvSpPr>
        <p:spPr>
          <a:xfrm>
            <a:off x="1689341" y="1922373"/>
            <a:ext cx="3041544" cy="338554"/>
          </a:xfrm>
          <a:prstGeom prst="rect">
            <a:avLst/>
          </a:prstGeom>
          <a:noFill/>
        </p:spPr>
        <p:txBody>
          <a:bodyPr wrap="square" rtlCol="0">
            <a:spAutoFit/>
          </a:bodyPr>
          <a:lstStyle/>
          <a:p>
            <a:r>
              <a:rPr lang="it-IT" sz="1600" dirty="0"/>
              <a:t>new </a:t>
            </a:r>
            <a:r>
              <a:rPr lang="it-IT" sz="1600" dirty="0" err="1"/>
              <a:t>MeetingDAO</a:t>
            </a:r>
            <a:r>
              <a:rPr lang="it-IT" sz="1600" dirty="0"/>
              <a:t>(connection)</a:t>
            </a:r>
          </a:p>
        </p:txBody>
      </p:sp>
      <p:cxnSp>
        <p:nvCxnSpPr>
          <p:cNvPr id="17" name="Google Shape;275;p37">
            <a:extLst>
              <a:ext uri="{FF2B5EF4-FFF2-40B4-BE49-F238E27FC236}">
                <a16:creationId xmlns:a16="http://schemas.microsoft.com/office/drawing/2014/main" id="{D22AF8E6-3B50-8C54-2A32-16E8481E4223}"/>
              </a:ext>
            </a:extLst>
          </p:cNvPr>
          <p:cNvCxnSpPr>
            <a:cxnSpLocks/>
          </p:cNvCxnSpPr>
          <p:nvPr/>
        </p:nvCxnSpPr>
        <p:spPr>
          <a:xfrm flipV="1">
            <a:off x="1608396" y="2695793"/>
            <a:ext cx="3160284" cy="1356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95966268-450A-6F56-84B9-900202E01866}"/>
              </a:ext>
            </a:extLst>
          </p:cNvPr>
          <p:cNvSpPr txBox="1"/>
          <p:nvPr/>
        </p:nvSpPr>
        <p:spPr>
          <a:xfrm>
            <a:off x="1608307" y="2372508"/>
            <a:ext cx="3322352" cy="338554"/>
          </a:xfrm>
          <a:prstGeom prst="rect">
            <a:avLst/>
          </a:prstGeom>
          <a:noFill/>
        </p:spPr>
        <p:txBody>
          <a:bodyPr wrap="square" rtlCol="0">
            <a:spAutoFit/>
          </a:bodyPr>
          <a:lstStyle/>
          <a:p>
            <a:r>
              <a:rPr lang="it-IT" sz="1600" dirty="0" err="1"/>
              <a:t>findCreatedMeetings</a:t>
            </a:r>
            <a:r>
              <a:rPr lang="it-IT" sz="1600" dirty="0"/>
              <a:t>(</a:t>
            </a:r>
            <a:r>
              <a:rPr lang="it-IT" sz="1600" dirty="0" err="1"/>
              <a:t>session.user</a:t>
            </a:r>
            <a:r>
              <a:rPr lang="it-IT" sz="1600" dirty="0"/>
              <a:t>)</a:t>
            </a:r>
          </a:p>
        </p:txBody>
      </p:sp>
      <p:cxnSp>
        <p:nvCxnSpPr>
          <p:cNvPr id="21" name="Google Shape;275;p37">
            <a:extLst>
              <a:ext uri="{FF2B5EF4-FFF2-40B4-BE49-F238E27FC236}">
                <a16:creationId xmlns:a16="http://schemas.microsoft.com/office/drawing/2014/main" id="{C97E2FB1-BA80-0F39-C099-70CE4DACA178}"/>
              </a:ext>
            </a:extLst>
          </p:cNvPr>
          <p:cNvCxnSpPr>
            <a:cxnSpLocks/>
          </p:cNvCxnSpPr>
          <p:nvPr/>
        </p:nvCxnSpPr>
        <p:spPr>
          <a:xfrm flipH="1">
            <a:off x="1627366" y="3090239"/>
            <a:ext cx="318797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2B00D071-CBFF-31F0-6FEC-94FAE1D57DC0}"/>
              </a:ext>
            </a:extLst>
          </p:cNvPr>
          <p:cNvSpPr txBox="1"/>
          <p:nvPr/>
        </p:nvSpPr>
        <p:spPr>
          <a:xfrm>
            <a:off x="2615600" y="2742753"/>
            <a:ext cx="1254741" cy="369332"/>
          </a:xfrm>
          <a:prstGeom prst="rect">
            <a:avLst/>
          </a:prstGeom>
          <a:noFill/>
        </p:spPr>
        <p:txBody>
          <a:bodyPr wrap="square" rtlCol="0">
            <a:spAutoFit/>
          </a:bodyPr>
          <a:lstStyle/>
          <a:p>
            <a:r>
              <a:rPr lang="it-IT" dirty="0" err="1"/>
              <a:t>cMeetings</a:t>
            </a:r>
            <a:endParaRPr lang="it-IT" sz="1400" dirty="0"/>
          </a:p>
        </p:txBody>
      </p:sp>
      <p:cxnSp>
        <p:nvCxnSpPr>
          <p:cNvPr id="25" name="Google Shape;275;p37">
            <a:extLst>
              <a:ext uri="{FF2B5EF4-FFF2-40B4-BE49-F238E27FC236}">
                <a16:creationId xmlns:a16="http://schemas.microsoft.com/office/drawing/2014/main" id="{614E43D8-038E-E200-8158-A93300F1D6CD}"/>
              </a:ext>
            </a:extLst>
          </p:cNvPr>
          <p:cNvCxnSpPr>
            <a:cxnSpLocks/>
          </p:cNvCxnSpPr>
          <p:nvPr/>
        </p:nvCxnSpPr>
        <p:spPr>
          <a:xfrm flipV="1">
            <a:off x="1615833" y="3491187"/>
            <a:ext cx="3171817" cy="6684"/>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6" name="CasellaDiTesto 25">
            <a:extLst>
              <a:ext uri="{FF2B5EF4-FFF2-40B4-BE49-F238E27FC236}">
                <a16:creationId xmlns:a16="http://schemas.microsoft.com/office/drawing/2014/main" id="{BF0B7132-2AF5-ABA1-E894-A90AB79828D8}"/>
              </a:ext>
            </a:extLst>
          </p:cNvPr>
          <p:cNvSpPr txBox="1"/>
          <p:nvPr/>
        </p:nvSpPr>
        <p:spPr>
          <a:xfrm>
            <a:off x="1565949" y="3194761"/>
            <a:ext cx="3322352" cy="338554"/>
          </a:xfrm>
          <a:prstGeom prst="rect">
            <a:avLst/>
          </a:prstGeom>
          <a:noFill/>
        </p:spPr>
        <p:txBody>
          <a:bodyPr wrap="square" rtlCol="0">
            <a:spAutoFit/>
          </a:bodyPr>
          <a:lstStyle/>
          <a:p>
            <a:r>
              <a:rPr lang="it-IT" sz="1600" dirty="0" err="1"/>
              <a:t>findInvitedMeetings</a:t>
            </a:r>
            <a:r>
              <a:rPr lang="it-IT" sz="1600" dirty="0"/>
              <a:t>(</a:t>
            </a:r>
            <a:r>
              <a:rPr lang="it-IT" sz="1600" dirty="0" err="1"/>
              <a:t>session.user</a:t>
            </a:r>
            <a:r>
              <a:rPr lang="it-IT" sz="1600" dirty="0"/>
              <a:t>)</a:t>
            </a:r>
          </a:p>
        </p:txBody>
      </p:sp>
      <p:cxnSp>
        <p:nvCxnSpPr>
          <p:cNvPr id="27" name="Google Shape;275;p37">
            <a:extLst>
              <a:ext uri="{FF2B5EF4-FFF2-40B4-BE49-F238E27FC236}">
                <a16:creationId xmlns:a16="http://schemas.microsoft.com/office/drawing/2014/main" id="{107B26CF-E1DE-30D5-E160-0674F096D74F}"/>
              </a:ext>
            </a:extLst>
          </p:cNvPr>
          <p:cNvCxnSpPr>
            <a:cxnSpLocks/>
          </p:cNvCxnSpPr>
          <p:nvPr/>
        </p:nvCxnSpPr>
        <p:spPr>
          <a:xfrm flipH="1">
            <a:off x="1615833" y="3858466"/>
            <a:ext cx="31383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 name="CasellaDiTesto 27">
            <a:extLst>
              <a:ext uri="{FF2B5EF4-FFF2-40B4-BE49-F238E27FC236}">
                <a16:creationId xmlns:a16="http://schemas.microsoft.com/office/drawing/2014/main" id="{540E289E-0465-1A6A-BB3B-CE49519C7B3D}"/>
              </a:ext>
            </a:extLst>
          </p:cNvPr>
          <p:cNvSpPr txBox="1"/>
          <p:nvPr/>
        </p:nvSpPr>
        <p:spPr>
          <a:xfrm>
            <a:off x="2664082" y="3549117"/>
            <a:ext cx="1157779" cy="369332"/>
          </a:xfrm>
          <a:prstGeom prst="rect">
            <a:avLst/>
          </a:prstGeom>
          <a:noFill/>
        </p:spPr>
        <p:txBody>
          <a:bodyPr wrap="square" rtlCol="0">
            <a:spAutoFit/>
          </a:bodyPr>
          <a:lstStyle/>
          <a:p>
            <a:r>
              <a:rPr lang="it-IT" dirty="0" err="1"/>
              <a:t>iMeetings</a:t>
            </a:r>
            <a:endParaRPr lang="it-IT" sz="1400" dirty="0"/>
          </a:p>
        </p:txBody>
      </p:sp>
      <p:sp>
        <p:nvSpPr>
          <p:cNvPr id="30" name="Google Shape;310;p38">
            <a:extLst>
              <a:ext uri="{FF2B5EF4-FFF2-40B4-BE49-F238E27FC236}">
                <a16:creationId xmlns:a16="http://schemas.microsoft.com/office/drawing/2014/main" id="{8241FBEC-2CAE-18FB-6C17-7FEF27C7007E}"/>
              </a:ext>
            </a:extLst>
          </p:cNvPr>
          <p:cNvSpPr/>
          <p:nvPr/>
        </p:nvSpPr>
        <p:spPr>
          <a:xfrm>
            <a:off x="6840280" y="120944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60D713F9-F569-7CDE-B88A-2F84081888E5}"/>
              </a:ext>
            </a:extLst>
          </p:cNvPr>
          <p:cNvCxnSpPr>
            <a:cxnSpLocks/>
          </p:cNvCxnSpPr>
          <p:nvPr/>
        </p:nvCxnSpPr>
        <p:spPr>
          <a:xfrm>
            <a:off x="7428061" y="167594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FA364167-AF04-EBEC-E213-C2451DAC3721}"/>
              </a:ext>
            </a:extLst>
          </p:cNvPr>
          <p:cNvCxnSpPr>
            <a:cxnSpLocks/>
          </p:cNvCxnSpPr>
          <p:nvPr/>
        </p:nvCxnSpPr>
        <p:spPr>
          <a:xfrm>
            <a:off x="1638901" y="4623773"/>
            <a:ext cx="562384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005FA7CE-2962-D402-1704-8F7DD6774BA5}"/>
              </a:ext>
            </a:extLst>
          </p:cNvPr>
          <p:cNvSpPr/>
          <p:nvPr/>
        </p:nvSpPr>
        <p:spPr>
          <a:xfrm>
            <a:off x="7274278" y="4296692"/>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E0B04403-5F91-9BEC-8576-347F5D812D12}"/>
              </a:ext>
            </a:extLst>
          </p:cNvPr>
          <p:cNvSpPr txBox="1"/>
          <p:nvPr/>
        </p:nvSpPr>
        <p:spPr>
          <a:xfrm>
            <a:off x="1752103" y="4269254"/>
            <a:ext cx="5719999" cy="400110"/>
          </a:xfrm>
          <a:prstGeom prst="rect">
            <a:avLst/>
          </a:prstGeom>
          <a:noFill/>
        </p:spPr>
        <p:txBody>
          <a:bodyPr wrap="square" rtlCol="0">
            <a:spAutoFit/>
          </a:bodyPr>
          <a:lstStyle/>
          <a:p>
            <a:r>
              <a:rPr lang="it-IT" sz="2000" dirty="0" err="1"/>
              <a:t>setVariable</a:t>
            </a:r>
            <a:r>
              <a:rPr lang="it-IT" sz="2000" dirty="0"/>
              <a:t>(</a:t>
            </a:r>
            <a:r>
              <a:rPr lang="it-IT" sz="2000" dirty="0" err="1"/>
              <a:t>cMeetings</a:t>
            </a:r>
            <a:r>
              <a:rPr lang="it-IT" sz="2000" dirty="0"/>
              <a:t>), </a:t>
            </a:r>
            <a:r>
              <a:rPr lang="it-IT" sz="2000" dirty="0" err="1"/>
              <a:t>setVariable</a:t>
            </a:r>
            <a:r>
              <a:rPr lang="it-IT" sz="2000" dirty="0"/>
              <a:t>(</a:t>
            </a:r>
            <a:r>
              <a:rPr lang="it-IT" sz="2000" dirty="0" err="1"/>
              <a:t>iMeetings</a:t>
            </a:r>
            <a:r>
              <a:rPr lang="it-IT" sz="2000" dirty="0"/>
              <a:t>)</a:t>
            </a:r>
          </a:p>
        </p:txBody>
      </p:sp>
      <p:sp>
        <p:nvSpPr>
          <p:cNvPr id="36" name="Google Shape;310;p38">
            <a:extLst>
              <a:ext uri="{FF2B5EF4-FFF2-40B4-BE49-F238E27FC236}">
                <a16:creationId xmlns:a16="http://schemas.microsoft.com/office/drawing/2014/main" id="{F601738A-0195-466F-30BC-661B59B45CE3}"/>
              </a:ext>
            </a:extLst>
          </p:cNvPr>
          <p:cNvSpPr/>
          <p:nvPr/>
        </p:nvSpPr>
        <p:spPr>
          <a:xfrm>
            <a:off x="9269351" y="120944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7" name="Google Shape;274;p37">
            <a:extLst>
              <a:ext uri="{FF2B5EF4-FFF2-40B4-BE49-F238E27FC236}">
                <a16:creationId xmlns:a16="http://schemas.microsoft.com/office/drawing/2014/main" id="{72C31A09-89D7-CB9D-665B-4DA359EFAD13}"/>
              </a:ext>
            </a:extLst>
          </p:cNvPr>
          <p:cNvCxnSpPr>
            <a:cxnSpLocks/>
          </p:cNvCxnSpPr>
          <p:nvPr/>
        </p:nvCxnSpPr>
        <p:spPr>
          <a:xfrm>
            <a:off x="10224508" y="168522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5;p37">
            <a:extLst>
              <a:ext uri="{FF2B5EF4-FFF2-40B4-BE49-F238E27FC236}">
                <a16:creationId xmlns:a16="http://schemas.microsoft.com/office/drawing/2014/main" id="{92580092-3546-C3FA-0543-A896F363A82D}"/>
              </a:ext>
            </a:extLst>
          </p:cNvPr>
          <p:cNvCxnSpPr>
            <a:cxnSpLocks/>
            <a:endCxn id="40" idx="1"/>
          </p:cNvCxnSpPr>
          <p:nvPr/>
        </p:nvCxnSpPr>
        <p:spPr>
          <a:xfrm>
            <a:off x="1638901" y="5480261"/>
            <a:ext cx="84295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0" name="Google Shape;277;p37">
            <a:extLst>
              <a:ext uri="{FF2B5EF4-FFF2-40B4-BE49-F238E27FC236}">
                <a16:creationId xmlns:a16="http://schemas.microsoft.com/office/drawing/2014/main" id="{890797A3-3003-3A35-F46D-B4503CFC8B29}"/>
              </a:ext>
            </a:extLst>
          </p:cNvPr>
          <p:cNvSpPr/>
          <p:nvPr/>
        </p:nvSpPr>
        <p:spPr>
          <a:xfrm>
            <a:off x="10068473" y="5153180"/>
            <a:ext cx="291822" cy="6541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 name="CasellaDiTesto 41">
            <a:extLst>
              <a:ext uri="{FF2B5EF4-FFF2-40B4-BE49-F238E27FC236}">
                <a16:creationId xmlns:a16="http://schemas.microsoft.com/office/drawing/2014/main" id="{CEC9FCE5-A461-BF6F-21D3-08B9F326276D}"/>
              </a:ext>
            </a:extLst>
          </p:cNvPr>
          <p:cNvSpPr txBox="1"/>
          <p:nvPr/>
        </p:nvSpPr>
        <p:spPr>
          <a:xfrm>
            <a:off x="3157870" y="5127738"/>
            <a:ext cx="4544984" cy="400110"/>
          </a:xfrm>
          <a:prstGeom prst="rect">
            <a:avLst/>
          </a:prstGeom>
          <a:noFill/>
        </p:spPr>
        <p:txBody>
          <a:bodyPr wrap="square" rtlCol="0">
            <a:spAutoFit/>
          </a:bodyPr>
          <a:lstStyle/>
          <a:p>
            <a:r>
              <a:rPr lang="it-IT" sz="2000" err="1"/>
              <a:t>process</a:t>
            </a:r>
            <a:r>
              <a:rPr lang="it-IT" sz="2000"/>
              <a:t>(‘’Homepage.html’’, </a:t>
            </a:r>
            <a:r>
              <a:rPr lang="it-IT" sz="2000" dirty="0" err="1"/>
              <a:t>ctx</a:t>
            </a:r>
            <a:r>
              <a:rPr lang="it-IT" sz="2000" dirty="0"/>
              <a:t>, …)</a:t>
            </a:r>
          </a:p>
        </p:txBody>
      </p:sp>
    </p:spTree>
    <p:extLst>
      <p:ext uri="{BB962C8B-B14F-4D97-AF65-F5344CB8AC3E}">
        <p14:creationId xmlns:p14="http://schemas.microsoft.com/office/powerpoint/2010/main" val="89606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504593" y="80570"/>
            <a:ext cx="10972800" cy="1143000"/>
          </a:xfrm>
        </p:spPr>
        <p:txBody>
          <a:bodyPr>
            <a:normAutofit/>
          </a:bodyPr>
          <a:lstStyle/>
          <a:p>
            <a:pPr algn="ctr"/>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033485" y="1432929"/>
            <a:ext cx="2057061"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7" name="Google Shape;310;p38">
            <a:extLst>
              <a:ext uri="{FF2B5EF4-FFF2-40B4-BE49-F238E27FC236}">
                <a16:creationId xmlns:a16="http://schemas.microsoft.com/office/drawing/2014/main" id="{03F7BDD2-D30D-271B-4CB9-9C8F3F18873C}"/>
              </a:ext>
            </a:extLst>
          </p:cNvPr>
          <p:cNvSpPr/>
          <p:nvPr/>
        </p:nvSpPr>
        <p:spPr>
          <a:xfrm>
            <a:off x="4651861" y="1403041"/>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MeetingForm</a:t>
            </a:r>
            <a:endParaRPr dirty="0">
              <a:solidFill>
                <a:schemeClr val="dk1"/>
              </a:solidFill>
              <a:latin typeface="Calibri"/>
              <a:ea typeface="Calibri"/>
              <a:cs typeface="Calibri"/>
              <a:sym typeface="Calibri"/>
            </a:endParaRPr>
          </a:p>
        </p:txBody>
      </p:sp>
      <p:sp>
        <p:nvSpPr>
          <p:cNvPr id="8" name="Google Shape;310;p38">
            <a:extLst>
              <a:ext uri="{FF2B5EF4-FFF2-40B4-BE49-F238E27FC236}">
                <a16:creationId xmlns:a16="http://schemas.microsoft.com/office/drawing/2014/main" id="{A963BA94-E6CD-449B-7BE2-77F277A3B5A9}"/>
              </a:ext>
            </a:extLst>
          </p:cNvPr>
          <p:cNvSpPr/>
          <p:nvPr/>
        </p:nvSpPr>
        <p:spPr>
          <a:xfrm>
            <a:off x="8115636" y="1406523"/>
            <a:ext cx="205706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085974"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0" name="Google Shape;274;p37">
            <a:extLst>
              <a:ext uri="{FF2B5EF4-FFF2-40B4-BE49-F238E27FC236}">
                <a16:creationId xmlns:a16="http://schemas.microsoft.com/office/drawing/2014/main" id="{E22C8FA5-923A-23DC-F7F5-606D8745FEF3}"/>
              </a:ext>
            </a:extLst>
          </p:cNvPr>
          <p:cNvCxnSpPr>
            <a:cxnSpLocks/>
          </p:cNvCxnSpPr>
          <p:nvPr/>
        </p:nvCxnSpPr>
        <p:spPr>
          <a:xfrm>
            <a:off x="5607019" y="1899515"/>
            <a:ext cx="0" cy="438996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2" name="Google Shape;274;p37">
            <a:extLst>
              <a:ext uri="{FF2B5EF4-FFF2-40B4-BE49-F238E27FC236}">
                <a16:creationId xmlns:a16="http://schemas.microsoft.com/office/drawing/2014/main" id="{17AF345B-7CB5-97E6-D4A2-E93E1783C34B}"/>
              </a:ext>
            </a:extLst>
          </p:cNvPr>
          <p:cNvCxnSpPr>
            <a:cxnSpLocks/>
          </p:cNvCxnSpPr>
          <p:nvPr/>
        </p:nvCxnSpPr>
        <p:spPr>
          <a:xfrm>
            <a:off x="9101455" y="1887428"/>
            <a:ext cx="0" cy="440205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FC033B31-0C64-C9CF-3E36-04CA3C2CDCA1}"/>
              </a:ext>
            </a:extLst>
          </p:cNvPr>
          <p:cNvSpPr/>
          <p:nvPr/>
        </p:nvSpPr>
        <p:spPr>
          <a:xfrm>
            <a:off x="1914992" y="2145738"/>
            <a:ext cx="298987" cy="369847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4" name="Google Shape;275;p37">
            <a:extLst>
              <a:ext uri="{FF2B5EF4-FFF2-40B4-BE49-F238E27FC236}">
                <a16:creationId xmlns:a16="http://schemas.microsoft.com/office/drawing/2014/main" id="{53070861-7971-52F0-96C4-689BBB5593B6}"/>
              </a:ext>
            </a:extLst>
          </p:cNvPr>
          <p:cNvCxnSpPr>
            <a:cxnSpLocks/>
          </p:cNvCxnSpPr>
          <p:nvPr/>
        </p:nvCxnSpPr>
        <p:spPr>
          <a:xfrm>
            <a:off x="642749" y="3059448"/>
            <a:ext cx="125265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6E17B350-9816-690A-D832-FE5D2DCBC2CE}"/>
              </a:ext>
            </a:extLst>
          </p:cNvPr>
          <p:cNvSpPr txBox="1"/>
          <p:nvPr/>
        </p:nvSpPr>
        <p:spPr>
          <a:xfrm>
            <a:off x="610666" y="2578100"/>
            <a:ext cx="1354468" cy="461665"/>
          </a:xfrm>
          <a:prstGeom prst="rect">
            <a:avLst/>
          </a:prstGeom>
          <a:noFill/>
        </p:spPr>
        <p:txBody>
          <a:bodyPr wrap="square" rtlCol="0">
            <a:spAutoFit/>
          </a:bodyPr>
          <a:lstStyle/>
          <a:p>
            <a:r>
              <a:rPr lang="it-IT" sz="2400" b="1" dirty="0" err="1"/>
              <a:t>doPost</a:t>
            </a:r>
            <a:endParaRPr lang="it-IT" sz="2800" b="1" dirty="0"/>
          </a:p>
        </p:txBody>
      </p:sp>
      <p:sp>
        <p:nvSpPr>
          <p:cNvPr id="17" name="CasellaDiTesto 16">
            <a:extLst>
              <a:ext uri="{FF2B5EF4-FFF2-40B4-BE49-F238E27FC236}">
                <a16:creationId xmlns:a16="http://schemas.microsoft.com/office/drawing/2014/main" id="{B2D031E1-B9CE-8B5D-14B3-496C9EA66818}"/>
              </a:ext>
            </a:extLst>
          </p:cNvPr>
          <p:cNvSpPr txBox="1"/>
          <p:nvPr/>
        </p:nvSpPr>
        <p:spPr>
          <a:xfrm>
            <a:off x="-22729" y="4018290"/>
            <a:ext cx="2085974" cy="2431435"/>
          </a:xfrm>
          <a:prstGeom prst="rect">
            <a:avLst/>
          </a:prstGeom>
          <a:noFill/>
        </p:spPr>
        <p:txBody>
          <a:bodyPr wrap="square">
            <a:spAutoFit/>
          </a:bodyPr>
          <a:lstStyle/>
          <a:p>
            <a:pPr marL="0" marR="0" lvl="0" indent="0" algn="l" rtl="0">
              <a:spcBef>
                <a:spcPts val="0"/>
              </a:spcBef>
              <a:spcAft>
                <a:spcPts val="0"/>
              </a:spcAft>
              <a:buNone/>
            </a:pPr>
            <a:r>
              <a:rPr lang="en-US" dirty="0">
                <a:solidFill>
                  <a:schemeClr val="dk1"/>
                </a:solidFill>
                <a:latin typeface="Calibri"/>
                <a:ea typeface="Calibri"/>
                <a:cs typeface="Calibri"/>
                <a:sym typeface="Calibri"/>
              </a:rPr>
              <a:t>In </a:t>
            </a:r>
            <a:r>
              <a:rPr lang="en-US" u="sng" dirty="0">
                <a:solidFill>
                  <a:schemeClr val="dk1"/>
                </a:solidFill>
                <a:latin typeface="Calibri"/>
                <a:ea typeface="Calibri"/>
                <a:cs typeface="Calibri"/>
                <a:sym typeface="Calibri"/>
              </a:rPr>
              <a:t>Homepage.html</a:t>
            </a:r>
            <a:r>
              <a:rPr lang="en-US"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dirty="0">
                <a:solidFill>
                  <a:schemeClr val="dk1"/>
                </a:solidFill>
                <a:latin typeface="Calibri"/>
                <a:ea typeface="Calibri"/>
                <a:cs typeface="Calibri"/>
                <a:sym typeface="Calibri"/>
              </a:rPr>
              <a:t>POST</a:t>
            </a:r>
          </a:p>
          <a:p>
            <a:pPr marL="0" marR="0" lvl="0" indent="0" algn="l" rtl="0">
              <a:spcBef>
                <a:spcPts val="0"/>
              </a:spcBef>
              <a:spcAft>
                <a:spcPts val="0"/>
              </a:spcAft>
              <a:buNone/>
            </a:pPr>
            <a:r>
              <a:rPr lang="en-US" dirty="0">
                <a:solidFill>
                  <a:schemeClr val="dk1"/>
                </a:solidFill>
                <a:latin typeface="Calibri"/>
                <a:ea typeface="Calibri"/>
                <a:cs typeface="Calibri"/>
                <a:sym typeface="Calibri"/>
              </a:rPr>
              <a:t>/</a:t>
            </a:r>
            <a:r>
              <a:rPr lang="en-US" dirty="0" err="1">
                <a:solidFill>
                  <a:schemeClr val="dk1"/>
                </a:solidFill>
                <a:latin typeface="Calibri"/>
                <a:ea typeface="Calibri"/>
                <a:cs typeface="Calibri"/>
                <a:sym typeface="Calibri"/>
              </a:rPr>
              <a:t>CreateMeeting</a:t>
            </a:r>
            <a:endParaRPr lang="en-US"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dirty="0">
                <a:solidFill>
                  <a:schemeClr val="dk1"/>
                </a:solidFill>
                <a:latin typeface="Calibri"/>
                <a:cs typeface="Calibri"/>
                <a:sym typeface="Calibri"/>
              </a:rPr>
              <a:t>title</a:t>
            </a:r>
          </a:p>
          <a:p>
            <a:pPr marL="0" marR="0" lvl="0" indent="0" algn="l" rtl="0">
              <a:spcBef>
                <a:spcPts val="0"/>
              </a:spcBef>
              <a:spcAft>
                <a:spcPts val="0"/>
              </a:spcAft>
              <a:buNone/>
            </a:pPr>
            <a:r>
              <a:rPr lang="en-US" sz="1600" dirty="0">
                <a:solidFill>
                  <a:schemeClr val="dk1"/>
                </a:solidFill>
                <a:latin typeface="Calibri"/>
                <a:cs typeface="Calibri"/>
                <a:sym typeface="Calibri"/>
              </a:rPr>
              <a:t>date</a:t>
            </a:r>
          </a:p>
          <a:p>
            <a:pPr marL="0" marR="0" lvl="0" indent="0" algn="l" rtl="0">
              <a:spcBef>
                <a:spcPts val="0"/>
              </a:spcBef>
              <a:spcAft>
                <a:spcPts val="0"/>
              </a:spcAft>
              <a:buNone/>
            </a:pPr>
            <a:r>
              <a:rPr lang="en-US" sz="1600" dirty="0">
                <a:solidFill>
                  <a:schemeClr val="dk1"/>
                </a:solidFill>
                <a:latin typeface="Calibri"/>
                <a:cs typeface="Calibri"/>
                <a:sym typeface="Calibri"/>
              </a:rPr>
              <a:t>time</a:t>
            </a:r>
          </a:p>
          <a:p>
            <a:pPr marL="0" marR="0" lvl="0" indent="0" algn="l" rtl="0">
              <a:spcBef>
                <a:spcPts val="0"/>
              </a:spcBef>
              <a:spcAft>
                <a:spcPts val="0"/>
              </a:spcAft>
              <a:buNone/>
            </a:pPr>
            <a:r>
              <a:rPr lang="en-US" sz="1600" dirty="0">
                <a:solidFill>
                  <a:schemeClr val="dk1"/>
                </a:solidFill>
                <a:latin typeface="Calibri"/>
                <a:cs typeface="Calibri"/>
                <a:sym typeface="Calibri"/>
              </a:rPr>
              <a:t>duration</a:t>
            </a:r>
          </a:p>
          <a:p>
            <a:pPr marL="0" marR="0" lvl="0" indent="0" algn="l" rtl="0">
              <a:spcBef>
                <a:spcPts val="0"/>
              </a:spcBef>
              <a:spcAft>
                <a:spcPts val="0"/>
              </a:spcAft>
              <a:buNone/>
            </a:pPr>
            <a:r>
              <a:rPr lang="en-US" sz="1600" dirty="0" err="1">
                <a:solidFill>
                  <a:schemeClr val="dk1"/>
                </a:solidFill>
                <a:latin typeface="Calibri"/>
                <a:cs typeface="Calibri"/>
                <a:sym typeface="Calibri"/>
              </a:rPr>
              <a:t>maxPart</a:t>
            </a:r>
            <a:endParaRPr lang="en-US" sz="1600" dirty="0">
              <a:solidFill>
                <a:schemeClr val="dk1"/>
              </a:solidFill>
              <a:latin typeface="Calibri"/>
              <a:cs typeface="Calibri"/>
              <a:sym typeface="Calibri"/>
            </a:endParaRPr>
          </a:p>
        </p:txBody>
      </p:sp>
      <p:cxnSp>
        <p:nvCxnSpPr>
          <p:cNvPr id="18" name="Google Shape;275;p37">
            <a:extLst>
              <a:ext uri="{FF2B5EF4-FFF2-40B4-BE49-F238E27FC236}">
                <a16:creationId xmlns:a16="http://schemas.microsoft.com/office/drawing/2014/main" id="{94371A0F-88D6-BC2F-92F0-FD750D4A0221}"/>
              </a:ext>
            </a:extLst>
          </p:cNvPr>
          <p:cNvCxnSpPr>
            <a:cxnSpLocks/>
          </p:cNvCxnSpPr>
          <p:nvPr/>
        </p:nvCxnSpPr>
        <p:spPr>
          <a:xfrm>
            <a:off x="2206815" y="266878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Google Shape;277;p37">
            <a:extLst>
              <a:ext uri="{FF2B5EF4-FFF2-40B4-BE49-F238E27FC236}">
                <a16:creationId xmlns:a16="http://schemas.microsoft.com/office/drawing/2014/main" id="{7B305D44-557B-A0FB-F8AC-73A3C191DF11}"/>
              </a:ext>
            </a:extLst>
          </p:cNvPr>
          <p:cNvSpPr/>
          <p:nvPr/>
        </p:nvSpPr>
        <p:spPr>
          <a:xfrm>
            <a:off x="5461107" y="2145738"/>
            <a:ext cx="291824" cy="17663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CasellaDiTesto 21">
            <a:extLst>
              <a:ext uri="{FF2B5EF4-FFF2-40B4-BE49-F238E27FC236}">
                <a16:creationId xmlns:a16="http://schemas.microsoft.com/office/drawing/2014/main" id="{04F63E6F-4595-F5DF-3E15-76E02DB2484D}"/>
              </a:ext>
            </a:extLst>
          </p:cNvPr>
          <p:cNvSpPr txBox="1"/>
          <p:nvPr/>
        </p:nvSpPr>
        <p:spPr>
          <a:xfrm>
            <a:off x="2534987" y="2297903"/>
            <a:ext cx="2763757" cy="400110"/>
          </a:xfrm>
          <a:prstGeom prst="rect">
            <a:avLst/>
          </a:prstGeom>
          <a:noFill/>
        </p:spPr>
        <p:txBody>
          <a:bodyPr wrap="square" rtlCol="0">
            <a:spAutoFit/>
          </a:bodyPr>
          <a:lstStyle/>
          <a:p>
            <a:r>
              <a:rPr lang="it-IT" sz="2000" dirty="0"/>
              <a:t>new </a:t>
            </a:r>
            <a:r>
              <a:rPr lang="it-IT" sz="2000" dirty="0" err="1"/>
              <a:t>MeetingForm</a:t>
            </a:r>
            <a:r>
              <a:rPr lang="it-IT" sz="2000" dirty="0"/>
              <a:t>(*)</a:t>
            </a:r>
          </a:p>
        </p:txBody>
      </p:sp>
      <p:cxnSp>
        <p:nvCxnSpPr>
          <p:cNvPr id="26" name="Google Shape;275;p37">
            <a:extLst>
              <a:ext uri="{FF2B5EF4-FFF2-40B4-BE49-F238E27FC236}">
                <a16:creationId xmlns:a16="http://schemas.microsoft.com/office/drawing/2014/main" id="{D4E5D5CC-BB5A-C3D3-6CBF-6C8256A69851}"/>
              </a:ext>
            </a:extLst>
          </p:cNvPr>
          <p:cNvCxnSpPr>
            <a:cxnSpLocks/>
          </p:cNvCxnSpPr>
          <p:nvPr/>
        </p:nvCxnSpPr>
        <p:spPr>
          <a:xfrm>
            <a:off x="2206815" y="3134651"/>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CasellaDiTesto 26">
            <a:extLst>
              <a:ext uri="{FF2B5EF4-FFF2-40B4-BE49-F238E27FC236}">
                <a16:creationId xmlns:a16="http://schemas.microsoft.com/office/drawing/2014/main" id="{5606891B-018C-CADF-786C-A99A7C15FDD7}"/>
              </a:ext>
            </a:extLst>
          </p:cNvPr>
          <p:cNvSpPr txBox="1"/>
          <p:nvPr/>
        </p:nvSpPr>
        <p:spPr>
          <a:xfrm>
            <a:off x="3275849" y="2773117"/>
            <a:ext cx="1114559" cy="400110"/>
          </a:xfrm>
          <a:prstGeom prst="rect">
            <a:avLst/>
          </a:prstGeom>
          <a:noFill/>
        </p:spPr>
        <p:txBody>
          <a:bodyPr wrap="square" rtlCol="0">
            <a:spAutoFit/>
          </a:bodyPr>
          <a:lstStyle/>
          <a:p>
            <a:r>
              <a:rPr lang="it-IT" sz="2000" dirty="0" err="1"/>
              <a:t>isValid</a:t>
            </a:r>
            <a:r>
              <a:rPr lang="it-IT" sz="2000" dirty="0"/>
              <a:t>()</a:t>
            </a:r>
          </a:p>
        </p:txBody>
      </p:sp>
      <p:cxnSp>
        <p:nvCxnSpPr>
          <p:cNvPr id="29" name="Google Shape;275;p37">
            <a:extLst>
              <a:ext uri="{FF2B5EF4-FFF2-40B4-BE49-F238E27FC236}">
                <a16:creationId xmlns:a16="http://schemas.microsoft.com/office/drawing/2014/main" id="{DF8B931C-3C0B-673F-F597-307D97766B58}"/>
              </a:ext>
            </a:extLst>
          </p:cNvPr>
          <p:cNvCxnSpPr>
            <a:cxnSpLocks/>
          </p:cNvCxnSpPr>
          <p:nvPr/>
        </p:nvCxnSpPr>
        <p:spPr>
          <a:xfrm flipH="1">
            <a:off x="2206815" y="3588312"/>
            <a:ext cx="325429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CasellaDiTesto 32">
            <a:extLst>
              <a:ext uri="{FF2B5EF4-FFF2-40B4-BE49-F238E27FC236}">
                <a16:creationId xmlns:a16="http://schemas.microsoft.com/office/drawing/2014/main" id="{AF2DF0B5-AAD5-84B9-BFD9-C3197DC79547}"/>
              </a:ext>
            </a:extLst>
          </p:cNvPr>
          <p:cNvSpPr txBox="1"/>
          <p:nvPr/>
        </p:nvSpPr>
        <p:spPr>
          <a:xfrm>
            <a:off x="3422057" y="3224495"/>
            <a:ext cx="780814" cy="400110"/>
          </a:xfrm>
          <a:prstGeom prst="rect">
            <a:avLst/>
          </a:prstGeom>
          <a:noFill/>
        </p:spPr>
        <p:txBody>
          <a:bodyPr wrap="square" rtlCol="0">
            <a:spAutoFit/>
          </a:bodyPr>
          <a:lstStyle/>
          <a:p>
            <a:r>
              <a:rPr lang="it-IT" sz="2000" dirty="0" err="1"/>
              <a:t>valid</a:t>
            </a:r>
            <a:endParaRPr lang="it-IT" dirty="0"/>
          </a:p>
        </p:txBody>
      </p:sp>
      <p:sp>
        <p:nvSpPr>
          <p:cNvPr id="35" name="Google Shape;277;p37">
            <a:extLst>
              <a:ext uri="{FF2B5EF4-FFF2-40B4-BE49-F238E27FC236}">
                <a16:creationId xmlns:a16="http://schemas.microsoft.com/office/drawing/2014/main" id="{AB171623-E647-EAA0-8F8B-3E20CABA67A5}"/>
              </a:ext>
            </a:extLst>
          </p:cNvPr>
          <p:cNvSpPr/>
          <p:nvPr/>
        </p:nvSpPr>
        <p:spPr>
          <a:xfrm>
            <a:off x="8947593" y="4653621"/>
            <a:ext cx="307724" cy="7978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6" name="Google Shape;275;p37">
            <a:extLst>
              <a:ext uri="{FF2B5EF4-FFF2-40B4-BE49-F238E27FC236}">
                <a16:creationId xmlns:a16="http://schemas.microsoft.com/office/drawing/2014/main" id="{A29090B2-EC7C-691D-3288-776C00111538}"/>
              </a:ext>
            </a:extLst>
          </p:cNvPr>
          <p:cNvCxnSpPr>
            <a:cxnSpLocks/>
            <a:endCxn id="35" idx="1"/>
          </p:cNvCxnSpPr>
          <p:nvPr/>
        </p:nvCxnSpPr>
        <p:spPr>
          <a:xfrm>
            <a:off x="2206815" y="5047760"/>
            <a:ext cx="6740778" cy="4789"/>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8" name="CasellaDiTesto 37">
            <a:extLst>
              <a:ext uri="{FF2B5EF4-FFF2-40B4-BE49-F238E27FC236}">
                <a16:creationId xmlns:a16="http://schemas.microsoft.com/office/drawing/2014/main" id="{0ED9B55E-488C-3383-9AE5-EDAE2798685E}"/>
              </a:ext>
            </a:extLst>
          </p:cNvPr>
          <p:cNvSpPr txBox="1"/>
          <p:nvPr/>
        </p:nvSpPr>
        <p:spPr>
          <a:xfrm>
            <a:off x="3796062" y="4671810"/>
            <a:ext cx="2998076" cy="413816"/>
          </a:xfrm>
          <a:prstGeom prst="rect">
            <a:avLst/>
          </a:prstGeom>
          <a:noFill/>
        </p:spPr>
        <p:txBody>
          <a:bodyPr wrap="square" rtlCol="0">
            <a:spAutoFit/>
          </a:bodyPr>
          <a:lstStyle/>
          <a:p>
            <a:r>
              <a:rPr lang="it-IT" sz="2000" dirty="0"/>
              <a:t>[ </a:t>
            </a:r>
            <a:r>
              <a:rPr lang="it-IT" dirty="0" err="1"/>
              <a:t>valid</a:t>
            </a:r>
            <a:r>
              <a:rPr lang="it-IT" dirty="0"/>
              <a:t> == false </a:t>
            </a:r>
            <a:r>
              <a:rPr lang="it-IT" sz="2000" dirty="0"/>
              <a:t>] </a:t>
            </a:r>
            <a:r>
              <a:rPr lang="it-IT" sz="2000" dirty="0" err="1"/>
              <a:t>redirect</a:t>
            </a:r>
            <a:endParaRPr lang="it-IT" sz="2000" dirty="0"/>
          </a:p>
        </p:txBody>
      </p:sp>
      <p:sp>
        <p:nvSpPr>
          <p:cNvPr id="44" name="CasellaDiTesto 43">
            <a:extLst>
              <a:ext uri="{FF2B5EF4-FFF2-40B4-BE49-F238E27FC236}">
                <a16:creationId xmlns:a16="http://schemas.microsoft.com/office/drawing/2014/main" id="{260E97EE-3339-AD49-9058-8111F5293A5F}"/>
              </a:ext>
            </a:extLst>
          </p:cNvPr>
          <p:cNvSpPr txBox="1"/>
          <p:nvPr/>
        </p:nvSpPr>
        <p:spPr>
          <a:xfrm>
            <a:off x="4607127" y="653979"/>
            <a:ext cx="2456984" cy="369332"/>
          </a:xfrm>
          <a:prstGeom prst="rect">
            <a:avLst/>
          </a:prstGeom>
          <a:noFill/>
        </p:spPr>
        <p:txBody>
          <a:bodyPr wrap="square" rtlCol="0">
            <a:spAutoFit/>
          </a:bodyPr>
          <a:lstStyle/>
          <a:p>
            <a:r>
              <a:rPr lang="it-IT" dirty="0" err="1">
                <a:solidFill>
                  <a:schemeClr val="accent1"/>
                </a:solidFill>
                <a:latin typeface="+mj-lt"/>
                <a:ea typeface="+mj-ea"/>
                <a:cs typeface="+mj-cs"/>
              </a:rPr>
              <a:t>invalid</a:t>
            </a:r>
            <a:r>
              <a:rPr lang="it-IT" sz="1050" dirty="0"/>
              <a:t> </a:t>
            </a:r>
            <a:r>
              <a:rPr lang="it-IT" dirty="0">
                <a:solidFill>
                  <a:schemeClr val="accent1"/>
                </a:solidFill>
                <a:latin typeface="+mj-lt"/>
                <a:ea typeface="+mj-ea"/>
                <a:cs typeface="+mj-cs"/>
              </a:rPr>
              <a:t>input scenario</a:t>
            </a:r>
          </a:p>
        </p:txBody>
      </p:sp>
      <p:sp>
        <p:nvSpPr>
          <p:cNvPr id="24" name="CasellaDiTesto 23">
            <a:extLst>
              <a:ext uri="{FF2B5EF4-FFF2-40B4-BE49-F238E27FC236}">
                <a16:creationId xmlns:a16="http://schemas.microsoft.com/office/drawing/2014/main" id="{4FD70C01-7F33-1E52-A623-9B74A530B7B3}"/>
              </a:ext>
            </a:extLst>
          </p:cNvPr>
          <p:cNvSpPr txBox="1"/>
          <p:nvPr/>
        </p:nvSpPr>
        <p:spPr>
          <a:xfrm>
            <a:off x="51939" y="552950"/>
            <a:ext cx="2434278" cy="646331"/>
          </a:xfrm>
          <a:prstGeom prst="rect">
            <a:avLst/>
          </a:prstGeom>
          <a:noFill/>
        </p:spPr>
        <p:txBody>
          <a:bodyPr wrap="square" rtlCol="0">
            <a:spAutoFit/>
          </a:bodyPr>
          <a:lstStyle/>
          <a:p>
            <a:r>
              <a:rPr lang="it-IT" dirty="0">
                <a:solidFill>
                  <a:srgbClr val="FF0000"/>
                </a:solidFill>
              </a:rPr>
              <a:t>* </a:t>
            </a:r>
            <a:r>
              <a:rPr lang="it-IT" dirty="0" err="1">
                <a:solidFill>
                  <a:srgbClr val="FF0000"/>
                </a:solidFill>
              </a:rPr>
              <a:t>all</a:t>
            </a:r>
            <a:r>
              <a:rPr lang="it-IT" dirty="0">
                <a:solidFill>
                  <a:srgbClr val="FF0000"/>
                </a:solidFill>
              </a:rPr>
              <a:t> the </a:t>
            </a:r>
            <a:r>
              <a:rPr lang="it-IT" dirty="0" err="1">
                <a:solidFill>
                  <a:srgbClr val="FF0000"/>
                </a:solidFill>
              </a:rPr>
              <a:t>form</a:t>
            </a:r>
            <a:r>
              <a:rPr lang="it-IT" dirty="0">
                <a:solidFill>
                  <a:srgbClr val="FF0000"/>
                </a:solidFill>
              </a:rPr>
              <a:t> fields are set </a:t>
            </a:r>
            <a:r>
              <a:rPr lang="it-IT" dirty="0" err="1">
                <a:solidFill>
                  <a:srgbClr val="FF0000"/>
                </a:solidFill>
              </a:rPr>
              <a:t>as</a:t>
            </a:r>
            <a:r>
              <a:rPr lang="it-IT" dirty="0">
                <a:solidFill>
                  <a:srgbClr val="FF0000"/>
                </a:solidFill>
              </a:rPr>
              <a:t> </a:t>
            </a:r>
            <a:r>
              <a:rPr lang="it-IT" dirty="0" err="1">
                <a:solidFill>
                  <a:srgbClr val="FF0000"/>
                </a:solidFill>
              </a:rPr>
              <a:t>parameters</a:t>
            </a:r>
            <a:endParaRPr lang="it-IT" dirty="0">
              <a:solidFill>
                <a:srgbClr val="FF0000"/>
              </a:solidFill>
            </a:endParaRPr>
          </a:p>
        </p:txBody>
      </p:sp>
    </p:spTree>
    <p:extLst>
      <p:ext uri="{BB962C8B-B14F-4D97-AF65-F5344CB8AC3E}">
        <p14:creationId xmlns:p14="http://schemas.microsoft.com/office/powerpoint/2010/main" val="2345549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22964"/>
            <a:ext cx="10972800" cy="1143000"/>
          </a:xfrm>
        </p:spPr>
        <p:txBody>
          <a:bodyPr/>
          <a:lstStyle/>
          <a:p>
            <a:pPr algn="ctr"/>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204475" y="1238557"/>
            <a:ext cx="2139353"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GoToRecordsPage</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3608800" y="1204237"/>
            <a:ext cx="1513604" cy="4763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Session</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1238014" y="1725502"/>
            <a:ext cx="0" cy="505807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4401540" y="1725502"/>
            <a:ext cx="0" cy="508370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1106205" y="1952679"/>
            <a:ext cx="320084" cy="443747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3799561" y="513522"/>
            <a:ext cx="4541405" cy="369332"/>
          </a:xfrm>
          <a:prstGeom prst="rect">
            <a:avLst/>
          </a:prstGeom>
          <a:noFill/>
        </p:spPr>
        <p:txBody>
          <a:bodyPr wrap="square" rtlCol="0">
            <a:spAutoFit/>
          </a:bodyPr>
          <a:lstStyle/>
          <a:p>
            <a:r>
              <a:rPr lang="it-IT" dirty="0" err="1">
                <a:solidFill>
                  <a:schemeClr val="accent1"/>
                </a:solidFill>
                <a:latin typeface="+mj-lt"/>
                <a:ea typeface="+mj-ea"/>
                <a:cs typeface="+mj-cs"/>
              </a:rPr>
              <a:t>valid</a:t>
            </a:r>
            <a:r>
              <a:rPr lang="it-IT" sz="1050" dirty="0"/>
              <a:t> </a:t>
            </a:r>
            <a:r>
              <a:rPr lang="it-IT" dirty="0">
                <a:solidFill>
                  <a:schemeClr val="accent1"/>
                </a:solidFill>
                <a:latin typeface="+mj-lt"/>
                <a:ea typeface="+mj-ea"/>
                <a:cs typeface="+mj-cs"/>
              </a:rPr>
              <a:t>input scenario (</a:t>
            </a:r>
            <a:r>
              <a:rPr lang="it-IT" dirty="0" err="1">
                <a:solidFill>
                  <a:schemeClr val="accent1"/>
                </a:solidFill>
                <a:latin typeface="+mj-lt"/>
                <a:ea typeface="+mj-ea"/>
                <a:cs typeface="+mj-cs"/>
              </a:rPr>
              <a:t>getting</a:t>
            </a:r>
            <a:r>
              <a:rPr lang="it-IT" dirty="0">
                <a:solidFill>
                  <a:schemeClr val="accent1"/>
                </a:solidFill>
                <a:latin typeface="+mj-lt"/>
                <a:ea typeface="+mj-ea"/>
                <a:cs typeface="+mj-cs"/>
              </a:rPr>
              <a:t> information)</a:t>
            </a:r>
          </a:p>
        </p:txBody>
      </p:sp>
      <p:cxnSp>
        <p:nvCxnSpPr>
          <p:cNvPr id="15" name="Google Shape;275;p37">
            <a:extLst>
              <a:ext uri="{FF2B5EF4-FFF2-40B4-BE49-F238E27FC236}">
                <a16:creationId xmlns:a16="http://schemas.microsoft.com/office/drawing/2014/main" id="{DB4A748F-2C83-E43F-71A3-9AEF1D8521CE}"/>
              </a:ext>
            </a:extLst>
          </p:cNvPr>
          <p:cNvCxnSpPr>
            <a:cxnSpLocks/>
          </p:cNvCxnSpPr>
          <p:nvPr/>
        </p:nvCxnSpPr>
        <p:spPr>
          <a:xfrm>
            <a:off x="1406956" y="3487760"/>
            <a:ext cx="45414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8" name="CasellaDiTesto 17">
            <a:extLst>
              <a:ext uri="{FF2B5EF4-FFF2-40B4-BE49-F238E27FC236}">
                <a16:creationId xmlns:a16="http://schemas.microsoft.com/office/drawing/2014/main" id="{590B41A9-1DC8-F84E-CE2D-B0B68C7D2E6F}"/>
              </a:ext>
            </a:extLst>
          </p:cNvPr>
          <p:cNvSpPr txBox="1"/>
          <p:nvPr/>
        </p:nvSpPr>
        <p:spPr>
          <a:xfrm>
            <a:off x="2729885" y="3132233"/>
            <a:ext cx="2139353" cy="400110"/>
          </a:xfrm>
          <a:prstGeom prst="rect">
            <a:avLst/>
          </a:prstGeom>
          <a:noFill/>
        </p:spPr>
        <p:txBody>
          <a:bodyPr wrap="square" rtlCol="0">
            <a:spAutoFit/>
          </a:bodyPr>
          <a:lstStyle/>
          <a:p>
            <a:r>
              <a:rPr lang="it-IT" sz="2000" dirty="0"/>
              <a:t>new </a:t>
            </a:r>
            <a:r>
              <a:rPr lang="it-IT" sz="2000" dirty="0" err="1"/>
              <a:t>UserDAO</a:t>
            </a:r>
            <a:r>
              <a:rPr lang="it-IT" sz="2000" dirty="0"/>
              <a:t>()</a:t>
            </a:r>
          </a:p>
        </p:txBody>
      </p:sp>
      <p:cxnSp>
        <p:nvCxnSpPr>
          <p:cNvPr id="20" name="Google Shape;275;p37">
            <a:extLst>
              <a:ext uri="{FF2B5EF4-FFF2-40B4-BE49-F238E27FC236}">
                <a16:creationId xmlns:a16="http://schemas.microsoft.com/office/drawing/2014/main" id="{28CAF8CF-DF3D-BEAE-8A47-D246476BD4A4}"/>
              </a:ext>
            </a:extLst>
          </p:cNvPr>
          <p:cNvCxnSpPr>
            <a:cxnSpLocks/>
          </p:cNvCxnSpPr>
          <p:nvPr/>
        </p:nvCxnSpPr>
        <p:spPr>
          <a:xfrm>
            <a:off x="1406955" y="3983705"/>
            <a:ext cx="45414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FFEF21EC-577D-D669-7B46-5342AE7060C6}"/>
              </a:ext>
            </a:extLst>
          </p:cNvPr>
          <p:cNvSpPr txBox="1"/>
          <p:nvPr/>
        </p:nvSpPr>
        <p:spPr>
          <a:xfrm>
            <a:off x="2480689" y="3604445"/>
            <a:ext cx="2770980" cy="400110"/>
          </a:xfrm>
          <a:prstGeom prst="rect">
            <a:avLst/>
          </a:prstGeom>
          <a:noFill/>
        </p:spPr>
        <p:txBody>
          <a:bodyPr wrap="square" rtlCol="0">
            <a:spAutoFit/>
          </a:bodyPr>
          <a:lstStyle/>
          <a:p>
            <a:r>
              <a:rPr lang="it-IT" sz="2000" dirty="0" err="1"/>
              <a:t>getRegisteredUsers</a:t>
            </a:r>
            <a:r>
              <a:rPr lang="it-IT" sz="2000" dirty="0"/>
              <a:t>()</a:t>
            </a:r>
          </a:p>
        </p:txBody>
      </p:sp>
      <p:cxnSp>
        <p:nvCxnSpPr>
          <p:cNvPr id="25" name="Google Shape;275;p37">
            <a:extLst>
              <a:ext uri="{FF2B5EF4-FFF2-40B4-BE49-F238E27FC236}">
                <a16:creationId xmlns:a16="http://schemas.microsoft.com/office/drawing/2014/main" id="{5EA745D6-1590-7DF7-D384-23B4EDB40D59}"/>
              </a:ext>
            </a:extLst>
          </p:cNvPr>
          <p:cNvCxnSpPr>
            <a:cxnSpLocks/>
          </p:cNvCxnSpPr>
          <p:nvPr/>
        </p:nvCxnSpPr>
        <p:spPr>
          <a:xfrm flipH="1">
            <a:off x="1406956" y="4416645"/>
            <a:ext cx="454140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 name="CasellaDiTesto 28">
            <a:extLst>
              <a:ext uri="{FF2B5EF4-FFF2-40B4-BE49-F238E27FC236}">
                <a16:creationId xmlns:a16="http://schemas.microsoft.com/office/drawing/2014/main" id="{D03E8A6B-D427-9190-49F0-5FF804FC3723}"/>
              </a:ext>
            </a:extLst>
          </p:cNvPr>
          <p:cNvSpPr txBox="1"/>
          <p:nvPr/>
        </p:nvSpPr>
        <p:spPr>
          <a:xfrm>
            <a:off x="3234944" y="4094230"/>
            <a:ext cx="896797" cy="400110"/>
          </a:xfrm>
          <a:prstGeom prst="rect">
            <a:avLst/>
          </a:prstGeom>
          <a:noFill/>
        </p:spPr>
        <p:txBody>
          <a:bodyPr wrap="square" rtlCol="0">
            <a:spAutoFit/>
          </a:bodyPr>
          <a:lstStyle/>
          <a:p>
            <a:r>
              <a:rPr lang="it-IT" sz="2000" dirty="0" err="1"/>
              <a:t>rUsers</a:t>
            </a:r>
            <a:endParaRPr lang="it-IT" dirty="0"/>
          </a:p>
        </p:txBody>
      </p:sp>
      <p:sp>
        <p:nvSpPr>
          <p:cNvPr id="30" name="Google Shape;310;p38">
            <a:extLst>
              <a:ext uri="{FF2B5EF4-FFF2-40B4-BE49-F238E27FC236}">
                <a16:creationId xmlns:a16="http://schemas.microsoft.com/office/drawing/2014/main" id="{6671A791-C51E-ECBF-B1E6-8C7C7A26C1A8}"/>
              </a:ext>
            </a:extLst>
          </p:cNvPr>
          <p:cNvSpPr/>
          <p:nvPr/>
        </p:nvSpPr>
        <p:spPr>
          <a:xfrm>
            <a:off x="7538836"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8126617" y="1725502"/>
            <a:ext cx="48" cy="489858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2" name="Google Shape;275;p37">
            <a:extLst>
              <a:ext uri="{FF2B5EF4-FFF2-40B4-BE49-F238E27FC236}">
                <a16:creationId xmlns:a16="http://schemas.microsoft.com/office/drawing/2014/main" id="{D38C16B1-B696-F16A-68F1-D4114F64F1AF}"/>
              </a:ext>
            </a:extLst>
          </p:cNvPr>
          <p:cNvCxnSpPr>
            <a:cxnSpLocks/>
            <a:endCxn id="34" idx="1"/>
          </p:cNvCxnSpPr>
          <p:nvPr/>
        </p:nvCxnSpPr>
        <p:spPr>
          <a:xfrm>
            <a:off x="1419111" y="5137406"/>
            <a:ext cx="651810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Google Shape;277;p37">
            <a:extLst>
              <a:ext uri="{FF2B5EF4-FFF2-40B4-BE49-F238E27FC236}">
                <a16:creationId xmlns:a16="http://schemas.microsoft.com/office/drawing/2014/main" id="{BEAAD6F2-3D21-30D4-FCE0-EB66AC43F72A}"/>
              </a:ext>
            </a:extLst>
          </p:cNvPr>
          <p:cNvSpPr/>
          <p:nvPr/>
        </p:nvSpPr>
        <p:spPr>
          <a:xfrm>
            <a:off x="7937212" y="4752994"/>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276AA039-ABAF-34B9-76EC-F64E51AFC54B}"/>
              </a:ext>
            </a:extLst>
          </p:cNvPr>
          <p:cNvSpPr txBox="1"/>
          <p:nvPr/>
        </p:nvSpPr>
        <p:spPr>
          <a:xfrm>
            <a:off x="2194886" y="4773232"/>
            <a:ext cx="4772225" cy="400110"/>
          </a:xfrm>
          <a:prstGeom prst="rect">
            <a:avLst/>
          </a:prstGeom>
          <a:noFill/>
        </p:spPr>
        <p:txBody>
          <a:bodyPr wrap="square" rtlCol="0">
            <a:spAutoFit/>
          </a:bodyPr>
          <a:lstStyle/>
          <a:p>
            <a:r>
              <a:rPr lang="it-IT" sz="2000" dirty="0" err="1"/>
              <a:t>setVariable</a:t>
            </a:r>
            <a:r>
              <a:rPr lang="it-IT" sz="2000" dirty="0"/>
              <a:t>(</a:t>
            </a:r>
            <a:r>
              <a:rPr lang="it-IT" sz="2000" dirty="0" err="1"/>
              <a:t>rUsers</a:t>
            </a:r>
            <a:r>
              <a:rPr lang="it-IT" sz="2000" dirty="0"/>
              <a:t>, </a:t>
            </a:r>
            <a:r>
              <a:rPr lang="it-IT" sz="2000" dirty="0" err="1"/>
              <a:t>sUsers</a:t>
            </a:r>
            <a:r>
              <a:rPr lang="it-IT" sz="2000" dirty="0"/>
              <a:t>, </a:t>
            </a:r>
            <a:r>
              <a:rPr lang="it-IT" sz="2000" dirty="0" err="1"/>
              <a:t>attempt</a:t>
            </a:r>
            <a:r>
              <a:rPr lang="it-IT" sz="2000" dirty="0"/>
              <a:t>=1)*</a:t>
            </a:r>
          </a:p>
        </p:txBody>
      </p:sp>
      <p:sp>
        <p:nvSpPr>
          <p:cNvPr id="37" name="Google Shape;310;p38">
            <a:extLst>
              <a:ext uri="{FF2B5EF4-FFF2-40B4-BE49-F238E27FC236}">
                <a16:creationId xmlns:a16="http://schemas.microsoft.com/office/drawing/2014/main" id="{2161DE28-C1DF-4B1F-FECD-C6D088175771}"/>
              </a:ext>
            </a:extLst>
          </p:cNvPr>
          <p:cNvSpPr/>
          <p:nvPr/>
        </p:nvSpPr>
        <p:spPr>
          <a:xfrm>
            <a:off x="9175481" y="1219005"/>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10130638" y="1699867"/>
            <a:ext cx="0" cy="492421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9983871" y="5670904"/>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1" name="CasellaDiTesto 40">
            <a:extLst>
              <a:ext uri="{FF2B5EF4-FFF2-40B4-BE49-F238E27FC236}">
                <a16:creationId xmlns:a16="http://schemas.microsoft.com/office/drawing/2014/main" id="{D2F031F0-7E08-D26B-5405-00059DFBBE15}"/>
              </a:ext>
            </a:extLst>
          </p:cNvPr>
          <p:cNvSpPr txBox="1"/>
          <p:nvPr/>
        </p:nvSpPr>
        <p:spPr>
          <a:xfrm>
            <a:off x="3015534" y="5682833"/>
            <a:ext cx="4631492" cy="400110"/>
          </a:xfrm>
          <a:prstGeom prst="rect">
            <a:avLst/>
          </a:prstGeom>
          <a:noFill/>
        </p:spPr>
        <p:txBody>
          <a:bodyPr wrap="square">
            <a:spAutoFit/>
          </a:bodyPr>
          <a:lstStyle/>
          <a:p>
            <a:r>
              <a:rPr lang="it-IT" sz="2000" err="1"/>
              <a:t>process</a:t>
            </a:r>
            <a:r>
              <a:rPr lang="it-IT" sz="2000"/>
              <a:t>(‘’RecordsPage.html’’, </a:t>
            </a:r>
            <a:r>
              <a:rPr lang="it-IT" sz="2000" dirty="0" err="1"/>
              <a:t>ctx</a:t>
            </a:r>
            <a:r>
              <a:rPr lang="it-IT" sz="2000" dirty="0"/>
              <a:t>, …)</a:t>
            </a:r>
          </a:p>
        </p:txBody>
      </p:sp>
      <p:cxnSp>
        <p:nvCxnSpPr>
          <p:cNvPr id="42" name="Google Shape;275;p37">
            <a:extLst>
              <a:ext uri="{FF2B5EF4-FFF2-40B4-BE49-F238E27FC236}">
                <a16:creationId xmlns:a16="http://schemas.microsoft.com/office/drawing/2014/main" id="{BEA068D1-FC52-0C50-D98D-1FFEC0D42A3D}"/>
              </a:ext>
            </a:extLst>
          </p:cNvPr>
          <p:cNvCxnSpPr>
            <a:cxnSpLocks/>
            <a:endCxn id="39" idx="1"/>
          </p:cNvCxnSpPr>
          <p:nvPr/>
        </p:nvCxnSpPr>
        <p:spPr>
          <a:xfrm flipV="1">
            <a:off x="1426289" y="6055316"/>
            <a:ext cx="8557582" cy="2946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 name="CasellaDiTesto 3">
            <a:extLst>
              <a:ext uri="{FF2B5EF4-FFF2-40B4-BE49-F238E27FC236}">
                <a16:creationId xmlns:a16="http://schemas.microsoft.com/office/drawing/2014/main" id="{B8192A4C-A7FE-AF12-728A-8AAAF2EAB945}"/>
              </a:ext>
            </a:extLst>
          </p:cNvPr>
          <p:cNvSpPr txBox="1"/>
          <p:nvPr/>
        </p:nvSpPr>
        <p:spPr>
          <a:xfrm>
            <a:off x="9489921" y="4361941"/>
            <a:ext cx="2928129" cy="584775"/>
          </a:xfrm>
          <a:prstGeom prst="rect">
            <a:avLst/>
          </a:prstGeom>
          <a:noFill/>
        </p:spPr>
        <p:txBody>
          <a:bodyPr wrap="square" rtlCol="0">
            <a:spAutoFit/>
          </a:bodyPr>
          <a:lstStyle/>
          <a:p>
            <a:r>
              <a:rPr lang="it-IT" sz="1600" dirty="0"/>
              <a:t>* </a:t>
            </a:r>
            <a:r>
              <a:rPr lang="it-IT" sz="1600" dirty="0" err="1"/>
              <a:t>rUsers</a:t>
            </a:r>
            <a:r>
              <a:rPr lang="it-IT" sz="1600" dirty="0"/>
              <a:t> : </a:t>
            </a:r>
            <a:r>
              <a:rPr lang="it-IT" sz="1600" dirty="0" err="1"/>
              <a:t>registered</a:t>
            </a:r>
            <a:r>
              <a:rPr lang="it-IT" sz="1600" dirty="0"/>
              <a:t> users,</a:t>
            </a:r>
          </a:p>
          <a:p>
            <a:r>
              <a:rPr lang="it-IT" sz="1600" dirty="0" err="1"/>
              <a:t>sUsers</a:t>
            </a:r>
            <a:r>
              <a:rPr lang="it-IT" sz="1600" dirty="0"/>
              <a:t> : </a:t>
            </a:r>
            <a:r>
              <a:rPr lang="it-IT" sz="1600" dirty="0" err="1"/>
              <a:t>selected</a:t>
            </a:r>
            <a:r>
              <a:rPr lang="it-IT" sz="1600" dirty="0"/>
              <a:t> users</a:t>
            </a:r>
          </a:p>
        </p:txBody>
      </p:sp>
      <p:sp>
        <p:nvSpPr>
          <p:cNvPr id="40" name="Google Shape;310;p38">
            <a:extLst>
              <a:ext uri="{FF2B5EF4-FFF2-40B4-BE49-F238E27FC236}">
                <a16:creationId xmlns:a16="http://schemas.microsoft.com/office/drawing/2014/main" id="{D2B46CC3-2856-0F7D-4CBB-0B1E1540D991}"/>
              </a:ext>
            </a:extLst>
          </p:cNvPr>
          <p:cNvSpPr/>
          <p:nvPr/>
        </p:nvSpPr>
        <p:spPr>
          <a:xfrm>
            <a:off x="5331280" y="1195736"/>
            <a:ext cx="1513604" cy="4763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UserDAO</a:t>
            </a:r>
            <a:endParaRPr dirty="0">
              <a:solidFill>
                <a:schemeClr val="dk1"/>
              </a:solidFill>
              <a:latin typeface="Calibri"/>
              <a:ea typeface="Calibri"/>
              <a:cs typeface="Calibri"/>
              <a:sym typeface="Calibri"/>
            </a:endParaRPr>
          </a:p>
        </p:txBody>
      </p:sp>
      <p:cxnSp>
        <p:nvCxnSpPr>
          <p:cNvPr id="43" name="Google Shape;274;p37">
            <a:extLst>
              <a:ext uri="{FF2B5EF4-FFF2-40B4-BE49-F238E27FC236}">
                <a16:creationId xmlns:a16="http://schemas.microsoft.com/office/drawing/2014/main" id="{74BE3727-3854-5F91-986F-4D42AD991F95}"/>
              </a:ext>
            </a:extLst>
          </p:cNvPr>
          <p:cNvCxnSpPr>
            <a:cxnSpLocks/>
          </p:cNvCxnSpPr>
          <p:nvPr/>
        </p:nvCxnSpPr>
        <p:spPr>
          <a:xfrm>
            <a:off x="6087041" y="1668733"/>
            <a:ext cx="48" cy="489858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4" name="Google Shape;277;p37">
            <a:extLst>
              <a:ext uri="{FF2B5EF4-FFF2-40B4-BE49-F238E27FC236}">
                <a16:creationId xmlns:a16="http://schemas.microsoft.com/office/drawing/2014/main" id="{1E3626DB-EA0A-27D5-0BB4-94F7765FF0EE}"/>
              </a:ext>
            </a:extLst>
          </p:cNvPr>
          <p:cNvSpPr/>
          <p:nvPr/>
        </p:nvSpPr>
        <p:spPr>
          <a:xfrm>
            <a:off x="5948361" y="3122318"/>
            <a:ext cx="286356" cy="14451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277;p37">
            <a:extLst>
              <a:ext uri="{FF2B5EF4-FFF2-40B4-BE49-F238E27FC236}">
                <a16:creationId xmlns:a16="http://schemas.microsoft.com/office/drawing/2014/main" id="{B666840B-F744-D7D5-9652-04FDD90E7AD8}"/>
              </a:ext>
            </a:extLst>
          </p:cNvPr>
          <p:cNvSpPr/>
          <p:nvPr/>
        </p:nvSpPr>
        <p:spPr>
          <a:xfrm>
            <a:off x="4248428" y="2027061"/>
            <a:ext cx="287757"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5" name="Google Shape;275;p37">
            <a:extLst>
              <a:ext uri="{FF2B5EF4-FFF2-40B4-BE49-F238E27FC236}">
                <a16:creationId xmlns:a16="http://schemas.microsoft.com/office/drawing/2014/main" id="{9A4A0F3B-6F5C-A183-52DF-771038FE31C8}"/>
              </a:ext>
            </a:extLst>
          </p:cNvPr>
          <p:cNvCxnSpPr>
            <a:cxnSpLocks/>
          </p:cNvCxnSpPr>
          <p:nvPr/>
        </p:nvCxnSpPr>
        <p:spPr>
          <a:xfrm>
            <a:off x="1426289" y="2559015"/>
            <a:ext cx="2791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7" name="CasellaDiTesto 46">
            <a:extLst>
              <a:ext uri="{FF2B5EF4-FFF2-40B4-BE49-F238E27FC236}">
                <a16:creationId xmlns:a16="http://schemas.microsoft.com/office/drawing/2014/main" id="{13F193C7-D2D3-0CC1-A74E-171C569C50CF}"/>
              </a:ext>
            </a:extLst>
          </p:cNvPr>
          <p:cNvSpPr txBox="1"/>
          <p:nvPr/>
        </p:nvSpPr>
        <p:spPr>
          <a:xfrm>
            <a:off x="1344920" y="1965835"/>
            <a:ext cx="2992525" cy="646331"/>
          </a:xfrm>
          <a:prstGeom prst="rect">
            <a:avLst/>
          </a:prstGeom>
          <a:noFill/>
        </p:spPr>
        <p:txBody>
          <a:bodyPr wrap="square" rtlCol="0">
            <a:spAutoFit/>
          </a:bodyPr>
          <a:lstStyle/>
          <a:p>
            <a:pPr algn="ctr"/>
            <a:r>
              <a:rPr lang="it-IT" err="1"/>
              <a:t>setAttribute</a:t>
            </a:r>
            <a:r>
              <a:rPr lang="it-IT"/>
              <a:t>(</a:t>
            </a:r>
            <a:r>
              <a:rPr lang="it-IT" sz="1400"/>
              <a:t>‘’attempt’’, </a:t>
            </a:r>
            <a:r>
              <a:rPr lang="it-IT" sz="1400" dirty="0"/>
              <a:t>1</a:t>
            </a:r>
            <a:r>
              <a:rPr lang="it-IT" dirty="0"/>
              <a:t>)</a:t>
            </a:r>
          </a:p>
          <a:p>
            <a:pPr algn="ctr"/>
            <a:r>
              <a:rPr lang="it-IT" err="1"/>
              <a:t>setAttribute</a:t>
            </a:r>
            <a:r>
              <a:rPr lang="it-IT"/>
              <a:t>(</a:t>
            </a:r>
            <a:r>
              <a:rPr lang="it-IT" sz="1400"/>
              <a:t>‘’meetF’’, </a:t>
            </a:r>
            <a:r>
              <a:rPr lang="it-IT" sz="1400" dirty="0" err="1"/>
              <a:t>meetF</a:t>
            </a:r>
            <a:r>
              <a:rPr lang="it-IT" dirty="0"/>
              <a:t>)</a:t>
            </a:r>
          </a:p>
        </p:txBody>
      </p:sp>
    </p:spTree>
    <p:extLst>
      <p:ext uri="{BB962C8B-B14F-4D97-AF65-F5344CB8AC3E}">
        <p14:creationId xmlns:p14="http://schemas.microsoft.com/office/powerpoint/2010/main" val="351795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pPr algn="ctr"/>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InviteToMeeting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859142" y="572234"/>
            <a:ext cx="6646806" cy="369332"/>
          </a:xfrm>
          <a:prstGeom prst="rect">
            <a:avLst/>
          </a:prstGeom>
          <a:noFill/>
        </p:spPr>
        <p:txBody>
          <a:bodyPr wrap="square" rtlCol="0">
            <a:spAutoFit/>
          </a:bodyPr>
          <a:lstStyle/>
          <a:p>
            <a:r>
              <a:rPr lang="it-IT" dirty="0" err="1">
                <a:solidFill>
                  <a:schemeClr val="accent1"/>
                </a:solidFill>
                <a:latin typeface="+mj-lt"/>
                <a:ea typeface="+mj-ea"/>
                <a:cs typeface="+mj-cs"/>
              </a:rPr>
              <a:t>valid</a:t>
            </a:r>
            <a:r>
              <a:rPr lang="it-IT" sz="1050" dirty="0"/>
              <a:t> </a:t>
            </a:r>
            <a:r>
              <a:rPr lang="it-IT" dirty="0">
                <a:solidFill>
                  <a:schemeClr val="accent1"/>
                </a:solidFill>
                <a:latin typeface="+mj-lt"/>
                <a:ea typeface="+mj-ea"/>
                <a:cs typeface="+mj-cs"/>
              </a:rPr>
              <a:t>input scenario (</a:t>
            </a:r>
            <a:r>
              <a:rPr lang="it-IT" dirty="0" err="1">
                <a:solidFill>
                  <a:schemeClr val="accent1"/>
                </a:solidFill>
                <a:latin typeface="+mj-lt"/>
                <a:ea typeface="+mj-ea"/>
                <a:cs typeface="+mj-cs"/>
              </a:rPr>
              <a:t>selecting</a:t>
            </a:r>
            <a:r>
              <a:rPr lang="it-IT" dirty="0">
                <a:solidFill>
                  <a:schemeClr val="accent1"/>
                </a:solidFill>
                <a:latin typeface="+mj-lt"/>
                <a:ea typeface="+mj-ea"/>
                <a:cs typeface="+mj-cs"/>
              </a:rPr>
              <a:t> the </a:t>
            </a:r>
            <a:r>
              <a:rPr lang="it-IT" dirty="0" err="1">
                <a:solidFill>
                  <a:schemeClr val="accent1"/>
                </a:solidFill>
                <a:latin typeface="+mj-lt"/>
                <a:ea typeface="+mj-ea"/>
                <a:cs typeface="+mj-cs"/>
              </a:rPr>
              <a:t>correct</a:t>
            </a:r>
            <a:r>
              <a:rPr lang="it-IT" dirty="0">
                <a:solidFill>
                  <a:schemeClr val="accent1"/>
                </a:solidFill>
                <a:latin typeface="+mj-lt"/>
                <a:ea typeface="+mj-ea"/>
                <a:cs typeface="+mj-cs"/>
              </a:rPr>
              <a:t> </a:t>
            </a:r>
            <a:r>
              <a:rPr lang="it-IT" dirty="0" err="1">
                <a:solidFill>
                  <a:schemeClr val="accent1"/>
                </a:solidFill>
                <a:latin typeface="+mj-lt"/>
                <a:ea typeface="+mj-ea"/>
                <a:cs typeface="+mj-cs"/>
              </a:rPr>
              <a:t>number</a:t>
            </a:r>
            <a:r>
              <a:rPr lang="it-IT" dirty="0">
                <a:solidFill>
                  <a:schemeClr val="accent1"/>
                </a:solidFill>
                <a:latin typeface="+mj-lt"/>
                <a:ea typeface="+mj-ea"/>
                <a:cs typeface="+mj-cs"/>
              </a:rPr>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491246" y="1228481"/>
            <a:ext cx="1595889"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MeetingDAO</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29065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505949" y="1685507"/>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 name="CasellaDiTesto 6">
            <a:extLst>
              <a:ext uri="{FF2B5EF4-FFF2-40B4-BE49-F238E27FC236}">
                <a16:creationId xmlns:a16="http://schemas.microsoft.com/office/drawing/2014/main" id="{5A263C2B-31F2-B5BA-AB29-0EE43C15B726}"/>
              </a:ext>
            </a:extLst>
          </p:cNvPr>
          <p:cNvSpPr txBox="1"/>
          <p:nvPr/>
        </p:nvSpPr>
        <p:spPr>
          <a:xfrm>
            <a:off x="2854077" y="1976231"/>
            <a:ext cx="1877439" cy="677108"/>
          </a:xfrm>
          <a:prstGeom prst="rect">
            <a:avLst/>
          </a:prstGeom>
          <a:noFill/>
        </p:spPr>
        <p:txBody>
          <a:bodyPr wrap="square" rtlCol="0">
            <a:spAutoFit/>
          </a:bodyPr>
          <a:lstStyle/>
          <a:p>
            <a:pPr algn="ctr"/>
            <a:r>
              <a:rPr lang="it-IT" sz="2000" b="1" dirty="0" err="1"/>
              <a:t>doPost</a:t>
            </a:r>
            <a:endParaRPr lang="it-IT" sz="2000" b="1" dirty="0"/>
          </a:p>
          <a:p>
            <a:pPr algn="ctr"/>
            <a:r>
              <a:rPr lang="it-IT" dirty="0" err="1"/>
              <a:t>sUsers</a:t>
            </a:r>
            <a:endParaRPr lang="it-IT" sz="1600" dirty="0"/>
          </a:p>
        </p:txBody>
      </p:sp>
      <p:cxnSp>
        <p:nvCxnSpPr>
          <p:cNvPr id="22" name="Google Shape;275;p37">
            <a:extLst>
              <a:ext uri="{FF2B5EF4-FFF2-40B4-BE49-F238E27FC236}">
                <a16:creationId xmlns:a16="http://schemas.microsoft.com/office/drawing/2014/main" id="{CFBA2B35-C334-2ED7-6D86-19FFA82C373E}"/>
              </a:ext>
            </a:extLst>
          </p:cNvPr>
          <p:cNvCxnSpPr>
            <a:cxnSpLocks/>
          </p:cNvCxnSpPr>
          <p:nvPr/>
        </p:nvCxnSpPr>
        <p:spPr>
          <a:xfrm>
            <a:off x="2552099" y="3865987"/>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77;p37">
            <a:extLst>
              <a:ext uri="{FF2B5EF4-FFF2-40B4-BE49-F238E27FC236}">
                <a16:creationId xmlns:a16="http://schemas.microsoft.com/office/drawing/2014/main" id="{BE363B67-8CE7-992A-7F93-6128B3181CD3}"/>
              </a:ext>
            </a:extLst>
          </p:cNvPr>
          <p:cNvSpPr/>
          <p:nvPr/>
        </p:nvSpPr>
        <p:spPr>
          <a:xfrm>
            <a:off x="7120933" y="3600450"/>
            <a:ext cx="309516" cy="12239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 name="CasellaDiTesto 14">
            <a:extLst>
              <a:ext uri="{FF2B5EF4-FFF2-40B4-BE49-F238E27FC236}">
                <a16:creationId xmlns:a16="http://schemas.microsoft.com/office/drawing/2014/main" id="{B05A28E4-B2FE-059D-2B15-567921CEFE21}"/>
              </a:ext>
            </a:extLst>
          </p:cNvPr>
          <p:cNvSpPr txBox="1"/>
          <p:nvPr/>
        </p:nvSpPr>
        <p:spPr>
          <a:xfrm>
            <a:off x="3084055" y="3491381"/>
            <a:ext cx="3710134" cy="400110"/>
          </a:xfrm>
          <a:prstGeom prst="rect">
            <a:avLst/>
          </a:prstGeom>
          <a:noFill/>
        </p:spPr>
        <p:txBody>
          <a:bodyPr wrap="square" rtlCol="0">
            <a:spAutoFit/>
          </a:bodyPr>
          <a:lstStyle/>
          <a:p>
            <a:r>
              <a:rPr lang="it-IT" sz="2000" dirty="0"/>
              <a:t>new </a:t>
            </a:r>
            <a:r>
              <a:rPr lang="it-IT" sz="2000" dirty="0" err="1"/>
              <a:t>MeetingDAO</a:t>
            </a:r>
            <a:r>
              <a:rPr lang="it-IT" sz="2000" dirty="0"/>
              <a:t>(connection)</a:t>
            </a:r>
          </a:p>
        </p:txBody>
      </p:sp>
      <p:cxnSp>
        <p:nvCxnSpPr>
          <p:cNvPr id="29" name="Google Shape;275;p37">
            <a:extLst>
              <a:ext uri="{FF2B5EF4-FFF2-40B4-BE49-F238E27FC236}">
                <a16:creationId xmlns:a16="http://schemas.microsoft.com/office/drawing/2014/main" id="{900051B1-B019-744D-1598-83624CC12709}"/>
              </a:ext>
            </a:extLst>
          </p:cNvPr>
          <p:cNvCxnSpPr>
            <a:cxnSpLocks/>
          </p:cNvCxnSpPr>
          <p:nvPr/>
        </p:nvCxnSpPr>
        <p:spPr>
          <a:xfrm>
            <a:off x="2552100" y="4274399"/>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2" name="Google Shape;275;p37">
            <a:extLst>
              <a:ext uri="{FF2B5EF4-FFF2-40B4-BE49-F238E27FC236}">
                <a16:creationId xmlns:a16="http://schemas.microsoft.com/office/drawing/2014/main" id="{87A78E9F-5DEF-7100-097D-20FF4D7CBC2D}"/>
              </a:ext>
            </a:extLst>
          </p:cNvPr>
          <p:cNvCxnSpPr>
            <a:cxnSpLocks/>
          </p:cNvCxnSpPr>
          <p:nvPr/>
        </p:nvCxnSpPr>
        <p:spPr>
          <a:xfrm>
            <a:off x="2532239" y="4722074"/>
            <a:ext cx="4588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 name="CasellaDiTesto 33">
            <a:extLst>
              <a:ext uri="{FF2B5EF4-FFF2-40B4-BE49-F238E27FC236}">
                <a16:creationId xmlns:a16="http://schemas.microsoft.com/office/drawing/2014/main" id="{9EE95829-CAA2-EFBA-7ECE-D944568E3D97}"/>
              </a:ext>
            </a:extLst>
          </p:cNvPr>
          <p:cNvSpPr txBox="1"/>
          <p:nvPr/>
        </p:nvSpPr>
        <p:spPr>
          <a:xfrm>
            <a:off x="3643765" y="3934376"/>
            <a:ext cx="3041453" cy="400110"/>
          </a:xfrm>
          <a:prstGeom prst="rect">
            <a:avLst/>
          </a:prstGeom>
          <a:noFill/>
        </p:spPr>
        <p:txBody>
          <a:bodyPr wrap="square" rtlCol="0">
            <a:spAutoFit/>
          </a:bodyPr>
          <a:lstStyle/>
          <a:p>
            <a:r>
              <a:rPr lang="it-IT" sz="2000" dirty="0" err="1"/>
              <a:t>createMeeting</a:t>
            </a:r>
            <a:r>
              <a:rPr lang="it-IT" sz="2000" dirty="0"/>
              <a:t>(*)</a:t>
            </a:r>
          </a:p>
        </p:txBody>
      </p:sp>
      <p:sp>
        <p:nvSpPr>
          <p:cNvPr id="36" name="CasellaDiTesto 35">
            <a:extLst>
              <a:ext uri="{FF2B5EF4-FFF2-40B4-BE49-F238E27FC236}">
                <a16:creationId xmlns:a16="http://schemas.microsoft.com/office/drawing/2014/main" id="{94386107-B102-F54B-F40D-526B6EEF19D9}"/>
              </a:ext>
            </a:extLst>
          </p:cNvPr>
          <p:cNvSpPr txBox="1"/>
          <p:nvPr/>
        </p:nvSpPr>
        <p:spPr>
          <a:xfrm>
            <a:off x="3599791" y="4358268"/>
            <a:ext cx="2290855" cy="400110"/>
          </a:xfrm>
          <a:prstGeom prst="rect">
            <a:avLst/>
          </a:prstGeom>
          <a:noFill/>
        </p:spPr>
        <p:txBody>
          <a:bodyPr wrap="square" rtlCol="0">
            <a:spAutoFit/>
          </a:bodyPr>
          <a:lstStyle/>
          <a:p>
            <a:r>
              <a:rPr lang="it-IT" sz="2000" dirty="0" err="1"/>
              <a:t>sendInvitation</a:t>
            </a:r>
            <a:r>
              <a:rPr lang="it-IT" sz="2000" dirty="0"/>
              <a:t>(**)</a:t>
            </a:r>
          </a:p>
        </p:txBody>
      </p:sp>
      <p:sp>
        <p:nvSpPr>
          <p:cNvPr id="41" name="Google Shape;310;p38">
            <a:extLst>
              <a:ext uri="{FF2B5EF4-FFF2-40B4-BE49-F238E27FC236}">
                <a16:creationId xmlns:a16="http://schemas.microsoft.com/office/drawing/2014/main" id="{62E1EC25-3E71-9FB2-42AE-DFB725C500F0}"/>
              </a:ext>
            </a:extLst>
          </p:cNvPr>
          <p:cNvSpPr/>
          <p:nvPr/>
        </p:nvSpPr>
        <p:spPr>
          <a:xfrm>
            <a:off x="8493448" y="1201282"/>
            <a:ext cx="2025001" cy="50649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44" name="Google Shape;275;p37">
            <a:extLst>
              <a:ext uri="{FF2B5EF4-FFF2-40B4-BE49-F238E27FC236}">
                <a16:creationId xmlns:a16="http://schemas.microsoft.com/office/drawing/2014/main" id="{43382AB1-5FCB-9802-50D4-F8CAFE115624}"/>
              </a:ext>
            </a:extLst>
          </p:cNvPr>
          <p:cNvCxnSpPr>
            <a:cxnSpLocks/>
            <a:endCxn id="45" idx="1"/>
          </p:cNvCxnSpPr>
          <p:nvPr/>
        </p:nvCxnSpPr>
        <p:spPr>
          <a:xfrm>
            <a:off x="2532239" y="5426924"/>
            <a:ext cx="682384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5" name="Google Shape;277;p37">
            <a:extLst>
              <a:ext uri="{FF2B5EF4-FFF2-40B4-BE49-F238E27FC236}">
                <a16:creationId xmlns:a16="http://schemas.microsoft.com/office/drawing/2014/main" id="{EBA71F33-6B6D-6867-8130-9D931CAB10AE}"/>
              </a:ext>
            </a:extLst>
          </p:cNvPr>
          <p:cNvSpPr/>
          <p:nvPr/>
        </p:nvSpPr>
        <p:spPr>
          <a:xfrm>
            <a:off x="9356088" y="4997814"/>
            <a:ext cx="299722" cy="8582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 name="CasellaDiTesto 45">
            <a:extLst>
              <a:ext uri="{FF2B5EF4-FFF2-40B4-BE49-F238E27FC236}">
                <a16:creationId xmlns:a16="http://schemas.microsoft.com/office/drawing/2014/main" id="{73E6F7F4-5A92-3D45-5E76-E4A2EFB53417}"/>
              </a:ext>
            </a:extLst>
          </p:cNvPr>
          <p:cNvSpPr txBox="1"/>
          <p:nvPr/>
        </p:nvSpPr>
        <p:spPr>
          <a:xfrm>
            <a:off x="5341627" y="5084239"/>
            <a:ext cx="1578707" cy="400110"/>
          </a:xfrm>
          <a:prstGeom prst="rect">
            <a:avLst/>
          </a:prstGeom>
          <a:noFill/>
        </p:spPr>
        <p:txBody>
          <a:bodyPr wrap="square" rtlCol="0">
            <a:spAutoFit/>
          </a:bodyPr>
          <a:lstStyle/>
          <a:p>
            <a:r>
              <a:rPr lang="it-IT" sz="2000" dirty="0" err="1"/>
              <a:t>redirect</a:t>
            </a:r>
            <a:endParaRPr lang="it-IT" sz="1600" dirty="0"/>
          </a:p>
        </p:txBody>
      </p:sp>
      <p:sp>
        <p:nvSpPr>
          <p:cNvPr id="4" name="CasellaDiTesto 3">
            <a:extLst>
              <a:ext uri="{FF2B5EF4-FFF2-40B4-BE49-F238E27FC236}">
                <a16:creationId xmlns:a16="http://schemas.microsoft.com/office/drawing/2014/main" id="{694B69CF-039B-B4CD-6F4B-4ACA64AB8689}"/>
              </a:ext>
            </a:extLst>
          </p:cNvPr>
          <p:cNvSpPr txBox="1"/>
          <p:nvPr/>
        </p:nvSpPr>
        <p:spPr>
          <a:xfrm>
            <a:off x="12458" y="3847222"/>
            <a:ext cx="2221347" cy="830997"/>
          </a:xfrm>
          <a:prstGeom prst="rect">
            <a:avLst/>
          </a:prstGeom>
          <a:noFill/>
        </p:spPr>
        <p:txBody>
          <a:bodyPr wrap="square" rtlCol="0">
            <a:spAutoFit/>
          </a:bodyPr>
          <a:lstStyle/>
          <a:p>
            <a:r>
              <a:rPr lang="it-IT" sz="1600" dirty="0"/>
              <a:t>* </a:t>
            </a:r>
            <a:r>
              <a:rPr lang="it-IT" sz="1600" dirty="0" err="1"/>
              <a:t>sUsers</a:t>
            </a:r>
            <a:r>
              <a:rPr lang="it-IT" sz="1600" dirty="0"/>
              <a:t> and meeting </a:t>
            </a:r>
            <a:r>
              <a:rPr lang="it-IT" sz="1600" dirty="0" err="1"/>
              <a:t>form</a:t>
            </a:r>
            <a:r>
              <a:rPr lang="it-IT" sz="1600" dirty="0"/>
              <a:t> fields are set </a:t>
            </a:r>
            <a:r>
              <a:rPr lang="it-IT" sz="1600" dirty="0" err="1"/>
              <a:t>as</a:t>
            </a:r>
            <a:r>
              <a:rPr lang="it-IT" sz="1600" dirty="0"/>
              <a:t> </a:t>
            </a:r>
            <a:r>
              <a:rPr lang="it-IT" sz="1600" dirty="0" err="1"/>
              <a:t>parameters</a:t>
            </a:r>
            <a:endParaRPr lang="it-IT" sz="1600" dirty="0"/>
          </a:p>
        </p:txBody>
      </p:sp>
      <p:sp>
        <p:nvSpPr>
          <p:cNvPr id="8" name="CasellaDiTesto 7">
            <a:extLst>
              <a:ext uri="{FF2B5EF4-FFF2-40B4-BE49-F238E27FC236}">
                <a16:creationId xmlns:a16="http://schemas.microsoft.com/office/drawing/2014/main" id="{BFD3A3D6-53D8-A28E-EEA0-4AB489593AC7}"/>
              </a:ext>
            </a:extLst>
          </p:cNvPr>
          <p:cNvSpPr txBox="1"/>
          <p:nvPr/>
        </p:nvSpPr>
        <p:spPr>
          <a:xfrm>
            <a:off x="0" y="4845224"/>
            <a:ext cx="2247459" cy="1077218"/>
          </a:xfrm>
          <a:prstGeom prst="rect">
            <a:avLst/>
          </a:prstGeom>
          <a:noFill/>
        </p:spPr>
        <p:txBody>
          <a:bodyPr wrap="square" rtlCol="0">
            <a:spAutoFit/>
          </a:bodyPr>
          <a:lstStyle/>
          <a:p>
            <a:r>
              <a:rPr lang="it-IT" sz="1600" dirty="0"/>
              <a:t>** </a:t>
            </a:r>
            <a:r>
              <a:rPr lang="it-IT" sz="1600" dirty="0" err="1"/>
              <a:t>meetingID</a:t>
            </a:r>
            <a:r>
              <a:rPr lang="it-IT" sz="1600" dirty="0"/>
              <a:t> and </a:t>
            </a:r>
            <a:r>
              <a:rPr lang="it-IT" sz="1600" dirty="0" err="1"/>
              <a:t>userID</a:t>
            </a:r>
            <a:r>
              <a:rPr lang="it-IT" sz="1600" dirty="0"/>
              <a:t> are set </a:t>
            </a:r>
            <a:r>
              <a:rPr lang="it-IT" sz="1600" dirty="0" err="1"/>
              <a:t>as</a:t>
            </a:r>
            <a:r>
              <a:rPr lang="it-IT" sz="1600" dirty="0"/>
              <a:t> </a:t>
            </a:r>
            <a:r>
              <a:rPr lang="it-IT" sz="1600" dirty="0" err="1"/>
              <a:t>parameters</a:t>
            </a:r>
            <a:endParaRPr lang="it-IT" sz="1600" dirty="0"/>
          </a:p>
          <a:p>
            <a:r>
              <a:rPr lang="it-IT" sz="1600" dirty="0"/>
              <a:t>(for </a:t>
            </a:r>
            <a:r>
              <a:rPr lang="it-IT" sz="1600" dirty="0" err="1"/>
              <a:t>each</a:t>
            </a:r>
            <a:r>
              <a:rPr lang="it-IT" sz="1600" dirty="0"/>
              <a:t> </a:t>
            </a:r>
            <a:r>
              <a:rPr lang="it-IT" sz="1600" dirty="0" err="1"/>
              <a:t>invited</a:t>
            </a:r>
            <a:r>
              <a:rPr lang="it-IT" sz="1600" dirty="0"/>
              <a:t> user)</a:t>
            </a:r>
          </a:p>
        </p:txBody>
      </p:sp>
    </p:spTree>
    <p:extLst>
      <p:ext uri="{BB962C8B-B14F-4D97-AF65-F5344CB8AC3E}">
        <p14:creationId xmlns:p14="http://schemas.microsoft.com/office/powerpoint/2010/main" val="167337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pPr algn="ctr"/>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431172" y="1259000"/>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InviteToMeeting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386330" y="1725503"/>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240418" y="1983813"/>
            <a:ext cx="291823" cy="404567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893338" y="568952"/>
            <a:ext cx="6888615" cy="369332"/>
          </a:xfrm>
          <a:prstGeom prst="rect">
            <a:avLst/>
          </a:prstGeom>
          <a:noFill/>
        </p:spPr>
        <p:txBody>
          <a:bodyPr wrap="square" rtlCol="0">
            <a:spAutoFit/>
          </a:bodyPr>
          <a:lstStyle/>
          <a:p>
            <a:r>
              <a:rPr lang="it-IT" dirty="0" err="1">
                <a:solidFill>
                  <a:schemeClr val="accent1"/>
                </a:solidFill>
                <a:latin typeface="+mj-lt"/>
                <a:ea typeface="+mj-ea"/>
                <a:cs typeface="+mj-cs"/>
              </a:rPr>
              <a:t>valid</a:t>
            </a:r>
            <a:r>
              <a:rPr lang="it-IT" sz="1050" dirty="0"/>
              <a:t> </a:t>
            </a:r>
            <a:r>
              <a:rPr lang="it-IT" dirty="0">
                <a:solidFill>
                  <a:schemeClr val="accent1"/>
                </a:solidFill>
                <a:latin typeface="+mj-lt"/>
                <a:ea typeface="+mj-ea"/>
                <a:cs typeface="+mj-cs"/>
              </a:rPr>
              <a:t>input scenario (</a:t>
            </a:r>
            <a:r>
              <a:rPr lang="it-IT" dirty="0" err="1">
                <a:solidFill>
                  <a:schemeClr val="accent1"/>
                </a:solidFill>
                <a:latin typeface="+mj-lt"/>
                <a:ea typeface="+mj-ea"/>
                <a:cs typeface="+mj-cs"/>
              </a:rPr>
              <a:t>but</a:t>
            </a:r>
            <a:r>
              <a:rPr lang="it-IT" dirty="0">
                <a:solidFill>
                  <a:schemeClr val="accent1"/>
                </a:solidFill>
                <a:latin typeface="+mj-lt"/>
                <a:ea typeface="+mj-ea"/>
                <a:cs typeface="+mj-cs"/>
              </a:rPr>
              <a:t> </a:t>
            </a:r>
            <a:r>
              <a:rPr lang="it-IT" dirty="0" err="1">
                <a:solidFill>
                  <a:schemeClr val="accent1"/>
                </a:solidFill>
                <a:latin typeface="+mj-lt"/>
                <a:ea typeface="+mj-ea"/>
                <a:cs typeface="+mj-cs"/>
              </a:rPr>
              <a:t>selecting</a:t>
            </a:r>
            <a:r>
              <a:rPr lang="it-IT" dirty="0">
                <a:solidFill>
                  <a:schemeClr val="accent1"/>
                </a:solidFill>
                <a:latin typeface="+mj-lt"/>
                <a:ea typeface="+mj-ea"/>
                <a:cs typeface="+mj-cs"/>
              </a:rPr>
              <a:t> the </a:t>
            </a:r>
            <a:r>
              <a:rPr lang="it-IT" dirty="0" err="1">
                <a:solidFill>
                  <a:schemeClr val="accent1"/>
                </a:solidFill>
                <a:latin typeface="+mj-lt"/>
                <a:ea typeface="+mj-ea"/>
                <a:cs typeface="+mj-cs"/>
              </a:rPr>
              <a:t>wrong</a:t>
            </a:r>
            <a:r>
              <a:rPr lang="it-IT" dirty="0">
                <a:solidFill>
                  <a:schemeClr val="accent1"/>
                </a:solidFill>
                <a:latin typeface="+mj-lt"/>
                <a:ea typeface="+mj-ea"/>
                <a:cs typeface="+mj-cs"/>
              </a:rPr>
              <a:t> </a:t>
            </a:r>
            <a:r>
              <a:rPr lang="it-IT" dirty="0" err="1">
                <a:solidFill>
                  <a:schemeClr val="accent1"/>
                </a:solidFill>
                <a:latin typeface="+mj-lt"/>
                <a:ea typeface="+mj-ea"/>
                <a:cs typeface="+mj-cs"/>
              </a:rPr>
              <a:t>number</a:t>
            </a:r>
            <a:r>
              <a:rPr lang="it-IT" dirty="0">
                <a:solidFill>
                  <a:schemeClr val="accent1"/>
                </a:solidFill>
                <a:latin typeface="+mj-lt"/>
                <a:ea typeface="+mj-ea"/>
                <a:cs typeface="+mj-cs"/>
              </a:rPr>
              <a:t> of people)</a:t>
            </a:r>
          </a:p>
        </p:txBody>
      </p:sp>
      <p:sp>
        <p:nvSpPr>
          <p:cNvPr id="30" name="Google Shape;310;p38">
            <a:extLst>
              <a:ext uri="{FF2B5EF4-FFF2-40B4-BE49-F238E27FC236}">
                <a16:creationId xmlns:a16="http://schemas.microsoft.com/office/drawing/2014/main" id="{6671A791-C51E-ECBF-B1E6-8C7C7A26C1A8}"/>
              </a:ext>
            </a:extLst>
          </p:cNvPr>
          <p:cNvSpPr/>
          <p:nvPr/>
        </p:nvSpPr>
        <p:spPr>
          <a:xfrm>
            <a:off x="6503580" y="1219005"/>
            <a:ext cx="1175562"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ctx</a:t>
            </a:r>
            <a:endParaRPr dirty="0">
              <a:solidFill>
                <a:schemeClr val="dk1"/>
              </a:solidFill>
              <a:latin typeface="Calibri"/>
              <a:ea typeface="Calibri"/>
              <a:cs typeface="Calibri"/>
              <a:sym typeface="Calibri"/>
            </a:endParaRP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091361"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310;p38">
            <a:extLst>
              <a:ext uri="{FF2B5EF4-FFF2-40B4-BE49-F238E27FC236}">
                <a16:creationId xmlns:a16="http://schemas.microsoft.com/office/drawing/2014/main" id="{2161DE28-C1DF-4B1F-FECD-C6D088175771}"/>
              </a:ext>
            </a:extLst>
          </p:cNvPr>
          <p:cNvSpPr/>
          <p:nvPr/>
        </p:nvSpPr>
        <p:spPr>
          <a:xfrm>
            <a:off x="8150742" y="1219004"/>
            <a:ext cx="1910314"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Template</a:t>
            </a:r>
            <a:r>
              <a:rPr lang="es-419" sz="2000" dirty="0">
                <a:solidFill>
                  <a:schemeClr val="dk1"/>
                </a:solidFill>
                <a:latin typeface="Calibri"/>
                <a:ea typeface="Calibri"/>
                <a:cs typeface="Calibri"/>
                <a:sym typeface="Calibri"/>
              </a:rPr>
              <a:t> </a:t>
            </a:r>
            <a:r>
              <a:rPr lang="es-419" sz="2000" dirty="0" err="1">
                <a:solidFill>
                  <a:schemeClr val="dk1"/>
                </a:solidFill>
                <a:latin typeface="Calibri"/>
                <a:ea typeface="Calibri"/>
                <a:cs typeface="Calibri"/>
                <a:sym typeface="Calibri"/>
              </a:rPr>
              <a:t>Engine</a:t>
            </a:r>
            <a:endParaRPr sz="2000" dirty="0">
              <a:solidFill>
                <a:schemeClr val="dk1"/>
              </a:solidFill>
              <a:latin typeface="Calibri"/>
              <a:ea typeface="Calibri"/>
              <a:cs typeface="Calibri"/>
              <a:sym typeface="Calibri"/>
            </a:endParaRPr>
          </a:p>
        </p:txBody>
      </p: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9105899" y="1699866"/>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8959132" y="4682646"/>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42" name="Google Shape;275;p37">
            <a:extLst>
              <a:ext uri="{FF2B5EF4-FFF2-40B4-BE49-F238E27FC236}">
                <a16:creationId xmlns:a16="http://schemas.microsoft.com/office/drawing/2014/main" id="{BEA068D1-FC52-0C50-D98D-1FFEC0D42A3D}"/>
              </a:ext>
            </a:extLst>
          </p:cNvPr>
          <p:cNvCxnSpPr>
            <a:cxnSpLocks/>
          </p:cNvCxnSpPr>
          <p:nvPr/>
        </p:nvCxnSpPr>
        <p:spPr>
          <a:xfrm flipV="1">
            <a:off x="2532240" y="5209933"/>
            <a:ext cx="6426892" cy="22127"/>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537422" y="2652490"/>
            <a:ext cx="2335253" cy="804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Google Shape;277;p37">
            <a:extLst>
              <a:ext uri="{FF2B5EF4-FFF2-40B4-BE49-F238E27FC236}">
                <a16:creationId xmlns:a16="http://schemas.microsoft.com/office/drawing/2014/main" id="{E0F0AD7E-DD69-DABE-6990-9910DE285C76}"/>
              </a:ext>
            </a:extLst>
          </p:cNvPr>
          <p:cNvSpPr/>
          <p:nvPr/>
        </p:nvSpPr>
        <p:spPr>
          <a:xfrm>
            <a:off x="6917849" y="3443545"/>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498723" y="3427846"/>
            <a:ext cx="4558265" cy="400110"/>
          </a:xfrm>
          <a:prstGeom prst="rect">
            <a:avLst/>
          </a:prstGeom>
          <a:noFill/>
        </p:spPr>
        <p:txBody>
          <a:bodyPr wrap="square">
            <a:spAutoFit/>
          </a:bodyPr>
          <a:lstStyle/>
          <a:p>
            <a:r>
              <a:rPr lang="it-IT" sz="2000" dirty="0" err="1"/>
              <a:t>setVariable</a:t>
            </a:r>
            <a:r>
              <a:rPr lang="it-IT" sz="2000" dirty="0"/>
              <a:t>(</a:t>
            </a:r>
            <a:r>
              <a:rPr lang="it-IT" sz="1400" dirty="0" err="1"/>
              <a:t>rUsers</a:t>
            </a:r>
            <a:r>
              <a:rPr lang="it-IT" sz="1400" dirty="0"/>
              <a:t>, </a:t>
            </a:r>
            <a:r>
              <a:rPr lang="it-IT" sz="1400" dirty="0" err="1"/>
              <a:t>sUsers</a:t>
            </a:r>
            <a:r>
              <a:rPr lang="it-IT" sz="1400" dirty="0"/>
              <a:t>, </a:t>
            </a:r>
            <a:r>
              <a:rPr lang="it-IT" sz="1400" dirty="0" err="1"/>
              <a:t>toDeselect</a:t>
            </a:r>
            <a:r>
              <a:rPr lang="it-IT" sz="1400" dirty="0"/>
              <a:t>, </a:t>
            </a:r>
            <a:r>
              <a:rPr lang="it-IT" sz="1400" dirty="0" err="1"/>
              <a:t>attempt</a:t>
            </a:r>
            <a:r>
              <a:rPr lang="it-IT" sz="2000" dirty="0"/>
              <a:t>)</a:t>
            </a:r>
          </a:p>
        </p:txBody>
      </p:sp>
      <p:cxnSp>
        <p:nvCxnSpPr>
          <p:cNvPr id="40" name="Google Shape;275;p37">
            <a:extLst>
              <a:ext uri="{FF2B5EF4-FFF2-40B4-BE49-F238E27FC236}">
                <a16:creationId xmlns:a16="http://schemas.microsoft.com/office/drawing/2014/main" id="{1B65DE39-0504-3A20-C985-55246DF03CDF}"/>
              </a:ext>
            </a:extLst>
          </p:cNvPr>
          <p:cNvCxnSpPr>
            <a:cxnSpLocks/>
            <a:endCxn id="33" idx="1"/>
          </p:cNvCxnSpPr>
          <p:nvPr/>
        </p:nvCxnSpPr>
        <p:spPr>
          <a:xfrm>
            <a:off x="2559843" y="3827957"/>
            <a:ext cx="435800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3" name="CasellaDiTesto 42">
            <a:extLst>
              <a:ext uri="{FF2B5EF4-FFF2-40B4-BE49-F238E27FC236}">
                <a16:creationId xmlns:a16="http://schemas.microsoft.com/office/drawing/2014/main" id="{DC884077-C611-7018-4B32-08617410895F}"/>
              </a:ext>
            </a:extLst>
          </p:cNvPr>
          <p:cNvSpPr txBox="1"/>
          <p:nvPr/>
        </p:nvSpPr>
        <p:spPr>
          <a:xfrm>
            <a:off x="3257201" y="4843462"/>
            <a:ext cx="4976970" cy="409795"/>
          </a:xfrm>
          <a:prstGeom prst="rect">
            <a:avLst/>
          </a:prstGeom>
          <a:noFill/>
        </p:spPr>
        <p:txBody>
          <a:bodyPr wrap="square">
            <a:spAutoFit/>
          </a:bodyPr>
          <a:lstStyle/>
          <a:p>
            <a:r>
              <a:rPr lang="it-IT" sz="2000" dirty="0" err="1"/>
              <a:t>process</a:t>
            </a:r>
            <a:r>
              <a:rPr lang="it-IT" sz="2000" dirty="0"/>
              <a:t>(‘RecordsPage</a:t>
            </a:r>
            <a:r>
              <a:rPr lang="it-IT" sz="2000"/>
              <a:t>.html’’, </a:t>
            </a:r>
            <a:r>
              <a:rPr lang="it-IT" sz="2000" dirty="0" err="1"/>
              <a:t>ctx</a:t>
            </a:r>
            <a:r>
              <a:rPr lang="it-IT" sz="2000" dirty="0"/>
              <a:t>, …)</a:t>
            </a:r>
          </a:p>
        </p:txBody>
      </p:sp>
      <p:sp>
        <p:nvSpPr>
          <p:cNvPr id="22" name="CasellaDiTesto 21">
            <a:extLst>
              <a:ext uri="{FF2B5EF4-FFF2-40B4-BE49-F238E27FC236}">
                <a16:creationId xmlns:a16="http://schemas.microsoft.com/office/drawing/2014/main" id="{D6311184-CD10-6AA9-C574-AA9CF598B6A2}"/>
              </a:ext>
            </a:extLst>
          </p:cNvPr>
          <p:cNvSpPr txBox="1"/>
          <p:nvPr/>
        </p:nvSpPr>
        <p:spPr>
          <a:xfrm>
            <a:off x="2766328" y="2018042"/>
            <a:ext cx="1877439" cy="677108"/>
          </a:xfrm>
          <a:prstGeom prst="rect">
            <a:avLst/>
          </a:prstGeom>
          <a:noFill/>
        </p:spPr>
        <p:txBody>
          <a:bodyPr wrap="square" rtlCol="0">
            <a:spAutoFit/>
          </a:bodyPr>
          <a:lstStyle/>
          <a:p>
            <a:pPr algn="ctr"/>
            <a:r>
              <a:rPr lang="it-IT" sz="2000" b="1" dirty="0" err="1"/>
              <a:t>doPost</a:t>
            </a:r>
            <a:endParaRPr lang="it-IT" sz="2000" b="1" dirty="0"/>
          </a:p>
          <a:p>
            <a:pPr algn="ctr"/>
            <a:r>
              <a:rPr lang="it-IT" dirty="0" err="1"/>
              <a:t>sUsers</a:t>
            </a:r>
            <a:endParaRPr lang="it-IT" sz="1600" dirty="0"/>
          </a:p>
        </p:txBody>
      </p:sp>
    </p:spTree>
    <p:extLst>
      <p:ext uri="{BB962C8B-B14F-4D97-AF65-F5344CB8AC3E}">
        <p14:creationId xmlns:p14="http://schemas.microsoft.com/office/powerpoint/2010/main" val="284007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9365A-9CDC-2A09-6732-F3E5CFFB71BF}"/>
              </a:ext>
            </a:extLst>
          </p:cNvPr>
          <p:cNvSpPr>
            <a:spLocks noGrp="1"/>
          </p:cNvSpPr>
          <p:nvPr>
            <p:ph type="title"/>
          </p:nvPr>
        </p:nvSpPr>
        <p:spPr>
          <a:xfrm>
            <a:off x="609600" y="0"/>
            <a:ext cx="10972800" cy="1143000"/>
          </a:xfrm>
        </p:spPr>
        <p:txBody>
          <a:bodyPr/>
          <a:lstStyle/>
          <a:p>
            <a:pPr algn="ctr"/>
            <a:r>
              <a:rPr lang="it-IT" dirty="0"/>
              <a:t>Event: create a new meeting</a:t>
            </a:r>
          </a:p>
        </p:txBody>
      </p:sp>
      <p:sp>
        <p:nvSpPr>
          <p:cNvPr id="5" name="Google Shape;310;p38">
            <a:extLst>
              <a:ext uri="{FF2B5EF4-FFF2-40B4-BE49-F238E27FC236}">
                <a16:creationId xmlns:a16="http://schemas.microsoft.com/office/drawing/2014/main" id="{3BEDCEB9-9042-5944-F2F1-70DC25709734}"/>
              </a:ext>
            </a:extLst>
          </p:cNvPr>
          <p:cNvSpPr/>
          <p:nvPr/>
        </p:nvSpPr>
        <p:spPr>
          <a:xfrm>
            <a:off x="1280815" y="1209268"/>
            <a:ext cx="1910316" cy="4665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InviteToMeeting</a:t>
            </a:r>
            <a:endParaRPr dirty="0">
              <a:solidFill>
                <a:schemeClr val="dk1"/>
              </a:solidFill>
              <a:latin typeface="Calibri"/>
              <a:ea typeface="Calibri"/>
              <a:cs typeface="Calibri"/>
              <a:sym typeface="Calibri"/>
            </a:endParaRPr>
          </a:p>
        </p:txBody>
      </p:sp>
      <p:sp>
        <p:nvSpPr>
          <p:cNvPr id="6" name="Google Shape;310;p38">
            <a:extLst>
              <a:ext uri="{FF2B5EF4-FFF2-40B4-BE49-F238E27FC236}">
                <a16:creationId xmlns:a16="http://schemas.microsoft.com/office/drawing/2014/main" id="{89DD1262-7B3C-9730-E30A-F8E687748F06}"/>
              </a:ext>
            </a:extLst>
          </p:cNvPr>
          <p:cNvSpPr/>
          <p:nvPr/>
        </p:nvSpPr>
        <p:spPr>
          <a:xfrm>
            <a:off x="4041260" y="1223556"/>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RecordsPage.html</a:t>
            </a:r>
            <a:endParaRPr dirty="0">
              <a:solidFill>
                <a:schemeClr val="dk1"/>
              </a:solidFill>
              <a:latin typeface="Calibri"/>
              <a:ea typeface="Calibri"/>
              <a:cs typeface="Calibri"/>
              <a:sym typeface="Calibri"/>
            </a:endParaRPr>
          </a:p>
        </p:txBody>
      </p:sp>
      <p:cxnSp>
        <p:nvCxnSpPr>
          <p:cNvPr id="9" name="Google Shape;274;p37">
            <a:extLst>
              <a:ext uri="{FF2B5EF4-FFF2-40B4-BE49-F238E27FC236}">
                <a16:creationId xmlns:a16="http://schemas.microsoft.com/office/drawing/2014/main" id="{F9B7B73F-CF31-4DA4-0D0D-A7D8E6EBFE8D}"/>
              </a:ext>
            </a:extLst>
          </p:cNvPr>
          <p:cNvCxnSpPr>
            <a:cxnSpLocks/>
          </p:cNvCxnSpPr>
          <p:nvPr/>
        </p:nvCxnSpPr>
        <p:spPr>
          <a:xfrm>
            <a:off x="2235973"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1" name="Google Shape;274;p37">
            <a:extLst>
              <a:ext uri="{FF2B5EF4-FFF2-40B4-BE49-F238E27FC236}">
                <a16:creationId xmlns:a16="http://schemas.microsoft.com/office/drawing/2014/main" id="{48A7EC36-3C7C-221E-A553-CCF3B17EEDF6}"/>
              </a:ext>
            </a:extLst>
          </p:cNvPr>
          <p:cNvCxnSpPr>
            <a:cxnSpLocks/>
          </p:cNvCxnSpPr>
          <p:nvPr/>
        </p:nvCxnSpPr>
        <p:spPr>
          <a:xfrm>
            <a:off x="5023332"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3" name="Google Shape;277;p37">
            <a:extLst>
              <a:ext uri="{FF2B5EF4-FFF2-40B4-BE49-F238E27FC236}">
                <a16:creationId xmlns:a16="http://schemas.microsoft.com/office/drawing/2014/main" id="{5DFD7667-743D-C1AF-807B-F5E53BC5B701}"/>
              </a:ext>
            </a:extLst>
          </p:cNvPr>
          <p:cNvSpPr/>
          <p:nvPr/>
        </p:nvSpPr>
        <p:spPr>
          <a:xfrm>
            <a:off x="2069781" y="2023398"/>
            <a:ext cx="300255" cy="22337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277;p37">
            <a:extLst>
              <a:ext uri="{FF2B5EF4-FFF2-40B4-BE49-F238E27FC236}">
                <a16:creationId xmlns:a16="http://schemas.microsoft.com/office/drawing/2014/main" id="{1E3626DB-EA0A-27D5-0BB4-94F7765FF0EE}"/>
              </a:ext>
            </a:extLst>
          </p:cNvPr>
          <p:cNvSpPr/>
          <p:nvPr/>
        </p:nvSpPr>
        <p:spPr>
          <a:xfrm>
            <a:off x="4872675" y="1983813"/>
            <a:ext cx="291817" cy="123099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 name="CasellaDiTesto 2">
            <a:extLst>
              <a:ext uri="{FF2B5EF4-FFF2-40B4-BE49-F238E27FC236}">
                <a16:creationId xmlns:a16="http://schemas.microsoft.com/office/drawing/2014/main" id="{184B896D-FB01-636A-A406-83D9C4CD52F7}"/>
              </a:ext>
            </a:extLst>
          </p:cNvPr>
          <p:cNvSpPr txBox="1"/>
          <p:nvPr/>
        </p:nvSpPr>
        <p:spPr>
          <a:xfrm>
            <a:off x="2042310" y="540141"/>
            <a:ext cx="8353979" cy="646331"/>
          </a:xfrm>
          <a:prstGeom prst="rect">
            <a:avLst/>
          </a:prstGeom>
          <a:noFill/>
        </p:spPr>
        <p:txBody>
          <a:bodyPr wrap="square" rtlCol="0">
            <a:spAutoFit/>
          </a:bodyPr>
          <a:lstStyle/>
          <a:p>
            <a:pPr algn="ctr"/>
            <a:r>
              <a:rPr lang="it-IT" dirty="0" err="1">
                <a:solidFill>
                  <a:schemeClr val="accent1"/>
                </a:solidFill>
                <a:latin typeface="+mj-lt"/>
                <a:ea typeface="+mj-ea"/>
                <a:cs typeface="+mj-cs"/>
              </a:rPr>
              <a:t>valid</a:t>
            </a:r>
            <a:r>
              <a:rPr lang="it-IT" sz="1050" dirty="0"/>
              <a:t> </a:t>
            </a:r>
            <a:r>
              <a:rPr lang="it-IT" dirty="0">
                <a:solidFill>
                  <a:schemeClr val="accent1"/>
                </a:solidFill>
                <a:latin typeface="+mj-lt"/>
                <a:ea typeface="+mj-ea"/>
                <a:cs typeface="+mj-cs"/>
              </a:rPr>
              <a:t>input scenario (</a:t>
            </a:r>
            <a:r>
              <a:rPr lang="it-IT" dirty="0" err="1">
                <a:solidFill>
                  <a:schemeClr val="accent1"/>
                </a:solidFill>
                <a:latin typeface="+mj-lt"/>
                <a:ea typeface="+mj-ea"/>
                <a:cs typeface="+mj-cs"/>
              </a:rPr>
              <a:t>but</a:t>
            </a:r>
            <a:r>
              <a:rPr lang="it-IT" dirty="0">
                <a:solidFill>
                  <a:schemeClr val="accent1"/>
                </a:solidFill>
                <a:latin typeface="+mj-lt"/>
                <a:ea typeface="+mj-ea"/>
                <a:cs typeface="+mj-cs"/>
              </a:rPr>
              <a:t> </a:t>
            </a:r>
            <a:r>
              <a:rPr lang="it-IT" dirty="0" err="1">
                <a:solidFill>
                  <a:schemeClr val="accent1"/>
                </a:solidFill>
                <a:latin typeface="+mj-lt"/>
                <a:ea typeface="+mj-ea"/>
                <a:cs typeface="+mj-cs"/>
              </a:rPr>
              <a:t>selecting</a:t>
            </a:r>
            <a:r>
              <a:rPr lang="it-IT" dirty="0">
                <a:solidFill>
                  <a:schemeClr val="accent1"/>
                </a:solidFill>
                <a:latin typeface="+mj-lt"/>
                <a:ea typeface="+mj-ea"/>
                <a:cs typeface="+mj-cs"/>
              </a:rPr>
              <a:t> the </a:t>
            </a:r>
            <a:r>
              <a:rPr lang="it-IT" dirty="0" err="1">
                <a:solidFill>
                  <a:schemeClr val="accent1"/>
                </a:solidFill>
                <a:latin typeface="+mj-lt"/>
                <a:ea typeface="+mj-ea"/>
                <a:cs typeface="+mj-cs"/>
              </a:rPr>
              <a:t>wrong</a:t>
            </a:r>
            <a:r>
              <a:rPr lang="it-IT" dirty="0">
                <a:solidFill>
                  <a:schemeClr val="accent1"/>
                </a:solidFill>
                <a:latin typeface="+mj-lt"/>
                <a:ea typeface="+mj-ea"/>
                <a:cs typeface="+mj-cs"/>
              </a:rPr>
              <a:t> </a:t>
            </a:r>
            <a:r>
              <a:rPr lang="it-IT" dirty="0" err="1">
                <a:solidFill>
                  <a:schemeClr val="accent1"/>
                </a:solidFill>
                <a:latin typeface="+mj-lt"/>
                <a:ea typeface="+mj-ea"/>
                <a:cs typeface="+mj-cs"/>
              </a:rPr>
              <a:t>number</a:t>
            </a:r>
            <a:r>
              <a:rPr lang="it-IT" dirty="0">
                <a:solidFill>
                  <a:schemeClr val="accent1"/>
                </a:solidFill>
                <a:latin typeface="+mj-lt"/>
                <a:ea typeface="+mj-ea"/>
                <a:cs typeface="+mj-cs"/>
              </a:rPr>
              <a:t> of </a:t>
            </a:r>
          </a:p>
          <a:p>
            <a:pPr algn="ctr"/>
            <a:r>
              <a:rPr lang="it-IT" dirty="0">
                <a:solidFill>
                  <a:schemeClr val="accent1"/>
                </a:solidFill>
                <a:latin typeface="+mj-lt"/>
                <a:ea typeface="+mj-ea"/>
                <a:cs typeface="+mj-cs"/>
              </a:rPr>
              <a:t>people for the </a:t>
            </a:r>
            <a:r>
              <a:rPr lang="it-IT" dirty="0" err="1">
                <a:solidFill>
                  <a:schemeClr val="accent1"/>
                </a:solidFill>
                <a:latin typeface="+mj-lt"/>
                <a:ea typeface="+mj-ea"/>
                <a:cs typeface="+mj-cs"/>
              </a:rPr>
              <a:t>third</a:t>
            </a:r>
            <a:r>
              <a:rPr lang="it-IT" dirty="0">
                <a:solidFill>
                  <a:schemeClr val="accent1"/>
                </a:solidFill>
                <a:latin typeface="+mj-lt"/>
                <a:ea typeface="+mj-ea"/>
                <a:cs typeface="+mj-cs"/>
              </a:rPr>
              <a:t> time) </a:t>
            </a:r>
          </a:p>
        </p:txBody>
      </p:sp>
      <p:cxnSp>
        <p:nvCxnSpPr>
          <p:cNvPr id="31" name="Google Shape;274;p37">
            <a:extLst>
              <a:ext uri="{FF2B5EF4-FFF2-40B4-BE49-F238E27FC236}">
                <a16:creationId xmlns:a16="http://schemas.microsoft.com/office/drawing/2014/main" id="{25B86FE0-EAA3-B210-6D62-ED34604D1340}"/>
              </a:ext>
            </a:extLst>
          </p:cNvPr>
          <p:cNvCxnSpPr>
            <a:cxnSpLocks/>
          </p:cNvCxnSpPr>
          <p:nvPr/>
        </p:nvCxnSpPr>
        <p:spPr>
          <a:xfrm>
            <a:off x="7672386" y="172550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8" name="Google Shape;274;p37">
            <a:extLst>
              <a:ext uri="{FF2B5EF4-FFF2-40B4-BE49-F238E27FC236}">
                <a16:creationId xmlns:a16="http://schemas.microsoft.com/office/drawing/2014/main" id="{8BC947EA-CF54-CE4C-E235-E1CD73559FA3}"/>
              </a:ext>
            </a:extLst>
          </p:cNvPr>
          <p:cNvCxnSpPr>
            <a:cxnSpLocks/>
          </p:cNvCxnSpPr>
          <p:nvPr/>
        </p:nvCxnSpPr>
        <p:spPr>
          <a:xfrm>
            <a:off x="10534649" y="172550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9" name="Google Shape;277;p37">
            <a:extLst>
              <a:ext uri="{FF2B5EF4-FFF2-40B4-BE49-F238E27FC236}">
                <a16:creationId xmlns:a16="http://schemas.microsoft.com/office/drawing/2014/main" id="{188E739E-1D5F-B09A-1EE9-052578900372}"/>
              </a:ext>
            </a:extLst>
          </p:cNvPr>
          <p:cNvSpPr/>
          <p:nvPr/>
        </p:nvSpPr>
        <p:spPr>
          <a:xfrm>
            <a:off x="10387882" y="400664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6" name="Google Shape;275;p37">
            <a:extLst>
              <a:ext uri="{FF2B5EF4-FFF2-40B4-BE49-F238E27FC236}">
                <a16:creationId xmlns:a16="http://schemas.microsoft.com/office/drawing/2014/main" id="{6EA5812D-98EA-33D1-5DAF-55F1E610DAE7}"/>
              </a:ext>
            </a:extLst>
          </p:cNvPr>
          <p:cNvCxnSpPr>
            <a:cxnSpLocks/>
          </p:cNvCxnSpPr>
          <p:nvPr/>
        </p:nvCxnSpPr>
        <p:spPr>
          <a:xfrm flipH="1">
            <a:off x="2363030" y="2652490"/>
            <a:ext cx="25096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3" name="Google Shape;277;p37">
            <a:extLst>
              <a:ext uri="{FF2B5EF4-FFF2-40B4-BE49-F238E27FC236}">
                <a16:creationId xmlns:a16="http://schemas.microsoft.com/office/drawing/2014/main" id="{E0F0AD7E-DD69-DABE-6990-9910DE285C76}"/>
              </a:ext>
            </a:extLst>
          </p:cNvPr>
          <p:cNvSpPr/>
          <p:nvPr/>
        </p:nvSpPr>
        <p:spPr>
          <a:xfrm>
            <a:off x="7533733" y="3708419"/>
            <a:ext cx="293534" cy="76882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5" name="CasellaDiTesto 34">
            <a:extLst>
              <a:ext uri="{FF2B5EF4-FFF2-40B4-BE49-F238E27FC236}">
                <a16:creationId xmlns:a16="http://schemas.microsoft.com/office/drawing/2014/main" id="{330BEFF3-4F84-0C47-EDF6-E75EA2CC6E47}"/>
              </a:ext>
            </a:extLst>
          </p:cNvPr>
          <p:cNvSpPr txBox="1"/>
          <p:nvPr/>
        </p:nvSpPr>
        <p:spPr>
          <a:xfrm>
            <a:off x="2318516" y="3538833"/>
            <a:ext cx="5400133" cy="369332"/>
          </a:xfrm>
          <a:prstGeom prst="rect">
            <a:avLst/>
          </a:prstGeom>
          <a:noFill/>
        </p:spPr>
        <p:txBody>
          <a:bodyPr wrap="square">
            <a:spAutoFit/>
          </a:bodyPr>
          <a:lstStyle/>
          <a:p>
            <a:r>
              <a:rPr lang="it-IT" dirty="0"/>
              <a:t>[ </a:t>
            </a:r>
            <a:r>
              <a:rPr lang="it-IT" sz="1400" dirty="0" err="1"/>
              <a:t>attempt</a:t>
            </a:r>
            <a:r>
              <a:rPr lang="it-IT" sz="1400" dirty="0"/>
              <a:t> == 3 &amp;&amp; </a:t>
            </a:r>
            <a:r>
              <a:rPr lang="it-IT" sz="1400" dirty="0" err="1"/>
              <a:t>wrong</a:t>
            </a:r>
            <a:r>
              <a:rPr lang="it-IT" sz="1400" dirty="0"/>
              <a:t> </a:t>
            </a:r>
            <a:r>
              <a:rPr lang="it-IT" sz="1400" dirty="0" err="1"/>
              <a:t>number</a:t>
            </a:r>
            <a:r>
              <a:rPr lang="it-IT" sz="1400" dirty="0"/>
              <a:t> of </a:t>
            </a:r>
            <a:r>
              <a:rPr lang="it-IT" sz="1400" dirty="0" err="1"/>
              <a:t>participants</a:t>
            </a:r>
            <a:r>
              <a:rPr lang="it-IT" sz="1400" dirty="0"/>
              <a:t> </a:t>
            </a:r>
            <a:r>
              <a:rPr lang="it-IT" dirty="0"/>
              <a:t>] </a:t>
            </a:r>
            <a:r>
              <a:rPr lang="it-IT" dirty="0" err="1"/>
              <a:t>redirect</a:t>
            </a:r>
            <a:r>
              <a:rPr lang="it-IT" dirty="0"/>
              <a:t> </a:t>
            </a:r>
          </a:p>
        </p:txBody>
      </p:sp>
      <p:cxnSp>
        <p:nvCxnSpPr>
          <p:cNvPr id="40" name="Google Shape;275;p37">
            <a:extLst>
              <a:ext uri="{FF2B5EF4-FFF2-40B4-BE49-F238E27FC236}">
                <a16:creationId xmlns:a16="http://schemas.microsoft.com/office/drawing/2014/main" id="{1B65DE39-0504-3A20-C985-55246DF03CDF}"/>
              </a:ext>
            </a:extLst>
          </p:cNvPr>
          <p:cNvCxnSpPr>
            <a:cxnSpLocks/>
          </p:cNvCxnSpPr>
          <p:nvPr/>
        </p:nvCxnSpPr>
        <p:spPr>
          <a:xfrm>
            <a:off x="2403824" y="3883264"/>
            <a:ext cx="510974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310;p38">
            <a:extLst>
              <a:ext uri="{FF2B5EF4-FFF2-40B4-BE49-F238E27FC236}">
                <a16:creationId xmlns:a16="http://schemas.microsoft.com/office/drawing/2014/main" id="{B0045A1A-5A49-E2B0-6562-ECBFF115A98E}"/>
              </a:ext>
            </a:extLst>
          </p:cNvPr>
          <p:cNvSpPr/>
          <p:nvPr/>
        </p:nvSpPr>
        <p:spPr>
          <a:xfrm>
            <a:off x="6454980" y="1230867"/>
            <a:ext cx="2650919"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CancellationPage.html</a:t>
            </a:r>
            <a:endParaRPr dirty="0">
              <a:solidFill>
                <a:schemeClr val="dk1"/>
              </a:solidFill>
              <a:latin typeface="Calibri"/>
              <a:ea typeface="Calibri"/>
              <a:cs typeface="Calibri"/>
              <a:sym typeface="Calibri"/>
            </a:endParaRPr>
          </a:p>
        </p:txBody>
      </p:sp>
      <p:sp>
        <p:nvSpPr>
          <p:cNvPr id="25" name="Google Shape;310;p38">
            <a:extLst>
              <a:ext uri="{FF2B5EF4-FFF2-40B4-BE49-F238E27FC236}">
                <a16:creationId xmlns:a16="http://schemas.microsoft.com/office/drawing/2014/main" id="{E7D1F94B-1D01-C83D-DE97-3A6AA9F89875}"/>
              </a:ext>
            </a:extLst>
          </p:cNvPr>
          <p:cNvSpPr/>
          <p:nvPr/>
        </p:nvSpPr>
        <p:spPr>
          <a:xfrm>
            <a:off x="9512812" y="1213820"/>
            <a:ext cx="2043674" cy="46195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err="1">
                <a:solidFill>
                  <a:schemeClr val="dk1"/>
                </a:solidFill>
                <a:latin typeface="Calibri"/>
                <a:ea typeface="Calibri"/>
                <a:cs typeface="Calibri"/>
                <a:sym typeface="Calibri"/>
              </a:rPr>
              <a:t>GoToHomepage</a:t>
            </a:r>
            <a:endParaRPr dirty="0">
              <a:solidFill>
                <a:schemeClr val="dk1"/>
              </a:solidFill>
              <a:latin typeface="Calibri"/>
              <a:ea typeface="Calibri"/>
              <a:cs typeface="Calibri"/>
              <a:sym typeface="Calibri"/>
            </a:endParaRPr>
          </a:p>
        </p:txBody>
      </p:sp>
      <p:cxnSp>
        <p:nvCxnSpPr>
          <p:cNvPr id="27" name="Google Shape;275;p37">
            <a:extLst>
              <a:ext uri="{FF2B5EF4-FFF2-40B4-BE49-F238E27FC236}">
                <a16:creationId xmlns:a16="http://schemas.microsoft.com/office/drawing/2014/main" id="{9BADAC48-8638-57E7-3152-9FA98A5E96E6}"/>
              </a:ext>
            </a:extLst>
          </p:cNvPr>
          <p:cNvCxnSpPr>
            <a:cxnSpLocks/>
          </p:cNvCxnSpPr>
          <p:nvPr/>
        </p:nvCxnSpPr>
        <p:spPr>
          <a:xfrm>
            <a:off x="7815508" y="4275570"/>
            <a:ext cx="25807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5" name="CasellaDiTesto 14">
            <a:extLst>
              <a:ext uri="{FF2B5EF4-FFF2-40B4-BE49-F238E27FC236}">
                <a16:creationId xmlns:a16="http://schemas.microsoft.com/office/drawing/2014/main" id="{FEB04FA8-6BA6-7640-0948-213F0B9A5D6F}"/>
              </a:ext>
            </a:extLst>
          </p:cNvPr>
          <p:cNvSpPr txBox="1"/>
          <p:nvPr/>
        </p:nvSpPr>
        <p:spPr>
          <a:xfrm>
            <a:off x="8684142" y="3908165"/>
            <a:ext cx="895350" cy="400110"/>
          </a:xfrm>
          <a:prstGeom prst="rect">
            <a:avLst/>
          </a:prstGeom>
          <a:noFill/>
        </p:spPr>
        <p:txBody>
          <a:bodyPr wrap="square" rtlCol="0">
            <a:spAutoFit/>
          </a:bodyPr>
          <a:lstStyle/>
          <a:p>
            <a:r>
              <a:rPr lang="it-IT" sz="2000" b="1" dirty="0" err="1"/>
              <a:t>doGet</a:t>
            </a:r>
            <a:endParaRPr lang="it-IT" b="1" dirty="0"/>
          </a:p>
        </p:txBody>
      </p:sp>
      <p:sp>
        <p:nvSpPr>
          <p:cNvPr id="23" name="CasellaDiTesto 22">
            <a:extLst>
              <a:ext uri="{FF2B5EF4-FFF2-40B4-BE49-F238E27FC236}">
                <a16:creationId xmlns:a16="http://schemas.microsoft.com/office/drawing/2014/main" id="{3C4949FF-7BBC-054B-8CCF-3D30BE6ACD89}"/>
              </a:ext>
            </a:extLst>
          </p:cNvPr>
          <p:cNvSpPr txBox="1"/>
          <p:nvPr/>
        </p:nvSpPr>
        <p:spPr>
          <a:xfrm>
            <a:off x="2774859" y="1980307"/>
            <a:ext cx="1877439" cy="677108"/>
          </a:xfrm>
          <a:prstGeom prst="rect">
            <a:avLst/>
          </a:prstGeom>
          <a:noFill/>
        </p:spPr>
        <p:txBody>
          <a:bodyPr wrap="square" rtlCol="0">
            <a:spAutoFit/>
          </a:bodyPr>
          <a:lstStyle/>
          <a:p>
            <a:pPr algn="ctr"/>
            <a:r>
              <a:rPr lang="it-IT" sz="2000" b="1" dirty="0" err="1"/>
              <a:t>doPost</a:t>
            </a:r>
            <a:endParaRPr lang="it-IT" sz="2000" b="1" dirty="0"/>
          </a:p>
          <a:p>
            <a:pPr algn="ctr"/>
            <a:r>
              <a:rPr lang="it-IT" dirty="0" err="1"/>
              <a:t>sUsers</a:t>
            </a:r>
            <a:endParaRPr lang="it-IT" sz="1600" dirty="0"/>
          </a:p>
        </p:txBody>
      </p:sp>
    </p:spTree>
    <p:extLst>
      <p:ext uri="{BB962C8B-B14F-4D97-AF65-F5344CB8AC3E}">
        <p14:creationId xmlns:p14="http://schemas.microsoft.com/office/powerpoint/2010/main" val="13436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normAutofit/>
          </a:bodyPr>
          <a:lstStyle/>
          <a:p>
            <a:r>
              <a:rPr lang="it-IT" sz="5400" dirty="0"/>
              <a:t>PURE HTML </a:t>
            </a:r>
            <a:r>
              <a:rPr lang="it-IT" sz="5400" dirty="0" err="1"/>
              <a:t>version</a:t>
            </a:r>
            <a:endParaRPr lang="it-IT" sz="5400" dirty="0"/>
          </a:p>
        </p:txBody>
      </p:sp>
    </p:spTree>
    <p:extLst>
      <p:ext uri="{BB962C8B-B14F-4D97-AF65-F5344CB8AC3E}">
        <p14:creationId xmlns:p14="http://schemas.microsoft.com/office/powerpoint/2010/main" val="400954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a:xfrm>
            <a:off x="838200" y="184859"/>
            <a:ext cx="10515600" cy="1325563"/>
          </a:xfrm>
        </p:spPr>
        <p:txBody>
          <a:bodyPr/>
          <a:lstStyle/>
          <a:p>
            <a:pPr algn="ctr"/>
            <a:r>
              <a:rPr lang="it-IT" dirty="0"/>
              <a:t>Event: logout</a:t>
            </a:r>
          </a:p>
        </p:txBody>
      </p:sp>
      <p:sp>
        <p:nvSpPr>
          <p:cNvPr id="5" name="Google Shape;273;p37">
            <a:extLst>
              <a:ext uri="{FF2B5EF4-FFF2-40B4-BE49-F238E27FC236}">
                <a16:creationId xmlns:a16="http://schemas.microsoft.com/office/drawing/2014/main" id="{4B8BACCE-A4CC-E5EA-F20F-2691CA7D0B19}"/>
              </a:ext>
            </a:extLst>
          </p:cNvPr>
          <p:cNvSpPr/>
          <p:nvPr/>
        </p:nvSpPr>
        <p:spPr>
          <a:xfrm>
            <a:off x="2489141" y="1398635"/>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Logout</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3210362" y="1896254"/>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3030745" y="2143932"/>
            <a:ext cx="359233" cy="38528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96204A3B-D174-3EF2-8A73-69CFF0EE6A2A}"/>
              </a:ext>
            </a:extLst>
          </p:cNvPr>
          <p:cNvCxnSpPr>
            <a:cxnSpLocks/>
          </p:cNvCxnSpPr>
          <p:nvPr/>
        </p:nvCxnSpPr>
        <p:spPr>
          <a:xfrm>
            <a:off x="1879500" y="3015811"/>
            <a:ext cx="115124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00519D7-952B-CCFC-9BE7-1B152E80ACE5}"/>
              </a:ext>
            </a:extLst>
          </p:cNvPr>
          <p:cNvSpPr txBox="1"/>
          <p:nvPr/>
        </p:nvSpPr>
        <p:spPr>
          <a:xfrm>
            <a:off x="1846692" y="2492591"/>
            <a:ext cx="1284898" cy="461665"/>
          </a:xfrm>
          <a:prstGeom prst="rect">
            <a:avLst/>
          </a:prstGeom>
          <a:noFill/>
        </p:spPr>
        <p:txBody>
          <a:bodyPr wrap="square" rtlCol="0">
            <a:spAutoFit/>
          </a:bodyPr>
          <a:lstStyle/>
          <a:p>
            <a:r>
              <a:rPr lang="it-IT" sz="2400" b="1" dirty="0" err="1"/>
              <a:t>doPost</a:t>
            </a:r>
            <a:endParaRPr lang="it-IT" sz="2400" b="1" dirty="0"/>
          </a:p>
        </p:txBody>
      </p:sp>
      <p:sp>
        <p:nvSpPr>
          <p:cNvPr id="11" name="CasellaDiTesto 10">
            <a:extLst>
              <a:ext uri="{FF2B5EF4-FFF2-40B4-BE49-F238E27FC236}">
                <a16:creationId xmlns:a16="http://schemas.microsoft.com/office/drawing/2014/main" id="{EFCF5494-D435-6C82-3214-9949A55479E5}"/>
              </a:ext>
            </a:extLst>
          </p:cNvPr>
          <p:cNvSpPr txBox="1"/>
          <p:nvPr/>
        </p:nvSpPr>
        <p:spPr>
          <a:xfrm>
            <a:off x="1058639" y="4196270"/>
            <a:ext cx="2151722" cy="1200329"/>
          </a:xfrm>
          <a:prstGeom prst="rect">
            <a:avLst/>
          </a:prstGeom>
          <a:noFill/>
        </p:spPr>
        <p:txBody>
          <a:bodyPr wrap="square">
            <a:sp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In </a:t>
            </a:r>
            <a:r>
              <a:rPr lang="es-419" u="sng" dirty="0">
                <a:solidFill>
                  <a:schemeClr val="dk1"/>
                </a:solidFill>
                <a:latin typeface="Calibri"/>
                <a:ea typeface="Calibri"/>
                <a:cs typeface="Calibri"/>
                <a:sym typeface="Calibri"/>
              </a:rPr>
              <a:t>Homepage.html</a:t>
            </a:r>
            <a:r>
              <a:rPr lang="es-419" dirty="0">
                <a:solidFill>
                  <a:schemeClr val="dk1"/>
                </a:solidFill>
                <a:latin typeface="Calibri"/>
                <a:ea typeface="Calibri"/>
                <a:cs typeface="Calibri"/>
                <a:sym typeface="Calibri"/>
              </a:rPr>
              <a:t>:</a:t>
            </a:r>
          </a:p>
          <a:p>
            <a:pPr marL="0" marR="0" lvl="0" indent="0" rtl="0">
              <a:spcBef>
                <a:spcPts val="0"/>
              </a:spcBef>
              <a:spcAft>
                <a:spcPts val="0"/>
              </a:spcAft>
              <a:buNone/>
            </a:pPr>
            <a:endParaRPr lang="es-419" sz="1800" dirty="0">
              <a:solidFill>
                <a:schemeClr val="dk1"/>
              </a:solidFill>
              <a:latin typeface="Calibri"/>
              <a:ea typeface="Calibri"/>
              <a:cs typeface="Calibri"/>
              <a:sym typeface="Calibri"/>
            </a:endParaRPr>
          </a:p>
          <a:p>
            <a:pPr marL="0" marR="0" lvl="0" indent="0" rtl="0">
              <a:spcBef>
                <a:spcPts val="0"/>
              </a:spcBef>
              <a:spcAft>
                <a:spcPts val="0"/>
              </a:spcAft>
              <a:buNone/>
            </a:pPr>
            <a:r>
              <a:rPr lang="es-419" sz="18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800" dirty="0">
                <a:solidFill>
                  <a:schemeClr val="dk1"/>
                </a:solidFill>
                <a:latin typeface="Calibri"/>
                <a:ea typeface="Calibri"/>
                <a:cs typeface="Calibri"/>
                <a:sym typeface="Calibri"/>
              </a:rPr>
              <a:t>/</a:t>
            </a:r>
            <a:r>
              <a:rPr lang="es-419" sz="1800" dirty="0" err="1">
                <a:solidFill>
                  <a:schemeClr val="dk1"/>
                </a:solidFill>
                <a:latin typeface="Calibri"/>
                <a:ea typeface="Calibri"/>
                <a:cs typeface="Calibri"/>
                <a:sym typeface="Calibri"/>
              </a:rPr>
              <a:t>Logout</a:t>
            </a:r>
            <a:endParaRPr lang="es-419" dirty="0"/>
          </a:p>
        </p:txBody>
      </p:sp>
      <p:sp>
        <p:nvSpPr>
          <p:cNvPr id="12" name="Google Shape;273;p37">
            <a:extLst>
              <a:ext uri="{FF2B5EF4-FFF2-40B4-BE49-F238E27FC236}">
                <a16:creationId xmlns:a16="http://schemas.microsoft.com/office/drawing/2014/main" id="{3C7D06D3-BEE9-A87B-F1FE-62097E7977F1}"/>
              </a:ext>
            </a:extLst>
          </p:cNvPr>
          <p:cNvSpPr/>
          <p:nvPr/>
        </p:nvSpPr>
        <p:spPr>
          <a:xfrm>
            <a:off x="5267783" y="1398635"/>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ea typeface="Calibri"/>
                <a:cs typeface="Calibri"/>
                <a:sym typeface="Calibri"/>
              </a:rPr>
              <a:t>Session</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8046425" y="1398634"/>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s-419" sz="2000" kern="0" dirty="0">
                <a:solidFill>
                  <a:srgbClr val="000000"/>
                </a:solidFill>
                <a:ea typeface="Calibri"/>
                <a:cs typeface="Calibri"/>
                <a:sym typeface="Calibri"/>
              </a:rPr>
              <a:t>i</a:t>
            </a:r>
            <a:r>
              <a:rPr kumimoji="0" lang="es-419" sz="2000" b="0" i="0" u="none" strike="noStrike" kern="0" cap="none" spc="0" normalizeH="0" baseline="0" noProof="0" dirty="0">
                <a:ln>
                  <a:noFill/>
                </a:ln>
                <a:solidFill>
                  <a:srgbClr val="000000"/>
                </a:solidFill>
                <a:effectLst/>
                <a:uLnTx/>
                <a:uFillTx/>
                <a:ea typeface="Calibri"/>
                <a:cs typeface="Calibri"/>
                <a:sym typeface="Calibri"/>
              </a:rPr>
              <a:t>ndex.html</a:t>
            </a:r>
            <a:endParaRPr kumimoji="0" b="0" i="0" u="none" strike="noStrike" kern="0" cap="none" spc="0" normalizeH="0" baseline="0" noProof="0" dirty="0">
              <a:ln>
                <a:noFill/>
              </a:ln>
              <a:solidFill>
                <a:srgbClr val="000000"/>
              </a:solidFill>
              <a:effectLst/>
              <a:uLnTx/>
              <a:uFillTx/>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6034408" y="191512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8767646" y="187725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EF4FC6BB-5BF7-1BC9-DABE-9A8E268D529A}"/>
              </a:ext>
            </a:extLst>
          </p:cNvPr>
          <p:cNvCxnSpPr>
            <a:cxnSpLocks/>
            <a:endCxn id="21" idx="1"/>
          </p:cNvCxnSpPr>
          <p:nvPr/>
        </p:nvCxnSpPr>
        <p:spPr>
          <a:xfrm flipV="1">
            <a:off x="3389978" y="3232818"/>
            <a:ext cx="2464813" cy="3973"/>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77;p37">
            <a:extLst>
              <a:ext uri="{FF2B5EF4-FFF2-40B4-BE49-F238E27FC236}">
                <a16:creationId xmlns:a16="http://schemas.microsoft.com/office/drawing/2014/main" id="{100479BD-D6B4-8CD8-06DD-46EB043C7AB8}"/>
              </a:ext>
            </a:extLst>
          </p:cNvPr>
          <p:cNvSpPr/>
          <p:nvPr/>
        </p:nvSpPr>
        <p:spPr>
          <a:xfrm>
            <a:off x="5854791" y="2749225"/>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 name="CasellaDiTesto 22">
            <a:extLst>
              <a:ext uri="{FF2B5EF4-FFF2-40B4-BE49-F238E27FC236}">
                <a16:creationId xmlns:a16="http://schemas.microsoft.com/office/drawing/2014/main" id="{A9C2A658-704B-4C09-34BA-FCAD65E85B65}"/>
              </a:ext>
            </a:extLst>
          </p:cNvPr>
          <p:cNvSpPr txBox="1"/>
          <p:nvPr/>
        </p:nvSpPr>
        <p:spPr>
          <a:xfrm>
            <a:off x="3931585" y="2832707"/>
            <a:ext cx="1430500" cy="369332"/>
          </a:xfrm>
          <a:prstGeom prst="rect">
            <a:avLst/>
          </a:prstGeom>
          <a:noFill/>
        </p:spPr>
        <p:txBody>
          <a:bodyPr wrap="square" rtlCol="0">
            <a:spAutoFit/>
          </a:bodyPr>
          <a:lstStyle/>
          <a:p>
            <a:r>
              <a:rPr lang="it-IT" dirty="0"/>
              <a:t>invalidate()</a:t>
            </a:r>
          </a:p>
        </p:txBody>
      </p:sp>
      <p:sp>
        <p:nvSpPr>
          <p:cNvPr id="24" name="Google Shape;277;p37">
            <a:extLst>
              <a:ext uri="{FF2B5EF4-FFF2-40B4-BE49-F238E27FC236}">
                <a16:creationId xmlns:a16="http://schemas.microsoft.com/office/drawing/2014/main" id="{4A5610D3-4BB3-2E3B-F914-DF0110E16C97}"/>
              </a:ext>
            </a:extLst>
          </p:cNvPr>
          <p:cNvSpPr/>
          <p:nvPr/>
        </p:nvSpPr>
        <p:spPr>
          <a:xfrm>
            <a:off x="8588029" y="4070347"/>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4" name="Google Shape;275;p37">
            <a:extLst>
              <a:ext uri="{FF2B5EF4-FFF2-40B4-BE49-F238E27FC236}">
                <a16:creationId xmlns:a16="http://schemas.microsoft.com/office/drawing/2014/main" id="{726CC3EF-C56C-41AE-CE45-034266A588AB}"/>
              </a:ext>
            </a:extLst>
          </p:cNvPr>
          <p:cNvCxnSpPr>
            <a:cxnSpLocks/>
            <a:endCxn id="24" idx="1"/>
          </p:cNvCxnSpPr>
          <p:nvPr/>
        </p:nvCxnSpPr>
        <p:spPr>
          <a:xfrm>
            <a:off x="3389978" y="4550514"/>
            <a:ext cx="5198051" cy="342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74DD415F-E664-2237-831B-12AEB8CE6935}"/>
              </a:ext>
            </a:extLst>
          </p:cNvPr>
          <p:cNvSpPr txBox="1"/>
          <p:nvPr/>
        </p:nvSpPr>
        <p:spPr>
          <a:xfrm>
            <a:off x="5413569" y="4188273"/>
            <a:ext cx="1430500" cy="400110"/>
          </a:xfrm>
          <a:prstGeom prst="rect">
            <a:avLst/>
          </a:prstGeom>
          <a:noFill/>
        </p:spPr>
        <p:txBody>
          <a:bodyPr wrap="square" rtlCol="0">
            <a:spAutoFit/>
          </a:bodyPr>
          <a:lstStyle/>
          <a:p>
            <a:r>
              <a:rPr lang="it-IT" sz="2000" dirty="0" err="1"/>
              <a:t>redirect</a:t>
            </a:r>
            <a:endParaRPr lang="it-IT" sz="2000" dirty="0"/>
          </a:p>
        </p:txBody>
      </p:sp>
    </p:spTree>
    <p:extLst>
      <p:ext uri="{BB962C8B-B14F-4D97-AF65-F5344CB8AC3E}">
        <p14:creationId xmlns:p14="http://schemas.microsoft.com/office/powerpoint/2010/main" val="2567916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EEAC9-84F3-48BD-B6C8-A502535C6CA1}"/>
              </a:ext>
            </a:extLst>
          </p:cNvPr>
          <p:cNvSpPr>
            <a:spLocks noGrp="1"/>
          </p:cNvSpPr>
          <p:nvPr>
            <p:ph type="title"/>
          </p:nvPr>
        </p:nvSpPr>
        <p:spPr/>
        <p:txBody>
          <a:bodyPr>
            <a:normAutofit/>
          </a:bodyPr>
          <a:lstStyle/>
          <a:p>
            <a:r>
              <a:rPr lang="it-IT" sz="5400" dirty="0"/>
              <a:t>RIA </a:t>
            </a:r>
            <a:r>
              <a:rPr lang="it-IT" sz="5400" dirty="0" err="1"/>
              <a:t>version</a:t>
            </a:r>
            <a:endParaRPr lang="it-IT" sz="5400" dirty="0"/>
          </a:p>
        </p:txBody>
      </p:sp>
    </p:spTree>
    <p:extLst>
      <p:ext uri="{BB962C8B-B14F-4D97-AF65-F5344CB8AC3E}">
        <p14:creationId xmlns:p14="http://schemas.microsoft.com/office/powerpoint/2010/main" val="291762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191387" y="265814"/>
            <a:ext cx="7254949" cy="1325563"/>
          </a:xfrm>
        </p:spPr>
        <p:txBody>
          <a:bodyPr>
            <a:normAutofit/>
          </a:bodyPr>
          <a:lstStyle/>
          <a:p>
            <a:r>
              <a:rPr lang="it-IT" dirty="0"/>
              <a:t>JavaScript </a:t>
            </a:r>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0887739" cy="5550195"/>
          </a:xfrm>
        </p:spPr>
        <p:txBody>
          <a:bodyPr>
            <a:normAutofit fontScale="92500" lnSpcReduction="20000"/>
          </a:bodyPr>
          <a:lstStyle/>
          <a:p>
            <a:pPr marL="0" indent="0">
              <a:buNone/>
            </a:pPr>
            <a:r>
              <a:rPr lang="it-IT" sz="24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2400" b="0" i="0" u="none" strike="noStrike" baseline="0" dirty="0">
                <a:solidFill>
                  <a:srgbClr val="000000"/>
                </a:solidFill>
                <a:latin typeface="Arial" panose="020B0604020202020204" pitchFamily="34" charset="0"/>
              </a:rPr>
              <a:t>L’applicazione supporta registrazione e login mediante una pagina pubblica con opportune </a:t>
            </a:r>
            <a:r>
              <a:rPr lang="it-IT" sz="2400" b="0" i="0" u="none" strike="noStrike" baseline="0" dirty="0" err="1">
                <a:solidFill>
                  <a:srgbClr val="000000"/>
                </a:solidFill>
                <a:latin typeface="Arial" panose="020B0604020202020204" pitchFamily="34" charset="0"/>
              </a:rPr>
              <a:t>form</a:t>
            </a:r>
            <a:r>
              <a:rPr lang="it-IT" sz="24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r>
              <a:rPr lang="it-IT" sz="2400" b="0" i="0" u="none" strike="noStrike" baseline="0" dirty="0">
                <a:solidFill>
                  <a:srgbClr val="000000"/>
                </a:solidFill>
                <a:latin typeface="Arial" panose="020B0604020202020204" pitchFamily="34" charset="0"/>
              </a:rPr>
              <a:t>Dopo il login, l’intera applicazione è realizzata con un’unica pagina. </a:t>
            </a:r>
          </a:p>
          <a:p>
            <a:r>
              <a:rPr lang="it-IT" sz="2400" b="0" i="0" u="none" strike="noStrike" baseline="0" dirty="0">
                <a:solidFill>
                  <a:srgbClr val="000000"/>
                </a:solidFill>
                <a:latin typeface="Arial" panose="020B0604020202020204" pitchFamily="34" charset="0"/>
              </a:rPr>
              <a:t>Ogni interazione dell’utente è gestita senza ricaricare completamente la pagina, ma produce l’invocazione asincrona del server e l’eventuale modifica del contenuto da aggiornare a seguito dell’evento. </a:t>
            </a:r>
          </a:p>
          <a:p>
            <a:r>
              <a:rPr lang="it-IT" sz="2400" b="0" i="0" u="none" strike="noStrike" baseline="0" dirty="0">
                <a:solidFill>
                  <a:srgbClr val="000000"/>
                </a:solidFill>
                <a:latin typeface="Arial" panose="020B0604020202020204" pitchFamily="34" charset="0"/>
              </a:rPr>
              <a:t>La scelta dall’anagrafica deve essere realizzata con una pagina modale con i bottoni invia e cancella. NB: è una finestrella che si apre per dare una qualche scelta o un qualche messaggio all'utente: https://it.wikipedia.org/wiki/Finestra_modale </a:t>
            </a:r>
          </a:p>
          <a:p>
            <a:r>
              <a:rPr lang="it-IT" sz="2400" dirty="0">
                <a:solidFill>
                  <a:srgbClr val="000000"/>
                </a:solidFill>
                <a:latin typeface="Arial" panose="020B0604020202020204" pitchFamily="34" charset="0"/>
              </a:rPr>
              <a:t>I</a:t>
            </a:r>
            <a:r>
              <a:rPr lang="it-IT" sz="2400" b="0" i="0" u="none" strike="noStrike" baseline="0" dirty="0">
                <a:solidFill>
                  <a:srgbClr val="000000"/>
                </a:solidFill>
                <a:latin typeface="Arial" panose="020B0604020202020204" pitchFamily="34" charset="0"/>
              </a:rPr>
              <a:t> controlli di correttezza del numero di invitati e del massimo numero di tentativi, con i relativi messaggi di avvertimento, devono essere realizzati anche a lato client. </a:t>
            </a:r>
          </a:p>
          <a:p>
            <a:r>
              <a:rPr lang="it-IT" sz="2400" b="0" i="0" u="none" strike="noStrike" baseline="0" dirty="0">
                <a:solidFill>
                  <a:srgbClr val="000000"/>
                </a:solidFill>
                <a:latin typeface="Arial" panose="020B0604020202020204" pitchFamily="34" charset="0"/>
              </a:rPr>
              <a:t>Lo stato dell’interazione (numero di tentativi) deve essere memorizzato a lato client. </a:t>
            </a:r>
          </a:p>
        </p:txBody>
      </p:sp>
    </p:spTree>
    <p:extLst>
      <p:ext uri="{BB962C8B-B14F-4D97-AF65-F5344CB8AC3E}">
        <p14:creationId xmlns:p14="http://schemas.microsoft.com/office/powerpoint/2010/main" val="130831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191387" y="202018"/>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0940901" cy="5475767"/>
          </a:xfrm>
        </p:spPr>
        <p:txBody>
          <a:bodyPr>
            <a:normAutofit fontScale="92500" lnSpcReduction="20000"/>
          </a:bodyPr>
          <a:lstStyle/>
          <a:p>
            <a:pPr marL="0" indent="0">
              <a:buNone/>
            </a:pPr>
            <a:r>
              <a:rPr lang="it-IT" sz="2400" b="0" i="0" u="none" strike="noStrike" baseline="0" dirty="0">
                <a:solidFill>
                  <a:srgbClr val="000000"/>
                </a:solidFill>
                <a:latin typeface="Arial" panose="020B0604020202020204" pitchFamily="34" charset="0"/>
              </a:rPr>
              <a:t>Si realizzi un’applicazione client server web che modifica le specifiche precedenti come segue: </a:t>
            </a:r>
          </a:p>
          <a:p>
            <a:r>
              <a:rPr lang="it-IT" sz="2400" b="0" i="0" u="none" strike="noStrike" baseline="0" dirty="0">
                <a:solidFill>
                  <a:srgbClr val="000000"/>
                </a:solidFill>
                <a:latin typeface="Arial" panose="020B0604020202020204" pitchFamily="34" charset="0"/>
              </a:rPr>
              <a:t>L’applicazione supporta </a:t>
            </a:r>
            <a:r>
              <a:rPr lang="it-IT" sz="2400" b="1" i="0" u="none" strike="noStrike" baseline="0" dirty="0">
                <a:solidFill>
                  <a:srgbClr val="00B0F0"/>
                </a:solidFill>
                <a:latin typeface="Arial" panose="020B0604020202020204" pitchFamily="34" charset="0"/>
              </a:rPr>
              <a:t>registrazione</a:t>
            </a:r>
            <a:r>
              <a:rPr lang="it-IT" sz="2400" b="0" i="0" u="none" strike="noStrike" baseline="0" dirty="0">
                <a:solidFill>
                  <a:srgbClr val="000000"/>
                </a:solidFill>
                <a:latin typeface="Arial" panose="020B0604020202020204" pitchFamily="34" charset="0"/>
              </a:rPr>
              <a:t> e </a:t>
            </a:r>
            <a:r>
              <a:rPr lang="it-IT" sz="2400" b="1" i="0" u="none" strike="noStrike" baseline="0" dirty="0">
                <a:solidFill>
                  <a:srgbClr val="00B0F0"/>
                </a:solidFill>
                <a:latin typeface="Arial" panose="020B0604020202020204" pitchFamily="34" charset="0"/>
              </a:rPr>
              <a:t>login</a:t>
            </a:r>
            <a:r>
              <a:rPr lang="it-IT" sz="2400" b="0" i="0" u="none" strike="noStrike" baseline="0" dirty="0">
                <a:solidFill>
                  <a:srgbClr val="000000"/>
                </a:solidFill>
                <a:latin typeface="Arial" panose="020B0604020202020204" pitchFamily="34" charset="0"/>
              </a:rPr>
              <a:t> mediante una </a:t>
            </a:r>
            <a:r>
              <a:rPr lang="it-IT" sz="2400" b="1" i="0" u="none" strike="noStrike" baseline="0" dirty="0">
                <a:solidFill>
                  <a:srgbClr val="FF0000"/>
                </a:solidFill>
                <a:latin typeface="Arial" panose="020B0604020202020204" pitchFamily="34" charset="0"/>
              </a:rPr>
              <a:t>pagina pubblica</a:t>
            </a:r>
            <a:r>
              <a:rPr lang="it-IT" sz="2400" b="1" i="0" u="none" strike="noStrike" baseline="0" dirty="0">
                <a:solidFill>
                  <a:srgbClr val="000000"/>
                </a:solidFill>
                <a:latin typeface="Arial" panose="020B0604020202020204" pitchFamily="34" charset="0"/>
              </a:rPr>
              <a:t> </a:t>
            </a:r>
            <a:r>
              <a:rPr lang="it-IT" sz="2400" b="0" i="0" u="none" strike="noStrike" baseline="0" dirty="0">
                <a:solidFill>
                  <a:srgbClr val="000000"/>
                </a:solidFill>
                <a:latin typeface="Arial" panose="020B0604020202020204" pitchFamily="34" charset="0"/>
              </a:rPr>
              <a:t>con opportune </a:t>
            </a:r>
            <a:r>
              <a:rPr lang="it-IT" sz="2400" b="1" i="0" u="none" strike="noStrike" baseline="0" dirty="0" err="1">
                <a:solidFill>
                  <a:srgbClr val="00B050"/>
                </a:solidFill>
                <a:latin typeface="Arial" panose="020B0604020202020204" pitchFamily="34" charset="0"/>
              </a:rPr>
              <a:t>form</a:t>
            </a:r>
            <a:r>
              <a:rPr lang="it-IT" sz="2400" b="0" i="0" u="none" strike="noStrike" baseline="0" dirty="0">
                <a:solidFill>
                  <a:srgbClr val="000000"/>
                </a:solidFill>
                <a:latin typeface="Arial" panose="020B0604020202020204" pitchFamily="34" charset="0"/>
              </a:rPr>
              <a:t>. La registrazione controlla la validità sintattica dell’indirizzo di email e l’uguaglianza tra i campi “password” e “ripeti password”, anche a lato client. La registrazione controlla l’unicità dello username. </a:t>
            </a:r>
          </a:p>
          <a:p>
            <a:r>
              <a:rPr lang="it-IT" sz="2400" b="0" i="0" u="none" strike="noStrike" baseline="0" dirty="0">
                <a:solidFill>
                  <a:srgbClr val="000000"/>
                </a:solidFill>
                <a:latin typeface="Arial" panose="020B0604020202020204" pitchFamily="34" charset="0"/>
              </a:rPr>
              <a:t>Dopo il login, l’intera applicazione è realizzata con </a:t>
            </a:r>
            <a:r>
              <a:rPr lang="it-IT" sz="2400" i="0" u="none" strike="noStrike" baseline="0" dirty="0">
                <a:solidFill>
                  <a:srgbClr val="000000"/>
                </a:solidFill>
                <a:latin typeface="Arial" panose="020B0604020202020204" pitchFamily="34" charset="0"/>
              </a:rPr>
              <a:t>un’</a:t>
            </a:r>
            <a:r>
              <a:rPr lang="it-IT" sz="2400" b="1" i="0" u="none" strike="noStrike" baseline="0" dirty="0">
                <a:solidFill>
                  <a:srgbClr val="FF0000"/>
                </a:solidFill>
                <a:latin typeface="Arial" panose="020B0604020202020204" pitchFamily="34" charset="0"/>
              </a:rPr>
              <a:t>unica pagina</a:t>
            </a:r>
            <a:r>
              <a:rPr lang="it-IT" sz="2400" i="0" u="none" strike="noStrike" baseline="0" dirty="0">
                <a:solidFill>
                  <a:srgbClr val="000000"/>
                </a:solidFill>
                <a:latin typeface="Arial" panose="020B0604020202020204" pitchFamily="34" charset="0"/>
              </a:rPr>
              <a:t>. </a:t>
            </a:r>
          </a:p>
          <a:p>
            <a:r>
              <a:rPr lang="it-IT" sz="2400" i="0" u="none" strike="noStrike" baseline="0" dirty="0">
                <a:solidFill>
                  <a:srgbClr val="000000"/>
                </a:solidFill>
                <a:latin typeface="Arial" panose="020B0604020202020204" pitchFamily="34" charset="0"/>
              </a:rPr>
              <a:t>Ogni interazione dell’utente è gestita senza ricaricare completamente </a:t>
            </a:r>
            <a:r>
              <a:rPr lang="it-IT" sz="2400" b="0" i="0" u="none" strike="noStrike" baseline="0" dirty="0">
                <a:solidFill>
                  <a:srgbClr val="000000"/>
                </a:solidFill>
                <a:latin typeface="Arial" panose="020B0604020202020204" pitchFamily="34" charset="0"/>
              </a:rPr>
              <a:t>la pagina, ma produce l’invocazione asincrona del server e l’eventuale modifica del contenuto da aggiornare a seguito dell’evento. </a:t>
            </a:r>
          </a:p>
          <a:p>
            <a:r>
              <a:rPr lang="it-IT" sz="2400" b="0" i="0" u="none" strike="noStrike" baseline="0" dirty="0">
                <a:solidFill>
                  <a:srgbClr val="000000"/>
                </a:solidFill>
                <a:latin typeface="Arial" panose="020B0604020202020204" pitchFamily="34" charset="0"/>
              </a:rPr>
              <a:t>La </a:t>
            </a:r>
            <a:r>
              <a:rPr lang="it-IT" sz="2400" b="1" i="0" u="none" strike="noStrike" baseline="0" dirty="0">
                <a:solidFill>
                  <a:srgbClr val="00B0F0"/>
                </a:solidFill>
                <a:latin typeface="Arial" panose="020B0604020202020204" pitchFamily="34" charset="0"/>
              </a:rPr>
              <a:t>scelta dall’anagrafica </a:t>
            </a:r>
            <a:r>
              <a:rPr lang="it-IT" sz="2400" b="0" i="0" u="none" strike="noStrike" baseline="0" dirty="0">
                <a:solidFill>
                  <a:srgbClr val="000000"/>
                </a:solidFill>
                <a:latin typeface="Arial" panose="020B0604020202020204" pitchFamily="34" charset="0"/>
              </a:rPr>
              <a:t>deve essere realizzata con </a:t>
            </a:r>
            <a:r>
              <a:rPr lang="it-IT" sz="2400" i="0" u="none" strike="noStrike" baseline="0" dirty="0">
                <a:solidFill>
                  <a:srgbClr val="000000"/>
                </a:solidFill>
                <a:latin typeface="Arial" panose="020B0604020202020204" pitchFamily="34" charset="0"/>
              </a:rPr>
              <a:t>una</a:t>
            </a:r>
            <a:r>
              <a:rPr lang="it-IT" sz="2400" b="1" i="0" u="none" strike="noStrike" baseline="0" dirty="0">
                <a:solidFill>
                  <a:srgbClr val="000000"/>
                </a:solidFill>
                <a:latin typeface="Arial" panose="020B0604020202020204" pitchFamily="34" charset="0"/>
              </a:rPr>
              <a:t> </a:t>
            </a:r>
            <a:r>
              <a:rPr lang="it-IT" sz="2400" b="1" i="0" u="none" strike="noStrike" baseline="0" dirty="0">
                <a:solidFill>
                  <a:srgbClr val="00B050"/>
                </a:solidFill>
                <a:latin typeface="Arial" panose="020B0604020202020204" pitchFamily="34" charset="0"/>
              </a:rPr>
              <a:t>pagina modale con i bottoni </a:t>
            </a:r>
            <a:r>
              <a:rPr lang="it-IT" sz="2400" b="1" i="0" u="none" strike="noStrike" baseline="0" dirty="0">
                <a:solidFill>
                  <a:srgbClr val="00B0F0"/>
                </a:solidFill>
                <a:latin typeface="Arial" panose="020B0604020202020204" pitchFamily="34" charset="0"/>
              </a:rPr>
              <a:t>invia</a:t>
            </a:r>
            <a:r>
              <a:rPr lang="it-IT" sz="2400" b="1" i="0" u="none" strike="noStrike" baseline="0" dirty="0">
                <a:solidFill>
                  <a:srgbClr val="000000"/>
                </a:solidFill>
                <a:latin typeface="Arial" panose="020B0604020202020204" pitchFamily="34" charset="0"/>
              </a:rPr>
              <a:t> </a:t>
            </a:r>
            <a:r>
              <a:rPr lang="it-IT" sz="2400" b="0" i="0" u="none" strike="noStrike" baseline="0" dirty="0">
                <a:solidFill>
                  <a:srgbClr val="000000"/>
                </a:solidFill>
                <a:latin typeface="Arial" panose="020B0604020202020204" pitchFamily="34" charset="0"/>
              </a:rPr>
              <a:t>e </a:t>
            </a:r>
            <a:r>
              <a:rPr lang="it-IT" sz="2400" b="1" i="0" u="none" strike="noStrike" baseline="0" dirty="0">
                <a:solidFill>
                  <a:srgbClr val="00B0F0"/>
                </a:solidFill>
                <a:latin typeface="Arial" panose="020B0604020202020204" pitchFamily="34" charset="0"/>
              </a:rPr>
              <a:t>cancella</a:t>
            </a:r>
            <a:r>
              <a:rPr lang="it-IT" sz="2400" b="0" i="0" u="none" strike="noStrike" baseline="0" dirty="0">
                <a:solidFill>
                  <a:srgbClr val="000000"/>
                </a:solidFill>
                <a:latin typeface="Arial" panose="020B0604020202020204" pitchFamily="34" charset="0"/>
              </a:rPr>
              <a:t>. NB: è una finestrella che si apre per dare una qualche scelta o un qualche messaggio all'utente: https://it.wikipedia.org/wiki/Finestra_modale </a:t>
            </a:r>
          </a:p>
          <a:p>
            <a:r>
              <a:rPr lang="it-IT" sz="2400" dirty="0">
                <a:solidFill>
                  <a:srgbClr val="000000"/>
                </a:solidFill>
                <a:latin typeface="Arial" panose="020B0604020202020204" pitchFamily="34" charset="0"/>
              </a:rPr>
              <a:t>I</a:t>
            </a:r>
            <a:r>
              <a:rPr lang="it-IT" sz="2400" b="0" i="0" u="none" strike="noStrike" baseline="0" dirty="0">
                <a:solidFill>
                  <a:srgbClr val="000000"/>
                </a:solidFill>
                <a:latin typeface="Arial" panose="020B0604020202020204" pitchFamily="34" charset="0"/>
              </a:rPr>
              <a:t> controlli di correttezza del numero di invitati e del massimo numero di tentativi, con i relativi messaggi di avvertimento, devono essere realizzati anche a lato client. </a:t>
            </a:r>
          </a:p>
          <a:p>
            <a:r>
              <a:rPr lang="it-IT" sz="2400" b="0" i="0" u="none" strike="noStrike" baseline="0" dirty="0">
                <a:solidFill>
                  <a:srgbClr val="000000"/>
                </a:solidFill>
                <a:latin typeface="Arial" panose="020B0604020202020204" pitchFamily="34" charset="0"/>
              </a:rPr>
              <a:t>Lo stato dell’interazione (numero di tentativi) deve essere memorizzato a lato client. </a:t>
            </a:r>
          </a:p>
        </p:txBody>
      </p:sp>
      <p:sp>
        <p:nvSpPr>
          <p:cNvPr id="5" name="CasellaDiTesto 4">
            <a:extLst>
              <a:ext uri="{FF2B5EF4-FFF2-40B4-BE49-F238E27FC236}">
                <a16:creationId xmlns:a16="http://schemas.microsoft.com/office/drawing/2014/main" id="{55B1F8E1-7A4E-3D0D-1B6D-DD4ADCD1DF13}"/>
              </a:ext>
            </a:extLst>
          </p:cNvPr>
          <p:cNvSpPr txBox="1"/>
          <p:nvPr/>
        </p:nvSpPr>
        <p:spPr>
          <a:xfrm>
            <a:off x="8048847" y="295908"/>
            <a:ext cx="3434316" cy="1160318"/>
          </a:xfrm>
          <a:prstGeom prst="rect">
            <a:avLst/>
          </a:prstGeom>
          <a:noFill/>
        </p:spPr>
        <p:txBody>
          <a:bodyPr wrap="square" rtlCol="0">
            <a:spAutoFit/>
          </a:bodyPr>
          <a:lstStyle/>
          <a:p>
            <a:pPr marL="0" indent="0" algn="ctr">
              <a:lnSpc>
                <a:spcPct val="115000"/>
              </a:lnSpc>
              <a:spcBef>
                <a:spcPts val="0"/>
              </a:spcBef>
              <a:spcAft>
                <a:spcPts val="1173"/>
              </a:spcAft>
              <a:buSzPts val="1100"/>
              <a:buNone/>
            </a:pPr>
            <a:r>
              <a:rPr lang="en-US" b="1" dirty="0">
                <a:solidFill>
                  <a:srgbClr val="FF0000"/>
                </a:solidFill>
              </a:rPr>
              <a:t>Pages (views)</a:t>
            </a:r>
            <a:r>
              <a:rPr lang="en-US" b="1" dirty="0"/>
              <a:t>, </a:t>
            </a:r>
            <a:r>
              <a:rPr lang="en-US" b="1" dirty="0">
                <a:solidFill>
                  <a:srgbClr val="00B050"/>
                </a:solidFill>
              </a:rPr>
              <a:t>view components</a:t>
            </a:r>
            <a:r>
              <a:rPr lang="en-US" b="1" dirty="0"/>
              <a:t>, </a:t>
            </a:r>
            <a:r>
              <a:rPr lang="en-US" b="1" dirty="0">
                <a:solidFill>
                  <a:srgbClr val="00B0F0"/>
                </a:solidFill>
              </a:rPr>
              <a:t>events</a:t>
            </a:r>
            <a:endParaRPr lang="en-US" b="1" dirty="0">
              <a:solidFill>
                <a:srgbClr val="FFC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276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B02D53-384B-4A6B-D88F-D55FE529B8D7}"/>
              </a:ext>
            </a:extLst>
          </p:cNvPr>
          <p:cNvSpPr>
            <a:spLocks noGrp="1"/>
          </p:cNvSpPr>
          <p:nvPr>
            <p:ph type="title"/>
          </p:nvPr>
        </p:nvSpPr>
        <p:spPr>
          <a:xfrm>
            <a:off x="1532737" y="588335"/>
            <a:ext cx="8596668" cy="1320800"/>
          </a:xfrm>
        </p:spPr>
        <p:txBody>
          <a:bodyPr/>
          <a:lstStyle/>
          <a:p>
            <a:pPr algn="ctr"/>
            <a:r>
              <a:rPr lang="it-IT" dirty="0" err="1"/>
              <a:t>Summary</a:t>
            </a:r>
            <a:endParaRPr lang="it-IT" dirty="0"/>
          </a:p>
        </p:txBody>
      </p:sp>
      <p:sp>
        <p:nvSpPr>
          <p:cNvPr id="3" name="Segnaposto contenuto 2">
            <a:extLst>
              <a:ext uri="{FF2B5EF4-FFF2-40B4-BE49-F238E27FC236}">
                <a16:creationId xmlns:a16="http://schemas.microsoft.com/office/drawing/2014/main" id="{CCE928A9-15EC-9E9B-FFF3-DCC508921537}"/>
              </a:ext>
            </a:extLst>
          </p:cNvPr>
          <p:cNvSpPr>
            <a:spLocks noGrp="1"/>
          </p:cNvSpPr>
          <p:nvPr>
            <p:ph idx="1"/>
          </p:nvPr>
        </p:nvSpPr>
        <p:spPr>
          <a:xfrm>
            <a:off x="242776" y="1656907"/>
            <a:ext cx="11176591" cy="4835968"/>
          </a:xfrm>
        </p:spPr>
        <p:txBody>
          <a:bodyPr numCol="2">
            <a:normAutofit fontScale="92500" lnSpcReduction="10000"/>
          </a:bodyPr>
          <a:lstStyle/>
          <a:p>
            <a:r>
              <a:rPr lang="it-IT" sz="2800" b="1" dirty="0" err="1"/>
              <a:t>Views</a:t>
            </a:r>
            <a:r>
              <a:rPr lang="it-IT" sz="2800" b="1" dirty="0"/>
              <a:t> and </a:t>
            </a:r>
            <a:r>
              <a:rPr lang="it-IT" sz="2800" b="1" dirty="0" err="1"/>
              <a:t>components</a:t>
            </a:r>
            <a:endParaRPr lang="it-IT" sz="2800" b="1" dirty="0"/>
          </a:p>
          <a:p>
            <a:pPr lvl="1">
              <a:buFontTx/>
              <a:buChar char="-"/>
            </a:pPr>
            <a:r>
              <a:rPr lang="it-IT" sz="2600" dirty="0">
                <a:solidFill>
                  <a:schemeClr val="accent1"/>
                </a:solidFill>
                <a:latin typeface="+mj-lt"/>
                <a:ea typeface="+mj-ea"/>
                <a:cs typeface="+mj-cs"/>
              </a:rPr>
              <a:t>Login</a:t>
            </a:r>
            <a:endParaRPr lang="it-IT" sz="3900" dirty="0">
              <a:solidFill>
                <a:schemeClr val="accent1"/>
              </a:solidFill>
              <a:latin typeface="+mj-lt"/>
              <a:ea typeface="+mj-ea"/>
              <a:cs typeface="+mj-cs"/>
            </a:endParaRPr>
          </a:p>
          <a:p>
            <a:pPr lvl="1">
              <a:buFontTx/>
              <a:buChar char="-"/>
            </a:pPr>
            <a:r>
              <a:rPr lang="it-IT" sz="2600" dirty="0" err="1">
                <a:solidFill>
                  <a:schemeClr val="accent1"/>
                </a:solidFill>
                <a:latin typeface="+mj-lt"/>
                <a:ea typeface="+mj-ea"/>
                <a:cs typeface="+mj-cs"/>
              </a:rPr>
              <a:t>SignUp</a:t>
            </a:r>
            <a:endParaRPr lang="it-IT" sz="3900" dirty="0">
              <a:solidFill>
                <a:schemeClr val="accent1"/>
              </a:solidFill>
              <a:latin typeface="+mj-lt"/>
              <a:ea typeface="+mj-ea"/>
              <a:cs typeface="+mj-cs"/>
            </a:endParaRPr>
          </a:p>
          <a:p>
            <a:pPr lvl="1">
              <a:buFontTx/>
              <a:buChar char="-"/>
            </a:pPr>
            <a:r>
              <a:rPr lang="it-IT" sz="2600" dirty="0">
                <a:solidFill>
                  <a:schemeClr val="accent1"/>
                </a:solidFill>
                <a:latin typeface="+mj-lt"/>
                <a:ea typeface="+mj-ea"/>
                <a:cs typeface="+mj-cs"/>
              </a:rPr>
              <a:t>Homepage</a:t>
            </a:r>
          </a:p>
          <a:p>
            <a:pPr lvl="2">
              <a:buFontTx/>
              <a:buChar char="-"/>
            </a:pPr>
            <a:r>
              <a:rPr lang="it-IT" sz="2000" i="1" dirty="0" err="1"/>
              <a:t>WelcomeMessage</a:t>
            </a:r>
            <a:endParaRPr lang="it-IT" sz="2000" i="1" dirty="0"/>
          </a:p>
          <a:p>
            <a:pPr lvl="2">
              <a:buFontTx/>
              <a:buChar char="-"/>
            </a:pPr>
            <a:r>
              <a:rPr lang="it-IT" sz="2000" i="1" dirty="0" err="1"/>
              <a:t>CreatedMeetings</a:t>
            </a:r>
            <a:endParaRPr lang="it-IT" sz="2000" i="1" dirty="0"/>
          </a:p>
          <a:p>
            <a:pPr lvl="2">
              <a:buFontTx/>
              <a:buChar char="-"/>
            </a:pPr>
            <a:r>
              <a:rPr lang="it-IT" sz="2000" i="1" dirty="0" err="1"/>
              <a:t>InvitedMeetings</a:t>
            </a:r>
            <a:endParaRPr lang="it-IT" sz="2000" i="1" dirty="0"/>
          </a:p>
          <a:p>
            <a:pPr lvl="2">
              <a:buFontTx/>
              <a:buChar char="-"/>
            </a:pPr>
            <a:r>
              <a:rPr lang="it-IT" sz="2000" i="1" dirty="0" err="1"/>
              <a:t>CreateMeeting</a:t>
            </a:r>
            <a:r>
              <a:rPr lang="it-IT" sz="2000" i="1" dirty="0"/>
              <a:t> </a:t>
            </a:r>
            <a:r>
              <a:rPr lang="it-IT" sz="2000" i="1" dirty="0" err="1"/>
              <a:t>form</a:t>
            </a:r>
            <a:endParaRPr lang="it-IT" sz="2000" i="1" dirty="0"/>
          </a:p>
          <a:p>
            <a:pPr lvl="2">
              <a:buFontTx/>
              <a:buChar char="-"/>
            </a:pPr>
            <a:r>
              <a:rPr lang="it-IT" sz="2000" i="1" dirty="0" err="1"/>
              <a:t>RecordsWindow</a:t>
            </a:r>
            <a:r>
              <a:rPr lang="it-IT" sz="2000" i="1" dirty="0"/>
              <a:t> (</a:t>
            </a:r>
            <a:r>
              <a:rPr lang="it-IT" sz="2000" i="1" dirty="0" err="1"/>
              <a:t>modal</a:t>
            </a:r>
            <a:r>
              <a:rPr lang="it-IT" sz="2000" i="1" dirty="0"/>
              <a:t> window to </a:t>
            </a:r>
            <a:r>
              <a:rPr lang="it-IT" sz="2000" i="1" dirty="0" err="1"/>
              <a:t>select</a:t>
            </a:r>
            <a:r>
              <a:rPr lang="it-IT" sz="2000" i="1" dirty="0"/>
              <a:t> users)</a:t>
            </a:r>
          </a:p>
          <a:p>
            <a:pPr lvl="1"/>
            <a:endParaRPr lang="it-IT" sz="2600" dirty="0"/>
          </a:p>
          <a:p>
            <a:r>
              <a:rPr lang="it-IT" sz="2800" b="1" dirty="0"/>
              <a:t>Events and actions</a:t>
            </a:r>
          </a:p>
          <a:p>
            <a:pPr lvl="1">
              <a:buFontTx/>
              <a:buChar char="-"/>
            </a:pPr>
            <a:r>
              <a:rPr lang="it-IT" sz="2600" dirty="0">
                <a:solidFill>
                  <a:schemeClr val="accent1"/>
                </a:solidFill>
                <a:latin typeface="+mj-lt"/>
                <a:ea typeface="+mj-ea"/>
                <a:cs typeface="+mj-cs"/>
              </a:rPr>
              <a:t>Login</a:t>
            </a:r>
            <a:r>
              <a:rPr lang="it-IT" sz="2600" dirty="0"/>
              <a:t> </a:t>
            </a:r>
            <a:r>
              <a:rPr lang="it-IT" sz="2600" i="1" dirty="0"/>
              <a:t>→ </a:t>
            </a:r>
            <a:r>
              <a:rPr lang="it-IT" sz="2600" i="1" dirty="0" err="1"/>
              <a:t>credentials</a:t>
            </a:r>
            <a:r>
              <a:rPr lang="it-IT" sz="2600" i="1" dirty="0"/>
              <a:t> check</a:t>
            </a:r>
          </a:p>
          <a:p>
            <a:pPr lvl="1">
              <a:buFontTx/>
              <a:buChar char="-"/>
            </a:pPr>
            <a:r>
              <a:rPr lang="it-IT" sz="2600" dirty="0" err="1">
                <a:solidFill>
                  <a:schemeClr val="accent1"/>
                </a:solidFill>
                <a:latin typeface="+mj-lt"/>
                <a:ea typeface="+mj-ea"/>
                <a:cs typeface="+mj-cs"/>
              </a:rPr>
              <a:t>Sign</a:t>
            </a:r>
            <a:r>
              <a:rPr lang="it-IT" sz="2600" dirty="0">
                <a:solidFill>
                  <a:schemeClr val="accent1"/>
                </a:solidFill>
                <a:latin typeface="+mj-lt"/>
                <a:ea typeface="+mj-ea"/>
                <a:cs typeface="+mj-cs"/>
              </a:rPr>
              <a:t> up </a:t>
            </a:r>
            <a:r>
              <a:rPr lang="it-IT" sz="2600" i="1" dirty="0"/>
              <a:t>→ check data and create user</a:t>
            </a:r>
          </a:p>
          <a:p>
            <a:pPr lvl="1">
              <a:buFontTx/>
              <a:buChar char="-"/>
            </a:pPr>
            <a:r>
              <a:rPr lang="it-IT" sz="2600" dirty="0">
                <a:solidFill>
                  <a:schemeClr val="accent1"/>
                </a:solidFill>
                <a:latin typeface="+mj-lt"/>
                <a:ea typeface="+mj-ea"/>
                <a:cs typeface="+mj-cs"/>
              </a:rPr>
              <a:t>Logout</a:t>
            </a:r>
            <a:r>
              <a:rPr lang="it-IT" sz="2600" dirty="0"/>
              <a:t> </a:t>
            </a:r>
            <a:r>
              <a:rPr lang="it-IT" sz="2600" i="1" dirty="0"/>
              <a:t>→ logout</a:t>
            </a:r>
          </a:p>
          <a:p>
            <a:pPr lvl="1">
              <a:buFontTx/>
              <a:buChar char="-"/>
            </a:pPr>
            <a:r>
              <a:rPr lang="it-IT" sz="2600" dirty="0">
                <a:solidFill>
                  <a:schemeClr val="accent1"/>
                </a:solidFill>
                <a:latin typeface="+mj-lt"/>
                <a:ea typeface="+mj-ea"/>
                <a:cs typeface="+mj-cs"/>
              </a:rPr>
              <a:t>Click on </a:t>
            </a:r>
            <a:r>
              <a:rPr lang="it-IT" sz="2600" dirty="0" err="1">
                <a:solidFill>
                  <a:schemeClr val="accent1"/>
                </a:solidFill>
                <a:latin typeface="+mj-lt"/>
                <a:ea typeface="+mj-ea"/>
                <a:cs typeface="+mj-cs"/>
              </a:rPr>
              <a:t>form</a:t>
            </a:r>
            <a:r>
              <a:rPr lang="it-IT" sz="2600" dirty="0">
                <a:solidFill>
                  <a:schemeClr val="accent1"/>
                </a:solidFill>
                <a:latin typeface="+mj-lt"/>
                <a:ea typeface="+mj-ea"/>
                <a:cs typeface="+mj-cs"/>
              </a:rPr>
              <a:t> ‘</a:t>
            </a:r>
            <a:r>
              <a:rPr lang="it-IT" sz="2600" dirty="0" err="1">
                <a:solidFill>
                  <a:schemeClr val="accent1"/>
                </a:solidFill>
                <a:latin typeface="+mj-lt"/>
                <a:ea typeface="+mj-ea"/>
                <a:cs typeface="+mj-cs"/>
              </a:rPr>
              <a:t>submit</a:t>
            </a:r>
            <a:r>
              <a:rPr lang="it-IT" sz="2600" dirty="0">
                <a:solidFill>
                  <a:schemeClr val="accent1"/>
                </a:solidFill>
                <a:latin typeface="+mj-lt"/>
                <a:ea typeface="+mj-ea"/>
                <a:cs typeface="+mj-cs"/>
              </a:rPr>
              <a:t>’ </a:t>
            </a:r>
            <a:r>
              <a:rPr lang="it-IT" sz="2600" i="1" dirty="0"/>
              <a:t>→ check data and open </a:t>
            </a:r>
            <a:r>
              <a:rPr lang="it-IT" sz="2600" i="1" dirty="0" err="1"/>
              <a:t>modal</a:t>
            </a:r>
            <a:r>
              <a:rPr lang="it-IT" sz="2600" i="1" dirty="0"/>
              <a:t> window</a:t>
            </a:r>
          </a:p>
          <a:p>
            <a:pPr lvl="1">
              <a:buFontTx/>
              <a:buChar char="-"/>
            </a:pPr>
            <a:r>
              <a:rPr lang="it-IT" sz="2600" dirty="0">
                <a:solidFill>
                  <a:schemeClr val="accent1"/>
                </a:solidFill>
                <a:latin typeface="+mj-lt"/>
                <a:ea typeface="+mj-ea"/>
                <a:cs typeface="+mj-cs"/>
              </a:rPr>
              <a:t>Click on ‘</a:t>
            </a:r>
            <a:r>
              <a:rPr lang="it-IT" sz="2600" dirty="0" err="1">
                <a:solidFill>
                  <a:schemeClr val="accent1"/>
                </a:solidFill>
                <a:latin typeface="+mj-lt"/>
                <a:ea typeface="+mj-ea"/>
                <a:cs typeface="+mj-cs"/>
              </a:rPr>
              <a:t>cancel</a:t>
            </a:r>
            <a:r>
              <a:rPr lang="it-IT" sz="2600" dirty="0">
                <a:solidFill>
                  <a:schemeClr val="accent1"/>
                </a:solidFill>
                <a:latin typeface="+mj-lt"/>
                <a:ea typeface="+mj-ea"/>
                <a:cs typeface="+mj-cs"/>
              </a:rPr>
              <a:t>’ </a:t>
            </a:r>
            <a:r>
              <a:rPr lang="it-IT" sz="2600" dirty="0"/>
              <a:t>from window </a:t>
            </a:r>
            <a:r>
              <a:rPr lang="it-IT" sz="2600" i="1" dirty="0"/>
              <a:t>→ </a:t>
            </a:r>
            <a:r>
              <a:rPr lang="it-IT" sz="2600" i="1" dirty="0" err="1"/>
              <a:t>empty</a:t>
            </a:r>
            <a:r>
              <a:rPr lang="it-IT" sz="2600" i="1" dirty="0"/>
              <a:t> </a:t>
            </a:r>
            <a:r>
              <a:rPr lang="it-IT" sz="2600" i="1" dirty="0" err="1"/>
              <a:t>form</a:t>
            </a:r>
            <a:endParaRPr lang="it-IT" sz="2600" i="1" dirty="0"/>
          </a:p>
          <a:p>
            <a:pPr lvl="1">
              <a:buFontTx/>
              <a:buChar char="-"/>
            </a:pPr>
            <a:r>
              <a:rPr lang="it-IT" sz="2600" dirty="0">
                <a:solidFill>
                  <a:schemeClr val="accent1"/>
                </a:solidFill>
                <a:latin typeface="+mj-lt"/>
                <a:ea typeface="+mj-ea"/>
                <a:cs typeface="+mj-cs"/>
              </a:rPr>
              <a:t>Click on ‘</a:t>
            </a:r>
            <a:r>
              <a:rPr lang="it-IT" sz="2600" dirty="0" err="1">
                <a:solidFill>
                  <a:schemeClr val="accent1"/>
                </a:solidFill>
                <a:latin typeface="+mj-lt"/>
                <a:ea typeface="+mj-ea"/>
                <a:cs typeface="+mj-cs"/>
              </a:rPr>
              <a:t>invite</a:t>
            </a:r>
            <a:r>
              <a:rPr lang="it-IT" sz="2600" dirty="0">
                <a:solidFill>
                  <a:schemeClr val="accent1"/>
                </a:solidFill>
                <a:latin typeface="+mj-lt"/>
                <a:ea typeface="+mj-ea"/>
                <a:cs typeface="+mj-cs"/>
              </a:rPr>
              <a:t>’</a:t>
            </a:r>
            <a:r>
              <a:rPr lang="it-IT" sz="2600" dirty="0"/>
              <a:t> from window </a:t>
            </a:r>
            <a:r>
              <a:rPr lang="it-IT" sz="2400" i="1" dirty="0"/>
              <a:t>→ check data and create meeting</a:t>
            </a:r>
            <a:endParaRPr lang="it-IT" sz="2200" i="1" dirty="0"/>
          </a:p>
          <a:p>
            <a:pPr lvl="2">
              <a:buFontTx/>
              <a:buChar char="-"/>
            </a:pPr>
            <a:endParaRPr lang="it-IT" dirty="0"/>
          </a:p>
        </p:txBody>
      </p:sp>
    </p:spTree>
    <p:extLst>
      <p:ext uri="{BB962C8B-B14F-4D97-AF65-F5344CB8AC3E}">
        <p14:creationId xmlns:p14="http://schemas.microsoft.com/office/powerpoint/2010/main" val="352672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919F30-BD80-8460-729E-A6D25170F388}"/>
              </a:ext>
            </a:extLst>
          </p:cNvPr>
          <p:cNvSpPr>
            <a:spLocks noGrp="1"/>
          </p:cNvSpPr>
          <p:nvPr>
            <p:ph type="title"/>
          </p:nvPr>
        </p:nvSpPr>
        <p:spPr>
          <a:xfrm>
            <a:off x="110987" y="103315"/>
            <a:ext cx="10515600" cy="1325563"/>
          </a:xfrm>
        </p:spPr>
        <p:txBody>
          <a:bodyPr>
            <a:normAutofit/>
          </a:bodyPr>
          <a:lstStyle/>
          <a:p>
            <a:r>
              <a:rPr lang="it-IT" dirty="0"/>
              <a:t>Application design</a:t>
            </a:r>
          </a:p>
        </p:txBody>
      </p:sp>
      <p:pic>
        <p:nvPicPr>
          <p:cNvPr id="5" name="Segnaposto contenuto 4">
            <a:extLst>
              <a:ext uri="{FF2B5EF4-FFF2-40B4-BE49-F238E27FC236}">
                <a16:creationId xmlns:a16="http://schemas.microsoft.com/office/drawing/2014/main" id="{8128B8BC-5BCD-AAA3-18B8-6822885B6B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87" y="464549"/>
            <a:ext cx="12297208" cy="6917180"/>
          </a:xfrm>
        </p:spPr>
      </p:pic>
    </p:spTree>
    <p:extLst>
      <p:ext uri="{BB962C8B-B14F-4D97-AF65-F5344CB8AC3E}">
        <p14:creationId xmlns:p14="http://schemas.microsoft.com/office/powerpoint/2010/main" val="219421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a:extLst>
              <a:ext uri="{FF2B5EF4-FFF2-40B4-BE49-F238E27FC236}">
                <a16:creationId xmlns:a16="http://schemas.microsoft.com/office/drawing/2014/main" id="{0172F76A-3C45-322F-24BD-B53FF44784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743" t="22919" r="23753"/>
          <a:stretch/>
        </p:blipFill>
        <p:spPr>
          <a:xfrm>
            <a:off x="106326" y="0"/>
            <a:ext cx="9750055" cy="7480392"/>
          </a:xfrm>
        </p:spPr>
      </p:pic>
    </p:spTree>
    <p:extLst>
      <p:ext uri="{BB962C8B-B14F-4D97-AF65-F5344CB8AC3E}">
        <p14:creationId xmlns:p14="http://schemas.microsoft.com/office/powerpoint/2010/main" val="3916708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15926D-C8BE-9F0C-71C6-F26B3B2DFEC1}"/>
              </a:ext>
            </a:extLst>
          </p:cNvPr>
          <p:cNvSpPr>
            <a:spLocks noGrp="1"/>
          </p:cNvSpPr>
          <p:nvPr>
            <p:ph type="title"/>
          </p:nvPr>
        </p:nvSpPr>
        <p:spPr/>
        <p:txBody>
          <a:bodyPr/>
          <a:lstStyle/>
          <a:p>
            <a:r>
              <a:rPr lang="it-IT" dirty="0"/>
              <a:t>Server side: DAO &amp; model </a:t>
            </a:r>
            <a:r>
              <a:rPr lang="it-IT" dirty="0" err="1"/>
              <a:t>objects</a:t>
            </a:r>
            <a:endParaRPr lang="it-IT" dirty="0"/>
          </a:p>
        </p:txBody>
      </p:sp>
      <p:sp>
        <p:nvSpPr>
          <p:cNvPr id="3" name="Segnaposto contenuto 2">
            <a:extLst>
              <a:ext uri="{FF2B5EF4-FFF2-40B4-BE49-F238E27FC236}">
                <a16:creationId xmlns:a16="http://schemas.microsoft.com/office/drawing/2014/main" id="{21A5CB9E-A232-1FAF-086F-9EDF2D3BB8D8}"/>
              </a:ext>
            </a:extLst>
          </p:cNvPr>
          <p:cNvSpPr>
            <a:spLocks noGrp="1"/>
          </p:cNvSpPr>
          <p:nvPr>
            <p:ph sz="half" idx="1"/>
          </p:nvPr>
        </p:nvSpPr>
        <p:spPr>
          <a:xfrm>
            <a:off x="378691" y="1579418"/>
            <a:ext cx="5532581" cy="5084429"/>
          </a:xfrm>
        </p:spPr>
        <p:txBody>
          <a:bodyPr>
            <a:normAutofit lnSpcReduction="10000"/>
          </a:bodyPr>
          <a:lstStyle/>
          <a:p>
            <a:r>
              <a:rPr lang="en-US" sz="2400" b="1" dirty="0"/>
              <a:t>Model objects (Beans)</a:t>
            </a:r>
          </a:p>
          <a:p>
            <a:pPr lvl="1">
              <a:buFontTx/>
              <a:buChar char="-"/>
            </a:pPr>
            <a:r>
              <a:rPr lang="en-US" sz="2200" dirty="0"/>
              <a:t>Meeting</a:t>
            </a:r>
          </a:p>
          <a:p>
            <a:pPr lvl="1">
              <a:buFontTx/>
              <a:buChar char="-"/>
            </a:pPr>
            <a:r>
              <a:rPr lang="en-US" sz="2200" dirty="0"/>
              <a:t>User</a:t>
            </a:r>
          </a:p>
          <a:p>
            <a:pPr lvl="1">
              <a:buFontTx/>
              <a:buChar char="-"/>
            </a:pPr>
            <a:r>
              <a:rPr lang="en-US" sz="2200" dirty="0" err="1"/>
              <a:t>MeetingForm</a:t>
            </a:r>
            <a:r>
              <a:rPr lang="en-US" sz="2200" dirty="0"/>
              <a:t> (for support)</a:t>
            </a:r>
          </a:p>
          <a:p>
            <a:pPr lvl="1">
              <a:buFontTx/>
              <a:buChar char="-"/>
            </a:pPr>
            <a:r>
              <a:rPr lang="en-US" sz="2200" dirty="0" err="1"/>
              <a:t>UserForm</a:t>
            </a:r>
            <a:r>
              <a:rPr lang="en-US" sz="2200" dirty="0"/>
              <a:t> (for support)</a:t>
            </a:r>
          </a:p>
          <a:p>
            <a:r>
              <a:rPr lang="en-US" sz="2400" b="1" dirty="0"/>
              <a:t>Utilities</a:t>
            </a:r>
          </a:p>
          <a:p>
            <a:pPr lvl="1">
              <a:buFontTx/>
              <a:buChar char="-"/>
            </a:pPr>
            <a:r>
              <a:rPr lang="en-US" sz="2200" dirty="0" err="1"/>
              <a:t>DateChecker</a:t>
            </a:r>
            <a:endParaRPr lang="en-US" sz="2200" dirty="0"/>
          </a:p>
          <a:p>
            <a:pPr lvl="1">
              <a:buFontTx/>
              <a:buChar char="-"/>
            </a:pPr>
            <a:r>
              <a:rPr lang="en-US" sz="2200" dirty="0" err="1"/>
              <a:t>ConnectionHandler</a:t>
            </a:r>
            <a:endParaRPr lang="en-US" sz="2200" dirty="0"/>
          </a:p>
          <a:p>
            <a:r>
              <a:rPr lang="en-US" sz="2400" b="1" dirty="0"/>
              <a:t>Data Access Objects (Classes)</a:t>
            </a:r>
          </a:p>
          <a:p>
            <a:pPr lvl="1">
              <a:buFontTx/>
              <a:buChar char="-"/>
            </a:pPr>
            <a:r>
              <a:rPr lang="en-US" sz="2200" dirty="0" err="1"/>
              <a:t>UserDAO</a:t>
            </a:r>
            <a:endParaRPr lang="en-US" sz="2200" dirty="0"/>
          </a:p>
          <a:p>
            <a:pPr lvl="1">
              <a:buFontTx/>
              <a:buChar char="-"/>
            </a:pPr>
            <a:r>
              <a:rPr lang="en-US" sz="2200" dirty="0" err="1"/>
              <a:t>MeetingDAO</a:t>
            </a:r>
            <a:endParaRPr lang="en-US" sz="2200" dirty="0"/>
          </a:p>
        </p:txBody>
      </p:sp>
      <p:sp>
        <p:nvSpPr>
          <p:cNvPr id="4" name="Segnaposto contenuto 3">
            <a:extLst>
              <a:ext uri="{FF2B5EF4-FFF2-40B4-BE49-F238E27FC236}">
                <a16:creationId xmlns:a16="http://schemas.microsoft.com/office/drawing/2014/main" id="{04F91357-A5AF-BBF2-88DD-6446866EC4EE}"/>
              </a:ext>
            </a:extLst>
          </p:cNvPr>
          <p:cNvSpPr>
            <a:spLocks noGrp="1"/>
          </p:cNvSpPr>
          <p:nvPr>
            <p:ph sz="half" idx="2"/>
          </p:nvPr>
        </p:nvSpPr>
        <p:spPr>
          <a:xfrm>
            <a:off x="5911272" y="1579418"/>
            <a:ext cx="5532581" cy="4886630"/>
          </a:xfrm>
        </p:spPr>
        <p:txBody>
          <a:bodyPr>
            <a:normAutofit lnSpcReduction="10000"/>
          </a:bodyPr>
          <a:lstStyle/>
          <a:p>
            <a:r>
              <a:rPr lang="en-US" sz="2400" b="1" dirty="0"/>
              <a:t>Controllers (servlets)</a:t>
            </a:r>
          </a:p>
          <a:p>
            <a:pPr lvl="1">
              <a:buFontTx/>
              <a:buChar char="-"/>
            </a:pPr>
            <a:r>
              <a:rPr lang="en-US" sz="2200" dirty="0" err="1"/>
              <a:t>CreateUser</a:t>
            </a:r>
            <a:endParaRPr lang="en-US" sz="2200" dirty="0"/>
          </a:p>
          <a:p>
            <a:pPr lvl="1">
              <a:buFontTx/>
              <a:buChar char="-"/>
            </a:pPr>
            <a:r>
              <a:rPr lang="en-US" sz="2200" dirty="0" err="1"/>
              <a:t>CheckLogin</a:t>
            </a:r>
            <a:endParaRPr lang="en-US" sz="2200" dirty="0"/>
          </a:p>
          <a:p>
            <a:pPr lvl="1">
              <a:buFontTx/>
              <a:buChar char="-"/>
            </a:pPr>
            <a:r>
              <a:rPr lang="en-US" sz="2200" dirty="0" err="1"/>
              <a:t>GetCreatedMeetings</a:t>
            </a:r>
            <a:endParaRPr lang="en-US" sz="2200" dirty="0"/>
          </a:p>
          <a:p>
            <a:pPr lvl="1">
              <a:buFontTx/>
              <a:buChar char="-"/>
            </a:pPr>
            <a:r>
              <a:rPr lang="en-US" sz="2200" dirty="0" err="1"/>
              <a:t>GetInvitedMeetings</a:t>
            </a:r>
            <a:endParaRPr lang="en-US" sz="2200" dirty="0"/>
          </a:p>
          <a:p>
            <a:pPr lvl="1">
              <a:buFontTx/>
              <a:buChar char="-"/>
            </a:pPr>
            <a:r>
              <a:rPr lang="en-US" sz="2200" dirty="0" err="1"/>
              <a:t>GoToRecordsPage</a:t>
            </a:r>
            <a:endParaRPr lang="en-US" sz="2200" dirty="0"/>
          </a:p>
          <a:p>
            <a:pPr lvl="1">
              <a:buFontTx/>
              <a:buChar char="-"/>
            </a:pPr>
            <a:r>
              <a:rPr lang="en-US" sz="2200" dirty="0" err="1"/>
              <a:t>InviteToMeeting</a:t>
            </a:r>
            <a:endParaRPr lang="en-US" sz="2200" dirty="0"/>
          </a:p>
          <a:p>
            <a:pPr lvl="1">
              <a:buFontTx/>
              <a:buChar char="-"/>
            </a:pPr>
            <a:r>
              <a:rPr lang="en-US" sz="2200" dirty="0"/>
              <a:t>Logout</a:t>
            </a:r>
          </a:p>
        </p:txBody>
      </p:sp>
    </p:spTree>
    <p:extLst>
      <p:ext uri="{BB962C8B-B14F-4D97-AF65-F5344CB8AC3E}">
        <p14:creationId xmlns:p14="http://schemas.microsoft.com/office/powerpoint/2010/main" val="425158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BD2AF2-AB2C-6413-5B6D-27B106CE718A}"/>
              </a:ext>
            </a:extLst>
          </p:cNvPr>
          <p:cNvSpPr>
            <a:spLocks noGrp="1"/>
          </p:cNvSpPr>
          <p:nvPr>
            <p:ph type="title"/>
          </p:nvPr>
        </p:nvSpPr>
        <p:spPr>
          <a:xfrm>
            <a:off x="838200" y="333227"/>
            <a:ext cx="10515600" cy="1325563"/>
          </a:xfrm>
        </p:spPr>
        <p:txBody>
          <a:bodyPr/>
          <a:lstStyle/>
          <a:p>
            <a:r>
              <a:rPr lang="it-IT" dirty="0"/>
              <a:t>Client side: </a:t>
            </a:r>
            <a:r>
              <a:rPr lang="it-IT" dirty="0" err="1"/>
              <a:t>view</a:t>
            </a:r>
            <a:r>
              <a:rPr lang="it-IT" dirty="0"/>
              <a:t> &amp; </a:t>
            </a:r>
            <a:r>
              <a:rPr lang="it-IT" dirty="0" err="1"/>
              <a:t>view</a:t>
            </a:r>
            <a:r>
              <a:rPr lang="it-IT" dirty="0"/>
              <a:t> component</a:t>
            </a:r>
          </a:p>
        </p:txBody>
      </p:sp>
      <p:sp>
        <p:nvSpPr>
          <p:cNvPr id="3" name="Segnaposto contenuto 2">
            <a:extLst>
              <a:ext uri="{FF2B5EF4-FFF2-40B4-BE49-F238E27FC236}">
                <a16:creationId xmlns:a16="http://schemas.microsoft.com/office/drawing/2014/main" id="{D74C0A82-9257-F348-F9CA-199B0989043B}"/>
              </a:ext>
            </a:extLst>
          </p:cNvPr>
          <p:cNvSpPr>
            <a:spLocks noGrp="1"/>
          </p:cNvSpPr>
          <p:nvPr>
            <p:ph idx="1"/>
          </p:nvPr>
        </p:nvSpPr>
        <p:spPr>
          <a:xfrm>
            <a:off x="431105" y="1271391"/>
            <a:ext cx="10922695" cy="5411244"/>
          </a:xfrm>
        </p:spPr>
        <p:txBody>
          <a:bodyPr numCol="2">
            <a:normAutofit/>
          </a:bodyPr>
          <a:lstStyle/>
          <a:p>
            <a:r>
              <a:rPr lang="it-IT" sz="2400" b="1" dirty="0"/>
              <a:t>Login</a:t>
            </a:r>
          </a:p>
          <a:p>
            <a:pPr marL="457200" lvl="1" indent="0">
              <a:buNone/>
            </a:pPr>
            <a:r>
              <a:rPr lang="it-IT" sz="2000" i="1" dirty="0"/>
              <a:t>Login </a:t>
            </a:r>
            <a:r>
              <a:rPr lang="it-IT" sz="2000" i="1" dirty="0" err="1"/>
              <a:t>form</a:t>
            </a:r>
            <a:r>
              <a:rPr lang="it-IT" sz="2000" i="1" dirty="0"/>
              <a:t> + </a:t>
            </a:r>
            <a:r>
              <a:rPr lang="it-IT" sz="2000" i="1" dirty="0" err="1"/>
              <a:t>submit</a:t>
            </a:r>
            <a:r>
              <a:rPr lang="it-IT" sz="2000" i="1" dirty="0"/>
              <a:t> and </a:t>
            </a:r>
            <a:r>
              <a:rPr lang="it-IT" sz="2000" i="1" dirty="0" err="1"/>
              <a:t>error</a:t>
            </a:r>
            <a:r>
              <a:rPr lang="it-IT" sz="2000" i="1" dirty="0"/>
              <a:t> </a:t>
            </a:r>
            <a:r>
              <a:rPr lang="it-IT" sz="2000" i="1" dirty="0" err="1"/>
              <a:t>handling</a:t>
            </a:r>
            <a:endParaRPr lang="it-IT" sz="2000" i="1" dirty="0"/>
          </a:p>
          <a:p>
            <a:r>
              <a:rPr lang="it-IT" sz="2400" b="1" dirty="0" err="1"/>
              <a:t>Sign</a:t>
            </a:r>
            <a:r>
              <a:rPr lang="it-IT" sz="2400" b="1" dirty="0"/>
              <a:t> up</a:t>
            </a:r>
          </a:p>
          <a:p>
            <a:pPr marL="457200" lvl="1" indent="0">
              <a:buNone/>
            </a:pPr>
            <a:r>
              <a:rPr lang="it-IT" sz="2000" i="1" dirty="0" err="1"/>
              <a:t>Signup</a:t>
            </a:r>
            <a:r>
              <a:rPr lang="it-IT" sz="2000" i="1" dirty="0"/>
              <a:t> </a:t>
            </a:r>
            <a:r>
              <a:rPr lang="it-IT" sz="2000" i="1" dirty="0" err="1"/>
              <a:t>form</a:t>
            </a:r>
            <a:r>
              <a:rPr lang="it-IT" sz="2000" i="1" dirty="0"/>
              <a:t> + </a:t>
            </a:r>
            <a:r>
              <a:rPr lang="it-IT" sz="2000" i="1" dirty="0" err="1"/>
              <a:t>submit</a:t>
            </a:r>
            <a:r>
              <a:rPr lang="it-IT" sz="2000" i="1" dirty="0"/>
              <a:t> and </a:t>
            </a:r>
            <a:r>
              <a:rPr lang="it-IT" sz="2000" i="1" dirty="0" err="1"/>
              <a:t>error</a:t>
            </a:r>
            <a:r>
              <a:rPr lang="it-IT" sz="2000" i="1" dirty="0"/>
              <a:t> </a:t>
            </a:r>
            <a:r>
              <a:rPr lang="it-IT" sz="2000" i="1" dirty="0" err="1"/>
              <a:t>handling</a:t>
            </a:r>
            <a:endParaRPr lang="it-IT" sz="2000" i="1" dirty="0"/>
          </a:p>
          <a:p>
            <a:r>
              <a:rPr lang="it-IT" sz="2400" b="1" dirty="0"/>
              <a:t>Homepage</a:t>
            </a:r>
          </a:p>
          <a:p>
            <a:pPr lvl="1">
              <a:buFontTx/>
              <a:buChar char="-"/>
            </a:pPr>
            <a:r>
              <a:rPr lang="it-IT" sz="2000" b="1" dirty="0" err="1">
                <a:solidFill>
                  <a:schemeClr val="accent1"/>
                </a:solidFill>
                <a:latin typeface="+mj-lt"/>
                <a:ea typeface="+mj-ea"/>
                <a:cs typeface="+mj-cs"/>
              </a:rPr>
              <a:t>PageOrchestrator</a:t>
            </a:r>
            <a:endParaRPr lang="it-IT" sz="3600" b="1" dirty="0">
              <a:solidFill>
                <a:schemeClr val="accent1"/>
              </a:solidFill>
              <a:latin typeface="+mj-lt"/>
              <a:ea typeface="+mj-ea"/>
              <a:cs typeface="+mj-cs"/>
            </a:endParaRPr>
          </a:p>
          <a:p>
            <a:pPr lvl="2">
              <a:buFontTx/>
              <a:buChar char="-"/>
            </a:pPr>
            <a:r>
              <a:rPr lang="it-IT" sz="1800" i="1" dirty="0"/>
              <a:t>start()</a:t>
            </a:r>
          </a:p>
          <a:p>
            <a:pPr lvl="2">
              <a:buFontTx/>
              <a:buChar char="-"/>
            </a:pPr>
            <a:r>
              <a:rPr lang="it-IT" sz="1800" i="1" dirty="0"/>
              <a:t>refresh()</a:t>
            </a:r>
          </a:p>
          <a:p>
            <a:pPr lvl="1">
              <a:buFontTx/>
              <a:buChar char="-"/>
            </a:pPr>
            <a:r>
              <a:rPr lang="it-IT" sz="2000" b="1" dirty="0" err="1">
                <a:solidFill>
                  <a:schemeClr val="accent1"/>
                </a:solidFill>
                <a:latin typeface="+mj-lt"/>
                <a:ea typeface="+mj-ea"/>
                <a:cs typeface="+mj-cs"/>
              </a:rPr>
              <a:t>WelcomeMessage</a:t>
            </a:r>
            <a:endParaRPr lang="it-IT" sz="2000" b="1" dirty="0">
              <a:solidFill>
                <a:schemeClr val="accent1"/>
              </a:solidFill>
              <a:latin typeface="+mj-lt"/>
              <a:ea typeface="+mj-ea"/>
              <a:cs typeface="+mj-cs"/>
            </a:endParaRPr>
          </a:p>
          <a:p>
            <a:pPr lvl="2">
              <a:buFontTx/>
              <a:buChar char="-"/>
            </a:pPr>
            <a:r>
              <a:rPr lang="it-IT" sz="1800" i="1" dirty="0"/>
              <a:t>show()</a:t>
            </a:r>
          </a:p>
          <a:p>
            <a:pPr lvl="1">
              <a:buFontTx/>
              <a:buChar char="-"/>
            </a:pPr>
            <a:r>
              <a:rPr lang="it-IT" sz="2000" b="1" dirty="0" err="1">
                <a:solidFill>
                  <a:schemeClr val="accent1"/>
                </a:solidFill>
                <a:latin typeface="+mj-lt"/>
                <a:ea typeface="+mj-ea"/>
                <a:cs typeface="+mj-cs"/>
              </a:rPr>
              <a:t>InvitedMeetings</a:t>
            </a:r>
            <a:endParaRPr lang="it-IT" sz="2000" b="1" dirty="0">
              <a:solidFill>
                <a:schemeClr val="accent1"/>
              </a:solidFill>
              <a:latin typeface="+mj-lt"/>
              <a:ea typeface="+mj-ea"/>
              <a:cs typeface="+mj-cs"/>
            </a:endParaRPr>
          </a:p>
          <a:p>
            <a:pPr lvl="2">
              <a:buFontTx/>
              <a:buChar char="-"/>
            </a:pPr>
            <a:r>
              <a:rPr lang="it-IT" sz="1800" i="1" dirty="0"/>
              <a:t>reset()</a:t>
            </a:r>
          </a:p>
          <a:p>
            <a:pPr lvl="2">
              <a:buFontTx/>
              <a:buChar char="-"/>
            </a:pPr>
            <a:r>
              <a:rPr lang="it-IT" sz="1800" i="1" dirty="0"/>
              <a:t>show()</a:t>
            </a:r>
          </a:p>
          <a:p>
            <a:pPr lvl="2">
              <a:buFontTx/>
              <a:buChar char="-"/>
            </a:pPr>
            <a:r>
              <a:rPr lang="it-IT" sz="1800" i="1" dirty="0"/>
              <a:t>update()</a:t>
            </a:r>
          </a:p>
          <a:p>
            <a:pPr lvl="1">
              <a:buFontTx/>
              <a:buChar char="-"/>
            </a:pPr>
            <a:r>
              <a:rPr lang="it-IT" sz="2000" b="1" dirty="0" err="1">
                <a:solidFill>
                  <a:schemeClr val="accent1"/>
                </a:solidFill>
                <a:latin typeface="+mj-lt"/>
                <a:ea typeface="+mj-ea"/>
                <a:cs typeface="+mj-cs"/>
              </a:rPr>
              <a:t>CreatedMeetings</a:t>
            </a:r>
            <a:endParaRPr lang="it-IT" sz="2000" b="1" dirty="0">
              <a:solidFill>
                <a:schemeClr val="accent1"/>
              </a:solidFill>
              <a:latin typeface="+mj-lt"/>
              <a:ea typeface="+mj-ea"/>
              <a:cs typeface="+mj-cs"/>
            </a:endParaRPr>
          </a:p>
          <a:p>
            <a:pPr lvl="2">
              <a:buFontTx/>
              <a:buChar char="-"/>
            </a:pPr>
            <a:r>
              <a:rPr lang="it-IT" sz="1800" i="1" dirty="0"/>
              <a:t>reset()</a:t>
            </a:r>
          </a:p>
          <a:p>
            <a:pPr lvl="2">
              <a:buFontTx/>
              <a:buChar char="-"/>
            </a:pPr>
            <a:r>
              <a:rPr lang="it-IT" sz="1800" i="1" dirty="0"/>
              <a:t>show()</a:t>
            </a:r>
          </a:p>
          <a:p>
            <a:pPr lvl="2">
              <a:buFontTx/>
              <a:buChar char="-"/>
            </a:pPr>
            <a:r>
              <a:rPr lang="it-IT" sz="1800" i="1" dirty="0"/>
              <a:t>update()</a:t>
            </a:r>
          </a:p>
          <a:p>
            <a:pPr lvl="1">
              <a:buFontTx/>
              <a:buChar char="-"/>
            </a:pPr>
            <a:r>
              <a:rPr lang="it-IT" sz="2000" b="1" dirty="0" err="1">
                <a:solidFill>
                  <a:schemeClr val="accent1"/>
                </a:solidFill>
                <a:latin typeface="+mj-lt"/>
                <a:ea typeface="+mj-ea"/>
                <a:cs typeface="+mj-cs"/>
              </a:rPr>
              <a:t>RegisteredUsers</a:t>
            </a:r>
            <a:endParaRPr lang="it-IT" sz="2000" b="1" dirty="0">
              <a:solidFill>
                <a:schemeClr val="accent1"/>
              </a:solidFill>
              <a:latin typeface="+mj-lt"/>
              <a:ea typeface="+mj-ea"/>
              <a:cs typeface="+mj-cs"/>
            </a:endParaRPr>
          </a:p>
          <a:p>
            <a:pPr lvl="2">
              <a:buFontTx/>
              <a:buChar char="-"/>
            </a:pPr>
            <a:r>
              <a:rPr lang="it-IT" sz="1800" i="1" dirty="0"/>
              <a:t>reset()</a:t>
            </a:r>
          </a:p>
          <a:p>
            <a:pPr lvl="2">
              <a:buFontTx/>
              <a:buChar char="-"/>
            </a:pPr>
            <a:r>
              <a:rPr lang="it-IT" sz="1800" i="1" dirty="0"/>
              <a:t>show()</a:t>
            </a:r>
          </a:p>
          <a:p>
            <a:pPr lvl="2">
              <a:buFontTx/>
              <a:buChar char="-"/>
            </a:pPr>
            <a:r>
              <a:rPr lang="it-IT" sz="1800" i="1" dirty="0"/>
              <a:t>update()</a:t>
            </a:r>
          </a:p>
          <a:p>
            <a:pPr lvl="1">
              <a:buFontTx/>
              <a:buChar char="-"/>
            </a:pPr>
            <a:r>
              <a:rPr lang="it-IT" sz="2000" b="1" dirty="0">
                <a:solidFill>
                  <a:schemeClr val="accent1"/>
                </a:solidFill>
                <a:latin typeface="+mj-lt"/>
                <a:ea typeface="+mj-ea"/>
                <a:cs typeface="+mj-cs"/>
              </a:rPr>
              <a:t>Utilities</a:t>
            </a:r>
          </a:p>
          <a:p>
            <a:pPr lvl="2">
              <a:buFontTx/>
              <a:buChar char="-"/>
            </a:pPr>
            <a:r>
              <a:rPr lang="it-IT" sz="1800" i="1" dirty="0"/>
              <a:t>E.g. </a:t>
            </a:r>
            <a:r>
              <a:rPr lang="it-IT" sz="1800" i="1" dirty="0" err="1"/>
              <a:t>setMinDate</a:t>
            </a:r>
            <a:r>
              <a:rPr lang="it-IT" sz="1800" i="1" dirty="0"/>
              <a:t>(), </a:t>
            </a:r>
            <a:r>
              <a:rPr lang="it-IT" sz="1800" i="1" dirty="0" err="1"/>
              <a:t>eventListeners</a:t>
            </a:r>
            <a:r>
              <a:rPr lang="it-IT" sz="1800" i="1" dirty="0"/>
              <a:t> for </a:t>
            </a:r>
            <a:r>
              <a:rPr lang="it-IT" sz="1800" i="1" dirty="0" err="1"/>
              <a:t>buttons</a:t>
            </a:r>
            <a:r>
              <a:rPr lang="it-IT" sz="1800" i="1" dirty="0"/>
              <a:t>…</a:t>
            </a:r>
          </a:p>
        </p:txBody>
      </p:sp>
    </p:spTree>
    <p:extLst>
      <p:ext uri="{BB962C8B-B14F-4D97-AF65-F5344CB8AC3E}">
        <p14:creationId xmlns:p14="http://schemas.microsoft.com/office/powerpoint/2010/main" val="124259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a:xfrm>
            <a:off x="838200" y="195492"/>
            <a:ext cx="10515600" cy="773023"/>
          </a:xfrm>
        </p:spPr>
        <p:txBody>
          <a:bodyPr/>
          <a:lstStyle/>
          <a:p>
            <a:pPr algn="ctr"/>
            <a:r>
              <a:rPr lang="it-IT" dirty="0"/>
              <a:t>Event: login</a:t>
            </a:r>
          </a:p>
        </p:txBody>
      </p:sp>
      <p:sp>
        <p:nvSpPr>
          <p:cNvPr id="5" name="Google Shape;273;p37">
            <a:extLst>
              <a:ext uri="{FF2B5EF4-FFF2-40B4-BE49-F238E27FC236}">
                <a16:creationId xmlns:a16="http://schemas.microsoft.com/office/drawing/2014/main" id="{4B8BACCE-A4CC-E5EA-F20F-2691CA7D0B19}"/>
              </a:ext>
            </a:extLst>
          </p:cNvPr>
          <p:cNvSpPr/>
          <p:nvPr/>
        </p:nvSpPr>
        <p:spPr>
          <a:xfrm>
            <a:off x="4717352" y="1271604"/>
            <a:ext cx="1442443" cy="626068"/>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UserDAO</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6924505" y="1885599"/>
            <a:ext cx="0" cy="489389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73;p37">
            <a:extLst>
              <a:ext uri="{FF2B5EF4-FFF2-40B4-BE49-F238E27FC236}">
                <a16:creationId xmlns:a16="http://schemas.microsoft.com/office/drawing/2014/main" id="{3C7D06D3-BEE9-A87B-F1FE-62097E7977F1}"/>
              </a:ext>
            </a:extLst>
          </p:cNvPr>
          <p:cNvSpPr/>
          <p:nvPr/>
        </p:nvSpPr>
        <p:spPr>
          <a:xfrm>
            <a:off x="6376107" y="1271604"/>
            <a:ext cx="1096797" cy="626068"/>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Session</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9552479" y="1254349"/>
            <a:ext cx="1504590" cy="60270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window</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8477778" y="1885599"/>
            <a:ext cx="0" cy="489389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10304774" y="1908952"/>
            <a:ext cx="0" cy="487053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 name="Google Shape;273;p37">
            <a:extLst>
              <a:ext uri="{FF2B5EF4-FFF2-40B4-BE49-F238E27FC236}">
                <a16:creationId xmlns:a16="http://schemas.microsoft.com/office/drawing/2014/main" id="{E459D31D-3CD8-1F07-E26F-3D9386B0C678}"/>
              </a:ext>
            </a:extLst>
          </p:cNvPr>
          <p:cNvSpPr/>
          <p:nvPr/>
        </p:nvSpPr>
        <p:spPr>
          <a:xfrm>
            <a:off x="1058214" y="1258982"/>
            <a:ext cx="1615408" cy="6430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latin typeface="Calibri" panose="020F0502020204030204"/>
                <a:ea typeface="Calibri"/>
                <a:cs typeface="Calibri"/>
                <a:sym typeface="Calibri"/>
              </a:rPr>
              <a:t>i</a:t>
            </a:r>
            <a:r>
              <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ndex.html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latin typeface="Calibri" panose="020F0502020204030204"/>
                <a:ea typeface="Calibri"/>
                <a:cs typeface="Calibri"/>
                <a:sym typeface="Calibri"/>
              </a:rPr>
              <a:t>loginController.js</a:t>
            </a:r>
            <a:endParaRPr kumimoji="0" sz="14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28" name="Google Shape;274;p37">
            <a:extLst>
              <a:ext uri="{FF2B5EF4-FFF2-40B4-BE49-F238E27FC236}">
                <a16:creationId xmlns:a16="http://schemas.microsoft.com/office/drawing/2014/main" id="{F0F38AA5-1EAC-21C9-3808-E2E3C2C53220}"/>
              </a:ext>
            </a:extLst>
          </p:cNvPr>
          <p:cNvCxnSpPr>
            <a:cxnSpLocks/>
          </p:cNvCxnSpPr>
          <p:nvPr/>
        </p:nvCxnSpPr>
        <p:spPr>
          <a:xfrm>
            <a:off x="1862198" y="1908952"/>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CAA4DA4E-3241-1DA3-344E-8603019B099E}"/>
              </a:ext>
            </a:extLst>
          </p:cNvPr>
          <p:cNvSpPr/>
          <p:nvPr/>
        </p:nvSpPr>
        <p:spPr>
          <a:xfrm>
            <a:off x="1669101" y="2078230"/>
            <a:ext cx="395651" cy="45622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30" name="Google Shape;275;p37">
            <a:extLst>
              <a:ext uri="{FF2B5EF4-FFF2-40B4-BE49-F238E27FC236}">
                <a16:creationId xmlns:a16="http://schemas.microsoft.com/office/drawing/2014/main" id="{95146E40-80DF-D5B1-69F6-ACED1EF6CB91}"/>
              </a:ext>
            </a:extLst>
          </p:cNvPr>
          <p:cNvCxnSpPr>
            <a:cxnSpLocks/>
          </p:cNvCxnSpPr>
          <p:nvPr/>
        </p:nvCxnSpPr>
        <p:spPr>
          <a:xfrm>
            <a:off x="2062851" y="2716782"/>
            <a:ext cx="146489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CasellaDiTesto 18">
            <a:extLst>
              <a:ext uri="{FF2B5EF4-FFF2-40B4-BE49-F238E27FC236}">
                <a16:creationId xmlns:a16="http://schemas.microsoft.com/office/drawing/2014/main" id="{C0D94DA8-939D-65A7-025A-CC8020AE107C}"/>
              </a:ext>
            </a:extLst>
          </p:cNvPr>
          <p:cNvSpPr txBox="1"/>
          <p:nvPr/>
        </p:nvSpPr>
        <p:spPr>
          <a:xfrm>
            <a:off x="2353060" y="2146112"/>
            <a:ext cx="991945" cy="646331"/>
          </a:xfrm>
          <a:prstGeom prst="rect">
            <a:avLst/>
          </a:prstGeom>
          <a:noFill/>
        </p:spPr>
        <p:txBody>
          <a:bodyPr wrap="square" rtlCol="0">
            <a:spAutoFit/>
          </a:bodyPr>
          <a:lstStyle/>
          <a:p>
            <a:r>
              <a:rPr lang="it-IT" sz="1200" dirty="0"/>
              <a:t>AJAX POST</a:t>
            </a:r>
          </a:p>
          <a:p>
            <a:r>
              <a:rPr lang="it-IT" sz="1200" dirty="0"/>
              <a:t>username</a:t>
            </a:r>
          </a:p>
          <a:p>
            <a:r>
              <a:rPr lang="it-IT" sz="1200" dirty="0"/>
              <a:t>password</a:t>
            </a:r>
          </a:p>
        </p:txBody>
      </p:sp>
      <p:cxnSp>
        <p:nvCxnSpPr>
          <p:cNvPr id="31" name="Google Shape;275;p37">
            <a:extLst>
              <a:ext uri="{FF2B5EF4-FFF2-40B4-BE49-F238E27FC236}">
                <a16:creationId xmlns:a16="http://schemas.microsoft.com/office/drawing/2014/main" id="{1D9717EC-5C68-0DFB-AC32-105412E57A6B}"/>
              </a:ext>
            </a:extLst>
          </p:cNvPr>
          <p:cNvCxnSpPr>
            <a:cxnSpLocks/>
          </p:cNvCxnSpPr>
          <p:nvPr/>
        </p:nvCxnSpPr>
        <p:spPr>
          <a:xfrm>
            <a:off x="476356" y="2670704"/>
            <a:ext cx="1190844"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CasellaDiTesto 13">
            <a:extLst>
              <a:ext uri="{FF2B5EF4-FFF2-40B4-BE49-F238E27FC236}">
                <a16:creationId xmlns:a16="http://schemas.microsoft.com/office/drawing/2014/main" id="{23624A97-E1A6-DF61-515C-600D0CC26725}"/>
              </a:ext>
            </a:extLst>
          </p:cNvPr>
          <p:cNvSpPr txBox="1"/>
          <p:nvPr/>
        </p:nvSpPr>
        <p:spPr>
          <a:xfrm>
            <a:off x="183170" y="2187816"/>
            <a:ext cx="1508127" cy="523220"/>
          </a:xfrm>
          <a:prstGeom prst="rect">
            <a:avLst/>
          </a:prstGeom>
          <a:noFill/>
        </p:spPr>
        <p:txBody>
          <a:bodyPr wrap="square" rtlCol="0">
            <a:spAutoFit/>
          </a:bodyPr>
          <a:lstStyle/>
          <a:p>
            <a:pPr algn="ctr"/>
            <a:r>
              <a:rPr lang="it-IT" sz="1400" dirty="0"/>
              <a:t>click </a:t>
            </a:r>
            <a:r>
              <a:rPr lang="it-IT" sz="1400" dirty="0" err="1"/>
              <a:t>subscribe</a:t>
            </a:r>
            <a:r>
              <a:rPr lang="it-IT" sz="1400" dirty="0"/>
              <a:t> </a:t>
            </a:r>
            <a:r>
              <a:rPr lang="it-IT" sz="1400" dirty="0" err="1"/>
              <a:t>button</a:t>
            </a:r>
            <a:endParaRPr lang="it-IT" sz="1400" dirty="0"/>
          </a:p>
        </p:txBody>
      </p:sp>
      <p:cxnSp>
        <p:nvCxnSpPr>
          <p:cNvPr id="35" name="Google Shape;274;p37">
            <a:extLst>
              <a:ext uri="{FF2B5EF4-FFF2-40B4-BE49-F238E27FC236}">
                <a16:creationId xmlns:a16="http://schemas.microsoft.com/office/drawing/2014/main" id="{0D3D4C69-D759-2382-88FD-2BF8198D8315}"/>
              </a:ext>
            </a:extLst>
          </p:cNvPr>
          <p:cNvCxnSpPr>
            <a:cxnSpLocks/>
          </p:cNvCxnSpPr>
          <p:nvPr/>
        </p:nvCxnSpPr>
        <p:spPr>
          <a:xfrm>
            <a:off x="3725574" y="1908952"/>
            <a:ext cx="0" cy="487053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3;p37">
            <a:extLst>
              <a:ext uri="{FF2B5EF4-FFF2-40B4-BE49-F238E27FC236}">
                <a16:creationId xmlns:a16="http://schemas.microsoft.com/office/drawing/2014/main" id="{46C9F81E-B6B0-8807-2581-9C74E9DBBE36}"/>
              </a:ext>
            </a:extLst>
          </p:cNvPr>
          <p:cNvSpPr/>
          <p:nvPr/>
        </p:nvSpPr>
        <p:spPr>
          <a:xfrm>
            <a:off x="3045984" y="1259531"/>
            <a:ext cx="1359180" cy="626068"/>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kern="0" dirty="0" err="1">
                <a:solidFill>
                  <a:srgbClr val="000000"/>
                </a:solidFill>
                <a:latin typeface="Calibri" panose="020F0502020204030204"/>
                <a:ea typeface="Calibri"/>
                <a:cs typeface="Calibri"/>
                <a:sym typeface="Calibri"/>
              </a:rPr>
              <a:t>CheckLogin</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38" name="Google Shape;277;p37">
            <a:extLst>
              <a:ext uri="{FF2B5EF4-FFF2-40B4-BE49-F238E27FC236}">
                <a16:creationId xmlns:a16="http://schemas.microsoft.com/office/drawing/2014/main" id="{4C009E1A-690E-00C7-78A1-46E065A9B788}"/>
              </a:ext>
            </a:extLst>
          </p:cNvPr>
          <p:cNvSpPr/>
          <p:nvPr/>
        </p:nvSpPr>
        <p:spPr>
          <a:xfrm>
            <a:off x="3527749" y="2281382"/>
            <a:ext cx="395651" cy="2321855"/>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39" name="Google Shape;275;p37">
            <a:extLst>
              <a:ext uri="{FF2B5EF4-FFF2-40B4-BE49-F238E27FC236}">
                <a16:creationId xmlns:a16="http://schemas.microsoft.com/office/drawing/2014/main" id="{0FB47DE3-89A5-DA8D-18A7-9BA6A682BF4F}"/>
              </a:ext>
            </a:extLst>
          </p:cNvPr>
          <p:cNvCxnSpPr>
            <a:cxnSpLocks/>
          </p:cNvCxnSpPr>
          <p:nvPr/>
        </p:nvCxnSpPr>
        <p:spPr>
          <a:xfrm flipH="1">
            <a:off x="2055249" y="3285609"/>
            <a:ext cx="1472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1" name="CasellaDiTesto 40">
            <a:extLst>
              <a:ext uri="{FF2B5EF4-FFF2-40B4-BE49-F238E27FC236}">
                <a16:creationId xmlns:a16="http://schemas.microsoft.com/office/drawing/2014/main" id="{6F0C14A2-F62E-FFF9-D3D4-F8F516C07485}"/>
              </a:ext>
            </a:extLst>
          </p:cNvPr>
          <p:cNvSpPr txBox="1"/>
          <p:nvPr/>
        </p:nvSpPr>
        <p:spPr>
          <a:xfrm>
            <a:off x="1911345" y="2897122"/>
            <a:ext cx="1789203" cy="430887"/>
          </a:xfrm>
          <a:prstGeom prst="rect">
            <a:avLst/>
          </a:prstGeom>
          <a:noFill/>
        </p:spPr>
        <p:txBody>
          <a:bodyPr wrap="square" rtlCol="0">
            <a:spAutoFit/>
          </a:bodyPr>
          <a:lstStyle/>
          <a:p>
            <a:pPr algn="ctr"/>
            <a:r>
              <a:rPr lang="it-IT" sz="1100" dirty="0"/>
              <a:t>[ </a:t>
            </a:r>
            <a:r>
              <a:rPr lang="it-IT" sz="1100" dirty="0" err="1"/>
              <a:t>usrn</a:t>
            </a:r>
            <a:r>
              <a:rPr lang="it-IT" sz="1100" dirty="0"/>
              <a:t> || </a:t>
            </a:r>
            <a:r>
              <a:rPr lang="it-IT" sz="1100" dirty="0" err="1"/>
              <a:t>pwd</a:t>
            </a:r>
            <a:r>
              <a:rPr lang="it-IT" sz="1100" dirty="0"/>
              <a:t> == </a:t>
            </a:r>
            <a:r>
              <a:rPr lang="it-IT" sz="1100" dirty="0" err="1"/>
              <a:t>null</a:t>
            </a:r>
            <a:r>
              <a:rPr lang="it-IT" sz="1100" dirty="0"/>
              <a:t> ]</a:t>
            </a:r>
          </a:p>
          <a:p>
            <a:pPr algn="ctr"/>
            <a:r>
              <a:rPr lang="it-IT" sz="1100" dirty="0"/>
              <a:t>status code 400</a:t>
            </a:r>
          </a:p>
        </p:txBody>
      </p:sp>
      <p:cxnSp>
        <p:nvCxnSpPr>
          <p:cNvPr id="48" name="Google Shape;275;p37">
            <a:extLst>
              <a:ext uri="{FF2B5EF4-FFF2-40B4-BE49-F238E27FC236}">
                <a16:creationId xmlns:a16="http://schemas.microsoft.com/office/drawing/2014/main" id="{88DFDC08-EA51-3271-9377-7F241C0503F6}"/>
              </a:ext>
            </a:extLst>
          </p:cNvPr>
          <p:cNvCxnSpPr>
            <a:cxnSpLocks/>
          </p:cNvCxnSpPr>
          <p:nvPr/>
        </p:nvCxnSpPr>
        <p:spPr>
          <a:xfrm flipH="1">
            <a:off x="2049542" y="3820861"/>
            <a:ext cx="1472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9" name="CasellaDiTesto 48">
            <a:extLst>
              <a:ext uri="{FF2B5EF4-FFF2-40B4-BE49-F238E27FC236}">
                <a16:creationId xmlns:a16="http://schemas.microsoft.com/office/drawing/2014/main" id="{7A4715E6-9078-69E4-A73E-75060005DCA7}"/>
              </a:ext>
            </a:extLst>
          </p:cNvPr>
          <p:cNvSpPr txBox="1"/>
          <p:nvPr/>
        </p:nvSpPr>
        <p:spPr>
          <a:xfrm>
            <a:off x="2008905" y="3433894"/>
            <a:ext cx="1577743" cy="461665"/>
          </a:xfrm>
          <a:prstGeom prst="rect">
            <a:avLst/>
          </a:prstGeom>
          <a:noFill/>
        </p:spPr>
        <p:txBody>
          <a:bodyPr wrap="square" rtlCol="0">
            <a:spAutoFit/>
          </a:bodyPr>
          <a:lstStyle/>
          <a:p>
            <a:pPr algn="ctr"/>
            <a:r>
              <a:rPr lang="it-IT" sz="1200" dirty="0"/>
              <a:t>[ user == </a:t>
            </a:r>
            <a:r>
              <a:rPr lang="it-IT" sz="1200" dirty="0" err="1"/>
              <a:t>null</a:t>
            </a:r>
            <a:r>
              <a:rPr lang="it-IT" sz="1200" dirty="0"/>
              <a:t> ]</a:t>
            </a:r>
          </a:p>
          <a:p>
            <a:pPr algn="ctr"/>
            <a:r>
              <a:rPr lang="it-IT" sz="1200" dirty="0"/>
              <a:t>status code 401</a:t>
            </a:r>
          </a:p>
        </p:txBody>
      </p:sp>
      <p:sp>
        <p:nvSpPr>
          <p:cNvPr id="52" name="CasellaDiTesto 51">
            <a:extLst>
              <a:ext uri="{FF2B5EF4-FFF2-40B4-BE49-F238E27FC236}">
                <a16:creationId xmlns:a16="http://schemas.microsoft.com/office/drawing/2014/main" id="{BAE5025B-F35C-5167-C553-512CA6926BBF}"/>
              </a:ext>
            </a:extLst>
          </p:cNvPr>
          <p:cNvSpPr txBox="1"/>
          <p:nvPr/>
        </p:nvSpPr>
        <p:spPr>
          <a:xfrm>
            <a:off x="2014857" y="4034362"/>
            <a:ext cx="1577743" cy="461665"/>
          </a:xfrm>
          <a:prstGeom prst="rect">
            <a:avLst/>
          </a:prstGeom>
          <a:noFill/>
        </p:spPr>
        <p:txBody>
          <a:bodyPr wrap="square" rtlCol="0">
            <a:spAutoFit/>
          </a:bodyPr>
          <a:lstStyle/>
          <a:p>
            <a:pPr algn="ctr"/>
            <a:r>
              <a:rPr lang="it-IT" sz="1200" dirty="0"/>
              <a:t>[ user != </a:t>
            </a:r>
            <a:r>
              <a:rPr lang="it-IT" sz="1200" dirty="0" err="1"/>
              <a:t>null</a:t>
            </a:r>
            <a:r>
              <a:rPr lang="it-IT" sz="1200" dirty="0"/>
              <a:t> ]</a:t>
            </a:r>
          </a:p>
          <a:p>
            <a:pPr algn="ctr"/>
            <a:r>
              <a:rPr lang="it-IT" sz="1200" dirty="0"/>
              <a:t>status code 200</a:t>
            </a:r>
          </a:p>
        </p:txBody>
      </p:sp>
      <p:cxnSp>
        <p:nvCxnSpPr>
          <p:cNvPr id="53" name="Google Shape;275;p37">
            <a:extLst>
              <a:ext uri="{FF2B5EF4-FFF2-40B4-BE49-F238E27FC236}">
                <a16:creationId xmlns:a16="http://schemas.microsoft.com/office/drawing/2014/main" id="{4BE2C73D-3EBE-D4FA-F575-FD538DC19032}"/>
              </a:ext>
            </a:extLst>
          </p:cNvPr>
          <p:cNvCxnSpPr>
            <a:cxnSpLocks/>
          </p:cNvCxnSpPr>
          <p:nvPr/>
        </p:nvCxnSpPr>
        <p:spPr>
          <a:xfrm flipH="1">
            <a:off x="2055249" y="4422616"/>
            <a:ext cx="1472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6" name="Google Shape;275;p37">
            <a:extLst>
              <a:ext uri="{FF2B5EF4-FFF2-40B4-BE49-F238E27FC236}">
                <a16:creationId xmlns:a16="http://schemas.microsoft.com/office/drawing/2014/main" id="{A6E1173E-5F06-F983-4278-2D7E4E824A03}"/>
              </a:ext>
            </a:extLst>
          </p:cNvPr>
          <p:cNvCxnSpPr>
            <a:cxnSpLocks/>
          </p:cNvCxnSpPr>
          <p:nvPr/>
        </p:nvCxnSpPr>
        <p:spPr>
          <a:xfrm>
            <a:off x="3923400" y="2716964"/>
            <a:ext cx="132152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274;p37">
            <a:extLst>
              <a:ext uri="{FF2B5EF4-FFF2-40B4-BE49-F238E27FC236}">
                <a16:creationId xmlns:a16="http://schemas.microsoft.com/office/drawing/2014/main" id="{AD5B8BB4-14EA-5CB9-85E3-7BD17D694C51}"/>
              </a:ext>
            </a:extLst>
          </p:cNvPr>
          <p:cNvCxnSpPr>
            <a:cxnSpLocks/>
          </p:cNvCxnSpPr>
          <p:nvPr/>
        </p:nvCxnSpPr>
        <p:spPr>
          <a:xfrm>
            <a:off x="5438573" y="1897672"/>
            <a:ext cx="0" cy="488181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5244926" y="2374207"/>
            <a:ext cx="359233" cy="1198050"/>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58" name="CasellaDiTesto 57">
            <a:extLst>
              <a:ext uri="{FF2B5EF4-FFF2-40B4-BE49-F238E27FC236}">
                <a16:creationId xmlns:a16="http://schemas.microsoft.com/office/drawing/2014/main" id="{50DD6552-E0AF-20EB-242D-01714B0F4BDA}"/>
              </a:ext>
            </a:extLst>
          </p:cNvPr>
          <p:cNvSpPr txBox="1"/>
          <p:nvPr/>
        </p:nvSpPr>
        <p:spPr>
          <a:xfrm>
            <a:off x="3804057" y="2298642"/>
            <a:ext cx="1577743" cy="461665"/>
          </a:xfrm>
          <a:prstGeom prst="rect">
            <a:avLst/>
          </a:prstGeom>
          <a:noFill/>
        </p:spPr>
        <p:txBody>
          <a:bodyPr wrap="square" rtlCol="0">
            <a:spAutoFit/>
          </a:bodyPr>
          <a:lstStyle/>
          <a:p>
            <a:pPr algn="ctr"/>
            <a:r>
              <a:rPr lang="it-IT" sz="1200" dirty="0" err="1"/>
              <a:t>checkCredentials</a:t>
            </a:r>
            <a:endParaRPr lang="it-IT" sz="1200" dirty="0"/>
          </a:p>
          <a:p>
            <a:pPr algn="ctr"/>
            <a:r>
              <a:rPr lang="it-IT" sz="1200" dirty="0"/>
              <a:t>(</a:t>
            </a:r>
            <a:r>
              <a:rPr lang="it-IT" sz="1200" dirty="0" err="1"/>
              <a:t>usrn</a:t>
            </a:r>
            <a:r>
              <a:rPr lang="it-IT" sz="1200" dirty="0"/>
              <a:t>, </a:t>
            </a:r>
            <a:r>
              <a:rPr lang="it-IT" sz="1200" dirty="0" err="1"/>
              <a:t>pwd</a:t>
            </a:r>
            <a:r>
              <a:rPr lang="it-IT" sz="1200" dirty="0"/>
              <a:t>)</a:t>
            </a:r>
          </a:p>
        </p:txBody>
      </p:sp>
      <p:cxnSp>
        <p:nvCxnSpPr>
          <p:cNvPr id="59" name="Google Shape;275;p37">
            <a:extLst>
              <a:ext uri="{FF2B5EF4-FFF2-40B4-BE49-F238E27FC236}">
                <a16:creationId xmlns:a16="http://schemas.microsoft.com/office/drawing/2014/main" id="{4D3266C3-0742-D076-5C00-4F07B9361236}"/>
              </a:ext>
            </a:extLst>
          </p:cNvPr>
          <p:cNvCxnSpPr>
            <a:cxnSpLocks/>
          </p:cNvCxnSpPr>
          <p:nvPr/>
        </p:nvCxnSpPr>
        <p:spPr>
          <a:xfrm flipH="1">
            <a:off x="3923400" y="3147485"/>
            <a:ext cx="132152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2" name="CasellaDiTesto 61">
            <a:extLst>
              <a:ext uri="{FF2B5EF4-FFF2-40B4-BE49-F238E27FC236}">
                <a16:creationId xmlns:a16="http://schemas.microsoft.com/office/drawing/2014/main" id="{307EC268-3E86-1231-30C1-3C3DCCC31452}"/>
              </a:ext>
            </a:extLst>
          </p:cNvPr>
          <p:cNvSpPr txBox="1"/>
          <p:nvPr/>
        </p:nvSpPr>
        <p:spPr>
          <a:xfrm>
            <a:off x="3821317" y="2889282"/>
            <a:ext cx="1577743" cy="276999"/>
          </a:xfrm>
          <a:prstGeom prst="rect">
            <a:avLst/>
          </a:prstGeom>
          <a:noFill/>
        </p:spPr>
        <p:txBody>
          <a:bodyPr wrap="square" rtlCol="0">
            <a:spAutoFit/>
          </a:bodyPr>
          <a:lstStyle/>
          <a:p>
            <a:pPr algn="ctr"/>
            <a:r>
              <a:rPr lang="it-IT" sz="1200" dirty="0"/>
              <a:t>User u || </a:t>
            </a:r>
            <a:r>
              <a:rPr lang="it-IT" sz="1200" dirty="0" err="1"/>
              <a:t>null</a:t>
            </a:r>
            <a:endParaRPr lang="it-IT" sz="1200" dirty="0"/>
          </a:p>
        </p:txBody>
      </p:sp>
      <p:grpSp>
        <p:nvGrpSpPr>
          <p:cNvPr id="63" name="Group 61">
            <a:extLst>
              <a:ext uri="{FF2B5EF4-FFF2-40B4-BE49-F238E27FC236}">
                <a16:creationId xmlns:a16="http://schemas.microsoft.com/office/drawing/2014/main" id="{0934C9B1-461D-89A3-9972-0346A7A848E5}"/>
              </a:ext>
            </a:extLst>
          </p:cNvPr>
          <p:cNvGrpSpPr/>
          <p:nvPr/>
        </p:nvGrpSpPr>
        <p:grpSpPr>
          <a:xfrm>
            <a:off x="1176153" y="4647294"/>
            <a:ext cx="484693" cy="247862"/>
            <a:chOff x="614149" y="4401223"/>
            <a:chExt cx="484693" cy="507248"/>
          </a:xfrm>
        </p:grpSpPr>
        <p:cxnSp>
          <p:nvCxnSpPr>
            <p:cNvPr id="64" name="Straight Connector 51">
              <a:extLst>
                <a:ext uri="{FF2B5EF4-FFF2-40B4-BE49-F238E27FC236}">
                  <a16:creationId xmlns:a16="http://schemas.microsoft.com/office/drawing/2014/main" id="{4F8C304A-BE16-E2BE-48CD-82771BCAF5F9}"/>
                </a:ext>
              </a:extLst>
            </p:cNvPr>
            <p:cNvCxnSpPr/>
            <p:nvPr/>
          </p:nvCxnSpPr>
          <p:spPr>
            <a:xfrm flipH="1">
              <a:off x="614149" y="4401223"/>
              <a:ext cx="48469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Straight Connector 56">
              <a:extLst>
                <a:ext uri="{FF2B5EF4-FFF2-40B4-BE49-F238E27FC236}">
                  <a16:creationId xmlns:a16="http://schemas.microsoft.com/office/drawing/2014/main" id="{BB1B045F-4EC2-C521-BC6D-3F2D74906980}"/>
                </a:ext>
              </a:extLst>
            </p:cNvPr>
            <p:cNvCxnSpPr/>
            <p:nvPr/>
          </p:nvCxnSpPr>
          <p:spPr>
            <a:xfrm>
              <a:off x="614149" y="4401223"/>
              <a:ext cx="0" cy="50567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0">
              <a:extLst>
                <a:ext uri="{FF2B5EF4-FFF2-40B4-BE49-F238E27FC236}">
                  <a16:creationId xmlns:a16="http://schemas.microsoft.com/office/drawing/2014/main" id="{4B2CCBDD-2CF9-77BB-64D6-93D835F9B0C0}"/>
                </a:ext>
              </a:extLst>
            </p:cNvPr>
            <p:cNvCxnSpPr/>
            <p:nvPr/>
          </p:nvCxnSpPr>
          <p:spPr>
            <a:xfrm>
              <a:off x="614149" y="4908471"/>
              <a:ext cx="48469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67" name="CasellaDiTesto 66">
            <a:extLst>
              <a:ext uri="{FF2B5EF4-FFF2-40B4-BE49-F238E27FC236}">
                <a16:creationId xmlns:a16="http://schemas.microsoft.com/office/drawing/2014/main" id="{0CD90FDF-F676-D4A2-C064-D35B93983EFC}"/>
              </a:ext>
            </a:extLst>
          </p:cNvPr>
          <p:cNvSpPr txBox="1"/>
          <p:nvPr/>
        </p:nvSpPr>
        <p:spPr>
          <a:xfrm>
            <a:off x="535007" y="4416908"/>
            <a:ext cx="853969" cy="523220"/>
          </a:xfrm>
          <a:prstGeom prst="rect">
            <a:avLst/>
          </a:prstGeom>
          <a:noFill/>
        </p:spPr>
        <p:txBody>
          <a:bodyPr wrap="square" rtlCol="0">
            <a:spAutoFit/>
          </a:bodyPr>
          <a:lstStyle/>
          <a:p>
            <a:r>
              <a:rPr lang="it-IT" sz="1400" dirty="0"/>
              <a:t>display </a:t>
            </a:r>
            <a:r>
              <a:rPr lang="it-IT" sz="1400" dirty="0" err="1"/>
              <a:t>errors</a:t>
            </a:r>
            <a:endParaRPr lang="it-IT" sz="1400" dirty="0"/>
          </a:p>
        </p:txBody>
      </p:sp>
      <p:cxnSp>
        <p:nvCxnSpPr>
          <p:cNvPr id="68" name="Google Shape;275;p37">
            <a:extLst>
              <a:ext uri="{FF2B5EF4-FFF2-40B4-BE49-F238E27FC236}">
                <a16:creationId xmlns:a16="http://schemas.microsoft.com/office/drawing/2014/main" id="{9D213FE8-588B-345E-736E-5794D866CA8D}"/>
              </a:ext>
            </a:extLst>
          </p:cNvPr>
          <p:cNvCxnSpPr>
            <a:cxnSpLocks/>
          </p:cNvCxnSpPr>
          <p:nvPr/>
        </p:nvCxnSpPr>
        <p:spPr>
          <a:xfrm>
            <a:off x="2071865" y="4962066"/>
            <a:ext cx="466659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1" name="Google Shape;277;p37">
            <a:extLst>
              <a:ext uri="{FF2B5EF4-FFF2-40B4-BE49-F238E27FC236}">
                <a16:creationId xmlns:a16="http://schemas.microsoft.com/office/drawing/2014/main" id="{43576AD4-FE07-A050-CD61-7067F6DDB5DE}"/>
              </a:ext>
            </a:extLst>
          </p:cNvPr>
          <p:cNvSpPr/>
          <p:nvPr/>
        </p:nvSpPr>
        <p:spPr>
          <a:xfrm>
            <a:off x="6753428" y="4647294"/>
            <a:ext cx="327556" cy="626069"/>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75" name="CasellaDiTesto 74">
            <a:extLst>
              <a:ext uri="{FF2B5EF4-FFF2-40B4-BE49-F238E27FC236}">
                <a16:creationId xmlns:a16="http://schemas.microsoft.com/office/drawing/2014/main" id="{21DF0CCB-7FA7-2C22-C0D7-A362F7981080}"/>
              </a:ext>
            </a:extLst>
          </p:cNvPr>
          <p:cNvSpPr txBox="1"/>
          <p:nvPr/>
        </p:nvSpPr>
        <p:spPr>
          <a:xfrm>
            <a:off x="2521792" y="4641299"/>
            <a:ext cx="3924303" cy="338554"/>
          </a:xfrm>
          <a:prstGeom prst="rect">
            <a:avLst/>
          </a:prstGeom>
          <a:noFill/>
        </p:spPr>
        <p:txBody>
          <a:bodyPr wrap="square">
            <a:spAutoFit/>
          </a:bodyPr>
          <a:lstStyle/>
          <a:p>
            <a:r>
              <a:rPr lang="it-IT" sz="1600" dirty="0"/>
              <a:t>[ u != </a:t>
            </a:r>
            <a:r>
              <a:rPr lang="it-IT" sz="1600" dirty="0" err="1"/>
              <a:t>null</a:t>
            </a:r>
            <a:r>
              <a:rPr lang="it-IT" sz="1600" dirty="0"/>
              <a:t> ] </a:t>
            </a:r>
            <a:r>
              <a:rPr lang="it-IT" sz="1600" err="1"/>
              <a:t>setAttribute</a:t>
            </a:r>
            <a:r>
              <a:rPr lang="it-IT" sz="1600"/>
              <a:t>(‘’user’’, </a:t>
            </a:r>
            <a:r>
              <a:rPr lang="it-IT" sz="1600" dirty="0"/>
              <a:t>u)</a:t>
            </a:r>
          </a:p>
        </p:txBody>
      </p:sp>
      <p:sp>
        <p:nvSpPr>
          <p:cNvPr id="76" name="Google Shape;273;p37">
            <a:extLst>
              <a:ext uri="{FF2B5EF4-FFF2-40B4-BE49-F238E27FC236}">
                <a16:creationId xmlns:a16="http://schemas.microsoft.com/office/drawing/2014/main" id="{97C7330F-E30C-636A-F934-C89A8B9DCF15}"/>
              </a:ext>
            </a:extLst>
          </p:cNvPr>
          <p:cNvSpPr/>
          <p:nvPr/>
        </p:nvSpPr>
        <p:spPr>
          <a:xfrm>
            <a:off x="7772401" y="1271604"/>
            <a:ext cx="1442444" cy="602702"/>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Session</a:t>
            </a:r>
            <a:r>
              <a:rPr kumimoji="0" lang="es-419" sz="20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 </a:t>
            </a:r>
            <a:r>
              <a:rPr lang="es-419" sz="2000" kern="0" dirty="0">
                <a:solidFill>
                  <a:srgbClr val="000000"/>
                </a:solidFill>
                <a:latin typeface="Calibri" panose="020F0502020204030204"/>
                <a:ea typeface="Calibri"/>
                <a:cs typeface="Calibri"/>
                <a:sym typeface="Calibri"/>
              </a:rPr>
              <a:t>s</a:t>
            </a: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torage</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96" name="Google Shape;275;p37">
            <a:extLst>
              <a:ext uri="{FF2B5EF4-FFF2-40B4-BE49-F238E27FC236}">
                <a16:creationId xmlns:a16="http://schemas.microsoft.com/office/drawing/2014/main" id="{044FB075-6BB4-2649-94CF-5D921DDC39CC}"/>
              </a:ext>
            </a:extLst>
          </p:cNvPr>
          <p:cNvCxnSpPr>
            <a:cxnSpLocks/>
          </p:cNvCxnSpPr>
          <p:nvPr/>
        </p:nvCxnSpPr>
        <p:spPr>
          <a:xfrm>
            <a:off x="2086831" y="5862612"/>
            <a:ext cx="612429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8" name="Google Shape;277;p37">
            <a:extLst>
              <a:ext uri="{FF2B5EF4-FFF2-40B4-BE49-F238E27FC236}">
                <a16:creationId xmlns:a16="http://schemas.microsoft.com/office/drawing/2014/main" id="{C16052B6-2495-DC16-BE23-08B7B766E100}"/>
              </a:ext>
            </a:extLst>
          </p:cNvPr>
          <p:cNvSpPr/>
          <p:nvPr/>
        </p:nvSpPr>
        <p:spPr>
          <a:xfrm>
            <a:off x="8244852" y="5561260"/>
            <a:ext cx="395651" cy="6027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99" name="CasellaDiTesto 98">
            <a:extLst>
              <a:ext uri="{FF2B5EF4-FFF2-40B4-BE49-F238E27FC236}">
                <a16:creationId xmlns:a16="http://schemas.microsoft.com/office/drawing/2014/main" id="{177F2F6B-81D0-C22E-DFB4-670520846CE3}"/>
              </a:ext>
            </a:extLst>
          </p:cNvPr>
          <p:cNvSpPr txBox="1"/>
          <p:nvPr/>
        </p:nvSpPr>
        <p:spPr>
          <a:xfrm>
            <a:off x="4179746" y="5577349"/>
            <a:ext cx="3013688" cy="338554"/>
          </a:xfrm>
          <a:prstGeom prst="rect">
            <a:avLst/>
          </a:prstGeom>
          <a:noFill/>
        </p:spPr>
        <p:txBody>
          <a:bodyPr wrap="square">
            <a:spAutoFit/>
          </a:bodyPr>
          <a:lstStyle/>
          <a:p>
            <a:pPr algn="just"/>
            <a:r>
              <a:rPr lang="it-IT" sz="1600" dirty="0" err="1"/>
              <a:t>setItem</a:t>
            </a:r>
            <a:r>
              <a:rPr lang="it-IT" sz="1600" dirty="0"/>
              <a:t>(‘‘username’’, </a:t>
            </a:r>
            <a:r>
              <a:rPr lang="it-IT" sz="1600" dirty="0" err="1"/>
              <a:t>usrn</a:t>
            </a:r>
            <a:r>
              <a:rPr lang="it-IT" sz="1600" dirty="0"/>
              <a:t>)</a:t>
            </a:r>
          </a:p>
        </p:txBody>
      </p:sp>
      <p:cxnSp>
        <p:nvCxnSpPr>
          <p:cNvPr id="100" name="Google Shape;275;p37">
            <a:extLst>
              <a:ext uri="{FF2B5EF4-FFF2-40B4-BE49-F238E27FC236}">
                <a16:creationId xmlns:a16="http://schemas.microsoft.com/office/drawing/2014/main" id="{C8CB9CE7-5302-05B1-23E1-D89973D9F014}"/>
              </a:ext>
            </a:extLst>
          </p:cNvPr>
          <p:cNvCxnSpPr>
            <a:cxnSpLocks/>
          </p:cNvCxnSpPr>
          <p:nvPr/>
        </p:nvCxnSpPr>
        <p:spPr>
          <a:xfrm>
            <a:off x="2089048" y="6356757"/>
            <a:ext cx="80247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3" name="CasellaDiTesto 102">
            <a:extLst>
              <a:ext uri="{FF2B5EF4-FFF2-40B4-BE49-F238E27FC236}">
                <a16:creationId xmlns:a16="http://schemas.microsoft.com/office/drawing/2014/main" id="{4AB6EB9A-5FE8-9128-3638-D9F5B2AB1C81}"/>
              </a:ext>
            </a:extLst>
          </p:cNvPr>
          <p:cNvSpPr txBox="1"/>
          <p:nvPr/>
        </p:nvSpPr>
        <p:spPr>
          <a:xfrm>
            <a:off x="4141315" y="6081143"/>
            <a:ext cx="2775891" cy="338554"/>
          </a:xfrm>
          <a:prstGeom prst="rect">
            <a:avLst/>
          </a:prstGeom>
          <a:noFill/>
        </p:spPr>
        <p:txBody>
          <a:bodyPr wrap="square">
            <a:spAutoFit/>
          </a:bodyPr>
          <a:lstStyle/>
          <a:p>
            <a:pPr algn="ct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location</a:t>
            </a:r>
            <a:r>
              <a:rPr lang="es-419" sz="1600" dirty="0">
                <a:solidFill>
                  <a:schemeClr val="dk1"/>
                </a:solidFill>
                <a:latin typeface="Calibri"/>
                <a:ea typeface="Calibri"/>
                <a:cs typeface="Calibri"/>
                <a:sym typeface="Calibri"/>
              </a:rPr>
              <a:t>  = Homepage.html ]</a:t>
            </a:r>
          </a:p>
        </p:txBody>
      </p:sp>
      <p:sp>
        <p:nvSpPr>
          <p:cNvPr id="104" name="Google Shape;277;p37">
            <a:extLst>
              <a:ext uri="{FF2B5EF4-FFF2-40B4-BE49-F238E27FC236}">
                <a16:creationId xmlns:a16="http://schemas.microsoft.com/office/drawing/2014/main" id="{2BBB3760-8D73-FDD0-623C-3F2795F984F4}"/>
              </a:ext>
            </a:extLst>
          </p:cNvPr>
          <p:cNvSpPr/>
          <p:nvPr/>
        </p:nvSpPr>
        <p:spPr>
          <a:xfrm>
            <a:off x="10131976" y="6037822"/>
            <a:ext cx="395651" cy="6027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105" name="Rettangolo 104">
            <a:extLst>
              <a:ext uri="{FF2B5EF4-FFF2-40B4-BE49-F238E27FC236}">
                <a16:creationId xmlns:a16="http://schemas.microsoft.com/office/drawing/2014/main" id="{E06D6931-DAF8-93A6-8D49-35C2E2CBB7DF}"/>
              </a:ext>
            </a:extLst>
          </p:cNvPr>
          <p:cNvSpPr/>
          <p:nvPr/>
        </p:nvSpPr>
        <p:spPr>
          <a:xfrm>
            <a:off x="1399191" y="5393571"/>
            <a:ext cx="9511936" cy="132556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CasellaDiTesto 105">
            <a:extLst>
              <a:ext uri="{FF2B5EF4-FFF2-40B4-BE49-F238E27FC236}">
                <a16:creationId xmlns:a16="http://schemas.microsoft.com/office/drawing/2014/main" id="{639BB9F8-9B68-68F9-1690-375F0E6660BF}"/>
              </a:ext>
            </a:extLst>
          </p:cNvPr>
          <p:cNvSpPr txBox="1"/>
          <p:nvPr/>
        </p:nvSpPr>
        <p:spPr>
          <a:xfrm>
            <a:off x="9014949" y="5358926"/>
            <a:ext cx="1929904" cy="316514"/>
          </a:xfrm>
          <a:prstGeom prst="rect">
            <a:avLst/>
          </a:prstGeom>
          <a:noFill/>
        </p:spPr>
        <p:txBody>
          <a:bodyPr wrap="square" rtlCol="0">
            <a:spAutoFit/>
          </a:bodyPr>
          <a:lstStyle/>
          <a:p>
            <a:pPr algn="ctr"/>
            <a:r>
              <a:rPr lang="it-IT" sz="1400" dirty="0"/>
              <a:t>status code == 200</a:t>
            </a:r>
          </a:p>
        </p:txBody>
      </p:sp>
      <p:sp>
        <p:nvSpPr>
          <p:cNvPr id="111" name="Google Shape;282;p37">
            <a:extLst>
              <a:ext uri="{FF2B5EF4-FFF2-40B4-BE49-F238E27FC236}">
                <a16:creationId xmlns:a16="http://schemas.microsoft.com/office/drawing/2014/main" id="{4356D475-277A-336B-3E54-8AEFA2D3B36C}"/>
              </a:ext>
            </a:extLst>
          </p:cNvPr>
          <p:cNvSpPr/>
          <p:nvPr/>
        </p:nvSpPr>
        <p:spPr>
          <a:xfrm>
            <a:off x="184839" y="364715"/>
            <a:ext cx="330200" cy="62840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107269" tIns="53620" rIns="107269" bIns="5362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100" b="0" i="0" u="none" strike="noStrike" kern="0" cap="none" spc="0" normalizeH="0" baseline="0" noProof="0">
              <a:ln>
                <a:noFill/>
              </a:ln>
              <a:solidFill>
                <a:srgbClr val="000000"/>
              </a:solidFill>
              <a:effectLst/>
              <a:uLnTx/>
              <a:uFillTx/>
              <a:ea typeface="Calibri"/>
              <a:cs typeface="Calibri"/>
              <a:sym typeface="Calibri"/>
            </a:endParaRPr>
          </a:p>
        </p:txBody>
      </p:sp>
      <p:sp>
        <p:nvSpPr>
          <p:cNvPr id="112" name="TextBox 14">
            <a:extLst>
              <a:ext uri="{FF2B5EF4-FFF2-40B4-BE49-F238E27FC236}">
                <a16:creationId xmlns:a16="http://schemas.microsoft.com/office/drawing/2014/main" id="{838FA51D-6BCE-4FB8-59A8-D80E3A5E4F51}"/>
              </a:ext>
            </a:extLst>
          </p:cNvPr>
          <p:cNvSpPr txBox="1"/>
          <p:nvPr/>
        </p:nvSpPr>
        <p:spPr>
          <a:xfrm>
            <a:off x="476356" y="678915"/>
            <a:ext cx="1197764" cy="338554"/>
          </a:xfrm>
          <a:prstGeom prst="rect">
            <a:avLst/>
          </a:prstGeom>
          <a:noFill/>
        </p:spPr>
        <p:txBody>
          <a:bodyPr wrap="none" rtlCol="0">
            <a:spAutoFit/>
          </a:bodyPr>
          <a:lstStyle/>
          <a:p>
            <a:pPr>
              <a:buClr>
                <a:srgbClr val="000000"/>
              </a:buClr>
              <a:buFont typeface="Arial"/>
              <a:buNone/>
            </a:pPr>
            <a:r>
              <a:rPr lang="en-US" sz="1600" kern="0" dirty="0">
                <a:solidFill>
                  <a:srgbClr val="000000"/>
                </a:solidFill>
                <a:latin typeface="Arial"/>
                <a:cs typeface="Arial"/>
                <a:sym typeface="Arial"/>
              </a:rPr>
              <a:t>Client side </a:t>
            </a:r>
          </a:p>
        </p:txBody>
      </p:sp>
      <p:sp>
        <p:nvSpPr>
          <p:cNvPr id="113" name="Google Shape;282;p37">
            <a:extLst>
              <a:ext uri="{FF2B5EF4-FFF2-40B4-BE49-F238E27FC236}">
                <a16:creationId xmlns:a16="http://schemas.microsoft.com/office/drawing/2014/main" id="{5C21FB4E-5C6A-687B-FC49-6913231894C3}"/>
              </a:ext>
            </a:extLst>
          </p:cNvPr>
          <p:cNvSpPr/>
          <p:nvPr/>
        </p:nvSpPr>
        <p:spPr>
          <a:xfrm>
            <a:off x="1756631" y="366987"/>
            <a:ext cx="330200" cy="628400"/>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107269" tIns="53620" rIns="107269" bIns="5362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2100" b="0" i="0" u="none" strike="noStrike" kern="0" cap="none" spc="0" normalizeH="0" baseline="0" noProof="0">
              <a:ln>
                <a:noFill/>
              </a:ln>
              <a:solidFill>
                <a:srgbClr val="000000"/>
              </a:solidFill>
              <a:effectLst/>
              <a:uLnTx/>
              <a:uFillTx/>
              <a:ea typeface="Calibri"/>
              <a:cs typeface="Calibri"/>
              <a:sym typeface="Calibri"/>
            </a:endParaRPr>
          </a:p>
        </p:txBody>
      </p:sp>
      <p:sp>
        <p:nvSpPr>
          <p:cNvPr id="114" name="TextBox 55">
            <a:extLst>
              <a:ext uri="{FF2B5EF4-FFF2-40B4-BE49-F238E27FC236}">
                <a16:creationId xmlns:a16="http://schemas.microsoft.com/office/drawing/2014/main" id="{CDB6ADF1-AD78-F446-33D2-CEE1B1DE4720}"/>
              </a:ext>
            </a:extLst>
          </p:cNvPr>
          <p:cNvSpPr txBox="1"/>
          <p:nvPr/>
        </p:nvSpPr>
        <p:spPr>
          <a:xfrm>
            <a:off x="2157479" y="678915"/>
            <a:ext cx="1279517" cy="338554"/>
          </a:xfrm>
          <a:prstGeom prst="rect">
            <a:avLst/>
          </a:prstGeom>
          <a:noFill/>
        </p:spPr>
        <p:txBody>
          <a:bodyPr wrap="none" rtlCol="0">
            <a:spAutoFit/>
          </a:bodyPr>
          <a:lstStyle/>
          <a:p>
            <a:pPr>
              <a:buClr>
                <a:srgbClr val="000000"/>
              </a:buClr>
              <a:buFont typeface="Arial"/>
              <a:buNone/>
            </a:pPr>
            <a:r>
              <a:rPr lang="en-US" sz="1600" kern="0" dirty="0">
                <a:solidFill>
                  <a:srgbClr val="000000"/>
                </a:solidFill>
                <a:latin typeface="Arial"/>
                <a:cs typeface="Arial"/>
                <a:sym typeface="Arial"/>
              </a:rPr>
              <a:t>Server side </a:t>
            </a:r>
          </a:p>
        </p:txBody>
      </p:sp>
    </p:spTree>
    <p:extLst>
      <p:ext uri="{BB962C8B-B14F-4D97-AF65-F5344CB8AC3E}">
        <p14:creationId xmlns:p14="http://schemas.microsoft.com/office/powerpoint/2010/main" val="273667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191387" y="308344"/>
            <a:ext cx="7254949" cy="701749"/>
          </a:xfrm>
        </p:spPr>
        <p:txBody>
          <a:bodyPr>
            <a:normAutofit/>
          </a:bodyPr>
          <a:lstStyle/>
          <a:p>
            <a:r>
              <a:rPr lang="it-IT" dirty="0" err="1"/>
              <a:t>Requirements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69581"/>
            <a:ext cx="10749515" cy="5550195"/>
          </a:xfrm>
        </p:spPr>
        <p:txBody>
          <a:bodyPr>
            <a:normAutofit fontScale="85000" lnSpcReduction="20000"/>
          </a:bodyPr>
          <a:lstStyle/>
          <a:p>
            <a:pPr marL="0" indent="0">
              <a:buNone/>
            </a:pPr>
            <a:r>
              <a:rPr lang="it-IT" sz="2400" b="0" i="0" u="none" strike="noStrike" baseline="0" dirty="0"/>
              <a:t>Un’applicazione web consente la gestione di riunioni online. L’applicazione supporta registrazione e login mediante una pagina pubblica con opportune </a:t>
            </a:r>
            <a:r>
              <a:rPr lang="it-IT" sz="2400" b="0" i="0" u="none" strike="noStrike" baseline="0" dirty="0" err="1"/>
              <a:t>form</a:t>
            </a:r>
            <a:r>
              <a:rPr lang="it-IT" sz="2400" b="0" i="0" u="none" strike="noStrike" baseline="0" dirty="0"/>
              <a:t>. La registrazione controlla la validità sintattica dell’indirizzo di email e l’uguaglianza tra i campi “</a:t>
            </a:r>
            <a:r>
              <a:rPr lang="it-IT" sz="2400" u="none" strike="noStrike" baseline="0" dirty="0"/>
              <a:t>password</a:t>
            </a:r>
            <a:r>
              <a:rPr lang="it-IT" sz="2400" b="0" i="0" u="none" strike="noStrike" baseline="0" dirty="0"/>
              <a:t>” e “ripeti password”. La registrazione controlla l’unicità dello username.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sz="2400" b="0" i="0" u="none" strike="noStrike" baseline="0" dirty="0" err="1"/>
              <a:t>form</a:t>
            </a:r>
            <a:r>
              <a:rPr lang="it-IT" sz="2400" b="0" i="0" u="none" strike="noStrike" baseline="0" dirty="0"/>
              <a:t> per creare una nuova riunione. Quando l’utente inoltra la </a:t>
            </a:r>
            <a:r>
              <a:rPr lang="it-IT" sz="2400" b="0" i="0" u="none" strike="noStrike" baseline="0" dirty="0" err="1"/>
              <a:t>form</a:t>
            </a:r>
            <a:r>
              <a:rPr lang="it-IT" sz="2400" b="0" i="0" u="none" strike="noStrike" baseline="0" dirty="0"/>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600" dirty="0"/>
          </a:p>
        </p:txBody>
      </p:sp>
    </p:spTree>
    <p:extLst>
      <p:ext uri="{BB962C8B-B14F-4D97-AF65-F5344CB8AC3E}">
        <p14:creationId xmlns:p14="http://schemas.microsoft.com/office/powerpoint/2010/main" val="3763199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a:xfrm>
            <a:off x="838200" y="195492"/>
            <a:ext cx="10515600" cy="1325563"/>
          </a:xfrm>
        </p:spPr>
        <p:txBody>
          <a:bodyPr/>
          <a:lstStyle/>
          <a:p>
            <a:pPr algn="ctr"/>
            <a:r>
              <a:rPr lang="it-IT" dirty="0"/>
              <a:t>Event: access homepage</a:t>
            </a:r>
          </a:p>
        </p:txBody>
      </p:sp>
      <p:sp>
        <p:nvSpPr>
          <p:cNvPr id="5" name="Google Shape;273;p37">
            <a:extLst>
              <a:ext uri="{FF2B5EF4-FFF2-40B4-BE49-F238E27FC236}">
                <a16:creationId xmlns:a16="http://schemas.microsoft.com/office/drawing/2014/main" id="{4B8BACCE-A4CC-E5EA-F20F-2691CA7D0B19}"/>
              </a:ext>
            </a:extLst>
          </p:cNvPr>
          <p:cNvSpPr/>
          <p:nvPr/>
        </p:nvSpPr>
        <p:spPr>
          <a:xfrm>
            <a:off x="10623997" y="1218975"/>
            <a:ext cx="1300103" cy="635396"/>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MeetingDAO</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11260817" y="1897672"/>
            <a:ext cx="0" cy="489389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12" name="Google Shape;273;p37">
            <a:extLst>
              <a:ext uri="{FF2B5EF4-FFF2-40B4-BE49-F238E27FC236}">
                <a16:creationId xmlns:a16="http://schemas.microsoft.com/office/drawing/2014/main" id="{3C7D06D3-BEE9-A87B-F1FE-62097E7977F1}"/>
              </a:ext>
            </a:extLst>
          </p:cNvPr>
          <p:cNvSpPr/>
          <p:nvPr/>
        </p:nvSpPr>
        <p:spPr>
          <a:xfrm>
            <a:off x="6730697" y="1250885"/>
            <a:ext cx="1165511" cy="626068"/>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GetCreated</a:t>
            </a:r>
            <a:endPar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Meetings</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7313452" y="1876953"/>
            <a:ext cx="0" cy="489389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7" name="Google Shape;273;p37">
            <a:extLst>
              <a:ext uri="{FF2B5EF4-FFF2-40B4-BE49-F238E27FC236}">
                <a16:creationId xmlns:a16="http://schemas.microsoft.com/office/drawing/2014/main" id="{E459D31D-3CD8-1F07-E26F-3D9386B0C678}"/>
              </a:ext>
            </a:extLst>
          </p:cNvPr>
          <p:cNvSpPr/>
          <p:nvPr/>
        </p:nvSpPr>
        <p:spPr>
          <a:xfrm>
            <a:off x="342852" y="1260669"/>
            <a:ext cx="1915065" cy="6463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err="1">
                <a:solidFill>
                  <a:srgbClr val="000000"/>
                </a:solidFill>
                <a:latin typeface="Calibri" panose="020F0502020204030204"/>
                <a:ea typeface="Calibri"/>
                <a:cs typeface="Calibri"/>
                <a:sym typeface="Calibri"/>
              </a:rPr>
              <a:t>Homepage</a:t>
            </a:r>
            <a:r>
              <a:rPr kumimoji="0" lang="es-419" sz="14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.html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latin typeface="Calibri" panose="020F0502020204030204"/>
                <a:ea typeface="Calibri"/>
                <a:cs typeface="Calibri"/>
                <a:sym typeface="Calibri"/>
              </a:rPr>
              <a:t>homepageController.js</a:t>
            </a:r>
            <a:endParaRPr kumimoji="0"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28" name="Google Shape;274;p37">
            <a:extLst>
              <a:ext uri="{FF2B5EF4-FFF2-40B4-BE49-F238E27FC236}">
                <a16:creationId xmlns:a16="http://schemas.microsoft.com/office/drawing/2014/main" id="{F0F38AA5-1EAC-21C9-3808-E2E3C2C53220}"/>
              </a:ext>
            </a:extLst>
          </p:cNvPr>
          <p:cNvCxnSpPr>
            <a:cxnSpLocks/>
          </p:cNvCxnSpPr>
          <p:nvPr/>
        </p:nvCxnSpPr>
        <p:spPr>
          <a:xfrm>
            <a:off x="1302382" y="1947199"/>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CAA4DA4E-3241-1DA3-344E-8603019B099E}"/>
              </a:ext>
            </a:extLst>
          </p:cNvPr>
          <p:cNvSpPr/>
          <p:nvPr/>
        </p:nvSpPr>
        <p:spPr>
          <a:xfrm>
            <a:off x="1093959" y="2094378"/>
            <a:ext cx="395651" cy="456229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31" name="Google Shape;275;p37">
            <a:extLst>
              <a:ext uri="{FF2B5EF4-FFF2-40B4-BE49-F238E27FC236}">
                <a16:creationId xmlns:a16="http://schemas.microsoft.com/office/drawing/2014/main" id="{1D9717EC-5C68-0DFB-AC32-105412E57A6B}"/>
              </a:ext>
            </a:extLst>
          </p:cNvPr>
          <p:cNvCxnSpPr>
            <a:cxnSpLocks/>
          </p:cNvCxnSpPr>
          <p:nvPr/>
        </p:nvCxnSpPr>
        <p:spPr>
          <a:xfrm>
            <a:off x="120536" y="2492948"/>
            <a:ext cx="89543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CasellaDiTesto 13">
            <a:extLst>
              <a:ext uri="{FF2B5EF4-FFF2-40B4-BE49-F238E27FC236}">
                <a16:creationId xmlns:a16="http://schemas.microsoft.com/office/drawing/2014/main" id="{23624A97-E1A6-DF61-515C-600D0CC26725}"/>
              </a:ext>
            </a:extLst>
          </p:cNvPr>
          <p:cNvSpPr txBox="1"/>
          <p:nvPr/>
        </p:nvSpPr>
        <p:spPr>
          <a:xfrm>
            <a:off x="-154242" y="2172912"/>
            <a:ext cx="1266928" cy="307777"/>
          </a:xfrm>
          <a:prstGeom prst="rect">
            <a:avLst/>
          </a:prstGeom>
          <a:noFill/>
        </p:spPr>
        <p:txBody>
          <a:bodyPr wrap="square" rtlCol="0">
            <a:spAutoFit/>
          </a:bodyPr>
          <a:lstStyle/>
          <a:p>
            <a:pPr algn="ctr"/>
            <a:r>
              <a:rPr lang="it-IT" sz="1400" dirty="0"/>
              <a:t>load</a:t>
            </a:r>
          </a:p>
        </p:txBody>
      </p:sp>
      <p:cxnSp>
        <p:nvCxnSpPr>
          <p:cNvPr id="35" name="Google Shape;274;p37">
            <a:extLst>
              <a:ext uri="{FF2B5EF4-FFF2-40B4-BE49-F238E27FC236}">
                <a16:creationId xmlns:a16="http://schemas.microsoft.com/office/drawing/2014/main" id="{0D3D4C69-D759-2382-88FD-2BF8198D8315}"/>
              </a:ext>
            </a:extLst>
          </p:cNvPr>
          <p:cNvCxnSpPr>
            <a:cxnSpLocks/>
          </p:cNvCxnSpPr>
          <p:nvPr/>
        </p:nvCxnSpPr>
        <p:spPr>
          <a:xfrm>
            <a:off x="3079080" y="1925998"/>
            <a:ext cx="0" cy="487053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37" name="Google Shape;273;p37">
            <a:extLst>
              <a:ext uri="{FF2B5EF4-FFF2-40B4-BE49-F238E27FC236}">
                <a16:creationId xmlns:a16="http://schemas.microsoft.com/office/drawing/2014/main" id="{46C9F81E-B6B0-8807-2581-9C74E9DBBE36}"/>
              </a:ext>
            </a:extLst>
          </p:cNvPr>
          <p:cNvSpPr/>
          <p:nvPr/>
        </p:nvSpPr>
        <p:spPr>
          <a:xfrm>
            <a:off x="2352167" y="1248441"/>
            <a:ext cx="1359180" cy="62606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latin typeface="Calibri" panose="020F0502020204030204"/>
                <a:ea typeface="Calibri"/>
                <a:cs typeface="Calibri"/>
                <a:sym typeface="Calibri"/>
              </a:rPr>
              <a:t>Page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Orchestrator</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38" name="Google Shape;277;p37">
            <a:extLst>
              <a:ext uri="{FF2B5EF4-FFF2-40B4-BE49-F238E27FC236}">
                <a16:creationId xmlns:a16="http://schemas.microsoft.com/office/drawing/2014/main" id="{4C009E1A-690E-00C7-78A1-46E065A9B788}"/>
              </a:ext>
            </a:extLst>
          </p:cNvPr>
          <p:cNvSpPr/>
          <p:nvPr/>
        </p:nvSpPr>
        <p:spPr>
          <a:xfrm>
            <a:off x="2877221" y="2098901"/>
            <a:ext cx="388670" cy="4557770"/>
          </a:xfrm>
          <a:prstGeom prst="rect">
            <a:avLst/>
          </a:prstGeom>
          <a:solidFill>
            <a:schemeClr val="bg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53" name="Google Shape;275;p37">
            <a:extLst>
              <a:ext uri="{FF2B5EF4-FFF2-40B4-BE49-F238E27FC236}">
                <a16:creationId xmlns:a16="http://schemas.microsoft.com/office/drawing/2014/main" id="{4BE2C73D-3EBE-D4FA-F575-FD538DC19032}"/>
              </a:ext>
            </a:extLst>
          </p:cNvPr>
          <p:cNvCxnSpPr>
            <a:cxnSpLocks/>
          </p:cNvCxnSpPr>
          <p:nvPr/>
        </p:nvCxnSpPr>
        <p:spPr>
          <a:xfrm>
            <a:off x="1489610" y="2501756"/>
            <a:ext cx="138761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56" name="Google Shape;275;p37">
            <a:extLst>
              <a:ext uri="{FF2B5EF4-FFF2-40B4-BE49-F238E27FC236}">
                <a16:creationId xmlns:a16="http://schemas.microsoft.com/office/drawing/2014/main" id="{A6E1173E-5F06-F983-4278-2D7E4E824A03}"/>
              </a:ext>
            </a:extLst>
          </p:cNvPr>
          <p:cNvCxnSpPr>
            <a:cxnSpLocks/>
          </p:cNvCxnSpPr>
          <p:nvPr/>
        </p:nvCxnSpPr>
        <p:spPr>
          <a:xfrm>
            <a:off x="1522651" y="3428107"/>
            <a:ext cx="135457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25" name="Google Shape;274;p37">
            <a:extLst>
              <a:ext uri="{FF2B5EF4-FFF2-40B4-BE49-F238E27FC236}">
                <a16:creationId xmlns:a16="http://schemas.microsoft.com/office/drawing/2014/main" id="{AD5B8BB4-14EA-5CB9-85E3-7BD17D694C51}"/>
              </a:ext>
            </a:extLst>
          </p:cNvPr>
          <p:cNvCxnSpPr>
            <a:cxnSpLocks/>
          </p:cNvCxnSpPr>
          <p:nvPr/>
        </p:nvCxnSpPr>
        <p:spPr>
          <a:xfrm>
            <a:off x="9968043" y="1907000"/>
            <a:ext cx="0" cy="488181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9807827" y="5282735"/>
            <a:ext cx="359233" cy="1198050"/>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59" name="Google Shape;275;p37">
            <a:extLst>
              <a:ext uri="{FF2B5EF4-FFF2-40B4-BE49-F238E27FC236}">
                <a16:creationId xmlns:a16="http://schemas.microsoft.com/office/drawing/2014/main" id="{4D3266C3-0742-D076-5C00-4F07B9361236}"/>
              </a:ext>
            </a:extLst>
          </p:cNvPr>
          <p:cNvCxnSpPr>
            <a:cxnSpLocks/>
          </p:cNvCxnSpPr>
          <p:nvPr/>
        </p:nvCxnSpPr>
        <p:spPr>
          <a:xfrm>
            <a:off x="3265891" y="2806350"/>
            <a:ext cx="102828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1" name="Google Shape;277;p37">
            <a:extLst>
              <a:ext uri="{FF2B5EF4-FFF2-40B4-BE49-F238E27FC236}">
                <a16:creationId xmlns:a16="http://schemas.microsoft.com/office/drawing/2014/main" id="{43576AD4-FE07-A050-CD61-7067F6DDB5DE}"/>
              </a:ext>
            </a:extLst>
          </p:cNvPr>
          <p:cNvSpPr/>
          <p:nvPr/>
        </p:nvSpPr>
        <p:spPr>
          <a:xfrm>
            <a:off x="7193013" y="4079903"/>
            <a:ext cx="334681" cy="1295954"/>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75" name="CasellaDiTesto 74">
            <a:extLst>
              <a:ext uri="{FF2B5EF4-FFF2-40B4-BE49-F238E27FC236}">
                <a16:creationId xmlns:a16="http://schemas.microsoft.com/office/drawing/2014/main" id="{21DF0CCB-7FA7-2C22-C0D7-A362F7981080}"/>
              </a:ext>
            </a:extLst>
          </p:cNvPr>
          <p:cNvSpPr txBox="1"/>
          <p:nvPr/>
        </p:nvSpPr>
        <p:spPr>
          <a:xfrm>
            <a:off x="1772354" y="2172912"/>
            <a:ext cx="822121" cy="338554"/>
          </a:xfrm>
          <a:prstGeom prst="rect">
            <a:avLst/>
          </a:prstGeom>
          <a:noFill/>
        </p:spPr>
        <p:txBody>
          <a:bodyPr wrap="square">
            <a:spAutoFit/>
          </a:bodyPr>
          <a:lstStyle/>
          <a:p>
            <a:r>
              <a:rPr lang="it-IT" sz="1600" dirty="0"/>
              <a:t>start()</a:t>
            </a:r>
          </a:p>
        </p:txBody>
      </p:sp>
      <p:sp>
        <p:nvSpPr>
          <p:cNvPr id="76" name="Google Shape;273;p37">
            <a:extLst>
              <a:ext uri="{FF2B5EF4-FFF2-40B4-BE49-F238E27FC236}">
                <a16:creationId xmlns:a16="http://schemas.microsoft.com/office/drawing/2014/main" id="{97C7330F-E30C-636A-F934-C89A8B9DCF15}"/>
              </a:ext>
            </a:extLst>
          </p:cNvPr>
          <p:cNvSpPr/>
          <p:nvPr/>
        </p:nvSpPr>
        <p:spPr>
          <a:xfrm>
            <a:off x="9359697" y="1253329"/>
            <a:ext cx="1096796" cy="621180"/>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GetInvited</a:t>
            </a:r>
            <a:endPar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Meetings</a:t>
            </a:r>
            <a:endParaRPr kumimoji="0" sz="14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39" name="CasellaDiTesto 38">
            <a:extLst>
              <a:ext uri="{FF2B5EF4-FFF2-40B4-BE49-F238E27FC236}">
                <a16:creationId xmlns:a16="http://schemas.microsoft.com/office/drawing/2014/main" id="{75C4BF2E-E6DE-F3EF-469F-71F3CF10EAB4}"/>
              </a:ext>
            </a:extLst>
          </p:cNvPr>
          <p:cNvSpPr txBox="1"/>
          <p:nvPr/>
        </p:nvSpPr>
        <p:spPr>
          <a:xfrm>
            <a:off x="1682343" y="3120509"/>
            <a:ext cx="1002142" cy="338554"/>
          </a:xfrm>
          <a:prstGeom prst="rect">
            <a:avLst/>
          </a:prstGeom>
          <a:noFill/>
        </p:spPr>
        <p:txBody>
          <a:bodyPr wrap="square">
            <a:spAutoFit/>
          </a:bodyPr>
          <a:lstStyle/>
          <a:p>
            <a:r>
              <a:rPr lang="it-IT" sz="1600" dirty="0"/>
              <a:t>refresh()</a:t>
            </a:r>
          </a:p>
        </p:txBody>
      </p:sp>
      <p:cxnSp>
        <p:nvCxnSpPr>
          <p:cNvPr id="40" name="Google Shape;274;p37">
            <a:extLst>
              <a:ext uri="{FF2B5EF4-FFF2-40B4-BE49-F238E27FC236}">
                <a16:creationId xmlns:a16="http://schemas.microsoft.com/office/drawing/2014/main" id="{16D8CCCF-DB5B-A303-5733-4DB0E3B49411}"/>
              </a:ext>
            </a:extLst>
          </p:cNvPr>
          <p:cNvCxnSpPr>
            <a:cxnSpLocks/>
          </p:cNvCxnSpPr>
          <p:nvPr/>
        </p:nvCxnSpPr>
        <p:spPr>
          <a:xfrm>
            <a:off x="4422903" y="1884706"/>
            <a:ext cx="0" cy="489389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1" name="Google Shape;277;p37">
            <a:extLst>
              <a:ext uri="{FF2B5EF4-FFF2-40B4-BE49-F238E27FC236}">
                <a16:creationId xmlns:a16="http://schemas.microsoft.com/office/drawing/2014/main" id="{B2510731-88A9-5BEC-4645-82A14FA8530B}"/>
              </a:ext>
            </a:extLst>
          </p:cNvPr>
          <p:cNvSpPr/>
          <p:nvPr/>
        </p:nvSpPr>
        <p:spPr>
          <a:xfrm>
            <a:off x="4283158" y="2540572"/>
            <a:ext cx="395651" cy="60270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2" name="Google Shape;273;p37">
            <a:extLst>
              <a:ext uri="{FF2B5EF4-FFF2-40B4-BE49-F238E27FC236}">
                <a16:creationId xmlns:a16="http://schemas.microsoft.com/office/drawing/2014/main" id="{80B8F452-6CF4-0EF1-3D11-49C0099CA15B}"/>
              </a:ext>
            </a:extLst>
          </p:cNvPr>
          <p:cNvSpPr/>
          <p:nvPr/>
        </p:nvSpPr>
        <p:spPr>
          <a:xfrm>
            <a:off x="3813720" y="1258638"/>
            <a:ext cx="1359180" cy="62606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err="1">
                <a:solidFill>
                  <a:srgbClr val="000000"/>
                </a:solidFill>
                <a:latin typeface="Calibri" panose="020F0502020204030204"/>
                <a:ea typeface="Calibri"/>
                <a:cs typeface="Calibri"/>
                <a:sym typeface="Calibri"/>
              </a:rPr>
              <a:t>Welcome</a:t>
            </a:r>
            <a:endParaRPr lang="es-419" sz="1600" kern="0" dirty="0">
              <a:solidFill>
                <a:srgbClr val="000000"/>
              </a:solidFill>
              <a:latin typeface="Calibri" panose="020F0502020204030204"/>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err="1">
                <a:solidFill>
                  <a:srgbClr val="000000"/>
                </a:solidFill>
                <a:latin typeface="Calibri" panose="020F0502020204030204"/>
                <a:ea typeface="Calibri"/>
                <a:cs typeface="Calibri"/>
                <a:sym typeface="Calibri"/>
              </a:rPr>
              <a:t>Message</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43" name="CasellaDiTesto 42">
            <a:extLst>
              <a:ext uri="{FF2B5EF4-FFF2-40B4-BE49-F238E27FC236}">
                <a16:creationId xmlns:a16="http://schemas.microsoft.com/office/drawing/2014/main" id="{0CA4F77A-02F4-4039-F06E-7B32DB2B911D}"/>
              </a:ext>
            </a:extLst>
          </p:cNvPr>
          <p:cNvSpPr txBox="1"/>
          <p:nvPr/>
        </p:nvSpPr>
        <p:spPr>
          <a:xfrm>
            <a:off x="3327534" y="2503916"/>
            <a:ext cx="822121" cy="338554"/>
          </a:xfrm>
          <a:prstGeom prst="rect">
            <a:avLst/>
          </a:prstGeom>
          <a:noFill/>
        </p:spPr>
        <p:txBody>
          <a:bodyPr wrap="square">
            <a:spAutoFit/>
          </a:bodyPr>
          <a:lstStyle/>
          <a:p>
            <a:r>
              <a:rPr lang="it-IT" sz="1600" dirty="0"/>
              <a:t>show()</a:t>
            </a:r>
          </a:p>
        </p:txBody>
      </p:sp>
      <p:sp>
        <p:nvSpPr>
          <p:cNvPr id="44" name="Google Shape;273;p37">
            <a:extLst>
              <a:ext uri="{FF2B5EF4-FFF2-40B4-BE49-F238E27FC236}">
                <a16:creationId xmlns:a16="http://schemas.microsoft.com/office/drawing/2014/main" id="{3263262C-E8CF-F8FF-11C7-E80E4AB40931}"/>
              </a:ext>
            </a:extLst>
          </p:cNvPr>
          <p:cNvSpPr/>
          <p:nvPr/>
        </p:nvSpPr>
        <p:spPr>
          <a:xfrm>
            <a:off x="5253234" y="1257745"/>
            <a:ext cx="1359180" cy="62606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Created</a:t>
            </a:r>
            <a:endPar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latin typeface="Calibri" panose="020F0502020204030204"/>
                <a:ea typeface="Calibri"/>
                <a:cs typeface="Calibri"/>
                <a:sym typeface="Calibri"/>
              </a:rPr>
              <a:t>Meetings</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45" name="Google Shape;273;p37">
            <a:extLst>
              <a:ext uri="{FF2B5EF4-FFF2-40B4-BE49-F238E27FC236}">
                <a16:creationId xmlns:a16="http://schemas.microsoft.com/office/drawing/2014/main" id="{978FD5DB-2874-34DF-D9AE-FBB880485F43}"/>
              </a:ext>
            </a:extLst>
          </p:cNvPr>
          <p:cNvSpPr/>
          <p:nvPr/>
        </p:nvSpPr>
        <p:spPr>
          <a:xfrm>
            <a:off x="8014491" y="1258445"/>
            <a:ext cx="1226923" cy="626068"/>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16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Invited</a:t>
            </a:r>
            <a:endParaRPr kumimoji="0" lang="es-419"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600" kern="0" dirty="0">
                <a:solidFill>
                  <a:srgbClr val="000000"/>
                </a:solidFill>
                <a:latin typeface="Calibri" panose="020F0502020204030204"/>
                <a:ea typeface="Calibri"/>
                <a:cs typeface="Calibri"/>
                <a:sym typeface="Calibri"/>
              </a:rPr>
              <a:t>Meetings</a:t>
            </a:r>
            <a:endParaRPr kumimoji="0" sz="16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46" name="Google Shape;274;p37">
            <a:extLst>
              <a:ext uri="{FF2B5EF4-FFF2-40B4-BE49-F238E27FC236}">
                <a16:creationId xmlns:a16="http://schemas.microsoft.com/office/drawing/2014/main" id="{E0B517FA-BA73-6580-BCD5-4F0FC90F0762}"/>
              </a:ext>
            </a:extLst>
          </p:cNvPr>
          <p:cNvCxnSpPr>
            <a:cxnSpLocks/>
          </p:cNvCxnSpPr>
          <p:nvPr/>
        </p:nvCxnSpPr>
        <p:spPr>
          <a:xfrm>
            <a:off x="5932824" y="1894927"/>
            <a:ext cx="0" cy="4893892"/>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47" name="Google Shape;275;p37">
            <a:extLst>
              <a:ext uri="{FF2B5EF4-FFF2-40B4-BE49-F238E27FC236}">
                <a16:creationId xmlns:a16="http://schemas.microsoft.com/office/drawing/2014/main" id="{119F43E9-E677-A90D-9E15-E9E96BA6F275}"/>
              </a:ext>
            </a:extLst>
          </p:cNvPr>
          <p:cNvCxnSpPr>
            <a:cxnSpLocks/>
          </p:cNvCxnSpPr>
          <p:nvPr/>
        </p:nvCxnSpPr>
        <p:spPr>
          <a:xfrm>
            <a:off x="3269719" y="4323899"/>
            <a:ext cx="242252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58B31618-6A2C-6FD6-B41B-A85D7A742913}"/>
              </a:ext>
            </a:extLst>
          </p:cNvPr>
          <p:cNvSpPr txBox="1"/>
          <p:nvPr/>
        </p:nvSpPr>
        <p:spPr>
          <a:xfrm>
            <a:off x="3341304" y="4034588"/>
            <a:ext cx="822121" cy="338554"/>
          </a:xfrm>
          <a:prstGeom prst="rect">
            <a:avLst/>
          </a:prstGeom>
          <a:noFill/>
        </p:spPr>
        <p:txBody>
          <a:bodyPr wrap="square">
            <a:spAutoFit/>
          </a:bodyPr>
          <a:lstStyle/>
          <a:p>
            <a:r>
              <a:rPr lang="it-IT" sz="1600" dirty="0"/>
              <a:t>show()</a:t>
            </a:r>
          </a:p>
        </p:txBody>
      </p:sp>
      <p:cxnSp>
        <p:nvCxnSpPr>
          <p:cNvPr id="54" name="Google Shape;275;p37">
            <a:extLst>
              <a:ext uri="{FF2B5EF4-FFF2-40B4-BE49-F238E27FC236}">
                <a16:creationId xmlns:a16="http://schemas.microsoft.com/office/drawing/2014/main" id="{3D6DB856-47CA-ADB0-DE62-54B2A27C4C22}"/>
              </a:ext>
            </a:extLst>
          </p:cNvPr>
          <p:cNvCxnSpPr>
            <a:cxnSpLocks/>
          </p:cNvCxnSpPr>
          <p:nvPr/>
        </p:nvCxnSpPr>
        <p:spPr>
          <a:xfrm>
            <a:off x="3248824" y="5747068"/>
            <a:ext cx="5204672"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49" name="Google Shape;277;p37">
            <a:extLst>
              <a:ext uri="{FF2B5EF4-FFF2-40B4-BE49-F238E27FC236}">
                <a16:creationId xmlns:a16="http://schemas.microsoft.com/office/drawing/2014/main" id="{B26D866A-4BE9-6005-D969-B0BA8F014730}"/>
              </a:ext>
            </a:extLst>
          </p:cNvPr>
          <p:cNvSpPr/>
          <p:nvPr/>
        </p:nvSpPr>
        <p:spPr>
          <a:xfrm>
            <a:off x="5702705" y="4131287"/>
            <a:ext cx="430971" cy="178041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51" name="Google Shape;274;p37">
            <a:extLst>
              <a:ext uri="{FF2B5EF4-FFF2-40B4-BE49-F238E27FC236}">
                <a16:creationId xmlns:a16="http://schemas.microsoft.com/office/drawing/2014/main" id="{AFF45135-B136-58D5-A4FE-519264C5CA5B}"/>
              </a:ext>
            </a:extLst>
          </p:cNvPr>
          <p:cNvCxnSpPr>
            <a:cxnSpLocks/>
          </p:cNvCxnSpPr>
          <p:nvPr/>
        </p:nvCxnSpPr>
        <p:spPr>
          <a:xfrm>
            <a:off x="8627952" y="1874509"/>
            <a:ext cx="0" cy="4881819"/>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5" name="CasellaDiTesto 54">
            <a:extLst>
              <a:ext uri="{FF2B5EF4-FFF2-40B4-BE49-F238E27FC236}">
                <a16:creationId xmlns:a16="http://schemas.microsoft.com/office/drawing/2014/main" id="{44C74DDA-8105-F9BD-2130-0D83E49324A8}"/>
              </a:ext>
            </a:extLst>
          </p:cNvPr>
          <p:cNvSpPr txBox="1"/>
          <p:nvPr/>
        </p:nvSpPr>
        <p:spPr>
          <a:xfrm>
            <a:off x="3338065" y="5448471"/>
            <a:ext cx="822121" cy="338554"/>
          </a:xfrm>
          <a:prstGeom prst="rect">
            <a:avLst/>
          </a:prstGeom>
          <a:noFill/>
        </p:spPr>
        <p:txBody>
          <a:bodyPr wrap="square">
            <a:spAutoFit/>
          </a:bodyPr>
          <a:lstStyle/>
          <a:p>
            <a:r>
              <a:rPr lang="it-IT" sz="1600" dirty="0"/>
              <a:t>show()</a:t>
            </a:r>
          </a:p>
        </p:txBody>
      </p:sp>
      <p:cxnSp>
        <p:nvCxnSpPr>
          <p:cNvPr id="57" name="Google Shape;275;p37">
            <a:extLst>
              <a:ext uri="{FF2B5EF4-FFF2-40B4-BE49-F238E27FC236}">
                <a16:creationId xmlns:a16="http://schemas.microsoft.com/office/drawing/2014/main" id="{36DAACD3-A7AE-AD7A-4D8B-C86B192BC040}"/>
              </a:ext>
            </a:extLst>
          </p:cNvPr>
          <p:cNvCxnSpPr>
            <a:cxnSpLocks/>
          </p:cNvCxnSpPr>
          <p:nvPr/>
        </p:nvCxnSpPr>
        <p:spPr>
          <a:xfrm>
            <a:off x="6153904" y="4668835"/>
            <a:ext cx="10377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0" name="CasellaDiTesto 59">
            <a:extLst>
              <a:ext uri="{FF2B5EF4-FFF2-40B4-BE49-F238E27FC236}">
                <a16:creationId xmlns:a16="http://schemas.microsoft.com/office/drawing/2014/main" id="{5F2B5445-0F18-9E66-D28F-0BF6E2C97C2B}"/>
              </a:ext>
            </a:extLst>
          </p:cNvPr>
          <p:cNvSpPr txBox="1"/>
          <p:nvPr/>
        </p:nvSpPr>
        <p:spPr>
          <a:xfrm>
            <a:off x="6101249" y="3930171"/>
            <a:ext cx="1131442" cy="738664"/>
          </a:xfrm>
          <a:prstGeom prst="rect">
            <a:avLst/>
          </a:prstGeom>
          <a:noFill/>
        </p:spPr>
        <p:txBody>
          <a:bodyPr wrap="square">
            <a:spAutoFit/>
          </a:bodyPr>
          <a:lstStyle/>
          <a:p>
            <a:r>
              <a:rPr lang="it-IT" sz="1400" dirty="0"/>
              <a:t>AJAX GET</a:t>
            </a:r>
          </a:p>
          <a:p>
            <a:r>
              <a:rPr lang="it-IT" sz="1400" dirty="0"/>
              <a:t>/</a:t>
            </a:r>
            <a:r>
              <a:rPr lang="it-IT" sz="1400" dirty="0" err="1"/>
              <a:t>GetCreatedMeetings</a:t>
            </a:r>
            <a:endParaRPr lang="it-IT" sz="1400" dirty="0"/>
          </a:p>
        </p:txBody>
      </p:sp>
      <p:cxnSp>
        <p:nvCxnSpPr>
          <p:cNvPr id="61" name="Google Shape;275;p37">
            <a:extLst>
              <a:ext uri="{FF2B5EF4-FFF2-40B4-BE49-F238E27FC236}">
                <a16:creationId xmlns:a16="http://schemas.microsoft.com/office/drawing/2014/main" id="{D168629A-2B75-641B-3F3A-FE157229512A}"/>
              </a:ext>
            </a:extLst>
          </p:cNvPr>
          <p:cNvCxnSpPr>
            <a:cxnSpLocks/>
          </p:cNvCxnSpPr>
          <p:nvPr/>
        </p:nvCxnSpPr>
        <p:spPr>
          <a:xfrm flipH="1">
            <a:off x="6133676" y="5059003"/>
            <a:ext cx="103772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63" name="CasellaDiTesto 62">
            <a:extLst>
              <a:ext uri="{FF2B5EF4-FFF2-40B4-BE49-F238E27FC236}">
                <a16:creationId xmlns:a16="http://schemas.microsoft.com/office/drawing/2014/main" id="{A709A441-E36F-5A63-E187-22A76D5000AA}"/>
              </a:ext>
            </a:extLst>
          </p:cNvPr>
          <p:cNvSpPr txBox="1"/>
          <p:nvPr/>
        </p:nvSpPr>
        <p:spPr>
          <a:xfrm>
            <a:off x="6120058" y="4720449"/>
            <a:ext cx="1161935" cy="338554"/>
          </a:xfrm>
          <a:prstGeom prst="rect">
            <a:avLst/>
          </a:prstGeom>
          <a:noFill/>
        </p:spPr>
        <p:txBody>
          <a:bodyPr wrap="square">
            <a:spAutoFit/>
          </a:bodyPr>
          <a:lstStyle/>
          <a:p>
            <a:r>
              <a:rPr lang="it-IT" sz="1600" dirty="0" err="1"/>
              <a:t>cMeetings</a:t>
            </a:r>
            <a:endParaRPr lang="it-IT" sz="1600" dirty="0"/>
          </a:p>
        </p:txBody>
      </p:sp>
      <p:sp>
        <p:nvSpPr>
          <p:cNvPr id="64" name="Google Shape;277;p37">
            <a:extLst>
              <a:ext uri="{FF2B5EF4-FFF2-40B4-BE49-F238E27FC236}">
                <a16:creationId xmlns:a16="http://schemas.microsoft.com/office/drawing/2014/main" id="{4A20F1E8-9D1E-5C68-4F79-25B3A6B7F063}"/>
              </a:ext>
            </a:extLst>
          </p:cNvPr>
          <p:cNvSpPr/>
          <p:nvPr/>
        </p:nvSpPr>
        <p:spPr>
          <a:xfrm>
            <a:off x="11067060" y="4232649"/>
            <a:ext cx="369034" cy="2431645"/>
          </a:xfrm>
          <a:prstGeom prst="rect">
            <a:avLst/>
          </a:prstGeom>
          <a:solidFill>
            <a:schemeClr val="accent2">
              <a:lumMod val="60000"/>
              <a:lumOff val="4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65" name="Google Shape;275;p37">
            <a:extLst>
              <a:ext uri="{FF2B5EF4-FFF2-40B4-BE49-F238E27FC236}">
                <a16:creationId xmlns:a16="http://schemas.microsoft.com/office/drawing/2014/main" id="{DED1922D-A109-AC0E-7F6B-1772BC4D4F78}"/>
              </a:ext>
            </a:extLst>
          </p:cNvPr>
          <p:cNvCxnSpPr>
            <a:cxnSpLocks/>
          </p:cNvCxnSpPr>
          <p:nvPr/>
        </p:nvCxnSpPr>
        <p:spPr>
          <a:xfrm>
            <a:off x="7505733" y="4720449"/>
            <a:ext cx="3561326"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67" name="Google Shape;275;p37">
            <a:extLst>
              <a:ext uri="{FF2B5EF4-FFF2-40B4-BE49-F238E27FC236}">
                <a16:creationId xmlns:a16="http://schemas.microsoft.com/office/drawing/2014/main" id="{4112A1DF-61A7-B685-266A-89B9109FD9CF}"/>
              </a:ext>
            </a:extLst>
          </p:cNvPr>
          <p:cNvCxnSpPr>
            <a:cxnSpLocks/>
          </p:cNvCxnSpPr>
          <p:nvPr/>
        </p:nvCxnSpPr>
        <p:spPr>
          <a:xfrm flipH="1">
            <a:off x="7527694" y="5035643"/>
            <a:ext cx="3539365"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2" name="Google Shape;277;p37">
            <a:extLst>
              <a:ext uri="{FF2B5EF4-FFF2-40B4-BE49-F238E27FC236}">
                <a16:creationId xmlns:a16="http://schemas.microsoft.com/office/drawing/2014/main" id="{F9BF6EC1-00D0-F225-567D-33CC68B289B9}"/>
              </a:ext>
            </a:extLst>
          </p:cNvPr>
          <p:cNvSpPr/>
          <p:nvPr/>
        </p:nvSpPr>
        <p:spPr>
          <a:xfrm>
            <a:off x="8437967" y="5322222"/>
            <a:ext cx="430971" cy="134207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70" name="Google Shape;275;p37">
            <a:extLst>
              <a:ext uri="{FF2B5EF4-FFF2-40B4-BE49-F238E27FC236}">
                <a16:creationId xmlns:a16="http://schemas.microsoft.com/office/drawing/2014/main" id="{27EFBA69-7F20-5DF9-F883-26C9C2B87D20}"/>
              </a:ext>
            </a:extLst>
          </p:cNvPr>
          <p:cNvCxnSpPr>
            <a:cxnSpLocks/>
          </p:cNvCxnSpPr>
          <p:nvPr/>
        </p:nvCxnSpPr>
        <p:spPr>
          <a:xfrm>
            <a:off x="8869028" y="5881760"/>
            <a:ext cx="938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2" name="Google Shape;275;p37">
            <a:extLst>
              <a:ext uri="{FF2B5EF4-FFF2-40B4-BE49-F238E27FC236}">
                <a16:creationId xmlns:a16="http://schemas.microsoft.com/office/drawing/2014/main" id="{4225D6CF-A75B-F428-E866-D3E2DC9B6EDB}"/>
              </a:ext>
            </a:extLst>
          </p:cNvPr>
          <p:cNvCxnSpPr>
            <a:cxnSpLocks/>
          </p:cNvCxnSpPr>
          <p:nvPr/>
        </p:nvCxnSpPr>
        <p:spPr>
          <a:xfrm flipH="1">
            <a:off x="8869028" y="6273210"/>
            <a:ext cx="938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7" name="Google Shape;275;p37">
            <a:extLst>
              <a:ext uri="{FF2B5EF4-FFF2-40B4-BE49-F238E27FC236}">
                <a16:creationId xmlns:a16="http://schemas.microsoft.com/office/drawing/2014/main" id="{F0F65C03-A528-4807-F2DE-4EE8DC0B35E9}"/>
              </a:ext>
            </a:extLst>
          </p:cNvPr>
          <p:cNvCxnSpPr>
            <a:cxnSpLocks/>
          </p:cNvCxnSpPr>
          <p:nvPr/>
        </p:nvCxnSpPr>
        <p:spPr>
          <a:xfrm>
            <a:off x="10154598" y="5993258"/>
            <a:ext cx="9138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78" name="Google Shape;275;p37">
            <a:extLst>
              <a:ext uri="{FF2B5EF4-FFF2-40B4-BE49-F238E27FC236}">
                <a16:creationId xmlns:a16="http://schemas.microsoft.com/office/drawing/2014/main" id="{BA350248-B321-0B20-A39F-8CB0E162D1DE}"/>
              </a:ext>
            </a:extLst>
          </p:cNvPr>
          <p:cNvCxnSpPr>
            <a:cxnSpLocks/>
          </p:cNvCxnSpPr>
          <p:nvPr/>
        </p:nvCxnSpPr>
        <p:spPr>
          <a:xfrm flipH="1">
            <a:off x="10154598" y="6188149"/>
            <a:ext cx="93879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79" name="Group 89">
            <a:extLst>
              <a:ext uri="{FF2B5EF4-FFF2-40B4-BE49-F238E27FC236}">
                <a16:creationId xmlns:a16="http://schemas.microsoft.com/office/drawing/2014/main" id="{48993C4B-9F2C-59FB-F053-AEDAD0F148BC}"/>
              </a:ext>
            </a:extLst>
          </p:cNvPr>
          <p:cNvGrpSpPr/>
          <p:nvPr/>
        </p:nvGrpSpPr>
        <p:grpSpPr>
          <a:xfrm>
            <a:off x="5197190" y="5164989"/>
            <a:ext cx="484693" cy="291712"/>
            <a:chOff x="614149" y="4401223"/>
            <a:chExt cx="484693" cy="507248"/>
          </a:xfrm>
        </p:grpSpPr>
        <p:cxnSp>
          <p:nvCxnSpPr>
            <p:cNvPr id="80" name="Straight Connector 90">
              <a:extLst>
                <a:ext uri="{FF2B5EF4-FFF2-40B4-BE49-F238E27FC236}">
                  <a16:creationId xmlns:a16="http://schemas.microsoft.com/office/drawing/2014/main" id="{CA56152F-98A2-3592-7912-F66038FE3812}"/>
                </a:ext>
              </a:extLst>
            </p:cNvPr>
            <p:cNvCxnSpPr/>
            <p:nvPr/>
          </p:nvCxnSpPr>
          <p:spPr>
            <a:xfrm flipH="1">
              <a:off x="614149" y="4401223"/>
              <a:ext cx="484693"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1" name="Straight Connector 91">
              <a:extLst>
                <a:ext uri="{FF2B5EF4-FFF2-40B4-BE49-F238E27FC236}">
                  <a16:creationId xmlns:a16="http://schemas.microsoft.com/office/drawing/2014/main" id="{163E3CF5-1EC9-410B-5227-496599C7C5AD}"/>
                </a:ext>
              </a:extLst>
            </p:cNvPr>
            <p:cNvCxnSpPr/>
            <p:nvPr/>
          </p:nvCxnSpPr>
          <p:spPr>
            <a:xfrm>
              <a:off x="614149" y="4401223"/>
              <a:ext cx="0" cy="50567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2" name="Straight Arrow Connector 92">
              <a:extLst>
                <a:ext uri="{FF2B5EF4-FFF2-40B4-BE49-F238E27FC236}">
                  <a16:creationId xmlns:a16="http://schemas.microsoft.com/office/drawing/2014/main" id="{4289893E-2011-5CBF-DA74-A253E06E66B0}"/>
                </a:ext>
              </a:extLst>
            </p:cNvPr>
            <p:cNvCxnSpPr/>
            <p:nvPr/>
          </p:nvCxnSpPr>
          <p:spPr>
            <a:xfrm>
              <a:off x="614149" y="4908471"/>
              <a:ext cx="48469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83" name="CasellaDiTesto 82">
            <a:extLst>
              <a:ext uri="{FF2B5EF4-FFF2-40B4-BE49-F238E27FC236}">
                <a16:creationId xmlns:a16="http://schemas.microsoft.com/office/drawing/2014/main" id="{C1E0E614-DB8D-DE83-FC29-7ACF7FC33FA1}"/>
              </a:ext>
            </a:extLst>
          </p:cNvPr>
          <p:cNvSpPr txBox="1"/>
          <p:nvPr/>
        </p:nvSpPr>
        <p:spPr>
          <a:xfrm>
            <a:off x="4726539" y="4834701"/>
            <a:ext cx="1124621" cy="338554"/>
          </a:xfrm>
          <a:prstGeom prst="rect">
            <a:avLst/>
          </a:prstGeom>
          <a:noFill/>
        </p:spPr>
        <p:txBody>
          <a:bodyPr wrap="square">
            <a:spAutoFit/>
          </a:bodyPr>
          <a:lstStyle/>
          <a:p>
            <a:r>
              <a:rPr lang="it-IT" sz="1600" dirty="0"/>
              <a:t>update()</a:t>
            </a:r>
          </a:p>
        </p:txBody>
      </p:sp>
      <p:grpSp>
        <p:nvGrpSpPr>
          <p:cNvPr id="84" name="Group 89">
            <a:extLst>
              <a:ext uri="{FF2B5EF4-FFF2-40B4-BE49-F238E27FC236}">
                <a16:creationId xmlns:a16="http://schemas.microsoft.com/office/drawing/2014/main" id="{203D4809-760F-88EB-0189-7D93E5A3D682}"/>
              </a:ext>
            </a:extLst>
          </p:cNvPr>
          <p:cNvGrpSpPr/>
          <p:nvPr/>
        </p:nvGrpSpPr>
        <p:grpSpPr>
          <a:xfrm>
            <a:off x="8060583" y="6409570"/>
            <a:ext cx="356736" cy="171570"/>
            <a:chOff x="614149" y="4401223"/>
            <a:chExt cx="484693" cy="507248"/>
          </a:xfrm>
        </p:grpSpPr>
        <p:cxnSp>
          <p:nvCxnSpPr>
            <p:cNvPr id="85" name="Straight Connector 90">
              <a:extLst>
                <a:ext uri="{FF2B5EF4-FFF2-40B4-BE49-F238E27FC236}">
                  <a16:creationId xmlns:a16="http://schemas.microsoft.com/office/drawing/2014/main" id="{05C19821-2AC1-65CF-3973-EE0839A5AA92}"/>
                </a:ext>
              </a:extLst>
            </p:cNvPr>
            <p:cNvCxnSpPr/>
            <p:nvPr/>
          </p:nvCxnSpPr>
          <p:spPr>
            <a:xfrm flipH="1">
              <a:off x="614149" y="4401223"/>
              <a:ext cx="484693"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6" name="Straight Connector 91">
              <a:extLst>
                <a:ext uri="{FF2B5EF4-FFF2-40B4-BE49-F238E27FC236}">
                  <a16:creationId xmlns:a16="http://schemas.microsoft.com/office/drawing/2014/main" id="{BCF3DDE3-12ED-9939-7A7C-A9821D5A01F3}"/>
                </a:ext>
              </a:extLst>
            </p:cNvPr>
            <p:cNvCxnSpPr/>
            <p:nvPr/>
          </p:nvCxnSpPr>
          <p:spPr>
            <a:xfrm>
              <a:off x="614149" y="4401223"/>
              <a:ext cx="0" cy="50567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87" name="Straight Arrow Connector 92">
              <a:extLst>
                <a:ext uri="{FF2B5EF4-FFF2-40B4-BE49-F238E27FC236}">
                  <a16:creationId xmlns:a16="http://schemas.microsoft.com/office/drawing/2014/main" id="{9B0D3E10-D636-C757-7197-A05D4358028B}"/>
                </a:ext>
              </a:extLst>
            </p:cNvPr>
            <p:cNvCxnSpPr/>
            <p:nvPr/>
          </p:nvCxnSpPr>
          <p:spPr>
            <a:xfrm>
              <a:off x="614149" y="4908471"/>
              <a:ext cx="48469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90" name="CasellaDiTesto 89">
            <a:extLst>
              <a:ext uri="{FF2B5EF4-FFF2-40B4-BE49-F238E27FC236}">
                <a16:creationId xmlns:a16="http://schemas.microsoft.com/office/drawing/2014/main" id="{8A0C087C-D610-9B61-13D4-A2C0305FC3D5}"/>
              </a:ext>
            </a:extLst>
          </p:cNvPr>
          <p:cNvSpPr txBox="1"/>
          <p:nvPr/>
        </p:nvSpPr>
        <p:spPr>
          <a:xfrm>
            <a:off x="7798900" y="4423683"/>
            <a:ext cx="3450640" cy="338554"/>
          </a:xfrm>
          <a:prstGeom prst="rect">
            <a:avLst/>
          </a:prstGeom>
          <a:noFill/>
        </p:spPr>
        <p:txBody>
          <a:bodyPr wrap="square">
            <a:spAutoFit/>
          </a:bodyPr>
          <a:lstStyle/>
          <a:p>
            <a:r>
              <a:rPr lang="it-IT" sz="1600" dirty="0" err="1"/>
              <a:t>findCreatedMeetings</a:t>
            </a:r>
            <a:r>
              <a:rPr lang="it-IT" sz="1600" dirty="0"/>
              <a:t>(</a:t>
            </a:r>
            <a:r>
              <a:rPr lang="it-IT" sz="1600" dirty="0" err="1"/>
              <a:t>session.user</a:t>
            </a:r>
            <a:r>
              <a:rPr lang="it-IT" sz="1600" dirty="0"/>
              <a:t>)</a:t>
            </a:r>
          </a:p>
        </p:txBody>
      </p:sp>
      <p:sp>
        <p:nvSpPr>
          <p:cNvPr id="91" name="CasellaDiTesto 90">
            <a:extLst>
              <a:ext uri="{FF2B5EF4-FFF2-40B4-BE49-F238E27FC236}">
                <a16:creationId xmlns:a16="http://schemas.microsoft.com/office/drawing/2014/main" id="{7AA55E2B-FF44-2455-9F41-669ED130E9A0}"/>
              </a:ext>
            </a:extLst>
          </p:cNvPr>
          <p:cNvSpPr txBox="1"/>
          <p:nvPr/>
        </p:nvSpPr>
        <p:spPr>
          <a:xfrm>
            <a:off x="8774648" y="4745109"/>
            <a:ext cx="1161935" cy="338554"/>
          </a:xfrm>
          <a:prstGeom prst="rect">
            <a:avLst/>
          </a:prstGeom>
          <a:noFill/>
        </p:spPr>
        <p:txBody>
          <a:bodyPr wrap="square">
            <a:spAutoFit/>
          </a:bodyPr>
          <a:lstStyle/>
          <a:p>
            <a:r>
              <a:rPr lang="it-IT" sz="1600" dirty="0" err="1"/>
              <a:t>cMeetings</a:t>
            </a:r>
            <a:endParaRPr lang="it-IT" sz="1600" dirty="0"/>
          </a:p>
        </p:txBody>
      </p:sp>
      <p:sp>
        <p:nvSpPr>
          <p:cNvPr id="3" name="CasellaDiTesto 2">
            <a:extLst>
              <a:ext uri="{FF2B5EF4-FFF2-40B4-BE49-F238E27FC236}">
                <a16:creationId xmlns:a16="http://schemas.microsoft.com/office/drawing/2014/main" id="{772167E7-18C3-F44A-F932-614D4AB7016F}"/>
              </a:ext>
            </a:extLst>
          </p:cNvPr>
          <p:cNvSpPr txBox="1"/>
          <p:nvPr/>
        </p:nvSpPr>
        <p:spPr>
          <a:xfrm>
            <a:off x="9174994" y="5480263"/>
            <a:ext cx="614810" cy="707886"/>
          </a:xfrm>
          <a:prstGeom prst="rect">
            <a:avLst/>
          </a:prstGeom>
          <a:noFill/>
        </p:spPr>
        <p:txBody>
          <a:bodyPr wrap="square" rtlCol="0">
            <a:spAutoFit/>
          </a:bodyPr>
          <a:lstStyle/>
          <a:p>
            <a:r>
              <a:rPr lang="it-IT" sz="4000" dirty="0">
                <a:solidFill>
                  <a:srgbClr val="FF0000"/>
                </a:solidFill>
              </a:rPr>
              <a:t>*</a:t>
            </a:r>
            <a:endParaRPr lang="it-IT" dirty="0">
              <a:solidFill>
                <a:srgbClr val="FF0000"/>
              </a:solidFill>
            </a:endParaRPr>
          </a:p>
        </p:txBody>
      </p:sp>
      <p:sp>
        <p:nvSpPr>
          <p:cNvPr id="4" name="CasellaDiTesto 3">
            <a:extLst>
              <a:ext uri="{FF2B5EF4-FFF2-40B4-BE49-F238E27FC236}">
                <a16:creationId xmlns:a16="http://schemas.microsoft.com/office/drawing/2014/main" id="{8793F4C9-6003-F389-3B2D-DDD5BAC26829}"/>
              </a:ext>
            </a:extLst>
          </p:cNvPr>
          <p:cNvSpPr txBox="1"/>
          <p:nvPr/>
        </p:nvSpPr>
        <p:spPr>
          <a:xfrm>
            <a:off x="165972" y="195492"/>
            <a:ext cx="2251623" cy="954107"/>
          </a:xfrm>
          <a:prstGeom prst="rect">
            <a:avLst/>
          </a:prstGeom>
          <a:noFill/>
        </p:spPr>
        <p:txBody>
          <a:bodyPr wrap="square" rtlCol="0">
            <a:spAutoFit/>
          </a:bodyPr>
          <a:lstStyle/>
          <a:p>
            <a:r>
              <a:rPr lang="it-IT" sz="1400" dirty="0">
                <a:solidFill>
                  <a:srgbClr val="FF0000"/>
                </a:solidFill>
              </a:rPr>
              <a:t>* </a:t>
            </a:r>
            <a:r>
              <a:rPr lang="it-IT" sz="1400" dirty="0" err="1">
                <a:solidFill>
                  <a:srgbClr val="FF0000"/>
                </a:solidFill>
              </a:rPr>
              <a:t>messages</a:t>
            </a:r>
            <a:r>
              <a:rPr lang="it-IT" sz="1400" dirty="0">
                <a:solidFill>
                  <a:srgbClr val="FF0000"/>
                </a:solidFill>
              </a:rPr>
              <a:t> to </a:t>
            </a:r>
            <a:r>
              <a:rPr lang="it-IT" sz="1400" dirty="0" err="1">
                <a:solidFill>
                  <a:srgbClr val="FF0000"/>
                </a:solidFill>
              </a:rPr>
              <a:t>get</a:t>
            </a:r>
            <a:r>
              <a:rPr lang="it-IT" sz="1400" dirty="0">
                <a:solidFill>
                  <a:srgbClr val="FF0000"/>
                </a:solidFill>
              </a:rPr>
              <a:t> </a:t>
            </a:r>
            <a:r>
              <a:rPr lang="it-IT" sz="1400" dirty="0" err="1">
                <a:solidFill>
                  <a:srgbClr val="FF0000"/>
                </a:solidFill>
              </a:rPr>
              <a:t>invited</a:t>
            </a:r>
            <a:r>
              <a:rPr lang="it-IT" sz="1400" dirty="0">
                <a:solidFill>
                  <a:srgbClr val="FF0000"/>
                </a:solidFill>
              </a:rPr>
              <a:t> meetings are </a:t>
            </a:r>
            <a:r>
              <a:rPr lang="it-IT" sz="1400" dirty="0" err="1">
                <a:solidFill>
                  <a:srgbClr val="FF0000"/>
                </a:solidFill>
              </a:rPr>
              <a:t>analogous</a:t>
            </a:r>
            <a:r>
              <a:rPr lang="it-IT" sz="1400" dirty="0">
                <a:solidFill>
                  <a:srgbClr val="FF0000"/>
                </a:solidFill>
              </a:rPr>
              <a:t> to the </a:t>
            </a:r>
            <a:r>
              <a:rPr lang="it-IT" sz="1400" dirty="0" err="1">
                <a:solidFill>
                  <a:srgbClr val="FF0000"/>
                </a:solidFill>
              </a:rPr>
              <a:t>ones</a:t>
            </a:r>
            <a:r>
              <a:rPr lang="it-IT" sz="1400" dirty="0">
                <a:solidFill>
                  <a:srgbClr val="FF0000"/>
                </a:solidFill>
              </a:rPr>
              <a:t> </a:t>
            </a:r>
            <a:r>
              <a:rPr lang="it-IT" sz="1400" dirty="0" err="1">
                <a:solidFill>
                  <a:srgbClr val="FF0000"/>
                </a:solidFill>
              </a:rPr>
              <a:t>regarding</a:t>
            </a:r>
            <a:r>
              <a:rPr lang="it-IT" sz="1400" dirty="0">
                <a:solidFill>
                  <a:srgbClr val="FF0000"/>
                </a:solidFill>
              </a:rPr>
              <a:t> </a:t>
            </a:r>
            <a:r>
              <a:rPr lang="it-IT" sz="1400" dirty="0" err="1">
                <a:solidFill>
                  <a:srgbClr val="FF0000"/>
                </a:solidFill>
              </a:rPr>
              <a:t>created</a:t>
            </a:r>
            <a:r>
              <a:rPr lang="it-IT" sz="1400" dirty="0">
                <a:solidFill>
                  <a:srgbClr val="FF0000"/>
                </a:solidFill>
              </a:rPr>
              <a:t> meetings </a:t>
            </a:r>
          </a:p>
        </p:txBody>
      </p:sp>
    </p:spTree>
    <p:extLst>
      <p:ext uri="{BB962C8B-B14F-4D97-AF65-F5344CB8AC3E}">
        <p14:creationId xmlns:p14="http://schemas.microsoft.com/office/powerpoint/2010/main" val="16612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1633DA-8AE1-B9B0-F881-D2B6980EB19E}"/>
              </a:ext>
            </a:extLst>
          </p:cNvPr>
          <p:cNvSpPr>
            <a:spLocks noGrp="1"/>
          </p:cNvSpPr>
          <p:nvPr>
            <p:ph type="title"/>
          </p:nvPr>
        </p:nvSpPr>
        <p:spPr>
          <a:xfrm>
            <a:off x="720043" y="31983"/>
            <a:ext cx="10357884" cy="1030916"/>
          </a:xfrm>
        </p:spPr>
        <p:txBody>
          <a:bodyPr/>
          <a:lstStyle/>
          <a:p>
            <a:pPr algn="ctr"/>
            <a:r>
              <a:rPr lang="it-IT" dirty="0"/>
              <a:t>Event: create meeting</a:t>
            </a:r>
          </a:p>
        </p:txBody>
      </p:sp>
      <p:sp>
        <p:nvSpPr>
          <p:cNvPr id="5" name="Google Shape;273;p37">
            <a:extLst>
              <a:ext uri="{FF2B5EF4-FFF2-40B4-BE49-F238E27FC236}">
                <a16:creationId xmlns:a16="http://schemas.microsoft.com/office/drawing/2014/main" id="{ED2F2813-11E3-4709-0449-7883DC227482}"/>
              </a:ext>
            </a:extLst>
          </p:cNvPr>
          <p:cNvSpPr/>
          <p:nvPr/>
        </p:nvSpPr>
        <p:spPr>
          <a:xfrm>
            <a:off x="1654554" y="1029946"/>
            <a:ext cx="1915065" cy="6463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err="1">
                <a:solidFill>
                  <a:srgbClr val="000000"/>
                </a:solidFill>
                <a:latin typeface="Calibri" panose="020F0502020204030204"/>
                <a:ea typeface="Calibri"/>
                <a:cs typeface="Calibri"/>
                <a:sym typeface="Calibri"/>
              </a:rPr>
              <a:t>Homepage</a:t>
            </a:r>
            <a:r>
              <a:rPr kumimoji="0" lang="es-419" sz="14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.html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a:solidFill>
                  <a:srgbClr val="000000"/>
                </a:solidFill>
                <a:latin typeface="Calibri" panose="020F0502020204030204"/>
                <a:ea typeface="Calibri"/>
                <a:cs typeface="Calibri"/>
                <a:sym typeface="Calibri"/>
              </a:rPr>
              <a:t>homepageController.js</a:t>
            </a:r>
            <a:endParaRPr kumimoji="0"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7" name="Google Shape;274;p37">
            <a:extLst>
              <a:ext uri="{FF2B5EF4-FFF2-40B4-BE49-F238E27FC236}">
                <a16:creationId xmlns:a16="http://schemas.microsoft.com/office/drawing/2014/main" id="{B1243A95-2B79-C564-9DBF-237D6B40180E}"/>
              </a:ext>
            </a:extLst>
          </p:cNvPr>
          <p:cNvCxnSpPr>
            <a:cxnSpLocks/>
          </p:cNvCxnSpPr>
          <p:nvPr/>
        </p:nvCxnSpPr>
        <p:spPr>
          <a:xfrm>
            <a:off x="2588921" y="1676277"/>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6" name="Google Shape;277;p37">
            <a:extLst>
              <a:ext uri="{FF2B5EF4-FFF2-40B4-BE49-F238E27FC236}">
                <a16:creationId xmlns:a16="http://schemas.microsoft.com/office/drawing/2014/main" id="{F1EE2AAA-B95E-15D8-DD75-5A89AE328784}"/>
              </a:ext>
            </a:extLst>
          </p:cNvPr>
          <p:cNvSpPr/>
          <p:nvPr/>
        </p:nvSpPr>
        <p:spPr>
          <a:xfrm>
            <a:off x="2391095" y="1869653"/>
            <a:ext cx="405845" cy="475152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CEE8DEEE-30D8-5FD9-DFAE-65D4E36F8DB8}"/>
              </a:ext>
            </a:extLst>
          </p:cNvPr>
          <p:cNvCxnSpPr>
            <a:cxnSpLocks/>
          </p:cNvCxnSpPr>
          <p:nvPr/>
        </p:nvCxnSpPr>
        <p:spPr>
          <a:xfrm>
            <a:off x="1067794" y="2298602"/>
            <a:ext cx="132330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0" name="CasellaDiTesto 9">
            <a:extLst>
              <a:ext uri="{FF2B5EF4-FFF2-40B4-BE49-F238E27FC236}">
                <a16:creationId xmlns:a16="http://schemas.microsoft.com/office/drawing/2014/main" id="{2FDD50B7-5C1B-C96E-AA0A-623A78A7A600}"/>
              </a:ext>
            </a:extLst>
          </p:cNvPr>
          <p:cNvSpPr txBox="1"/>
          <p:nvPr/>
        </p:nvSpPr>
        <p:spPr>
          <a:xfrm>
            <a:off x="1043120" y="1842042"/>
            <a:ext cx="1181445" cy="523220"/>
          </a:xfrm>
          <a:prstGeom prst="rect">
            <a:avLst/>
          </a:prstGeom>
          <a:noFill/>
        </p:spPr>
        <p:txBody>
          <a:bodyPr wrap="square" rtlCol="0">
            <a:spAutoFit/>
          </a:bodyPr>
          <a:lstStyle/>
          <a:p>
            <a:pPr algn="ctr"/>
            <a:r>
              <a:rPr lang="it-IT" sz="1400" dirty="0"/>
              <a:t>click </a:t>
            </a:r>
            <a:r>
              <a:rPr lang="it-IT" sz="1400" dirty="0" err="1"/>
              <a:t>submit</a:t>
            </a:r>
            <a:r>
              <a:rPr lang="it-IT" sz="1400" dirty="0"/>
              <a:t> </a:t>
            </a:r>
            <a:r>
              <a:rPr lang="it-IT" sz="1400" dirty="0" err="1"/>
              <a:t>button</a:t>
            </a:r>
            <a:endParaRPr lang="it-IT" sz="1400" dirty="0"/>
          </a:p>
        </p:txBody>
      </p:sp>
      <p:sp>
        <p:nvSpPr>
          <p:cNvPr id="12" name="Google Shape;273;p37">
            <a:extLst>
              <a:ext uri="{FF2B5EF4-FFF2-40B4-BE49-F238E27FC236}">
                <a16:creationId xmlns:a16="http://schemas.microsoft.com/office/drawing/2014/main" id="{9D2B96E1-0BD7-CAAE-3A57-C2B3EBB2119F}"/>
              </a:ext>
            </a:extLst>
          </p:cNvPr>
          <p:cNvSpPr/>
          <p:nvPr/>
        </p:nvSpPr>
        <p:spPr>
          <a:xfrm>
            <a:off x="3767445" y="1029946"/>
            <a:ext cx="1527568" cy="646331"/>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err="1">
                <a:solidFill>
                  <a:srgbClr val="000000"/>
                </a:solidFill>
                <a:latin typeface="Calibri" panose="020F0502020204030204"/>
                <a:ea typeface="Calibri"/>
                <a:cs typeface="Calibri"/>
                <a:sym typeface="Calibri"/>
              </a:rPr>
              <a:t>GoToRecordsPage</a:t>
            </a:r>
            <a:endParaRPr kumimoji="0"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13" name="Google Shape;274;p37">
            <a:extLst>
              <a:ext uri="{FF2B5EF4-FFF2-40B4-BE49-F238E27FC236}">
                <a16:creationId xmlns:a16="http://schemas.microsoft.com/office/drawing/2014/main" id="{FB2F9C2F-BEA1-0EBD-836B-0E6921C9828F}"/>
              </a:ext>
            </a:extLst>
          </p:cNvPr>
          <p:cNvCxnSpPr>
            <a:cxnSpLocks/>
          </p:cNvCxnSpPr>
          <p:nvPr/>
        </p:nvCxnSpPr>
        <p:spPr>
          <a:xfrm>
            <a:off x="4508085" y="1676276"/>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5" name="Google Shape;275;p37">
            <a:extLst>
              <a:ext uri="{FF2B5EF4-FFF2-40B4-BE49-F238E27FC236}">
                <a16:creationId xmlns:a16="http://schemas.microsoft.com/office/drawing/2014/main" id="{F40E088B-8428-70FD-B932-9978FB6360B7}"/>
              </a:ext>
            </a:extLst>
          </p:cNvPr>
          <p:cNvCxnSpPr>
            <a:cxnSpLocks/>
          </p:cNvCxnSpPr>
          <p:nvPr/>
        </p:nvCxnSpPr>
        <p:spPr>
          <a:xfrm>
            <a:off x="2807862" y="2322472"/>
            <a:ext cx="15235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CasellaDiTesto 16">
            <a:extLst>
              <a:ext uri="{FF2B5EF4-FFF2-40B4-BE49-F238E27FC236}">
                <a16:creationId xmlns:a16="http://schemas.microsoft.com/office/drawing/2014/main" id="{4CAD64CE-D959-FBEB-37A7-41BE29C72755}"/>
              </a:ext>
            </a:extLst>
          </p:cNvPr>
          <p:cNvSpPr txBox="1"/>
          <p:nvPr/>
        </p:nvSpPr>
        <p:spPr>
          <a:xfrm>
            <a:off x="2723161" y="1888050"/>
            <a:ext cx="1600251" cy="646331"/>
          </a:xfrm>
          <a:prstGeom prst="rect">
            <a:avLst/>
          </a:prstGeom>
          <a:noFill/>
        </p:spPr>
        <p:txBody>
          <a:bodyPr wrap="square" rtlCol="0">
            <a:spAutoFit/>
          </a:bodyPr>
          <a:lstStyle/>
          <a:p>
            <a:pPr algn="ctr"/>
            <a:r>
              <a:rPr lang="it-IT" sz="1200" dirty="0"/>
              <a:t>AJAX POST</a:t>
            </a:r>
          </a:p>
          <a:p>
            <a:pPr algn="ctr"/>
            <a:r>
              <a:rPr lang="it-IT" sz="1200" dirty="0" err="1"/>
              <a:t>title</a:t>
            </a:r>
            <a:r>
              <a:rPr lang="it-IT" sz="1200" dirty="0"/>
              <a:t>, date, time, duration, </a:t>
            </a:r>
            <a:r>
              <a:rPr lang="it-IT" sz="1200" dirty="0" err="1"/>
              <a:t>maxPart</a:t>
            </a:r>
            <a:endParaRPr lang="it-IT" sz="1200" dirty="0"/>
          </a:p>
        </p:txBody>
      </p:sp>
      <p:sp>
        <p:nvSpPr>
          <p:cNvPr id="19" name="CasellaDiTesto 18">
            <a:extLst>
              <a:ext uri="{FF2B5EF4-FFF2-40B4-BE49-F238E27FC236}">
                <a16:creationId xmlns:a16="http://schemas.microsoft.com/office/drawing/2014/main" id="{F1610F65-48BD-E0A7-5B26-B7A052D8B995}"/>
              </a:ext>
            </a:extLst>
          </p:cNvPr>
          <p:cNvSpPr txBox="1"/>
          <p:nvPr/>
        </p:nvSpPr>
        <p:spPr>
          <a:xfrm>
            <a:off x="2502089" y="3480184"/>
            <a:ext cx="2107905" cy="523220"/>
          </a:xfrm>
          <a:prstGeom prst="rect">
            <a:avLst/>
          </a:prstGeom>
          <a:noFill/>
        </p:spPr>
        <p:txBody>
          <a:bodyPr wrap="square">
            <a:spAutoFit/>
          </a:bodyPr>
          <a:lstStyle/>
          <a:p>
            <a:pPr algn="ctr"/>
            <a:r>
              <a:rPr lang="it-IT" sz="1400" dirty="0"/>
              <a:t>[ !</a:t>
            </a:r>
            <a:r>
              <a:rPr lang="it-IT" sz="1400" dirty="0" err="1"/>
              <a:t>valid</a:t>
            </a:r>
            <a:r>
              <a:rPr lang="it-IT" sz="1400" dirty="0"/>
              <a:t>* ]</a:t>
            </a:r>
          </a:p>
          <a:p>
            <a:pPr algn="ctr"/>
            <a:r>
              <a:rPr lang="it-IT" sz="1400" dirty="0"/>
              <a:t>status code 400</a:t>
            </a:r>
          </a:p>
        </p:txBody>
      </p:sp>
      <p:cxnSp>
        <p:nvCxnSpPr>
          <p:cNvPr id="20" name="Google Shape;275;p37">
            <a:extLst>
              <a:ext uri="{FF2B5EF4-FFF2-40B4-BE49-F238E27FC236}">
                <a16:creationId xmlns:a16="http://schemas.microsoft.com/office/drawing/2014/main" id="{39AE6A61-3071-BC81-6D51-26E63DB0D88E}"/>
              </a:ext>
            </a:extLst>
          </p:cNvPr>
          <p:cNvCxnSpPr>
            <a:cxnSpLocks/>
          </p:cNvCxnSpPr>
          <p:nvPr/>
        </p:nvCxnSpPr>
        <p:spPr>
          <a:xfrm flipH="1">
            <a:off x="2775824" y="3333701"/>
            <a:ext cx="15235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4" name="CasellaDiTesto 23">
            <a:extLst>
              <a:ext uri="{FF2B5EF4-FFF2-40B4-BE49-F238E27FC236}">
                <a16:creationId xmlns:a16="http://schemas.microsoft.com/office/drawing/2014/main" id="{04866038-82D2-0CD8-6EF9-3D73AEEC6E05}"/>
              </a:ext>
            </a:extLst>
          </p:cNvPr>
          <p:cNvSpPr txBox="1"/>
          <p:nvPr/>
        </p:nvSpPr>
        <p:spPr>
          <a:xfrm>
            <a:off x="2532518" y="2907978"/>
            <a:ext cx="1998711" cy="492443"/>
          </a:xfrm>
          <a:prstGeom prst="rect">
            <a:avLst/>
          </a:prstGeom>
          <a:noFill/>
        </p:spPr>
        <p:txBody>
          <a:bodyPr wrap="square">
            <a:spAutoFit/>
          </a:bodyPr>
          <a:lstStyle/>
          <a:p>
            <a:pPr algn="ctr"/>
            <a:r>
              <a:rPr lang="it-IT" sz="1200" dirty="0"/>
              <a:t>[ </a:t>
            </a:r>
            <a:r>
              <a:rPr lang="it-IT" sz="1200" dirty="0" err="1"/>
              <a:t>session.user</a:t>
            </a:r>
            <a:r>
              <a:rPr lang="it-IT" sz="1200" dirty="0"/>
              <a:t> == </a:t>
            </a:r>
            <a:r>
              <a:rPr lang="it-IT" sz="1200" dirty="0" err="1"/>
              <a:t>null</a:t>
            </a:r>
            <a:r>
              <a:rPr lang="it-IT" sz="1200" dirty="0"/>
              <a:t> ]</a:t>
            </a:r>
          </a:p>
          <a:p>
            <a:pPr algn="ctr"/>
            <a:r>
              <a:rPr lang="it-IT" sz="1400" dirty="0"/>
              <a:t>status code 401</a:t>
            </a:r>
          </a:p>
        </p:txBody>
      </p:sp>
      <p:cxnSp>
        <p:nvCxnSpPr>
          <p:cNvPr id="25" name="Google Shape;275;p37">
            <a:extLst>
              <a:ext uri="{FF2B5EF4-FFF2-40B4-BE49-F238E27FC236}">
                <a16:creationId xmlns:a16="http://schemas.microsoft.com/office/drawing/2014/main" id="{316CFC39-2936-E4BC-E17B-3DAC98041F5F}"/>
              </a:ext>
            </a:extLst>
          </p:cNvPr>
          <p:cNvCxnSpPr>
            <a:cxnSpLocks/>
          </p:cNvCxnSpPr>
          <p:nvPr/>
        </p:nvCxnSpPr>
        <p:spPr>
          <a:xfrm flipH="1">
            <a:off x="2775824" y="3959157"/>
            <a:ext cx="15235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grpSp>
        <p:nvGrpSpPr>
          <p:cNvPr id="26" name="Group 89">
            <a:extLst>
              <a:ext uri="{FF2B5EF4-FFF2-40B4-BE49-F238E27FC236}">
                <a16:creationId xmlns:a16="http://schemas.microsoft.com/office/drawing/2014/main" id="{D9AB12EE-5A56-C394-429E-2CFB1829699C}"/>
              </a:ext>
            </a:extLst>
          </p:cNvPr>
          <p:cNvGrpSpPr/>
          <p:nvPr/>
        </p:nvGrpSpPr>
        <p:grpSpPr>
          <a:xfrm>
            <a:off x="2036095" y="4065014"/>
            <a:ext cx="356736" cy="171570"/>
            <a:chOff x="614149" y="4401223"/>
            <a:chExt cx="484693" cy="507248"/>
          </a:xfrm>
        </p:grpSpPr>
        <p:cxnSp>
          <p:nvCxnSpPr>
            <p:cNvPr id="27" name="Straight Connector 90">
              <a:extLst>
                <a:ext uri="{FF2B5EF4-FFF2-40B4-BE49-F238E27FC236}">
                  <a16:creationId xmlns:a16="http://schemas.microsoft.com/office/drawing/2014/main" id="{460C5A7F-B897-D531-CFE1-628D1ACEEFFB}"/>
                </a:ext>
              </a:extLst>
            </p:cNvPr>
            <p:cNvCxnSpPr/>
            <p:nvPr/>
          </p:nvCxnSpPr>
          <p:spPr>
            <a:xfrm flipH="1">
              <a:off x="614149" y="4401223"/>
              <a:ext cx="484693"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8" name="Straight Connector 91">
              <a:extLst>
                <a:ext uri="{FF2B5EF4-FFF2-40B4-BE49-F238E27FC236}">
                  <a16:creationId xmlns:a16="http://schemas.microsoft.com/office/drawing/2014/main" id="{BACA0249-8450-A11D-3864-2B9450DB09C3}"/>
                </a:ext>
              </a:extLst>
            </p:cNvPr>
            <p:cNvCxnSpPr/>
            <p:nvPr/>
          </p:nvCxnSpPr>
          <p:spPr>
            <a:xfrm>
              <a:off x="614149" y="4401223"/>
              <a:ext cx="0" cy="50567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9" name="Straight Arrow Connector 92">
              <a:extLst>
                <a:ext uri="{FF2B5EF4-FFF2-40B4-BE49-F238E27FC236}">
                  <a16:creationId xmlns:a16="http://schemas.microsoft.com/office/drawing/2014/main" id="{ACF22AD1-58C9-4D3D-E566-37C958214C3F}"/>
                </a:ext>
              </a:extLst>
            </p:cNvPr>
            <p:cNvCxnSpPr/>
            <p:nvPr/>
          </p:nvCxnSpPr>
          <p:spPr>
            <a:xfrm>
              <a:off x="614149" y="4908471"/>
              <a:ext cx="48469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38" name="CasellaDiTesto 37">
            <a:extLst>
              <a:ext uri="{FF2B5EF4-FFF2-40B4-BE49-F238E27FC236}">
                <a16:creationId xmlns:a16="http://schemas.microsoft.com/office/drawing/2014/main" id="{9BF44218-5F3E-DA4E-CF3E-1538232B53B9}"/>
              </a:ext>
            </a:extLst>
          </p:cNvPr>
          <p:cNvSpPr txBox="1"/>
          <p:nvPr/>
        </p:nvSpPr>
        <p:spPr>
          <a:xfrm>
            <a:off x="1234825" y="3756362"/>
            <a:ext cx="928267" cy="523220"/>
          </a:xfrm>
          <a:prstGeom prst="rect">
            <a:avLst/>
          </a:prstGeom>
          <a:noFill/>
        </p:spPr>
        <p:txBody>
          <a:bodyPr wrap="square">
            <a:spAutoFit/>
          </a:bodyPr>
          <a:lstStyle/>
          <a:p>
            <a:pPr algn="ctr"/>
            <a:r>
              <a:rPr lang="it-IT" sz="1400" dirty="0"/>
              <a:t>display</a:t>
            </a:r>
          </a:p>
          <a:p>
            <a:pPr algn="ctr"/>
            <a:r>
              <a:rPr lang="it-IT" sz="1400" dirty="0" err="1"/>
              <a:t>errors</a:t>
            </a:r>
            <a:endParaRPr lang="it-IT" sz="1400" dirty="0"/>
          </a:p>
        </p:txBody>
      </p:sp>
      <p:sp>
        <p:nvSpPr>
          <p:cNvPr id="39" name="Google Shape;273;p37">
            <a:extLst>
              <a:ext uri="{FF2B5EF4-FFF2-40B4-BE49-F238E27FC236}">
                <a16:creationId xmlns:a16="http://schemas.microsoft.com/office/drawing/2014/main" id="{B513B1F6-898F-E001-ADED-C459265C569E}"/>
              </a:ext>
            </a:extLst>
          </p:cNvPr>
          <p:cNvSpPr/>
          <p:nvPr/>
        </p:nvSpPr>
        <p:spPr>
          <a:xfrm>
            <a:off x="6355067" y="1029945"/>
            <a:ext cx="980697" cy="646331"/>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kern="0" dirty="0" err="1">
                <a:solidFill>
                  <a:srgbClr val="000000"/>
                </a:solidFill>
                <a:latin typeface="Calibri" panose="020F0502020204030204"/>
                <a:ea typeface="Calibri"/>
                <a:cs typeface="Calibri"/>
                <a:sym typeface="Calibri"/>
              </a:rPr>
              <a:t>Session</a:t>
            </a:r>
            <a:endParaRPr kumimoji="0"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41" name="Google Shape;274;p37">
            <a:extLst>
              <a:ext uri="{FF2B5EF4-FFF2-40B4-BE49-F238E27FC236}">
                <a16:creationId xmlns:a16="http://schemas.microsoft.com/office/drawing/2014/main" id="{EECAAC5F-E4B1-D4A9-E0A1-BF0F6A68012E}"/>
              </a:ext>
            </a:extLst>
          </p:cNvPr>
          <p:cNvCxnSpPr>
            <a:cxnSpLocks/>
          </p:cNvCxnSpPr>
          <p:nvPr/>
        </p:nvCxnSpPr>
        <p:spPr>
          <a:xfrm>
            <a:off x="6845415" y="1672126"/>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42" name="Google Shape;277;p37">
            <a:extLst>
              <a:ext uri="{FF2B5EF4-FFF2-40B4-BE49-F238E27FC236}">
                <a16:creationId xmlns:a16="http://schemas.microsoft.com/office/drawing/2014/main" id="{20F6701B-01E6-C7EC-D4E3-5B8BA7A636FD}"/>
              </a:ext>
            </a:extLst>
          </p:cNvPr>
          <p:cNvSpPr/>
          <p:nvPr/>
        </p:nvSpPr>
        <p:spPr>
          <a:xfrm>
            <a:off x="6676522" y="4451612"/>
            <a:ext cx="316876" cy="461665"/>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3" name="CasellaDiTesto 42">
            <a:extLst>
              <a:ext uri="{FF2B5EF4-FFF2-40B4-BE49-F238E27FC236}">
                <a16:creationId xmlns:a16="http://schemas.microsoft.com/office/drawing/2014/main" id="{AB8D8C8D-3C16-30B7-C0E4-0CBB2A417753}"/>
              </a:ext>
            </a:extLst>
          </p:cNvPr>
          <p:cNvSpPr txBox="1"/>
          <p:nvPr/>
        </p:nvSpPr>
        <p:spPr>
          <a:xfrm>
            <a:off x="4108770" y="4269760"/>
            <a:ext cx="3226532" cy="461665"/>
          </a:xfrm>
          <a:prstGeom prst="rect">
            <a:avLst/>
          </a:prstGeom>
          <a:noFill/>
        </p:spPr>
        <p:txBody>
          <a:bodyPr wrap="square" rtlCol="0">
            <a:spAutoFit/>
          </a:bodyPr>
          <a:lstStyle/>
          <a:p>
            <a:pPr algn="ctr"/>
            <a:r>
              <a:rPr lang="it-IT" sz="1200" err="1"/>
              <a:t>setAttribute</a:t>
            </a:r>
            <a:r>
              <a:rPr lang="it-IT" sz="1200"/>
              <a:t>(</a:t>
            </a:r>
            <a:r>
              <a:rPr lang="it-IT" sz="1050"/>
              <a:t>‘’attempt’’, </a:t>
            </a:r>
            <a:r>
              <a:rPr lang="it-IT" sz="1050" dirty="0"/>
              <a:t>1</a:t>
            </a:r>
            <a:r>
              <a:rPr lang="it-IT" sz="1200" dirty="0"/>
              <a:t>)</a:t>
            </a:r>
          </a:p>
          <a:p>
            <a:pPr algn="ctr"/>
            <a:r>
              <a:rPr lang="it-IT" sz="1200" err="1"/>
              <a:t>setAttribute</a:t>
            </a:r>
            <a:r>
              <a:rPr lang="it-IT" sz="1200"/>
              <a:t>(</a:t>
            </a:r>
            <a:r>
              <a:rPr lang="it-IT" sz="1050"/>
              <a:t>‘’meetF’’, </a:t>
            </a:r>
            <a:r>
              <a:rPr lang="it-IT" sz="1050" dirty="0" err="1"/>
              <a:t>meetF</a:t>
            </a:r>
            <a:r>
              <a:rPr lang="it-IT" sz="1200" dirty="0"/>
              <a:t>)</a:t>
            </a:r>
          </a:p>
        </p:txBody>
      </p:sp>
      <p:cxnSp>
        <p:nvCxnSpPr>
          <p:cNvPr id="44" name="Google Shape;275;p37">
            <a:extLst>
              <a:ext uri="{FF2B5EF4-FFF2-40B4-BE49-F238E27FC236}">
                <a16:creationId xmlns:a16="http://schemas.microsoft.com/office/drawing/2014/main" id="{19D03DB9-4B3D-7505-4804-65CB7DDDB9A7}"/>
              </a:ext>
            </a:extLst>
          </p:cNvPr>
          <p:cNvCxnSpPr>
            <a:cxnSpLocks/>
          </p:cNvCxnSpPr>
          <p:nvPr/>
        </p:nvCxnSpPr>
        <p:spPr>
          <a:xfrm>
            <a:off x="4712284" y="4682444"/>
            <a:ext cx="197135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47" name="Google Shape;275;p37">
            <a:extLst>
              <a:ext uri="{FF2B5EF4-FFF2-40B4-BE49-F238E27FC236}">
                <a16:creationId xmlns:a16="http://schemas.microsoft.com/office/drawing/2014/main" id="{10649CED-095E-2D5B-4183-5C63226ED257}"/>
              </a:ext>
            </a:extLst>
          </p:cNvPr>
          <p:cNvCxnSpPr>
            <a:cxnSpLocks/>
          </p:cNvCxnSpPr>
          <p:nvPr/>
        </p:nvCxnSpPr>
        <p:spPr>
          <a:xfrm flipH="1">
            <a:off x="2761531" y="4933453"/>
            <a:ext cx="15235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50" name="CasellaDiTesto 49">
            <a:extLst>
              <a:ext uri="{FF2B5EF4-FFF2-40B4-BE49-F238E27FC236}">
                <a16:creationId xmlns:a16="http://schemas.microsoft.com/office/drawing/2014/main" id="{13243C33-FFDB-02FE-B421-2C76748EA648}"/>
              </a:ext>
            </a:extLst>
          </p:cNvPr>
          <p:cNvSpPr txBox="1"/>
          <p:nvPr/>
        </p:nvSpPr>
        <p:spPr>
          <a:xfrm>
            <a:off x="3143798" y="4620871"/>
            <a:ext cx="780670" cy="312582"/>
          </a:xfrm>
          <a:prstGeom prst="rect">
            <a:avLst/>
          </a:prstGeom>
          <a:noFill/>
        </p:spPr>
        <p:txBody>
          <a:bodyPr wrap="square">
            <a:spAutoFit/>
          </a:bodyPr>
          <a:lstStyle/>
          <a:p>
            <a:pPr algn="ctr"/>
            <a:r>
              <a:rPr lang="it-IT" sz="1400" dirty="0" err="1"/>
              <a:t>rUsers</a:t>
            </a:r>
            <a:endParaRPr lang="it-IT" sz="1400" dirty="0"/>
          </a:p>
        </p:txBody>
      </p:sp>
      <p:sp>
        <p:nvSpPr>
          <p:cNvPr id="51" name="Google Shape;273;p37">
            <a:extLst>
              <a:ext uri="{FF2B5EF4-FFF2-40B4-BE49-F238E27FC236}">
                <a16:creationId xmlns:a16="http://schemas.microsoft.com/office/drawing/2014/main" id="{11CDC024-A727-D730-0486-94CFB984FFA1}"/>
              </a:ext>
            </a:extLst>
          </p:cNvPr>
          <p:cNvSpPr/>
          <p:nvPr/>
        </p:nvSpPr>
        <p:spPr>
          <a:xfrm>
            <a:off x="7588776" y="1017799"/>
            <a:ext cx="980697" cy="646331"/>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err="1">
                <a:solidFill>
                  <a:srgbClr val="000000"/>
                </a:solidFill>
                <a:latin typeface="Calibri" panose="020F0502020204030204"/>
                <a:ea typeface="Calibri"/>
                <a:cs typeface="Calibri"/>
                <a:sym typeface="Calibri"/>
              </a:rPr>
              <a:t>Session</a:t>
            </a:r>
            <a:r>
              <a:rPr lang="es-419" sz="1400" kern="0" dirty="0">
                <a:solidFill>
                  <a:srgbClr val="000000"/>
                </a:solidFill>
                <a:latin typeface="Calibri" panose="020F0502020204030204"/>
                <a:ea typeface="Calibri"/>
                <a:cs typeface="Calibri"/>
                <a:sym typeface="Calibri"/>
              </a:rPr>
              <a:t> </a:t>
            </a:r>
            <a:r>
              <a:rPr lang="es-419" sz="1400" kern="0" dirty="0" err="1">
                <a:solidFill>
                  <a:srgbClr val="000000"/>
                </a:solidFill>
                <a:latin typeface="Calibri" panose="020F0502020204030204"/>
                <a:ea typeface="Calibri"/>
                <a:cs typeface="Calibri"/>
                <a:sym typeface="Calibri"/>
              </a:rPr>
              <a:t>storage</a:t>
            </a:r>
            <a:endParaRPr kumimoji="0"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52" name="Google Shape;274;p37">
            <a:extLst>
              <a:ext uri="{FF2B5EF4-FFF2-40B4-BE49-F238E27FC236}">
                <a16:creationId xmlns:a16="http://schemas.microsoft.com/office/drawing/2014/main" id="{03473AF6-0095-E287-75CC-AD771BC4BE35}"/>
              </a:ext>
            </a:extLst>
          </p:cNvPr>
          <p:cNvCxnSpPr>
            <a:cxnSpLocks/>
          </p:cNvCxnSpPr>
          <p:nvPr/>
        </p:nvCxnSpPr>
        <p:spPr>
          <a:xfrm>
            <a:off x="8089519" y="1672126"/>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53" name="Google Shape;277;p37">
            <a:extLst>
              <a:ext uri="{FF2B5EF4-FFF2-40B4-BE49-F238E27FC236}">
                <a16:creationId xmlns:a16="http://schemas.microsoft.com/office/drawing/2014/main" id="{B7CE5601-06FD-B49E-429E-DFA66C7D98BF}"/>
              </a:ext>
            </a:extLst>
          </p:cNvPr>
          <p:cNvSpPr/>
          <p:nvPr/>
        </p:nvSpPr>
        <p:spPr>
          <a:xfrm>
            <a:off x="7914453" y="4975228"/>
            <a:ext cx="328709" cy="6463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54" name="Google Shape;275;p37">
            <a:extLst>
              <a:ext uri="{FF2B5EF4-FFF2-40B4-BE49-F238E27FC236}">
                <a16:creationId xmlns:a16="http://schemas.microsoft.com/office/drawing/2014/main" id="{51F43D46-AFD1-C29C-D666-56B1FB0DF6F9}"/>
              </a:ext>
            </a:extLst>
          </p:cNvPr>
          <p:cNvCxnSpPr>
            <a:cxnSpLocks/>
          </p:cNvCxnSpPr>
          <p:nvPr/>
        </p:nvCxnSpPr>
        <p:spPr>
          <a:xfrm>
            <a:off x="2796940" y="5259391"/>
            <a:ext cx="511751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77;p37">
            <a:extLst>
              <a:ext uri="{FF2B5EF4-FFF2-40B4-BE49-F238E27FC236}">
                <a16:creationId xmlns:a16="http://schemas.microsoft.com/office/drawing/2014/main" id="{580043F4-3678-0266-8521-D627EA4E4137}"/>
              </a:ext>
            </a:extLst>
          </p:cNvPr>
          <p:cNvSpPr/>
          <p:nvPr/>
        </p:nvSpPr>
        <p:spPr>
          <a:xfrm>
            <a:off x="4310259" y="1869653"/>
            <a:ext cx="402025" cy="3310132"/>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57" name="CasellaDiTesto 56">
            <a:extLst>
              <a:ext uri="{FF2B5EF4-FFF2-40B4-BE49-F238E27FC236}">
                <a16:creationId xmlns:a16="http://schemas.microsoft.com/office/drawing/2014/main" id="{5D15A022-A370-A232-68CB-DB0F71D86DBC}"/>
              </a:ext>
            </a:extLst>
          </p:cNvPr>
          <p:cNvSpPr txBox="1"/>
          <p:nvPr/>
        </p:nvSpPr>
        <p:spPr>
          <a:xfrm>
            <a:off x="4861104" y="4972620"/>
            <a:ext cx="2588428" cy="307777"/>
          </a:xfrm>
          <a:prstGeom prst="rect">
            <a:avLst/>
          </a:prstGeom>
          <a:noFill/>
        </p:spPr>
        <p:txBody>
          <a:bodyPr wrap="square">
            <a:spAutoFit/>
          </a:bodyPr>
          <a:lstStyle/>
          <a:p>
            <a:pPr algn="ctr"/>
            <a:r>
              <a:rPr lang="it-IT" sz="1400" err="1"/>
              <a:t>setItem</a:t>
            </a:r>
            <a:r>
              <a:rPr lang="it-IT" sz="1400"/>
              <a:t>(‘’attempt’’, </a:t>
            </a:r>
            <a:r>
              <a:rPr lang="it-IT" sz="1400" dirty="0" err="1"/>
              <a:t>attempt</a:t>
            </a:r>
            <a:r>
              <a:rPr lang="it-IT" sz="1400" dirty="0"/>
              <a:t>)</a:t>
            </a:r>
          </a:p>
        </p:txBody>
      </p:sp>
      <p:grpSp>
        <p:nvGrpSpPr>
          <p:cNvPr id="58" name="Group 89">
            <a:extLst>
              <a:ext uri="{FF2B5EF4-FFF2-40B4-BE49-F238E27FC236}">
                <a16:creationId xmlns:a16="http://schemas.microsoft.com/office/drawing/2014/main" id="{4D2DE5C8-A163-5003-E139-7C930C237DA4}"/>
              </a:ext>
            </a:extLst>
          </p:cNvPr>
          <p:cNvGrpSpPr/>
          <p:nvPr/>
        </p:nvGrpSpPr>
        <p:grpSpPr>
          <a:xfrm>
            <a:off x="2029586" y="5536040"/>
            <a:ext cx="356736" cy="171570"/>
            <a:chOff x="614149" y="4401223"/>
            <a:chExt cx="484693" cy="507248"/>
          </a:xfrm>
        </p:grpSpPr>
        <p:cxnSp>
          <p:nvCxnSpPr>
            <p:cNvPr id="59" name="Straight Connector 90">
              <a:extLst>
                <a:ext uri="{FF2B5EF4-FFF2-40B4-BE49-F238E27FC236}">
                  <a16:creationId xmlns:a16="http://schemas.microsoft.com/office/drawing/2014/main" id="{BA768650-65B3-CFD6-6297-3FD84D35C6F8}"/>
                </a:ext>
              </a:extLst>
            </p:cNvPr>
            <p:cNvCxnSpPr/>
            <p:nvPr/>
          </p:nvCxnSpPr>
          <p:spPr>
            <a:xfrm flipH="1">
              <a:off x="614149" y="4401223"/>
              <a:ext cx="484693"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0" name="Straight Connector 91">
              <a:extLst>
                <a:ext uri="{FF2B5EF4-FFF2-40B4-BE49-F238E27FC236}">
                  <a16:creationId xmlns:a16="http://schemas.microsoft.com/office/drawing/2014/main" id="{5F19876B-0A90-7BDF-888E-141FE072F7B7}"/>
                </a:ext>
              </a:extLst>
            </p:cNvPr>
            <p:cNvCxnSpPr/>
            <p:nvPr/>
          </p:nvCxnSpPr>
          <p:spPr>
            <a:xfrm>
              <a:off x="614149" y="4401223"/>
              <a:ext cx="0" cy="50567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1" name="Straight Arrow Connector 92">
              <a:extLst>
                <a:ext uri="{FF2B5EF4-FFF2-40B4-BE49-F238E27FC236}">
                  <a16:creationId xmlns:a16="http://schemas.microsoft.com/office/drawing/2014/main" id="{131070F1-12D2-B954-7AFD-EAA746CA5BBD}"/>
                </a:ext>
              </a:extLst>
            </p:cNvPr>
            <p:cNvCxnSpPr/>
            <p:nvPr/>
          </p:nvCxnSpPr>
          <p:spPr>
            <a:xfrm>
              <a:off x="614149" y="4908471"/>
              <a:ext cx="48469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62" name="CasellaDiTesto 61">
            <a:extLst>
              <a:ext uri="{FF2B5EF4-FFF2-40B4-BE49-F238E27FC236}">
                <a16:creationId xmlns:a16="http://schemas.microsoft.com/office/drawing/2014/main" id="{B34500B7-97B3-5E16-764D-92325D545DD2}"/>
              </a:ext>
            </a:extLst>
          </p:cNvPr>
          <p:cNvSpPr txBox="1"/>
          <p:nvPr/>
        </p:nvSpPr>
        <p:spPr>
          <a:xfrm>
            <a:off x="1036302" y="5312010"/>
            <a:ext cx="1117595" cy="523220"/>
          </a:xfrm>
          <a:prstGeom prst="rect">
            <a:avLst/>
          </a:prstGeom>
          <a:noFill/>
        </p:spPr>
        <p:txBody>
          <a:bodyPr wrap="square">
            <a:spAutoFit/>
          </a:bodyPr>
          <a:lstStyle/>
          <a:p>
            <a:pPr algn="ctr"/>
            <a:r>
              <a:rPr lang="it-IT" sz="1400" dirty="0"/>
              <a:t>set </a:t>
            </a:r>
            <a:r>
              <a:rPr lang="it-IT" sz="1400" dirty="0" err="1"/>
              <a:t>records</a:t>
            </a:r>
            <a:r>
              <a:rPr lang="it-IT" sz="1400" dirty="0"/>
              <a:t> window</a:t>
            </a:r>
          </a:p>
        </p:txBody>
      </p:sp>
      <p:grpSp>
        <p:nvGrpSpPr>
          <p:cNvPr id="63" name="Group 89">
            <a:extLst>
              <a:ext uri="{FF2B5EF4-FFF2-40B4-BE49-F238E27FC236}">
                <a16:creationId xmlns:a16="http://schemas.microsoft.com/office/drawing/2014/main" id="{59F3E896-1CF0-22D6-10A8-0658E73B8783}"/>
              </a:ext>
            </a:extLst>
          </p:cNvPr>
          <p:cNvGrpSpPr/>
          <p:nvPr/>
        </p:nvGrpSpPr>
        <p:grpSpPr>
          <a:xfrm>
            <a:off x="2034043" y="6101350"/>
            <a:ext cx="356736" cy="171570"/>
            <a:chOff x="614149" y="4401223"/>
            <a:chExt cx="484693" cy="507248"/>
          </a:xfrm>
        </p:grpSpPr>
        <p:cxnSp>
          <p:nvCxnSpPr>
            <p:cNvPr id="64" name="Straight Connector 90">
              <a:extLst>
                <a:ext uri="{FF2B5EF4-FFF2-40B4-BE49-F238E27FC236}">
                  <a16:creationId xmlns:a16="http://schemas.microsoft.com/office/drawing/2014/main" id="{AEB0A1E6-94AF-74E1-61C5-7065105E9ABE}"/>
                </a:ext>
              </a:extLst>
            </p:cNvPr>
            <p:cNvCxnSpPr/>
            <p:nvPr/>
          </p:nvCxnSpPr>
          <p:spPr>
            <a:xfrm flipH="1">
              <a:off x="614149" y="4401223"/>
              <a:ext cx="484693"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5" name="Straight Connector 91">
              <a:extLst>
                <a:ext uri="{FF2B5EF4-FFF2-40B4-BE49-F238E27FC236}">
                  <a16:creationId xmlns:a16="http://schemas.microsoft.com/office/drawing/2014/main" id="{35232A27-E1FA-2807-50E9-DDBD3A959A11}"/>
                </a:ext>
              </a:extLst>
            </p:cNvPr>
            <p:cNvCxnSpPr/>
            <p:nvPr/>
          </p:nvCxnSpPr>
          <p:spPr>
            <a:xfrm>
              <a:off x="614149" y="4401223"/>
              <a:ext cx="0" cy="50567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66" name="Straight Arrow Connector 92">
              <a:extLst>
                <a:ext uri="{FF2B5EF4-FFF2-40B4-BE49-F238E27FC236}">
                  <a16:creationId xmlns:a16="http://schemas.microsoft.com/office/drawing/2014/main" id="{CDF3289F-84F0-9641-CE56-F0D3614C6A5C}"/>
                </a:ext>
              </a:extLst>
            </p:cNvPr>
            <p:cNvCxnSpPr/>
            <p:nvPr/>
          </p:nvCxnSpPr>
          <p:spPr>
            <a:xfrm>
              <a:off x="614149" y="4908471"/>
              <a:ext cx="484693"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67" name="CasellaDiTesto 66">
            <a:extLst>
              <a:ext uri="{FF2B5EF4-FFF2-40B4-BE49-F238E27FC236}">
                <a16:creationId xmlns:a16="http://schemas.microsoft.com/office/drawing/2014/main" id="{FA929924-9FC3-44C1-5434-A41694C1D74D}"/>
              </a:ext>
            </a:extLst>
          </p:cNvPr>
          <p:cNvSpPr txBox="1"/>
          <p:nvPr/>
        </p:nvSpPr>
        <p:spPr>
          <a:xfrm>
            <a:off x="1005479" y="6045993"/>
            <a:ext cx="1220830" cy="523220"/>
          </a:xfrm>
          <a:prstGeom prst="rect">
            <a:avLst/>
          </a:prstGeom>
          <a:noFill/>
        </p:spPr>
        <p:txBody>
          <a:bodyPr wrap="square">
            <a:spAutoFit/>
          </a:bodyPr>
          <a:lstStyle/>
          <a:p>
            <a:pPr algn="ctr"/>
            <a:r>
              <a:rPr lang="it-IT" sz="1400" dirty="0"/>
              <a:t>click on </a:t>
            </a:r>
            <a:r>
              <a:rPr lang="it-IT" sz="1400" dirty="0" err="1"/>
              <a:t>invite</a:t>
            </a:r>
            <a:r>
              <a:rPr lang="it-IT" sz="1400" dirty="0"/>
              <a:t> </a:t>
            </a:r>
            <a:r>
              <a:rPr lang="it-IT" sz="1400" dirty="0" err="1"/>
              <a:t>button</a:t>
            </a:r>
            <a:endParaRPr lang="it-IT" sz="1400" dirty="0"/>
          </a:p>
        </p:txBody>
      </p:sp>
      <p:sp>
        <p:nvSpPr>
          <p:cNvPr id="69" name="Google Shape;273;p37">
            <a:extLst>
              <a:ext uri="{FF2B5EF4-FFF2-40B4-BE49-F238E27FC236}">
                <a16:creationId xmlns:a16="http://schemas.microsoft.com/office/drawing/2014/main" id="{183E74A8-EA7F-D708-876B-01207534D1DA}"/>
              </a:ext>
            </a:extLst>
          </p:cNvPr>
          <p:cNvSpPr/>
          <p:nvPr/>
        </p:nvSpPr>
        <p:spPr>
          <a:xfrm>
            <a:off x="8834171" y="1020899"/>
            <a:ext cx="1527568" cy="646331"/>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419" sz="1400" kern="0" dirty="0" err="1">
                <a:solidFill>
                  <a:srgbClr val="000000"/>
                </a:solidFill>
                <a:latin typeface="Calibri" panose="020F0502020204030204"/>
                <a:ea typeface="Calibri"/>
                <a:cs typeface="Calibri"/>
                <a:sym typeface="Calibri"/>
              </a:rPr>
              <a:t>InviteToMeeting</a:t>
            </a:r>
            <a:endParaRPr kumimoji="0"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70" name="Google Shape;274;p37">
            <a:extLst>
              <a:ext uri="{FF2B5EF4-FFF2-40B4-BE49-F238E27FC236}">
                <a16:creationId xmlns:a16="http://schemas.microsoft.com/office/drawing/2014/main" id="{272DC472-A9F1-AC40-C53C-59C4F7DE2E1C}"/>
              </a:ext>
            </a:extLst>
          </p:cNvPr>
          <p:cNvCxnSpPr>
            <a:cxnSpLocks/>
          </p:cNvCxnSpPr>
          <p:nvPr/>
        </p:nvCxnSpPr>
        <p:spPr>
          <a:xfrm>
            <a:off x="9597955" y="1676276"/>
            <a:ext cx="0" cy="494904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71" name="Google Shape;275;p37">
            <a:extLst>
              <a:ext uri="{FF2B5EF4-FFF2-40B4-BE49-F238E27FC236}">
                <a16:creationId xmlns:a16="http://schemas.microsoft.com/office/drawing/2014/main" id="{9F3C3CBF-65C2-BE06-6BED-F07DFDE16EFA}"/>
              </a:ext>
            </a:extLst>
          </p:cNvPr>
          <p:cNvCxnSpPr>
            <a:cxnSpLocks/>
          </p:cNvCxnSpPr>
          <p:nvPr/>
        </p:nvCxnSpPr>
        <p:spPr>
          <a:xfrm>
            <a:off x="2861933" y="6419571"/>
            <a:ext cx="653603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3" name="Google Shape;277;p37">
            <a:extLst>
              <a:ext uri="{FF2B5EF4-FFF2-40B4-BE49-F238E27FC236}">
                <a16:creationId xmlns:a16="http://schemas.microsoft.com/office/drawing/2014/main" id="{56269209-87A1-101A-E178-4EECD38CF916}"/>
              </a:ext>
            </a:extLst>
          </p:cNvPr>
          <p:cNvSpPr/>
          <p:nvPr/>
        </p:nvSpPr>
        <p:spPr>
          <a:xfrm>
            <a:off x="9422853" y="6063719"/>
            <a:ext cx="316877" cy="646331"/>
          </a:xfrm>
          <a:prstGeom prst="rect">
            <a:avLst/>
          </a:prstGeom>
          <a:solidFill>
            <a:schemeClr val="accent1">
              <a:lumMod val="40000"/>
              <a:lumOff val="6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75" name="CasellaDiTesto 74">
            <a:extLst>
              <a:ext uri="{FF2B5EF4-FFF2-40B4-BE49-F238E27FC236}">
                <a16:creationId xmlns:a16="http://schemas.microsoft.com/office/drawing/2014/main" id="{D877F490-3025-7CC0-4CCE-C804D19D8AE8}"/>
              </a:ext>
            </a:extLst>
          </p:cNvPr>
          <p:cNvSpPr txBox="1"/>
          <p:nvPr/>
        </p:nvSpPr>
        <p:spPr>
          <a:xfrm>
            <a:off x="4887734" y="6166728"/>
            <a:ext cx="1574156" cy="523220"/>
          </a:xfrm>
          <a:prstGeom prst="rect">
            <a:avLst/>
          </a:prstGeom>
          <a:noFill/>
        </p:spPr>
        <p:txBody>
          <a:bodyPr wrap="square">
            <a:spAutoFit/>
          </a:bodyPr>
          <a:lstStyle/>
          <a:p>
            <a:pPr algn="ctr"/>
            <a:r>
              <a:rPr lang="it-IT" sz="1400" dirty="0"/>
              <a:t>AJAX POST</a:t>
            </a:r>
          </a:p>
          <a:p>
            <a:pPr algn="ctr"/>
            <a:r>
              <a:rPr lang="it-IT" sz="1400" dirty="0" err="1"/>
              <a:t>sUsers</a:t>
            </a:r>
            <a:endParaRPr lang="it-IT" sz="1400" dirty="0"/>
          </a:p>
        </p:txBody>
      </p:sp>
      <p:cxnSp>
        <p:nvCxnSpPr>
          <p:cNvPr id="76" name="Google Shape;275;p37">
            <a:extLst>
              <a:ext uri="{FF2B5EF4-FFF2-40B4-BE49-F238E27FC236}">
                <a16:creationId xmlns:a16="http://schemas.microsoft.com/office/drawing/2014/main" id="{B551B1E0-7E5C-6D0B-5478-325FFD6E1C08}"/>
              </a:ext>
            </a:extLst>
          </p:cNvPr>
          <p:cNvCxnSpPr>
            <a:cxnSpLocks/>
          </p:cNvCxnSpPr>
          <p:nvPr/>
        </p:nvCxnSpPr>
        <p:spPr>
          <a:xfrm>
            <a:off x="9739730" y="6419571"/>
            <a:ext cx="758869"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78" name="CasellaDiTesto 77">
            <a:extLst>
              <a:ext uri="{FF2B5EF4-FFF2-40B4-BE49-F238E27FC236}">
                <a16:creationId xmlns:a16="http://schemas.microsoft.com/office/drawing/2014/main" id="{35300C82-BE22-8ED2-E6C0-B554F4C446E8}"/>
              </a:ext>
            </a:extLst>
          </p:cNvPr>
          <p:cNvSpPr txBox="1"/>
          <p:nvPr/>
        </p:nvSpPr>
        <p:spPr>
          <a:xfrm>
            <a:off x="9927085" y="5521001"/>
            <a:ext cx="1683642" cy="954107"/>
          </a:xfrm>
          <a:prstGeom prst="rect">
            <a:avLst/>
          </a:prstGeom>
          <a:noFill/>
        </p:spPr>
        <p:txBody>
          <a:bodyPr wrap="square" rtlCol="0">
            <a:spAutoFit/>
          </a:bodyPr>
          <a:lstStyle/>
          <a:p>
            <a:r>
              <a:rPr lang="it-IT" sz="1400" dirty="0"/>
              <a:t>the procedure follows </a:t>
            </a:r>
            <a:r>
              <a:rPr lang="it-IT" sz="1400" dirty="0" err="1"/>
              <a:t>that</a:t>
            </a:r>
            <a:r>
              <a:rPr lang="it-IT" sz="1400" dirty="0"/>
              <a:t> </a:t>
            </a:r>
            <a:r>
              <a:rPr lang="it-IT" sz="1400" dirty="0" err="1"/>
              <a:t>described</a:t>
            </a:r>
            <a:r>
              <a:rPr lang="it-IT" sz="1400" dirty="0"/>
              <a:t> for the pure HTML </a:t>
            </a:r>
            <a:r>
              <a:rPr lang="it-IT" sz="1400" dirty="0" err="1"/>
              <a:t>version</a:t>
            </a:r>
            <a:endParaRPr lang="it-IT" sz="1400" dirty="0"/>
          </a:p>
        </p:txBody>
      </p:sp>
      <p:sp>
        <p:nvSpPr>
          <p:cNvPr id="79" name="Rettangolo 78">
            <a:extLst>
              <a:ext uri="{FF2B5EF4-FFF2-40B4-BE49-F238E27FC236}">
                <a16:creationId xmlns:a16="http://schemas.microsoft.com/office/drawing/2014/main" id="{E47D759C-38D6-AB87-CC86-E8CB6303AA7F}"/>
              </a:ext>
            </a:extLst>
          </p:cNvPr>
          <p:cNvSpPr/>
          <p:nvPr/>
        </p:nvSpPr>
        <p:spPr>
          <a:xfrm>
            <a:off x="850606" y="4323111"/>
            <a:ext cx="10760121" cy="23960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92BC176D-42DB-53E0-38EA-1980D4C74679}"/>
              </a:ext>
            </a:extLst>
          </p:cNvPr>
          <p:cNvSpPr txBox="1"/>
          <p:nvPr/>
        </p:nvSpPr>
        <p:spPr>
          <a:xfrm>
            <a:off x="9468433" y="4323111"/>
            <a:ext cx="2112209" cy="369332"/>
          </a:xfrm>
          <a:prstGeom prst="rect">
            <a:avLst/>
          </a:prstGeom>
          <a:noFill/>
        </p:spPr>
        <p:txBody>
          <a:bodyPr wrap="square" rtlCol="0">
            <a:spAutoFit/>
          </a:bodyPr>
          <a:lstStyle/>
          <a:p>
            <a:r>
              <a:rPr lang="it-IT" dirty="0"/>
              <a:t>status code == 200</a:t>
            </a:r>
          </a:p>
        </p:txBody>
      </p:sp>
    </p:spTree>
    <p:extLst>
      <p:ext uri="{BB962C8B-B14F-4D97-AF65-F5344CB8AC3E}">
        <p14:creationId xmlns:p14="http://schemas.microsoft.com/office/powerpoint/2010/main" val="327004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DE0B8-F94D-3B54-0F2F-6C1AF148346A}"/>
              </a:ext>
            </a:extLst>
          </p:cNvPr>
          <p:cNvSpPr>
            <a:spLocks noGrp="1"/>
          </p:cNvSpPr>
          <p:nvPr>
            <p:ph type="title"/>
          </p:nvPr>
        </p:nvSpPr>
        <p:spPr>
          <a:xfrm>
            <a:off x="838200" y="195492"/>
            <a:ext cx="10515600" cy="1325563"/>
          </a:xfrm>
        </p:spPr>
        <p:txBody>
          <a:bodyPr/>
          <a:lstStyle/>
          <a:p>
            <a:pPr algn="ctr"/>
            <a:r>
              <a:rPr lang="it-IT" dirty="0"/>
              <a:t>Event: logout</a:t>
            </a:r>
          </a:p>
        </p:txBody>
      </p:sp>
      <p:sp>
        <p:nvSpPr>
          <p:cNvPr id="5" name="Google Shape;273;p37">
            <a:extLst>
              <a:ext uri="{FF2B5EF4-FFF2-40B4-BE49-F238E27FC236}">
                <a16:creationId xmlns:a16="http://schemas.microsoft.com/office/drawing/2014/main" id="{4B8BACCE-A4CC-E5EA-F20F-2691CA7D0B19}"/>
              </a:ext>
            </a:extLst>
          </p:cNvPr>
          <p:cNvSpPr/>
          <p:nvPr/>
        </p:nvSpPr>
        <p:spPr>
          <a:xfrm>
            <a:off x="5813513" y="1521055"/>
            <a:ext cx="1442443" cy="478617"/>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Logout</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6" name="Google Shape;274;p37">
            <a:extLst>
              <a:ext uri="{FF2B5EF4-FFF2-40B4-BE49-F238E27FC236}">
                <a16:creationId xmlns:a16="http://schemas.microsoft.com/office/drawing/2014/main" id="{AF9FD128-E8E4-30D5-1565-C626F4BDBAE7}"/>
              </a:ext>
            </a:extLst>
          </p:cNvPr>
          <p:cNvCxnSpPr>
            <a:cxnSpLocks/>
          </p:cNvCxnSpPr>
          <p:nvPr/>
        </p:nvCxnSpPr>
        <p:spPr>
          <a:xfrm>
            <a:off x="6561691" y="203754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7" name="Google Shape;277;p37">
            <a:extLst>
              <a:ext uri="{FF2B5EF4-FFF2-40B4-BE49-F238E27FC236}">
                <a16:creationId xmlns:a16="http://schemas.microsoft.com/office/drawing/2014/main" id="{BDD6D21C-15AC-3F79-BB19-53B3121E1D5D}"/>
              </a:ext>
            </a:extLst>
          </p:cNvPr>
          <p:cNvSpPr/>
          <p:nvPr/>
        </p:nvSpPr>
        <p:spPr>
          <a:xfrm>
            <a:off x="6355117" y="2266352"/>
            <a:ext cx="359233" cy="3852831"/>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8" name="Google Shape;275;p37">
            <a:extLst>
              <a:ext uri="{FF2B5EF4-FFF2-40B4-BE49-F238E27FC236}">
                <a16:creationId xmlns:a16="http://schemas.microsoft.com/office/drawing/2014/main" id="{96204A3B-D174-3EF2-8A73-69CFF0EE6A2A}"/>
              </a:ext>
            </a:extLst>
          </p:cNvPr>
          <p:cNvCxnSpPr>
            <a:cxnSpLocks/>
          </p:cNvCxnSpPr>
          <p:nvPr/>
        </p:nvCxnSpPr>
        <p:spPr>
          <a:xfrm>
            <a:off x="1340618" y="4270666"/>
            <a:ext cx="498169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CasellaDiTesto 8">
            <a:extLst>
              <a:ext uri="{FF2B5EF4-FFF2-40B4-BE49-F238E27FC236}">
                <a16:creationId xmlns:a16="http://schemas.microsoft.com/office/drawing/2014/main" id="{600519D7-952B-CCFC-9BE7-1B152E80ACE5}"/>
              </a:ext>
            </a:extLst>
          </p:cNvPr>
          <p:cNvSpPr txBox="1"/>
          <p:nvPr/>
        </p:nvSpPr>
        <p:spPr>
          <a:xfrm>
            <a:off x="4543460" y="3769748"/>
            <a:ext cx="128489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1" i="0" u="none" strike="noStrike" kern="1200" cap="none" spc="0" normalizeH="0" baseline="0" noProof="0" dirty="0" err="1">
                <a:ln>
                  <a:noFill/>
                </a:ln>
                <a:solidFill>
                  <a:prstClr val="black"/>
                </a:solidFill>
                <a:effectLst/>
                <a:uLnTx/>
                <a:uFillTx/>
                <a:latin typeface="Calibri" panose="020F0502020204030204"/>
                <a:ea typeface="+mn-ea"/>
                <a:cs typeface="+mn-cs"/>
              </a:rPr>
              <a:t>doPost</a:t>
            </a:r>
            <a:endParaRPr kumimoji="0" lang="it-IT"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EFCF5494-D435-6C82-3214-9949A55479E5}"/>
              </a:ext>
            </a:extLst>
          </p:cNvPr>
          <p:cNvSpPr txBox="1"/>
          <p:nvPr/>
        </p:nvSpPr>
        <p:spPr>
          <a:xfrm>
            <a:off x="4688841" y="4292967"/>
            <a:ext cx="2151722"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POST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Calibri"/>
                <a:ea typeface="Calibri"/>
                <a:cs typeface="Calibri"/>
                <a:sym typeface="Calibri"/>
              </a:rPr>
              <a:t>/</a:t>
            </a:r>
            <a:r>
              <a:rPr kumimoji="0" lang="es-419" sz="1800" b="0" i="0" u="none" strike="noStrike" kern="1200" cap="none" spc="0" normalizeH="0" baseline="0" noProof="0" dirty="0" err="1">
                <a:ln>
                  <a:noFill/>
                </a:ln>
                <a:solidFill>
                  <a:prstClr val="black"/>
                </a:solidFill>
                <a:effectLst/>
                <a:uLnTx/>
                <a:uFillTx/>
                <a:latin typeface="Calibri"/>
                <a:ea typeface="Calibri"/>
                <a:cs typeface="Calibri"/>
                <a:sym typeface="Calibri"/>
              </a:rPr>
              <a:t>Logout</a:t>
            </a:r>
            <a:endParaRPr kumimoji="0" lang="es-419"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Google Shape;273;p37">
            <a:extLst>
              <a:ext uri="{FF2B5EF4-FFF2-40B4-BE49-F238E27FC236}">
                <a16:creationId xmlns:a16="http://schemas.microsoft.com/office/drawing/2014/main" id="{3C7D06D3-BEE9-A87B-F1FE-62097E7977F1}"/>
              </a:ext>
            </a:extLst>
          </p:cNvPr>
          <p:cNvSpPr/>
          <p:nvPr/>
        </p:nvSpPr>
        <p:spPr>
          <a:xfrm>
            <a:off x="8073463" y="1521055"/>
            <a:ext cx="1442443" cy="478617"/>
          </a:xfrm>
          <a:prstGeom prst="rect">
            <a:avLst/>
          </a:prstGeom>
          <a:solidFill>
            <a:schemeClr val="accent2">
              <a:lumMod val="40000"/>
              <a:lumOff val="60000"/>
            </a:schemeClr>
          </a:solidFill>
          <a:ln w="25400" cap="flat" cmpd="sng">
            <a:solidFill>
              <a:srgbClr val="4F81B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Session</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sp>
        <p:nvSpPr>
          <p:cNvPr id="13" name="Google Shape;273;p37">
            <a:extLst>
              <a:ext uri="{FF2B5EF4-FFF2-40B4-BE49-F238E27FC236}">
                <a16:creationId xmlns:a16="http://schemas.microsoft.com/office/drawing/2014/main" id="{1E46E587-487B-4246-C425-D310EC9162B9}"/>
              </a:ext>
            </a:extLst>
          </p:cNvPr>
          <p:cNvSpPr/>
          <p:nvPr/>
        </p:nvSpPr>
        <p:spPr>
          <a:xfrm>
            <a:off x="9911357" y="1521055"/>
            <a:ext cx="1442443" cy="478617"/>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index.html</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15" name="Google Shape;274;p37">
            <a:extLst>
              <a:ext uri="{FF2B5EF4-FFF2-40B4-BE49-F238E27FC236}">
                <a16:creationId xmlns:a16="http://schemas.microsoft.com/office/drawing/2014/main" id="{CEE24419-E2EA-F193-994E-F5F4C33FB941}"/>
              </a:ext>
            </a:extLst>
          </p:cNvPr>
          <p:cNvCxnSpPr>
            <a:cxnSpLocks/>
          </p:cNvCxnSpPr>
          <p:nvPr/>
        </p:nvCxnSpPr>
        <p:spPr>
          <a:xfrm>
            <a:off x="8840088" y="2037541"/>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6" name="Google Shape;274;p37">
            <a:extLst>
              <a:ext uri="{FF2B5EF4-FFF2-40B4-BE49-F238E27FC236}">
                <a16:creationId xmlns:a16="http://schemas.microsoft.com/office/drawing/2014/main" id="{0B55522B-524A-23FE-034A-D5DDF4EECF66}"/>
              </a:ext>
            </a:extLst>
          </p:cNvPr>
          <p:cNvCxnSpPr>
            <a:cxnSpLocks/>
          </p:cNvCxnSpPr>
          <p:nvPr/>
        </p:nvCxnSpPr>
        <p:spPr>
          <a:xfrm>
            <a:off x="10632578" y="1999672"/>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7" name="Google Shape;275;p37">
            <a:extLst>
              <a:ext uri="{FF2B5EF4-FFF2-40B4-BE49-F238E27FC236}">
                <a16:creationId xmlns:a16="http://schemas.microsoft.com/office/drawing/2014/main" id="{EF4FC6BB-5BF7-1BC9-DABE-9A8E268D529A}"/>
              </a:ext>
            </a:extLst>
          </p:cNvPr>
          <p:cNvCxnSpPr>
            <a:cxnSpLocks/>
            <a:endCxn id="21" idx="1"/>
          </p:cNvCxnSpPr>
          <p:nvPr/>
        </p:nvCxnSpPr>
        <p:spPr>
          <a:xfrm>
            <a:off x="6688168" y="3355238"/>
            <a:ext cx="1972303"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 name="Google Shape;277;p37">
            <a:extLst>
              <a:ext uri="{FF2B5EF4-FFF2-40B4-BE49-F238E27FC236}">
                <a16:creationId xmlns:a16="http://schemas.microsoft.com/office/drawing/2014/main" id="{100479BD-D6B4-8CD8-06DD-46EB043C7AB8}"/>
              </a:ext>
            </a:extLst>
          </p:cNvPr>
          <p:cNvSpPr/>
          <p:nvPr/>
        </p:nvSpPr>
        <p:spPr>
          <a:xfrm>
            <a:off x="8660471" y="2871645"/>
            <a:ext cx="359234" cy="967185"/>
          </a:xfrm>
          <a:prstGeom prst="rect">
            <a:avLst/>
          </a:prstGeom>
          <a:solidFill>
            <a:schemeClr val="accent2">
              <a:lumMod val="40000"/>
              <a:lumOff val="60000"/>
            </a:schemeClr>
          </a:solid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23" name="CasellaDiTesto 22">
            <a:extLst>
              <a:ext uri="{FF2B5EF4-FFF2-40B4-BE49-F238E27FC236}">
                <a16:creationId xmlns:a16="http://schemas.microsoft.com/office/drawing/2014/main" id="{A9C2A658-704B-4C09-34BA-FCAD65E85B65}"/>
              </a:ext>
            </a:extLst>
          </p:cNvPr>
          <p:cNvSpPr txBox="1"/>
          <p:nvPr/>
        </p:nvSpPr>
        <p:spPr>
          <a:xfrm>
            <a:off x="6985640" y="2964302"/>
            <a:ext cx="14305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rPr>
              <a:t>invalidate()</a:t>
            </a:r>
          </a:p>
        </p:txBody>
      </p:sp>
      <p:sp>
        <p:nvSpPr>
          <p:cNvPr id="24" name="Google Shape;277;p37">
            <a:extLst>
              <a:ext uri="{FF2B5EF4-FFF2-40B4-BE49-F238E27FC236}">
                <a16:creationId xmlns:a16="http://schemas.microsoft.com/office/drawing/2014/main" id="{4A5610D3-4BB3-2E3B-F914-DF0110E16C97}"/>
              </a:ext>
            </a:extLst>
          </p:cNvPr>
          <p:cNvSpPr/>
          <p:nvPr/>
        </p:nvSpPr>
        <p:spPr>
          <a:xfrm>
            <a:off x="10452961" y="4192768"/>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34" name="Google Shape;275;p37">
            <a:extLst>
              <a:ext uri="{FF2B5EF4-FFF2-40B4-BE49-F238E27FC236}">
                <a16:creationId xmlns:a16="http://schemas.microsoft.com/office/drawing/2014/main" id="{726CC3EF-C56C-41AE-CE45-034266A588AB}"/>
              </a:ext>
            </a:extLst>
          </p:cNvPr>
          <p:cNvCxnSpPr>
            <a:cxnSpLocks/>
            <a:endCxn id="24" idx="1"/>
          </p:cNvCxnSpPr>
          <p:nvPr/>
        </p:nvCxnSpPr>
        <p:spPr>
          <a:xfrm>
            <a:off x="6714350" y="4676361"/>
            <a:ext cx="373861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6" name="CasellaDiTesto 35">
            <a:extLst>
              <a:ext uri="{FF2B5EF4-FFF2-40B4-BE49-F238E27FC236}">
                <a16:creationId xmlns:a16="http://schemas.microsoft.com/office/drawing/2014/main" id="{74DD415F-E664-2237-831B-12AEB8CE6935}"/>
              </a:ext>
            </a:extLst>
          </p:cNvPr>
          <p:cNvSpPr txBox="1"/>
          <p:nvPr/>
        </p:nvSpPr>
        <p:spPr>
          <a:xfrm>
            <a:off x="7169401" y="4270666"/>
            <a:ext cx="14305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0" i="0" u="none" strike="noStrike" kern="1200" cap="none" spc="0" normalizeH="0" baseline="0" noProof="0" dirty="0" err="1">
                <a:ln>
                  <a:noFill/>
                </a:ln>
                <a:solidFill>
                  <a:prstClr val="black"/>
                </a:solidFill>
                <a:effectLst/>
                <a:uLnTx/>
                <a:uFillTx/>
                <a:latin typeface="Calibri" panose="020F0502020204030204"/>
                <a:ea typeface="+mn-ea"/>
                <a:cs typeface="+mn-cs"/>
              </a:rPr>
              <a:t>redirect</a:t>
            </a:r>
            <a:endParaRPr kumimoji="0" lang="it-IT"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Google Shape;273;p37">
            <a:extLst>
              <a:ext uri="{FF2B5EF4-FFF2-40B4-BE49-F238E27FC236}">
                <a16:creationId xmlns:a16="http://schemas.microsoft.com/office/drawing/2014/main" id="{A3EF68FC-1DC0-99EA-1DAF-123B28FCF21C}"/>
              </a:ext>
            </a:extLst>
          </p:cNvPr>
          <p:cNvSpPr/>
          <p:nvPr/>
        </p:nvSpPr>
        <p:spPr>
          <a:xfrm>
            <a:off x="3045603" y="1498753"/>
            <a:ext cx="1897303" cy="52322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Session</a:t>
            </a:r>
            <a:r>
              <a:rPr kumimoji="0" lang="es-419" sz="20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 </a:t>
            </a:r>
            <a:r>
              <a:rPr kumimoji="0" lang="es-419" sz="2000" b="0" i="0" u="none" strike="noStrike" kern="0" cap="none" spc="0" normalizeH="0" baseline="0" noProof="0" dirty="0" err="1">
                <a:ln>
                  <a:noFill/>
                </a:ln>
                <a:solidFill>
                  <a:srgbClr val="000000"/>
                </a:solidFill>
                <a:effectLst/>
                <a:uLnTx/>
                <a:uFillTx/>
                <a:latin typeface="Calibri" panose="020F0502020204030204"/>
                <a:ea typeface="Calibri"/>
                <a:cs typeface="Calibri"/>
                <a:sym typeface="Calibri"/>
              </a:rPr>
              <a:t>storage</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25" name="Google Shape;274;p37">
            <a:extLst>
              <a:ext uri="{FF2B5EF4-FFF2-40B4-BE49-F238E27FC236}">
                <a16:creationId xmlns:a16="http://schemas.microsoft.com/office/drawing/2014/main" id="{AD5B8BB4-14EA-5CB9-85E3-7BD17D694C51}"/>
              </a:ext>
            </a:extLst>
          </p:cNvPr>
          <p:cNvCxnSpPr>
            <a:cxnSpLocks/>
          </p:cNvCxnSpPr>
          <p:nvPr/>
        </p:nvCxnSpPr>
        <p:spPr>
          <a:xfrm>
            <a:off x="3994254" y="208330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6" name="Google Shape;277;p37">
            <a:extLst>
              <a:ext uri="{FF2B5EF4-FFF2-40B4-BE49-F238E27FC236}">
                <a16:creationId xmlns:a16="http://schemas.microsoft.com/office/drawing/2014/main" id="{38B8354B-18BB-27F3-A171-B63395D92F91}"/>
              </a:ext>
            </a:extLst>
          </p:cNvPr>
          <p:cNvSpPr/>
          <p:nvPr/>
        </p:nvSpPr>
        <p:spPr>
          <a:xfrm>
            <a:off x="3858585" y="2461815"/>
            <a:ext cx="359234" cy="96718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27" name="Google Shape;273;p37">
            <a:extLst>
              <a:ext uri="{FF2B5EF4-FFF2-40B4-BE49-F238E27FC236}">
                <a16:creationId xmlns:a16="http://schemas.microsoft.com/office/drawing/2014/main" id="{E459D31D-3CD8-1F07-E26F-3D9386B0C678}"/>
              </a:ext>
            </a:extLst>
          </p:cNvPr>
          <p:cNvSpPr/>
          <p:nvPr/>
        </p:nvSpPr>
        <p:spPr>
          <a:xfrm>
            <a:off x="194140" y="1498753"/>
            <a:ext cx="1897303" cy="523220"/>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419" sz="20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Homepage.html</a:t>
            </a:r>
            <a:endParaRPr kumimoji="0" sz="18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endParaRPr>
          </a:p>
        </p:txBody>
      </p:sp>
      <p:cxnSp>
        <p:nvCxnSpPr>
          <p:cNvPr id="28" name="Google Shape;274;p37">
            <a:extLst>
              <a:ext uri="{FF2B5EF4-FFF2-40B4-BE49-F238E27FC236}">
                <a16:creationId xmlns:a16="http://schemas.microsoft.com/office/drawing/2014/main" id="{F0F38AA5-1EAC-21C9-3808-E2E3C2C53220}"/>
              </a:ext>
            </a:extLst>
          </p:cNvPr>
          <p:cNvCxnSpPr>
            <a:cxnSpLocks/>
          </p:cNvCxnSpPr>
          <p:nvPr/>
        </p:nvCxnSpPr>
        <p:spPr>
          <a:xfrm>
            <a:off x="1111549" y="2058408"/>
            <a:ext cx="0" cy="4562297"/>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77;p37">
            <a:extLst>
              <a:ext uri="{FF2B5EF4-FFF2-40B4-BE49-F238E27FC236}">
                <a16:creationId xmlns:a16="http://schemas.microsoft.com/office/drawing/2014/main" id="{CAA4DA4E-3241-1DA3-344E-8603019B099E}"/>
              </a:ext>
            </a:extLst>
          </p:cNvPr>
          <p:cNvSpPr/>
          <p:nvPr/>
        </p:nvSpPr>
        <p:spPr>
          <a:xfrm>
            <a:off x="944967" y="2304652"/>
            <a:ext cx="395651" cy="25224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Calibri"/>
              <a:cs typeface="Calibri"/>
              <a:sym typeface="Calibri"/>
            </a:endParaRPr>
          </a:p>
        </p:txBody>
      </p:sp>
      <p:cxnSp>
        <p:nvCxnSpPr>
          <p:cNvPr id="30" name="Google Shape;275;p37">
            <a:extLst>
              <a:ext uri="{FF2B5EF4-FFF2-40B4-BE49-F238E27FC236}">
                <a16:creationId xmlns:a16="http://schemas.microsoft.com/office/drawing/2014/main" id="{95146E40-80DF-D5B1-69F6-ACED1EF6CB91}"/>
              </a:ext>
            </a:extLst>
          </p:cNvPr>
          <p:cNvCxnSpPr>
            <a:cxnSpLocks/>
          </p:cNvCxnSpPr>
          <p:nvPr/>
        </p:nvCxnSpPr>
        <p:spPr>
          <a:xfrm>
            <a:off x="1340618" y="2964302"/>
            <a:ext cx="2517967"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9" name="CasellaDiTesto 18">
            <a:extLst>
              <a:ext uri="{FF2B5EF4-FFF2-40B4-BE49-F238E27FC236}">
                <a16:creationId xmlns:a16="http://schemas.microsoft.com/office/drawing/2014/main" id="{C0D94DA8-939D-65A7-025A-CC8020AE107C}"/>
              </a:ext>
            </a:extLst>
          </p:cNvPr>
          <p:cNvSpPr txBox="1"/>
          <p:nvPr/>
        </p:nvSpPr>
        <p:spPr>
          <a:xfrm>
            <a:off x="1338498" y="2630292"/>
            <a:ext cx="3002825" cy="338554"/>
          </a:xfrm>
          <a:prstGeom prst="rect">
            <a:avLst/>
          </a:prstGeom>
          <a:noFill/>
        </p:spPr>
        <p:txBody>
          <a:bodyPr wrap="square" rtlCol="0">
            <a:spAutoFit/>
          </a:bodyPr>
          <a:lstStyle/>
          <a:p>
            <a:r>
              <a:rPr lang="it-IT" sz="1600" err="1"/>
              <a:t>removeItem</a:t>
            </a:r>
            <a:r>
              <a:rPr lang="it-IT" sz="1600"/>
              <a:t>(‘’username’’)</a:t>
            </a:r>
            <a:endParaRPr lang="it-IT" sz="1600" dirty="0"/>
          </a:p>
        </p:txBody>
      </p:sp>
    </p:spTree>
    <p:extLst>
      <p:ext uri="{BB962C8B-B14F-4D97-AF65-F5344CB8AC3E}">
        <p14:creationId xmlns:p14="http://schemas.microsoft.com/office/powerpoint/2010/main" val="290913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434870"/>
            <a:ext cx="7254949" cy="917485"/>
          </a:xfrm>
        </p:spPr>
        <p:txBody>
          <a:bodyPr>
            <a:normAutofit/>
          </a:bodyPr>
          <a:lstStyle/>
          <a:p>
            <a:r>
              <a:rPr lang="it-IT" dirty="0"/>
              <a:t>Data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222744"/>
            <a:ext cx="9771320" cy="5497032"/>
          </a:xfrm>
        </p:spPr>
        <p:txBody>
          <a:bodyPr>
            <a:normAutofit fontScale="92500" lnSpcReduction="20000"/>
          </a:bodyPr>
          <a:lstStyle/>
          <a:p>
            <a:pPr marL="0" indent="0">
              <a:buNone/>
            </a:pPr>
            <a:r>
              <a:rPr lang="it-IT" sz="2000" b="0" i="0" u="none" strike="noStrike" baseline="0" dirty="0">
                <a:solidFill>
                  <a:srgbClr val="000000"/>
                </a:solidFill>
              </a:rPr>
              <a:t>Un’applicazione web consente la gestione di riunioni online. L’applicazione supporta registrazione e login mediante una pagina pubblica con opportune </a:t>
            </a:r>
            <a:r>
              <a:rPr lang="it-IT" sz="2000" b="0" i="0" u="none" strike="noStrike" baseline="0" dirty="0" err="1">
                <a:solidFill>
                  <a:srgbClr val="000000"/>
                </a:solidFill>
              </a:rPr>
              <a:t>form</a:t>
            </a:r>
            <a:r>
              <a:rPr lang="it-IT" sz="2000" b="0" i="0" u="none" strike="noStrike" baseline="0" dirty="0">
                <a:solidFill>
                  <a:srgbClr val="000000"/>
                </a:solidFill>
              </a:rPr>
              <a:t>. La registrazione controlla la validità sintattica dell’indirizzo di </a:t>
            </a:r>
            <a:r>
              <a:rPr lang="it-IT" sz="2000" b="1" i="0" u="none" strike="noStrike" baseline="0" dirty="0">
                <a:solidFill>
                  <a:srgbClr val="00B050"/>
                </a:solidFill>
              </a:rPr>
              <a:t>email</a:t>
            </a:r>
            <a:r>
              <a:rPr lang="it-IT" sz="2000" b="0" i="0" u="none" strike="noStrike" baseline="0" dirty="0">
                <a:solidFill>
                  <a:srgbClr val="000000"/>
                </a:solidFill>
              </a:rPr>
              <a:t> e l’uguaglianza tra i campi “</a:t>
            </a:r>
            <a:r>
              <a:rPr lang="it-IT" sz="2000" b="1" u="none" strike="noStrike" baseline="0" dirty="0">
                <a:solidFill>
                  <a:srgbClr val="00B050"/>
                </a:solidFill>
              </a:rPr>
              <a:t>password</a:t>
            </a:r>
            <a:r>
              <a:rPr lang="it-IT" sz="2000" b="0" i="0" u="none" strike="noStrike" baseline="0" dirty="0">
                <a:solidFill>
                  <a:srgbClr val="000000"/>
                </a:solidFill>
              </a:rPr>
              <a:t>” e “ripeti password”. La registrazione controlla l’unicità dello </a:t>
            </a:r>
            <a:r>
              <a:rPr lang="it-IT" sz="2000" b="1" i="0" u="none" strike="noStrike" baseline="0" dirty="0">
                <a:solidFill>
                  <a:srgbClr val="00B050"/>
                </a:solidFill>
              </a:rPr>
              <a:t>username</a:t>
            </a:r>
            <a:r>
              <a:rPr lang="it-IT" sz="2000" b="0" i="0" u="none" strike="noStrike" baseline="0" dirty="0">
                <a:solidFill>
                  <a:srgbClr val="000000"/>
                </a:solidFill>
              </a:rPr>
              <a:t>. Una </a:t>
            </a:r>
            <a:r>
              <a:rPr lang="it-IT" sz="2000" b="1" i="0" u="none" strike="noStrike" baseline="0" dirty="0">
                <a:solidFill>
                  <a:srgbClr val="FF0000"/>
                </a:solidFill>
              </a:rPr>
              <a:t>riunione</a:t>
            </a:r>
            <a:r>
              <a:rPr lang="it-IT" sz="2000" b="0" i="0" u="none" strike="noStrike" baseline="0" dirty="0">
                <a:solidFill>
                  <a:srgbClr val="000000"/>
                </a:solidFill>
              </a:rPr>
              <a:t> ha un </a:t>
            </a:r>
            <a:r>
              <a:rPr lang="it-IT" sz="2000" b="1" i="0" u="none" strike="noStrike" baseline="0" dirty="0">
                <a:solidFill>
                  <a:srgbClr val="00B050"/>
                </a:solidFill>
              </a:rPr>
              <a:t>titolo</a:t>
            </a:r>
            <a:r>
              <a:rPr lang="it-IT" sz="2000" b="0" i="0" u="none" strike="noStrike" baseline="0" dirty="0">
                <a:solidFill>
                  <a:srgbClr val="000000"/>
                </a:solidFill>
              </a:rPr>
              <a:t>, una </a:t>
            </a:r>
            <a:r>
              <a:rPr lang="it-IT" sz="2000" b="1" i="0" u="none" strike="noStrike" baseline="0" dirty="0">
                <a:solidFill>
                  <a:srgbClr val="00B050"/>
                </a:solidFill>
              </a:rPr>
              <a:t>data</a:t>
            </a:r>
            <a:r>
              <a:rPr lang="it-IT" sz="2000" b="0" i="0" u="none" strike="noStrike" baseline="0" dirty="0">
                <a:solidFill>
                  <a:srgbClr val="000000"/>
                </a:solidFill>
              </a:rPr>
              <a:t>, un’</a:t>
            </a:r>
            <a:r>
              <a:rPr lang="it-IT" sz="2000" b="1" i="0" u="none" strike="noStrike" baseline="0" dirty="0">
                <a:solidFill>
                  <a:srgbClr val="00B050"/>
                </a:solidFill>
              </a:rPr>
              <a:t>ora</a:t>
            </a:r>
            <a:r>
              <a:rPr lang="it-IT" sz="2000" b="0" i="0" u="none" strike="noStrike" baseline="0" dirty="0">
                <a:solidFill>
                  <a:srgbClr val="000000"/>
                </a:solidFill>
              </a:rPr>
              <a:t>, una </a:t>
            </a:r>
            <a:r>
              <a:rPr lang="it-IT" sz="2000" b="1" i="0" u="none" strike="noStrike" baseline="0" dirty="0">
                <a:solidFill>
                  <a:srgbClr val="00B050"/>
                </a:solidFill>
              </a:rPr>
              <a:t>durata</a:t>
            </a:r>
            <a:r>
              <a:rPr lang="it-IT" sz="2000" b="0" i="0" u="none" strike="noStrike" baseline="0" dirty="0">
                <a:solidFill>
                  <a:srgbClr val="000000"/>
                </a:solidFill>
              </a:rPr>
              <a:t> e un </a:t>
            </a:r>
            <a:r>
              <a:rPr lang="it-IT" sz="2000" b="1" i="0" u="none" strike="noStrike" baseline="0" dirty="0">
                <a:solidFill>
                  <a:srgbClr val="00B050"/>
                </a:solidFill>
              </a:rPr>
              <a:t>numero massimo di partecipanti</a:t>
            </a:r>
            <a:r>
              <a:rPr lang="it-IT" sz="2000" b="0" i="0" u="none" strike="noStrike" baseline="0" dirty="0">
                <a:solidFill>
                  <a:srgbClr val="000000"/>
                </a:solidFill>
              </a:rPr>
              <a:t>. </a:t>
            </a:r>
            <a:r>
              <a:rPr lang="it-IT" sz="2000" b="1" i="0" u="none" strike="noStrike" baseline="0" dirty="0">
                <a:solidFill>
                  <a:srgbClr val="000000"/>
                </a:solidFill>
              </a:rPr>
              <a:t>L’</a:t>
            </a:r>
            <a:r>
              <a:rPr lang="it-IT" sz="2000" b="1" i="0" u="none" strike="noStrike" baseline="0" dirty="0">
                <a:solidFill>
                  <a:srgbClr val="FF0000"/>
                </a:solidFill>
              </a:rPr>
              <a:t>utente</a:t>
            </a:r>
            <a:r>
              <a:rPr lang="it-IT" sz="2000" b="0" i="0" u="none" strike="noStrike" baseline="0" dirty="0">
                <a:solidFill>
                  <a:srgbClr val="000000"/>
                </a:solidFill>
              </a:rPr>
              <a:t> fa il login e, se autenticato, accede all’HOME page che mostra l’elenco delle </a:t>
            </a:r>
            <a:r>
              <a:rPr lang="it-IT" sz="2000" b="1" i="0" u="none" strike="noStrike" baseline="0" dirty="0">
                <a:solidFill>
                  <a:srgbClr val="00B0F0"/>
                </a:solidFill>
              </a:rPr>
              <a:t>riunioni indette da lui</a:t>
            </a:r>
            <a:r>
              <a:rPr lang="it-IT" sz="2000" b="0" i="0" u="none" strike="noStrike" baseline="0" dirty="0">
                <a:solidFill>
                  <a:srgbClr val="00B0F0"/>
                </a:solidFill>
              </a:rPr>
              <a:t> </a:t>
            </a:r>
            <a:r>
              <a:rPr lang="it-IT" sz="2000" b="0" i="0" u="none" strike="noStrike" baseline="0" dirty="0"/>
              <a:t>e non ancora scadute</a:t>
            </a:r>
            <a:r>
              <a:rPr lang="it-IT" sz="2000" b="0" i="0" u="none" strike="noStrike" baseline="0" dirty="0">
                <a:solidFill>
                  <a:srgbClr val="000000"/>
                </a:solidFill>
              </a:rPr>
              <a:t>, l’elenco delle </a:t>
            </a:r>
            <a:r>
              <a:rPr lang="it-IT" sz="2000" b="1" i="0" u="none" strike="noStrike" baseline="0" dirty="0">
                <a:solidFill>
                  <a:srgbClr val="00B0F0"/>
                </a:solidFill>
              </a:rPr>
              <a:t>riunioni cui è stato invitato </a:t>
            </a:r>
            <a:r>
              <a:rPr lang="it-IT" sz="2000" b="0" i="0" u="none" strike="noStrike" baseline="0" dirty="0">
                <a:solidFill>
                  <a:srgbClr val="000000"/>
                </a:solidFill>
              </a:rPr>
              <a:t>e non ancora scadute, e una </a:t>
            </a:r>
            <a:r>
              <a:rPr lang="it-IT" sz="2000" b="0" i="0" u="none" strike="noStrike" baseline="0" dirty="0" err="1">
                <a:solidFill>
                  <a:srgbClr val="000000"/>
                </a:solidFill>
              </a:rPr>
              <a:t>form</a:t>
            </a:r>
            <a:r>
              <a:rPr lang="it-IT" sz="2000" b="0" i="0" u="none" strike="noStrike" baseline="0" dirty="0">
                <a:solidFill>
                  <a:srgbClr val="000000"/>
                </a:solidFill>
              </a:rPr>
              <a:t> per creare una nuova riunione. Quando l’utente inoltra la </a:t>
            </a:r>
            <a:r>
              <a:rPr lang="it-IT" sz="2000" b="0" i="0" u="none" strike="noStrike" baseline="0" dirty="0" err="1">
                <a:solidFill>
                  <a:srgbClr val="000000"/>
                </a:solidFill>
              </a:rPr>
              <a:t>form</a:t>
            </a:r>
            <a:r>
              <a:rPr lang="it-IT" sz="2000" b="0" i="0" u="none" strike="noStrike" baseline="0" dirty="0">
                <a:solidFill>
                  <a:srgbClr val="000000"/>
                </a:solidFill>
              </a:rPr>
              <a:t> con il bottone INVIA, appare una pagina ANAGRAFICA con l’elenco degli utenti registrati. L’utente può scegliere uno o più partecipanti dall’elenco e premere il bottone INVITA per invitarli alla riunione. Se il numero d’invitati è superiore di X unità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t>
            </a:r>
            <a:r>
              <a:rPr lang="it-IT" sz="2000" i="0" u="none" strike="noStrike" baseline="0" dirty="0">
                <a:solidFill>
                  <a:srgbClr val="000000"/>
                </a:solidFill>
              </a:rPr>
              <a:t>e l’utente è rimandato alla HOME PAGE</a:t>
            </a:r>
            <a:r>
              <a:rPr lang="it-IT" sz="2000" b="0" i="0" u="none" strike="noStrike" baseline="0" dirty="0">
                <a:solidFill>
                  <a:srgbClr val="000000"/>
                </a:solidFill>
              </a:rPr>
              <a:t>.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 L’applicazione consente il logout dell’utente. </a:t>
            </a:r>
            <a:endParaRPr lang="it-IT" sz="3200" dirty="0"/>
          </a:p>
        </p:txBody>
      </p:sp>
      <p:sp>
        <p:nvSpPr>
          <p:cNvPr id="4" name="CasellaDiTesto 3">
            <a:extLst>
              <a:ext uri="{FF2B5EF4-FFF2-40B4-BE49-F238E27FC236}">
                <a16:creationId xmlns:a16="http://schemas.microsoft.com/office/drawing/2014/main" id="{86A0F5F8-2E12-4B4E-B50E-9FC52F34E27F}"/>
              </a:ext>
            </a:extLst>
          </p:cNvPr>
          <p:cNvSpPr txBox="1"/>
          <p:nvPr/>
        </p:nvSpPr>
        <p:spPr>
          <a:xfrm>
            <a:off x="7793664" y="434870"/>
            <a:ext cx="3051545" cy="1077218"/>
          </a:xfrm>
          <a:prstGeom prst="rect">
            <a:avLst/>
          </a:prstGeom>
          <a:noFill/>
        </p:spPr>
        <p:txBody>
          <a:bodyPr wrap="square" rtlCol="0">
            <a:spAutoFit/>
          </a:bodyPr>
          <a:lstStyle/>
          <a:p>
            <a:pPr algn="ctr" defTabSz="914400">
              <a:defRPr/>
            </a:pPr>
            <a:r>
              <a:rPr lang="es-419" sz="2000" b="1" dirty="0" err="1">
                <a:solidFill>
                  <a:schemeClr val="accent1">
                    <a:lumMod val="75000"/>
                  </a:schemeClr>
                </a:solidFill>
              </a:rPr>
              <a:t>Relationships</a:t>
            </a:r>
            <a:r>
              <a:rPr lang="es-419" sz="2000" b="1" dirty="0"/>
              <a:t>, </a:t>
            </a:r>
            <a:r>
              <a:rPr lang="es-419" sz="2000" b="1" dirty="0" err="1">
                <a:solidFill>
                  <a:srgbClr val="FF0000"/>
                </a:solidFill>
              </a:rPr>
              <a:t>entities</a:t>
            </a:r>
            <a:r>
              <a:rPr lang="es-419" sz="2000" b="1" dirty="0"/>
              <a:t>,</a:t>
            </a:r>
            <a:r>
              <a:rPr lang="es-419" sz="2000" b="1" dirty="0">
                <a:solidFill>
                  <a:srgbClr val="366092"/>
                </a:solidFill>
              </a:rPr>
              <a:t> </a:t>
            </a:r>
          </a:p>
          <a:p>
            <a:pPr algn="ctr" defTabSz="914400">
              <a:defRPr/>
            </a:pPr>
            <a:r>
              <a:rPr lang="es-419" sz="2000" b="1" dirty="0" err="1">
                <a:solidFill>
                  <a:srgbClr val="00B050"/>
                </a:solidFill>
              </a:rPr>
              <a:t>attributes</a:t>
            </a:r>
            <a:endParaRPr lang="es-419" sz="2000" b="1"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3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6EFB4F-BDA4-4434-BA80-C69894E8D16C}"/>
              </a:ext>
            </a:extLst>
          </p:cNvPr>
          <p:cNvSpPr>
            <a:spLocks noGrp="1"/>
          </p:cNvSpPr>
          <p:nvPr>
            <p:ph type="title"/>
          </p:nvPr>
        </p:nvSpPr>
        <p:spPr>
          <a:xfrm>
            <a:off x="408912" y="497271"/>
            <a:ext cx="10515600" cy="859967"/>
          </a:xfrm>
        </p:spPr>
        <p:txBody>
          <a:bodyPr/>
          <a:lstStyle/>
          <a:p>
            <a:r>
              <a:rPr lang="it-IT" dirty="0"/>
              <a:t>Database design</a:t>
            </a:r>
          </a:p>
        </p:txBody>
      </p:sp>
      <p:sp>
        <p:nvSpPr>
          <p:cNvPr id="4" name="CasellaDiTesto 3">
            <a:extLst>
              <a:ext uri="{FF2B5EF4-FFF2-40B4-BE49-F238E27FC236}">
                <a16:creationId xmlns:a16="http://schemas.microsoft.com/office/drawing/2014/main" id="{447E5CA3-00E1-42C1-8772-BE39DB2994A5}"/>
              </a:ext>
            </a:extLst>
          </p:cNvPr>
          <p:cNvSpPr txBox="1"/>
          <p:nvPr/>
        </p:nvSpPr>
        <p:spPr>
          <a:xfrm>
            <a:off x="1679941" y="3438800"/>
            <a:ext cx="24135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Meeting</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a16="http://schemas.microsoft.com/office/drawing/2014/main" id="{E0B3030E-4CE5-4D86-ADA1-28B1D1E5FA2C}"/>
              </a:ext>
            </a:extLst>
          </p:cNvPr>
          <p:cNvSpPr/>
          <p:nvPr/>
        </p:nvSpPr>
        <p:spPr>
          <a:xfrm>
            <a:off x="1485011" y="3236485"/>
            <a:ext cx="2498653"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Decisione 8">
            <a:extLst>
              <a:ext uri="{FF2B5EF4-FFF2-40B4-BE49-F238E27FC236}">
                <a16:creationId xmlns:a16="http://schemas.microsoft.com/office/drawing/2014/main" id="{E13DEC8C-48AD-4999-8A4C-4A0B51FADAD2}"/>
              </a:ext>
            </a:extLst>
          </p:cNvPr>
          <p:cNvSpPr/>
          <p:nvPr/>
        </p:nvSpPr>
        <p:spPr>
          <a:xfrm>
            <a:off x="3887971" y="4805916"/>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Decisione 9">
            <a:extLst>
              <a:ext uri="{FF2B5EF4-FFF2-40B4-BE49-F238E27FC236}">
                <a16:creationId xmlns:a16="http://schemas.microsoft.com/office/drawing/2014/main" id="{B3BF2B7D-152F-4A6D-946F-5974F959F5DA}"/>
              </a:ext>
            </a:extLst>
          </p:cNvPr>
          <p:cNvSpPr/>
          <p:nvPr/>
        </p:nvSpPr>
        <p:spPr>
          <a:xfrm>
            <a:off x="3887971" y="1800446"/>
            <a:ext cx="1970566" cy="101009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asellaDiTesto 11">
            <a:extLst>
              <a:ext uri="{FF2B5EF4-FFF2-40B4-BE49-F238E27FC236}">
                <a16:creationId xmlns:a16="http://schemas.microsoft.com/office/drawing/2014/main" id="{B6F17A24-85AB-47CF-A0C7-E1FC77D5E087}"/>
              </a:ext>
            </a:extLst>
          </p:cNvPr>
          <p:cNvSpPr txBox="1"/>
          <p:nvPr/>
        </p:nvSpPr>
        <p:spPr>
          <a:xfrm>
            <a:off x="405366" y="2697029"/>
            <a:ext cx="1988288" cy="18184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meetingID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title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date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time</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duration</a:t>
            </a:r>
          </a:p>
          <a:p>
            <a:pPr marL="0" marR="0" lvl="0" indent="0" algn="l" defTabSz="914400" rtl="0" eaLnBrk="1" fontAlgn="auto" latinLnBrk="0" hangingPunct="1">
              <a:lnSpc>
                <a:spcPct val="100000"/>
              </a:lnSpc>
              <a:spcBef>
                <a:spcPts val="0"/>
              </a:spcBef>
              <a:spcAft>
                <a:spcPts val="10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maxPart</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asellaDiTesto 12">
            <a:extLst>
              <a:ext uri="{FF2B5EF4-FFF2-40B4-BE49-F238E27FC236}">
                <a16:creationId xmlns:a16="http://schemas.microsoft.com/office/drawing/2014/main" id="{B435C8B7-3AEE-4D38-BC71-2C047B6FF51E}"/>
              </a:ext>
            </a:extLst>
          </p:cNvPr>
          <p:cNvSpPr txBox="1"/>
          <p:nvPr/>
        </p:nvSpPr>
        <p:spPr>
          <a:xfrm>
            <a:off x="6512442" y="3438800"/>
            <a:ext cx="16374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000" b="0" i="0" u="none" strike="noStrike" kern="1200" cap="none" spc="0" normalizeH="0" baseline="0" noProof="0" dirty="0">
                <a:ln>
                  <a:noFill/>
                </a:ln>
                <a:solidFill>
                  <a:prstClr val="black"/>
                </a:solidFill>
                <a:effectLst/>
                <a:uLnTx/>
                <a:uFillTx/>
                <a:latin typeface="Calibri" panose="020F0502020204030204"/>
                <a:ea typeface="+mn-ea"/>
                <a:cs typeface="+mn-cs"/>
              </a:rPr>
              <a:t>User</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ttangolo 13">
            <a:extLst>
              <a:ext uri="{FF2B5EF4-FFF2-40B4-BE49-F238E27FC236}">
                <a16:creationId xmlns:a16="http://schemas.microsoft.com/office/drawing/2014/main" id="{F87F78C4-0314-4781-91EF-41AF4A0BE5F2}"/>
              </a:ext>
            </a:extLst>
          </p:cNvPr>
          <p:cNvSpPr/>
          <p:nvPr/>
        </p:nvSpPr>
        <p:spPr>
          <a:xfrm>
            <a:off x="6096000" y="3236485"/>
            <a:ext cx="1988288" cy="11972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asellaDiTesto 14">
            <a:extLst>
              <a:ext uri="{FF2B5EF4-FFF2-40B4-BE49-F238E27FC236}">
                <a16:creationId xmlns:a16="http://schemas.microsoft.com/office/drawing/2014/main" id="{BB480CE1-6180-4153-95D2-AB5F9EF65353}"/>
              </a:ext>
            </a:extLst>
          </p:cNvPr>
          <p:cNvSpPr txBox="1"/>
          <p:nvPr/>
        </p:nvSpPr>
        <p:spPr>
          <a:xfrm>
            <a:off x="8172892" y="3236485"/>
            <a:ext cx="1679944"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sng" strike="noStrike" kern="1200" cap="none" spc="0" normalizeH="0" baseline="0" noProof="0" dirty="0" err="1">
                <a:ln>
                  <a:noFill/>
                </a:ln>
                <a:solidFill>
                  <a:prstClr val="black"/>
                </a:solidFill>
                <a:effectLst/>
                <a:uLnTx/>
                <a:uFillTx/>
                <a:latin typeface="Calibri" panose="020F0502020204030204"/>
                <a:ea typeface="+mn-ea"/>
                <a:cs typeface="+mn-cs"/>
              </a:rPr>
              <a:t>userID</a:t>
            </a:r>
            <a:endParaRPr kumimoji="0" lang="it-IT" sz="1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username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password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surname</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(city)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Connettore a gomito 16">
            <a:extLst>
              <a:ext uri="{FF2B5EF4-FFF2-40B4-BE49-F238E27FC236}">
                <a16:creationId xmlns:a16="http://schemas.microsoft.com/office/drawing/2014/main" id="{DFF1A796-50DD-48DC-9432-4F5336D9A757}"/>
              </a:ext>
            </a:extLst>
          </p:cNvPr>
          <p:cNvCxnSpPr>
            <a:cxnSpLocks/>
            <a:stCxn id="10" idx="1"/>
            <a:endCxn id="6" idx="0"/>
          </p:cNvCxnSpPr>
          <p:nvPr/>
        </p:nvCxnSpPr>
        <p:spPr>
          <a:xfrm rot="10800000" flipV="1">
            <a:off x="2734339" y="2305493"/>
            <a:ext cx="1153633" cy="930992"/>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0" name="Connettore a gomito 19">
            <a:extLst>
              <a:ext uri="{FF2B5EF4-FFF2-40B4-BE49-F238E27FC236}">
                <a16:creationId xmlns:a16="http://schemas.microsoft.com/office/drawing/2014/main" id="{BA540684-AF93-4BD3-AA95-E878A3126F7D}"/>
              </a:ext>
            </a:extLst>
          </p:cNvPr>
          <p:cNvCxnSpPr>
            <a:stCxn id="10" idx="3"/>
            <a:endCxn id="14" idx="0"/>
          </p:cNvCxnSpPr>
          <p:nvPr/>
        </p:nvCxnSpPr>
        <p:spPr>
          <a:xfrm>
            <a:off x="5858537" y="2305493"/>
            <a:ext cx="1231607" cy="930992"/>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2" name="Connettore a gomito 21">
            <a:extLst>
              <a:ext uri="{FF2B5EF4-FFF2-40B4-BE49-F238E27FC236}">
                <a16:creationId xmlns:a16="http://schemas.microsoft.com/office/drawing/2014/main" id="{AED463E8-B98C-4D08-8F00-DC4D39DD95A9}"/>
              </a:ext>
            </a:extLst>
          </p:cNvPr>
          <p:cNvCxnSpPr>
            <a:stCxn id="14" idx="2"/>
            <a:endCxn id="9" idx="3"/>
          </p:cNvCxnSpPr>
          <p:nvPr/>
        </p:nvCxnSpPr>
        <p:spPr>
          <a:xfrm rot="5400000">
            <a:off x="6035748" y="4256567"/>
            <a:ext cx="877186" cy="1231607"/>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24" name="Connettore a gomito 23">
            <a:extLst>
              <a:ext uri="{FF2B5EF4-FFF2-40B4-BE49-F238E27FC236}">
                <a16:creationId xmlns:a16="http://schemas.microsoft.com/office/drawing/2014/main" id="{A871450E-9D19-4583-8C82-DA526A531F43}"/>
              </a:ext>
            </a:extLst>
          </p:cNvPr>
          <p:cNvCxnSpPr>
            <a:stCxn id="9" idx="1"/>
            <a:endCxn id="6" idx="2"/>
          </p:cNvCxnSpPr>
          <p:nvPr/>
        </p:nvCxnSpPr>
        <p:spPr>
          <a:xfrm rot="10800000">
            <a:off x="2734339" y="4433777"/>
            <a:ext cx="1153633" cy="87718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317226E-DEA9-4A6F-806A-659CDF25A3ED}"/>
              </a:ext>
            </a:extLst>
          </p:cNvPr>
          <p:cNvSpPr txBox="1"/>
          <p:nvPr/>
        </p:nvSpPr>
        <p:spPr>
          <a:xfrm>
            <a:off x="5048691" y="1623302"/>
            <a:ext cx="15629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CasellaDiTesto 25">
            <a:extLst>
              <a:ext uri="{FF2B5EF4-FFF2-40B4-BE49-F238E27FC236}">
                <a16:creationId xmlns:a16="http://schemas.microsoft.com/office/drawing/2014/main" id="{8C7117E2-272B-4C45-9BA8-DDCCF83F329A}"/>
              </a:ext>
            </a:extLst>
          </p:cNvPr>
          <p:cNvSpPr txBox="1"/>
          <p:nvPr/>
        </p:nvSpPr>
        <p:spPr>
          <a:xfrm>
            <a:off x="5039831" y="5631069"/>
            <a:ext cx="15807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participation</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CasellaDiTesto 26">
            <a:extLst>
              <a:ext uri="{FF2B5EF4-FFF2-40B4-BE49-F238E27FC236}">
                <a16:creationId xmlns:a16="http://schemas.microsoft.com/office/drawing/2014/main" id="{B523320E-EB3B-4B2B-B1F3-0E2EF26CBD7D}"/>
              </a:ext>
            </a:extLst>
          </p:cNvPr>
          <p:cNvSpPr txBox="1"/>
          <p:nvPr/>
        </p:nvSpPr>
        <p:spPr>
          <a:xfrm>
            <a:off x="7122925" y="2707574"/>
            <a:ext cx="58301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1:1</a:t>
            </a:r>
          </a:p>
        </p:txBody>
      </p:sp>
      <p:sp>
        <p:nvSpPr>
          <p:cNvPr id="28" name="CasellaDiTesto 27">
            <a:extLst>
              <a:ext uri="{FF2B5EF4-FFF2-40B4-BE49-F238E27FC236}">
                <a16:creationId xmlns:a16="http://schemas.microsoft.com/office/drawing/2014/main" id="{660A6141-F0CC-4161-A846-34C1451A1D13}"/>
              </a:ext>
            </a:extLst>
          </p:cNvPr>
          <p:cNvSpPr txBox="1"/>
          <p:nvPr/>
        </p:nvSpPr>
        <p:spPr>
          <a:xfrm>
            <a:off x="2169933" y="2671669"/>
            <a:ext cx="7806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29" name="CasellaDiTesto 28">
            <a:extLst>
              <a:ext uri="{FF2B5EF4-FFF2-40B4-BE49-F238E27FC236}">
                <a16:creationId xmlns:a16="http://schemas.microsoft.com/office/drawing/2014/main" id="{C1665990-EEC7-4090-BD6A-57388174ABFC}"/>
              </a:ext>
            </a:extLst>
          </p:cNvPr>
          <p:cNvSpPr txBox="1"/>
          <p:nvPr/>
        </p:nvSpPr>
        <p:spPr>
          <a:xfrm>
            <a:off x="2200499" y="4501023"/>
            <a:ext cx="87629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0:n</a:t>
            </a:r>
          </a:p>
        </p:txBody>
      </p:sp>
      <p:sp>
        <p:nvSpPr>
          <p:cNvPr id="32" name="CasellaDiTesto 31">
            <a:extLst>
              <a:ext uri="{FF2B5EF4-FFF2-40B4-BE49-F238E27FC236}">
                <a16:creationId xmlns:a16="http://schemas.microsoft.com/office/drawing/2014/main" id="{79941CCE-9402-46E5-A0EC-E72D56EEF1BC}"/>
              </a:ext>
            </a:extLst>
          </p:cNvPr>
          <p:cNvSpPr txBox="1"/>
          <p:nvPr/>
        </p:nvSpPr>
        <p:spPr>
          <a:xfrm>
            <a:off x="7090144" y="4501023"/>
            <a:ext cx="67870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rPr>
              <a:t>1:n</a:t>
            </a:r>
          </a:p>
        </p:txBody>
      </p:sp>
      <p:sp>
        <p:nvSpPr>
          <p:cNvPr id="33" name="CasellaDiTesto 32">
            <a:extLst>
              <a:ext uri="{FF2B5EF4-FFF2-40B4-BE49-F238E27FC236}">
                <a16:creationId xmlns:a16="http://schemas.microsoft.com/office/drawing/2014/main" id="{9CF77BDC-9B9C-463C-B886-90C12A7DA9B0}"/>
              </a:ext>
            </a:extLst>
          </p:cNvPr>
          <p:cNvSpPr txBox="1"/>
          <p:nvPr/>
        </p:nvSpPr>
        <p:spPr>
          <a:xfrm>
            <a:off x="6670151" y="1989561"/>
            <a:ext cx="1148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CasellaDiTesto 33">
            <a:extLst>
              <a:ext uri="{FF2B5EF4-FFF2-40B4-BE49-F238E27FC236}">
                <a16:creationId xmlns:a16="http://schemas.microsoft.com/office/drawing/2014/main" id="{DA625E01-E77B-4307-9614-185E33A670F3}"/>
              </a:ext>
            </a:extLst>
          </p:cNvPr>
          <p:cNvSpPr txBox="1"/>
          <p:nvPr/>
        </p:nvSpPr>
        <p:spPr>
          <a:xfrm>
            <a:off x="2254098" y="1989966"/>
            <a:ext cx="12652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CasellaDiTesto 34">
            <a:extLst>
              <a:ext uri="{FF2B5EF4-FFF2-40B4-BE49-F238E27FC236}">
                <a16:creationId xmlns:a16="http://schemas.microsoft.com/office/drawing/2014/main" id="{49FD8647-A296-4EAF-AEAB-289F12149BC1}"/>
              </a:ext>
            </a:extLst>
          </p:cNvPr>
          <p:cNvSpPr txBox="1"/>
          <p:nvPr/>
        </p:nvSpPr>
        <p:spPr>
          <a:xfrm>
            <a:off x="6670151" y="5272504"/>
            <a:ext cx="12387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takes part</a:t>
            </a:r>
          </a:p>
        </p:txBody>
      </p:sp>
      <p:sp>
        <p:nvSpPr>
          <p:cNvPr id="36" name="CasellaDiTesto 35">
            <a:extLst>
              <a:ext uri="{FF2B5EF4-FFF2-40B4-BE49-F238E27FC236}">
                <a16:creationId xmlns:a16="http://schemas.microsoft.com/office/drawing/2014/main" id="{F69A95D3-1D2B-40FA-B79F-8F580F98226B}"/>
              </a:ext>
            </a:extLst>
          </p:cNvPr>
          <p:cNvSpPr txBox="1"/>
          <p:nvPr/>
        </p:nvSpPr>
        <p:spPr>
          <a:xfrm>
            <a:off x="1880188" y="5261737"/>
            <a:ext cx="15647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is</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participated</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35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5F5B31-C0E8-42DB-A830-1B71E7C8F116}"/>
              </a:ext>
            </a:extLst>
          </p:cNvPr>
          <p:cNvSpPr>
            <a:spLocks noGrp="1"/>
          </p:cNvSpPr>
          <p:nvPr>
            <p:ph type="title"/>
          </p:nvPr>
        </p:nvSpPr>
        <p:spPr>
          <a:xfrm>
            <a:off x="357323" y="622006"/>
            <a:ext cx="8596668" cy="685799"/>
          </a:xfrm>
        </p:spPr>
        <p:txBody>
          <a:bodyPr/>
          <a:lstStyle/>
          <a:p>
            <a:r>
              <a:rPr lang="it-IT" dirty="0"/>
              <a:t>Local database schema (</a:t>
            </a:r>
            <a:r>
              <a:rPr lang="it-IT" dirty="0" err="1"/>
              <a:t>mySQL</a:t>
            </a:r>
            <a:r>
              <a:rPr lang="it-IT" dirty="0"/>
              <a:t> DDL 1/2)</a:t>
            </a:r>
          </a:p>
        </p:txBody>
      </p:sp>
      <p:sp>
        <p:nvSpPr>
          <p:cNvPr id="3" name="Segnaposto contenuto 2">
            <a:extLst>
              <a:ext uri="{FF2B5EF4-FFF2-40B4-BE49-F238E27FC236}">
                <a16:creationId xmlns:a16="http://schemas.microsoft.com/office/drawing/2014/main" id="{89444632-4727-4956-8A06-48E2136A1A53}"/>
              </a:ext>
            </a:extLst>
          </p:cNvPr>
          <p:cNvSpPr>
            <a:spLocks noGrp="1"/>
          </p:cNvSpPr>
          <p:nvPr>
            <p:ph sz="half" idx="1"/>
          </p:nvPr>
        </p:nvSpPr>
        <p:spPr>
          <a:xfrm>
            <a:off x="357323" y="1597024"/>
            <a:ext cx="5482856" cy="4862254"/>
          </a:xfrm>
        </p:spPr>
        <p:txBody>
          <a:bodyPr>
            <a:normAutofit fontScale="92500" lnSpcReduction="20000"/>
          </a:bodyPr>
          <a:lstStyle/>
          <a:p>
            <a:pPr marL="0" indent="0">
              <a:buNone/>
            </a:pPr>
            <a:r>
              <a:rPr lang="en-US" sz="1800" dirty="0">
                <a:latin typeface="Courier New" panose="02070309020205020404" pitchFamily="49" charset="0"/>
                <a:cs typeface="Courier New" panose="02070309020205020404" pitchFamily="49" charset="0"/>
              </a:rPr>
              <a:t>CREATE TABLE `</a:t>
            </a:r>
            <a:r>
              <a:rPr lang="en-US" sz="1800" b="1" dirty="0">
                <a:latin typeface="Courier New" panose="02070309020205020404" pitchFamily="49" charset="0"/>
                <a:cs typeface="Courier New" panose="02070309020205020404" pitchFamily="49" charset="0"/>
              </a:rPr>
              <a:t>meeting</a:t>
            </a:r>
            <a:r>
              <a:rPr lang="en-US" sz="1800" dirty="0">
                <a:latin typeface="Courier New" panose="02070309020205020404" pitchFamily="49" charset="0"/>
                <a:cs typeface="Courier New" panose="02070309020205020404" pitchFamily="49" charset="0"/>
              </a:rPr>
              <a:t>` (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int NOT NULL AUTO_INCREMENT,  </a:t>
            </a:r>
          </a:p>
          <a:p>
            <a:pPr marL="0" indent="0">
              <a:buNone/>
            </a:pPr>
            <a:r>
              <a:rPr lang="en-US" sz="1800" dirty="0">
                <a:latin typeface="Courier New" panose="02070309020205020404" pitchFamily="49" charset="0"/>
                <a:cs typeface="Courier New" panose="02070309020205020404" pitchFamily="49" charset="0"/>
              </a:rPr>
              <a:t>  `title` varchar(50) NOT NULL,  </a:t>
            </a:r>
          </a:p>
          <a:p>
            <a:pPr marL="0" indent="0">
              <a:buNone/>
            </a:pPr>
            <a:r>
              <a:rPr lang="en-US" sz="1800" dirty="0">
                <a:latin typeface="Courier New" panose="02070309020205020404" pitchFamily="49" charset="0"/>
                <a:cs typeface="Courier New" panose="02070309020205020404" pitchFamily="49" charset="0"/>
              </a:rPr>
              <a:t>  `date` date NOT NULL,  </a:t>
            </a:r>
          </a:p>
          <a:p>
            <a:pPr marL="0" indent="0">
              <a:buNone/>
            </a:pPr>
            <a:r>
              <a:rPr lang="en-US" sz="1800" dirty="0">
                <a:latin typeface="Courier New" panose="02070309020205020404" pitchFamily="49" charset="0"/>
                <a:cs typeface="Courier New" panose="02070309020205020404" pitchFamily="49" charset="0"/>
              </a:rPr>
              <a:t>  `time` time NOT NULL,  </a:t>
            </a:r>
          </a:p>
          <a:p>
            <a:pPr marL="0" indent="0">
              <a:buNone/>
            </a:pPr>
            <a:r>
              <a:rPr lang="en-US" sz="1800" dirty="0">
                <a:latin typeface="Courier New" panose="02070309020205020404" pitchFamily="49" charset="0"/>
                <a:cs typeface="Courier New" panose="02070309020205020404" pitchFamily="49" charset="0"/>
              </a:rPr>
              <a:t>  `duration` int NOT NULL,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maxPart</a:t>
            </a:r>
            <a:r>
              <a:rPr lang="en-US" sz="1800" dirty="0">
                <a:latin typeface="Courier New" panose="02070309020205020404" pitchFamily="49" charset="0"/>
                <a:cs typeface="Courier New" panose="02070309020205020404" pitchFamily="49" charset="0"/>
              </a:rPr>
              <a:t>` int NOT NULL,  </a:t>
            </a:r>
          </a:p>
          <a:p>
            <a:pPr marL="0" indent="0">
              <a:buNone/>
            </a:pPr>
            <a:r>
              <a:rPr lang="en-US" sz="1800" dirty="0">
                <a:latin typeface="Courier New" panose="02070309020205020404" pitchFamily="49" charset="0"/>
                <a:cs typeface="Courier New" panose="02070309020205020404" pitchFamily="49" charset="0"/>
              </a:rPr>
              <a:t>  `creator` int NOT NULL,  </a:t>
            </a:r>
          </a:p>
          <a:p>
            <a:pPr marL="0" indent="0">
              <a:buNone/>
            </a:pPr>
            <a:r>
              <a:rPr lang="en-US" sz="1800" dirty="0">
                <a:latin typeface="Courier New" panose="02070309020205020404" pitchFamily="49" charset="0"/>
                <a:cs typeface="Courier New" panose="02070309020205020404" pitchFamily="49" charset="0"/>
              </a:rPr>
              <a:t>  PRIMARY KEY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UNIQUE KEY `</a:t>
            </a:r>
            <a:r>
              <a:rPr lang="en-US" sz="1800" dirty="0" err="1">
                <a:latin typeface="Courier New" panose="02070309020205020404" pitchFamily="49" charset="0"/>
                <a:cs typeface="Courier New" panose="02070309020205020404" pitchFamily="49" charset="0"/>
              </a:rPr>
              <a:t>meetingID_UNIQUE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meetingID</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KEY `</a:t>
            </a:r>
            <a:r>
              <a:rPr lang="en-US" sz="1800" dirty="0" err="1">
                <a:latin typeface="Courier New" panose="02070309020205020404" pitchFamily="49" charset="0"/>
                <a:cs typeface="Courier New" panose="02070309020205020404" pitchFamily="49" charset="0"/>
              </a:rPr>
              <a:t>creator_idx</a:t>
            </a:r>
            <a:r>
              <a:rPr lang="en-US" sz="1800" dirty="0">
                <a:latin typeface="Courier New" panose="02070309020205020404" pitchFamily="49" charset="0"/>
                <a:cs typeface="Courier New" panose="02070309020205020404" pitchFamily="49" charset="0"/>
              </a:rPr>
              <a:t>` (`creator`),</a:t>
            </a:r>
          </a:p>
          <a:p>
            <a:pPr marL="0" indent="0">
              <a:buNone/>
            </a:pPr>
            <a:r>
              <a:rPr lang="en-US" sz="1800" dirty="0">
                <a:latin typeface="Courier New" panose="02070309020205020404" pitchFamily="49" charset="0"/>
                <a:cs typeface="Courier New" panose="02070309020205020404" pitchFamily="49" charset="0"/>
              </a:rPr>
              <a:t>  CONSTRAINT `creator` FOREIGN KEY (`creator`) REFERENCES `user` (`</a:t>
            </a:r>
            <a:r>
              <a:rPr lang="en-US" sz="1800" dirty="0" err="1">
                <a:latin typeface="Courier New" panose="02070309020205020404" pitchFamily="49" charset="0"/>
                <a:cs typeface="Courier New" panose="02070309020205020404" pitchFamily="49" charset="0"/>
              </a:rPr>
              <a:t>userID</a:t>
            </a:r>
            <a:r>
              <a:rPr lang="en-US" sz="1800" dirty="0">
                <a:latin typeface="Courier New" panose="02070309020205020404" pitchFamily="49" charset="0"/>
                <a:cs typeface="Courier New" panose="02070309020205020404" pitchFamily="49" charset="0"/>
              </a:rPr>
              <a:t>`) ON UPDATE CASCADE)</a:t>
            </a:r>
            <a:endParaRPr lang="it-IT" sz="1800" dirty="0">
              <a:latin typeface="Courier New" panose="02070309020205020404" pitchFamily="49" charset="0"/>
              <a:cs typeface="Courier New" panose="02070309020205020404" pitchFamily="49" charset="0"/>
            </a:endParaRPr>
          </a:p>
        </p:txBody>
      </p:sp>
      <p:sp>
        <p:nvSpPr>
          <p:cNvPr id="4" name="Segnaposto contenuto 3">
            <a:extLst>
              <a:ext uri="{FF2B5EF4-FFF2-40B4-BE49-F238E27FC236}">
                <a16:creationId xmlns:a16="http://schemas.microsoft.com/office/drawing/2014/main" id="{AFFCFDD5-A5D6-4AF4-B16E-FFFB5454558E}"/>
              </a:ext>
            </a:extLst>
          </p:cNvPr>
          <p:cNvSpPr>
            <a:spLocks noGrp="1"/>
          </p:cNvSpPr>
          <p:nvPr>
            <p:ph sz="half" idx="2"/>
          </p:nvPr>
        </p:nvSpPr>
        <p:spPr>
          <a:xfrm>
            <a:off x="5659426" y="1597024"/>
            <a:ext cx="6009169" cy="4862254"/>
          </a:xfrm>
        </p:spPr>
        <p:txBody>
          <a:bodyPr>
            <a:normAutofit fontScale="92500" lnSpcReduction="20000"/>
          </a:bodyPr>
          <a:lstStyle/>
          <a:p>
            <a:pPr marL="0" indent="0">
              <a:buNone/>
            </a:pPr>
            <a:r>
              <a:rPr lang="it-IT" sz="1800" dirty="0">
                <a:latin typeface="Courier New" panose="02070309020205020404" pitchFamily="49" charset="0"/>
                <a:cs typeface="Courier New" panose="02070309020205020404" pitchFamily="49" charset="0"/>
              </a:rPr>
              <a:t>CREATE TABLE `</a:t>
            </a:r>
            <a:r>
              <a:rPr lang="it-IT" sz="1800" b="1" dirty="0">
                <a:latin typeface="Courier New" panose="02070309020205020404" pitchFamily="49" charset="0"/>
                <a:cs typeface="Courier New" panose="02070309020205020404" pitchFamily="49" charset="0"/>
              </a:rPr>
              <a:t>user</a:t>
            </a:r>
            <a:r>
              <a:rPr lang="it-IT" sz="1800" dirty="0">
                <a:latin typeface="Courier New" panose="02070309020205020404" pitchFamily="49" charset="0"/>
                <a:cs typeface="Courier New" panose="02070309020205020404" pitchFamily="49" charset="0"/>
              </a:rPr>
              <a:t>` (  </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 AUTO_INCREMENT,</a:t>
            </a:r>
          </a:p>
          <a:p>
            <a:pPr marL="0" indent="0">
              <a:buNone/>
            </a:pPr>
            <a:r>
              <a:rPr lang="it-IT" sz="1800" dirty="0">
                <a:latin typeface="Courier New" panose="02070309020205020404" pitchFamily="49" charset="0"/>
                <a:cs typeface="Courier New" panose="02070309020205020404" pitchFamily="49" charset="0"/>
              </a:rPr>
              <a:t>  `email`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(100) NOT NULL,</a:t>
            </a:r>
          </a:p>
          <a:p>
            <a:pPr marL="0" indent="0">
              <a:buNone/>
            </a:pPr>
            <a:r>
              <a:rPr lang="it-IT" sz="1800" dirty="0">
                <a:latin typeface="Courier New" panose="02070309020205020404" pitchFamily="49" charset="0"/>
                <a:cs typeface="Courier New" panose="02070309020205020404" pitchFamily="49" charset="0"/>
              </a:rPr>
              <a:t>  `username`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`password`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`name`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surname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`age` </a:t>
            </a:r>
            <a:r>
              <a:rPr lang="it-IT" sz="1800" dirty="0" err="1">
                <a:latin typeface="Courier New" panose="02070309020205020404" pitchFamily="49" charset="0"/>
                <a:cs typeface="Courier New" panose="02070309020205020404" pitchFamily="49" charset="0"/>
              </a:rPr>
              <a:t>int</a:t>
            </a:r>
            <a:r>
              <a:rPr lang="it-IT" sz="1800" dirty="0">
                <a:latin typeface="Courier New" panose="02070309020205020404" pitchFamily="49" charset="0"/>
                <a:cs typeface="Courier New" panose="02070309020205020404" pitchFamily="49" charset="0"/>
              </a:rPr>
              <a:t> NOT NULL,</a:t>
            </a:r>
          </a:p>
          <a:p>
            <a:pPr marL="0" indent="0">
              <a:buNone/>
            </a:pPr>
            <a:r>
              <a:rPr lang="it-IT" sz="1800" dirty="0">
                <a:latin typeface="Courier New" panose="02070309020205020404" pitchFamily="49" charset="0"/>
                <a:cs typeface="Courier New" panose="02070309020205020404" pitchFamily="49" charset="0"/>
              </a:rPr>
              <a:t>  `city` </a:t>
            </a:r>
            <a:r>
              <a:rPr lang="it-IT" sz="1800" dirty="0" err="1">
                <a:latin typeface="Courier New" panose="02070309020205020404" pitchFamily="49" charset="0"/>
                <a:cs typeface="Courier New" panose="02070309020205020404" pitchFamily="49" charset="0"/>
              </a:rPr>
              <a:t>varchar</a:t>
            </a:r>
            <a:r>
              <a:rPr lang="it-IT" sz="1800" dirty="0">
                <a:latin typeface="Courier New" panose="02070309020205020404" pitchFamily="49" charset="0"/>
                <a:cs typeface="Courier New" panose="02070309020205020404" pitchFamily="49" charset="0"/>
              </a:rPr>
              <a:t>(50) NOT NULL,</a:t>
            </a:r>
          </a:p>
          <a:p>
            <a:pPr marL="0" indent="0">
              <a:buNone/>
            </a:pPr>
            <a:r>
              <a:rPr lang="it-IT" sz="1800" dirty="0">
                <a:latin typeface="Courier New" panose="02070309020205020404" pitchFamily="49" charset="0"/>
                <a:cs typeface="Courier New" panose="02070309020205020404" pitchFamily="49" charset="0"/>
              </a:rPr>
              <a:t>  PRIMARY KEY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email_UNIQUE</a:t>
            </a:r>
            <a:r>
              <a:rPr lang="it-IT" sz="1800" dirty="0">
                <a:latin typeface="Courier New" panose="02070309020205020404" pitchFamily="49" charset="0"/>
                <a:cs typeface="Courier New" panose="02070309020205020404" pitchFamily="49" charset="0"/>
              </a:rPr>
              <a:t>` (`email`),</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userID_UNIQUE</a:t>
            </a:r>
            <a:r>
              <a:rPr lang="it-IT" sz="1800" dirty="0">
                <a:latin typeface="Courier New" panose="02070309020205020404" pitchFamily="49" charset="0"/>
                <a:cs typeface="Courier New" panose="02070309020205020404" pitchFamily="49" charset="0"/>
              </a:rPr>
              <a:t>` (`</a:t>
            </a:r>
            <a:r>
              <a:rPr lang="it-IT" sz="1800" dirty="0" err="1">
                <a:latin typeface="Courier New" panose="02070309020205020404" pitchFamily="49" charset="0"/>
                <a:cs typeface="Courier New" panose="02070309020205020404" pitchFamily="49" charset="0"/>
              </a:rPr>
              <a:t>userID</a:t>
            </a:r>
            <a:r>
              <a:rPr lang="it-IT" sz="1800" dirty="0">
                <a:latin typeface="Courier New" panose="02070309020205020404" pitchFamily="49" charset="0"/>
                <a:cs typeface="Courier New" panose="02070309020205020404" pitchFamily="49" charset="0"/>
              </a:rPr>
              <a:t>`),</a:t>
            </a:r>
          </a:p>
          <a:p>
            <a:pPr marL="0" indent="0">
              <a:buNone/>
            </a:pPr>
            <a:r>
              <a:rPr lang="it-IT" sz="1800" dirty="0">
                <a:latin typeface="Courier New" panose="02070309020205020404" pitchFamily="49" charset="0"/>
                <a:cs typeface="Courier New" panose="02070309020205020404" pitchFamily="49" charset="0"/>
              </a:rPr>
              <a:t>  UNIQUE KEY `</a:t>
            </a:r>
            <a:r>
              <a:rPr lang="it-IT" sz="1800" dirty="0" err="1">
                <a:latin typeface="Courier New" panose="02070309020205020404" pitchFamily="49" charset="0"/>
                <a:cs typeface="Courier New" panose="02070309020205020404" pitchFamily="49" charset="0"/>
              </a:rPr>
              <a:t>username_UNIQUE</a:t>
            </a:r>
            <a:r>
              <a:rPr lang="it-IT" sz="1800" dirty="0">
                <a:latin typeface="Courier New" panose="02070309020205020404" pitchFamily="49" charset="0"/>
                <a:cs typeface="Courier New" panose="02070309020205020404" pitchFamily="49" charset="0"/>
              </a:rPr>
              <a:t>` (`username`))</a:t>
            </a:r>
          </a:p>
        </p:txBody>
      </p:sp>
    </p:spTree>
    <p:extLst>
      <p:ext uri="{BB962C8B-B14F-4D97-AF65-F5344CB8AC3E}">
        <p14:creationId xmlns:p14="http://schemas.microsoft.com/office/powerpoint/2010/main" val="280475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42E81D-18F6-43F5-AC92-49CF9F088BDA}"/>
              </a:ext>
            </a:extLst>
          </p:cNvPr>
          <p:cNvSpPr>
            <a:spLocks noGrp="1"/>
          </p:cNvSpPr>
          <p:nvPr>
            <p:ph type="title"/>
          </p:nvPr>
        </p:nvSpPr>
        <p:spPr>
          <a:xfrm>
            <a:off x="635294" y="545879"/>
            <a:ext cx="10921409" cy="1325563"/>
          </a:xfrm>
        </p:spPr>
        <p:txBody>
          <a:bodyPr/>
          <a:lstStyle/>
          <a:p>
            <a:r>
              <a:rPr lang="it-IT" dirty="0"/>
              <a:t>Local database schema (</a:t>
            </a:r>
            <a:r>
              <a:rPr lang="it-IT" dirty="0" err="1"/>
              <a:t>mySQL</a:t>
            </a:r>
            <a:r>
              <a:rPr lang="it-IT" dirty="0"/>
              <a:t> DDL 2/2)</a:t>
            </a:r>
          </a:p>
        </p:txBody>
      </p:sp>
      <p:sp>
        <p:nvSpPr>
          <p:cNvPr id="3" name="Segnaposto contenuto 2">
            <a:extLst>
              <a:ext uri="{FF2B5EF4-FFF2-40B4-BE49-F238E27FC236}">
                <a16:creationId xmlns:a16="http://schemas.microsoft.com/office/drawing/2014/main" id="{DBD048E3-923D-46D4-80CE-3A1AA8F8886D}"/>
              </a:ext>
            </a:extLst>
          </p:cNvPr>
          <p:cNvSpPr>
            <a:spLocks noGrp="1"/>
          </p:cNvSpPr>
          <p:nvPr>
            <p:ph sz="half" idx="1"/>
          </p:nvPr>
        </p:nvSpPr>
        <p:spPr>
          <a:xfrm>
            <a:off x="635294" y="2121306"/>
            <a:ext cx="10515599" cy="5050465"/>
          </a:xfrm>
        </p:spPr>
        <p:txBody>
          <a:bodyPr>
            <a:normAutofit/>
          </a:bodyPr>
          <a:lstStyle/>
          <a:p>
            <a:pPr marL="0" indent="0">
              <a:buNone/>
            </a:pPr>
            <a:r>
              <a:rPr lang="it-IT" sz="2000" dirty="0">
                <a:latin typeface="Courier New" panose="02070309020205020404" pitchFamily="49" charset="0"/>
                <a:cs typeface="Courier New" panose="02070309020205020404" pitchFamily="49" charset="0"/>
              </a:rPr>
              <a:t>CREATE TABLE `</a:t>
            </a:r>
            <a:r>
              <a:rPr lang="it-IT" sz="2000" b="1" dirty="0" err="1">
                <a:latin typeface="Courier New" panose="02070309020205020404" pitchFamily="49" charset="0"/>
                <a:cs typeface="Courier New" panose="02070309020205020404" pitchFamily="49" charset="0"/>
              </a:rPr>
              <a:t>participation</a:t>
            </a:r>
            <a:r>
              <a:rPr lang="it-IT" sz="2000" dirty="0">
                <a:latin typeface="Courier New" panose="02070309020205020404" pitchFamily="49" charset="0"/>
                <a:cs typeface="Courier New" panose="02070309020205020404" pitchFamily="49" charset="0"/>
              </a:rPr>
              <a:t>` (  </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int</a:t>
            </a:r>
            <a:r>
              <a:rPr lang="it-IT" sz="2000" dirty="0">
                <a:latin typeface="Courier New" panose="02070309020205020404" pitchFamily="49" charset="0"/>
                <a:cs typeface="Courier New" panose="02070309020205020404" pitchFamily="49" charset="0"/>
              </a:rPr>
              <a:t> NOT NULL,</a:t>
            </a:r>
          </a:p>
          <a:p>
            <a:pPr marL="0" indent="0">
              <a:buNone/>
            </a:pPr>
            <a:r>
              <a:rPr lang="it-IT" sz="2000" dirty="0">
                <a:latin typeface="Courier New" panose="02070309020205020404" pitchFamily="49" charset="0"/>
                <a:cs typeface="Courier New" panose="02070309020205020404" pitchFamily="49" charset="0"/>
              </a:rPr>
              <a:t>   PRIMARY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KEY `</a:t>
            </a:r>
            <a:r>
              <a:rPr lang="it-IT" sz="2000" dirty="0" err="1">
                <a:latin typeface="Courier New" panose="02070309020205020404" pitchFamily="49" charset="0"/>
                <a:cs typeface="Courier New" panose="02070309020205020404" pitchFamily="49" charset="0"/>
              </a:rPr>
              <a:t>creatorID_idx</a:t>
            </a:r>
            <a:r>
              <a:rPr lang="it-IT" sz="2000" dirty="0">
                <a:latin typeface="Courier New" panose="02070309020205020404" pitchFamily="49" charset="0"/>
                <a:cs typeface="Courier New" panose="02070309020205020404" pitchFamily="49" charset="0"/>
              </a:rPr>
              <a: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creatorID</a:t>
            </a:r>
            <a:r>
              <a:rPr lang="it-IT" sz="2000" dirty="0">
                <a:latin typeface="Courier New" panose="02070309020205020404" pitchFamily="49" charset="0"/>
                <a:cs typeface="Courier New" panose="02070309020205020404" pitchFamily="49" charset="0"/>
              </a:rPr>
              <a:t>`) REFERENCES `user` (`</a:t>
            </a:r>
            <a:r>
              <a:rPr lang="it-IT" sz="2000" dirty="0" err="1">
                <a:latin typeface="Courier New" panose="02070309020205020404" pitchFamily="49" charset="0"/>
                <a:cs typeface="Courier New" panose="02070309020205020404" pitchFamily="49" charset="0"/>
              </a:rPr>
              <a:t>userID</a:t>
            </a:r>
            <a:r>
              <a:rPr lang="it-IT" sz="2000" dirty="0">
                <a:latin typeface="Courier New" panose="02070309020205020404" pitchFamily="49" charset="0"/>
                <a:cs typeface="Courier New" panose="02070309020205020404" pitchFamily="49" charset="0"/>
              </a:rPr>
              <a:t>`) ON UPDATE CASCADE,</a:t>
            </a:r>
          </a:p>
          <a:p>
            <a:pPr marL="0" indent="0">
              <a:buNone/>
            </a:pPr>
            <a:r>
              <a:rPr lang="it-IT" sz="2000" dirty="0">
                <a:latin typeface="Courier New" panose="02070309020205020404" pitchFamily="49" charset="0"/>
                <a:cs typeface="Courier New" panose="02070309020205020404" pitchFamily="49" charset="0"/>
              </a:rPr>
              <a:t>   CONSTRAINT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FOREIGN KEY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REFERENCES `meeting` (`</a:t>
            </a:r>
            <a:r>
              <a:rPr lang="it-IT" sz="2000" dirty="0" err="1">
                <a:latin typeface="Courier New" panose="02070309020205020404" pitchFamily="49" charset="0"/>
                <a:cs typeface="Courier New" panose="02070309020205020404" pitchFamily="49" charset="0"/>
              </a:rPr>
              <a:t>meetingID</a:t>
            </a:r>
            <a:r>
              <a:rPr lang="it-IT" sz="2000" dirty="0">
                <a:latin typeface="Courier New" panose="02070309020205020404" pitchFamily="49" charset="0"/>
                <a:cs typeface="Courier New" panose="02070309020205020404" pitchFamily="49" charset="0"/>
              </a:rPr>
              <a:t>`) ON DELETE CASCADE ON UPDATE CASCADE</a:t>
            </a:r>
          </a:p>
          <a:p>
            <a:pPr marL="0" indent="0">
              <a:buNone/>
            </a:pPr>
            <a:r>
              <a:rPr lang="it-IT" sz="2000"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41FCC0B-4891-150F-D6B8-8ED1E34F62C9}"/>
              </a:ext>
            </a:extLst>
          </p:cNvPr>
          <p:cNvSpPr txBox="1"/>
          <p:nvPr/>
        </p:nvSpPr>
        <p:spPr>
          <a:xfrm>
            <a:off x="635294" y="1314083"/>
            <a:ext cx="10411048" cy="923330"/>
          </a:xfrm>
          <a:prstGeom prst="rect">
            <a:avLst/>
          </a:prstGeom>
          <a:noFill/>
        </p:spPr>
        <p:txBody>
          <a:bodyPr wrap="square" rtlCol="0">
            <a:spAutoFit/>
          </a:bodyPr>
          <a:lstStyle/>
          <a:p>
            <a:r>
              <a:rPr lang="it-IT" dirty="0" err="1">
                <a:latin typeface="Courier New" panose="02070309020205020404" pitchFamily="49" charset="0"/>
                <a:cs typeface="Courier New" panose="02070309020205020404" pitchFamily="49" charset="0"/>
              </a:rPr>
              <a:t>We</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add</a:t>
            </a:r>
            <a:r>
              <a:rPr lang="it-IT" dirty="0">
                <a:latin typeface="Courier New" panose="02070309020205020404" pitchFamily="49" charset="0"/>
                <a:cs typeface="Courier New" panose="02070309020205020404" pitchFamily="49" charset="0"/>
              </a:rPr>
              <a:t> a </a:t>
            </a:r>
            <a:r>
              <a:rPr lang="it-IT" dirty="0" err="1">
                <a:latin typeface="Courier New" panose="02070309020205020404" pitchFamily="49" charset="0"/>
                <a:cs typeface="Courier New" panose="02070309020205020404" pitchFamily="49" charset="0"/>
              </a:rPr>
              <a:t>third</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table</a:t>
            </a:r>
            <a:r>
              <a:rPr lang="it-IT" dirty="0">
                <a:latin typeface="Courier New" panose="02070309020205020404" pitchFamily="49" charset="0"/>
                <a:cs typeface="Courier New" panose="02070309020205020404" pitchFamily="49" charset="0"/>
              </a:rPr>
              <a:t> to </a:t>
            </a:r>
            <a:r>
              <a:rPr lang="it-IT" dirty="0" err="1">
                <a:latin typeface="Courier New" panose="02070309020205020404" pitchFamily="49" charset="0"/>
                <a:cs typeface="Courier New" panose="02070309020205020404" pitchFamily="49" charset="0"/>
              </a:rPr>
              <a:t>represent</a:t>
            </a:r>
            <a:r>
              <a:rPr lang="it-IT" dirty="0">
                <a:latin typeface="Courier New" panose="02070309020205020404" pitchFamily="49" charset="0"/>
                <a:cs typeface="Courier New" panose="02070309020205020404" pitchFamily="49" charset="0"/>
              </a:rPr>
              <a:t> the N:M </a:t>
            </a:r>
            <a:r>
              <a:rPr lang="it-IT" dirty="0" err="1">
                <a:latin typeface="Courier New" panose="02070309020205020404" pitchFamily="49" charset="0"/>
                <a:cs typeface="Courier New" panose="02070309020205020404" pitchFamily="49" charset="0"/>
              </a:rPr>
              <a:t>relationship</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between</a:t>
            </a:r>
            <a:r>
              <a:rPr lang="it-IT" dirty="0">
                <a:latin typeface="Courier New" panose="02070309020205020404" pitchFamily="49" charset="0"/>
                <a:cs typeface="Courier New" panose="02070309020205020404" pitchFamily="49" charset="0"/>
              </a:rPr>
              <a:t> user and meeting.</a:t>
            </a:r>
            <a:endParaRPr lang="it-IT" sz="1800" dirty="0">
              <a:latin typeface="Courier New" panose="02070309020205020404" pitchFamily="49" charset="0"/>
              <a:cs typeface="Courier New" panose="02070309020205020404" pitchFamily="49" charset="0"/>
            </a:endParaRPr>
          </a:p>
          <a:p>
            <a:endParaRPr lang="it-IT" dirty="0"/>
          </a:p>
        </p:txBody>
      </p:sp>
    </p:spTree>
    <p:extLst>
      <p:ext uri="{BB962C8B-B14F-4D97-AF65-F5344CB8AC3E}">
        <p14:creationId xmlns:p14="http://schemas.microsoft.com/office/powerpoint/2010/main" val="181021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7CDDF2-F7C0-4A68-88B3-A21F46C04E03}"/>
              </a:ext>
            </a:extLst>
          </p:cNvPr>
          <p:cNvSpPr>
            <a:spLocks noGrp="1"/>
          </p:cNvSpPr>
          <p:nvPr>
            <p:ph type="title"/>
          </p:nvPr>
        </p:nvSpPr>
        <p:spPr>
          <a:xfrm>
            <a:off x="251637" y="370335"/>
            <a:ext cx="10515600" cy="1091647"/>
          </a:xfrm>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347DFED6-0CAA-427F-92BB-2687C70C3F5D}"/>
              </a:ext>
            </a:extLst>
          </p:cNvPr>
          <p:cNvSpPr>
            <a:spLocks noGrp="1"/>
          </p:cNvSpPr>
          <p:nvPr>
            <p:ph idx="1"/>
          </p:nvPr>
        </p:nvSpPr>
        <p:spPr>
          <a:xfrm>
            <a:off x="191387" y="1180215"/>
            <a:ext cx="10037134" cy="5826642"/>
          </a:xfrm>
        </p:spPr>
        <p:txBody>
          <a:bodyPr>
            <a:normAutofit fontScale="85000" lnSpcReduction="20000"/>
          </a:bodyPr>
          <a:lstStyle/>
          <a:p>
            <a:pPr marL="0" indent="0">
              <a:buNone/>
            </a:pPr>
            <a:r>
              <a:rPr lang="it-IT" sz="2400" b="0" i="0" u="none" strike="noStrike" baseline="0" dirty="0">
                <a:solidFill>
                  <a:srgbClr val="000000"/>
                </a:solidFill>
              </a:rPr>
              <a:t>Un’applicazione web consente la gestione di riunioni online. L’applicazione supporta </a:t>
            </a:r>
            <a:r>
              <a:rPr lang="it-IT" sz="2400" b="1" i="0" u="none" strike="noStrike" baseline="0" dirty="0">
                <a:solidFill>
                  <a:srgbClr val="00B0F0"/>
                </a:solidFill>
              </a:rPr>
              <a:t>registrazione</a:t>
            </a:r>
            <a:r>
              <a:rPr lang="it-IT" sz="2400" b="0" i="0" u="none" strike="noStrike" baseline="0" dirty="0">
                <a:solidFill>
                  <a:srgbClr val="000000"/>
                </a:solidFill>
              </a:rPr>
              <a:t> e </a:t>
            </a:r>
            <a:r>
              <a:rPr lang="it-IT" sz="2400" b="1" i="0" u="none" strike="noStrike" baseline="0" dirty="0">
                <a:solidFill>
                  <a:srgbClr val="00B0F0"/>
                </a:solidFill>
              </a:rPr>
              <a:t>login</a:t>
            </a:r>
            <a:r>
              <a:rPr lang="it-IT" sz="2400" b="0" i="0" u="none" strike="noStrike" baseline="0" dirty="0">
                <a:solidFill>
                  <a:srgbClr val="000000"/>
                </a:solidFill>
              </a:rPr>
              <a:t> mediante una </a:t>
            </a:r>
            <a:r>
              <a:rPr lang="it-IT" sz="2400" b="1" i="0" u="none" strike="noStrike" baseline="0" dirty="0">
                <a:solidFill>
                  <a:srgbClr val="FF0000"/>
                </a:solidFill>
              </a:rPr>
              <a:t>pagina pubblica</a:t>
            </a:r>
            <a:r>
              <a:rPr lang="it-IT" sz="2400" b="0" i="0" u="none" strike="noStrike" baseline="0" dirty="0">
                <a:solidFill>
                  <a:srgbClr val="000000"/>
                </a:solidFill>
              </a:rPr>
              <a:t> con opportune </a:t>
            </a:r>
            <a:r>
              <a:rPr lang="it-IT" sz="2400" b="1" i="0" u="none" strike="noStrike" baseline="0" dirty="0" err="1">
                <a:solidFill>
                  <a:srgbClr val="00B050"/>
                </a:solidFill>
              </a:rPr>
              <a:t>form</a:t>
            </a:r>
            <a:r>
              <a:rPr lang="it-IT" sz="2400" b="0" i="0" u="none" strike="noStrike" baseline="0" dirty="0">
                <a:solidFill>
                  <a:srgbClr val="000000"/>
                </a:solidFill>
              </a:rPr>
              <a:t>. La registrazione controlla la validità sintattica dell’indirizzo di email e l’uguaglianza tra i campi “</a:t>
            </a:r>
            <a:r>
              <a:rPr lang="it-IT" sz="2400" u="none" strike="noStrike" baseline="0" dirty="0">
                <a:solidFill>
                  <a:srgbClr val="000000"/>
                </a:solidFill>
              </a:rPr>
              <a:t>password</a:t>
            </a:r>
            <a:r>
              <a:rPr lang="it-IT" sz="2400" b="0" i="0" u="none" strike="noStrike" baseline="0" dirty="0">
                <a:solidFill>
                  <a:srgbClr val="000000"/>
                </a:solidFill>
              </a:rPr>
              <a:t>” e “ripeti password”. La registrazione controlla l’unicità dello username. Una riunione ha un titolo, una data, un’ora, una durata e un numero massimo di partecipanti. L’utente fa il login e, se autenticato, </a:t>
            </a:r>
            <a:r>
              <a:rPr lang="it-IT" sz="2400" b="1" i="0" u="none" strike="noStrike" baseline="0" dirty="0">
                <a:solidFill>
                  <a:srgbClr val="00B0F0"/>
                </a:solidFill>
              </a:rPr>
              <a:t>accede</a:t>
            </a:r>
            <a:r>
              <a:rPr lang="it-IT" sz="2400" b="0" i="0" u="none" strike="noStrike" baseline="0" dirty="0">
                <a:solidFill>
                  <a:srgbClr val="000000"/>
                </a:solidFill>
              </a:rPr>
              <a:t> all’</a:t>
            </a:r>
            <a:r>
              <a:rPr lang="it-IT" sz="2400" b="1" i="0" u="none" strike="noStrike" baseline="0" dirty="0">
                <a:solidFill>
                  <a:srgbClr val="FF0000"/>
                </a:solidFill>
              </a:rPr>
              <a:t>HOME page </a:t>
            </a:r>
            <a:r>
              <a:rPr lang="it-IT" sz="2400" b="0" i="0" u="none" strike="noStrike" baseline="0" dirty="0">
                <a:solidFill>
                  <a:srgbClr val="000000"/>
                </a:solidFill>
              </a:rPr>
              <a:t>che mostra </a:t>
            </a:r>
            <a:r>
              <a:rPr lang="it-IT" sz="2400" b="1" i="0" u="none" strike="noStrike" baseline="0" dirty="0">
                <a:solidFill>
                  <a:srgbClr val="00B050"/>
                </a:solidFill>
              </a:rPr>
              <a:t>l’elenco delle riunioni indette da lui e non ancora scadute</a:t>
            </a:r>
            <a:r>
              <a:rPr lang="it-IT" sz="2400" b="0" i="0" u="none" strike="noStrike" baseline="0" dirty="0">
                <a:solidFill>
                  <a:srgbClr val="000000"/>
                </a:solidFill>
              </a:rPr>
              <a:t>, </a:t>
            </a:r>
            <a:r>
              <a:rPr lang="it-IT" sz="2400" b="1" i="0" u="none" strike="noStrike" baseline="0" dirty="0">
                <a:solidFill>
                  <a:srgbClr val="00B050"/>
                </a:solidFill>
              </a:rPr>
              <a:t>l’elenco delle riunioni cui è stato invitato e non ancora scadute</a:t>
            </a:r>
            <a:r>
              <a:rPr lang="it-IT" sz="2400" b="0" i="0" u="none" strike="noStrike" baseline="0" dirty="0">
                <a:solidFill>
                  <a:srgbClr val="000000"/>
                </a:solidFill>
              </a:rPr>
              <a:t>, e una </a:t>
            </a:r>
            <a:r>
              <a:rPr lang="it-IT" sz="2400" b="1" i="0" u="none" strike="noStrike" baseline="0" dirty="0" err="1">
                <a:solidFill>
                  <a:srgbClr val="00B050"/>
                </a:solidFill>
              </a:rPr>
              <a:t>form</a:t>
            </a:r>
            <a:r>
              <a:rPr lang="it-IT" sz="2400" b="0" i="0" u="none" strike="noStrike" baseline="0" dirty="0">
                <a:solidFill>
                  <a:srgbClr val="000000"/>
                </a:solidFill>
              </a:rPr>
              <a:t> per </a:t>
            </a:r>
            <a:r>
              <a:rPr lang="it-IT" sz="2400" b="1" i="0" u="none" strike="noStrike" baseline="0" dirty="0">
                <a:solidFill>
                  <a:srgbClr val="FFC000"/>
                </a:solidFill>
              </a:rPr>
              <a:t>creare una nuova riunione</a:t>
            </a:r>
            <a:r>
              <a:rPr lang="it-IT" sz="2400" b="0" i="0" u="none" strike="noStrike" baseline="0" dirty="0">
                <a:solidFill>
                  <a:srgbClr val="000000"/>
                </a:solidFill>
              </a:rPr>
              <a:t>. Quando l’utente </a:t>
            </a:r>
            <a:r>
              <a:rPr lang="it-IT" sz="2400" b="1" i="0" u="none" strike="noStrike" baseline="0" dirty="0">
                <a:solidFill>
                  <a:srgbClr val="00B0F0"/>
                </a:solidFill>
              </a:rPr>
              <a:t>inoltra la </a:t>
            </a:r>
            <a:r>
              <a:rPr lang="it-IT" sz="2400" b="1" i="0" u="none" strike="noStrike" baseline="0" dirty="0" err="1">
                <a:solidFill>
                  <a:srgbClr val="00B0F0"/>
                </a:solidFill>
              </a:rPr>
              <a:t>form</a:t>
            </a:r>
            <a:r>
              <a:rPr lang="it-IT" sz="2400" b="1" i="0" u="none" strike="noStrike" baseline="0" dirty="0">
                <a:solidFill>
                  <a:srgbClr val="000000"/>
                </a:solidFill>
              </a:rPr>
              <a:t> </a:t>
            </a:r>
            <a:r>
              <a:rPr lang="it-IT" sz="2400" b="0" i="0" u="none" strike="noStrike" baseline="0" dirty="0">
                <a:solidFill>
                  <a:srgbClr val="000000"/>
                </a:solidFill>
              </a:rPr>
              <a:t>con il bottone INVIA, appare una </a:t>
            </a:r>
            <a:r>
              <a:rPr lang="it-IT" sz="2400" b="1" i="0" u="none" strike="noStrike" baseline="0" dirty="0">
                <a:solidFill>
                  <a:srgbClr val="FF0000"/>
                </a:solidFill>
              </a:rPr>
              <a:t>pagina ANAGRAFICA</a:t>
            </a:r>
            <a:r>
              <a:rPr lang="it-IT" sz="2400" b="1" i="0" u="none" strike="noStrike" baseline="0" dirty="0">
                <a:solidFill>
                  <a:srgbClr val="000000"/>
                </a:solidFill>
              </a:rPr>
              <a:t> </a:t>
            </a:r>
            <a:r>
              <a:rPr lang="it-IT" sz="2400" b="0" i="0" u="none" strike="noStrike" baseline="0" dirty="0">
                <a:solidFill>
                  <a:srgbClr val="000000"/>
                </a:solidFill>
              </a:rPr>
              <a:t>con l’elenco degli utenti registrati. L’utente può </a:t>
            </a:r>
            <a:r>
              <a:rPr lang="it-IT" sz="2400" b="1" i="0" u="none" strike="noStrike" baseline="0" dirty="0">
                <a:solidFill>
                  <a:srgbClr val="00B0F0"/>
                </a:solidFill>
              </a:rPr>
              <a:t>scegliere uno o più partecipanti</a:t>
            </a:r>
            <a:r>
              <a:rPr lang="it-IT" sz="2400" b="0" i="0" u="none" strike="noStrike" baseline="0" dirty="0">
                <a:solidFill>
                  <a:srgbClr val="000000"/>
                </a:solidFill>
              </a:rPr>
              <a:t> dall’elenco e </a:t>
            </a:r>
            <a:r>
              <a:rPr lang="it-IT" sz="2400" b="1" i="0" u="none" strike="noStrike" baseline="0" dirty="0">
                <a:solidFill>
                  <a:srgbClr val="00B0F0"/>
                </a:solidFill>
              </a:rPr>
              <a:t>premere il bottone INVITA </a:t>
            </a:r>
            <a:r>
              <a:rPr lang="it-IT" sz="2400" b="0" i="0" u="none" strike="noStrike" baseline="0" dirty="0">
                <a:solidFill>
                  <a:srgbClr val="000000"/>
                </a:solidFill>
              </a:rPr>
              <a:t>per </a:t>
            </a:r>
            <a:r>
              <a:rPr lang="it-IT" sz="2400" b="1" i="0" u="none" strike="noStrike" baseline="0" dirty="0">
                <a:solidFill>
                  <a:srgbClr val="FFC000"/>
                </a:solidFill>
              </a:rPr>
              <a:t>invitarli alla riunione</a:t>
            </a:r>
            <a:r>
              <a:rPr lang="it-IT" sz="2400" b="0" i="0" u="none" strike="noStrike" baseline="0" dirty="0">
                <a:solidFill>
                  <a:srgbClr val="000000"/>
                </a:solidFill>
              </a:rPr>
              <a:t>. Se il numero d’invitati è superiore di X unità rispetto al massimo ammissibile, appare di nuovo la pagina ANAGRAFICA con un </a:t>
            </a:r>
            <a:r>
              <a:rPr lang="it-IT" sz="2400" b="1" i="0" u="none" strike="noStrike" baseline="0" dirty="0">
                <a:solidFill>
                  <a:srgbClr val="00B050"/>
                </a:solidFill>
              </a:rPr>
              <a:t>messaggio “Troppi utenti selezionati, eliminarne almeno X”</a:t>
            </a:r>
            <a:r>
              <a:rPr lang="it-IT" sz="2400" b="1" i="0" u="none" strike="noStrike" baseline="0" dirty="0"/>
              <a:t>.</a:t>
            </a:r>
            <a:r>
              <a:rPr lang="it-IT" sz="2400" b="1" i="0" u="none" strike="noStrike" baseline="0" dirty="0">
                <a:solidFill>
                  <a:srgbClr val="92D050"/>
                </a:solidFill>
              </a:rPr>
              <a:t> </a:t>
            </a:r>
            <a:r>
              <a:rPr lang="it-IT" sz="2400" b="0" i="0" u="none" strike="noStrike" baseline="0" dirty="0">
                <a:solidFill>
                  <a:srgbClr val="000000"/>
                </a:solidFill>
              </a:rPr>
              <a:t>La pagina evidenzia nell’elenco gli utenti scelti in precedenza come preselezionati, in modo che l’utente possa </a:t>
            </a:r>
            <a:r>
              <a:rPr lang="it-IT" sz="2400" b="1" i="0" u="none" strike="noStrike" baseline="0" dirty="0">
                <a:solidFill>
                  <a:srgbClr val="00B0F0"/>
                </a:solidFill>
              </a:rPr>
              <a:t>deselezionarne</a:t>
            </a:r>
            <a:r>
              <a:rPr lang="it-IT" sz="2400" b="0" i="0" u="none" strike="noStrike" baseline="0" dirty="0">
                <a:solidFill>
                  <a:srgbClr val="000000"/>
                </a:solidFill>
              </a:rPr>
              <a:t> alcuni. Se alla pressione del bottone INVITA il numero d’invitati è inferiore al massimo ammissibile, la riunione è memorizzata nella base di dati e associata agli utenti invitati e l’utente è rimandato alla HOME PAGE. Al terzo tentativo scorretto di assegnare troppi invitati a una riunione appare una </a:t>
            </a:r>
            <a:r>
              <a:rPr lang="it-IT" sz="2400" b="1" i="0" u="none" strike="noStrike" baseline="0" dirty="0">
                <a:solidFill>
                  <a:srgbClr val="FF0000"/>
                </a:solidFill>
              </a:rPr>
              <a:t>pagina CANCELLAZIONE</a:t>
            </a:r>
            <a:r>
              <a:rPr lang="it-IT" sz="2400" b="1" i="0" u="none" strike="noStrike" baseline="0" dirty="0">
                <a:solidFill>
                  <a:srgbClr val="000000"/>
                </a:solidFill>
              </a:rPr>
              <a:t> </a:t>
            </a:r>
            <a:r>
              <a:rPr lang="it-IT" sz="2400" b="0" i="0" u="none" strike="noStrike" baseline="0" dirty="0">
                <a:solidFill>
                  <a:srgbClr val="000000"/>
                </a:solidFill>
              </a:rPr>
              <a:t>con un </a:t>
            </a:r>
            <a:r>
              <a:rPr lang="it-IT" sz="2400" b="1" i="0" u="none" strike="noStrike" baseline="0" dirty="0">
                <a:solidFill>
                  <a:srgbClr val="00B050"/>
                </a:solidFill>
              </a:rPr>
              <a:t>messaggio “Tre tentativi di definire una riunione con troppi partecipanti, la riunione non sarà creata”</a:t>
            </a:r>
            <a:r>
              <a:rPr lang="it-IT" sz="2400" b="0" i="0" u="none" strike="noStrike" baseline="0" dirty="0">
                <a:solidFill>
                  <a:srgbClr val="00B050"/>
                </a:solidFill>
              </a:rPr>
              <a:t> </a:t>
            </a:r>
            <a:r>
              <a:rPr lang="it-IT" sz="2400" b="0" i="0" u="none" strike="noStrike" baseline="0" dirty="0">
                <a:solidFill>
                  <a:srgbClr val="000000"/>
                </a:solidFill>
              </a:rPr>
              <a:t>e un </a:t>
            </a:r>
            <a:r>
              <a:rPr lang="it-IT" sz="2400" b="1" i="0" u="none" strike="noStrike" baseline="0" dirty="0">
                <a:solidFill>
                  <a:srgbClr val="00B0F0"/>
                </a:solidFill>
              </a:rPr>
              <a:t>link per tornare all’HOME PAGE</a:t>
            </a:r>
            <a:r>
              <a:rPr lang="it-IT" sz="2400" b="0" i="0" u="none" strike="noStrike" baseline="0" dirty="0">
                <a:solidFill>
                  <a:srgbClr val="000000"/>
                </a:solidFill>
              </a:rPr>
              <a:t>. In questo caso la riunione NON è memorizzata nella base di dati. L’applicazione non deve registrare nella base di dati riunioni con numero eccessivo di partecipanti. L’applicazione consente il </a:t>
            </a:r>
            <a:r>
              <a:rPr lang="it-IT" sz="2400" b="1" i="0" u="none" strike="noStrike" baseline="0" dirty="0">
                <a:solidFill>
                  <a:srgbClr val="00B0F0"/>
                </a:solidFill>
              </a:rPr>
              <a:t>logout</a:t>
            </a:r>
            <a:r>
              <a:rPr lang="it-IT" sz="2400" b="0" i="0" u="none" strike="noStrike" baseline="0" dirty="0">
                <a:solidFill>
                  <a:srgbClr val="000000"/>
                </a:solidFill>
              </a:rPr>
              <a:t> dell’utente. </a:t>
            </a:r>
            <a:endParaRPr lang="it-IT" sz="3600" dirty="0"/>
          </a:p>
        </p:txBody>
      </p:sp>
      <p:sp>
        <p:nvSpPr>
          <p:cNvPr id="4" name="CasellaDiTesto 3">
            <a:extLst>
              <a:ext uri="{FF2B5EF4-FFF2-40B4-BE49-F238E27FC236}">
                <a16:creationId xmlns:a16="http://schemas.microsoft.com/office/drawing/2014/main" id="{B40B5073-6442-48F4-883C-E47F1DABD719}"/>
              </a:ext>
            </a:extLst>
          </p:cNvPr>
          <p:cNvSpPr txBox="1"/>
          <p:nvPr/>
        </p:nvSpPr>
        <p:spPr>
          <a:xfrm>
            <a:off x="7729870" y="370335"/>
            <a:ext cx="3434316" cy="1160318"/>
          </a:xfrm>
          <a:prstGeom prst="rect">
            <a:avLst/>
          </a:prstGeom>
          <a:noFill/>
        </p:spPr>
        <p:txBody>
          <a:bodyPr wrap="square" rtlCol="0">
            <a:spAutoFit/>
          </a:bodyPr>
          <a:lstStyle/>
          <a:p>
            <a:pPr marL="0" indent="0" algn="ctr">
              <a:lnSpc>
                <a:spcPct val="115000"/>
              </a:lnSpc>
              <a:spcBef>
                <a:spcPts val="0"/>
              </a:spcBef>
              <a:spcAft>
                <a:spcPts val="1173"/>
              </a:spcAft>
              <a:buSzPts val="1100"/>
              <a:buNone/>
            </a:pPr>
            <a:r>
              <a:rPr lang="en-US" b="1" dirty="0">
                <a:solidFill>
                  <a:srgbClr val="FF0000"/>
                </a:solidFill>
              </a:rPr>
              <a:t>Pages (views)</a:t>
            </a:r>
            <a:r>
              <a:rPr lang="en-US" b="1" dirty="0"/>
              <a:t>, </a:t>
            </a:r>
            <a:r>
              <a:rPr lang="en-US" b="1" dirty="0">
                <a:solidFill>
                  <a:srgbClr val="00B050"/>
                </a:solidFill>
              </a:rPr>
              <a:t>view components</a:t>
            </a:r>
            <a:r>
              <a:rPr lang="en-US" b="1" dirty="0"/>
              <a:t>, </a:t>
            </a:r>
            <a:r>
              <a:rPr lang="en-US" b="1" dirty="0">
                <a:solidFill>
                  <a:srgbClr val="00B0F0"/>
                </a:solidFill>
              </a:rPr>
              <a:t>events</a:t>
            </a:r>
            <a:r>
              <a:rPr lang="en-US" b="1" dirty="0"/>
              <a:t>, </a:t>
            </a:r>
            <a:r>
              <a:rPr lang="en-US" b="1" dirty="0">
                <a:solidFill>
                  <a:srgbClr val="FFC000"/>
                </a:solidFill>
              </a:rPr>
              <a:t>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5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A796BF-E559-4058-A375-62AD63F1D863}"/>
              </a:ext>
            </a:extLst>
          </p:cNvPr>
          <p:cNvSpPr>
            <a:spLocks noGrp="1"/>
          </p:cNvSpPr>
          <p:nvPr>
            <p:ph type="title"/>
          </p:nvPr>
        </p:nvSpPr>
        <p:spPr>
          <a:xfrm>
            <a:off x="1685543" y="494816"/>
            <a:ext cx="8596668" cy="1320800"/>
          </a:xfrm>
        </p:spPr>
        <p:txBody>
          <a:bodyPr/>
          <a:lstStyle/>
          <a:p>
            <a:pPr algn="ctr"/>
            <a:r>
              <a:rPr lang="it-IT" dirty="0">
                <a:latin typeface="Calibri (Titoli)"/>
              </a:rPr>
              <a:t>Completamento delle specifiche</a:t>
            </a:r>
          </a:p>
        </p:txBody>
      </p:sp>
      <p:sp>
        <p:nvSpPr>
          <p:cNvPr id="3" name="Segnaposto contenuto 2">
            <a:extLst>
              <a:ext uri="{FF2B5EF4-FFF2-40B4-BE49-F238E27FC236}">
                <a16:creationId xmlns:a16="http://schemas.microsoft.com/office/drawing/2014/main" id="{A1C9DA86-17CE-45E8-B7B4-790522B13D2D}"/>
              </a:ext>
            </a:extLst>
          </p:cNvPr>
          <p:cNvSpPr>
            <a:spLocks noGrp="1"/>
          </p:cNvSpPr>
          <p:nvPr>
            <p:ph idx="1"/>
          </p:nvPr>
        </p:nvSpPr>
        <p:spPr>
          <a:xfrm>
            <a:off x="613954" y="1580605"/>
            <a:ext cx="10624660" cy="4782579"/>
          </a:xfrm>
        </p:spPr>
        <p:txBody>
          <a:bodyPr>
            <a:normAutofit/>
          </a:bodyPr>
          <a:lstStyle/>
          <a:p>
            <a:r>
              <a:rPr lang="it-IT" sz="2000" dirty="0"/>
              <a:t>Si assume che durante la registrazione dell’utente vengano chiesti anche nome, cognome, città ed età.</a:t>
            </a:r>
          </a:p>
          <a:p>
            <a:r>
              <a:rPr lang="it-IT" sz="2000" dirty="0"/>
              <a:t>Si assume che tutti i campi delle </a:t>
            </a:r>
            <a:r>
              <a:rPr lang="it-IT" sz="2000" dirty="0" err="1"/>
              <a:t>form</a:t>
            </a:r>
            <a:r>
              <a:rPr lang="it-IT" sz="2000" dirty="0"/>
              <a:t> siano obbligatori.</a:t>
            </a:r>
          </a:p>
          <a:p>
            <a:r>
              <a:rPr lang="it-IT" sz="2000" dirty="0"/>
              <a:t>La </a:t>
            </a:r>
            <a:r>
              <a:rPr lang="it-IT" sz="2000" dirty="0">
                <a:solidFill>
                  <a:srgbClr val="FF0000"/>
                </a:solidFill>
              </a:rPr>
              <a:t>pagina di default </a:t>
            </a:r>
            <a:r>
              <a:rPr lang="it-IT" sz="2000" dirty="0"/>
              <a:t>contiene la </a:t>
            </a:r>
            <a:r>
              <a:rPr lang="it-IT" sz="2000" dirty="0" err="1">
                <a:solidFill>
                  <a:srgbClr val="00B050"/>
                </a:solidFill>
              </a:rPr>
              <a:t>form</a:t>
            </a:r>
            <a:r>
              <a:rPr lang="it-IT" sz="2000" dirty="0">
                <a:solidFill>
                  <a:srgbClr val="00B050"/>
                </a:solidFill>
              </a:rPr>
              <a:t> per il login </a:t>
            </a:r>
            <a:r>
              <a:rPr lang="it-IT" sz="2000" dirty="0"/>
              <a:t>e un link alla </a:t>
            </a:r>
            <a:r>
              <a:rPr lang="it-IT" sz="2000" dirty="0">
                <a:solidFill>
                  <a:srgbClr val="FF0000"/>
                </a:solidFill>
              </a:rPr>
              <a:t>pagina che permette di registrarsi</a:t>
            </a:r>
            <a:r>
              <a:rPr lang="it-IT" sz="2000" dirty="0"/>
              <a:t>.</a:t>
            </a:r>
          </a:p>
          <a:p>
            <a:r>
              <a:rPr lang="it-IT" sz="2000" dirty="0"/>
              <a:t>Nella </a:t>
            </a:r>
            <a:r>
              <a:rPr lang="it-IT" sz="2000" dirty="0">
                <a:solidFill>
                  <a:srgbClr val="FF0000"/>
                </a:solidFill>
              </a:rPr>
              <a:t>Homepage</a:t>
            </a:r>
            <a:r>
              <a:rPr lang="it-IT" sz="2000" dirty="0"/>
              <a:t>, ossia nella pagina alla quale si accede dopo aver effettuato il login e che contiene l’elenco delle riunioni per quello specifico utente, è presente anche la </a:t>
            </a:r>
            <a:r>
              <a:rPr lang="it-IT" sz="2000" dirty="0" err="1">
                <a:solidFill>
                  <a:srgbClr val="00B050"/>
                </a:solidFill>
              </a:rPr>
              <a:t>form</a:t>
            </a:r>
            <a:r>
              <a:rPr lang="it-IT" sz="2000" dirty="0">
                <a:solidFill>
                  <a:srgbClr val="00B050"/>
                </a:solidFill>
              </a:rPr>
              <a:t> per la creazione della riunione</a:t>
            </a:r>
            <a:r>
              <a:rPr lang="it-IT" sz="2000" dirty="0"/>
              <a:t>.</a:t>
            </a:r>
          </a:p>
          <a:p>
            <a:r>
              <a:rPr lang="it-IT" sz="2000" dirty="0"/>
              <a:t>Si assume che l’utente possa creare una riunione scegliendo un numero massimo di partecipanti, che però non oltrepassi un massimo assoluto stabilito da noi.</a:t>
            </a:r>
          </a:p>
          <a:p>
            <a:r>
              <a:rPr lang="it-IT" sz="2000" dirty="0"/>
              <a:t>Inoltre, a seguito del login, si riconosce l’utente e un </a:t>
            </a:r>
            <a:r>
              <a:rPr lang="it-IT" sz="2000" dirty="0">
                <a:solidFill>
                  <a:srgbClr val="00B050"/>
                </a:solidFill>
              </a:rPr>
              <a:t>messaggio di saluto</a:t>
            </a:r>
            <a:r>
              <a:rPr lang="it-IT" sz="2000" dirty="0"/>
              <a:t> con il suo nome viene visualizzato.</a:t>
            </a:r>
          </a:p>
        </p:txBody>
      </p:sp>
    </p:spTree>
    <p:extLst>
      <p:ext uri="{BB962C8B-B14F-4D97-AF65-F5344CB8AC3E}">
        <p14:creationId xmlns:p14="http://schemas.microsoft.com/office/powerpoint/2010/main" val="3441311450"/>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3034</Words>
  <Application>Microsoft Office PowerPoint</Application>
  <PresentationFormat>Widescreen</PresentationFormat>
  <Paragraphs>440</Paragraphs>
  <Slides>32</Slides>
  <Notes>4</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32</vt:i4>
      </vt:variant>
    </vt:vector>
  </HeadingPairs>
  <TitlesOfParts>
    <vt:vector size="40" baseType="lpstr">
      <vt:lpstr>Arial</vt:lpstr>
      <vt:lpstr>Calibri</vt:lpstr>
      <vt:lpstr>Calibri (Titoli)</vt:lpstr>
      <vt:lpstr>Calibri(Titoli)</vt:lpstr>
      <vt:lpstr>Courier New</vt:lpstr>
      <vt:lpstr>Trebuchet MS</vt:lpstr>
      <vt:lpstr>Wingdings 3</vt:lpstr>
      <vt:lpstr>Sfaccettatura</vt:lpstr>
      <vt:lpstr>Esercizio 5: RIUNIONI ONLINE</vt:lpstr>
      <vt:lpstr>PURE HTML version</vt:lpstr>
      <vt:lpstr>Requirements</vt:lpstr>
      <vt:lpstr>Data requirements analysis</vt:lpstr>
      <vt:lpstr>Database design</vt:lpstr>
      <vt:lpstr>Local database schema (mySQL DDL 1/2)</vt:lpstr>
      <vt:lpstr>Local database schema (mySQL DDL 2/2)</vt:lpstr>
      <vt:lpstr>Application requirements analysis</vt:lpstr>
      <vt:lpstr>Completamento delle specifiche</vt:lpstr>
      <vt:lpstr>Application design</vt:lpstr>
      <vt:lpstr>Components</vt:lpstr>
      <vt:lpstr>Event: register a user</vt:lpstr>
      <vt:lpstr>Event: login</vt:lpstr>
      <vt:lpstr>Event: go to homepage</vt:lpstr>
      <vt:lpstr>Event: create a new meeting</vt:lpstr>
      <vt:lpstr>Event: create a new meeting</vt:lpstr>
      <vt:lpstr>Event: create a new meeting</vt:lpstr>
      <vt:lpstr>Event: create a new meeting</vt:lpstr>
      <vt:lpstr>Event: create a new meeting</vt:lpstr>
      <vt:lpstr>Event: logout</vt:lpstr>
      <vt:lpstr>RIA version</vt:lpstr>
      <vt:lpstr>JavaScript requirements</vt:lpstr>
      <vt:lpstr>Application requirements analysis</vt:lpstr>
      <vt:lpstr>Summary</vt:lpstr>
      <vt:lpstr>Application design</vt:lpstr>
      <vt:lpstr>Presentazione standard di PowerPoint</vt:lpstr>
      <vt:lpstr>Server side: DAO &amp; model objects</vt:lpstr>
      <vt:lpstr>Client side: view &amp; view component</vt:lpstr>
      <vt:lpstr>Event: login</vt:lpstr>
      <vt:lpstr>Event: access homepage</vt:lpstr>
      <vt:lpstr>Event: create meeting</vt:lpstr>
      <vt:lpstr>Event: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5: RIUNIONI ONLINE</dc:title>
  <dc:creator>Francesca Grimaldi</dc:creator>
  <cp:lastModifiedBy>Francesca Grimaldi</cp:lastModifiedBy>
  <cp:revision>32</cp:revision>
  <dcterms:created xsi:type="dcterms:W3CDTF">2022-04-28T13:11:36Z</dcterms:created>
  <dcterms:modified xsi:type="dcterms:W3CDTF">2022-07-22T16:56:26Z</dcterms:modified>
</cp:coreProperties>
</file>